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9" r:id="rId2"/>
    <p:sldMasterId id="2147483673" r:id="rId3"/>
    <p:sldMasterId id="2147483685" r:id="rId4"/>
  </p:sldMasterIdLst>
  <p:notesMasterIdLst>
    <p:notesMasterId r:id="rId28"/>
  </p:notesMasterIdLst>
  <p:handoutMasterIdLst>
    <p:handoutMasterId r:id="rId29"/>
  </p:handoutMasterIdLst>
  <p:sldIdLst>
    <p:sldId id="392" r:id="rId5"/>
    <p:sldId id="394" r:id="rId6"/>
    <p:sldId id="416" r:id="rId7"/>
    <p:sldId id="414" r:id="rId8"/>
    <p:sldId id="415" r:id="rId9"/>
    <p:sldId id="393" r:id="rId10"/>
    <p:sldId id="395" r:id="rId11"/>
    <p:sldId id="397" r:id="rId12"/>
    <p:sldId id="419" r:id="rId13"/>
    <p:sldId id="396" r:id="rId14"/>
    <p:sldId id="420" r:id="rId15"/>
    <p:sldId id="399" r:id="rId16"/>
    <p:sldId id="401" r:id="rId17"/>
    <p:sldId id="403" r:id="rId18"/>
    <p:sldId id="404" r:id="rId19"/>
    <p:sldId id="405" r:id="rId20"/>
    <p:sldId id="406" r:id="rId21"/>
    <p:sldId id="421" r:id="rId22"/>
    <p:sldId id="422" r:id="rId23"/>
    <p:sldId id="409" r:id="rId24"/>
    <p:sldId id="408" r:id="rId25"/>
    <p:sldId id="412" r:id="rId26"/>
    <p:sldId id="411" r:id="rId27"/>
  </p:sldIdLst>
  <p:sldSz cx="9144000" cy="6858000" type="screen4x3"/>
  <p:notesSz cx="6858000" cy="99456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85" userDrawn="1">
          <p15:clr>
            <a:srgbClr val="A4A3A4"/>
          </p15:clr>
        </p15:guide>
        <p15:guide id="2" orient="horz" pos="3765">
          <p15:clr>
            <a:srgbClr val="A4A3A4"/>
          </p15:clr>
        </p15:guide>
        <p15:guide id="3" orient="horz" pos="407">
          <p15:clr>
            <a:srgbClr val="A4A3A4"/>
          </p15:clr>
        </p15:guide>
        <p15:guide id="4" orient="horz" pos="1434" userDrawn="1">
          <p15:clr>
            <a:srgbClr val="A4A3A4"/>
          </p15:clr>
        </p15:guide>
        <p15:guide id="5" orient="horz" pos="2343">
          <p15:clr>
            <a:srgbClr val="A4A3A4"/>
          </p15:clr>
        </p15:guide>
        <p15:guide id="6" pos="2880">
          <p15:clr>
            <a:srgbClr val="A4A3A4"/>
          </p15:clr>
        </p15:guide>
        <p15:guide id="7" pos="4309" userDrawn="1">
          <p15:clr>
            <a:srgbClr val="A4A3A4"/>
          </p15:clr>
        </p15:guide>
        <p15:guide id="8" pos="2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7EBEEC"/>
    <a:srgbClr val="DDDDDD"/>
    <a:srgbClr val="CCECFF"/>
    <a:srgbClr val="00FF00"/>
    <a:srgbClr val="CCFFFF"/>
    <a:srgbClr val="FF99FF"/>
    <a:srgbClr val="E8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1" autoAdjust="0"/>
    <p:restoredTop sz="94671" autoAdjust="0"/>
  </p:normalViewPr>
  <p:slideViewPr>
    <p:cSldViewPr snapToGrid="0" showGuides="1">
      <p:cViewPr varScale="1">
        <p:scale>
          <a:sx n="70" d="100"/>
          <a:sy n="70" d="100"/>
        </p:scale>
        <p:origin x="1188" y="48"/>
      </p:cViewPr>
      <p:guideLst>
        <p:guide orient="horz" pos="3385"/>
        <p:guide orient="horz" pos="3765"/>
        <p:guide orient="horz" pos="407"/>
        <p:guide orient="horz" pos="1434"/>
        <p:guide orient="horz" pos="2343"/>
        <p:guide pos="2880"/>
        <p:guide pos="4309"/>
        <p:guide pos="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2"/>
            <a:ext cx="2972335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1" tIns="46341" rIns="92681" bIns="46341" numCol="1" anchor="t" anchorCtr="0" compatLnSpc="1">
            <a:prstTxWarp prst="textNoShape">
              <a:avLst/>
            </a:prstTxWarp>
          </a:bodyPr>
          <a:lstStyle>
            <a:lvl1pPr defTabSz="922227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70" y="2"/>
            <a:ext cx="2972335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1" tIns="46341" rIns="92681" bIns="46341" numCol="1" anchor="t" anchorCtr="0" compatLnSpc="1">
            <a:prstTxWarp prst="textNoShape">
              <a:avLst/>
            </a:prstTxWarp>
          </a:bodyPr>
          <a:lstStyle>
            <a:lvl1pPr algn="r" defTabSz="922227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" y="9446499"/>
            <a:ext cx="2972335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1" tIns="46341" rIns="92681" bIns="46341" numCol="1" anchor="b" anchorCtr="0" compatLnSpc="1">
            <a:prstTxWarp prst="textNoShape">
              <a:avLst/>
            </a:prstTxWarp>
          </a:bodyPr>
          <a:lstStyle>
            <a:lvl1pPr defTabSz="922227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70" y="9446499"/>
            <a:ext cx="2972335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1" tIns="46341" rIns="92681" bIns="46341" numCol="1" anchor="b" anchorCtr="0" compatLnSpc="1">
            <a:prstTxWarp prst="textNoShape">
              <a:avLst/>
            </a:prstTxWarp>
          </a:bodyPr>
          <a:lstStyle>
            <a:lvl1pPr algn="r" defTabSz="922227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A3B8D43-3C03-4186-98E9-8BDDCE12E0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73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2"/>
            <a:ext cx="2972335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1" tIns="46341" rIns="92681" bIns="46341" numCol="1" anchor="t" anchorCtr="0" compatLnSpc="1">
            <a:prstTxWarp prst="textNoShape">
              <a:avLst/>
            </a:prstTxWarp>
          </a:bodyPr>
          <a:lstStyle>
            <a:lvl1pPr defTabSz="922227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70" y="2"/>
            <a:ext cx="2972335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1" tIns="46341" rIns="92681" bIns="46341" numCol="1" anchor="t" anchorCtr="0" compatLnSpc="1">
            <a:prstTxWarp prst="textNoShape">
              <a:avLst/>
            </a:prstTxWarp>
          </a:bodyPr>
          <a:lstStyle>
            <a:lvl1pPr algn="r" defTabSz="922227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3638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838"/>
            <a:ext cx="5486400" cy="4475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1" tIns="46341" rIns="92681" bIns="463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446499"/>
            <a:ext cx="2972335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1" tIns="46341" rIns="92681" bIns="46341" numCol="1" anchor="b" anchorCtr="0" compatLnSpc="1">
            <a:prstTxWarp prst="textNoShape">
              <a:avLst/>
            </a:prstTxWarp>
          </a:bodyPr>
          <a:lstStyle>
            <a:lvl1pPr defTabSz="922227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70" y="9446499"/>
            <a:ext cx="2972335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81" tIns="46341" rIns="92681" bIns="46341" numCol="1" anchor="b" anchorCtr="0" compatLnSpc="1">
            <a:prstTxWarp prst="textNoShape">
              <a:avLst/>
            </a:prstTxWarp>
          </a:bodyPr>
          <a:lstStyle>
            <a:lvl1pPr algn="r" defTabSz="922227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167EC15-C9C0-44C6-9631-84946810F7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0895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D1E93-ECCA-4DF7-A885-21E28BAF0675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16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95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934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328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67EC15-C9C0-44C6-9631-84946810F712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014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67EC15-C9C0-44C6-9631-84946810F712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6016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70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544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2613" y="142875"/>
            <a:ext cx="2190750" cy="13541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7188" y="142875"/>
            <a:ext cx="6423025" cy="13541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61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00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88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504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9117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032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5428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89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74118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865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1563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5324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4105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59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8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2378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221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806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44656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5312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32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5254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5412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40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41782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86163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4416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57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896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617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32038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13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7188" y="1019175"/>
            <a:ext cx="4306887" cy="47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16475" y="1019175"/>
            <a:ext cx="4306888" cy="477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795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2696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0757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6190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2394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4612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041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97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841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1224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9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7935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993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8" descr="Wissenschaftl_Info_a_Kopf.bmp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Grafik 6" descr="Wissenschaftl_Info_ab_Willkommen.bmp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itelplatzhalter 1"/>
          <p:cNvSpPr>
            <a:spLocks noGrp="1"/>
          </p:cNvSpPr>
          <p:nvPr>
            <p:ph type="title"/>
          </p:nvPr>
        </p:nvSpPr>
        <p:spPr bwMode="auto">
          <a:xfrm>
            <a:off x="800100" y="142875"/>
            <a:ext cx="82296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HIER STEHT EIN KOLUMNENTITEL IN VERSALIEN 14 PT</a:t>
            </a:r>
          </a:p>
        </p:txBody>
      </p:sp>
      <p:sp>
        <p:nvSpPr>
          <p:cNvPr id="1029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57188" y="1019175"/>
            <a:ext cx="87661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8" descr="Wissenschaftl_Info_a_Kopf.bmp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5"/>
          <p:cNvSpPr txBox="1">
            <a:spLocks noChangeArrowheads="1"/>
          </p:cNvSpPr>
          <p:nvPr userDrawn="1"/>
        </p:nvSpPr>
        <p:spPr bwMode="auto">
          <a:xfrm>
            <a:off x="8710822" y="6608764"/>
            <a:ext cx="48398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D031FE4A-2697-4784-80A8-66A27A4C1DC6}" type="slidenum">
              <a:rPr lang="en-GB" sz="1200" b="0"/>
              <a:pPr algn="r" eaLnBrk="1" hangingPunct="1">
                <a:defRPr/>
              </a:pPr>
              <a:t>‹#›</a:t>
            </a:fld>
            <a:endParaRPr lang="en-GB" sz="1200" b="0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-39511" y="6626412"/>
            <a:ext cx="47708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b="0" dirty="0" smtClean="0"/>
              <a:t>A. Jankowiak, Welcome + Accelerators@HZB, BESSY II</a:t>
            </a:r>
            <a:r>
              <a:rPr lang="en-GB" sz="1000" b="0" baseline="0" dirty="0" smtClean="0"/>
              <a:t> </a:t>
            </a:r>
            <a:r>
              <a:rPr lang="en-GB" sz="1000" b="0" dirty="0" smtClean="0"/>
              <a:t>MAC04, 14.-15.06.2016</a:t>
            </a:r>
            <a:endParaRPr lang="en-GB" sz="10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730" r:id="rId12"/>
    <p:sldLayoutId id="214748373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Grafik 8" descr="Wissenschaftl_Info_a_Kopf.bmp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 userDrawn="1"/>
        </p:nvSpPr>
        <p:spPr bwMode="auto">
          <a:xfrm>
            <a:off x="8774113" y="6583363"/>
            <a:ext cx="369887" cy="2746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9BB7DFB6-DE87-4AC2-BDAF-BB3C71D775DF}" type="slidenum">
              <a:rPr lang="en-GB" sz="1200"/>
              <a:pPr algn="r" eaLnBrk="1" hangingPunct="1">
                <a:defRPr/>
              </a:pPr>
              <a:t>‹#›</a:t>
            </a:fld>
            <a:endParaRPr lang="en-GB" sz="1200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550" y="6581917"/>
            <a:ext cx="5907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0" noProof="0" dirty="0" err="1" smtClean="0"/>
              <a:t>Planning</a:t>
            </a:r>
            <a:r>
              <a:rPr lang="de-DE" sz="1200" b="0" noProof="0" dirty="0" smtClean="0"/>
              <a:t> 3</a:t>
            </a:r>
            <a:r>
              <a:rPr lang="de-DE" sz="1200" b="0" baseline="30000" noProof="0" dirty="0" smtClean="0"/>
              <a:t>rd</a:t>
            </a:r>
            <a:r>
              <a:rPr lang="de-DE" sz="1200" b="0" noProof="0" dirty="0" smtClean="0"/>
              <a:t> BESSY</a:t>
            </a:r>
            <a:r>
              <a:rPr lang="de-DE" sz="1200" b="0" baseline="0" noProof="0" dirty="0" smtClean="0"/>
              <a:t> MAC + VSR TDS </a:t>
            </a:r>
            <a:r>
              <a:rPr lang="de-DE" sz="1200" b="0" baseline="0" noProof="0" dirty="0" err="1" smtClean="0"/>
              <a:t>review</a:t>
            </a:r>
            <a:r>
              <a:rPr lang="de-DE" sz="1200" b="0" baseline="0" noProof="0" dirty="0" smtClean="0"/>
              <a:t>, 20.-21.04.2015, Version3, 09.03.2015</a:t>
            </a:r>
            <a:endParaRPr lang="de-DE" sz="1200" b="0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7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8" descr="Wissenschaftl_Info_a_Kopf.bmp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/>
          <p:cNvSpPr txBox="1">
            <a:spLocks noChangeArrowheads="1"/>
          </p:cNvSpPr>
          <p:nvPr userDrawn="1"/>
        </p:nvSpPr>
        <p:spPr bwMode="auto">
          <a:xfrm>
            <a:off x="8647113" y="6583363"/>
            <a:ext cx="496887" cy="2746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988FD478-7D48-4222-8AE8-2E9EAD925F4D}" type="slidenum">
              <a:rPr lang="en-GB" sz="1200"/>
              <a:pPr algn="r" eaLnBrk="1" hangingPunct="1">
                <a:defRPr/>
              </a:pPr>
              <a:t>‹#›</a:t>
            </a:fld>
            <a:endParaRPr lang="en-GB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8" r:id="rId2"/>
    <p:sldLayoutId id="2147483727" r:id="rId3"/>
    <p:sldLayoutId id="2147483726" r:id="rId4"/>
    <p:sldLayoutId id="2147483725" r:id="rId5"/>
    <p:sldLayoutId id="2147483724" r:id="rId6"/>
    <p:sldLayoutId id="2147483723" r:id="rId7"/>
    <p:sldLayoutId id="2147483722" r:id="rId8"/>
    <p:sldLayoutId id="2147483721" r:id="rId9"/>
    <p:sldLayoutId id="2147483720" r:id="rId10"/>
    <p:sldLayoutId id="214748371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5156200" indent="-5156200" algn="l" rtl="0" eaLnBrk="0" fontAlgn="base" hangingPunct="0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avi"/><Relationship Id="rId7" Type="http://schemas.openxmlformats.org/officeDocument/2006/relationships/image" Target="../media/image3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2.avi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avi"/><Relationship Id="rId7" Type="http://schemas.openxmlformats.org/officeDocument/2006/relationships/image" Target="../media/image3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2.avi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6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wmf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wmf"/><Relationship Id="rId4" Type="http://schemas.openxmlformats.org/officeDocument/2006/relationships/image" Target="../media/image13.wmf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Grafik 6" descr="Wissenschaftl_Info_ab_Willkommen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1311630" y="2092153"/>
            <a:ext cx="5782289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</a:rPr>
              <a:t>TTC Meeting Paris</a:t>
            </a:r>
          </a:p>
          <a:p>
            <a:pPr algn="l"/>
            <a:endParaRPr lang="en-GB" sz="600" dirty="0" smtClean="0">
              <a:solidFill>
                <a:schemeClr val="tx2"/>
              </a:solidFill>
            </a:endParaRPr>
          </a:p>
          <a:p>
            <a:r>
              <a:rPr lang="en-US" sz="2800" b="0" dirty="0" smtClean="0">
                <a:solidFill>
                  <a:schemeClr val="bg1"/>
                </a:solidFill>
              </a:rPr>
              <a:t>BESSY VSR- R&amp;D </a:t>
            </a:r>
            <a:r>
              <a:rPr lang="en-US" sz="2800" b="0" dirty="0">
                <a:solidFill>
                  <a:schemeClr val="bg1"/>
                </a:solidFill>
              </a:rPr>
              <a:t>of SRF Cavities</a:t>
            </a:r>
            <a:endParaRPr lang="en-GB" sz="2800" b="0" dirty="0" smtClean="0">
              <a:solidFill>
                <a:schemeClr val="bg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9824" y="6224380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>
                <a:solidFill>
                  <a:schemeClr val="bg1"/>
                </a:solidFill>
              </a:rPr>
              <a:t>TTC Meeting Paris</a:t>
            </a:r>
          </a:p>
          <a:p>
            <a:pPr algn="l"/>
            <a:r>
              <a:rPr lang="en-GB" b="0" dirty="0">
                <a:solidFill>
                  <a:schemeClr val="bg1"/>
                </a:solidFill>
              </a:rPr>
              <a:t>5</a:t>
            </a:r>
            <a:r>
              <a:rPr lang="en-GB" b="0" dirty="0" smtClean="0">
                <a:solidFill>
                  <a:schemeClr val="bg1"/>
                </a:solidFill>
              </a:rPr>
              <a:t>.- 8.07.2016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755480" y="3539622"/>
            <a:ext cx="673613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b="0" dirty="0" smtClean="0">
                <a:solidFill>
                  <a:schemeClr val="bg1"/>
                </a:solidFill>
              </a:rPr>
              <a:t>Adolfo Vélez</a:t>
            </a:r>
          </a:p>
          <a:p>
            <a:pPr algn="l"/>
            <a:r>
              <a:rPr lang="en-GB" sz="2000" b="0" dirty="0" smtClean="0">
                <a:solidFill>
                  <a:schemeClr val="bg1"/>
                </a:solidFill>
              </a:rPr>
              <a:t>Institute for Superconducting Radio Frequency (FG-ISRF)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19" y="5307884"/>
            <a:ext cx="1649761" cy="13466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3989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roup 374"/>
          <p:cNvGrpSpPr/>
          <p:nvPr/>
        </p:nvGrpSpPr>
        <p:grpSpPr>
          <a:xfrm>
            <a:off x="2518" y="1289782"/>
            <a:ext cx="9144000" cy="5260848"/>
            <a:chOff x="2518" y="1289782"/>
            <a:chExt cx="9144000" cy="5260848"/>
          </a:xfrm>
        </p:grpSpPr>
        <p:grpSp>
          <p:nvGrpSpPr>
            <p:cNvPr id="369" name="Group 368"/>
            <p:cNvGrpSpPr/>
            <p:nvPr/>
          </p:nvGrpSpPr>
          <p:grpSpPr>
            <a:xfrm>
              <a:off x="2518" y="1289782"/>
              <a:ext cx="9144000" cy="5260848"/>
              <a:chOff x="0" y="783462"/>
              <a:chExt cx="9144000" cy="5260848"/>
            </a:xfrm>
          </p:grpSpPr>
          <p:pic>
            <p:nvPicPr>
              <p:cNvPr id="340" name="Picture 33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783462"/>
                <a:ext cx="9144000" cy="5260848"/>
              </a:xfrm>
              <a:prstGeom prst="rect">
                <a:avLst/>
              </a:prstGeom>
            </p:spPr>
          </p:pic>
          <p:sp>
            <p:nvSpPr>
              <p:cNvPr id="343" name="Rectangle 342"/>
              <p:cNvSpPr/>
              <p:nvPr/>
            </p:nvSpPr>
            <p:spPr bwMode="auto">
              <a:xfrm>
                <a:off x="6068292" y="4231935"/>
                <a:ext cx="544106" cy="589447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4" name="TextBox 343"/>
              <p:cNvSpPr txBox="1"/>
              <p:nvPr/>
            </p:nvSpPr>
            <p:spPr>
              <a:xfrm>
                <a:off x="5818910" y="5025421"/>
                <a:ext cx="141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TM</a:t>
                </a:r>
                <a:r>
                  <a:rPr lang="de-DE" sz="1400" baseline="-25000" dirty="0" smtClean="0"/>
                  <a:t>011</a:t>
                </a:r>
                <a:r>
                  <a:rPr lang="de-DE" sz="1400" dirty="0" smtClean="0"/>
                  <a:t> Mon.</a:t>
                </a:r>
                <a:endParaRPr lang="de-DE" sz="1400" dirty="0"/>
              </a:p>
            </p:txBody>
          </p:sp>
          <p:cxnSp>
            <p:nvCxnSpPr>
              <p:cNvPr id="346" name="Straight Connector 345"/>
              <p:cNvCxnSpPr>
                <a:stCxn id="343" idx="2"/>
              </p:cNvCxnSpPr>
              <p:nvPr/>
            </p:nvCxnSpPr>
            <p:spPr bwMode="auto">
              <a:xfrm>
                <a:off x="6340345" y="4821382"/>
                <a:ext cx="64234" cy="297471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sp>
            <p:nvSpPr>
              <p:cNvPr id="347" name="Rectangle 346"/>
              <p:cNvSpPr/>
              <p:nvPr/>
            </p:nvSpPr>
            <p:spPr bwMode="auto">
              <a:xfrm>
                <a:off x="5510330" y="4231935"/>
                <a:ext cx="415637" cy="681392"/>
              </a:xfrm>
              <a:prstGeom prst="rect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348" name="Straight Connector 347"/>
              <p:cNvCxnSpPr/>
              <p:nvPr/>
            </p:nvCxnSpPr>
            <p:spPr bwMode="auto">
              <a:xfrm flipH="1">
                <a:off x="5172782" y="4819090"/>
                <a:ext cx="33754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sp>
            <p:nvSpPr>
              <p:cNvPr id="350" name="TextBox 349"/>
              <p:cNvSpPr txBox="1"/>
              <p:nvPr/>
            </p:nvSpPr>
            <p:spPr>
              <a:xfrm>
                <a:off x="4466200" y="4913327"/>
                <a:ext cx="141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TE</a:t>
                </a:r>
                <a:r>
                  <a:rPr lang="de-DE" sz="1400" baseline="-25000" dirty="0"/>
                  <a:t>2</a:t>
                </a:r>
                <a:r>
                  <a:rPr lang="de-DE" sz="1400" baseline="-25000" dirty="0" smtClean="0"/>
                  <a:t>11</a:t>
                </a:r>
                <a:r>
                  <a:rPr lang="de-DE" sz="1400" dirty="0" smtClean="0"/>
                  <a:t> Quad.</a:t>
                </a:r>
                <a:endParaRPr lang="de-DE" sz="1400" dirty="0"/>
              </a:p>
            </p:txBody>
          </p:sp>
          <p:sp>
            <p:nvSpPr>
              <p:cNvPr id="357" name="TextBox 356"/>
              <p:cNvSpPr txBox="1"/>
              <p:nvPr/>
            </p:nvSpPr>
            <p:spPr>
              <a:xfrm>
                <a:off x="4889396" y="2753277"/>
                <a:ext cx="141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TE</a:t>
                </a:r>
                <a:r>
                  <a:rPr lang="de-DE" sz="1400" baseline="-25000" dirty="0" smtClean="0"/>
                  <a:t>111</a:t>
                </a:r>
                <a:r>
                  <a:rPr lang="de-DE" sz="1400" dirty="0" smtClean="0"/>
                  <a:t> Dip.</a:t>
                </a:r>
                <a:endParaRPr lang="de-DE" sz="1400" dirty="0"/>
              </a:p>
            </p:txBody>
          </p:sp>
          <p:cxnSp>
            <p:nvCxnSpPr>
              <p:cNvPr id="359" name="Elbow Connector 358"/>
              <p:cNvCxnSpPr/>
              <p:nvPr/>
            </p:nvCxnSpPr>
            <p:spPr bwMode="auto">
              <a:xfrm rot="16200000" flipH="1">
                <a:off x="5190646" y="3303909"/>
                <a:ext cx="747687" cy="307318"/>
              </a:xfrm>
              <a:prstGeom prst="bentConnector3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cxnSp>
          <p:cxnSp>
            <p:nvCxnSpPr>
              <p:cNvPr id="361" name="Straight Arrow Connector 360"/>
              <p:cNvCxnSpPr/>
              <p:nvPr/>
            </p:nvCxnSpPr>
            <p:spPr bwMode="auto">
              <a:xfrm>
                <a:off x="5410830" y="3083725"/>
                <a:ext cx="185148" cy="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63" name="TextBox 362"/>
              <p:cNvSpPr txBox="1"/>
              <p:nvPr/>
            </p:nvSpPr>
            <p:spPr>
              <a:xfrm>
                <a:off x="6525492" y="2929836"/>
                <a:ext cx="141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TE</a:t>
                </a:r>
                <a:r>
                  <a:rPr lang="de-DE" sz="1400" baseline="-25000" dirty="0" smtClean="0"/>
                  <a:t>011</a:t>
                </a:r>
                <a:endParaRPr lang="de-DE" sz="1400" dirty="0"/>
              </a:p>
            </p:txBody>
          </p:sp>
          <p:sp>
            <p:nvSpPr>
              <p:cNvPr id="364" name="TextBox 363"/>
              <p:cNvSpPr txBox="1"/>
              <p:nvPr/>
            </p:nvSpPr>
            <p:spPr>
              <a:xfrm>
                <a:off x="6612398" y="3987362"/>
                <a:ext cx="141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TE</a:t>
                </a:r>
                <a:r>
                  <a:rPr lang="de-DE" sz="1400" baseline="-25000" dirty="0"/>
                  <a:t>2</a:t>
                </a:r>
                <a:r>
                  <a:rPr lang="de-DE" sz="1400" baseline="-25000" dirty="0" smtClean="0"/>
                  <a:t>11</a:t>
                </a:r>
                <a:endParaRPr lang="de-DE" sz="1400" dirty="0"/>
              </a:p>
            </p:txBody>
          </p:sp>
          <p:sp>
            <p:nvSpPr>
              <p:cNvPr id="365" name="TextBox 364"/>
              <p:cNvSpPr txBox="1"/>
              <p:nvPr/>
            </p:nvSpPr>
            <p:spPr>
              <a:xfrm>
                <a:off x="1765826" y="4821382"/>
                <a:ext cx="141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TE</a:t>
                </a:r>
                <a:r>
                  <a:rPr lang="de-DE" sz="1400" baseline="-25000" dirty="0"/>
                  <a:t>1</a:t>
                </a:r>
                <a:r>
                  <a:rPr lang="de-DE" sz="1400" baseline="-25000" dirty="0" smtClean="0"/>
                  <a:t>11</a:t>
                </a:r>
                <a:endParaRPr lang="de-DE" sz="1400" dirty="0"/>
              </a:p>
            </p:txBody>
          </p:sp>
          <p:sp>
            <p:nvSpPr>
              <p:cNvPr id="366" name="TextBox 365"/>
              <p:cNvSpPr txBox="1"/>
              <p:nvPr/>
            </p:nvSpPr>
            <p:spPr>
              <a:xfrm>
                <a:off x="3867936" y="4252488"/>
                <a:ext cx="14131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TM</a:t>
                </a:r>
                <a:r>
                  <a:rPr lang="de-DE" sz="1400" baseline="-25000" dirty="0" smtClean="0"/>
                  <a:t>110</a:t>
                </a:r>
                <a:endParaRPr lang="de-DE" sz="1400" dirty="0"/>
              </a:p>
            </p:txBody>
          </p:sp>
        </p:grpSp>
        <p:sp>
          <p:nvSpPr>
            <p:cNvPr id="373" name="Rectangle 372"/>
            <p:cNvSpPr/>
            <p:nvPr/>
          </p:nvSpPr>
          <p:spPr bwMode="auto">
            <a:xfrm>
              <a:off x="1323975" y="1571625"/>
              <a:ext cx="352425" cy="838200"/>
            </a:xfrm>
            <a:prstGeom prst="rect">
              <a:avLst/>
            </a:prstGeom>
            <a:solidFill>
              <a:schemeClr val="lt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4" name="Rectangle 373"/>
            <p:cNvSpPr/>
            <p:nvPr/>
          </p:nvSpPr>
          <p:spPr bwMode="auto">
            <a:xfrm>
              <a:off x="1471609" y="2324102"/>
              <a:ext cx="195265" cy="195263"/>
            </a:xfrm>
            <a:prstGeom prst="rect">
              <a:avLst/>
            </a:prstGeom>
            <a:solidFill>
              <a:schemeClr val="lt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370" name="Picture 3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09" y="722992"/>
            <a:ext cx="2658809" cy="1383581"/>
          </a:xfrm>
          <a:prstGeom prst="rect">
            <a:avLst/>
          </a:prstGeom>
        </p:spPr>
      </p:pic>
      <p:pic>
        <p:nvPicPr>
          <p:cNvPr id="371" name="Picture 3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37" y="2108410"/>
            <a:ext cx="2658809" cy="1375837"/>
          </a:xfrm>
          <a:prstGeom prst="rect">
            <a:avLst/>
          </a:prstGeom>
        </p:spPr>
      </p:pic>
      <p:sp>
        <p:nvSpPr>
          <p:cNvPr id="372" name="TextBox 371"/>
          <p:cNvSpPr txBox="1"/>
          <p:nvPr/>
        </p:nvSpPr>
        <p:spPr>
          <a:xfrm>
            <a:off x="30228" y="642604"/>
            <a:ext cx="2399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0" i="1" dirty="0" smtClean="0">
                <a:solidFill>
                  <a:schemeClr val="tx1"/>
                </a:solidFill>
              </a:rPr>
              <a:t>Courtesy of M.Ruprecht</a:t>
            </a:r>
            <a:endParaRPr lang="de-DE" sz="1000" b="0" i="1" dirty="0">
              <a:solidFill>
                <a:schemeClr val="tx1"/>
              </a:solidFill>
            </a:endParaRPr>
          </a:p>
        </p:txBody>
      </p:sp>
      <p:sp>
        <p:nvSpPr>
          <p:cNvPr id="376" name="Oval 375"/>
          <p:cNvSpPr/>
          <p:nvPr/>
        </p:nvSpPr>
        <p:spPr bwMode="auto">
          <a:xfrm>
            <a:off x="4086225" y="2376488"/>
            <a:ext cx="59531" cy="6429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81" name="Elbow Connector 380"/>
          <p:cNvCxnSpPr/>
          <p:nvPr/>
        </p:nvCxnSpPr>
        <p:spPr bwMode="auto">
          <a:xfrm rot="10800000">
            <a:off x="4171963" y="2402289"/>
            <a:ext cx="1395045" cy="850958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4671060" y="780954"/>
            <a:ext cx="431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All analyzed modes except 1 are below the Impedance threshold (with feedback)</a:t>
            </a:r>
            <a:endParaRPr lang="de-DE" dirty="0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406072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Highly damped 1.5 GHz Cavity</a:t>
            </a: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8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ro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1527" y="1009202"/>
            <a:ext cx="4238714" cy="2095073"/>
          </a:xfrm>
          <a:prstGeom prst="rect">
            <a:avLst/>
          </a:prstGeom>
          <a:effectLst/>
        </p:spPr>
      </p:pic>
      <p:pic>
        <p:nvPicPr>
          <p:cNvPr id="17" name="pi_pro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949" y="1018164"/>
            <a:ext cx="4238714" cy="2095073"/>
          </a:xfrm>
          <a:prstGeom prst="rect">
            <a:avLst/>
          </a:prstGeom>
          <a:effectLst/>
        </p:spPr>
      </p:pic>
      <p:sp>
        <p:nvSpPr>
          <p:cNvPr id="18" name="TextBox 17"/>
          <p:cNvSpPr txBox="1"/>
          <p:nvPr/>
        </p:nvSpPr>
        <p:spPr>
          <a:xfrm>
            <a:off x="215678" y="634510"/>
            <a:ext cx="222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>
                <a:solidFill>
                  <a:schemeClr val="tx1"/>
                </a:solidFill>
              </a:rPr>
              <a:t>TM</a:t>
            </a:r>
            <a:r>
              <a:rPr lang="de-DE" sz="1400" b="0" baseline="-25000" dirty="0" smtClean="0">
                <a:solidFill>
                  <a:schemeClr val="tx1"/>
                </a:solidFill>
              </a:rPr>
              <a:t>010</a:t>
            </a:r>
            <a:r>
              <a:rPr lang="de-DE" sz="1400" b="0" dirty="0" smtClean="0">
                <a:solidFill>
                  <a:schemeClr val="tx1"/>
                </a:solidFill>
              </a:rPr>
              <a:t> </a:t>
            </a:r>
            <a:r>
              <a:rPr lang="el-GR" sz="1400" b="0" dirty="0" smtClean="0">
                <a:solidFill>
                  <a:schemeClr val="tx1"/>
                </a:solidFill>
              </a:rPr>
              <a:t>π</a:t>
            </a:r>
            <a:r>
              <a:rPr lang="de-DE" sz="1400" b="0" dirty="0" smtClean="0">
                <a:solidFill>
                  <a:schemeClr val="tx1"/>
                </a:solidFill>
              </a:rPr>
              <a:t> mode</a:t>
            </a:r>
            <a:endParaRPr lang="de-DE" sz="1400" b="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0608" y="646833"/>
            <a:ext cx="222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>
                <a:solidFill>
                  <a:schemeClr val="tx1"/>
                </a:solidFill>
              </a:rPr>
              <a:t>Dipole HOM</a:t>
            </a:r>
            <a:endParaRPr lang="de-DE" sz="1400" b="0" dirty="0">
              <a:solidFill>
                <a:schemeClr val="tx1"/>
              </a:solidFill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34804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End-groups and Damping</a:t>
            </a: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00" y="3289106"/>
            <a:ext cx="7863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/>
              <a:t>Long WG </a:t>
            </a:r>
            <a:r>
              <a:rPr lang="de-DE" dirty="0" err="1" smtClean="0"/>
              <a:t>needed</a:t>
            </a:r>
            <a:r>
              <a:rPr lang="de-DE" dirty="0" smtClean="0"/>
              <a:t> in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avoid</a:t>
            </a:r>
            <a:r>
              <a:rPr lang="de-DE" dirty="0" smtClean="0"/>
              <a:t> Q </a:t>
            </a:r>
            <a:r>
              <a:rPr lang="de-DE" dirty="0" err="1" smtClean="0"/>
              <a:t>droping</a:t>
            </a:r>
            <a:r>
              <a:rPr lang="de-DE" dirty="0" smtClean="0"/>
              <a:t> ( </a:t>
            </a:r>
            <a:r>
              <a:rPr lang="de-DE" dirty="0" err="1" smtClean="0"/>
              <a:t>Lwg</a:t>
            </a:r>
            <a:r>
              <a:rPr lang="de-DE" dirty="0" smtClean="0"/>
              <a:t>&gt;400 mm )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1472" y="3618930"/>
            <a:ext cx="83501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 smtClean="0"/>
              <a:t>Localized</a:t>
            </a:r>
            <a:r>
              <a:rPr lang="de-DE" dirty="0" smtClean="0"/>
              <a:t> end-group </a:t>
            </a:r>
            <a:r>
              <a:rPr lang="de-DE" dirty="0" err="1" smtClean="0"/>
              <a:t>modes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WG </a:t>
            </a:r>
            <a:r>
              <a:rPr lang="de-DE" dirty="0" err="1" smtClean="0"/>
              <a:t>cut</a:t>
            </a:r>
            <a:r>
              <a:rPr lang="de-DE" dirty="0" smtClean="0"/>
              <a:t>-off, HOM </a:t>
            </a:r>
            <a:r>
              <a:rPr lang="de-DE" dirty="0" err="1" smtClean="0"/>
              <a:t>load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r>
              <a:rPr lang="de-DE" dirty="0" smtClean="0"/>
              <a:t> </a:t>
            </a:r>
          </a:p>
          <a:p>
            <a:r>
              <a:rPr lang="de-DE" sz="1800" dirty="0"/>
              <a:t> </a:t>
            </a:r>
            <a:r>
              <a:rPr lang="de-DE" sz="1800" dirty="0" smtClean="0"/>
              <a:t>                                                   </a:t>
            </a:r>
            <a:endParaRPr lang="en-US" sz="1800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6" y="4336982"/>
            <a:ext cx="2580509" cy="251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484710" y="4209071"/>
            <a:ext cx="213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WG width tapered  (88mm-91mm)</a:t>
            </a:r>
            <a:endParaRPr lang="de-DE" sz="1400" b="0" dirty="0"/>
          </a:p>
        </p:txBody>
      </p:sp>
      <p:sp>
        <p:nvSpPr>
          <p:cNvPr id="29" name="TextBox 28"/>
          <p:cNvSpPr txBox="1"/>
          <p:nvPr/>
        </p:nvSpPr>
        <p:spPr>
          <a:xfrm>
            <a:off x="7491205" y="4109311"/>
            <a:ext cx="1692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fcut=1.64 e9</a:t>
            </a:r>
            <a:endParaRPr lang="de-DE" sz="1400" b="0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25" y="4029206"/>
            <a:ext cx="4316361" cy="245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62616" y="6333330"/>
            <a:ext cx="159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R/Q=15</a:t>
            </a:r>
            <a:endParaRPr lang="de-DE" sz="1400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507110" y="6333327"/>
            <a:ext cx="159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Qext=1600</a:t>
            </a:r>
            <a:endParaRPr lang="de-DE" sz="14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172044" y="4284577"/>
            <a:ext cx="1692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f=1.7 e9</a:t>
            </a:r>
            <a:endParaRPr lang="de-DE" sz="1400" b="0" dirty="0"/>
          </a:p>
        </p:txBody>
      </p:sp>
      <p:sp>
        <p:nvSpPr>
          <p:cNvPr id="22" name="Rectangle 21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ro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1527" y="1009202"/>
            <a:ext cx="4238714" cy="2095073"/>
          </a:xfrm>
          <a:prstGeom prst="rect">
            <a:avLst/>
          </a:prstGeom>
          <a:effectLst/>
        </p:spPr>
      </p:pic>
      <p:pic>
        <p:nvPicPr>
          <p:cNvPr id="17" name="pi_prop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949" y="1018164"/>
            <a:ext cx="4238714" cy="2095073"/>
          </a:xfrm>
          <a:prstGeom prst="rect">
            <a:avLst/>
          </a:prstGeom>
          <a:effectLst/>
        </p:spPr>
      </p:pic>
      <p:sp>
        <p:nvSpPr>
          <p:cNvPr id="18" name="TextBox 17"/>
          <p:cNvSpPr txBox="1"/>
          <p:nvPr/>
        </p:nvSpPr>
        <p:spPr>
          <a:xfrm>
            <a:off x="215678" y="634510"/>
            <a:ext cx="222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>
                <a:solidFill>
                  <a:schemeClr val="tx1"/>
                </a:solidFill>
              </a:rPr>
              <a:t>TM</a:t>
            </a:r>
            <a:r>
              <a:rPr lang="de-DE" sz="1400" b="0" baseline="-25000" dirty="0" smtClean="0">
                <a:solidFill>
                  <a:schemeClr val="tx1"/>
                </a:solidFill>
              </a:rPr>
              <a:t>010</a:t>
            </a:r>
            <a:r>
              <a:rPr lang="de-DE" sz="1400" b="0" dirty="0" smtClean="0">
                <a:solidFill>
                  <a:schemeClr val="tx1"/>
                </a:solidFill>
              </a:rPr>
              <a:t> </a:t>
            </a:r>
            <a:r>
              <a:rPr lang="el-GR" sz="1400" b="0" dirty="0" smtClean="0">
                <a:solidFill>
                  <a:schemeClr val="tx1"/>
                </a:solidFill>
              </a:rPr>
              <a:t>π</a:t>
            </a:r>
            <a:r>
              <a:rPr lang="de-DE" sz="1400" b="0" dirty="0" smtClean="0">
                <a:solidFill>
                  <a:schemeClr val="tx1"/>
                </a:solidFill>
              </a:rPr>
              <a:t> mode</a:t>
            </a:r>
            <a:endParaRPr lang="de-DE" sz="1400" b="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0608" y="646833"/>
            <a:ext cx="2223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>
                <a:solidFill>
                  <a:schemeClr val="tx1"/>
                </a:solidFill>
              </a:rPr>
              <a:t>Dipole HOM</a:t>
            </a:r>
            <a:endParaRPr lang="de-DE" sz="1400" b="0" dirty="0">
              <a:solidFill>
                <a:schemeClr val="tx1"/>
              </a:solidFill>
            </a:endParaRPr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34804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End-groups and Damping</a:t>
            </a:r>
            <a:endParaRPr lang="en-GB" sz="2100" dirty="0">
              <a:solidFill>
                <a:srgbClr val="FFFFFF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8" y="4219935"/>
            <a:ext cx="3741576" cy="235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6" y="4336982"/>
            <a:ext cx="2580509" cy="251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4484710" y="4209071"/>
            <a:ext cx="213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WG width tapered  (88mm-91mm)</a:t>
            </a:r>
            <a:endParaRPr lang="de-DE" sz="1400" b="0" dirty="0"/>
          </a:p>
        </p:txBody>
      </p:sp>
      <p:sp>
        <p:nvSpPr>
          <p:cNvPr id="29" name="TextBox 28"/>
          <p:cNvSpPr txBox="1"/>
          <p:nvPr/>
        </p:nvSpPr>
        <p:spPr>
          <a:xfrm>
            <a:off x="7735830" y="4221777"/>
            <a:ext cx="1692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fcut=1.64 e9</a:t>
            </a:r>
            <a:endParaRPr lang="de-DE" sz="1400" b="0" dirty="0"/>
          </a:p>
        </p:txBody>
      </p:sp>
      <p:sp>
        <p:nvSpPr>
          <p:cNvPr id="31" name="TextBox 30"/>
          <p:cNvSpPr txBox="1"/>
          <p:nvPr/>
        </p:nvSpPr>
        <p:spPr>
          <a:xfrm>
            <a:off x="3186076" y="6268901"/>
            <a:ext cx="159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R/Q=7.3</a:t>
            </a:r>
            <a:endParaRPr lang="de-DE" sz="14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338128" y="6268897"/>
            <a:ext cx="1594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Qext=60</a:t>
            </a:r>
            <a:endParaRPr lang="de-DE" sz="1400" b="0" dirty="0"/>
          </a:p>
        </p:txBody>
      </p:sp>
      <p:sp>
        <p:nvSpPr>
          <p:cNvPr id="33" name="TextBox 32"/>
          <p:cNvSpPr txBox="1"/>
          <p:nvPr/>
        </p:nvSpPr>
        <p:spPr>
          <a:xfrm>
            <a:off x="395518" y="4279380"/>
            <a:ext cx="1692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0" dirty="0" smtClean="0"/>
              <a:t>f=1.69 e9</a:t>
            </a:r>
            <a:endParaRPr lang="de-DE" sz="1400" b="0" dirty="0"/>
          </a:p>
        </p:txBody>
      </p:sp>
      <p:sp>
        <p:nvSpPr>
          <p:cNvPr id="34" name="TextBox 33"/>
          <p:cNvSpPr txBox="1"/>
          <p:nvPr/>
        </p:nvSpPr>
        <p:spPr>
          <a:xfrm>
            <a:off x="79200" y="3289106"/>
            <a:ext cx="7863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/>
              <a:t>Long WG </a:t>
            </a:r>
            <a:r>
              <a:rPr lang="de-DE" dirty="0" err="1" smtClean="0"/>
              <a:t>needed</a:t>
            </a:r>
            <a:r>
              <a:rPr lang="de-DE" dirty="0" smtClean="0"/>
              <a:t> in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avoid</a:t>
            </a:r>
            <a:r>
              <a:rPr lang="de-DE" dirty="0" smtClean="0"/>
              <a:t> Q </a:t>
            </a:r>
            <a:r>
              <a:rPr lang="de-DE" dirty="0" err="1" smtClean="0"/>
              <a:t>droping</a:t>
            </a:r>
            <a:r>
              <a:rPr lang="de-DE" dirty="0" smtClean="0"/>
              <a:t> ( </a:t>
            </a:r>
            <a:r>
              <a:rPr lang="de-DE" dirty="0" err="1" smtClean="0"/>
              <a:t>Lwg</a:t>
            </a:r>
            <a:r>
              <a:rPr lang="de-DE" dirty="0" smtClean="0"/>
              <a:t>&gt;400 mm ) 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1472" y="3618930"/>
            <a:ext cx="83501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 smtClean="0"/>
              <a:t>Localized</a:t>
            </a:r>
            <a:r>
              <a:rPr lang="de-DE" dirty="0" smtClean="0"/>
              <a:t> end-group </a:t>
            </a:r>
            <a:r>
              <a:rPr lang="de-DE" dirty="0" err="1" smtClean="0"/>
              <a:t>modes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WG </a:t>
            </a:r>
            <a:r>
              <a:rPr lang="de-DE" dirty="0" err="1" smtClean="0"/>
              <a:t>cut</a:t>
            </a:r>
            <a:r>
              <a:rPr lang="de-DE" dirty="0" smtClean="0"/>
              <a:t>-off, HOM </a:t>
            </a:r>
            <a:r>
              <a:rPr lang="de-DE" dirty="0" err="1" smtClean="0"/>
              <a:t>load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r>
              <a:rPr lang="de-DE" dirty="0" smtClean="0"/>
              <a:t> </a:t>
            </a:r>
          </a:p>
          <a:p>
            <a:r>
              <a:rPr lang="de-DE" sz="1800" dirty="0"/>
              <a:t> </a:t>
            </a:r>
            <a:r>
              <a:rPr lang="de-DE" sz="1800" dirty="0" smtClean="0"/>
              <a:t>                                                   </a:t>
            </a:r>
            <a:endParaRPr lang="en-US" sz="1800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6204008" y="5377865"/>
            <a:ext cx="241300" cy="400844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>
            <a:off x="6453554" y="5229919"/>
            <a:ext cx="221456" cy="383381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6217656" y="5257215"/>
            <a:ext cx="241300" cy="12065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0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63328" y="813823"/>
            <a:ext cx="23994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0" i="1" dirty="0" smtClean="0">
                <a:solidFill>
                  <a:schemeClr val="tx1"/>
                </a:solidFill>
              </a:rPr>
              <a:t>Courtesy of H.W.Glock</a:t>
            </a:r>
            <a:endParaRPr lang="de-DE" sz="900" b="0" i="1" dirty="0">
              <a:solidFill>
                <a:schemeClr val="tx1"/>
              </a:solidFill>
            </a:endParaRP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169629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HOM Power</a:t>
            </a:r>
            <a:endParaRPr lang="en-GB" sz="2100" dirty="0">
              <a:solidFill>
                <a:srgbClr val="FFFFFF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4" y="4296030"/>
            <a:ext cx="2969985" cy="219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34101" y="673842"/>
            <a:ext cx="2490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u="sng" dirty="0" smtClean="0"/>
              <a:t>Energy lost by bunch</a:t>
            </a:r>
          </a:p>
          <a:p>
            <a:pPr algn="just"/>
            <a:endParaRPr lang="de-DE" sz="1400" b="0" u="sng" dirty="0" smtClean="0"/>
          </a:p>
          <a:p>
            <a:pPr algn="just"/>
            <a:r>
              <a:rPr lang="de-DE" sz="1400" b="0" dirty="0" smtClean="0"/>
              <a:t>48,5% fundamental band</a:t>
            </a:r>
          </a:p>
          <a:p>
            <a:pPr algn="just"/>
            <a:r>
              <a:rPr lang="de-DE" sz="1400" dirty="0" smtClean="0"/>
              <a:t>51,5% HOMS </a:t>
            </a:r>
            <a:endParaRPr lang="de-DE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784061" y="1939421"/>
            <a:ext cx="23267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u="sng" dirty="0" smtClean="0"/>
              <a:t>Energy going to HOMS</a:t>
            </a:r>
          </a:p>
          <a:p>
            <a:pPr algn="just"/>
            <a:endParaRPr lang="de-DE" sz="1400" u="sng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 smtClean="0"/>
              <a:t>67,6% transmitted to waveguides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b="0" dirty="0" smtClean="0"/>
              <a:t>32,4% travels through beam-pipe </a:t>
            </a:r>
            <a:endParaRPr lang="de-DE" sz="1400" b="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6" y="1073770"/>
            <a:ext cx="5149323" cy="20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79" y="4415003"/>
            <a:ext cx="1931987" cy="23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317" y="4068479"/>
            <a:ext cx="5815589" cy="25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7649" y="3119218"/>
            <a:ext cx="6067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HOM Power = 1.3 KW (5 WG) + 800 W (up/downstream)</a:t>
            </a:r>
          </a:p>
          <a:p>
            <a:r>
              <a:rPr lang="de-DE" dirty="0" smtClean="0"/>
              <a:t>Max Power on load = 300 W</a:t>
            </a:r>
            <a:endParaRPr lang="de-DE" dirty="0"/>
          </a:p>
        </p:txBody>
      </p:sp>
      <p:sp>
        <p:nvSpPr>
          <p:cNvPr id="12" name="Bent Arrow 11"/>
          <p:cNvSpPr/>
          <p:nvPr/>
        </p:nvSpPr>
        <p:spPr bwMode="auto">
          <a:xfrm rot="10800000" flipH="1">
            <a:off x="6368425" y="1627949"/>
            <a:ext cx="355180" cy="605276"/>
          </a:xfrm>
          <a:prstGeom prst="ben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6566614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15921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HOM loads</a:t>
            </a: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3280" y="759166"/>
            <a:ext cx="7973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Collaboration with Jefferson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Sinergy with </a:t>
            </a:r>
            <a:r>
              <a:rPr lang="de-DE" sz="1800" dirty="0" smtClean="0"/>
              <a:t>bERLinPro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Water-cooled loads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In design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Specifications scaled to Max. values on WG + BP power (460W per load)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3 prototype loads (Q4 2016) + series of 15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Dust production test (particle counting)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Low power + High Power tests @ JLab</a:t>
            </a:r>
            <a:endParaRPr lang="de-DE" sz="1800" b="0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 descr="https://www.jlab.org/div_dept/dir_off/public_affairs/logo/JLab_logo_blac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7" y="941822"/>
            <a:ext cx="1270260" cy="39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8"/>
          <p:cNvSpPr txBox="1"/>
          <p:nvPr/>
        </p:nvSpPr>
        <p:spPr>
          <a:xfrm>
            <a:off x="3589948" y="6485232"/>
            <a:ext cx="1723623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Thermal analysis results</a:t>
            </a:r>
          </a:p>
        </p:txBody>
      </p:sp>
      <p:sp>
        <p:nvSpPr>
          <p:cNvPr id="19" name="TextBox 7"/>
          <p:cNvSpPr txBox="1"/>
          <p:nvPr/>
        </p:nvSpPr>
        <p:spPr>
          <a:xfrm>
            <a:off x="954390" y="6488668"/>
            <a:ext cx="173557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Imported RF power losses mapped to the absorber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6428416" y="6485232"/>
            <a:ext cx="1723623" cy="2308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Structural analysis results</a:t>
            </a: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866" y="3537913"/>
            <a:ext cx="2397295" cy="294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4909" y="3537913"/>
            <a:ext cx="2393702" cy="29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619" y="3537914"/>
            <a:ext cx="2439580" cy="294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47013" y="3093964"/>
            <a:ext cx="4012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smtClean="0"/>
              <a:t>First </a:t>
            </a:r>
            <a:r>
              <a:rPr lang="de-DE" b="0" dirty="0" err="1" smtClean="0"/>
              <a:t>load</a:t>
            </a:r>
            <a:r>
              <a:rPr lang="de-DE" b="0" dirty="0" smtClean="0"/>
              <a:t> </a:t>
            </a:r>
            <a:r>
              <a:rPr lang="de-DE" b="0" dirty="0" err="1" smtClean="0"/>
              <a:t>designs</a:t>
            </a:r>
            <a:r>
              <a:rPr lang="de-DE" b="0" dirty="0" smtClean="0"/>
              <a:t> </a:t>
            </a:r>
            <a:r>
              <a:rPr lang="de-DE" b="0" dirty="0" err="1" smtClean="0"/>
              <a:t>fro</a:t>
            </a:r>
            <a:r>
              <a:rPr lang="de-DE" b="0" dirty="0" smtClean="0"/>
              <a:t> </a:t>
            </a:r>
            <a:r>
              <a:rPr lang="de-DE" b="0" dirty="0" err="1" smtClean="0"/>
              <a:t>bERLinPro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189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11" y="650248"/>
            <a:ext cx="8730761" cy="170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352420" y="982087"/>
            <a:ext cx="8620664" cy="1637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3626733" y="676289"/>
            <a:ext cx="3631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Module length 4.2 m</a:t>
            </a:r>
            <a:endParaRPr lang="de-DE" dirty="0"/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367119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Cold String related aspects</a:t>
            </a: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732" y="3086177"/>
            <a:ext cx="772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Preliminary module related considerations  (only cold-string)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842" y="3528775"/>
            <a:ext cx="8697241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Limited length straight section, does everything fit inside?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Many elements. Different frequencies, different </a:t>
            </a:r>
            <a:r>
              <a:rPr lang="de-DE" sz="1800" b="0" dirty="0" err="1" smtClean="0"/>
              <a:t>sizes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Below design, </a:t>
            </a:r>
            <a:r>
              <a:rPr lang="de-DE" sz="1800" b="0" dirty="0" err="1"/>
              <a:t>i</a:t>
            </a:r>
            <a:r>
              <a:rPr lang="de-DE" sz="1800" b="0" dirty="0" err="1" smtClean="0"/>
              <a:t>mpedance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issues</a:t>
            </a:r>
            <a:endParaRPr lang="de-DE" sz="1800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Cavity cross </a:t>
            </a:r>
            <a:r>
              <a:rPr lang="de-DE" sz="1800" b="0" dirty="0" err="1" smtClean="0"/>
              <a:t>talking</a:t>
            </a:r>
            <a:r>
              <a:rPr lang="de-DE" sz="1800" b="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Realistic HOM power on WG. Can we add extra absorbing elements, ie. BP absorbers?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Tapered bellow transitions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dirty="0" smtClean="0"/>
              <a:t>Coupler kicks. Which is the good orientation?</a:t>
            </a:r>
          </a:p>
          <a:p>
            <a:endParaRPr lang="de-DE" sz="1800" b="0" dirty="0" smtClean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33" y="1869167"/>
            <a:ext cx="7657036" cy="1015491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253">
            <a:off x="4452055" y="3816425"/>
            <a:ext cx="2770831" cy="199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Bent-Up Arrow 10"/>
          <p:cNvSpPr/>
          <p:nvPr/>
        </p:nvSpPr>
        <p:spPr bwMode="auto">
          <a:xfrm rot="5400000">
            <a:off x="3048570" y="5958183"/>
            <a:ext cx="699446" cy="743803"/>
          </a:xfrm>
          <a:prstGeom prst="bentUp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5572" y="6209085"/>
            <a:ext cx="4505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 smtClean="0"/>
              <a:t>Concatenation</a:t>
            </a:r>
            <a:r>
              <a:rPr lang="de-DE" sz="2800" dirty="0" smtClean="0"/>
              <a:t> Studies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730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1" y="3448692"/>
            <a:ext cx="8639798" cy="360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7" y="2726109"/>
            <a:ext cx="7727341" cy="225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30732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Concatenation studies</a:t>
            </a: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570" y="914400"/>
            <a:ext cx="7479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First Power calculations of complete cold string (1.5 GHz + 1.75 GHz)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Confirm HOM load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Validate Impedance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Tune bellow transitions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High computing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Work in progress, still preliminary results!</a:t>
            </a:r>
            <a:endParaRPr lang="de-DE" dirty="0"/>
          </a:p>
        </p:txBody>
      </p:sp>
      <p:sp>
        <p:nvSpPr>
          <p:cNvPr id="8" name="Rectangle 7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97808" y="6487001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9" y="3980077"/>
            <a:ext cx="4052688" cy="23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90" y="610719"/>
            <a:ext cx="3131962" cy="212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0"/>
          <a:stretch/>
        </p:blipFill>
        <p:spPr bwMode="auto">
          <a:xfrm>
            <a:off x="456329" y="928245"/>
            <a:ext cx="2838122" cy="244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480772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Prototypes, 1.5 GHz 5-cell Cu Cavity</a:t>
            </a:r>
            <a:endParaRPr lang="en-GB" sz="2100" dirty="0">
              <a:solidFill>
                <a:srgbClr val="FFFFFF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85" y="658714"/>
            <a:ext cx="2314011" cy="206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34370" y="2726090"/>
            <a:ext cx="41959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Validate Fabrication Techniques, relatively new development (deep drawing, spring backs, weld shrincage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WG loaded cavity with Copper WG extentions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Validate EM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Under fabrication by Research Instruments (RI)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To be delivered by October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@1.75 GHz prototype foreseen </a:t>
            </a:r>
            <a:endParaRPr lang="de-DE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002" y="6597358"/>
            <a:ext cx="4110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/>
              <a:t>A.Vélez, BESSY-II MAC,14-15.06.2016 </a:t>
            </a:r>
            <a:endParaRPr lang="de-DE" sz="1200" b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9" y="3944163"/>
            <a:ext cx="3640724" cy="23985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84160" y="6555238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618791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Prototypes, 1.5 GHz Single-cell Niobium Cavity</a:t>
            </a:r>
            <a:endParaRPr lang="en-GB" sz="2100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0" y="763238"/>
            <a:ext cx="3143032" cy="208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2" y="3635846"/>
            <a:ext cx="2699838" cy="231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2482047" y="1360800"/>
            <a:ext cx="829953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58368" y="852098"/>
            <a:ext cx="1413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150 mm</a:t>
            </a:r>
            <a:endParaRPr lang="de-DE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81600" y="2736000"/>
            <a:ext cx="401798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14901" y="2746569"/>
            <a:ext cx="1413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100 mm</a:t>
            </a:r>
            <a:endParaRPr lang="de-DE" dirty="0"/>
          </a:p>
        </p:txBody>
      </p:sp>
      <p:sp>
        <p:nvSpPr>
          <p:cNvPr id="15" name="Oval 14"/>
          <p:cNvSpPr/>
          <p:nvPr/>
        </p:nvSpPr>
        <p:spPr bwMode="auto">
          <a:xfrm>
            <a:off x="376658" y="3325862"/>
            <a:ext cx="3131326" cy="3024000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677552" y="4094740"/>
            <a:ext cx="1268100" cy="86346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214558" y="3628646"/>
            <a:ext cx="144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</a:t>
            </a:r>
            <a:r>
              <a:rPr lang="de-DE" baseline="-25000" dirty="0" smtClean="0"/>
              <a:t>vts </a:t>
            </a:r>
            <a:r>
              <a:rPr lang="de-DE" dirty="0" smtClean="0"/>
              <a:t>280 mm</a:t>
            </a:r>
            <a:endParaRPr lang="de-DE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3400622" y="1591200"/>
            <a:ext cx="0" cy="81360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2671200" y="2510070"/>
            <a:ext cx="118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110 mm</a:t>
            </a:r>
            <a:endParaRPr lang="de-DE" dirty="0"/>
          </a:p>
        </p:txBody>
      </p:sp>
      <p:pic>
        <p:nvPicPr>
          <p:cNvPr id="22" name="Picture 2" descr="part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126" y="848860"/>
            <a:ext cx="2422024" cy="19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par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49" y="694998"/>
            <a:ext cx="2498722" cy="220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742816" y="2930294"/>
            <a:ext cx="51828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/>
              <a:t>Niobium single-</a:t>
            </a:r>
            <a:r>
              <a:rPr lang="de-DE" b="0" dirty="0" err="1" smtClean="0"/>
              <a:t>cell</a:t>
            </a:r>
            <a:r>
              <a:rPr lang="de-DE" b="0" dirty="0" smtClean="0"/>
              <a:t> </a:t>
            </a:r>
            <a:r>
              <a:rPr lang="de-DE" b="0" dirty="0" err="1" smtClean="0"/>
              <a:t>with</a:t>
            </a:r>
            <a:r>
              <a:rPr lang="de-DE" b="0" dirty="0" smtClean="0"/>
              <a:t> </a:t>
            </a:r>
            <a:r>
              <a:rPr lang="de-DE" b="0" dirty="0" err="1" smtClean="0"/>
              <a:t>one</a:t>
            </a:r>
            <a:r>
              <a:rPr lang="de-DE" b="0" dirty="0" smtClean="0"/>
              <a:t> </a:t>
            </a:r>
            <a:r>
              <a:rPr lang="de-DE" b="0" dirty="0" err="1" smtClean="0"/>
              <a:t>sided</a:t>
            </a:r>
            <a:r>
              <a:rPr lang="de-DE" b="0" dirty="0" smtClean="0"/>
              <a:t> WG end-group </a:t>
            </a:r>
            <a:r>
              <a:rPr lang="de-DE" b="0" dirty="0" err="1" smtClean="0"/>
              <a:t>loaded</a:t>
            </a:r>
            <a:r>
              <a:rPr lang="de-DE" b="0" dirty="0" smtClean="0"/>
              <a:t> </a:t>
            </a:r>
            <a:r>
              <a:rPr lang="de-DE" b="0" dirty="0" err="1" smtClean="0"/>
              <a:t>with</a:t>
            </a:r>
            <a:r>
              <a:rPr lang="de-DE" b="0" dirty="0" smtClean="0"/>
              <a:t> 2 WG + 1 FPC + 100 mm beam-pipe </a:t>
            </a:r>
            <a:r>
              <a:rPr lang="de-DE" b="0" dirty="0" err="1" smtClean="0"/>
              <a:t>extension</a:t>
            </a:r>
            <a:endParaRPr lang="de-DE" b="0" dirty="0" smtClean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/>
              <a:t>150 mm </a:t>
            </a:r>
            <a:r>
              <a:rPr lang="de-DE" b="0" dirty="0" err="1" smtClean="0"/>
              <a:t>extended</a:t>
            </a:r>
            <a:r>
              <a:rPr lang="de-DE" b="0" dirty="0" smtClean="0"/>
              <a:t> beam-pipe on </a:t>
            </a:r>
            <a:r>
              <a:rPr lang="de-DE" b="0" dirty="0" err="1" smtClean="0"/>
              <a:t>the</a:t>
            </a:r>
            <a:r>
              <a:rPr lang="de-DE" b="0" dirty="0" smtClean="0"/>
              <a:t> </a:t>
            </a:r>
            <a:r>
              <a:rPr lang="de-DE" b="0" dirty="0" err="1" smtClean="0"/>
              <a:t>other</a:t>
            </a:r>
            <a:r>
              <a:rPr lang="de-DE" b="0" dirty="0" smtClean="0"/>
              <a:t> </a:t>
            </a:r>
            <a:r>
              <a:rPr lang="de-DE" b="0" dirty="0" err="1" smtClean="0"/>
              <a:t>side</a:t>
            </a:r>
            <a:r>
              <a:rPr lang="de-DE" b="0" dirty="0" smtClean="0"/>
              <a:t> (same </a:t>
            </a:r>
            <a:r>
              <a:rPr lang="de-DE" b="0" dirty="0" err="1" smtClean="0"/>
              <a:t>diameter</a:t>
            </a:r>
            <a:r>
              <a:rPr lang="de-DE" b="0" dirty="0" smtClean="0"/>
              <a:t> </a:t>
            </a:r>
            <a:r>
              <a:rPr lang="de-DE" b="0" dirty="0" err="1" smtClean="0"/>
              <a:t>as</a:t>
            </a:r>
            <a:r>
              <a:rPr lang="de-DE" b="0" dirty="0" smtClean="0"/>
              <a:t> </a:t>
            </a:r>
            <a:r>
              <a:rPr lang="de-DE" b="0" dirty="0" err="1" smtClean="0"/>
              <a:t>copper</a:t>
            </a:r>
            <a:r>
              <a:rPr lang="de-DE" b="0" dirty="0" smtClean="0"/>
              <a:t> </a:t>
            </a:r>
            <a:r>
              <a:rPr lang="de-DE" b="0" dirty="0" err="1" smtClean="0"/>
              <a:t>model</a:t>
            </a:r>
            <a:r>
              <a:rPr lang="de-DE" b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/>
              <a:t>Fabrication</a:t>
            </a:r>
            <a:r>
              <a:rPr lang="de-DE" b="0" dirty="0"/>
              <a:t> </a:t>
            </a:r>
            <a:r>
              <a:rPr lang="de-DE" b="0" dirty="0" err="1"/>
              <a:t>drawings</a:t>
            </a:r>
            <a:r>
              <a:rPr lang="de-DE" b="0" dirty="0"/>
              <a:t> </a:t>
            </a:r>
            <a:r>
              <a:rPr lang="de-DE" b="0" dirty="0" err="1" smtClean="0"/>
              <a:t>based</a:t>
            </a:r>
            <a:r>
              <a:rPr lang="de-DE" b="0" dirty="0" smtClean="0"/>
              <a:t> </a:t>
            </a:r>
            <a:r>
              <a:rPr lang="de-DE" b="0" dirty="0"/>
              <a:t>on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existing</a:t>
            </a:r>
            <a:r>
              <a:rPr lang="de-DE" b="0" dirty="0"/>
              <a:t> </a:t>
            </a:r>
            <a:r>
              <a:rPr lang="de-DE" b="0" dirty="0" err="1"/>
              <a:t>copper</a:t>
            </a:r>
            <a:r>
              <a:rPr lang="de-DE" b="0" dirty="0"/>
              <a:t> </a:t>
            </a:r>
            <a:r>
              <a:rPr lang="de-DE" b="0" dirty="0" err="1" smtClean="0"/>
              <a:t>model</a:t>
            </a:r>
            <a:endParaRPr lang="de-DE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/>
              <a:t>BCP </a:t>
            </a:r>
            <a:r>
              <a:rPr lang="de-DE" b="0" dirty="0" err="1" smtClean="0"/>
              <a:t>surface</a:t>
            </a:r>
            <a:r>
              <a:rPr lang="de-DE" b="0" dirty="0" smtClean="0"/>
              <a:t> </a:t>
            </a:r>
            <a:r>
              <a:rPr lang="de-DE" b="0" dirty="0" err="1" smtClean="0"/>
              <a:t>treatment</a:t>
            </a:r>
            <a:endParaRPr lang="de-DE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/>
              <a:t>WG </a:t>
            </a:r>
            <a:r>
              <a:rPr lang="de-DE" b="0" dirty="0" err="1" smtClean="0"/>
              <a:t>flanges</a:t>
            </a:r>
            <a:r>
              <a:rPr lang="de-DE" b="0" dirty="0" smtClean="0"/>
              <a:t>? Q </a:t>
            </a:r>
            <a:r>
              <a:rPr lang="de-DE" b="0" dirty="0" err="1" smtClean="0"/>
              <a:t>drop</a:t>
            </a:r>
            <a:r>
              <a:rPr lang="de-DE" b="0" dirty="0" smtClean="0"/>
              <a:t> due </a:t>
            </a:r>
            <a:r>
              <a:rPr lang="de-DE" b="0" dirty="0" err="1" smtClean="0"/>
              <a:t>to</a:t>
            </a:r>
            <a:r>
              <a:rPr lang="de-DE" b="0" dirty="0" smtClean="0"/>
              <a:t> </a:t>
            </a:r>
            <a:r>
              <a:rPr lang="de-DE" b="0" dirty="0" err="1" smtClean="0"/>
              <a:t>proximity</a:t>
            </a:r>
            <a:r>
              <a:rPr lang="de-DE" b="0" dirty="0" smtClean="0"/>
              <a:t> </a:t>
            </a:r>
            <a:r>
              <a:rPr lang="de-DE" b="0" dirty="0" err="1" smtClean="0"/>
              <a:t>to</a:t>
            </a:r>
            <a:r>
              <a:rPr lang="de-DE" b="0" dirty="0" smtClean="0"/>
              <a:t> fundamental </a:t>
            </a:r>
            <a:r>
              <a:rPr lang="de-DE" b="0" dirty="0" err="1" smtClean="0"/>
              <a:t>mode</a:t>
            </a:r>
            <a:r>
              <a:rPr lang="de-DE" b="0" dirty="0" smtClean="0"/>
              <a:t>. </a:t>
            </a:r>
            <a:r>
              <a:rPr lang="de-DE" b="0" dirty="0" err="1" smtClean="0"/>
              <a:t>Nb</a:t>
            </a:r>
            <a:r>
              <a:rPr lang="de-DE" b="0" dirty="0" smtClean="0"/>
              <a:t> </a:t>
            </a:r>
            <a:r>
              <a:rPr lang="de-DE" b="0" dirty="0" err="1" smtClean="0"/>
              <a:t>flange</a:t>
            </a:r>
            <a:r>
              <a:rPr lang="de-DE" b="0" dirty="0" smtClean="0"/>
              <a:t> + Indium </a:t>
            </a:r>
            <a:r>
              <a:rPr lang="de-DE" b="0" dirty="0" err="1" smtClean="0"/>
              <a:t>sealing</a:t>
            </a:r>
            <a:r>
              <a:rPr lang="de-DE" b="0" dirty="0" smtClean="0"/>
              <a:t> ?</a:t>
            </a:r>
            <a:endParaRPr lang="de-DE" b="0" dirty="0"/>
          </a:p>
          <a:p>
            <a:endParaRPr lang="de-DE" b="0" dirty="0" smtClean="0"/>
          </a:p>
          <a:p>
            <a:endParaRPr lang="de-DE" b="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29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132" y="616263"/>
            <a:ext cx="3369344" cy="2493314"/>
          </a:xfrm>
          <a:prstGeom prst="rect">
            <a:avLst/>
          </a:prstGeom>
        </p:spPr>
      </p:pic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618791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Prototypes, 1.5 GHz Single-cell Niobium Cavity</a:t>
            </a:r>
            <a:endParaRPr lang="en-GB" sz="2100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0" y="763238"/>
            <a:ext cx="3143032" cy="208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2" y="3635846"/>
            <a:ext cx="2699838" cy="231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2482047" y="1360800"/>
            <a:ext cx="829953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58368" y="852098"/>
            <a:ext cx="1413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150 mm</a:t>
            </a:r>
            <a:endParaRPr lang="de-DE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381600" y="2736000"/>
            <a:ext cx="401798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14901" y="2746569"/>
            <a:ext cx="1413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100 mm</a:t>
            </a:r>
            <a:endParaRPr lang="de-DE" dirty="0"/>
          </a:p>
        </p:txBody>
      </p:sp>
      <p:sp>
        <p:nvSpPr>
          <p:cNvPr id="15" name="Oval 14"/>
          <p:cNvSpPr/>
          <p:nvPr/>
        </p:nvSpPr>
        <p:spPr bwMode="auto">
          <a:xfrm>
            <a:off x="376658" y="3325862"/>
            <a:ext cx="3131326" cy="3024000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677552" y="4094740"/>
            <a:ext cx="1268100" cy="86346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214558" y="3628646"/>
            <a:ext cx="144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</a:t>
            </a:r>
            <a:r>
              <a:rPr lang="de-DE" baseline="-25000" dirty="0" smtClean="0"/>
              <a:t>vts </a:t>
            </a:r>
            <a:r>
              <a:rPr lang="de-DE" dirty="0" smtClean="0"/>
              <a:t>280 mm</a:t>
            </a:r>
            <a:endParaRPr lang="de-DE" dirty="0"/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3400622" y="1591200"/>
            <a:ext cx="0" cy="81360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2671200" y="2510070"/>
            <a:ext cx="118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110 mm</a:t>
            </a:r>
            <a:endParaRPr lang="de-DE" dirty="0"/>
          </a:p>
        </p:txBody>
      </p:sp>
      <p:sp>
        <p:nvSpPr>
          <p:cNvPr id="26" name="TextBox 25"/>
          <p:cNvSpPr txBox="1"/>
          <p:nvPr/>
        </p:nvSpPr>
        <p:spPr>
          <a:xfrm>
            <a:off x="3742816" y="2930294"/>
            <a:ext cx="51828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/>
              <a:t>Niobium single-</a:t>
            </a:r>
            <a:r>
              <a:rPr lang="de-DE" b="0" dirty="0" err="1" smtClean="0"/>
              <a:t>cell</a:t>
            </a:r>
            <a:r>
              <a:rPr lang="de-DE" b="0" dirty="0" smtClean="0"/>
              <a:t> </a:t>
            </a:r>
            <a:r>
              <a:rPr lang="de-DE" b="0" dirty="0" err="1" smtClean="0"/>
              <a:t>with</a:t>
            </a:r>
            <a:r>
              <a:rPr lang="de-DE" b="0" dirty="0" smtClean="0"/>
              <a:t> </a:t>
            </a:r>
            <a:r>
              <a:rPr lang="de-DE" b="0" dirty="0" err="1" smtClean="0"/>
              <a:t>one</a:t>
            </a:r>
            <a:r>
              <a:rPr lang="de-DE" b="0" dirty="0" smtClean="0"/>
              <a:t> </a:t>
            </a:r>
            <a:r>
              <a:rPr lang="de-DE" b="0" dirty="0" err="1" smtClean="0"/>
              <a:t>sided</a:t>
            </a:r>
            <a:r>
              <a:rPr lang="de-DE" b="0" dirty="0" smtClean="0"/>
              <a:t> WG end-group </a:t>
            </a:r>
            <a:r>
              <a:rPr lang="de-DE" b="0" dirty="0" err="1" smtClean="0"/>
              <a:t>loaded</a:t>
            </a:r>
            <a:r>
              <a:rPr lang="de-DE" b="0" dirty="0" smtClean="0"/>
              <a:t> </a:t>
            </a:r>
            <a:r>
              <a:rPr lang="de-DE" b="0" dirty="0" err="1" smtClean="0"/>
              <a:t>with</a:t>
            </a:r>
            <a:r>
              <a:rPr lang="de-DE" b="0" dirty="0" smtClean="0"/>
              <a:t> 2 WG + 1 FPC + 100 mm beam-pipe </a:t>
            </a:r>
            <a:r>
              <a:rPr lang="de-DE" b="0" dirty="0" err="1" smtClean="0"/>
              <a:t>extension</a:t>
            </a:r>
            <a:endParaRPr lang="de-DE" b="0" dirty="0" smtClean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/>
              <a:t>150 mm </a:t>
            </a:r>
            <a:r>
              <a:rPr lang="de-DE" b="0" dirty="0" err="1" smtClean="0"/>
              <a:t>extended</a:t>
            </a:r>
            <a:r>
              <a:rPr lang="de-DE" b="0" dirty="0" smtClean="0"/>
              <a:t> beam-pipe on </a:t>
            </a:r>
            <a:r>
              <a:rPr lang="de-DE" b="0" dirty="0" err="1" smtClean="0"/>
              <a:t>the</a:t>
            </a:r>
            <a:r>
              <a:rPr lang="de-DE" b="0" dirty="0" smtClean="0"/>
              <a:t> </a:t>
            </a:r>
            <a:r>
              <a:rPr lang="de-DE" b="0" dirty="0" err="1" smtClean="0"/>
              <a:t>other</a:t>
            </a:r>
            <a:r>
              <a:rPr lang="de-DE" b="0" dirty="0" smtClean="0"/>
              <a:t> </a:t>
            </a:r>
            <a:r>
              <a:rPr lang="de-DE" b="0" dirty="0" err="1" smtClean="0"/>
              <a:t>side</a:t>
            </a:r>
            <a:r>
              <a:rPr lang="de-DE" b="0" dirty="0" smtClean="0"/>
              <a:t> (same </a:t>
            </a:r>
            <a:r>
              <a:rPr lang="de-DE" b="0" dirty="0" err="1" smtClean="0"/>
              <a:t>diameter</a:t>
            </a:r>
            <a:r>
              <a:rPr lang="de-DE" b="0" dirty="0" smtClean="0"/>
              <a:t> </a:t>
            </a:r>
            <a:r>
              <a:rPr lang="de-DE" b="0" dirty="0" err="1" smtClean="0"/>
              <a:t>as</a:t>
            </a:r>
            <a:r>
              <a:rPr lang="de-DE" b="0" dirty="0" smtClean="0"/>
              <a:t> </a:t>
            </a:r>
            <a:r>
              <a:rPr lang="de-DE" b="0" dirty="0" err="1" smtClean="0"/>
              <a:t>copper</a:t>
            </a:r>
            <a:r>
              <a:rPr lang="de-DE" b="0" dirty="0" smtClean="0"/>
              <a:t> </a:t>
            </a:r>
            <a:r>
              <a:rPr lang="de-DE" b="0" dirty="0" err="1" smtClean="0"/>
              <a:t>model</a:t>
            </a:r>
            <a:r>
              <a:rPr lang="de-DE" b="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/>
              <a:t>Fabrication</a:t>
            </a:r>
            <a:r>
              <a:rPr lang="de-DE" b="0" dirty="0"/>
              <a:t> </a:t>
            </a:r>
            <a:r>
              <a:rPr lang="de-DE" b="0" dirty="0" err="1"/>
              <a:t>drawings</a:t>
            </a:r>
            <a:r>
              <a:rPr lang="de-DE" b="0" dirty="0"/>
              <a:t> </a:t>
            </a:r>
            <a:r>
              <a:rPr lang="de-DE" b="0" dirty="0" err="1" smtClean="0"/>
              <a:t>based</a:t>
            </a:r>
            <a:r>
              <a:rPr lang="de-DE" b="0" dirty="0" smtClean="0"/>
              <a:t> </a:t>
            </a:r>
            <a:r>
              <a:rPr lang="de-DE" b="0" dirty="0"/>
              <a:t>on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existing</a:t>
            </a:r>
            <a:r>
              <a:rPr lang="de-DE" b="0" dirty="0"/>
              <a:t> </a:t>
            </a:r>
            <a:r>
              <a:rPr lang="de-DE" b="0" dirty="0" err="1"/>
              <a:t>copper</a:t>
            </a:r>
            <a:r>
              <a:rPr lang="de-DE" b="0" dirty="0"/>
              <a:t> </a:t>
            </a:r>
            <a:r>
              <a:rPr lang="de-DE" b="0" dirty="0" err="1" smtClean="0"/>
              <a:t>model</a:t>
            </a:r>
            <a:endParaRPr lang="de-DE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/>
              <a:t>BCP </a:t>
            </a:r>
            <a:r>
              <a:rPr lang="de-DE" b="0" dirty="0" err="1" smtClean="0"/>
              <a:t>surface</a:t>
            </a:r>
            <a:r>
              <a:rPr lang="de-DE" b="0" dirty="0" smtClean="0"/>
              <a:t> </a:t>
            </a:r>
            <a:r>
              <a:rPr lang="de-DE" b="0" dirty="0" err="1" smtClean="0"/>
              <a:t>treatment</a:t>
            </a:r>
            <a:endParaRPr lang="de-DE" b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smtClean="0"/>
              <a:t>WG </a:t>
            </a:r>
            <a:r>
              <a:rPr lang="de-DE" b="0" dirty="0" err="1" smtClean="0"/>
              <a:t>flanges</a:t>
            </a:r>
            <a:r>
              <a:rPr lang="de-DE" b="0" dirty="0" smtClean="0"/>
              <a:t>? Q </a:t>
            </a:r>
            <a:r>
              <a:rPr lang="de-DE" b="0" dirty="0" err="1" smtClean="0"/>
              <a:t>drop</a:t>
            </a:r>
            <a:r>
              <a:rPr lang="de-DE" b="0" dirty="0" smtClean="0"/>
              <a:t> due </a:t>
            </a:r>
            <a:r>
              <a:rPr lang="de-DE" b="0" dirty="0" err="1" smtClean="0"/>
              <a:t>to</a:t>
            </a:r>
            <a:r>
              <a:rPr lang="de-DE" b="0" dirty="0" smtClean="0"/>
              <a:t> </a:t>
            </a:r>
            <a:r>
              <a:rPr lang="de-DE" b="0" dirty="0" err="1" smtClean="0"/>
              <a:t>proximity</a:t>
            </a:r>
            <a:r>
              <a:rPr lang="de-DE" b="0" dirty="0" smtClean="0"/>
              <a:t> </a:t>
            </a:r>
            <a:r>
              <a:rPr lang="de-DE" b="0" dirty="0" err="1" smtClean="0"/>
              <a:t>to</a:t>
            </a:r>
            <a:r>
              <a:rPr lang="de-DE" b="0" dirty="0" smtClean="0"/>
              <a:t> fundamental </a:t>
            </a:r>
            <a:r>
              <a:rPr lang="de-DE" b="0" dirty="0" err="1" smtClean="0"/>
              <a:t>mode</a:t>
            </a:r>
            <a:r>
              <a:rPr lang="de-DE" b="0" dirty="0" smtClean="0"/>
              <a:t>. </a:t>
            </a:r>
            <a:r>
              <a:rPr lang="de-DE" b="0" dirty="0" err="1" smtClean="0"/>
              <a:t>Nb</a:t>
            </a:r>
            <a:r>
              <a:rPr lang="de-DE" b="0" dirty="0" smtClean="0"/>
              <a:t> </a:t>
            </a:r>
            <a:r>
              <a:rPr lang="de-DE" b="0" dirty="0" err="1" smtClean="0"/>
              <a:t>flange</a:t>
            </a:r>
            <a:r>
              <a:rPr lang="de-DE" b="0" dirty="0" smtClean="0"/>
              <a:t> + Indium </a:t>
            </a:r>
            <a:r>
              <a:rPr lang="de-DE" b="0" dirty="0" err="1" smtClean="0"/>
              <a:t>sealing</a:t>
            </a:r>
            <a:r>
              <a:rPr lang="de-DE" b="0" dirty="0" smtClean="0"/>
              <a:t> ?</a:t>
            </a:r>
            <a:endParaRPr lang="de-DE" b="0" dirty="0"/>
          </a:p>
          <a:p>
            <a:endParaRPr lang="de-DE" b="0" dirty="0" smtClean="0"/>
          </a:p>
          <a:p>
            <a:endParaRPr lang="de-DE" b="0" dirty="0"/>
          </a:p>
          <a:p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6359858" y="657207"/>
            <a:ext cx="2686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bERLinPro</a:t>
            </a:r>
            <a:r>
              <a:rPr lang="de-DE" dirty="0" smtClean="0"/>
              <a:t> </a:t>
            </a:r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cav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>
            <a:off x="7206018" y="1415392"/>
            <a:ext cx="682388" cy="64542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50900" y="114300"/>
            <a:ext cx="13821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OUTLINE 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-26049" y="760578"/>
            <a:ext cx="9111853" cy="754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 smtClean="0"/>
              <a:t>BESSY VSR, Design </a:t>
            </a:r>
            <a:r>
              <a:rPr lang="en-GB" sz="2400" dirty="0"/>
              <a:t>S</a:t>
            </a:r>
            <a:r>
              <a:rPr lang="en-GB" sz="2400" dirty="0" smtClean="0"/>
              <a:t>pecifications </a:t>
            </a:r>
            <a:r>
              <a:rPr lang="en-GB" sz="2400" dirty="0"/>
              <a:t>and </a:t>
            </a:r>
            <a:r>
              <a:rPr lang="en-GB" sz="2400" dirty="0" smtClean="0"/>
              <a:t>Challenges</a:t>
            </a:r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 smtClean="0"/>
              <a:t>Development of SRF Cavities for BESSY VSR-BESSY III </a:t>
            </a:r>
          </a:p>
          <a:p>
            <a:pPr lvl="1" algn="l">
              <a:spcBef>
                <a:spcPts val="0"/>
              </a:spcBef>
            </a:pPr>
            <a:r>
              <a:rPr lang="en-GB" sz="2400" dirty="0"/>
              <a:t> </a:t>
            </a:r>
            <a:r>
              <a:rPr lang="en-GB" sz="2400" dirty="0" smtClean="0"/>
              <a:t> 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Design Techniques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HOM loads</a:t>
            </a:r>
          </a:p>
          <a:p>
            <a:pPr marL="1257300" lvl="2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Module integration</a:t>
            </a:r>
          </a:p>
          <a:p>
            <a:pPr lvl="1">
              <a:spcBef>
                <a:spcPts val="0"/>
              </a:spcBef>
            </a:pPr>
            <a:endParaRPr lang="en-GB" sz="2400" dirty="0"/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 smtClean="0"/>
              <a:t>Prototypes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Copper Prototypes</a:t>
            </a: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Single Cell cavity</a:t>
            </a: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5-Cell VSR cavities</a:t>
            </a:r>
          </a:p>
          <a:p>
            <a:pPr marL="1200150" lvl="2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High Power Couplers</a:t>
            </a:r>
          </a:p>
          <a:p>
            <a:pPr lvl="1" algn="l">
              <a:spcBef>
                <a:spcPts val="0"/>
              </a:spcBef>
            </a:pPr>
            <a:endParaRPr lang="en-GB" sz="2400" dirty="0"/>
          </a:p>
          <a:p>
            <a:pPr marL="7429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400" dirty="0" smtClean="0"/>
              <a:t>Testing &amp; Infrastructure</a:t>
            </a:r>
          </a:p>
          <a:p>
            <a:pPr lvl="1" algn="l">
              <a:spcBef>
                <a:spcPts val="0"/>
              </a:spcBef>
            </a:pPr>
            <a:endParaRPr lang="en-GB" sz="2400" dirty="0" smtClean="0"/>
          </a:p>
          <a:p>
            <a:pPr lvl="1" algn="l">
              <a:spcBef>
                <a:spcPts val="0"/>
              </a:spcBef>
            </a:pPr>
            <a:endParaRPr lang="en-GB" sz="2800" dirty="0"/>
          </a:p>
          <a:p>
            <a:pPr algn="l"/>
            <a:endParaRPr lang="en-GB" sz="2000" b="0" dirty="0" smtClean="0">
              <a:solidFill>
                <a:schemeClr val="tx1"/>
              </a:solidFill>
            </a:endParaRPr>
          </a:p>
          <a:p>
            <a:pPr algn="l"/>
            <a:endParaRPr lang="en-GB" sz="2000" b="0" dirty="0" smtClean="0">
              <a:solidFill>
                <a:schemeClr val="tx1"/>
              </a:solidFill>
            </a:endParaRPr>
          </a:p>
          <a:p>
            <a:pPr algn="l"/>
            <a:endParaRPr lang="en-GB" sz="2000" b="0" dirty="0" smtClean="0">
              <a:solidFill>
                <a:schemeClr val="tx1"/>
              </a:solidFill>
            </a:endParaRPr>
          </a:p>
          <a:p>
            <a:pPr algn="l"/>
            <a:endParaRPr lang="en-GB" sz="2000" i="1" dirty="0">
              <a:solidFill>
                <a:schemeClr val="tx1"/>
              </a:solidFill>
            </a:endParaRPr>
          </a:p>
        </p:txBody>
      </p:sp>
      <p:pic>
        <p:nvPicPr>
          <p:cNvPr id="4" name="Grafik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877" y="3114495"/>
            <a:ext cx="4079639" cy="1981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002" y="6597358"/>
            <a:ext cx="4110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/>
              <a:t>A.Vélez, TTC Meeting Paris </a:t>
            </a:r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212689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22" y="2334613"/>
            <a:ext cx="5853659" cy="260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29097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High Power Couplers</a:t>
            </a: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286" y="828939"/>
            <a:ext cx="7554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 x 16 KW CW </a:t>
            </a:r>
            <a:r>
              <a:rPr lang="de-DE" dirty="0" err="1" smtClean="0"/>
              <a:t>Couplers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@ 1.5 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Close to 0 beam loading expected, high Qext&gt;1e7 with low power &lt; 10kW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Adjustable coupling is required due to parking (different temperature) and impedance control (within power budget)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Design based on the Cornell 60kW injector Coupler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002" y="6597358"/>
            <a:ext cx="4110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/>
              <a:t>A.Vélez, BESSY-II MAC,14-15.06.2016 </a:t>
            </a:r>
            <a:endParaRPr lang="de-DE" sz="12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2" y="5094915"/>
            <a:ext cx="4514850" cy="1438275"/>
          </a:xfrm>
          <a:prstGeom prst="rect">
            <a:avLst/>
          </a:prstGeom>
        </p:spPr>
      </p:pic>
      <p:sp>
        <p:nvSpPr>
          <p:cNvPr id="5" name="TextBox 15"/>
          <p:cNvSpPr txBox="1"/>
          <p:nvPr/>
        </p:nvSpPr>
        <p:spPr>
          <a:xfrm>
            <a:off x="996670" y="2634991"/>
            <a:ext cx="560737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/>
              <a:t>“HIGH </a:t>
            </a:r>
            <a:r>
              <a:rPr lang="en-US" sz="700" dirty="0"/>
              <a:t>POWER TESTS OF INPUT COUPLERS FOR CORNELL ERL </a:t>
            </a:r>
            <a:r>
              <a:rPr lang="en-US" sz="700" dirty="0" smtClean="0"/>
              <a:t>INJECTOR”, </a:t>
            </a:r>
            <a:r>
              <a:rPr lang="de-DE" sz="700" dirty="0"/>
              <a:t>V. </a:t>
            </a:r>
            <a:r>
              <a:rPr lang="de-DE" sz="700" dirty="0" smtClean="0"/>
              <a:t>Veshcherevich</a:t>
            </a:r>
            <a:r>
              <a:rPr lang="de-DE" sz="700" dirty="0"/>
              <a:t> </a:t>
            </a:r>
            <a:r>
              <a:rPr lang="de-DE" sz="700" dirty="0" smtClean="0"/>
              <a:t>et al</a:t>
            </a:r>
            <a:r>
              <a:rPr lang="en-US" sz="700" dirty="0" smtClean="0"/>
              <a:t> </a:t>
            </a:r>
            <a:endParaRPr lang="de-DE" sz="700" dirty="0" smtClean="0"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192" y="5223371"/>
            <a:ext cx="4295785" cy="139731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253">
            <a:off x="5319250" y="3939093"/>
            <a:ext cx="2770831" cy="199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138752" y="6541590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2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265091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Testing, Bead Pulls</a:t>
            </a:r>
            <a:endParaRPr lang="en-GB" sz="21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" y="1236085"/>
            <a:ext cx="3919937" cy="220194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4" name="Rectangle 3"/>
          <p:cNvSpPr/>
          <p:nvPr/>
        </p:nvSpPr>
        <p:spPr>
          <a:xfrm>
            <a:off x="5192979" y="995161"/>
            <a:ext cx="33345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EM cavity characterisation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Schwarzschildstraße </a:t>
            </a:r>
            <a:r>
              <a:rPr lang="de-DE" dirty="0"/>
              <a:t>RF </a:t>
            </a:r>
            <a:r>
              <a:rPr lang="de-DE" dirty="0" smtClean="0"/>
              <a:t>Lab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Tuning machine is foreseen</a:t>
            </a:r>
          </a:p>
          <a:p>
            <a:pPr algn="just"/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281835" y="709298"/>
            <a:ext cx="467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Warm bead-pull</a:t>
            </a:r>
            <a:endParaRPr lang="de-DE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33111" y="3610783"/>
            <a:ext cx="177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Cold bead-pull</a:t>
            </a:r>
            <a:endParaRPr lang="de-DE" sz="1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4754171" y="1988056"/>
            <a:ext cx="3643312" cy="1725279"/>
            <a:chOff x="4754171" y="1988056"/>
            <a:chExt cx="3643312" cy="17252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8564" y="1988056"/>
              <a:ext cx="2588919" cy="1725279"/>
            </a:xfrm>
            <a:prstGeom prst="rect">
              <a:avLst/>
            </a:prstGeom>
          </p:spPr>
        </p:pic>
        <p:sp>
          <p:nvSpPr>
            <p:cNvPr id="9" name="TextBox 15"/>
            <p:cNvSpPr txBox="1"/>
            <p:nvPr/>
          </p:nvSpPr>
          <p:spPr>
            <a:xfrm>
              <a:off x="4754171" y="2558105"/>
              <a:ext cx="1809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800" dirty="0" err="1" smtClean="0">
                  <a:latin typeface="Century Gothic"/>
                  <a:cs typeface="Century Gothic"/>
                </a:rPr>
                <a:t>Cold</a:t>
              </a:r>
              <a:r>
                <a:rPr lang="de-DE" sz="800" dirty="0" smtClean="0">
                  <a:latin typeface="Century Gothic"/>
                  <a:cs typeface="Century Gothic"/>
                </a:rPr>
                <a:t> </a:t>
              </a:r>
              <a:r>
                <a:rPr lang="de-DE" sz="800" dirty="0" err="1" smtClean="0">
                  <a:latin typeface="Century Gothic"/>
                  <a:cs typeface="Century Gothic"/>
                </a:rPr>
                <a:t>Bead</a:t>
              </a:r>
              <a:r>
                <a:rPr lang="de-DE" sz="800" dirty="0" smtClean="0">
                  <a:latin typeface="Century Gothic"/>
                  <a:cs typeface="Century Gothic"/>
                </a:rPr>
                <a:t>-Pull</a:t>
              </a:r>
            </a:p>
            <a:p>
              <a:r>
                <a:rPr lang="de-DE" sz="800" dirty="0" smtClean="0">
                  <a:latin typeface="Century Gothic"/>
                  <a:cs typeface="Century Gothic"/>
                </a:rPr>
                <a:t> </a:t>
              </a:r>
              <a:r>
                <a:rPr lang="de-DE" sz="800" dirty="0" err="1" smtClean="0">
                  <a:latin typeface="Century Gothic"/>
                  <a:cs typeface="Century Gothic"/>
                </a:rPr>
                <a:t>installation</a:t>
              </a:r>
              <a:r>
                <a:rPr lang="de-DE" sz="800" dirty="0" smtClean="0">
                  <a:latin typeface="Century Gothic"/>
                  <a:cs typeface="Century Gothic"/>
                </a:rPr>
                <a:t> in </a:t>
              </a:r>
            </a:p>
            <a:p>
              <a:r>
                <a:rPr lang="de-DE" sz="800" dirty="0" smtClean="0">
                  <a:latin typeface="Century Gothic"/>
                  <a:cs typeface="Century Gothic"/>
                </a:rPr>
                <a:t> HOBICAT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1646" y="4275048"/>
            <a:ext cx="48229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Novel design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Inside HOBICAT horizontal test module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Evaluates field profile of SRF cavities</a:t>
            </a:r>
          </a:p>
          <a:p>
            <a:pPr algn="just"/>
            <a:r>
              <a:rPr lang="de-DE" dirty="0"/>
              <a:t> </a:t>
            </a:r>
            <a:r>
              <a:rPr lang="de-DE" dirty="0" smtClean="0"/>
              <a:t>    in SC state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Comissioned with a 9 cell Tesla Cavity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Able to characterize HOMs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Results to be published</a:t>
            </a:r>
          </a:p>
          <a:p>
            <a:pPr algn="just"/>
            <a:endParaRPr lang="de-DE" dirty="0" smtClean="0"/>
          </a:p>
          <a:p>
            <a:pPr algn="just"/>
            <a:endParaRPr lang="de-DE" dirty="0"/>
          </a:p>
        </p:txBody>
      </p:sp>
      <p:grpSp>
        <p:nvGrpSpPr>
          <p:cNvPr id="11" name="Group 10"/>
          <p:cNvGrpSpPr/>
          <p:nvPr/>
        </p:nvGrpSpPr>
        <p:grpSpPr>
          <a:xfrm>
            <a:off x="680667" y="3982657"/>
            <a:ext cx="3152988" cy="2648554"/>
            <a:chOff x="4232366" y="3966429"/>
            <a:chExt cx="3152988" cy="26485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2366" y="3966429"/>
              <a:ext cx="3152988" cy="236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6"/>
            <p:cNvSpPr txBox="1"/>
            <p:nvPr/>
          </p:nvSpPr>
          <p:spPr>
            <a:xfrm>
              <a:off x="5125985" y="6399539"/>
              <a:ext cx="180955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800" dirty="0" err="1" smtClean="0">
                  <a:latin typeface="Century Gothic"/>
                  <a:cs typeface="Century Gothic"/>
                </a:rPr>
                <a:t>Cold</a:t>
              </a:r>
              <a:r>
                <a:rPr lang="de-DE" sz="800" dirty="0" smtClean="0">
                  <a:latin typeface="Century Gothic"/>
                  <a:cs typeface="Century Gothic"/>
                </a:rPr>
                <a:t> </a:t>
              </a:r>
              <a:r>
                <a:rPr lang="de-DE" sz="800" dirty="0" err="1" smtClean="0">
                  <a:latin typeface="Century Gothic"/>
                  <a:cs typeface="Century Gothic"/>
                </a:rPr>
                <a:t>Bead</a:t>
              </a:r>
              <a:r>
                <a:rPr lang="de-DE" sz="800" dirty="0" smtClean="0">
                  <a:latin typeface="Century Gothic"/>
                  <a:cs typeface="Century Gothic"/>
                </a:rPr>
                <a:t>-Pull</a:t>
              </a:r>
              <a:r>
                <a:rPr lang="de-DE" sz="800" dirty="0">
                  <a:latin typeface="Century Gothic"/>
                  <a:cs typeface="Century Gothic"/>
                </a:rPr>
                <a:t> </a:t>
              </a:r>
              <a:r>
                <a:rPr lang="de-DE" sz="800" dirty="0" smtClean="0">
                  <a:latin typeface="Century Gothic"/>
                  <a:cs typeface="Century Gothic"/>
                </a:rPr>
                <a:t>Test </a:t>
              </a:r>
              <a:r>
                <a:rPr lang="de-DE" sz="800" dirty="0" err="1" smtClean="0">
                  <a:latin typeface="Century Gothic"/>
                  <a:cs typeface="Century Gothic"/>
                </a:rPr>
                <a:t>Results</a:t>
              </a:r>
              <a:endParaRPr lang="de-DE" sz="800" dirty="0" smtClean="0">
                <a:latin typeface="Century Gothic"/>
                <a:cs typeface="Century Gothic"/>
              </a:endParaRPr>
            </a:p>
          </p:txBody>
        </p:sp>
      </p:grpSp>
      <p:cxnSp>
        <p:nvCxnSpPr>
          <p:cNvPr id="18" name="Straight Connector 17"/>
          <p:cNvCxnSpPr/>
          <p:nvPr/>
        </p:nvCxnSpPr>
        <p:spPr bwMode="auto">
          <a:xfrm>
            <a:off x="375841" y="3967849"/>
            <a:ext cx="3674866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333111" y="1078630"/>
            <a:ext cx="3674866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0" y="4167197"/>
            <a:ext cx="3985985" cy="2242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17" y="4098956"/>
            <a:ext cx="4078056" cy="2293667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196701" y="3872101"/>
            <a:ext cx="3514684" cy="2431558"/>
            <a:chOff x="5196701" y="3899397"/>
            <a:chExt cx="3514684" cy="2431558"/>
          </a:xfrm>
        </p:grpSpPr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5355302" y="3899397"/>
              <a:ext cx="1311449" cy="664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 sz="21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169988" algn="l"/>
                </a:tabLst>
                <a:defRPr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de-DE" altLang="de-DE" sz="1400" b="0" dirty="0">
                  <a:solidFill>
                    <a:schemeClr val="tx1"/>
                  </a:solidFill>
                </a:rPr>
                <a:t>3/9 Pi</a:t>
              </a:r>
            </a:p>
            <a:p>
              <a:pPr eaLnBrk="1" hangingPunct="1">
                <a:buFontTx/>
                <a:buNone/>
              </a:pPr>
              <a:endParaRPr lang="de-DE" altLang="de-DE" sz="1800" b="0" dirty="0">
                <a:solidFill>
                  <a:schemeClr val="tx1"/>
                </a:solidFill>
              </a:endParaRPr>
            </a:p>
          </p:txBody>
        </p:sp>
        <p:pic>
          <p:nvPicPr>
            <p:cNvPr id="24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6701" y="4117244"/>
              <a:ext cx="3514684" cy="2213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355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321677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Testing &amp; Infrastructure</a:t>
            </a: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836" y="2256122"/>
            <a:ext cx="34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435835" y="2068110"/>
            <a:ext cx="70930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u="sng" dirty="0" smtClean="0"/>
              <a:t>1.5 GHz Single-cell Niobium Cavity</a:t>
            </a:r>
          </a:p>
          <a:p>
            <a:r>
              <a:rPr lang="de-DE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To be tested in small VTS (HoBiCaT), minor modifications</a:t>
            </a:r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425861" y="3006742"/>
            <a:ext cx="792337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u="sng" dirty="0" smtClean="0"/>
              <a:t>1.5 GHz 5-cell Niobium Cavities</a:t>
            </a:r>
          </a:p>
          <a:p>
            <a:r>
              <a:rPr lang="de-DE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Undressed cavities</a:t>
            </a:r>
          </a:p>
          <a:p>
            <a:pPr lvl="1"/>
            <a:r>
              <a:rPr lang="de-DE" dirty="0"/>
              <a:t>	</a:t>
            </a:r>
            <a:r>
              <a:rPr lang="de-DE" dirty="0" smtClean="0"/>
              <a:t>To be tested in large VTS, Testing Hall 1 in operation by Q2 2017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Dressed cavities</a:t>
            </a:r>
          </a:p>
          <a:p>
            <a:pPr lvl="1"/>
            <a:r>
              <a:rPr lang="de-DE" dirty="0" smtClean="0"/>
              <a:t>	To be tested in Horizontal </a:t>
            </a:r>
            <a:r>
              <a:rPr lang="de-DE" dirty="0"/>
              <a:t>Test Stand </a:t>
            </a:r>
            <a:r>
              <a:rPr lang="de-DE" dirty="0" smtClean="0"/>
              <a:t>HoBiCaT</a:t>
            </a:r>
          </a:p>
          <a:p>
            <a:pPr lvl="1"/>
            <a:endParaRPr lang="de-DE" dirty="0" smtClean="0"/>
          </a:p>
          <a:p>
            <a:pPr marL="800100" lvl="1" indent="-342900">
              <a:buFont typeface="+mj-lt"/>
              <a:buAutoNum type="arabicPeriod"/>
            </a:pPr>
            <a:r>
              <a:rPr lang="de-DE" dirty="0" smtClean="0"/>
              <a:t>Low power tests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dirty="0" smtClean="0"/>
              <a:t>500 Watts broadband Amp @1.5 GHz+1.75 GHz (to be ordered)</a:t>
            </a:r>
          </a:p>
          <a:p>
            <a:pPr marL="800100" lvl="1" indent="-342900">
              <a:buFont typeface="+mj-lt"/>
              <a:buAutoNum type="arabicPeriod"/>
            </a:pPr>
            <a:r>
              <a:rPr lang="de-DE" dirty="0" smtClean="0"/>
              <a:t>High power Tests,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dirty="0" smtClean="0"/>
              <a:t>16kW transmitter, SSA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dirty="0" smtClean="0"/>
              <a:t>RF infrastructure: WGs, circulator, water loads …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de-DE" dirty="0" smtClean="0"/>
              <a:t>Installation in HoBiCaT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461474" y="955736"/>
            <a:ext cx="70930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u="sng" dirty="0" smtClean="0"/>
              <a:t>1.5 GHz &amp; 1.75 GHz 5-cell Copper Cavites</a:t>
            </a:r>
          </a:p>
          <a:p>
            <a:r>
              <a:rPr lang="de-DE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To be tested in Schwarzschildstraße </a:t>
            </a:r>
            <a:r>
              <a:rPr lang="de-DE" dirty="0"/>
              <a:t>RF </a:t>
            </a:r>
            <a:r>
              <a:rPr lang="de-DE" dirty="0" smtClean="0"/>
              <a:t>Lab</a:t>
            </a:r>
          </a:p>
          <a:p>
            <a:pPr lvl="1"/>
            <a:endParaRPr lang="de-DE" dirty="0" smtClean="0"/>
          </a:p>
          <a:p>
            <a:pPr lvl="1"/>
            <a:endParaRPr lang="de-DE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771" y="805694"/>
            <a:ext cx="1420218" cy="2524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233" y="696036"/>
            <a:ext cx="4103204" cy="265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836" y="2256122"/>
            <a:ext cx="345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7" name="Rectangle 6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002" y="6597358"/>
            <a:ext cx="4110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0" dirty="0" smtClean="0"/>
              <a:t>A.Vélez, BESSY-II MAC,14-15.06.2016 </a:t>
            </a:r>
            <a:endParaRPr lang="de-DE" sz="12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435836" y="1836356"/>
            <a:ext cx="8587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smtClean="0"/>
              <a:t>Thank you for </a:t>
            </a:r>
            <a:r>
              <a:rPr lang="de-DE" sz="3200" dirty="0" err="1" smtClean="0"/>
              <a:t>your</a:t>
            </a:r>
            <a:r>
              <a:rPr lang="de-DE" sz="3200" dirty="0" smtClean="0"/>
              <a:t> </a:t>
            </a:r>
            <a:r>
              <a:rPr lang="de-DE" sz="3200" dirty="0" err="1" smtClean="0"/>
              <a:t>attention</a:t>
            </a:r>
            <a:r>
              <a:rPr lang="de-DE" sz="3200" dirty="0" smtClean="0"/>
              <a:t>!</a:t>
            </a:r>
            <a:endParaRPr lang="de-DE" sz="32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94002" y="6584377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4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el 65"/>
          <p:cNvSpPr>
            <a:spLocks noGrp="1"/>
          </p:cNvSpPr>
          <p:nvPr>
            <p:ph type="title"/>
          </p:nvPr>
        </p:nvSpPr>
        <p:spPr>
          <a:xfrm>
            <a:off x="944628" y="83128"/>
            <a:ext cx="8229600" cy="680132"/>
          </a:xfrm>
        </p:spPr>
        <p:txBody>
          <a:bodyPr/>
          <a:lstStyle/>
          <a:p>
            <a:r>
              <a:rPr lang="en-GB" sz="2000" kern="1200" dirty="0" smtClean="0">
                <a:latin typeface="Arial" charset="0"/>
                <a:ea typeface="+mn-ea"/>
                <a:cs typeface="Arial" charset="0"/>
              </a:rPr>
              <a:t>The concept of BESSY </a:t>
            </a:r>
            <a:r>
              <a:rPr lang="en-GB" sz="2000" kern="1200" baseline="30000" dirty="0" smtClean="0">
                <a:latin typeface="Arial" charset="0"/>
                <a:ea typeface="+mn-ea"/>
                <a:cs typeface="Arial" charset="0"/>
              </a:rPr>
              <a:t>VSR</a:t>
            </a:r>
            <a:endParaRPr lang="en-US" sz="2000" kern="1200" baseline="3000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20912" y="6521712"/>
            <a:ext cx="3944767" cy="27205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73483" y="3389685"/>
            <a:ext cx="3416471" cy="3153802"/>
            <a:chOff x="4747657" y="2687611"/>
            <a:chExt cx="3970363" cy="4010240"/>
          </a:xfrm>
        </p:grpSpPr>
        <p:cxnSp>
          <p:nvCxnSpPr>
            <p:cNvPr id="34" name="Gerade Verbindung 10"/>
            <p:cNvCxnSpPr/>
            <p:nvPr/>
          </p:nvCxnSpPr>
          <p:spPr bwMode="auto">
            <a:xfrm>
              <a:off x="5317372" y="4018463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" name="Gruppierung 11"/>
            <p:cNvGrpSpPr/>
            <p:nvPr/>
          </p:nvGrpSpPr>
          <p:grpSpPr>
            <a:xfrm>
              <a:off x="4747657" y="2722319"/>
              <a:ext cx="3970363" cy="3975532"/>
              <a:chOff x="1770037" y="1628800"/>
              <a:chExt cx="3970363" cy="3975532"/>
            </a:xfrm>
          </p:grpSpPr>
          <p:grpSp>
            <p:nvGrpSpPr>
              <p:cNvPr id="42" name="Gruppierung 12"/>
              <p:cNvGrpSpPr/>
              <p:nvPr/>
            </p:nvGrpSpPr>
            <p:grpSpPr>
              <a:xfrm>
                <a:off x="2946400" y="4982061"/>
                <a:ext cx="2505075" cy="66040"/>
                <a:chOff x="2946400" y="4982061"/>
                <a:chExt cx="2505075" cy="66040"/>
              </a:xfrm>
            </p:grpSpPr>
            <p:cxnSp>
              <p:nvCxnSpPr>
                <p:cNvPr id="104" name="Gerade Verbindung 57"/>
                <p:cNvCxnSpPr/>
                <p:nvPr/>
              </p:nvCxnSpPr>
              <p:spPr bwMode="auto">
                <a:xfrm flipV="1">
                  <a:off x="2946400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5" name="Gerade Verbindung 58"/>
                <p:cNvCxnSpPr/>
                <p:nvPr/>
              </p:nvCxnSpPr>
              <p:spPr bwMode="auto">
                <a:xfrm flipV="1">
                  <a:off x="3572669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6" name="Gerade Verbindung 59"/>
                <p:cNvCxnSpPr/>
                <p:nvPr/>
              </p:nvCxnSpPr>
              <p:spPr bwMode="auto">
                <a:xfrm flipV="1">
                  <a:off x="4198938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7" name="Gerade Verbindung 60"/>
                <p:cNvCxnSpPr/>
                <p:nvPr/>
              </p:nvCxnSpPr>
              <p:spPr bwMode="auto">
                <a:xfrm flipV="1">
                  <a:off x="4825207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8" name="Gerade Verbindung 61"/>
                <p:cNvCxnSpPr/>
                <p:nvPr/>
              </p:nvCxnSpPr>
              <p:spPr bwMode="auto">
                <a:xfrm flipV="1">
                  <a:off x="5451475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3" name="Gruppierung 13"/>
              <p:cNvGrpSpPr/>
              <p:nvPr/>
            </p:nvGrpSpPr>
            <p:grpSpPr>
              <a:xfrm>
                <a:off x="2333402" y="2281932"/>
                <a:ext cx="66040" cy="1387475"/>
                <a:chOff x="2333402" y="2281932"/>
                <a:chExt cx="66040" cy="1387475"/>
              </a:xfrm>
            </p:grpSpPr>
            <p:cxnSp>
              <p:nvCxnSpPr>
                <p:cNvPr id="102" name="Gerade Verbindung 55"/>
                <p:cNvCxnSpPr/>
                <p:nvPr/>
              </p:nvCxnSpPr>
              <p:spPr bwMode="auto">
                <a:xfrm rot="16200000" flipV="1">
                  <a:off x="2366422" y="3636387"/>
                  <a:ext cx="0" cy="66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3" name="Gerade Verbindung 56"/>
                <p:cNvCxnSpPr/>
                <p:nvPr/>
              </p:nvCxnSpPr>
              <p:spPr bwMode="auto">
                <a:xfrm rot="16200000" flipV="1">
                  <a:off x="2366422" y="2248912"/>
                  <a:ext cx="0" cy="66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44" name="Gruppierung 14"/>
              <p:cNvGrpSpPr/>
              <p:nvPr/>
            </p:nvGrpSpPr>
            <p:grpSpPr>
              <a:xfrm>
                <a:off x="1770037" y="1628800"/>
                <a:ext cx="3970363" cy="3975532"/>
                <a:chOff x="1770037" y="1628800"/>
                <a:chExt cx="3970363" cy="3975532"/>
              </a:xfrm>
            </p:grpSpPr>
            <p:sp>
              <p:nvSpPr>
                <p:cNvPr id="45" name="Rechteck 15"/>
                <p:cNvSpPr/>
                <p:nvPr/>
              </p:nvSpPr>
              <p:spPr bwMode="auto">
                <a:xfrm>
                  <a:off x="2321560" y="1628800"/>
                  <a:ext cx="3418840" cy="343003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12700" algn="l" defTabSz="914400" rtl="0" eaLnBrk="1" fontAlgn="base" latinLnBrk="0" hangingPunct="1">
                    <a:lnSpc>
                      <a:spcPts val="2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rgbClr val="51515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46" name="Gruppierung 16"/>
                <p:cNvGrpSpPr/>
                <p:nvPr/>
              </p:nvGrpSpPr>
              <p:grpSpPr>
                <a:xfrm>
                  <a:off x="2336577" y="1871340"/>
                  <a:ext cx="3384376" cy="2762250"/>
                  <a:chOff x="2336577" y="1871340"/>
                  <a:chExt cx="3384376" cy="2762250"/>
                </a:xfrm>
              </p:grpSpPr>
              <p:grpSp>
                <p:nvGrpSpPr>
                  <p:cNvPr id="67" name="Gruppierung 34"/>
                  <p:cNvGrpSpPr/>
                  <p:nvPr/>
                </p:nvGrpSpPr>
                <p:grpSpPr>
                  <a:xfrm>
                    <a:off x="2336577" y="3668390"/>
                    <a:ext cx="3384376" cy="965200"/>
                    <a:chOff x="2279427" y="3671565"/>
                    <a:chExt cx="3384376" cy="965200"/>
                  </a:xfrm>
                </p:grpSpPr>
                <p:cxnSp>
                  <p:nvCxnSpPr>
                    <p:cNvPr id="79" name="Gerade Verbindung 46"/>
                    <p:cNvCxnSpPr/>
                    <p:nvPr/>
                  </p:nvCxnSpPr>
                  <p:spPr bwMode="auto">
                    <a:xfrm flipH="1">
                      <a:off x="2279427" y="46367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4" name="Gerade Verbindung 47"/>
                    <p:cNvCxnSpPr/>
                    <p:nvPr/>
                  </p:nvCxnSpPr>
                  <p:spPr bwMode="auto">
                    <a:xfrm flipH="1">
                      <a:off x="2279427" y="43954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5" name="Gerade Verbindung 48"/>
                    <p:cNvCxnSpPr/>
                    <p:nvPr/>
                  </p:nvCxnSpPr>
                  <p:spPr bwMode="auto">
                    <a:xfrm flipH="1">
                      <a:off x="2279427" y="422084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6" name="Gerade Verbindung 49"/>
                    <p:cNvCxnSpPr/>
                    <p:nvPr/>
                  </p:nvCxnSpPr>
                  <p:spPr bwMode="auto">
                    <a:xfrm flipH="1">
                      <a:off x="2279427" y="40874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7" name="Gerade Verbindung 50"/>
                    <p:cNvCxnSpPr/>
                    <p:nvPr/>
                  </p:nvCxnSpPr>
                  <p:spPr bwMode="auto">
                    <a:xfrm flipH="1">
                      <a:off x="2279427" y="39763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8" name="Gerade Verbindung 51"/>
                    <p:cNvCxnSpPr/>
                    <p:nvPr/>
                  </p:nvCxnSpPr>
                  <p:spPr bwMode="auto">
                    <a:xfrm flipH="1">
                      <a:off x="2279427" y="38842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99" name="Gerade Verbindung 52"/>
                    <p:cNvCxnSpPr/>
                    <p:nvPr/>
                  </p:nvCxnSpPr>
                  <p:spPr bwMode="auto">
                    <a:xfrm flipH="1">
                      <a:off x="2279427" y="380491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0" name="Gerade Verbindung 53"/>
                    <p:cNvCxnSpPr/>
                    <p:nvPr/>
                  </p:nvCxnSpPr>
                  <p:spPr bwMode="auto">
                    <a:xfrm flipH="1">
                      <a:off x="2279427" y="37350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01" name="Gerade Verbindung 54"/>
                    <p:cNvCxnSpPr/>
                    <p:nvPr/>
                  </p:nvCxnSpPr>
                  <p:spPr bwMode="auto">
                    <a:xfrm flipH="1">
                      <a:off x="2279427" y="36715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68" name="Gruppierung 35"/>
                  <p:cNvGrpSpPr/>
                  <p:nvPr/>
                </p:nvGrpSpPr>
                <p:grpSpPr>
                  <a:xfrm>
                    <a:off x="2336577" y="2287265"/>
                    <a:ext cx="3384376" cy="965200"/>
                    <a:chOff x="2279427" y="3671565"/>
                    <a:chExt cx="3384376" cy="965200"/>
                  </a:xfrm>
                </p:grpSpPr>
                <p:cxnSp>
                  <p:nvCxnSpPr>
                    <p:cNvPr id="70" name="Gerade Verbindung 37"/>
                    <p:cNvCxnSpPr/>
                    <p:nvPr/>
                  </p:nvCxnSpPr>
                  <p:spPr bwMode="auto">
                    <a:xfrm flipH="1">
                      <a:off x="2279427" y="46367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1" name="Gerade Verbindung 38"/>
                    <p:cNvCxnSpPr/>
                    <p:nvPr/>
                  </p:nvCxnSpPr>
                  <p:spPr bwMode="auto">
                    <a:xfrm flipH="1">
                      <a:off x="2279427" y="43954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2" name="Gerade Verbindung 39"/>
                    <p:cNvCxnSpPr/>
                    <p:nvPr/>
                  </p:nvCxnSpPr>
                  <p:spPr bwMode="auto">
                    <a:xfrm flipH="1">
                      <a:off x="2279427" y="422084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3" name="Gerade Verbindung 40"/>
                    <p:cNvCxnSpPr/>
                    <p:nvPr/>
                  </p:nvCxnSpPr>
                  <p:spPr bwMode="auto">
                    <a:xfrm flipH="1">
                      <a:off x="2279427" y="40874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4" name="Gerade Verbindung 41"/>
                    <p:cNvCxnSpPr/>
                    <p:nvPr/>
                  </p:nvCxnSpPr>
                  <p:spPr bwMode="auto">
                    <a:xfrm flipH="1">
                      <a:off x="2279427" y="39763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5" name="Gerade Verbindung 42"/>
                    <p:cNvCxnSpPr/>
                    <p:nvPr/>
                  </p:nvCxnSpPr>
                  <p:spPr bwMode="auto">
                    <a:xfrm flipH="1">
                      <a:off x="2279427" y="38842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6" name="Gerade Verbindung 43"/>
                    <p:cNvCxnSpPr/>
                    <p:nvPr/>
                  </p:nvCxnSpPr>
                  <p:spPr bwMode="auto">
                    <a:xfrm flipH="1">
                      <a:off x="2279427" y="380491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7" name="Gerade Verbindung 44"/>
                    <p:cNvCxnSpPr/>
                    <p:nvPr/>
                  </p:nvCxnSpPr>
                  <p:spPr bwMode="auto">
                    <a:xfrm flipH="1">
                      <a:off x="2279427" y="37350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78" name="Gerade Verbindung 45"/>
                    <p:cNvCxnSpPr/>
                    <p:nvPr/>
                  </p:nvCxnSpPr>
                  <p:spPr bwMode="auto">
                    <a:xfrm flipH="1">
                      <a:off x="2279427" y="36715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69" name="Gerade Verbindung 36"/>
                  <p:cNvCxnSpPr/>
                  <p:nvPr/>
                </p:nvCxnSpPr>
                <p:spPr bwMode="auto">
                  <a:xfrm flipH="1">
                    <a:off x="2336577" y="1871340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47" name="Gruppierung 17"/>
                <p:cNvGrpSpPr/>
                <p:nvPr/>
              </p:nvGrpSpPr>
              <p:grpSpPr>
                <a:xfrm>
                  <a:off x="2956673" y="1679641"/>
                  <a:ext cx="2498725" cy="3384376"/>
                  <a:chOff x="2952440" y="1700808"/>
                  <a:chExt cx="2498725" cy="3384376"/>
                </a:xfrm>
              </p:grpSpPr>
              <p:cxnSp>
                <p:nvCxnSpPr>
                  <p:cNvPr id="61" name="Gerade Verbindung 29"/>
                  <p:cNvCxnSpPr/>
                  <p:nvPr/>
                </p:nvCxnSpPr>
                <p:spPr bwMode="auto">
                  <a:xfrm rot="16200000" flipH="1">
                    <a:off x="1260252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2" name="Gerade Verbindung 30"/>
                  <p:cNvCxnSpPr/>
                  <p:nvPr/>
                </p:nvCxnSpPr>
                <p:spPr bwMode="auto">
                  <a:xfrm rot="16200000" flipH="1">
                    <a:off x="1884933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3" name="Gerade Verbindung 31"/>
                  <p:cNvCxnSpPr/>
                  <p:nvPr/>
                </p:nvCxnSpPr>
                <p:spPr bwMode="auto">
                  <a:xfrm rot="16200000" flipH="1">
                    <a:off x="2509614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4" name="Gerade Verbindung 32"/>
                  <p:cNvCxnSpPr/>
                  <p:nvPr/>
                </p:nvCxnSpPr>
                <p:spPr bwMode="auto">
                  <a:xfrm rot="16200000" flipH="1">
                    <a:off x="3134295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5" name="Gerade Verbindung 33"/>
                  <p:cNvCxnSpPr/>
                  <p:nvPr/>
                </p:nvCxnSpPr>
                <p:spPr bwMode="auto">
                  <a:xfrm rot="16200000" flipH="1">
                    <a:off x="3758977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48" name="Textfeld 18"/>
                <p:cNvSpPr txBox="1"/>
                <p:nvPr/>
              </p:nvSpPr>
              <p:spPr>
                <a:xfrm>
                  <a:off x="1982570" y="3504497"/>
                  <a:ext cx="28451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2"/>
                      </a:solidFill>
                    </a:rPr>
                    <a:t>1</a:t>
                  </a:r>
                  <a:endParaRPr lang="en-US" sz="14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Textfeld 19"/>
                <p:cNvSpPr txBox="1"/>
                <p:nvPr/>
              </p:nvSpPr>
              <p:spPr>
                <a:xfrm>
                  <a:off x="1932645" y="2132856"/>
                  <a:ext cx="38436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2"/>
                      </a:solidFill>
                    </a:rPr>
                    <a:t>10</a:t>
                  </a:r>
                  <a:endParaRPr lang="en-US" sz="14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0" name="Textfeld 20"/>
                <p:cNvSpPr txBox="1"/>
                <p:nvPr/>
              </p:nvSpPr>
              <p:spPr>
                <a:xfrm>
                  <a:off x="2085092" y="5065440"/>
                  <a:ext cx="521982" cy="332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chemeClr val="tx2"/>
                      </a:solidFill>
                    </a:rPr>
                    <a:t>10</a:t>
                  </a:r>
                  <a:r>
                    <a:rPr lang="en-US" sz="1050" baseline="30000" dirty="0" smtClean="0">
                      <a:solidFill>
                        <a:schemeClr val="tx2"/>
                      </a:solidFill>
                    </a:rPr>
                    <a:t>−4</a:t>
                  </a:r>
                  <a:endParaRPr lang="en-US" sz="105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" name="Textfeld 21"/>
                <p:cNvSpPr txBox="1"/>
                <p:nvPr/>
              </p:nvSpPr>
              <p:spPr>
                <a:xfrm>
                  <a:off x="2686227" y="5065440"/>
                  <a:ext cx="521982" cy="332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chemeClr val="tx2"/>
                      </a:solidFill>
                    </a:rPr>
                    <a:t>10</a:t>
                  </a:r>
                  <a:r>
                    <a:rPr lang="en-US" sz="1050" baseline="30000" dirty="0" smtClean="0">
                      <a:solidFill>
                        <a:schemeClr val="tx2"/>
                      </a:solidFill>
                    </a:rPr>
                    <a:t>−3</a:t>
                  </a:r>
                  <a:endParaRPr lang="en-US" sz="105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2" name="Textfeld 22"/>
                <p:cNvSpPr txBox="1"/>
                <p:nvPr/>
              </p:nvSpPr>
              <p:spPr>
                <a:xfrm>
                  <a:off x="3312760" y="5065440"/>
                  <a:ext cx="521982" cy="332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chemeClr val="tx2"/>
                      </a:solidFill>
                    </a:rPr>
                    <a:t>10</a:t>
                  </a:r>
                  <a:r>
                    <a:rPr lang="en-US" sz="1050" baseline="30000" dirty="0" smtClean="0">
                      <a:solidFill>
                        <a:schemeClr val="tx2"/>
                      </a:solidFill>
                    </a:rPr>
                    <a:t>−2</a:t>
                  </a:r>
                  <a:endParaRPr lang="en-US" sz="105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" name="Textfeld 23"/>
                <p:cNvSpPr txBox="1"/>
                <p:nvPr/>
              </p:nvSpPr>
              <p:spPr>
                <a:xfrm>
                  <a:off x="3995359" y="5065440"/>
                  <a:ext cx="521982" cy="332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chemeClr val="tx2"/>
                      </a:solidFill>
                    </a:rPr>
                    <a:t>10</a:t>
                  </a:r>
                  <a:r>
                    <a:rPr lang="en-US" sz="1050" baseline="30000" dirty="0" smtClean="0">
                      <a:solidFill>
                        <a:schemeClr val="tx2"/>
                      </a:solidFill>
                    </a:rPr>
                    <a:t>−1</a:t>
                  </a:r>
                  <a:endParaRPr lang="en-US" sz="105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4" name="Textfeld 24"/>
                <p:cNvSpPr txBox="1"/>
                <p:nvPr/>
              </p:nvSpPr>
              <p:spPr>
                <a:xfrm>
                  <a:off x="4691914" y="5065440"/>
                  <a:ext cx="305887" cy="332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chemeClr val="tx2"/>
                      </a:solidFill>
                    </a:rPr>
                    <a:t>1</a:t>
                  </a:r>
                  <a:endParaRPr lang="en-US" sz="105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5" name="Textfeld 25"/>
                <p:cNvSpPr txBox="1"/>
                <p:nvPr/>
              </p:nvSpPr>
              <p:spPr>
                <a:xfrm>
                  <a:off x="5261354" y="5065440"/>
                  <a:ext cx="397168" cy="3326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chemeClr val="tx2"/>
                      </a:solidFill>
                    </a:rPr>
                    <a:t>10</a:t>
                  </a:r>
                  <a:endParaRPr lang="en-US" sz="105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6" name="Textfeld 26"/>
                <p:cNvSpPr txBox="1"/>
                <p:nvPr/>
              </p:nvSpPr>
              <p:spPr>
                <a:xfrm>
                  <a:off x="1907704" y="4869160"/>
                  <a:ext cx="4342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2"/>
                      </a:solidFill>
                    </a:rPr>
                    <a:t>0.1</a:t>
                  </a:r>
                  <a:endParaRPr lang="en-US" sz="140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9" name="Textfeld 27"/>
                <p:cNvSpPr txBox="1"/>
                <p:nvPr/>
              </p:nvSpPr>
              <p:spPr>
                <a:xfrm>
                  <a:off x="3304216" y="5281463"/>
                  <a:ext cx="1684423" cy="322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chemeClr val="tx2"/>
                      </a:solidFill>
                    </a:rPr>
                    <a:t>Bunch current (mA)</a:t>
                  </a:r>
                  <a:endParaRPr lang="en-US" sz="105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60" name="Textfeld 28"/>
                <p:cNvSpPr txBox="1"/>
                <p:nvPr/>
              </p:nvSpPr>
              <p:spPr>
                <a:xfrm rot="16200000">
                  <a:off x="870701" y="3347327"/>
                  <a:ext cx="2093753" cy="295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schemeClr val="tx2"/>
                      </a:solidFill>
                    </a:rPr>
                    <a:t>RMS bunch length (</a:t>
                  </a:r>
                  <a:r>
                    <a:rPr lang="en-US" sz="1050" dirty="0" err="1" smtClean="0">
                      <a:solidFill>
                        <a:schemeClr val="tx2"/>
                      </a:solidFill>
                    </a:rPr>
                    <a:t>ps</a:t>
                  </a:r>
                  <a:r>
                    <a:rPr lang="en-US" sz="1050" dirty="0" smtClean="0">
                      <a:solidFill>
                        <a:schemeClr val="tx2"/>
                      </a:solidFill>
                    </a:rPr>
                    <a:t>)</a:t>
                  </a:r>
                  <a:endParaRPr lang="en-US" sz="1050" baseline="30000" dirty="0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109" name="Gruppierung 62"/>
            <p:cNvGrpSpPr/>
            <p:nvPr/>
          </p:nvGrpSpPr>
          <p:grpSpPr>
            <a:xfrm>
              <a:off x="5282989" y="2938343"/>
              <a:ext cx="1023098" cy="313084"/>
              <a:chOff x="2305369" y="1844824"/>
              <a:chExt cx="1023098" cy="313084"/>
            </a:xfrm>
          </p:grpSpPr>
          <p:cxnSp>
            <p:nvCxnSpPr>
              <p:cNvPr id="110" name="Gerade Verbindung 63"/>
              <p:cNvCxnSpPr/>
              <p:nvPr/>
            </p:nvCxnSpPr>
            <p:spPr bwMode="auto">
              <a:xfrm>
                <a:off x="2339752" y="2123331"/>
                <a:ext cx="863823" cy="744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1" name="Textfeld 64"/>
              <p:cNvSpPr txBox="1"/>
              <p:nvPr/>
            </p:nvSpPr>
            <p:spPr>
              <a:xfrm>
                <a:off x="2305369" y="1844824"/>
                <a:ext cx="1023098" cy="31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 smtClean="0">
                    <a:solidFill>
                      <a:srgbClr val="FF0000"/>
                    </a:solidFill>
                  </a:rPr>
                  <a:t>U</a:t>
                </a:r>
                <a:r>
                  <a:rPr lang="en-US" sz="1000" dirty="0" err="1" smtClean="0">
                    <a:solidFill>
                      <a:srgbClr val="FF0000"/>
                    </a:solidFill>
                  </a:rPr>
                  <a:t>ser</a:t>
                </a:r>
                <a:r>
                  <a:rPr lang="en-US" sz="1000" dirty="0" smtClean="0">
                    <a:solidFill>
                      <a:srgbClr val="FF0000"/>
                    </a:solidFill>
                  </a:rPr>
                  <a:t> optics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2" name="Freihandform 65"/>
            <p:cNvSpPr/>
            <p:nvPr/>
          </p:nvSpPr>
          <p:spPr>
            <a:xfrm>
              <a:off x="6173787" y="3540386"/>
              <a:ext cx="1270000" cy="550333"/>
            </a:xfrm>
            <a:custGeom>
              <a:avLst/>
              <a:gdLst>
                <a:gd name="connsiteX0" fmla="*/ 0 w 1270000"/>
                <a:gd name="connsiteY0" fmla="*/ 550333 h 550333"/>
                <a:gd name="connsiteX1" fmla="*/ 342900 w 1270000"/>
                <a:gd name="connsiteY1" fmla="*/ 520700 h 550333"/>
                <a:gd name="connsiteX2" fmla="*/ 753533 w 1270000"/>
                <a:gd name="connsiteY2" fmla="*/ 376766 h 550333"/>
                <a:gd name="connsiteX3" fmla="*/ 960966 w 1270000"/>
                <a:gd name="connsiteY3" fmla="*/ 245533 h 550333"/>
                <a:gd name="connsiteX4" fmla="*/ 1270000 w 1270000"/>
                <a:gd name="connsiteY4" fmla="*/ 0 h 550333"/>
                <a:gd name="connsiteX0" fmla="*/ 0 w 1270000"/>
                <a:gd name="connsiteY0" fmla="*/ 550333 h 550333"/>
                <a:gd name="connsiteX1" fmla="*/ 342900 w 1270000"/>
                <a:gd name="connsiteY1" fmla="*/ 520700 h 550333"/>
                <a:gd name="connsiteX2" fmla="*/ 702733 w 1270000"/>
                <a:gd name="connsiteY2" fmla="*/ 397932 h 550333"/>
                <a:gd name="connsiteX3" fmla="*/ 960966 w 1270000"/>
                <a:gd name="connsiteY3" fmla="*/ 245533 h 550333"/>
                <a:gd name="connsiteX4" fmla="*/ 1270000 w 1270000"/>
                <a:gd name="connsiteY4" fmla="*/ 0 h 550333"/>
                <a:gd name="connsiteX0" fmla="*/ 0 w 1270000"/>
                <a:gd name="connsiteY0" fmla="*/ 550333 h 550333"/>
                <a:gd name="connsiteX1" fmla="*/ 342900 w 1270000"/>
                <a:gd name="connsiteY1" fmla="*/ 520700 h 550333"/>
                <a:gd name="connsiteX2" fmla="*/ 529166 w 1270000"/>
                <a:gd name="connsiteY2" fmla="*/ 469900 h 550333"/>
                <a:gd name="connsiteX3" fmla="*/ 702733 w 1270000"/>
                <a:gd name="connsiteY3" fmla="*/ 397932 h 550333"/>
                <a:gd name="connsiteX4" fmla="*/ 960966 w 1270000"/>
                <a:gd name="connsiteY4" fmla="*/ 245533 h 550333"/>
                <a:gd name="connsiteX5" fmla="*/ 1270000 w 1270000"/>
                <a:gd name="connsiteY5" fmla="*/ 0 h 55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0000" h="550333">
                  <a:moveTo>
                    <a:pt x="0" y="550333"/>
                  </a:moveTo>
                  <a:cubicBezTo>
                    <a:pt x="108655" y="549980"/>
                    <a:pt x="254706" y="534105"/>
                    <a:pt x="342900" y="520700"/>
                  </a:cubicBezTo>
                  <a:cubicBezTo>
                    <a:pt x="431094" y="507295"/>
                    <a:pt x="469194" y="490361"/>
                    <a:pt x="529166" y="469900"/>
                  </a:cubicBezTo>
                  <a:cubicBezTo>
                    <a:pt x="589138" y="449439"/>
                    <a:pt x="630766" y="435327"/>
                    <a:pt x="702733" y="397932"/>
                  </a:cubicBezTo>
                  <a:cubicBezTo>
                    <a:pt x="774700" y="360538"/>
                    <a:pt x="866422" y="311855"/>
                    <a:pt x="960966" y="245533"/>
                  </a:cubicBezTo>
                  <a:cubicBezTo>
                    <a:pt x="1055511" y="179211"/>
                    <a:pt x="1270000" y="0"/>
                    <a:pt x="1270000" y="0"/>
                  </a:cubicBezTo>
                </a:path>
              </a:pathLst>
            </a:custGeom>
            <a:ln w="28575" cmpd="sng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ung 66"/>
            <p:cNvGrpSpPr/>
            <p:nvPr/>
          </p:nvGrpSpPr>
          <p:grpSpPr>
            <a:xfrm>
              <a:off x="5272932" y="3802439"/>
              <a:ext cx="1419893" cy="313084"/>
              <a:chOff x="2295312" y="2708920"/>
              <a:chExt cx="1419893" cy="313084"/>
            </a:xfrm>
          </p:grpSpPr>
          <p:cxnSp>
            <p:nvCxnSpPr>
              <p:cNvPr id="114" name="Gerade Verbindung 67"/>
              <p:cNvCxnSpPr/>
              <p:nvPr/>
            </p:nvCxnSpPr>
            <p:spPr bwMode="auto">
              <a:xfrm>
                <a:off x="2333402" y="2996456"/>
                <a:ext cx="863823" cy="744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5" name="Textfeld 68"/>
              <p:cNvSpPr txBox="1"/>
              <p:nvPr/>
            </p:nvSpPr>
            <p:spPr>
              <a:xfrm>
                <a:off x="2295312" y="2708920"/>
                <a:ext cx="1419893" cy="31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 smtClean="0">
                    <a:solidFill>
                      <a:srgbClr val="FF0000"/>
                    </a:solidFill>
                  </a:rPr>
                  <a:t>Low </a:t>
                </a:r>
                <a:r>
                  <a:rPr lang="de-DE" sz="1000" dirty="0" err="1" smtClean="0">
                    <a:solidFill>
                      <a:srgbClr val="FF0000"/>
                    </a:solidFill>
                  </a:rPr>
                  <a:t>alpha</a:t>
                </a:r>
                <a:r>
                  <a:rPr lang="de-DE" sz="1000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sz="1000" dirty="0" err="1" smtClean="0">
                    <a:solidFill>
                      <a:srgbClr val="FF0000"/>
                    </a:solidFill>
                  </a:rPr>
                  <a:t>optics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16" name="Gruppierung 75"/>
            <p:cNvGrpSpPr/>
            <p:nvPr/>
          </p:nvGrpSpPr>
          <p:grpSpPr>
            <a:xfrm>
              <a:off x="6168656" y="2687611"/>
              <a:ext cx="2235200" cy="529983"/>
              <a:chOff x="3200400" y="1594092"/>
              <a:chExt cx="2235200" cy="529983"/>
            </a:xfrm>
          </p:grpSpPr>
          <p:sp>
            <p:nvSpPr>
              <p:cNvPr id="117" name="Freihandform 76"/>
              <p:cNvSpPr/>
              <p:nvPr/>
            </p:nvSpPr>
            <p:spPr>
              <a:xfrm>
                <a:off x="3200400" y="1651000"/>
                <a:ext cx="2235200" cy="473075"/>
              </a:xfrm>
              <a:custGeom>
                <a:avLst/>
                <a:gdLst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90675 w 2235200"/>
                  <a:gd name="connsiteY3" fmla="*/ 396875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52575 w 2235200"/>
                  <a:gd name="connsiteY3" fmla="*/ 405342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5200" h="473075">
                    <a:moveTo>
                      <a:pt x="0" y="473075"/>
                    </a:moveTo>
                    <a:lnTo>
                      <a:pt x="828675" y="473075"/>
                    </a:lnTo>
                    <a:cubicBezTo>
                      <a:pt x="1028171" y="471488"/>
                      <a:pt x="1076325" y="474839"/>
                      <a:pt x="1196975" y="463550"/>
                    </a:cubicBezTo>
                    <a:cubicBezTo>
                      <a:pt x="1317625" y="452261"/>
                      <a:pt x="1440392" y="438679"/>
                      <a:pt x="1552575" y="405342"/>
                    </a:cubicBezTo>
                    <a:cubicBezTo>
                      <a:pt x="1664758" y="372004"/>
                      <a:pt x="1756304" y="331082"/>
                      <a:pt x="1870075" y="263525"/>
                    </a:cubicBezTo>
                    <a:cubicBezTo>
                      <a:pt x="1983846" y="195968"/>
                      <a:pt x="2235200" y="0"/>
                      <a:pt x="2235200" y="0"/>
                    </a:cubicBez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12700" algn="l" defTabSz="914400" rtl="0" eaLnBrk="1" fontAlgn="base" latinLnBrk="0" hangingPunct="1">
                  <a:lnSpc>
                    <a:spcPts val="2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51515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8" name="Textfeld 77"/>
              <p:cNvSpPr txBox="1"/>
              <p:nvPr/>
            </p:nvSpPr>
            <p:spPr>
              <a:xfrm>
                <a:off x="3398923" y="1594092"/>
                <a:ext cx="2016224" cy="508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tx1"/>
                    </a:solidFill>
                  </a:rPr>
                  <a:t>Bursting instability</a:t>
                </a:r>
                <a:r>
                  <a:rPr lang="en-US" sz="1000" dirty="0">
                    <a:solidFill>
                      <a:schemeClr val="tx1"/>
                    </a:solidFill>
                  </a:rPr>
                  <a:t> </a:t>
                </a:r>
                <a:r>
                  <a:rPr lang="en-US" sz="1000" dirty="0" smtClean="0">
                    <a:solidFill>
                      <a:schemeClr val="tx1"/>
                    </a:solidFill>
                  </a:rPr>
                  <a:t>begins</a:t>
                </a: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9" name="Gerade Verbindung mit Pfeil 78"/>
              <p:cNvCxnSpPr/>
              <p:nvPr/>
            </p:nvCxnSpPr>
            <p:spPr bwMode="auto">
              <a:xfrm>
                <a:off x="4498865" y="1881109"/>
                <a:ext cx="245492" cy="11460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20" name="Gruppierung 79"/>
            <p:cNvGrpSpPr/>
            <p:nvPr/>
          </p:nvGrpSpPr>
          <p:grpSpPr>
            <a:xfrm>
              <a:off x="5317372" y="2723352"/>
              <a:ext cx="3158045" cy="2591255"/>
              <a:chOff x="2339752" y="1629833"/>
              <a:chExt cx="3158045" cy="2591255"/>
            </a:xfrm>
          </p:grpSpPr>
          <p:cxnSp>
            <p:nvCxnSpPr>
              <p:cNvPr id="121" name="Gerade Verbindung 80"/>
              <p:cNvCxnSpPr/>
              <p:nvPr/>
            </p:nvCxnSpPr>
            <p:spPr bwMode="auto">
              <a:xfrm flipV="1">
                <a:off x="2339752" y="1629833"/>
                <a:ext cx="3112781" cy="2591255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2" name="Textfeld 81"/>
              <p:cNvSpPr txBox="1"/>
              <p:nvPr/>
            </p:nvSpPr>
            <p:spPr>
              <a:xfrm rot="19215173">
                <a:off x="2795058" y="2978820"/>
                <a:ext cx="2702739" cy="3326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050" i="1" dirty="0" err="1" smtClean="0">
                    <a:solidFill>
                      <a:schemeClr val="tx1"/>
                    </a:solidFill>
                  </a:rPr>
                  <a:t>I</a:t>
                </a:r>
                <a:r>
                  <a:rPr lang="de-DE" sz="1050" baseline="-25000" dirty="0" err="1" smtClean="0">
                    <a:solidFill>
                      <a:schemeClr val="tx1"/>
                    </a:solidFill>
                  </a:rPr>
                  <a:t>th</a:t>
                </a:r>
                <a:r>
                  <a:rPr lang="de-DE" sz="105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1050" dirty="0" err="1" smtClean="0">
                    <a:solidFill>
                      <a:schemeClr val="tx1"/>
                    </a:solidFill>
                  </a:rPr>
                  <a:t>roughly</a:t>
                </a:r>
                <a:r>
                  <a:rPr lang="de-DE" sz="1050" dirty="0" smtClean="0">
                    <a:solidFill>
                      <a:schemeClr val="tx1"/>
                    </a:solidFill>
                  </a:rPr>
                  <a:t> proportional </a:t>
                </a:r>
                <a:r>
                  <a:rPr lang="de-DE" sz="1050" dirty="0" err="1" smtClean="0">
                    <a:solidFill>
                      <a:schemeClr val="tx1"/>
                    </a:solidFill>
                  </a:rPr>
                  <a:t>to</a:t>
                </a:r>
                <a:r>
                  <a:rPr lang="de-DE" sz="105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1050" i="1" dirty="0" err="1" smtClean="0">
                    <a:solidFill>
                      <a:schemeClr val="tx1"/>
                    </a:solidFill>
                  </a:rPr>
                  <a:t>V´</a:t>
                </a:r>
                <a:r>
                  <a:rPr lang="de-DE" sz="1050" baseline="-25000" dirty="0" err="1" smtClean="0">
                    <a:solidFill>
                      <a:schemeClr val="tx1"/>
                    </a:solidFill>
                  </a:rPr>
                  <a:t>rf</a:t>
                </a:r>
                <a:r>
                  <a:rPr lang="de-DE" sz="1050" i="1" dirty="0" smtClean="0">
                    <a:solidFill>
                      <a:schemeClr val="tx1"/>
                    </a:solidFill>
                  </a:rPr>
                  <a:t> σ</a:t>
                </a:r>
                <a:r>
                  <a:rPr lang="de-DE" sz="1050" i="1" baseline="30000" dirty="0" smtClean="0">
                    <a:solidFill>
                      <a:schemeClr val="tx1"/>
                    </a:solidFill>
                  </a:rPr>
                  <a:t>2</a:t>
                </a:r>
                <a:endParaRPr lang="en-US" sz="1050" i="1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9" name="Oval 128"/>
            <p:cNvSpPr/>
            <p:nvPr/>
          </p:nvSpPr>
          <p:spPr bwMode="auto">
            <a:xfrm>
              <a:off x="7650672" y="3052045"/>
              <a:ext cx="144016" cy="144016"/>
            </a:xfrm>
            <a:prstGeom prst="ellipse">
              <a:avLst/>
            </a:prstGeom>
            <a:solidFill>
              <a:srgbClr val="0099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6639094" y="3928790"/>
              <a:ext cx="144016" cy="144016"/>
            </a:xfrm>
            <a:prstGeom prst="ellipse">
              <a:avLst/>
            </a:prstGeom>
            <a:solidFill>
              <a:srgbClr val="0099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111757" y="725317"/>
            <a:ext cx="3525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Limited pulse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length in storage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ring  </a:t>
            </a:r>
            <a:endParaRPr lang="de-DE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76562" y="1866585"/>
            <a:ext cx="362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At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high current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beam becomes unstable</a:t>
            </a:r>
            <a:endParaRPr lang="de-DE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9006" y="2419496"/>
            <a:ext cx="3665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For </a:t>
            </a:r>
            <a:r>
              <a:rPr lang="en-US" sz="1400" dirty="0" err="1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ps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 pulses, flux is reduced by </a:t>
            </a:r>
            <a:b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</a:b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nearly 100</a:t>
            </a:r>
          </a:p>
          <a:p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11066" y="709877"/>
            <a:ext cx="258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BESSY II @ p</a:t>
            </a:r>
            <a:r>
              <a:rPr lang="en-US" sz="2000" b="1" dirty="0" smtClean="0">
                <a:solidFill>
                  <a:schemeClr val="tx1"/>
                </a:solidFill>
              </a:rPr>
              <a:t>resent</a:t>
            </a:r>
          </a:p>
        </p:txBody>
      </p:sp>
      <p:cxnSp>
        <p:nvCxnSpPr>
          <p:cNvPr id="151" name="Straight Connector 150"/>
          <p:cNvCxnSpPr/>
          <p:nvPr/>
        </p:nvCxnSpPr>
        <p:spPr bwMode="auto">
          <a:xfrm>
            <a:off x="428712" y="1102033"/>
            <a:ext cx="3858257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9" name="Rectangle 168"/>
          <p:cNvSpPr/>
          <p:nvPr/>
        </p:nvSpPr>
        <p:spPr bwMode="auto">
          <a:xfrm>
            <a:off x="1501140" y="1124893"/>
            <a:ext cx="1871358" cy="1410258"/>
          </a:xfrm>
          <a:prstGeom prst="rect">
            <a:avLst/>
          </a:prstGeom>
          <a:solidFill>
            <a:schemeClr val="lt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71" name="Picture 75" descr="BESSY_Cavit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37" y="1739077"/>
            <a:ext cx="2949122" cy="2057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" name="Picture 19" descr="DORIS_Cavity_0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698" y="2891205"/>
            <a:ext cx="1226593" cy="1194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46676" y="1176077"/>
            <a:ext cx="295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Normal conducting cavity system</a:t>
            </a:r>
            <a:endParaRPr lang="de-DE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-8628" y="6642498"/>
            <a:ext cx="230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b="0" dirty="0" smtClean="0"/>
              <a:t>A.Velez, SRF15 Whistler CA</a:t>
            </a:r>
            <a:endParaRPr lang="de-DE" sz="1000" b="0" dirty="0"/>
          </a:p>
        </p:txBody>
      </p:sp>
      <p:sp>
        <p:nvSpPr>
          <p:cNvPr id="174" name="TextBox 173"/>
          <p:cNvSpPr txBox="1"/>
          <p:nvPr/>
        </p:nvSpPr>
        <p:spPr>
          <a:xfrm>
            <a:off x="354846" y="4730114"/>
            <a:ext cx="4473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l">
              <a:buFont typeface="Wingdings" panose="05000000000000000000" pitchFamily="2" charset="2"/>
              <a:buChar char="v"/>
            </a:pPr>
            <a:r>
              <a:rPr lang="en-US" b="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Low </a:t>
            </a:r>
            <a:r>
              <a:rPr lang="en-US" b="0" dirty="0" err="1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alfa</a:t>
            </a:r>
            <a:r>
              <a:rPr lang="en-US" b="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 operation only 12 days/year</a:t>
            </a:r>
          </a:p>
          <a:p>
            <a:pPr marL="0" lvl="1" algn="l"/>
            <a:r>
              <a:rPr lang="en-US" b="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     (all beamlines) ------- Low flux</a:t>
            </a:r>
          </a:p>
          <a:p>
            <a:pPr marL="0" lvl="1" algn="l"/>
            <a:endParaRPr lang="en-US" b="0" dirty="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endParaRPr lang="de-DE" dirty="0">
              <a:latin typeface="Century Gothic" panose="020B0502020202020204" pitchFamily="34" charset="0"/>
            </a:endParaRPr>
          </a:p>
        </p:txBody>
      </p:sp>
      <p:cxnSp>
        <p:nvCxnSpPr>
          <p:cNvPr id="180" name="Straight Connector 179"/>
          <p:cNvCxnSpPr/>
          <p:nvPr/>
        </p:nvCxnSpPr>
        <p:spPr bwMode="auto">
          <a:xfrm>
            <a:off x="411226" y="4055528"/>
            <a:ext cx="3858257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357118" y="5319242"/>
            <a:ext cx="4473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l">
              <a:buFont typeface="Wingdings" panose="05000000000000000000" pitchFamily="2" charset="2"/>
              <a:buChar char="v"/>
            </a:pPr>
            <a:r>
              <a:rPr lang="en-US" b="0" dirty="0" err="1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Femtoslicing</a:t>
            </a:r>
            <a:r>
              <a:rPr lang="en-US" b="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 is continuously operated</a:t>
            </a:r>
          </a:p>
          <a:p>
            <a:pPr marL="0" lvl="1" algn="l"/>
            <a:r>
              <a:rPr lang="en-US" b="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 </a:t>
            </a:r>
            <a:r>
              <a:rPr lang="en-US" b="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    ( only 1 beamline) ---------- Low flux</a:t>
            </a:r>
          </a:p>
          <a:p>
            <a:pPr marL="0" lvl="1" algn="l"/>
            <a:endParaRPr lang="en-US" b="0" dirty="0">
              <a:solidFill>
                <a:schemeClr val="tx1"/>
              </a:solidFill>
              <a:latin typeface="Century Gothic" panose="020B0502020202020204" pitchFamily="34" charset="0"/>
              <a:sym typeface="Wingdings"/>
            </a:endParaRPr>
          </a:p>
          <a:p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6543487"/>
            <a:ext cx="4844955" cy="31451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373611" y="6008644"/>
            <a:ext cx="4473203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>
                <a:solidFill>
                  <a:schemeClr val="tx2"/>
                </a:solidFill>
                <a:latin typeface="Century Gothic" panose="020B0502020202020204" pitchFamily="34" charset="0"/>
                <a:sym typeface="Wingdings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Century Gothic" panose="020B0502020202020204" pitchFamily="34" charset="0"/>
                <a:sym typeface="Wingdings"/>
              </a:rPr>
              <a:t>Can we design a system offering both possibilities simultaneously?</a:t>
            </a:r>
            <a:endParaRPr lang="en-US" sz="2000" dirty="0">
              <a:solidFill>
                <a:schemeClr val="tx2"/>
              </a:solidFill>
              <a:latin typeface="Century Gothic" panose="020B0502020202020204" pitchFamily="34" charset="0"/>
              <a:sym typeface="Wingdings"/>
            </a:endParaRPr>
          </a:p>
          <a:p>
            <a:endParaRPr lang="de-DE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6509" y="4117115"/>
            <a:ext cx="1374677" cy="563494"/>
          </a:xfrm>
          <a:prstGeom prst="rect">
            <a:avLst/>
          </a:prstGeom>
        </p:spPr>
      </p:pic>
      <p:graphicFrame>
        <p:nvGraphicFramePr>
          <p:cNvPr id="125" name="Objekt 9"/>
          <p:cNvGraphicFramePr>
            <a:graphicFrameLocks noChangeAspect="1"/>
          </p:cNvGraphicFramePr>
          <p:nvPr>
            <p:extLst/>
          </p:nvPr>
        </p:nvGraphicFramePr>
        <p:xfrm>
          <a:off x="5653346" y="1052238"/>
          <a:ext cx="766954" cy="69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7" imgW="990600" imgH="901700" progId="Equation.3">
                  <p:embed/>
                </p:oleObj>
              </mc:Choice>
              <mc:Fallback>
                <p:oleObj name="Equation" r:id="rId7" imgW="9906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3346" y="1052238"/>
                        <a:ext cx="766954" cy="69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6" name="Gruppierung 93"/>
          <p:cNvGrpSpPr/>
          <p:nvPr/>
        </p:nvGrpSpPr>
        <p:grpSpPr>
          <a:xfrm>
            <a:off x="6625704" y="1276670"/>
            <a:ext cx="3030273" cy="393669"/>
            <a:chOff x="5604860" y="1178104"/>
            <a:chExt cx="2172469" cy="451777"/>
          </a:xfrm>
        </p:grpSpPr>
        <p:sp>
          <p:nvSpPr>
            <p:cNvPr id="127" name="Textfeld 88"/>
            <p:cNvSpPr txBox="1"/>
            <p:nvPr/>
          </p:nvSpPr>
          <p:spPr>
            <a:xfrm>
              <a:off x="5833112" y="1347318"/>
              <a:ext cx="1944217" cy="28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>
                  <a:solidFill>
                    <a:srgbClr val="003E6E"/>
                  </a:solidFill>
                </a:rPr>
                <a:t>Hardware (RF </a:t>
              </a:r>
              <a:r>
                <a:rPr lang="de-DE" sz="1000" dirty="0" err="1" smtClean="0">
                  <a:solidFill>
                    <a:srgbClr val="003E6E"/>
                  </a:solidFill>
                </a:rPr>
                <a:t>cavities</a:t>
              </a:r>
              <a:r>
                <a:rPr lang="de-DE" sz="1000" dirty="0" smtClean="0">
                  <a:solidFill>
                    <a:srgbClr val="003E6E"/>
                  </a:solidFill>
                </a:rPr>
                <a:t>)</a:t>
              </a:r>
            </a:p>
          </p:txBody>
        </p:sp>
        <p:cxnSp>
          <p:nvCxnSpPr>
            <p:cNvPr id="128" name="Gerade Verbindung mit Pfeil 91"/>
            <p:cNvCxnSpPr/>
            <p:nvPr/>
          </p:nvCxnSpPr>
          <p:spPr bwMode="auto">
            <a:xfrm flipH="1">
              <a:off x="5604860" y="1178104"/>
              <a:ext cx="137503" cy="366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32" name="Oval 131"/>
          <p:cNvSpPr/>
          <p:nvPr/>
        </p:nvSpPr>
        <p:spPr bwMode="auto">
          <a:xfrm>
            <a:off x="6036383" y="1045386"/>
            <a:ext cx="405061" cy="43109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" name="Textfeld 87"/>
          <p:cNvSpPr txBox="1"/>
          <p:nvPr/>
        </p:nvSpPr>
        <p:spPr>
          <a:xfrm>
            <a:off x="6940846" y="1140215"/>
            <a:ext cx="216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003E6E"/>
                </a:solidFill>
              </a:rPr>
              <a:t>Machine optics </a:t>
            </a:r>
          </a:p>
        </p:txBody>
      </p:sp>
    </p:spTree>
    <p:extLst>
      <p:ext uri="{BB962C8B-B14F-4D97-AF65-F5344CB8AC3E}">
        <p14:creationId xmlns:p14="http://schemas.microsoft.com/office/powerpoint/2010/main" val="41701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el 65"/>
          <p:cNvSpPr>
            <a:spLocks noGrp="1"/>
          </p:cNvSpPr>
          <p:nvPr>
            <p:ph type="title"/>
          </p:nvPr>
        </p:nvSpPr>
        <p:spPr>
          <a:xfrm>
            <a:off x="944628" y="83128"/>
            <a:ext cx="8229600" cy="680132"/>
          </a:xfrm>
        </p:spPr>
        <p:txBody>
          <a:bodyPr/>
          <a:lstStyle/>
          <a:p>
            <a:r>
              <a:rPr lang="en-GB" sz="2000" kern="1200" dirty="0" smtClean="0">
                <a:latin typeface="Arial" charset="0"/>
                <a:ea typeface="+mn-ea"/>
                <a:cs typeface="Arial" charset="0"/>
              </a:rPr>
              <a:t>The concept of BESSY </a:t>
            </a:r>
            <a:r>
              <a:rPr lang="en-GB" sz="2000" kern="1200" baseline="30000" dirty="0" smtClean="0">
                <a:latin typeface="Arial" charset="0"/>
                <a:ea typeface="+mn-ea"/>
                <a:cs typeface="Arial" charset="0"/>
              </a:rPr>
              <a:t>VSR</a:t>
            </a:r>
            <a:endParaRPr lang="en-US" sz="2000" kern="1200" baseline="3000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39024" y="6521712"/>
            <a:ext cx="3944767" cy="27205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508560" y="890963"/>
            <a:ext cx="1863812" cy="145859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1757" y="725317"/>
            <a:ext cx="3525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Limited pulse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length in storage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ring  </a:t>
            </a:r>
            <a:endParaRPr lang="de-DE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31" name="Objekt 9"/>
          <p:cNvGraphicFramePr>
            <a:graphicFrameLocks noChangeAspect="1"/>
          </p:cNvGraphicFramePr>
          <p:nvPr>
            <p:extLst/>
          </p:nvPr>
        </p:nvGraphicFramePr>
        <p:xfrm>
          <a:off x="5653346" y="1052238"/>
          <a:ext cx="766954" cy="69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4" imgW="990600" imgH="901700" progId="Equation.3">
                  <p:embed/>
                </p:oleObj>
              </mc:Choice>
              <mc:Fallback>
                <p:oleObj name="Equation" r:id="rId4" imgW="990600" imgH="901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53346" y="1052238"/>
                        <a:ext cx="766954" cy="69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5" name="Gruppierung 93"/>
          <p:cNvGrpSpPr/>
          <p:nvPr/>
        </p:nvGrpSpPr>
        <p:grpSpPr>
          <a:xfrm>
            <a:off x="6530168" y="1424128"/>
            <a:ext cx="3112167" cy="246221"/>
            <a:chOff x="5546150" y="1347318"/>
            <a:chExt cx="2231179" cy="282563"/>
          </a:xfrm>
        </p:grpSpPr>
        <p:sp>
          <p:nvSpPr>
            <p:cNvPr id="136" name="Textfeld 88"/>
            <p:cNvSpPr txBox="1"/>
            <p:nvPr/>
          </p:nvSpPr>
          <p:spPr>
            <a:xfrm>
              <a:off x="5833112" y="1347318"/>
              <a:ext cx="1944217" cy="282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>
                  <a:solidFill>
                    <a:srgbClr val="003E6E"/>
                  </a:solidFill>
                </a:rPr>
                <a:t>Hardware (RF </a:t>
              </a:r>
              <a:r>
                <a:rPr lang="de-DE" sz="1000" dirty="0" err="1" smtClean="0">
                  <a:solidFill>
                    <a:srgbClr val="003E6E"/>
                  </a:solidFill>
                </a:rPr>
                <a:t>cavities</a:t>
              </a:r>
              <a:r>
                <a:rPr lang="de-DE" sz="1000" dirty="0" smtClean="0">
                  <a:solidFill>
                    <a:srgbClr val="003E6E"/>
                  </a:solidFill>
                </a:rPr>
                <a:t>)</a:t>
              </a:r>
            </a:p>
          </p:txBody>
        </p:sp>
        <p:cxnSp>
          <p:nvCxnSpPr>
            <p:cNvPr id="137" name="Gerade Verbindung mit Pfeil 91"/>
            <p:cNvCxnSpPr/>
            <p:nvPr/>
          </p:nvCxnSpPr>
          <p:spPr bwMode="auto">
            <a:xfrm flipH="1">
              <a:off x="5546150" y="1507010"/>
              <a:ext cx="137503" cy="366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5176562" y="1866585"/>
            <a:ext cx="3627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At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high current </a:t>
            </a:r>
            <a:r>
              <a:rPr lang="en-US" sz="1400" dirty="0" smtClean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beam becomes unstable</a:t>
            </a:r>
            <a:endParaRPr lang="de-DE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9006" y="2419496"/>
            <a:ext cx="3665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For </a:t>
            </a:r>
            <a:r>
              <a:rPr lang="en-US" sz="1400" dirty="0" err="1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ps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 pulses, flux is reduced by </a:t>
            </a:r>
            <a:b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</a:b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sym typeface="Wingdings"/>
              </a:rPr>
              <a:t>nearly 100</a:t>
            </a:r>
          </a:p>
          <a:p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11066" y="709877"/>
            <a:ext cx="2581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BESSY II @ p</a:t>
            </a:r>
            <a:r>
              <a:rPr lang="en-US" sz="2000" b="1" dirty="0" smtClean="0">
                <a:solidFill>
                  <a:schemeClr val="tx1"/>
                </a:solidFill>
              </a:rPr>
              <a:t>resent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426577" y="3360577"/>
            <a:ext cx="3858257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auto">
          <a:xfrm>
            <a:off x="1501140" y="1201093"/>
            <a:ext cx="1871358" cy="1410258"/>
          </a:xfrm>
          <a:prstGeom prst="rect">
            <a:avLst/>
          </a:prstGeom>
          <a:solidFill>
            <a:schemeClr val="lt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44" name="Straight Connector 143"/>
          <p:cNvCxnSpPr/>
          <p:nvPr/>
        </p:nvCxnSpPr>
        <p:spPr bwMode="auto">
          <a:xfrm>
            <a:off x="428712" y="1102033"/>
            <a:ext cx="3858257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6" name="Picture 75" descr="BESSY_Cavity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324" y="1210764"/>
            <a:ext cx="2669462" cy="1862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9" descr="DORIS_Cavity_0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571" y="2207630"/>
            <a:ext cx="1110277" cy="1081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Oval 147"/>
          <p:cNvSpPr/>
          <p:nvPr/>
        </p:nvSpPr>
        <p:spPr bwMode="auto">
          <a:xfrm>
            <a:off x="6036383" y="1359290"/>
            <a:ext cx="405061" cy="43109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4975743" y="3367039"/>
            <a:ext cx="3581801" cy="3291590"/>
            <a:chOff x="4729286" y="2492896"/>
            <a:chExt cx="4091186" cy="3947984"/>
          </a:xfrm>
        </p:grpSpPr>
        <p:cxnSp>
          <p:nvCxnSpPr>
            <p:cNvPr id="150" name="Gerade Verbindung 9"/>
            <p:cNvCxnSpPr/>
            <p:nvPr/>
          </p:nvCxnSpPr>
          <p:spPr bwMode="auto">
            <a:xfrm>
              <a:off x="5292080" y="3789040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1" name="Gruppierung 10"/>
            <p:cNvGrpSpPr/>
            <p:nvPr/>
          </p:nvGrpSpPr>
          <p:grpSpPr>
            <a:xfrm>
              <a:off x="4729286" y="2492896"/>
              <a:ext cx="3963442" cy="3947984"/>
              <a:chOff x="1776958" y="1628800"/>
              <a:chExt cx="3963442" cy="3947984"/>
            </a:xfrm>
          </p:grpSpPr>
          <p:grpSp>
            <p:nvGrpSpPr>
              <p:cNvPr id="176" name="Gruppierung 11"/>
              <p:cNvGrpSpPr/>
              <p:nvPr/>
            </p:nvGrpSpPr>
            <p:grpSpPr>
              <a:xfrm>
                <a:off x="2946400" y="4982061"/>
                <a:ext cx="2505075" cy="66040"/>
                <a:chOff x="2946400" y="4982061"/>
                <a:chExt cx="2505075" cy="66040"/>
              </a:xfrm>
            </p:grpSpPr>
            <p:cxnSp>
              <p:nvCxnSpPr>
                <p:cNvPr id="221" name="Gerade Verbindung 56"/>
                <p:cNvCxnSpPr/>
                <p:nvPr/>
              </p:nvCxnSpPr>
              <p:spPr bwMode="auto">
                <a:xfrm flipV="1">
                  <a:off x="2946400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2" name="Gerade Verbindung 57"/>
                <p:cNvCxnSpPr/>
                <p:nvPr/>
              </p:nvCxnSpPr>
              <p:spPr bwMode="auto">
                <a:xfrm flipV="1">
                  <a:off x="3572669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3" name="Gerade Verbindung 58"/>
                <p:cNvCxnSpPr/>
                <p:nvPr/>
              </p:nvCxnSpPr>
              <p:spPr bwMode="auto">
                <a:xfrm flipV="1">
                  <a:off x="4198938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4" name="Gerade Verbindung 59"/>
                <p:cNvCxnSpPr/>
                <p:nvPr/>
              </p:nvCxnSpPr>
              <p:spPr bwMode="auto">
                <a:xfrm flipV="1">
                  <a:off x="4825207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5" name="Gerade Verbindung 60"/>
                <p:cNvCxnSpPr/>
                <p:nvPr/>
              </p:nvCxnSpPr>
              <p:spPr bwMode="auto">
                <a:xfrm flipV="1">
                  <a:off x="5451475" y="4982061"/>
                  <a:ext cx="0" cy="660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7" name="Gruppierung 12"/>
              <p:cNvGrpSpPr/>
              <p:nvPr/>
            </p:nvGrpSpPr>
            <p:grpSpPr>
              <a:xfrm>
                <a:off x="2333402" y="2281932"/>
                <a:ext cx="66040" cy="1387475"/>
                <a:chOff x="2333402" y="2281932"/>
                <a:chExt cx="66040" cy="1387475"/>
              </a:xfrm>
            </p:grpSpPr>
            <p:cxnSp>
              <p:nvCxnSpPr>
                <p:cNvPr id="219" name="Gerade Verbindung 54"/>
                <p:cNvCxnSpPr/>
                <p:nvPr/>
              </p:nvCxnSpPr>
              <p:spPr bwMode="auto">
                <a:xfrm rot="16200000" flipV="1">
                  <a:off x="2366422" y="3636387"/>
                  <a:ext cx="0" cy="66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0" name="Gerade Verbindung 55"/>
                <p:cNvCxnSpPr/>
                <p:nvPr/>
              </p:nvCxnSpPr>
              <p:spPr bwMode="auto">
                <a:xfrm rot="16200000" flipV="1">
                  <a:off x="2366422" y="2248912"/>
                  <a:ext cx="0" cy="660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78" name="Gruppierung 13"/>
              <p:cNvGrpSpPr/>
              <p:nvPr/>
            </p:nvGrpSpPr>
            <p:grpSpPr>
              <a:xfrm>
                <a:off x="1776958" y="1628800"/>
                <a:ext cx="3963442" cy="3947984"/>
                <a:chOff x="1776958" y="1628800"/>
                <a:chExt cx="3963442" cy="3947984"/>
              </a:xfrm>
            </p:grpSpPr>
            <p:sp>
              <p:nvSpPr>
                <p:cNvPr id="179" name="Rechteck 14"/>
                <p:cNvSpPr/>
                <p:nvPr/>
              </p:nvSpPr>
              <p:spPr bwMode="auto">
                <a:xfrm>
                  <a:off x="2321560" y="1628800"/>
                  <a:ext cx="3418840" cy="343003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12700" algn="l" defTabSz="914400" rtl="0" eaLnBrk="1" fontAlgn="base" latinLnBrk="0" hangingPunct="1">
                    <a:lnSpc>
                      <a:spcPts val="2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rgbClr val="51515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80" name="Gruppierung 15"/>
                <p:cNvGrpSpPr/>
                <p:nvPr/>
              </p:nvGrpSpPr>
              <p:grpSpPr>
                <a:xfrm>
                  <a:off x="2336577" y="1871340"/>
                  <a:ext cx="3384376" cy="2762250"/>
                  <a:chOff x="2336577" y="1871340"/>
                  <a:chExt cx="3384376" cy="2762250"/>
                </a:xfrm>
              </p:grpSpPr>
              <p:grpSp>
                <p:nvGrpSpPr>
                  <p:cNvPr id="198" name="Gruppierung 33"/>
                  <p:cNvGrpSpPr/>
                  <p:nvPr/>
                </p:nvGrpSpPr>
                <p:grpSpPr>
                  <a:xfrm>
                    <a:off x="2336577" y="3668390"/>
                    <a:ext cx="3384376" cy="965200"/>
                    <a:chOff x="2279427" y="3671565"/>
                    <a:chExt cx="3384376" cy="965200"/>
                  </a:xfrm>
                </p:grpSpPr>
                <p:cxnSp>
                  <p:nvCxnSpPr>
                    <p:cNvPr id="210" name="Gerade Verbindung 45"/>
                    <p:cNvCxnSpPr/>
                    <p:nvPr/>
                  </p:nvCxnSpPr>
                  <p:spPr bwMode="auto">
                    <a:xfrm flipH="1">
                      <a:off x="2279427" y="46367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11" name="Gerade Verbindung 46"/>
                    <p:cNvCxnSpPr/>
                    <p:nvPr/>
                  </p:nvCxnSpPr>
                  <p:spPr bwMode="auto">
                    <a:xfrm flipH="1">
                      <a:off x="2279427" y="43954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12" name="Gerade Verbindung 47"/>
                    <p:cNvCxnSpPr/>
                    <p:nvPr/>
                  </p:nvCxnSpPr>
                  <p:spPr bwMode="auto">
                    <a:xfrm flipH="1">
                      <a:off x="2279427" y="422084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13" name="Gerade Verbindung 48"/>
                    <p:cNvCxnSpPr/>
                    <p:nvPr/>
                  </p:nvCxnSpPr>
                  <p:spPr bwMode="auto">
                    <a:xfrm flipH="1">
                      <a:off x="2279427" y="40874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14" name="Gerade Verbindung 49"/>
                    <p:cNvCxnSpPr/>
                    <p:nvPr/>
                  </p:nvCxnSpPr>
                  <p:spPr bwMode="auto">
                    <a:xfrm flipH="1">
                      <a:off x="2279427" y="39763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15" name="Gerade Verbindung 50"/>
                    <p:cNvCxnSpPr/>
                    <p:nvPr/>
                  </p:nvCxnSpPr>
                  <p:spPr bwMode="auto">
                    <a:xfrm flipH="1">
                      <a:off x="2279427" y="38842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16" name="Gerade Verbindung 51"/>
                    <p:cNvCxnSpPr/>
                    <p:nvPr/>
                  </p:nvCxnSpPr>
                  <p:spPr bwMode="auto">
                    <a:xfrm flipH="1">
                      <a:off x="2279427" y="380491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17" name="Gerade Verbindung 52"/>
                    <p:cNvCxnSpPr/>
                    <p:nvPr/>
                  </p:nvCxnSpPr>
                  <p:spPr bwMode="auto">
                    <a:xfrm flipH="1">
                      <a:off x="2279427" y="37350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18" name="Gerade Verbindung 53"/>
                    <p:cNvCxnSpPr/>
                    <p:nvPr/>
                  </p:nvCxnSpPr>
                  <p:spPr bwMode="auto">
                    <a:xfrm flipH="1">
                      <a:off x="2279427" y="36715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199" name="Gruppierung 34"/>
                  <p:cNvGrpSpPr/>
                  <p:nvPr/>
                </p:nvGrpSpPr>
                <p:grpSpPr>
                  <a:xfrm>
                    <a:off x="2336577" y="2287265"/>
                    <a:ext cx="3384376" cy="965200"/>
                    <a:chOff x="2279427" y="3671565"/>
                    <a:chExt cx="3384376" cy="965200"/>
                  </a:xfrm>
                </p:grpSpPr>
                <p:cxnSp>
                  <p:nvCxnSpPr>
                    <p:cNvPr id="201" name="Gerade Verbindung 36"/>
                    <p:cNvCxnSpPr/>
                    <p:nvPr/>
                  </p:nvCxnSpPr>
                  <p:spPr bwMode="auto">
                    <a:xfrm flipH="1">
                      <a:off x="2279427" y="46367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2" name="Gerade Verbindung 37"/>
                    <p:cNvCxnSpPr/>
                    <p:nvPr/>
                  </p:nvCxnSpPr>
                  <p:spPr bwMode="auto">
                    <a:xfrm flipH="1">
                      <a:off x="2279427" y="43954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3" name="Gerade Verbindung 38"/>
                    <p:cNvCxnSpPr/>
                    <p:nvPr/>
                  </p:nvCxnSpPr>
                  <p:spPr bwMode="auto">
                    <a:xfrm flipH="1">
                      <a:off x="2279427" y="422084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4" name="Gerade Verbindung 39"/>
                    <p:cNvCxnSpPr/>
                    <p:nvPr/>
                  </p:nvCxnSpPr>
                  <p:spPr bwMode="auto">
                    <a:xfrm flipH="1">
                      <a:off x="2279427" y="40874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5" name="Gerade Verbindung 40"/>
                    <p:cNvCxnSpPr/>
                    <p:nvPr/>
                  </p:nvCxnSpPr>
                  <p:spPr bwMode="auto">
                    <a:xfrm flipH="1">
                      <a:off x="2279427" y="39763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6" name="Gerade Verbindung 41"/>
                    <p:cNvCxnSpPr/>
                    <p:nvPr/>
                  </p:nvCxnSpPr>
                  <p:spPr bwMode="auto">
                    <a:xfrm flipH="1">
                      <a:off x="2279427" y="3884290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7" name="Gerade Verbindung 42"/>
                    <p:cNvCxnSpPr/>
                    <p:nvPr/>
                  </p:nvCxnSpPr>
                  <p:spPr bwMode="auto">
                    <a:xfrm flipH="1">
                      <a:off x="2279427" y="380491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8" name="Gerade Verbindung 43"/>
                    <p:cNvCxnSpPr/>
                    <p:nvPr/>
                  </p:nvCxnSpPr>
                  <p:spPr bwMode="auto">
                    <a:xfrm flipH="1">
                      <a:off x="2279427" y="37350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09" name="Gerade Verbindung 44"/>
                    <p:cNvCxnSpPr/>
                    <p:nvPr/>
                  </p:nvCxnSpPr>
                  <p:spPr bwMode="auto">
                    <a:xfrm flipH="1">
                      <a:off x="2279427" y="3671565"/>
                      <a:ext cx="3384376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cxnSp>
                <p:nvCxnSpPr>
                  <p:cNvPr id="200" name="Gerade Verbindung 35"/>
                  <p:cNvCxnSpPr/>
                  <p:nvPr/>
                </p:nvCxnSpPr>
                <p:spPr bwMode="auto">
                  <a:xfrm flipH="1">
                    <a:off x="2336577" y="1871340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81" name="Gruppierung 16"/>
                <p:cNvGrpSpPr/>
                <p:nvPr/>
              </p:nvGrpSpPr>
              <p:grpSpPr>
                <a:xfrm>
                  <a:off x="2956673" y="1679641"/>
                  <a:ext cx="2498725" cy="3384376"/>
                  <a:chOff x="2952440" y="1700808"/>
                  <a:chExt cx="2498725" cy="3384376"/>
                </a:xfrm>
              </p:grpSpPr>
              <p:cxnSp>
                <p:nvCxnSpPr>
                  <p:cNvPr id="193" name="Gerade Verbindung 28"/>
                  <p:cNvCxnSpPr/>
                  <p:nvPr/>
                </p:nvCxnSpPr>
                <p:spPr bwMode="auto">
                  <a:xfrm rot="16200000" flipH="1">
                    <a:off x="1260252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4" name="Gerade Verbindung 29"/>
                  <p:cNvCxnSpPr/>
                  <p:nvPr/>
                </p:nvCxnSpPr>
                <p:spPr bwMode="auto">
                  <a:xfrm rot="16200000" flipH="1">
                    <a:off x="1884933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5" name="Gerade Verbindung 30"/>
                  <p:cNvCxnSpPr/>
                  <p:nvPr/>
                </p:nvCxnSpPr>
                <p:spPr bwMode="auto">
                  <a:xfrm rot="16200000" flipH="1">
                    <a:off x="2509614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6" name="Gerade Verbindung 31"/>
                  <p:cNvCxnSpPr/>
                  <p:nvPr/>
                </p:nvCxnSpPr>
                <p:spPr bwMode="auto">
                  <a:xfrm rot="16200000" flipH="1">
                    <a:off x="3134295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97" name="Gerade Verbindung 32"/>
                  <p:cNvCxnSpPr/>
                  <p:nvPr/>
                </p:nvCxnSpPr>
                <p:spPr bwMode="auto">
                  <a:xfrm rot="16200000" flipH="1">
                    <a:off x="3758977" y="3392996"/>
                    <a:ext cx="3384376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000000"/>
                    </a:solidFill>
                    <a:prstDash val="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182" name="Textfeld 17"/>
                <p:cNvSpPr txBox="1"/>
                <p:nvPr/>
              </p:nvSpPr>
              <p:spPr>
                <a:xfrm>
                  <a:off x="1979082" y="3504498"/>
                  <a:ext cx="291492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1</a:t>
                  </a:r>
                  <a:endParaRPr lang="en-US" sz="1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83" name="Textfeld 18"/>
                <p:cNvSpPr txBox="1"/>
                <p:nvPr/>
              </p:nvSpPr>
              <p:spPr>
                <a:xfrm>
                  <a:off x="1938801" y="2132856"/>
                  <a:ext cx="372054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10</a:t>
                  </a:r>
                  <a:endParaRPr lang="en-US" sz="1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84" name="Textfeld 19"/>
                <p:cNvSpPr txBox="1"/>
                <p:nvPr/>
              </p:nvSpPr>
              <p:spPr>
                <a:xfrm>
                  <a:off x="2104212" y="5065440"/>
                  <a:ext cx="483743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10</a:t>
                  </a:r>
                  <a:r>
                    <a:rPr lang="en-US" sz="1000" baseline="30000" dirty="0" smtClean="0">
                      <a:solidFill>
                        <a:schemeClr val="tx2"/>
                      </a:solidFill>
                    </a:rPr>
                    <a:t>−4</a:t>
                  </a:r>
                  <a:endParaRPr lang="en-US" sz="100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85" name="Textfeld 20"/>
                <p:cNvSpPr txBox="1"/>
                <p:nvPr/>
              </p:nvSpPr>
              <p:spPr>
                <a:xfrm>
                  <a:off x="2705346" y="5065440"/>
                  <a:ext cx="483743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10</a:t>
                  </a:r>
                  <a:r>
                    <a:rPr lang="en-US" sz="1000" baseline="30000" dirty="0" smtClean="0">
                      <a:solidFill>
                        <a:schemeClr val="tx2"/>
                      </a:solidFill>
                    </a:rPr>
                    <a:t>−3</a:t>
                  </a:r>
                  <a:endParaRPr lang="en-US" sz="100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86" name="Textfeld 21"/>
                <p:cNvSpPr txBox="1"/>
                <p:nvPr/>
              </p:nvSpPr>
              <p:spPr>
                <a:xfrm>
                  <a:off x="3331879" y="5065440"/>
                  <a:ext cx="483743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10</a:t>
                  </a:r>
                  <a:r>
                    <a:rPr lang="en-US" sz="1000" baseline="30000" dirty="0" smtClean="0">
                      <a:solidFill>
                        <a:schemeClr val="tx2"/>
                      </a:solidFill>
                    </a:rPr>
                    <a:t>−2</a:t>
                  </a:r>
                  <a:endParaRPr lang="en-US" sz="100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87" name="Textfeld 22"/>
                <p:cNvSpPr txBox="1"/>
                <p:nvPr/>
              </p:nvSpPr>
              <p:spPr>
                <a:xfrm>
                  <a:off x="4014479" y="5065440"/>
                  <a:ext cx="483743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10</a:t>
                  </a:r>
                  <a:r>
                    <a:rPr lang="en-US" sz="1000" baseline="30000" dirty="0" smtClean="0">
                      <a:solidFill>
                        <a:schemeClr val="tx2"/>
                      </a:solidFill>
                    </a:rPr>
                    <a:t>−1</a:t>
                  </a:r>
                  <a:endParaRPr lang="en-US" sz="100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88" name="Textfeld 23"/>
                <p:cNvSpPr txBox="1"/>
                <p:nvPr/>
              </p:nvSpPr>
              <p:spPr>
                <a:xfrm>
                  <a:off x="4699111" y="5065440"/>
                  <a:ext cx="291492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1</a:t>
                  </a:r>
                  <a:endParaRPr lang="en-US" sz="100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89" name="Textfeld 24"/>
                <p:cNvSpPr txBox="1"/>
                <p:nvPr/>
              </p:nvSpPr>
              <p:spPr>
                <a:xfrm>
                  <a:off x="5273910" y="5065440"/>
                  <a:ext cx="372054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10</a:t>
                  </a:r>
                  <a:endParaRPr lang="en-US" sz="100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90" name="Textfeld 25"/>
                <p:cNvSpPr txBox="1"/>
                <p:nvPr/>
              </p:nvSpPr>
              <p:spPr>
                <a:xfrm>
                  <a:off x="1918659" y="4869160"/>
                  <a:ext cx="412335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0.1</a:t>
                  </a:r>
                  <a:endParaRPr lang="en-US" sz="100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91" name="Textfeld 26"/>
                <p:cNvSpPr txBox="1"/>
                <p:nvPr/>
              </p:nvSpPr>
              <p:spPr>
                <a:xfrm>
                  <a:off x="3353433" y="5281463"/>
                  <a:ext cx="1585989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Bunch current (mA)</a:t>
                  </a:r>
                  <a:endParaRPr lang="en-US" sz="1000" baseline="30000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92" name="Textfeld 27"/>
                <p:cNvSpPr txBox="1"/>
                <p:nvPr/>
              </p:nvSpPr>
              <p:spPr>
                <a:xfrm rot="16200000">
                  <a:off x="969510" y="3354248"/>
                  <a:ext cx="1896133" cy="2812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2"/>
                      </a:solidFill>
                    </a:rPr>
                    <a:t>RMS bunch length (</a:t>
                  </a:r>
                  <a:r>
                    <a:rPr lang="en-US" sz="1000" dirty="0" err="1" smtClean="0">
                      <a:solidFill>
                        <a:schemeClr val="tx2"/>
                      </a:solidFill>
                    </a:rPr>
                    <a:t>ps</a:t>
                  </a:r>
                  <a:r>
                    <a:rPr lang="en-US" sz="1000" dirty="0" smtClean="0">
                      <a:solidFill>
                        <a:schemeClr val="tx2"/>
                      </a:solidFill>
                    </a:rPr>
                    <a:t>)</a:t>
                  </a:r>
                  <a:endParaRPr lang="en-US" sz="1000" baseline="30000" dirty="0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152" name="Gruppierung 71"/>
            <p:cNvGrpSpPr/>
            <p:nvPr/>
          </p:nvGrpSpPr>
          <p:grpSpPr>
            <a:xfrm>
              <a:off x="5272703" y="4699496"/>
              <a:ext cx="1730925" cy="548026"/>
              <a:chOff x="2320375" y="3835400"/>
              <a:chExt cx="1730925" cy="548026"/>
            </a:xfrm>
          </p:grpSpPr>
          <p:sp>
            <p:nvSpPr>
              <p:cNvPr id="174" name="Freihandform 72"/>
              <p:cNvSpPr/>
              <p:nvPr/>
            </p:nvSpPr>
            <p:spPr>
              <a:xfrm>
                <a:off x="2336800" y="3835400"/>
                <a:ext cx="1714500" cy="543089"/>
              </a:xfrm>
              <a:custGeom>
                <a:avLst/>
                <a:gdLst>
                  <a:gd name="connsiteX0" fmla="*/ 0 w 1714500"/>
                  <a:gd name="connsiteY0" fmla="*/ 541867 h 543089"/>
                  <a:gd name="connsiteX1" fmla="*/ 300567 w 1714500"/>
                  <a:gd name="connsiteY1" fmla="*/ 541867 h 543089"/>
                  <a:gd name="connsiteX2" fmla="*/ 626533 w 1714500"/>
                  <a:gd name="connsiteY2" fmla="*/ 529167 h 543089"/>
                  <a:gd name="connsiteX3" fmla="*/ 922867 w 1714500"/>
                  <a:gd name="connsiteY3" fmla="*/ 482600 h 543089"/>
                  <a:gd name="connsiteX4" fmla="*/ 1227667 w 1714500"/>
                  <a:gd name="connsiteY4" fmla="*/ 351367 h 543089"/>
                  <a:gd name="connsiteX5" fmla="*/ 1481667 w 1714500"/>
                  <a:gd name="connsiteY5" fmla="*/ 173567 h 543089"/>
                  <a:gd name="connsiteX6" fmla="*/ 1714500 w 1714500"/>
                  <a:gd name="connsiteY6" fmla="*/ 0 h 543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3089">
                    <a:moveTo>
                      <a:pt x="0" y="541867"/>
                    </a:moveTo>
                    <a:cubicBezTo>
                      <a:pt x="98072" y="542925"/>
                      <a:pt x="196145" y="543984"/>
                      <a:pt x="300567" y="541867"/>
                    </a:cubicBezTo>
                    <a:cubicBezTo>
                      <a:pt x="404989" y="539750"/>
                      <a:pt x="522816" y="539045"/>
                      <a:pt x="626533" y="529167"/>
                    </a:cubicBezTo>
                    <a:cubicBezTo>
                      <a:pt x="730250" y="519289"/>
                      <a:pt x="822678" y="512233"/>
                      <a:pt x="922867" y="482600"/>
                    </a:cubicBezTo>
                    <a:cubicBezTo>
                      <a:pt x="1023056" y="452967"/>
                      <a:pt x="1134534" y="402872"/>
                      <a:pt x="1227667" y="351367"/>
                    </a:cubicBezTo>
                    <a:cubicBezTo>
                      <a:pt x="1320800" y="299861"/>
                      <a:pt x="1400528" y="232128"/>
                      <a:pt x="1481667" y="173567"/>
                    </a:cubicBezTo>
                    <a:cubicBezTo>
                      <a:pt x="1562806" y="115006"/>
                      <a:pt x="1714500" y="0"/>
                      <a:pt x="1714500" y="0"/>
                    </a:cubicBezTo>
                  </a:path>
                </a:pathLst>
              </a:custGeom>
              <a:ln w="28575" cmpd="sng">
                <a:solidFill>
                  <a:srgbClr val="333399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12700" algn="l" defTabSz="914400" rtl="0" eaLnBrk="1" fontAlgn="base" latinLnBrk="0" hangingPunct="1">
                  <a:lnSpc>
                    <a:spcPts val="2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51515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5" name="Textfeld 73"/>
              <p:cNvSpPr txBox="1"/>
              <p:nvPr/>
            </p:nvSpPr>
            <p:spPr>
              <a:xfrm>
                <a:off x="2320375" y="4088105"/>
                <a:ext cx="925008" cy="295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 smtClean="0">
                    <a:solidFill>
                      <a:srgbClr val="333399"/>
                    </a:solidFill>
                  </a:rPr>
                  <a:t>Low </a:t>
                </a:r>
                <a:r>
                  <a:rPr lang="de-DE" sz="1000" dirty="0" err="1" smtClean="0">
                    <a:solidFill>
                      <a:srgbClr val="333399"/>
                    </a:solidFill>
                  </a:rPr>
                  <a:t>alpha</a:t>
                </a:r>
                <a:endParaRPr lang="en-US" sz="1000" dirty="0">
                  <a:solidFill>
                    <a:srgbClr val="333399"/>
                  </a:solidFill>
                </a:endParaRPr>
              </a:p>
            </p:txBody>
          </p:sp>
        </p:grpSp>
        <p:grpSp>
          <p:nvGrpSpPr>
            <p:cNvPr id="153" name="Gruppierung 1"/>
            <p:cNvGrpSpPr/>
            <p:nvPr/>
          </p:nvGrpSpPr>
          <p:grpSpPr>
            <a:xfrm>
              <a:off x="5259803" y="2493929"/>
              <a:ext cx="3145058" cy="2591255"/>
              <a:chOff x="5259803" y="2493929"/>
              <a:chExt cx="3145058" cy="2591255"/>
            </a:xfrm>
          </p:grpSpPr>
          <p:grpSp>
            <p:nvGrpSpPr>
              <p:cNvPr id="163" name="Gruppierung 61"/>
              <p:cNvGrpSpPr/>
              <p:nvPr/>
            </p:nvGrpSpPr>
            <p:grpSpPr>
              <a:xfrm>
                <a:off x="5266461" y="2708920"/>
                <a:ext cx="1005572" cy="295321"/>
                <a:chOff x="2314133" y="1844824"/>
                <a:chExt cx="1005572" cy="295321"/>
              </a:xfrm>
            </p:grpSpPr>
            <p:cxnSp>
              <p:nvCxnSpPr>
                <p:cNvPr id="172" name="Gerade Verbindung 62"/>
                <p:cNvCxnSpPr/>
                <p:nvPr/>
              </p:nvCxnSpPr>
              <p:spPr bwMode="auto">
                <a:xfrm>
                  <a:off x="2339752" y="2123331"/>
                  <a:ext cx="863823" cy="74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3" name="Textfeld 63"/>
                <p:cNvSpPr txBox="1"/>
                <p:nvPr/>
              </p:nvSpPr>
              <p:spPr>
                <a:xfrm>
                  <a:off x="2314133" y="1844824"/>
                  <a:ext cx="1005572" cy="2953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000" dirty="0" smtClean="0">
                      <a:solidFill>
                        <a:srgbClr val="FF0000"/>
                      </a:solidFill>
                    </a:rPr>
                    <a:t>U</a:t>
                  </a:r>
                  <a:r>
                    <a:rPr lang="en-US" sz="1000" dirty="0" err="1" smtClean="0">
                      <a:solidFill>
                        <a:srgbClr val="FF0000"/>
                      </a:solidFill>
                    </a:rPr>
                    <a:t>ser</a:t>
                  </a:r>
                  <a:r>
                    <a:rPr lang="en-US" sz="1000" dirty="0" smtClean="0">
                      <a:solidFill>
                        <a:srgbClr val="FF0000"/>
                      </a:solidFill>
                    </a:rPr>
                    <a:t> optics</a:t>
                  </a:r>
                  <a:endParaRPr lang="en-US" sz="10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64" name="Freihandform 64"/>
              <p:cNvSpPr/>
              <p:nvPr/>
            </p:nvSpPr>
            <p:spPr>
              <a:xfrm>
                <a:off x="6148495" y="3573016"/>
                <a:ext cx="943785" cy="288280"/>
              </a:xfrm>
              <a:custGeom>
                <a:avLst/>
                <a:gdLst>
                  <a:gd name="connsiteX0" fmla="*/ 0 w 1270000"/>
                  <a:gd name="connsiteY0" fmla="*/ 550333 h 550333"/>
                  <a:gd name="connsiteX1" fmla="*/ 342900 w 1270000"/>
                  <a:gd name="connsiteY1" fmla="*/ 520700 h 550333"/>
                  <a:gd name="connsiteX2" fmla="*/ 753533 w 1270000"/>
                  <a:gd name="connsiteY2" fmla="*/ 376766 h 550333"/>
                  <a:gd name="connsiteX3" fmla="*/ 960966 w 1270000"/>
                  <a:gd name="connsiteY3" fmla="*/ 245533 h 550333"/>
                  <a:gd name="connsiteX4" fmla="*/ 1270000 w 1270000"/>
                  <a:gd name="connsiteY4" fmla="*/ 0 h 550333"/>
                  <a:gd name="connsiteX0" fmla="*/ 0 w 1270000"/>
                  <a:gd name="connsiteY0" fmla="*/ 550333 h 550333"/>
                  <a:gd name="connsiteX1" fmla="*/ 342900 w 1270000"/>
                  <a:gd name="connsiteY1" fmla="*/ 520700 h 550333"/>
                  <a:gd name="connsiteX2" fmla="*/ 702733 w 1270000"/>
                  <a:gd name="connsiteY2" fmla="*/ 397932 h 550333"/>
                  <a:gd name="connsiteX3" fmla="*/ 960966 w 1270000"/>
                  <a:gd name="connsiteY3" fmla="*/ 245533 h 550333"/>
                  <a:gd name="connsiteX4" fmla="*/ 1270000 w 1270000"/>
                  <a:gd name="connsiteY4" fmla="*/ 0 h 550333"/>
                  <a:gd name="connsiteX0" fmla="*/ 0 w 1270000"/>
                  <a:gd name="connsiteY0" fmla="*/ 550333 h 550333"/>
                  <a:gd name="connsiteX1" fmla="*/ 342900 w 1270000"/>
                  <a:gd name="connsiteY1" fmla="*/ 520700 h 550333"/>
                  <a:gd name="connsiteX2" fmla="*/ 529166 w 1270000"/>
                  <a:gd name="connsiteY2" fmla="*/ 469900 h 550333"/>
                  <a:gd name="connsiteX3" fmla="*/ 702733 w 1270000"/>
                  <a:gd name="connsiteY3" fmla="*/ 397932 h 550333"/>
                  <a:gd name="connsiteX4" fmla="*/ 960966 w 1270000"/>
                  <a:gd name="connsiteY4" fmla="*/ 245533 h 550333"/>
                  <a:gd name="connsiteX5" fmla="*/ 1270000 w 1270000"/>
                  <a:gd name="connsiteY5" fmla="*/ 0 h 550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0000" h="550333">
                    <a:moveTo>
                      <a:pt x="0" y="550333"/>
                    </a:moveTo>
                    <a:cubicBezTo>
                      <a:pt x="108655" y="549980"/>
                      <a:pt x="254706" y="534105"/>
                      <a:pt x="342900" y="520700"/>
                    </a:cubicBezTo>
                    <a:cubicBezTo>
                      <a:pt x="431094" y="507295"/>
                      <a:pt x="469194" y="490361"/>
                      <a:pt x="529166" y="469900"/>
                    </a:cubicBezTo>
                    <a:cubicBezTo>
                      <a:pt x="589138" y="449439"/>
                      <a:pt x="630766" y="435327"/>
                      <a:pt x="702733" y="397932"/>
                    </a:cubicBezTo>
                    <a:cubicBezTo>
                      <a:pt x="774700" y="360538"/>
                      <a:pt x="866422" y="311855"/>
                      <a:pt x="960966" y="245533"/>
                    </a:cubicBezTo>
                    <a:cubicBezTo>
                      <a:pt x="1055511" y="179211"/>
                      <a:pt x="1270000" y="0"/>
                      <a:pt x="1270000" y="0"/>
                    </a:cubicBez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12700" algn="l" defTabSz="914400" rtl="0" eaLnBrk="1" fontAlgn="base" latinLnBrk="0" hangingPunct="1">
                  <a:lnSpc>
                    <a:spcPts val="2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51515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5" name="Gruppierung 65"/>
              <p:cNvGrpSpPr/>
              <p:nvPr/>
            </p:nvGrpSpPr>
            <p:grpSpPr>
              <a:xfrm>
                <a:off x="5259803" y="3573016"/>
                <a:ext cx="1395568" cy="295322"/>
                <a:chOff x="2307475" y="2708920"/>
                <a:chExt cx="1395568" cy="295322"/>
              </a:xfrm>
            </p:grpSpPr>
            <p:cxnSp>
              <p:nvCxnSpPr>
                <p:cNvPr id="170" name="Gerade Verbindung 66"/>
                <p:cNvCxnSpPr/>
                <p:nvPr/>
              </p:nvCxnSpPr>
              <p:spPr bwMode="auto">
                <a:xfrm>
                  <a:off x="2333402" y="2996456"/>
                  <a:ext cx="863823" cy="744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1" name="Textfeld 67"/>
                <p:cNvSpPr txBox="1"/>
                <p:nvPr/>
              </p:nvSpPr>
              <p:spPr>
                <a:xfrm>
                  <a:off x="2307475" y="2708920"/>
                  <a:ext cx="1395568" cy="2953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000" dirty="0" smtClean="0">
                      <a:solidFill>
                        <a:srgbClr val="FF0000"/>
                      </a:solidFill>
                    </a:rPr>
                    <a:t>Low </a:t>
                  </a:r>
                  <a:r>
                    <a:rPr lang="de-DE" sz="1000" dirty="0" err="1" smtClean="0">
                      <a:solidFill>
                        <a:srgbClr val="FF0000"/>
                      </a:solidFill>
                    </a:rPr>
                    <a:t>alpha</a:t>
                  </a:r>
                  <a:r>
                    <a:rPr lang="de-DE" sz="1000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de-DE" sz="1000" dirty="0" err="1" smtClean="0">
                      <a:solidFill>
                        <a:srgbClr val="FF0000"/>
                      </a:solidFill>
                    </a:rPr>
                    <a:t>optics</a:t>
                  </a:r>
                  <a:endParaRPr lang="en-US" sz="10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66" name="Freihandform 75"/>
              <p:cNvSpPr/>
              <p:nvPr/>
            </p:nvSpPr>
            <p:spPr>
              <a:xfrm>
                <a:off x="6152728" y="2515096"/>
                <a:ext cx="2235200" cy="473075"/>
              </a:xfrm>
              <a:custGeom>
                <a:avLst/>
                <a:gdLst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90675 w 2235200"/>
                  <a:gd name="connsiteY3" fmla="*/ 396875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52575 w 2235200"/>
                  <a:gd name="connsiteY3" fmla="*/ 405342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5200" h="473075">
                    <a:moveTo>
                      <a:pt x="0" y="473075"/>
                    </a:moveTo>
                    <a:lnTo>
                      <a:pt x="828675" y="473075"/>
                    </a:lnTo>
                    <a:cubicBezTo>
                      <a:pt x="1028171" y="471488"/>
                      <a:pt x="1076325" y="474839"/>
                      <a:pt x="1196975" y="463550"/>
                    </a:cubicBezTo>
                    <a:cubicBezTo>
                      <a:pt x="1317625" y="452261"/>
                      <a:pt x="1440392" y="438679"/>
                      <a:pt x="1552575" y="405342"/>
                    </a:cubicBezTo>
                    <a:cubicBezTo>
                      <a:pt x="1664758" y="372004"/>
                      <a:pt x="1756304" y="331082"/>
                      <a:pt x="1870075" y="263525"/>
                    </a:cubicBezTo>
                    <a:cubicBezTo>
                      <a:pt x="1983846" y="195968"/>
                      <a:pt x="2235200" y="0"/>
                      <a:pt x="2235200" y="0"/>
                    </a:cubicBezTo>
                  </a:path>
                </a:pathLst>
              </a:custGeom>
              <a:ln w="28575" cmpd="sng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12700" algn="l" defTabSz="914400" rtl="0" eaLnBrk="1" fontAlgn="base" latinLnBrk="0" hangingPunct="1">
                  <a:lnSpc>
                    <a:spcPts val="2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51515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7" name="Gruppierung 78"/>
              <p:cNvGrpSpPr/>
              <p:nvPr/>
            </p:nvGrpSpPr>
            <p:grpSpPr>
              <a:xfrm>
                <a:off x="5292080" y="2493929"/>
                <a:ext cx="3112781" cy="2591255"/>
                <a:chOff x="2339752" y="1629833"/>
                <a:chExt cx="3112781" cy="2591255"/>
              </a:xfrm>
            </p:grpSpPr>
            <p:cxnSp>
              <p:nvCxnSpPr>
                <p:cNvPr id="168" name="Gerade Verbindung 79"/>
                <p:cNvCxnSpPr/>
                <p:nvPr/>
              </p:nvCxnSpPr>
              <p:spPr bwMode="auto">
                <a:xfrm flipV="1">
                  <a:off x="2339752" y="1629833"/>
                  <a:ext cx="3112781" cy="259125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9" name="Textfeld 80"/>
                <p:cNvSpPr txBox="1"/>
                <p:nvPr/>
              </p:nvSpPr>
              <p:spPr>
                <a:xfrm rot="19215173">
                  <a:off x="3066512" y="2779530"/>
                  <a:ext cx="2376094" cy="479898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000" i="1" dirty="0" err="1">
                      <a:solidFill>
                        <a:schemeClr val="tx1"/>
                      </a:solidFill>
                    </a:rPr>
                    <a:t>I</a:t>
                  </a:r>
                  <a:r>
                    <a:rPr lang="de-DE" sz="1000" baseline="-25000" dirty="0" err="1">
                      <a:solidFill>
                        <a:schemeClr val="tx1"/>
                      </a:solidFill>
                    </a:rPr>
                    <a:t>th</a:t>
                  </a:r>
                  <a:r>
                    <a:rPr lang="de-DE" sz="1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000" dirty="0" err="1">
                      <a:solidFill>
                        <a:schemeClr val="tx1"/>
                      </a:solidFill>
                    </a:rPr>
                    <a:t>roughly</a:t>
                  </a:r>
                  <a:r>
                    <a:rPr lang="de-DE" sz="1000" dirty="0">
                      <a:solidFill>
                        <a:schemeClr val="tx1"/>
                      </a:solidFill>
                    </a:rPr>
                    <a:t> proportional </a:t>
                  </a:r>
                  <a:r>
                    <a:rPr lang="de-DE" sz="1000" dirty="0" err="1">
                      <a:solidFill>
                        <a:schemeClr val="tx1"/>
                      </a:solidFill>
                    </a:rPr>
                    <a:t>to</a:t>
                  </a:r>
                  <a:r>
                    <a:rPr lang="de-DE" sz="1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000" i="1" dirty="0" err="1">
                      <a:solidFill>
                        <a:schemeClr val="tx1"/>
                      </a:solidFill>
                    </a:rPr>
                    <a:t>V´</a:t>
                  </a:r>
                  <a:r>
                    <a:rPr lang="de-DE" sz="1000" baseline="-25000" dirty="0" err="1">
                      <a:solidFill>
                        <a:schemeClr val="tx1"/>
                      </a:solidFill>
                    </a:rPr>
                    <a:t>rf</a:t>
                  </a:r>
                  <a:r>
                    <a:rPr lang="de-DE" sz="1000" i="1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000" i="1" dirty="0" smtClean="0">
                      <a:solidFill>
                        <a:schemeClr val="tx1"/>
                      </a:solidFill>
                    </a:rPr>
                    <a:t>σ</a:t>
                  </a:r>
                  <a:r>
                    <a:rPr lang="de-DE" sz="1000" i="1" baseline="30000" dirty="0" smtClean="0">
                      <a:solidFill>
                        <a:schemeClr val="tx1"/>
                      </a:solidFill>
                    </a:rPr>
                    <a:t>2</a:t>
                  </a:r>
                  <a:endParaRPr lang="en-US" sz="1000" i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54" name="Gruppierung 81"/>
            <p:cNvGrpSpPr/>
            <p:nvPr/>
          </p:nvGrpSpPr>
          <p:grpSpPr>
            <a:xfrm>
              <a:off x="5563013" y="3315195"/>
              <a:ext cx="3257459" cy="2591255"/>
              <a:chOff x="2610685" y="2451099"/>
              <a:chExt cx="3257459" cy="2591255"/>
            </a:xfrm>
          </p:grpSpPr>
          <p:cxnSp>
            <p:nvCxnSpPr>
              <p:cNvPr id="161" name="Gerade Verbindung 82"/>
              <p:cNvCxnSpPr/>
              <p:nvPr/>
            </p:nvCxnSpPr>
            <p:spPr bwMode="auto">
              <a:xfrm flipV="1">
                <a:off x="2610685" y="2451099"/>
                <a:ext cx="3112781" cy="2591255"/>
              </a:xfrm>
              <a:prstGeom prst="line">
                <a:avLst/>
              </a:prstGeom>
              <a:noFill/>
              <a:ln w="28575" cap="flat" cmpd="sng" algn="ctr">
                <a:solidFill>
                  <a:srgbClr val="33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2" name="Textfeld 83"/>
              <p:cNvSpPr txBox="1"/>
              <p:nvPr/>
            </p:nvSpPr>
            <p:spPr>
              <a:xfrm>
                <a:off x="4211960" y="3573016"/>
                <a:ext cx="1656184" cy="479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 smtClean="0">
                    <a:solidFill>
                      <a:srgbClr val="000090"/>
                    </a:solidFill>
                  </a:rPr>
                  <a:t>100 × </a:t>
                </a:r>
                <a:r>
                  <a:rPr lang="de-DE" sz="1000" dirty="0" err="1" smtClean="0">
                    <a:solidFill>
                      <a:srgbClr val="000090"/>
                    </a:solidFill>
                  </a:rPr>
                  <a:t>more</a:t>
                </a:r>
                <a:r>
                  <a:rPr lang="de-DE" sz="1000" dirty="0" smtClean="0">
                    <a:solidFill>
                      <a:srgbClr val="000090"/>
                    </a:solidFill>
                  </a:rPr>
                  <a:t> </a:t>
                </a:r>
                <a:r>
                  <a:rPr lang="de-DE" sz="1000" dirty="0" err="1" smtClean="0">
                    <a:solidFill>
                      <a:srgbClr val="000090"/>
                    </a:solidFill>
                  </a:rPr>
                  <a:t>voltage</a:t>
                </a:r>
                <a:r>
                  <a:rPr lang="de-DE" sz="1000" dirty="0" smtClean="0">
                    <a:solidFill>
                      <a:srgbClr val="000090"/>
                    </a:solidFill>
                  </a:rPr>
                  <a:t> </a:t>
                </a:r>
                <a:r>
                  <a:rPr lang="de-DE" sz="1000" dirty="0" err="1" smtClean="0">
                    <a:solidFill>
                      <a:srgbClr val="000090"/>
                    </a:solidFill>
                  </a:rPr>
                  <a:t>gradient</a:t>
                </a:r>
                <a:endParaRPr lang="en-US" sz="1000" i="1" dirty="0" smtClean="0">
                  <a:solidFill>
                    <a:srgbClr val="000090"/>
                  </a:solidFill>
                </a:endParaRPr>
              </a:p>
            </p:txBody>
          </p:sp>
        </p:grpSp>
        <p:grpSp>
          <p:nvGrpSpPr>
            <p:cNvPr id="155" name="Gruppierung 68"/>
            <p:cNvGrpSpPr/>
            <p:nvPr/>
          </p:nvGrpSpPr>
          <p:grpSpPr>
            <a:xfrm>
              <a:off x="5266461" y="3780616"/>
              <a:ext cx="2846298" cy="602810"/>
              <a:chOff x="2314133" y="2916520"/>
              <a:chExt cx="2846298" cy="602810"/>
            </a:xfrm>
          </p:grpSpPr>
          <p:sp>
            <p:nvSpPr>
              <p:cNvPr id="159" name="Freihandform 69"/>
              <p:cNvSpPr/>
              <p:nvPr/>
            </p:nvSpPr>
            <p:spPr>
              <a:xfrm>
                <a:off x="2328332" y="2916520"/>
                <a:ext cx="2832099" cy="574923"/>
              </a:xfrm>
              <a:custGeom>
                <a:avLst/>
                <a:gdLst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90675 w 2235200"/>
                  <a:gd name="connsiteY3" fmla="*/ 396875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  <a:gd name="connsiteX0" fmla="*/ 0 w 2235200"/>
                  <a:gd name="connsiteY0" fmla="*/ 473075 h 473075"/>
                  <a:gd name="connsiteX1" fmla="*/ 828675 w 2235200"/>
                  <a:gd name="connsiteY1" fmla="*/ 473075 h 473075"/>
                  <a:gd name="connsiteX2" fmla="*/ 1196975 w 2235200"/>
                  <a:gd name="connsiteY2" fmla="*/ 463550 h 473075"/>
                  <a:gd name="connsiteX3" fmla="*/ 1552575 w 2235200"/>
                  <a:gd name="connsiteY3" fmla="*/ 405342 h 473075"/>
                  <a:gd name="connsiteX4" fmla="*/ 1870075 w 2235200"/>
                  <a:gd name="connsiteY4" fmla="*/ 263525 h 473075"/>
                  <a:gd name="connsiteX5" fmla="*/ 2235200 w 2235200"/>
                  <a:gd name="connsiteY5" fmla="*/ 0 h 473075"/>
                  <a:gd name="connsiteX0" fmla="*/ 0 w 2186609"/>
                  <a:gd name="connsiteY0" fmla="*/ 566224 h 566224"/>
                  <a:gd name="connsiteX1" fmla="*/ 828675 w 2186609"/>
                  <a:gd name="connsiteY1" fmla="*/ 566224 h 566224"/>
                  <a:gd name="connsiteX2" fmla="*/ 1196975 w 2186609"/>
                  <a:gd name="connsiteY2" fmla="*/ 556699 h 566224"/>
                  <a:gd name="connsiteX3" fmla="*/ 1552575 w 2186609"/>
                  <a:gd name="connsiteY3" fmla="*/ 498491 h 566224"/>
                  <a:gd name="connsiteX4" fmla="*/ 1870075 w 2186609"/>
                  <a:gd name="connsiteY4" fmla="*/ 356674 h 566224"/>
                  <a:gd name="connsiteX5" fmla="*/ 2186609 w 2186609"/>
                  <a:gd name="connsiteY5" fmla="*/ 0 h 566224"/>
                  <a:gd name="connsiteX0" fmla="*/ 0 w 2186609"/>
                  <a:gd name="connsiteY0" fmla="*/ 566224 h 566224"/>
                  <a:gd name="connsiteX1" fmla="*/ 828675 w 2186609"/>
                  <a:gd name="connsiteY1" fmla="*/ 566224 h 566224"/>
                  <a:gd name="connsiteX2" fmla="*/ 1196975 w 2186609"/>
                  <a:gd name="connsiteY2" fmla="*/ 556699 h 566224"/>
                  <a:gd name="connsiteX3" fmla="*/ 1552575 w 2186609"/>
                  <a:gd name="connsiteY3" fmla="*/ 498491 h 566224"/>
                  <a:gd name="connsiteX4" fmla="*/ 1805287 w 2186609"/>
                  <a:gd name="connsiteY4" fmla="*/ 348574 h 566224"/>
                  <a:gd name="connsiteX5" fmla="*/ 2186609 w 2186609"/>
                  <a:gd name="connsiteY5" fmla="*/ 0 h 566224"/>
                  <a:gd name="connsiteX0" fmla="*/ 0 w 2167172"/>
                  <a:gd name="connsiteY0" fmla="*/ 550024 h 550024"/>
                  <a:gd name="connsiteX1" fmla="*/ 828675 w 2167172"/>
                  <a:gd name="connsiteY1" fmla="*/ 550024 h 550024"/>
                  <a:gd name="connsiteX2" fmla="*/ 1196975 w 2167172"/>
                  <a:gd name="connsiteY2" fmla="*/ 540499 h 550024"/>
                  <a:gd name="connsiteX3" fmla="*/ 1552575 w 2167172"/>
                  <a:gd name="connsiteY3" fmla="*/ 482291 h 550024"/>
                  <a:gd name="connsiteX4" fmla="*/ 1805287 w 2167172"/>
                  <a:gd name="connsiteY4" fmla="*/ 332374 h 550024"/>
                  <a:gd name="connsiteX5" fmla="*/ 2167172 w 2167172"/>
                  <a:gd name="connsiteY5" fmla="*/ 0 h 550024"/>
                  <a:gd name="connsiteX0" fmla="*/ 0 w 2167172"/>
                  <a:gd name="connsiteY0" fmla="*/ 550024 h 550024"/>
                  <a:gd name="connsiteX1" fmla="*/ 828675 w 2167172"/>
                  <a:gd name="connsiteY1" fmla="*/ 550024 h 550024"/>
                  <a:gd name="connsiteX2" fmla="*/ 1196975 w 2167172"/>
                  <a:gd name="connsiteY2" fmla="*/ 540499 h 550024"/>
                  <a:gd name="connsiteX3" fmla="*/ 1552575 w 2167172"/>
                  <a:gd name="connsiteY3" fmla="*/ 482291 h 550024"/>
                  <a:gd name="connsiteX4" fmla="*/ 1798808 w 2167172"/>
                  <a:gd name="connsiteY4" fmla="*/ 340473 h 550024"/>
                  <a:gd name="connsiteX5" fmla="*/ 2167172 w 2167172"/>
                  <a:gd name="connsiteY5" fmla="*/ 0 h 550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7172" h="550024">
                    <a:moveTo>
                      <a:pt x="0" y="550024"/>
                    </a:moveTo>
                    <a:lnTo>
                      <a:pt x="828675" y="550024"/>
                    </a:lnTo>
                    <a:cubicBezTo>
                      <a:pt x="1028171" y="548437"/>
                      <a:pt x="1076325" y="551788"/>
                      <a:pt x="1196975" y="540499"/>
                    </a:cubicBezTo>
                    <a:cubicBezTo>
                      <a:pt x="1317625" y="529210"/>
                      <a:pt x="1452270" y="515629"/>
                      <a:pt x="1552575" y="482291"/>
                    </a:cubicBezTo>
                    <a:cubicBezTo>
                      <a:pt x="1652881" y="448953"/>
                      <a:pt x="1696375" y="420855"/>
                      <a:pt x="1798808" y="340473"/>
                    </a:cubicBezTo>
                    <a:cubicBezTo>
                      <a:pt x="1901241" y="260091"/>
                      <a:pt x="2167172" y="0"/>
                      <a:pt x="2167172" y="0"/>
                    </a:cubicBezTo>
                  </a:path>
                </a:pathLst>
              </a:custGeom>
              <a:ln w="28575" cmpd="sng">
                <a:solidFill>
                  <a:schemeClr val="accent2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12700" algn="l" defTabSz="914400" rtl="0" eaLnBrk="1" fontAlgn="base" latinLnBrk="0" hangingPunct="1">
                  <a:lnSpc>
                    <a:spcPts val="2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51515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0" name="Textfeld 70"/>
              <p:cNvSpPr txBox="1"/>
              <p:nvPr/>
            </p:nvSpPr>
            <p:spPr>
              <a:xfrm>
                <a:off x="2314133" y="3224009"/>
                <a:ext cx="1005572" cy="295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 smtClean="0">
                    <a:solidFill>
                      <a:schemeClr val="accent2"/>
                    </a:solidFill>
                  </a:rPr>
                  <a:t>User </a:t>
                </a:r>
                <a:r>
                  <a:rPr lang="de-DE" sz="1000" dirty="0" err="1" smtClean="0">
                    <a:solidFill>
                      <a:schemeClr val="accent2"/>
                    </a:solidFill>
                  </a:rPr>
                  <a:t>optics</a:t>
                </a:r>
                <a:endParaRPr lang="en-US" sz="1000" dirty="0">
                  <a:solidFill>
                    <a:schemeClr val="accent2"/>
                  </a:solidFill>
                </a:endParaRPr>
              </a:p>
            </p:txBody>
          </p:sp>
        </p:grpSp>
        <p:cxnSp>
          <p:nvCxnSpPr>
            <p:cNvPr id="156" name="Gerade Verbindung mit Pfeil 96"/>
            <p:cNvCxnSpPr/>
            <p:nvPr/>
          </p:nvCxnSpPr>
          <p:spPr bwMode="auto">
            <a:xfrm>
              <a:off x="5912374" y="4599271"/>
              <a:ext cx="1140239" cy="2254"/>
            </a:xfrm>
            <a:prstGeom prst="straightConnector1">
              <a:avLst/>
            </a:prstGeom>
            <a:noFill/>
            <a:ln w="190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7" name="Oval 156"/>
            <p:cNvSpPr/>
            <p:nvPr/>
          </p:nvSpPr>
          <p:spPr bwMode="auto">
            <a:xfrm>
              <a:off x="6230960" y="5081761"/>
              <a:ext cx="144016" cy="144016"/>
            </a:xfrm>
            <a:prstGeom prst="ellipse">
              <a:avLst/>
            </a:prstGeom>
            <a:solidFill>
              <a:srgbClr val="0099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7304019" y="4180153"/>
              <a:ext cx="144016" cy="144016"/>
            </a:xfrm>
            <a:prstGeom prst="ellipse">
              <a:avLst/>
            </a:prstGeom>
            <a:solidFill>
              <a:srgbClr val="00990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29" name="Textfeld 87"/>
          <p:cNvSpPr txBox="1"/>
          <p:nvPr/>
        </p:nvSpPr>
        <p:spPr>
          <a:xfrm>
            <a:off x="6940846" y="1140215"/>
            <a:ext cx="21606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003E6E"/>
                </a:solidFill>
              </a:rPr>
              <a:t>Machine optics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11066" y="6521712"/>
            <a:ext cx="4479298" cy="33628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52672" y="4259102"/>
            <a:ext cx="4682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en-US" sz="1800" b="0" dirty="0">
                <a:solidFill>
                  <a:schemeClr val="tx1"/>
                </a:solidFill>
              </a:rPr>
              <a:t>Supply short pulses down to 1.5 </a:t>
            </a:r>
            <a:r>
              <a:rPr lang="en-US" sz="1800" b="0" dirty="0" err="1">
                <a:solidFill>
                  <a:schemeClr val="tx1"/>
                </a:solidFill>
              </a:rPr>
              <a:t>ps</a:t>
            </a:r>
            <a:endParaRPr lang="en-US" sz="1800" b="0" dirty="0">
              <a:solidFill>
                <a:schemeClr val="tx1"/>
              </a:solidFill>
            </a:endParaRPr>
          </a:p>
          <a:p>
            <a:pPr lvl="2" algn="just"/>
            <a:r>
              <a:rPr lang="en-US" sz="1800" b="0" dirty="0">
                <a:solidFill>
                  <a:schemeClr val="tx1"/>
                </a:solidFill>
              </a:rPr>
              <a:t>100× more bunch current 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29499" y="5078824"/>
            <a:ext cx="468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800" b="0" dirty="0">
                <a:solidFill>
                  <a:schemeClr val="tx1"/>
                </a:solidFill>
              </a:rPr>
              <a:t>Low </a:t>
            </a:r>
            <a:r>
              <a:rPr lang="en-US" sz="1800" b="0" i="1" dirty="0">
                <a:solidFill>
                  <a:schemeClr val="tx1"/>
                </a:solidFill>
              </a:rPr>
              <a:t>α</a:t>
            </a:r>
            <a:r>
              <a:rPr lang="en-US" sz="1800" b="0" dirty="0">
                <a:solidFill>
                  <a:schemeClr val="tx1"/>
                </a:solidFill>
              </a:rPr>
              <a:t> permits few 100 fs</a:t>
            </a:r>
            <a:endParaRPr lang="en-US" sz="1800" b="0" i="1" dirty="0">
              <a:solidFill>
                <a:schemeClr val="tx1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146926" y="5588053"/>
            <a:ext cx="4682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800" dirty="0"/>
              <a:t>Configure BESSY</a:t>
            </a:r>
            <a:r>
              <a:rPr lang="en-US" sz="1800" baseline="30000" dirty="0"/>
              <a:t>VSR</a:t>
            </a:r>
            <a:r>
              <a:rPr lang="en-US" sz="1800" dirty="0"/>
              <a:t> so 1.5 </a:t>
            </a:r>
            <a:r>
              <a:rPr lang="en-US" sz="1800" dirty="0" err="1"/>
              <a:t>ps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and 15 </a:t>
            </a:r>
            <a:r>
              <a:rPr lang="en-US" sz="1800" dirty="0" err="1"/>
              <a:t>ps</a:t>
            </a:r>
            <a:r>
              <a:rPr lang="en-US" sz="1800" dirty="0"/>
              <a:t> bunches can be supplied</a:t>
            </a:r>
            <a:br>
              <a:rPr lang="en-US" sz="1800" dirty="0"/>
            </a:br>
            <a:r>
              <a:rPr lang="en-US" sz="1800" dirty="0"/>
              <a:t>simultaneously </a:t>
            </a:r>
            <a:r>
              <a:rPr lang="en-US" sz="1800" dirty="0">
                <a:solidFill>
                  <a:srgbClr val="CF6800"/>
                </a:solidFill>
              </a:rPr>
              <a:t>for maximum</a:t>
            </a:r>
            <a:br>
              <a:rPr lang="en-US" sz="1800" dirty="0">
                <a:solidFill>
                  <a:srgbClr val="CF6800"/>
                </a:solidFill>
              </a:rPr>
            </a:br>
            <a:r>
              <a:rPr lang="en-US" sz="1800" dirty="0">
                <a:solidFill>
                  <a:srgbClr val="CF6800"/>
                </a:solidFill>
              </a:rPr>
              <a:t>flexibility and flux</a:t>
            </a:r>
            <a:r>
              <a:rPr lang="en-US" sz="1800" dirty="0"/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109" y="3509802"/>
            <a:ext cx="24955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783928" y="5573018"/>
            <a:ext cx="20757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Voltage: </a:t>
            </a:r>
            <a:r>
              <a:rPr lang="en-US" sz="1200" dirty="0" smtClean="0">
                <a:solidFill>
                  <a:schemeClr val="tx2"/>
                </a:solidFill>
              </a:rPr>
              <a:t>1.5 MV </a:t>
            </a:r>
            <a:r>
              <a:rPr lang="en-US" sz="1200" dirty="0">
                <a:solidFill>
                  <a:schemeClr val="tx2"/>
                </a:solidFill>
              </a:rPr>
              <a:t>@</a:t>
            </a:r>
            <a:r>
              <a:rPr lang="en-US" sz="1200" dirty="0" smtClean="0">
                <a:solidFill>
                  <a:schemeClr val="tx2"/>
                </a:solidFill>
              </a:rPr>
              <a:t> 0.5 GHz</a:t>
            </a:r>
          </a:p>
          <a:p>
            <a:endParaRPr lang="en-US" sz="1200" dirty="0" smtClean="0">
              <a:solidFill>
                <a:srgbClr val="00FF00"/>
              </a:solidFill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 rot="16200000">
            <a:off x="-110153" y="4476834"/>
            <a:ext cx="944489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Voltage / MV</a:t>
            </a:r>
          </a:p>
        </p:txBody>
      </p:sp>
      <p:pic>
        <p:nvPicPr>
          <p:cNvPr id="26" name="Picture 11" descr="MAC2011_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29" y="3456551"/>
            <a:ext cx="2696510" cy="209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17"/>
          <p:cNvSpPr>
            <a:spLocks noChangeShapeType="1"/>
          </p:cNvSpPr>
          <p:nvPr/>
        </p:nvSpPr>
        <p:spPr bwMode="auto">
          <a:xfrm rot="16200000">
            <a:off x="131415" y="4285990"/>
            <a:ext cx="9077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32" name="Textfeld 31"/>
          <p:cNvSpPr txBox="1"/>
          <p:nvPr/>
        </p:nvSpPr>
        <p:spPr>
          <a:xfrm>
            <a:off x="1347424" y="3153224"/>
            <a:ext cx="1080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Present</a:t>
            </a:r>
          </a:p>
        </p:txBody>
      </p:sp>
      <p:grpSp>
        <p:nvGrpSpPr>
          <p:cNvPr id="35" name="Gruppierung 13"/>
          <p:cNvGrpSpPr/>
          <p:nvPr/>
        </p:nvGrpSpPr>
        <p:grpSpPr>
          <a:xfrm>
            <a:off x="837396" y="3790916"/>
            <a:ext cx="2214109" cy="800839"/>
            <a:chOff x="783895" y="1617281"/>
            <a:chExt cx="2214109" cy="800839"/>
          </a:xfrm>
        </p:grpSpPr>
        <p:sp>
          <p:nvSpPr>
            <p:cNvPr id="36" name="Text Box 12"/>
            <p:cNvSpPr txBox="1">
              <a:spLocks noChangeAspect="1" noChangeArrowheads="1"/>
            </p:cNvSpPr>
            <p:nvPr/>
          </p:nvSpPr>
          <p:spPr bwMode="auto">
            <a:xfrm>
              <a:off x="1085391" y="1617281"/>
              <a:ext cx="879775" cy="193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dirty="0" smtClean="0">
                  <a:solidFill>
                    <a:srgbClr val="FF3300"/>
                  </a:solidFill>
                </a:rPr>
                <a:t>15 </a:t>
              </a:r>
              <a:r>
                <a:rPr lang="en-US" sz="1200" dirty="0" err="1" smtClean="0">
                  <a:solidFill>
                    <a:srgbClr val="FF3300"/>
                  </a:solidFill>
                </a:rPr>
                <a:t>ps</a:t>
              </a:r>
              <a:r>
                <a:rPr lang="en-US" sz="1200" dirty="0" smtClean="0">
                  <a:solidFill>
                    <a:srgbClr val="FF3300"/>
                  </a:solidFill>
                </a:rPr>
                <a:t> bunch</a:t>
              </a:r>
              <a:endParaRPr lang="en-US" sz="1200" dirty="0">
                <a:solidFill>
                  <a:srgbClr val="FF3300"/>
                </a:solidFill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783895" y="2267024"/>
              <a:ext cx="113309" cy="15109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1834296" y="2267024"/>
              <a:ext cx="113309" cy="15109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hteck 38"/>
            <p:cNvSpPr/>
            <p:nvPr/>
          </p:nvSpPr>
          <p:spPr bwMode="auto">
            <a:xfrm>
              <a:off x="2884695" y="2267024"/>
              <a:ext cx="113309" cy="15109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cxnSp>
          <p:nvCxnSpPr>
            <p:cNvPr id="40" name="Gerade Verbindung mit Pfeil 39"/>
            <p:cNvCxnSpPr/>
            <p:nvPr/>
          </p:nvCxnSpPr>
          <p:spPr bwMode="auto">
            <a:xfrm>
              <a:off x="1614921" y="1844828"/>
              <a:ext cx="226643" cy="377739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7" name="Rectangle 38"/>
          <p:cNvSpPr>
            <a:spLocks noChangeArrowheads="1"/>
          </p:cNvSpPr>
          <p:nvPr/>
        </p:nvSpPr>
        <p:spPr bwMode="auto">
          <a:xfrm>
            <a:off x="1547664" y="5327630"/>
            <a:ext cx="10081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u="none" dirty="0" smtClean="0"/>
              <a:t>Time (ns)</a:t>
            </a:r>
            <a:endParaRPr lang="de-DE" sz="1050" u="none" dirty="0"/>
          </a:p>
        </p:txBody>
      </p:sp>
      <p:graphicFrame>
        <p:nvGraphicFramePr>
          <p:cNvPr id="58" name="Objekt 57"/>
          <p:cNvGraphicFramePr>
            <a:graphicFrameLocks noChangeAspect="1"/>
          </p:cNvGraphicFramePr>
          <p:nvPr>
            <p:extLst/>
          </p:nvPr>
        </p:nvGraphicFramePr>
        <p:xfrm>
          <a:off x="754570" y="6045032"/>
          <a:ext cx="2240280" cy="27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Formel" r:id="rId5" imgW="1866900" imgH="228600" progId="Equation.3">
                  <p:embed/>
                </p:oleObj>
              </mc:Choice>
              <mc:Fallback>
                <p:oleObj name="Formel" r:id="rId5" imgW="1866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4570" y="6045032"/>
                        <a:ext cx="2240280" cy="274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itel 65"/>
          <p:cNvSpPr>
            <a:spLocks noGrp="1"/>
          </p:cNvSpPr>
          <p:nvPr>
            <p:ph type="title"/>
          </p:nvPr>
        </p:nvSpPr>
        <p:spPr>
          <a:xfrm>
            <a:off x="944628" y="83128"/>
            <a:ext cx="8229600" cy="680132"/>
          </a:xfrm>
        </p:spPr>
        <p:txBody>
          <a:bodyPr/>
          <a:lstStyle/>
          <a:p>
            <a:r>
              <a:rPr lang="en-GB" sz="2000" kern="1200" dirty="0" smtClean="0">
                <a:latin typeface="Arial" charset="0"/>
                <a:ea typeface="+mn-ea"/>
                <a:cs typeface="Arial" charset="0"/>
              </a:rPr>
              <a:t>The concept of BESSY </a:t>
            </a:r>
            <a:r>
              <a:rPr lang="en-GB" sz="2000" kern="1200" baseline="30000" dirty="0" smtClean="0">
                <a:latin typeface="Arial" charset="0"/>
                <a:ea typeface="+mn-ea"/>
                <a:cs typeface="Arial" charset="0"/>
              </a:rPr>
              <a:t>VSR</a:t>
            </a:r>
            <a:endParaRPr lang="en-US" sz="2000" kern="1200" baseline="30000" dirty="0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2" name="Textfeld 31"/>
          <p:cNvSpPr txBox="1"/>
          <p:nvPr/>
        </p:nvSpPr>
        <p:spPr>
          <a:xfrm>
            <a:off x="4144954" y="3134851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Phase I</a:t>
            </a:r>
          </a:p>
        </p:txBody>
      </p:sp>
      <p:pic>
        <p:nvPicPr>
          <p:cNvPr id="63" name="Picture 34" descr="MAC2011_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233" y="3442395"/>
            <a:ext cx="2654301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uppierung 16"/>
          <p:cNvGrpSpPr/>
          <p:nvPr/>
        </p:nvGrpSpPr>
        <p:grpSpPr>
          <a:xfrm>
            <a:off x="3608797" y="3775179"/>
            <a:ext cx="2158840" cy="781631"/>
            <a:chOff x="3707904" y="1601544"/>
            <a:chExt cx="2158840" cy="781631"/>
          </a:xfrm>
        </p:grpSpPr>
        <p:sp>
          <p:nvSpPr>
            <p:cNvPr id="67" name="Text Box 36"/>
            <p:cNvSpPr txBox="1">
              <a:spLocks noChangeAspect="1" noChangeArrowheads="1"/>
            </p:cNvSpPr>
            <p:nvPr/>
          </p:nvSpPr>
          <p:spPr bwMode="auto">
            <a:xfrm>
              <a:off x="3851332" y="1601544"/>
              <a:ext cx="1402037" cy="185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200" dirty="0" smtClean="0">
                  <a:solidFill>
                    <a:srgbClr val="3333FF"/>
                  </a:solidFill>
                </a:rPr>
                <a:t>1.5 </a:t>
              </a:r>
              <a:r>
                <a:rPr lang="en-US" sz="1200" dirty="0" err="1" smtClean="0">
                  <a:solidFill>
                    <a:srgbClr val="3333FF"/>
                  </a:solidFill>
                </a:rPr>
                <a:t>ps</a:t>
              </a:r>
              <a:r>
                <a:rPr lang="en-US" sz="1200" dirty="0" smtClean="0">
                  <a:solidFill>
                    <a:srgbClr val="3333FF"/>
                  </a:solidFill>
                </a:rPr>
                <a:t> bunch</a:t>
              </a:r>
              <a:endParaRPr lang="en-US" sz="1200" dirty="0">
                <a:solidFill>
                  <a:srgbClr val="3333FF"/>
                </a:solidFill>
              </a:endParaRPr>
            </a:p>
          </p:txBody>
        </p:sp>
        <p:sp>
          <p:nvSpPr>
            <p:cNvPr id="68" name="Rechteck 42"/>
            <p:cNvSpPr/>
            <p:nvPr/>
          </p:nvSpPr>
          <p:spPr bwMode="auto">
            <a:xfrm>
              <a:off x="3707904" y="2232079"/>
              <a:ext cx="113309" cy="151096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sp>
          <p:nvSpPr>
            <p:cNvPr id="69" name="Rechteck 43"/>
            <p:cNvSpPr/>
            <p:nvPr/>
          </p:nvSpPr>
          <p:spPr bwMode="auto">
            <a:xfrm>
              <a:off x="4728581" y="2223007"/>
              <a:ext cx="113309" cy="151096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Rechteck 44"/>
            <p:cNvSpPr/>
            <p:nvPr/>
          </p:nvSpPr>
          <p:spPr bwMode="auto">
            <a:xfrm>
              <a:off x="5753435" y="2232079"/>
              <a:ext cx="113309" cy="151096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cxnSp>
          <p:nvCxnSpPr>
            <p:cNvPr id="71" name="Gerade Verbindung mit Pfeil 45"/>
            <p:cNvCxnSpPr/>
            <p:nvPr/>
          </p:nvCxnSpPr>
          <p:spPr bwMode="auto">
            <a:xfrm>
              <a:off x="4535714" y="1796143"/>
              <a:ext cx="178660" cy="425087"/>
            </a:xfrm>
            <a:prstGeom prst="straightConnector1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3547633" y="5566067"/>
            <a:ext cx="20324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V</a:t>
            </a:r>
            <a:r>
              <a:rPr lang="en-US" sz="1200" dirty="0" smtClean="0">
                <a:solidFill>
                  <a:srgbClr val="000000"/>
                </a:solidFill>
              </a:rPr>
              <a:t>oltage</a:t>
            </a:r>
            <a:r>
              <a:rPr lang="en-US" sz="1200" dirty="0" smtClean="0">
                <a:solidFill>
                  <a:srgbClr val="0000FF"/>
                </a:solidFill>
              </a:rPr>
              <a:t>: </a:t>
            </a:r>
            <a:r>
              <a:rPr lang="en-US" sz="1200" dirty="0" smtClean="0">
                <a:solidFill>
                  <a:schemeClr val="tx2"/>
                </a:solidFill>
              </a:rPr>
              <a:t>20 </a:t>
            </a:r>
            <a:r>
              <a:rPr lang="en-US" sz="1200" dirty="0">
                <a:solidFill>
                  <a:schemeClr val="tx2"/>
                </a:solidFill>
              </a:rPr>
              <a:t>MV @</a:t>
            </a:r>
            <a:r>
              <a:rPr lang="en-US" sz="1200" dirty="0" smtClean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1.5 GHz</a:t>
            </a:r>
          </a:p>
          <a:p>
            <a:r>
              <a:rPr lang="en-US" sz="1200" i="1" dirty="0" smtClean="0">
                <a:solidFill>
                  <a:srgbClr val="0000FF"/>
                </a:solidFill>
              </a:rPr>
              <a:t>	</a:t>
            </a:r>
            <a:endParaRPr lang="en-US" sz="1200" i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9" name="Objekt 58"/>
          <p:cNvGraphicFramePr>
            <a:graphicFrameLocks noChangeAspect="1"/>
          </p:cNvGraphicFramePr>
          <p:nvPr>
            <p:extLst/>
          </p:nvPr>
        </p:nvGraphicFramePr>
        <p:xfrm>
          <a:off x="3684881" y="6052258"/>
          <a:ext cx="2073275" cy="27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Formel" r:id="rId8" imgW="1726920" imgH="228600" progId="Equation.3">
                  <p:embed/>
                </p:oleObj>
              </mc:Choice>
              <mc:Fallback>
                <p:oleObj name="Formel" r:id="rId8" imgW="17269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84881" y="6052258"/>
                        <a:ext cx="2073275" cy="27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22" descr="MAC2011_3X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9" t="14281" r="8893" b="9282"/>
          <a:stretch>
            <a:fillRect/>
          </a:stretch>
        </p:blipFill>
        <p:spPr bwMode="auto">
          <a:xfrm>
            <a:off x="6404864" y="3699720"/>
            <a:ext cx="2325093" cy="161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29"/>
          <p:cNvSpPr txBox="1">
            <a:spLocks noChangeArrowheads="1"/>
          </p:cNvSpPr>
          <p:nvPr/>
        </p:nvSpPr>
        <p:spPr bwMode="auto">
          <a:xfrm>
            <a:off x="7290931" y="4983851"/>
            <a:ext cx="871077" cy="1932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sum voltage</a:t>
            </a:r>
          </a:p>
        </p:txBody>
      </p:sp>
      <p:sp>
        <p:nvSpPr>
          <p:cNvPr id="43" name="Rechteck 46"/>
          <p:cNvSpPr/>
          <p:nvPr/>
        </p:nvSpPr>
        <p:spPr bwMode="auto">
          <a:xfrm>
            <a:off x="6499772" y="4375956"/>
            <a:ext cx="113309" cy="151096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sp>
        <p:nvSpPr>
          <p:cNvPr id="44" name="Rechteck 47"/>
          <p:cNvSpPr/>
          <p:nvPr/>
        </p:nvSpPr>
        <p:spPr bwMode="auto">
          <a:xfrm>
            <a:off x="8600573" y="4375956"/>
            <a:ext cx="113309" cy="151096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cxnSp>
        <p:nvCxnSpPr>
          <p:cNvPr id="45" name="Gerade Verbindung mit Pfeil 48"/>
          <p:cNvCxnSpPr/>
          <p:nvPr/>
        </p:nvCxnSpPr>
        <p:spPr bwMode="auto">
          <a:xfrm flipH="1" flipV="1">
            <a:off x="6849561" y="4969539"/>
            <a:ext cx="405689" cy="119659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Rechteck 54"/>
          <p:cNvSpPr/>
          <p:nvPr/>
        </p:nvSpPr>
        <p:spPr bwMode="auto">
          <a:xfrm>
            <a:off x="7560115" y="4378176"/>
            <a:ext cx="113309" cy="1510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charset="0"/>
            </a:endParaRPr>
          </a:p>
        </p:txBody>
      </p:sp>
      <p:graphicFrame>
        <p:nvGraphicFramePr>
          <p:cNvPr id="49" name="Objekt 59"/>
          <p:cNvGraphicFramePr>
            <a:graphicFrameLocks noChangeAspect="1"/>
          </p:cNvGraphicFramePr>
          <p:nvPr>
            <p:extLst/>
          </p:nvPr>
        </p:nvGraphicFramePr>
        <p:xfrm>
          <a:off x="6604768" y="6042552"/>
          <a:ext cx="2071688" cy="274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11" imgW="1726920" imgH="228600" progId="Equation.3">
                  <p:embed/>
                </p:oleObj>
              </mc:Choice>
              <mc:Fallback>
                <p:oleObj name="Equation" r:id="rId11" imgW="17269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04768" y="6042552"/>
                        <a:ext cx="2071688" cy="274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6516216" y="5559623"/>
            <a:ext cx="2127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V</a:t>
            </a:r>
            <a:r>
              <a:rPr lang="en-US" sz="1200" dirty="0" smtClean="0">
                <a:solidFill>
                  <a:srgbClr val="000000"/>
                </a:solidFill>
              </a:rPr>
              <a:t>oltage: </a:t>
            </a:r>
            <a:r>
              <a:rPr lang="en-US" sz="1200" dirty="0" smtClean="0">
                <a:solidFill>
                  <a:schemeClr val="tx2"/>
                </a:solidFill>
              </a:rPr>
              <a:t>20 </a:t>
            </a:r>
            <a:r>
              <a:rPr lang="en-US" sz="1200" dirty="0">
                <a:solidFill>
                  <a:schemeClr val="tx2"/>
                </a:solidFill>
              </a:rPr>
              <a:t>MV @</a:t>
            </a:r>
            <a:r>
              <a:rPr lang="en-US" sz="1200" dirty="0" smtClean="0">
                <a:solidFill>
                  <a:schemeClr val="tx2"/>
                </a:solidFill>
              </a:rPr>
              <a:t> </a:t>
            </a:r>
            <a:r>
              <a:rPr lang="en-US" sz="1200" dirty="0">
                <a:solidFill>
                  <a:schemeClr val="tx2"/>
                </a:solidFill>
              </a:rPr>
              <a:t>1.5 GHz </a:t>
            </a:r>
            <a:endParaRPr lang="en-US" sz="1200" dirty="0" smtClean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smtClean="0">
                <a:solidFill>
                  <a:schemeClr val="tx2"/>
                </a:solidFill>
              </a:rPr>
              <a:t>       + </a:t>
            </a:r>
            <a:r>
              <a:rPr lang="en-US" sz="1200" dirty="0">
                <a:solidFill>
                  <a:schemeClr val="tx2"/>
                </a:solidFill>
              </a:rPr>
              <a:t>17.1 MV </a:t>
            </a:r>
            <a:r>
              <a:rPr lang="en-US" sz="1200" dirty="0" smtClean="0">
                <a:solidFill>
                  <a:schemeClr val="tx2"/>
                </a:solidFill>
              </a:rPr>
              <a:t>@ </a:t>
            </a:r>
            <a:r>
              <a:rPr lang="en-US" sz="1200" dirty="0">
                <a:solidFill>
                  <a:schemeClr val="tx2"/>
                </a:solidFill>
              </a:rPr>
              <a:t>1.75 GHz</a:t>
            </a:r>
          </a:p>
        </p:txBody>
      </p:sp>
      <p:sp>
        <p:nvSpPr>
          <p:cNvPr id="51" name="Textfeld 31"/>
          <p:cNvSpPr txBox="1"/>
          <p:nvPr/>
        </p:nvSpPr>
        <p:spPr>
          <a:xfrm>
            <a:off x="7157760" y="3132752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Phase II</a:t>
            </a:r>
          </a:p>
        </p:txBody>
      </p:sp>
      <p:sp>
        <p:nvSpPr>
          <p:cNvPr id="52" name="Rectangle 38"/>
          <p:cNvSpPr>
            <a:spLocks noChangeArrowheads="1"/>
          </p:cNvSpPr>
          <p:nvPr/>
        </p:nvSpPr>
        <p:spPr bwMode="auto">
          <a:xfrm>
            <a:off x="4291056" y="5301208"/>
            <a:ext cx="10081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u="none" dirty="0" smtClean="0"/>
              <a:t>Time (ns)</a:t>
            </a:r>
            <a:endParaRPr lang="de-DE" sz="1050" u="none" dirty="0"/>
          </a:p>
        </p:txBody>
      </p:sp>
      <p:sp>
        <p:nvSpPr>
          <p:cNvPr id="53" name="Rectangle 38"/>
          <p:cNvSpPr>
            <a:spLocks noChangeArrowheads="1"/>
          </p:cNvSpPr>
          <p:nvPr/>
        </p:nvSpPr>
        <p:spPr bwMode="auto">
          <a:xfrm>
            <a:off x="7222120" y="5257552"/>
            <a:ext cx="10081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u="none" dirty="0" smtClean="0"/>
              <a:t>Time (ns)</a:t>
            </a:r>
            <a:endParaRPr lang="de-DE" sz="1050" u="none" dirty="0"/>
          </a:p>
        </p:txBody>
      </p:sp>
      <p:grpSp>
        <p:nvGrpSpPr>
          <p:cNvPr id="3" name="Group 2"/>
          <p:cNvGrpSpPr/>
          <p:nvPr/>
        </p:nvGrpSpPr>
        <p:grpSpPr>
          <a:xfrm>
            <a:off x="100112" y="1170959"/>
            <a:ext cx="4440237" cy="1750557"/>
            <a:chOff x="100112" y="1170959"/>
            <a:chExt cx="4440237" cy="1750557"/>
          </a:xfrm>
        </p:grpSpPr>
        <p:grpSp>
          <p:nvGrpSpPr>
            <p:cNvPr id="42" name="Group 28"/>
            <p:cNvGrpSpPr>
              <a:grpSpLocks noChangeAspect="1"/>
            </p:cNvGrpSpPr>
            <p:nvPr/>
          </p:nvGrpSpPr>
          <p:grpSpPr bwMode="auto">
            <a:xfrm>
              <a:off x="100112" y="1338768"/>
              <a:ext cx="4440237" cy="1410258"/>
              <a:chOff x="2294" y="8313"/>
              <a:chExt cx="4309" cy="1369"/>
            </a:xfrm>
          </p:grpSpPr>
          <p:grpSp>
            <p:nvGrpSpPr>
              <p:cNvPr id="54" name="Group 29"/>
              <p:cNvGrpSpPr>
                <a:grpSpLocks noChangeAspect="1"/>
              </p:cNvGrpSpPr>
              <p:nvPr/>
            </p:nvGrpSpPr>
            <p:grpSpPr bwMode="auto">
              <a:xfrm>
                <a:off x="2294" y="8313"/>
                <a:ext cx="4309" cy="1369"/>
                <a:chOff x="1372" y="13937"/>
                <a:chExt cx="21548" cy="6849"/>
              </a:xfrm>
            </p:grpSpPr>
            <p:pic>
              <p:nvPicPr>
                <p:cNvPr id="59" name="Picture 30" descr="sc-cavity"/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5240" b="23367"/>
                <a:stretch>
                  <a:fillRect/>
                </a:stretch>
              </p:blipFill>
              <p:spPr bwMode="auto">
                <a:xfrm>
                  <a:off x="1372" y="13937"/>
                  <a:ext cx="21548" cy="68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60" name="Group 31"/>
                <p:cNvGrpSpPr>
                  <a:grpSpLocks noChangeAspect="1"/>
                </p:cNvGrpSpPr>
                <p:nvPr/>
              </p:nvGrpSpPr>
              <p:grpSpPr bwMode="auto">
                <a:xfrm>
                  <a:off x="8625" y="15121"/>
                  <a:ext cx="7371" cy="2752"/>
                  <a:chOff x="2461" y="9537"/>
                  <a:chExt cx="7357" cy="2752"/>
                </a:xfrm>
              </p:grpSpPr>
              <p:pic>
                <p:nvPicPr>
                  <p:cNvPr id="61" name="Picture 32" descr="sc-cavity"/>
                  <p:cNvPicPr>
                    <a:picLocks noChangeAspect="1" noChangeArrowheads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33720" t="24384" r="54796" b="48769"/>
                  <a:stretch>
                    <a:fillRect/>
                  </a:stretch>
                </p:blipFill>
                <p:spPr bwMode="auto">
                  <a:xfrm>
                    <a:off x="2461" y="9537"/>
                    <a:ext cx="3674" cy="27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4" name="Picture 33" descr="sc-cavity"/>
                  <p:cNvPicPr>
                    <a:picLocks noChangeAspect="1" noChangeArrowheads="1"/>
                  </p:cNvPicPr>
                  <p:nvPr/>
                </p:nvPicPr>
                <p:blipFill>
                  <a:blip r:embed="rId1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l="33720" t="24384" r="54796" b="48769"/>
                  <a:stretch>
                    <a:fillRect/>
                  </a:stretch>
                </p:blipFill>
                <p:spPr bwMode="auto">
                  <a:xfrm>
                    <a:off x="6144" y="9537"/>
                    <a:ext cx="3674" cy="27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55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6074" y="8852"/>
                <a:ext cx="276" cy="21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2571" y="8896"/>
                <a:ext cx="276" cy="21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" name="Line 38"/>
            <p:cNvSpPr>
              <a:spLocks noChangeShapeType="1"/>
            </p:cNvSpPr>
            <p:nvPr/>
          </p:nvSpPr>
          <p:spPr bwMode="auto">
            <a:xfrm>
              <a:off x="1468854" y="2809259"/>
              <a:ext cx="1800643" cy="0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 Box 39"/>
            <p:cNvSpPr txBox="1">
              <a:spLocks noChangeArrowheads="1"/>
            </p:cNvSpPr>
            <p:nvPr/>
          </p:nvSpPr>
          <p:spPr bwMode="auto">
            <a:xfrm>
              <a:off x="1927973" y="2706072"/>
              <a:ext cx="830458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108000" tIns="0" rIns="108000" bIns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~ </a:t>
              </a:r>
              <a:r>
                <a:rPr lang="en-US" sz="1400" dirty="0" smtClean="0">
                  <a:solidFill>
                    <a:srgbClr val="000000"/>
                  </a:solidFill>
                </a:rPr>
                <a:t>4.2 m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74" name="Text Box 40"/>
            <p:cNvSpPr txBox="1">
              <a:spLocks noChangeArrowheads="1"/>
            </p:cNvSpPr>
            <p:nvPr/>
          </p:nvSpPr>
          <p:spPr bwMode="auto">
            <a:xfrm>
              <a:off x="922627" y="1170959"/>
              <a:ext cx="104635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cavity </a:t>
              </a:r>
              <a:r>
                <a:rPr lang="en-US" sz="1400" i="1" dirty="0">
                  <a:solidFill>
                    <a:srgbClr val="000000"/>
                  </a:solidFill>
                </a:rPr>
                <a:t>V</a:t>
              </a:r>
              <a:r>
                <a:rPr lang="en-US" sz="1400" baseline="-25000" dirty="0">
                  <a:solidFill>
                    <a:srgbClr val="000000"/>
                  </a:solidFill>
                </a:rPr>
                <a:t>1</a:t>
              </a:r>
              <a:r>
                <a:rPr lang="en-US" sz="1400" dirty="0">
                  <a:solidFill>
                    <a:srgbClr val="000000"/>
                  </a:solidFill>
                </a:rPr>
                <a:t>,</a:t>
              </a:r>
              <a:r>
                <a:rPr lang="en-US" sz="1400" i="1" dirty="0">
                  <a:solidFill>
                    <a:srgbClr val="000000"/>
                  </a:solidFill>
                </a:rPr>
                <a:t>f</a:t>
              </a:r>
              <a:r>
                <a:rPr lang="en-US" sz="1400" baseline="-250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0" name="Text Box 41"/>
            <p:cNvSpPr txBox="1">
              <a:spLocks noChangeArrowheads="1"/>
            </p:cNvSpPr>
            <p:nvPr/>
          </p:nvSpPr>
          <p:spPr bwMode="auto">
            <a:xfrm>
              <a:off x="2693099" y="1170959"/>
              <a:ext cx="104635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cavity </a:t>
              </a:r>
              <a:r>
                <a:rPr lang="en-US" sz="1400" i="1" dirty="0">
                  <a:solidFill>
                    <a:srgbClr val="000000"/>
                  </a:solidFill>
                </a:rPr>
                <a:t>V</a:t>
              </a:r>
              <a:r>
                <a:rPr lang="en-US" sz="1400" baseline="-25000" dirty="0">
                  <a:solidFill>
                    <a:srgbClr val="000000"/>
                  </a:solidFill>
                </a:rPr>
                <a:t>2</a:t>
              </a:r>
              <a:r>
                <a:rPr lang="en-US" sz="1400" dirty="0">
                  <a:solidFill>
                    <a:srgbClr val="000000"/>
                  </a:solidFill>
                </a:rPr>
                <a:t>,</a:t>
              </a:r>
              <a:r>
                <a:rPr lang="en-US" sz="1400" i="1" dirty="0">
                  <a:solidFill>
                    <a:srgbClr val="000000"/>
                  </a:solidFill>
                </a:rPr>
                <a:t>f</a:t>
              </a:r>
              <a:r>
                <a:rPr lang="en-US" sz="1400" baseline="-250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81" name="Line 43"/>
            <p:cNvSpPr>
              <a:spLocks noChangeShapeType="1"/>
            </p:cNvSpPr>
            <p:nvPr/>
          </p:nvSpPr>
          <p:spPr bwMode="auto">
            <a:xfrm>
              <a:off x="1978813" y="1367189"/>
              <a:ext cx="0" cy="4307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43"/>
            <p:cNvSpPr>
              <a:spLocks noChangeShapeType="1"/>
            </p:cNvSpPr>
            <p:nvPr/>
          </p:nvSpPr>
          <p:spPr bwMode="auto">
            <a:xfrm>
              <a:off x="2694908" y="1367189"/>
              <a:ext cx="0" cy="4307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" name="Textfeld 31"/>
          <p:cNvSpPr txBox="1"/>
          <p:nvPr/>
        </p:nvSpPr>
        <p:spPr>
          <a:xfrm>
            <a:off x="367800" y="709877"/>
            <a:ext cx="2818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BESSY II , SC Upgrade</a:t>
            </a:r>
            <a:endParaRPr lang="en-US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8" name="Straight Connector 97"/>
          <p:cNvCxnSpPr/>
          <p:nvPr/>
        </p:nvCxnSpPr>
        <p:spPr bwMode="auto">
          <a:xfrm>
            <a:off x="428712" y="1102033"/>
            <a:ext cx="3858257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68161" y="1521648"/>
            <a:ext cx="5039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1.5GHz </a:t>
            </a:r>
            <a:r>
              <a:rPr lang="de-DE" sz="1400" b="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and</a:t>
            </a: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1.75GHz ---- RF beating </a:t>
            </a:r>
          </a:p>
          <a:p>
            <a:pPr algn="l"/>
            <a:r>
              <a:rPr lang="de-DE" sz="1400" b="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        (modulate RF </a:t>
            </a:r>
            <a:r>
              <a:rPr lang="de-DE" sz="1400" b="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focusing</a:t>
            </a: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Odd  (</a:t>
            </a:r>
            <a:r>
              <a:rPr lang="de-DE" sz="1400" b="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voltage</a:t>
            </a: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de-DE" sz="1400" b="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cancelation</a:t>
            </a: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de-DE" sz="1400" b="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15 </a:t>
            </a:r>
            <a:r>
              <a:rPr lang="de-DE" sz="1400" b="0" dirty="0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ps</a:t>
            </a:r>
            <a:r>
              <a:rPr lang="de-DE" sz="1400" b="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de-DE" sz="1400" b="0" dirty="0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bunches</a:t>
            </a:r>
            <a:r>
              <a:rPr lang="de-DE" sz="1400" b="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Even (</a:t>
            </a:r>
            <a:r>
              <a:rPr lang="de-DE" sz="1400" b="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voltage</a:t>
            </a: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de-DE" sz="1400" b="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addition</a:t>
            </a: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de-DE" sz="1400" b="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long.focussing</a:t>
            </a: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</a:t>
            </a:r>
            <a:r>
              <a:rPr lang="de-DE" sz="1400" b="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1.7 </a:t>
            </a:r>
            <a:r>
              <a:rPr lang="de-DE" sz="1400" b="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ps</a:t>
            </a:r>
            <a:r>
              <a:rPr lang="de-DE" sz="14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de-DE" sz="1400" b="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lang="de-DE" sz="1400" b="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851931" y="706702"/>
            <a:ext cx="2033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0" i="1" dirty="0" smtClean="0">
                <a:solidFill>
                  <a:schemeClr val="tx1"/>
                </a:solidFill>
              </a:rPr>
              <a:t>G.Wüstefeld et al</a:t>
            </a:r>
            <a:r>
              <a:rPr lang="de-DE" sz="800" b="0" dirty="0" smtClean="0">
                <a:solidFill>
                  <a:schemeClr val="tx1"/>
                </a:solidFill>
              </a:rPr>
              <a:t>. </a:t>
            </a:r>
            <a:endParaRPr lang="de-DE" sz="800" b="0" dirty="0">
              <a:solidFill>
                <a:schemeClr val="tx1"/>
              </a:solidFill>
            </a:endParaRPr>
          </a:p>
          <a:p>
            <a:r>
              <a:rPr lang="de-DE" sz="800" b="0" dirty="0" smtClean="0">
                <a:solidFill>
                  <a:schemeClr val="tx1"/>
                </a:solidFill>
              </a:rPr>
              <a:t>„Simultaneous long and short electron bunches in the BESSY II storage ring“ </a:t>
            </a:r>
          </a:p>
          <a:p>
            <a:r>
              <a:rPr lang="de-DE" sz="800" b="0" dirty="0" smtClean="0">
                <a:solidFill>
                  <a:schemeClr val="tx1"/>
                </a:solidFill>
              </a:rPr>
              <a:t>IPAC2011</a:t>
            </a:r>
            <a:endParaRPr lang="de-DE" sz="800" b="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6550925"/>
            <a:ext cx="4742783" cy="30707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48621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sz="2100" dirty="0" smtClean="0">
                <a:solidFill>
                  <a:srgbClr val="FFFFFF"/>
                </a:solidFill>
              </a:rPr>
              <a:t>R&amp;D of SRF Cavities for BESSY VSR</a:t>
            </a: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23475" y="3259723"/>
            <a:ext cx="2097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R&amp;D of SRF Cavities</a:t>
            </a:r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3523475" y="3259723"/>
            <a:ext cx="2097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R&amp;D of SRF Cavities</a:t>
            </a:r>
            <a:endParaRPr lang="de-DE" dirty="0"/>
          </a:p>
        </p:txBody>
      </p:sp>
      <p:sp>
        <p:nvSpPr>
          <p:cNvPr id="22" name="TextBox 21"/>
          <p:cNvSpPr txBox="1"/>
          <p:nvPr/>
        </p:nvSpPr>
        <p:spPr>
          <a:xfrm>
            <a:off x="395786" y="722925"/>
            <a:ext cx="79975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Goals: </a:t>
            </a:r>
          </a:p>
          <a:p>
            <a:pPr algn="just"/>
            <a:endParaRPr lang="en-US" dirty="0" smtClean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b="0" dirty="0" smtClean="0"/>
              <a:t>Design, fabrication and testing of fully dressed „extremely-damped“ 1.5 GHz Nb cavities (Waveguide damped)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de-DE" b="0" dirty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de-DE" b="0" dirty="0" smtClean="0"/>
              <a:t>Development </a:t>
            </a:r>
            <a:r>
              <a:rPr lang="de-DE" b="0" dirty="0" err="1" smtClean="0"/>
              <a:t>of</a:t>
            </a:r>
            <a:r>
              <a:rPr lang="de-DE" b="0" dirty="0" smtClean="0"/>
              <a:t> HOM </a:t>
            </a:r>
            <a:r>
              <a:rPr lang="de-DE" b="0" dirty="0" err="1" smtClean="0"/>
              <a:t>loads</a:t>
            </a:r>
            <a:r>
              <a:rPr lang="de-DE" b="0" dirty="0" smtClean="0"/>
              <a:t>, </a:t>
            </a:r>
            <a:r>
              <a:rPr lang="de-DE" b="0" dirty="0" err="1" smtClean="0"/>
              <a:t>tuners</a:t>
            </a:r>
            <a:r>
              <a:rPr lang="de-DE" b="0" dirty="0" smtClean="0"/>
              <a:t> </a:t>
            </a:r>
            <a:r>
              <a:rPr lang="de-DE" b="0" dirty="0" err="1" smtClean="0"/>
              <a:t>and</a:t>
            </a:r>
            <a:r>
              <a:rPr lang="de-DE" b="0" dirty="0" smtClean="0"/>
              <a:t> </a:t>
            </a:r>
            <a:r>
              <a:rPr lang="de-DE" b="0" dirty="0" err="1" smtClean="0"/>
              <a:t>neccesary</a:t>
            </a:r>
            <a:r>
              <a:rPr lang="de-DE" b="0" dirty="0" smtClean="0"/>
              <a:t> </a:t>
            </a:r>
            <a:r>
              <a:rPr lang="de-DE" b="0" dirty="0" err="1" smtClean="0"/>
              <a:t>ancillaries</a:t>
            </a:r>
            <a:endParaRPr lang="en-US" b="0" dirty="0" smtClean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de-DE" b="0" dirty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b="0" dirty="0" smtClean="0"/>
              <a:t>Fabrication of </a:t>
            </a:r>
            <a:r>
              <a:rPr lang="en-US" b="0" dirty="0"/>
              <a:t>C</a:t>
            </a:r>
            <a:r>
              <a:rPr lang="en-US" b="0" dirty="0" smtClean="0"/>
              <a:t>opper and Niobium prototypes to validate the proposed RF design techniques</a:t>
            </a:r>
          </a:p>
          <a:p>
            <a:pPr lvl="1" algn="just"/>
            <a:endParaRPr lang="en-US" b="0" dirty="0" smtClean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b="0" dirty="0" smtClean="0"/>
              <a:t>Design and fabrication of High </a:t>
            </a:r>
            <a:r>
              <a:rPr lang="en-US" b="0" dirty="0"/>
              <a:t>P</a:t>
            </a:r>
            <a:r>
              <a:rPr lang="en-US" b="0" dirty="0" smtClean="0"/>
              <a:t>ower </a:t>
            </a:r>
            <a:r>
              <a:rPr lang="en-US" b="0" dirty="0"/>
              <a:t>C</a:t>
            </a:r>
            <a:r>
              <a:rPr lang="en-US" b="0" dirty="0" smtClean="0"/>
              <a:t>ouplers </a:t>
            </a:r>
          </a:p>
          <a:p>
            <a:pPr lvl="1" algn="just"/>
            <a:endParaRPr lang="en-US" b="0" dirty="0" smtClean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b="0" dirty="0" smtClean="0"/>
              <a:t>Development of RF sources for cavity operation</a:t>
            </a:r>
          </a:p>
          <a:p>
            <a:pPr lvl="1" algn="just"/>
            <a:endParaRPr lang="en-US" b="0" dirty="0" smtClean="0"/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b="0" dirty="0" smtClean="0"/>
              <a:t>Prototype testing and commissioning: </a:t>
            </a:r>
            <a:r>
              <a:rPr lang="en-US" b="0" dirty="0" err="1" smtClean="0"/>
              <a:t>HoBiCaT</a:t>
            </a:r>
            <a:r>
              <a:rPr lang="en-US" b="0" dirty="0" smtClean="0"/>
              <a:t> and Testinghalle Vertical Test Stand.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endParaRPr lang="de-DE" b="0" dirty="0"/>
          </a:p>
          <a:p>
            <a:pPr lvl="1" algn="just"/>
            <a:endParaRPr lang="en-US" b="0" dirty="0" smtClean="0"/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 smtClean="0"/>
              <a:t>Collaboration partners 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b="0" dirty="0" smtClean="0"/>
              <a:t>Helmholtz Association POF-III Topic „Accelerator Research and Development“: DESY, HZDR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b="0" dirty="0" smtClean="0"/>
              <a:t>External: Jefferson Lab (USA), TU Dortmund and Uni Rostock</a:t>
            </a:r>
            <a:r>
              <a:rPr lang="en-US" dirty="0" smtClean="0"/>
              <a:t>		</a:t>
            </a:r>
            <a:r>
              <a:rPr lang="de-DE" dirty="0" smtClean="0"/>
              <a:t>		             </a:t>
            </a:r>
            <a:endParaRPr lang="de-D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smtClean="0"/>
              <a:t>Budget: </a:t>
            </a:r>
            <a:r>
              <a:rPr lang="de-DE" b="0" dirty="0" smtClean="0"/>
              <a:t>2.5 M€</a:t>
            </a:r>
          </a:p>
          <a:p>
            <a:pPr algn="just"/>
            <a:r>
              <a:rPr lang="de-DE" b="0" dirty="0" smtClean="0"/>
              <a:t>	</a:t>
            </a:r>
            <a:r>
              <a:rPr lang="de-DE" dirty="0" smtClean="0"/>
              <a:t>	                  	 </a:t>
            </a:r>
          </a:p>
          <a:p>
            <a:pPr lvl="1" algn="just"/>
            <a:endParaRPr lang="de-DE" b="0" dirty="0"/>
          </a:p>
          <a:p>
            <a:pPr lvl="2" algn="just"/>
            <a:endParaRPr lang="de-DE" dirty="0" smtClean="0"/>
          </a:p>
        </p:txBody>
      </p:sp>
      <p:sp>
        <p:nvSpPr>
          <p:cNvPr id="23" name="Rectangle 22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3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92" y="1081619"/>
            <a:ext cx="4443109" cy="2157867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" y="1081504"/>
            <a:ext cx="5394064" cy="207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50900" y="114300"/>
            <a:ext cx="53992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SRF Design specifications and challenges 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938" y="724331"/>
            <a:ext cx="1476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SRF System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369507" y="3711759"/>
            <a:ext cx="51395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CW operation @ high field levels E=20MV/m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On the edge field values on the surface (discharges, quenching)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High beam current (Ib=300mA</a:t>
            </a:r>
            <a:r>
              <a:rPr lang="de-DE" sz="1400" dirty="0" smtClean="0"/>
              <a:t>), close to 0 beam loading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Cavities must be highly damped (CBIs)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Exotic cavity design (damping end-groups)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Cavity fabrication processes not mature</a:t>
            </a:r>
          </a:p>
          <a:p>
            <a:pPr algn="just"/>
            <a:endParaRPr lang="de-DE" sz="1400" b="0" dirty="0" smtClean="0"/>
          </a:p>
          <a:p>
            <a:pPr algn="just"/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177647" y="3219503"/>
            <a:ext cx="2520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Challenges</a:t>
            </a:r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42820" y="3573171"/>
            <a:ext cx="4574887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75069" y="1058790"/>
            <a:ext cx="4574887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19" y="3364274"/>
            <a:ext cx="2820669" cy="3356829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1355640"/>
            <a:ext cx="2277286" cy="1863234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2" name="Oval 21"/>
          <p:cNvSpPr/>
          <p:nvPr/>
        </p:nvSpPr>
        <p:spPr bwMode="auto">
          <a:xfrm>
            <a:off x="1520913" y="1624760"/>
            <a:ext cx="1078704" cy="10327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524784" y="1685216"/>
            <a:ext cx="1078704" cy="10327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091" y="3000139"/>
            <a:ext cx="1341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2@1.5 GHz</a:t>
            </a:r>
            <a:endParaRPr lang="de-DE" sz="1400" dirty="0"/>
          </a:p>
        </p:txBody>
      </p:sp>
      <p:sp>
        <p:nvSpPr>
          <p:cNvPr id="26" name="Oval 25"/>
          <p:cNvSpPr/>
          <p:nvPr/>
        </p:nvSpPr>
        <p:spPr bwMode="auto">
          <a:xfrm>
            <a:off x="528124" y="1556747"/>
            <a:ext cx="1078704" cy="1032725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531989" y="1663805"/>
            <a:ext cx="1078704" cy="1032725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49341" y="3008956"/>
            <a:ext cx="1341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2@1.75 GHz</a:t>
            </a:r>
            <a:endParaRPr lang="de-DE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632358" y="826882"/>
            <a:ext cx="1622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Specifications</a:t>
            </a:r>
            <a:endParaRPr lang="de-DE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0" y="6607558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6104853" y="1199620"/>
            <a:ext cx="2669666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279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6" grpId="0" animBg="1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322933" y="619149"/>
            <a:ext cx="479871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dirty="0" smtClean="0"/>
              <a:t>                                                     Damping Technique</a:t>
            </a:r>
          </a:p>
          <a:p>
            <a:pPr algn="l"/>
            <a:endParaRPr lang="de-DE" sz="1500" u="sng" dirty="0" smtClean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500" dirty="0" smtClean="0"/>
              <a:t>W.G. Dampers </a:t>
            </a:r>
            <a:r>
              <a:rPr lang="de-DE" sz="1500" b="0" dirty="0" smtClean="0"/>
              <a:t>chosen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500" b="0" dirty="0" smtClean="0"/>
              <a:t>High power capabilities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500" b="0" dirty="0"/>
              <a:t>N</a:t>
            </a:r>
            <a:r>
              <a:rPr lang="de-DE" sz="1500" b="0" dirty="0" smtClean="0"/>
              <a:t>atural cut-off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500" b="0" dirty="0" smtClean="0"/>
              <a:t>Damping efficiency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500" b="0" dirty="0" smtClean="0"/>
              <a:t>Long distance to loads (dust contamination)‘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500" b="0" dirty="0" smtClean="0"/>
              <a:t>Compact option</a:t>
            </a:r>
          </a:p>
          <a:p>
            <a:pPr lvl="1" algn="l"/>
            <a:endParaRPr lang="de-DE" sz="1500" b="0" dirty="0" smtClean="0"/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500" dirty="0" smtClean="0"/>
              <a:t>High HOM damping level required </a:t>
            </a:r>
            <a:r>
              <a:rPr lang="de-DE" sz="1500" b="0" dirty="0" smtClean="0"/>
              <a:t>to avoid CBI‘s </a:t>
            </a:r>
          </a:p>
          <a:p>
            <a:pPr algn="l"/>
            <a:r>
              <a:rPr lang="de-DE" sz="1500" b="0" dirty="0" smtClean="0"/>
              <a:t>      </a:t>
            </a:r>
            <a:r>
              <a:rPr lang="de-DE" sz="1500" dirty="0" smtClean="0"/>
              <a:t>Impedance tresholds </a:t>
            </a:r>
            <a:r>
              <a:rPr lang="de-DE" sz="1500" b="0" dirty="0" smtClean="0"/>
              <a:t>with feedback: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500" dirty="0" smtClean="0"/>
              <a:t>5e4 </a:t>
            </a:r>
            <a:r>
              <a:rPr lang="el-GR" sz="1500" dirty="0" smtClean="0"/>
              <a:t>Ω</a:t>
            </a:r>
            <a:r>
              <a:rPr lang="de-DE" sz="1500" b="0" dirty="0" smtClean="0"/>
              <a:t>, longitudinal modes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500" dirty="0" smtClean="0"/>
              <a:t>1e7 </a:t>
            </a:r>
            <a:r>
              <a:rPr lang="el-GR" sz="1500" dirty="0" smtClean="0"/>
              <a:t>Ω</a:t>
            </a:r>
            <a:r>
              <a:rPr lang="de-DE" sz="1500" dirty="0" smtClean="0"/>
              <a:t>/m</a:t>
            </a:r>
            <a:r>
              <a:rPr lang="de-DE" sz="1500" b="0" dirty="0" smtClean="0"/>
              <a:t>, transverse modes</a:t>
            </a:r>
          </a:p>
          <a:p>
            <a:pPr algn="l"/>
            <a:endParaRPr lang="de-DE" sz="1400" b="0" dirty="0" smtClean="0"/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de-DE" sz="1400" b="0" dirty="0" smtClean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de-DE" sz="1400" b="0" dirty="0"/>
          </a:p>
        </p:txBody>
      </p:sp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44318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Cav. Design and HOM Damping </a:t>
            </a:r>
            <a:endParaRPr lang="en-GB" sz="21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57" y="3883924"/>
            <a:ext cx="1698915" cy="136795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89" y="3878516"/>
            <a:ext cx="1722296" cy="137620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60" y="5320456"/>
            <a:ext cx="1698915" cy="136795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69" y="5325408"/>
            <a:ext cx="1721416" cy="136036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cxnSp>
        <p:nvCxnSpPr>
          <p:cNvPr id="20" name="Straight Connector 19"/>
          <p:cNvCxnSpPr/>
          <p:nvPr/>
        </p:nvCxnSpPr>
        <p:spPr bwMode="auto">
          <a:xfrm>
            <a:off x="4742916" y="995933"/>
            <a:ext cx="423994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8" y="848362"/>
            <a:ext cx="3617574" cy="283611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12" y="5247461"/>
            <a:ext cx="4020375" cy="156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 bwMode="auto">
          <a:xfrm>
            <a:off x="2933176" y="5673249"/>
            <a:ext cx="1337593" cy="1035312"/>
          </a:xfrm>
          <a:prstGeom prst="roundRect">
            <a:avLst/>
          </a:prstGeom>
          <a:noFill/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rgbClr val="808080">
                <a:alpha val="8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18" y="3823580"/>
            <a:ext cx="3427797" cy="1440113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6843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6243436" y="790495"/>
            <a:ext cx="2453513" cy="1624896"/>
            <a:chOff x="116353" y="2963263"/>
            <a:chExt cx="4323444" cy="2834387"/>
          </a:xfrm>
        </p:grpSpPr>
        <p:cxnSp>
          <p:nvCxnSpPr>
            <p:cNvPr id="40" name="Straight Connector 39"/>
            <p:cNvCxnSpPr/>
            <p:nvPr/>
          </p:nvCxnSpPr>
          <p:spPr bwMode="auto">
            <a:xfrm>
              <a:off x="534114" y="3441423"/>
              <a:ext cx="0" cy="85292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1585546" y="3441423"/>
              <a:ext cx="0" cy="85292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534114" y="3441423"/>
              <a:ext cx="105143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/>
            <p:cNvCxnSpPr/>
            <p:nvPr/>
          </p:nvCxnSpPr>
          <p:spPr bwMode="auto">
            <a:xfrm flipV="1">
              <a:off x="1585546" y="3956253"/>
              <a:ext cx="269484" cy="33809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 flipV="1">
              <a:off x="1585546" y="3097541"/>
              <a:ext cx="269484" cy="33809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/>
            <p:cNvCxnSpPr/>
            <p:nvPr/>
          </p:nvCxnSpPr>
          <p:spPr bwMode="auto">
            <a:xfrm flipV="1">
              <a:off x="534114" y="3112247"/>
              <a:ext cx="269484" cy="33809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V="1">
              <a:off x="536404" y="3956253"/>
              <a:ext cx="269484" cy="33809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798835" y="3107484"/>
              <a:ext cx="105143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536404" y="4294350"/>
              <a:ext cx="105143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801125" y="3961495"/>
              <a:ext cx="105143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805888" y="3097541"/>
              <a:ext cx="0" cy="85292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1855030" y="3101742"/>
              <a:ext cx="0" cy="85292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2" name="Arc 51"/>
            <p:cNvSpPr/>
            <p:nvPr/>
          </p:nvSpPr>
          <p:spPr bwMode="auto">
            <a:xfrm rot="19308500">
              <a:off x="135403" y="4060354"/>
              <a:ext cx="1848361" cy="1642046"/>
            </a:xfrm>
            <a:prstGeom prst="arc">
              <a:avLst>
                <a:gd name="adj1" fmla="val 15704385"/>
                <a:gd name="adj2" fmla="val 13175"/>
              </a:avLst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 bwMode="auto">
            <a:xfrm flipV="1">
              <a:off x="946676" y="3097541"/>
              <a:ext cx="228600" cy="343882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 flipV="1">
              <a:off x="1062120" y="3101742"/>
              <a:ext cx="228600" cy="343882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/>
            <p:nvPr/>
          </p:nvCxnSpPr>
          <p:spPr bwMode="auto">
            <a:xfrm flipV="1">
              <a:off x="1170196" y="3105897"/>
              <a:ext cx="228600" cy="343882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2313543" y="3432735"/>
              <a:ext cx="0" cy="85292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3364975" y="3432735"/>
              <a:ext cx="0" cy="85292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2313543" y="3432735"/>
              <a:ext cx="105143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 flipV="1">
              <a:off x="3364975" y="3947565"/>
              <a:ext cx="269484" cy="33809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364975" y="3088853"/>
              <a:ext cx="269484" cy="33809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1" name="Straight Connector 60"/>
            <p:cNvCxnSpPr/>
            <p:nvPr/>
          </p:nvCxnSpPr>
          <p:spPr bwMode="auto">
            <a:xfrm flipV="1">
              <a:off x="2313543" y="3103559"/>
              <a:ext cx="269484" cy="33809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/>
            <p:cNvCxnSpPr/>
            <p:nvPr/>
          </p:nvCxnSpPr>
          <p:spPr bwMode="auto">
            <a:xfrm flipV="1">
              <a:off x="2315833" y="3947565"/>
              <a:ext cx="269484" cy="33809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2578264" y="3098796"/>
              <a:ext cx="105143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2313543" y="4285598"/>
              <a:ext cx="105143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2580554" y="3952807"/>
              <a:ext cx="1051432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2585317" y="3088853"/>
              <a:ext cx="0" cy="85292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3634459" y="3093054"/>
              <a:ext cx="0" cy="852927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68" name="Straight Arrow Connector 67"/>
            <p:cNvCxnSpPr/>
            <p:nvPr/>
          </p:nvCxnSpPr>
          <p:spPr bwMode="auto">
            <a:xfrm flipH="1">
              <a:off x="2450575" y="3266257"/>
              <a:ext cx="1041406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69" name="Arc 68"/>
            <p:cNvSpPr/>
            <p:nvPr/>
          </p:nvSpPr>
          <p:spPr bwMode="auto">
            <a:xfrm rot="17567438">
              <a:off x="2576456" y="3809745"/>
              <a:ext cx="1848361" cy="1642046"/>
            </a:xfrm>
            <a:prstGeom prst="arc">
              <a:avLst>
                <a:gd name="adj1" fmla="val 15704385"/>
                <a:gd name="adj2" fmla="val 18762068"/>
              </a:avLst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0" name="Arc 69"/>
            <p:cNvSpPr/>
            <p:nvPr/>
          </p:nvSpPr>
          <p:spPr bwMode="auto">
            <a:xfrm rot="19308500">
              <a:off x="116353" y="4155604"/>
              <a:ext cx="1848361" cy="1642046"/>
            </a:xfrm>
            <a:prstGeom prst="arc">
              <a:avLst>
                <a:gd name="adj1" fmla="val 15704385"/>
                <a:gd name="adj2" fmla="val 13175"/>
              </a:avLst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1" name="Arc 70"/>
            <p:cNvSpPr/>
            <p:nvPr/>
          </p:nvSpPr>
          <p:spPr bwMode="auto">
            <a:xfrm rot="19308500">
              <a:off x="141752" y="3965989"/>
              <a:ext cx="1848361" cy="1642046"/>
            </a:xfrm>
            <a:prstGeom prst="arc">
              <a:avLst>
                <a:gd name="adj1" fmla="val 15704385"/>
                <a:gd name="adj2" fmla="val 13175"/>
              </a:avLst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 rot="17567438">
              <a:off x="2694593" y="3817755"/>
              <a:ext cx="1848361" cy="1642046"/>
            </a:xfrm>
            <a:prstGeom prst="arc">
              <a:avLst>
                <a:gd name="adj1" fmla="val 15704385"/>
                <a:gd name="adj2" fmla="val 18762068"/>
              </a:avLst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3" name="Arc 72"/>
            <p:cNvSpPr/>
            <p:nvPr/>
          </p:nvSpPr>
          <p:spPr bwMode="auto">
            <a:xfrm rot="17567438">
              <a:off x="2468506" y="3809745"/>
              <a:ext cx="1848361" cy="1642046"/>
            </a:xfrm>
            <a:prstGeom prst="arc">
              <a:avLst>
                <a:gd name="adj1" fmla="val 15704385"/>
                <a:gd name="adj2" fmla="val 18762068"/>
              </a:avLst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 bwMode="auto">
            <a:xfrm flipH="1">
              <a:off x="2526775" y="3171007"/>
              <a:ext cx="1041406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Arrow Connector 74"/>
            <p:cNvCxnSpPr/>
            <p:nvPr/>
          </p:nvCxnSpPr>
          <p:spPr bwMode="auto">
            <a:xfrm flipH="1">
              <a:off x="2380725" y="3355157"/>
              <a:ext cx="1041406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6" name="TextBox 75"/>
            <p:cNvSpPr txBox="1"/>
            <p:nvPr/>
          </p:nvSpPr>
          <p:spPr>
            <a:xfrm>
              <a:off x="2554274" y="3605730"/>
              <a:ext cx="431345" cy="45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i="1" dirty="0" smtClean="0">
                  <a:solidFill>
                    <a:srgbClr val="00CC00"/>
                  </a:solidFill>
                </a:rPr>
                <a:t>H</a:t>
              </a:r>
              <a:endParaRPr lang="de-DE" sz="1050" i="1" dirty="0">
                <a:solidFill>
                  <a:srgbClr val="00CC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4353" y="3590653"/>
              <a:ext cx="431345" cy="45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i="1" dirty="0" smtClean="0">
                  <a:solidFill>
                    <a:srgbClr val="00CC00"/>
                  </a:solidFill>
                </a:rPr>
                <a:t>H</a:t>
              </a:r>
              <a:endParaRPr lang="de-DE" sz="1050" i="1" dirty="0">
                <a:solidFill>
                  <a:srgbClr val="00CC00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019231" y="2982051"/>
              <a:ext cx="431345" cy="45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i="1" dirty="0">
                  <a:solidFill>
                    <a:srgbClr val="0070C0"/>
                  </a:solidFill>
                </a:rPr>
                <a:t>E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41566" y="2963263"/>
              <a:ext cx="431345" cy="45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i="1" dirty="0">
                  <a:solidFill>
                    <a:srgbClr val="0070C0"/>
                  </a:solidFill>
                </a:rPr>
                <a:t>E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248461" y="4292301"/>
              <a:ext cx="233029" cy="45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solidFill>
                    <a:schemeClr val="tx1"/>
                  </a:solidFill>
                </a:rPr>
                <a:t>a</a:t>
              </a:r>
              <a:endParaRPr lang="de-DE" sz="1100" dirty="0">
                <a:solidFill>
                  <a:schemeClr val="tx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446171" y="4276928"/>
              <a:ext cx="233029" cy="45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smtClean="0">
                  <a:solidFill>
                    <a:schemeClr val="tx1"/>
                  </a:solidFill>
                </a:rPr>
                <a:t>a</a:t>
              </a:r>
              <a:endParaRPr lang="de-DE" sz="11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65220" y="3664682"/>
              <a:ext cx="233029" cy="45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902716" y="3677210"/>
              <a:ext cx="233029" cy="45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sp>
        <p:nvSpPr>
          <p:cNvPr id="84" name="Text Box 26"/>
          <p:cNvSpPr txBox="1">
            <a:spLocks noChangeArrowheads="1"/>
          </p:cNvSpPr>
          <p:nvPr/>
        </p:nvSpPr>
        <p:spPr bwMode="auto">
          <a:xfrm>
            <a:off x="890588" y="93663"/>
            <a:ext cx="34804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1pPr>
            <a:lvl2pPr marL="742950" indent="-28575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2pPr>
            <a:lvl3pPr marL="11430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3pPr>
            <a:lvl4pPr marL="16002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4pPr>
            <a:lvl5pPr marL="2057400" indent="-228600"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589C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GB" sz="2100" dirty="0" smtClean="0">
                <a:solidFill>
                  <a:srgbClr val="FFFFFF"/>
                </a:solidFill>
              </a:rPr>
              <a:t>End-groups and Damping</a:t>
            </a:r>
            <a:endParaRPr lang="en-GB" sz="2100" dirty="0">
              <a:solidFill>
                <a:srgbClr val="FF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20343" y="618725"/>
            <a:ext cx="2874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</a:t>
            </a:r>
            <a:r>
              <a:rPr lang="de-DE" sz="1500" b="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Modified</a:t>
            </a:r>
            <a:r>
              <a:rPr lang="de-DE" sz="15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de-DE" sz="15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WG. Damping</a:t>
            </a:r>
          </a:p>
          <a:p>
            <a:r>
              <a:rPr lang="de-DE" sz="1500" b="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de-DE" sz="15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   (b </a:t>
            </a:r>
            <a:r>
              <a:rPr lang="de-DE" sz="1500" b="0" dirty="0">
                <a:solidFill>
                  <a:schemeClr val="tx1"/>
                </a:solidFill>
                <a:latin typeface="Century Gothic" panose="020B0502020202020204" pitchFamily="34" charset="0"/>
              </a:rPr>
              <a:t>≠</a:t>
            </a:r>
            <a:r>
              <a:rPr lang="de-DE" sz="15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a/2)</a:t>
            </a:r>
          </a:p>
          <a:p>
            <a:r>
              <a:rPr lang="de-DE" sz="15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957620" y="2910521"/>
            <a:ext cx="904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0" i="1" dirty="0" smtClean="0">
                <a:solidFill>
                  <a:schemeClr val="tx1"/>
                </a:solidFill>
              </a:rPr>
              <a:t>A.Velez et al</a:t>
            </a:r>
            <a:r>
              <a:rPr lang="de-DE" sz="800" b="0" dirty="0" smtClean="0">
                <a:solidFill>
                  <a:schemeClr val="tx1"/>
                </a:solidFill>
              </a:rPr>
              <a:t>. WEPMA013 </a:t>
            </a:r>
          </a:p>
          <a:p>
            <a:r>
              <a:rPr lang="de-DE" sz="800" b="0" dirty="0" smtClean="0">
                <a:solidFill>
                  <a:schemeClr val="tx1"/>
                </a:solidFill>
              </a:rPr>
              <a:t>IPAC15</a:t>
            </a:r>
            <a:endParaRPr lang="de-DE" sz="800" b="0" dirty="0">
              <a:solidFill>
                <a:schemeClr val="tx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15250" y="2211437"/>
            <a:ext cx="23172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b="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Enlarged beam-tubes 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85" y="1862081"/>
            <a:ext cx="1144056" cy="189228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91" name="TextBox 90"/>
          <p:cNvSpPr txBox="1"/>
          <p:nvPr/>
        </p:nvSpPr>
        <p:spPr>
          <a:xfrm>
            <a:off x="5116023" y="2280263"/>
            <a:ext cx="6788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tx1"/>
                </a:solidFill>
              </a:rPr>
              <a:t>2xTE</a:t>
            </a:r>
            <a:r>
              <a:rPr lang="de-DE" sz="1000" i="1" baseline="-25000" dirty="0" smtClean="0">
                <a:solidFill>
                  <a:schemeClr val="tx1"/>
                </a:solidFill>
              </a:rPr>
              <a:t>10</a:t>
            </a:r>
            <a:endParaRPr lang="de-DE" sz="1000" i="1" baseline="-25000" dirty="0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126352" y="2073867"/>
            <a:ext cx="624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tx1"/>
                </a:solidFill>
              </a:rPr>
              <a:t>4xTE</a:t>
            </a:r>
            <a:r>
              <a:rPr lang="de-DE" sz="1000" i="1" baseline="-25000" dirty="0" smtClean="0">
                <a:solidFill>
                  <a:schemeClr val="tx1"/>
                </a:solidFill>
              </a:rPr>
              <a:t>01</a:t>
            </a:r>
            <a:endParaRPr lang="de-DE" sz="1000" i="1" baseline="-25000" dirty="0">
              <a:solidFill>
                <a:schemeClr val="tx1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883271" y="1824672"/>
            <a:ext cx="19608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100" b="0" dirty="0">
                <a:solidFill>
                  <a:schemeClr val="tx1"/>
                </a:solidFill>
              </a:rPr>
              <a:t>f</a:t>
            </a:r>
            <a:r>
              <a:rPr lang="de-DE" sz="1100" b="0" dirty="0" smtClean="0">
                <a:solidFill>
                  <a:schemeClr val="tx1"/>
                </a:solidFill>
              </a:rPr>
              <a:t> = 2.755 GHz  </a:t>
            </a:r>
            <a:r>
              <a:rPr lang="de-DE" sz="1100" i="1" dirty="0" smtClean="0">
                <a:solidFill>
                  <a:schemeClr val="tx1"/>
                </a:solidFill>
              </a:rPr>
              <a:t>TM Dipole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94" name="Right Arrow 93"/>
          <p:cNvSpPr/>
          <p:nvPr/>
        </p:nvSpPr>
        <p:spPr bwMode="auto">
          <a:xfrm>
            <a:off x="5078851" y="1407281"/>
            <a:ext cx="882402" cy="286212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962056" y="3356946"/>
            <a:ext cx="1014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0" i="1" dirty="0" smtClean="0">
                <a:solidFill>
                  <a:schemeClr val="tx1"/>
                </a:solidFill>
              </a:rPr>
              <a:t>A.Velez</a:t>
            </a:r>
            <a:r>
              <a:rPr lang="de-DE" sz="800" b="0" dirty="0" smtClean="0">
                <a:solidFill>
                  <a:schemeClr val="tx1"/>
                </a:solidFill>
              </a:rPr>
              <a:t> </a:t>
            </a:r>
            <a:r>
              <a:rPr lang="de-DE" sz="800" b="0" i="1" dirty="0" smtClean="0">
                <a:solidFill>
                  <a:schemeClr val="tx1"/>
                </a:solidFill>
              </a:rPr>
              <a:t>et a</a:t>
            </a:r>
            <a:r>
              <a:rPr lang="de-DE" sz="800" b="0" dirty="0" smtClean="0">
                <a:solidFill>
                  <a:schemeClr val="tx1"/>
                </a:solidFill>
              </a:rPr>
              <a:t>l. MOPP071, LINAC‘14</a:t>
            </a:r>
            <a:endParaRPr lang="de-DE" sz="800" b="0" dirty="0">
              <a:solidFill>
                <a:schemeClr val="tx1"/>
              </a:solidFill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68" y="1857385"/>
            <a:ext cx="1675481" cy="189697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grpSp>
        <p:nvGrpSpPr>
          <p:cNvPr id="336" name="Group 335"/>
          <p:cNvGrpSpPr>
            <a:grpSpLocks noChangeAspect="1"/>
          </p:cNvGrpSpPr>
          <p:nvPr/>
        </p:nvGrpSpPr>
        <p:grpSpPr>
          <a:xfrm>
            <a:off x="58573" y="3932681"/>
            <a:ext cx="4401508" cy="2535046"/>
            <a:chOff x="0" y="795759"/>
            <a:chExt cx="9144000" cy="5266481"/>
          </a:xfrm>
        </p:grpSpPr>
        <p:pic>
          <p:nvPicPr>
            <p:cNvPr id="337" name="Picture 3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5759"/>
              <a:ext cx="9144000" cy="5266481"/>
            </a:xfrm>
            <a:prstGeom prst="rect">
              <a:avLst/>
            </a:prstGeom>
          </p:spPr>
        </p:pic>
        <p:sp>
          <p:nvSpPr>
            <p:cNvPr id="338" name="Oval 337"/>
            <p:cNvSpPr/>
            <p:nvPr/>
          </p:nvSpPr>
          <p:spPr bwMode="auto">
            <a:xfrm>
              <a:off x="1814958" y="146369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39" name="Oval 338"/>
            <p:cNvSpPr/>
            <p:nvPr/>
          </p:nvSpPr>
          <p:spPr bwMode="auto">
            <a:xfrm>
              <a:off x="1824685" y="174468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0" name="Oval 339"/>
            <p:cNvSpPr/>
            <p:nvPr/>
          </p:nvSpPr>
          <p:spPr bwMode="auto">
            <a:xfrm>
              <a:off x="1331564" y="250668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1" name="Oval 340"/>
            <p:cNvSpPr/>
            <p:nvPr/>
          </p:nvSpPr>
          <p:spPr bwMode="auto">
            <a:xfrm>
              <a:off x="1374384" y="274957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2" name="Oval 341"/>
            <p:cNvSpPr/>
            <p:nvPr/>
          </p:nvSpPr>
          <p:spPr bwMode="auto">
            <a:xfrm>
              <a:off x="1438720" y="289244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3" name="Oval 342"/>
            <p:cNvSpPr/>
            <p:nvPr/>
          </p:nvSpPr>
          <p:spPr bwMode="auto">
            <a:xfrm>
              <a:off x="1483720" y="298244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4" name="Oval 343"/>
            <p:cNvSpPr/>
            <p:nvPr/>
          </p:nvSpPr>
          <p:spPr bwMode="auto">
            <a:xfrm>
              <a:off x="1500387" y="289720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5" name="Oval 344"/>
            <p:cNvSpPr/>
            <p:nvPr/>
          </p:nvSpPr>
          <p:spPr bwMode="auto">
            <a:xfrm>
              <a:off x="1327205" y="270457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6" name="Oval 345"/>
            <p:cNvSpPr/>
            <p:nvPr/>
          </p:nvSpPr>
          <p:spPr bwMode="auto">
            <a:xfrm>
              <a:off x="1377169" y="294697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7" name="Oval 346"/>
            <p:cNvSpPr/>
            <p:nvPr/>
          </p:nvSpPr>
          <p:spPr bwMode="auto">
            <a:xfrm>
              <a:off x="1431984" y="309961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8" name="Oval 347"/>
            <p:cNvSpPr/>
            <p:nvPr/>
          </p:nvSpPr>
          <p:spPr bwMode="auto">
            <a:xfrm>
              <a:off x="1481339" y="318723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9" name="Oval 348"/>
            <p:cNvSpPr/>
            <p:nvPr/>
          </p:nvSpPr>
          <p:spPr bwMode="auto">
            <a:xfrm>
              <a:off x="1500387" y="310097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0" name="Oval 349"/>
            <p:cNvSpPr/>
            <p:nvPr/>
          </p:nvSpPr>
          <p:spPr bwMode="auto">
            <a:xfrm>
              <a:off x="2300935" y="381637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1" name="Oval 350"/>
            <p:cNvSpPr/>
            <p:nvPr/>
          </p:nvSpPr>
          <p:spPr bwMode="auto">
            <a:xfrm>
              <a:off x="2452771" y="444502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2" name="Oval 351"/>
            <p:cNvSpPr/>
            <p:nvPr/>
          </p:nvSpPr>
          <p:spPr bwMode="auto">
            <a:xfrm>
              <a:off x="2591447" y="472124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3" name="Oval 352"/>
            <p:cNvSpPr/>
            <p:nvPr/>
          </p:nvSpPr>
          <p:spPr bwMode="auto">
            <a:xfrm>
              <a:off x="2772422" y="486650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4" name="Oval 353"/>
            <p:cNvSpPr/>
            <p:nvPr/>
          </p:nvSpPr>
          <p:spPr bwMode="auto">
            <a:xfrm>
              <a:off x="2996260" y="492477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5" name="Oval 354"/>
            <p:cNvSpPr/>
            <p:nvPr/>
          </p:nvSpPr>
          <p:spPr bwMode="auto">
            <a:xfrm>
              <a:off x="3415360" y="491150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6" name="Oval 355"/>
            <p:cNvSpPr/>
            <p:nvPr/>
          </p:nvSpPr>
          <p:spPr bwMode="auto">
            <a:xfrm>
              <a:off x="3710635" y="471784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7" name="Oval 356"/>
            <p:cNvSpPr/>
            <p:nvPr/>
          </p:nvSpPr>
          <p:spPr bwMode="auto">
            <a:xfrm>
              <a:off x="3865416" y="460932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8" name="Oval 357"/>
            <p:cNvSpPr/>
            <p:nvPr/>
          </p:nvSpPr>
          <p:spPr bwMode="auto">
            <a:xfrm>
              <a:off x="3941533" y="447811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9" name="Oval 358"/>
            <p:cNvSpPr/>
            <p:nvPr/>
          </p:nvSpPr>
          <p:spPr bwMode="auto">
            <a:xfrm>
              <a:off x="3981771" y="424499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0" name="Oval 359"/>
            <p:cNvSpPr/>
            <p:nvPr/>
          </p:nvSpPr>
          <p:spPr bwMode="auto">
            <a:xfrm>
              <a:off x="2326680" y="395686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1" name="Oval 360"/>
            <p:cNvSpPr/>
            <p:nvPr/>
          </p:nvSpPr>
          <p:spPr bwMode="auto">
            <a:xfrm>
              <a:off x="2475776" y="431040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2" name="Oval 361"/>
            <p:cNvSpPr/>
            <p:nvPr/>
          </p:nvSpPr>
          <p:spPr bwMode="auto">
            <a:xfrm>
              <a:off x="2707684" y="447821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3" name="Oval 362"/>
            <p:cNvSpPr/>
            <p:nvPr/>
          </p:nvSpPr>
          <p:spPr bwMode="auto">
            <a:xfrm>
              <a:off x="2984355" y="457308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4" name="Oval 363"/>
            <p:cNvSpPr/>
            <p:nvPr/>
          </p:nvSpPr>
          <p:spPr bwMode="auto">
            <a:xfrm>
              <a:off x="3292545" y="466556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5" name="Oval 364"/>
            <p:cNvSpPr/>
            <p:nvPr/>
          </p:nvSpPr>
          <p:spPr bwMode="auto">
            <a:xfrm>
              <a:off x="3453217" y="463985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6" name="Oval 365"/>
            <p:cNvSpPr/>
            <p:nvPr/>
          </p:nvSpPr>
          <p:spPr bwMode="auto">
            <a:xfrm>
              <a:off x="3738000" y="445941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7" name="Oval 366"/>
            <p:cNvSpPr/>
            <p:nvPr/>
          </p:nvSpPr>
          <p:spPr bwMode="auto">
            <a:xfrm>
              <a:off x="3875104" y="434564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8" name="Oval 367"/>
            <p:cNvSpPr/>
            <p:nvPr/>
          </p:nvSpPr>
          <p:spPr bwMode="auto">
            <a:xfrm>
              <a:off x="3954009" y="420237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69" name="Oval 368"/>
            <p:cNvSpPr/>
            <p:nvPr/>
          </p:nvSpPr>
          <p:spPr bwMode="auto">
            <a:xfrm>
              <a:off x="3984152" y="398179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0" name="Rectangle 369"/>
            <p:cNvSpPr/>
            <p:nvPr/>
          </p:nvSpPr>
          <p:spPr bwMode="auto">
            <a:xfrm>
              <a:off x="2281238" y="5100638"/>
              <a:ext cx="194538" cy="166687"/>
            </a:xfrm>
            <a:prstGeom prst="rect">
              <a:avLst/>
            </a:prstGeom>
            <a:ln>
              <a:noFill/>
              <a:headEnd type="none" w="med" len="med"/>
              <a:tailEnd type="triangle" w="med" len="med"/>
            </a:ln>
            <a:ex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1" name="Oval 370"/>
            <p:cNvSpPr/>
            <p:nvPr/>
          </p:nvSpPr>
          <p:spPr bwMode="auto">
            <a:xfrm>
              <a:off x="5381947" y="313140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2" name="Oval 371"/>
            <p:cNvSpPr/>
            <p:nvPr/>
          </p:nvSpPr>
          <p:spPr bwMode="auto">
            <a:xfrm>
              <a:off x="5439585" y="336885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3" name="Oval 372"/>
            <p:cNvSpPr/>
            <p:nvPr/>
          </p:nvSpPr>
          <p:spPr bwMode="auto">
            <a:xfrm>
              <a:off x="5512916" y="348620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4" name="Oval 373"/>
            <p:cNvSpPr/>
            <p:nvPr/>
          </p:nvSpPr>
          <p:spPr bwMode="auto">
            <a:xfrm>
              <a:off x="5600613" y="357620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5" name="Oval 374"/>
            <p:cNvSpPr/>
            <p:nvPr/>
          </p:nvSpPr>
          <p:spPr bwMode="auto">
            <a:xfrm>
              <a:off x="5579424" y="364575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6" name="Oval 375"/>
            <p:cNvSpPr/>
            <p:nvPr/>
          </p:nvSpPr>
          <p:spPr bwMode="auto">
            <a:xfrm>
              <a:off x="5722466" y="389179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7" name="Oval 376"/>
            <p:cNvSpPr/>
            <p:nvPr/>
          </p:nvSpPr>
          <p:spPr bwMode="auto">
            <a:xfrm>
              <a:off x="5846291" y="414581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8" name="Oval 377"/>
            <p:cNvSpPr/>
            <p:nvPr/>
          </p:nvSpPr>
          <p:spPr bwMode="auto">
            <a:xfrm>
              <a:off x="6048697" y="424499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79" name="Oval 378"/>
            <p:cNvSpPr/>
            <p:nvPr/>
          </p:nvSpPr>
          <p:spPr bwMode="auto">
            <a:xfrm>
              <a:off x="6008459" y="430171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0" name="Oval 379"/>
            <p:cNvSpPr/>
            <p:nvPr/>
          </p:nvSpPr>
          <p:spPr bwMode="auto">
            <a:xfrm>
              <a:off x="6217765" y="438573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1" name="Oval 380"/>
            <p:cNvSpPr/>
            <p:nvPr/>
          </p:nvSpPr>
          <p:spPr bwMode="auto">
            <a:xfrm>
              <a:off x="6165699" y="443073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2" name="Oval 381"/>
            <p:cNvSpPr/>
            <p:nvPr/>
          </p:nvSpPr>
          <p:spPr bwMode="auto">
            <a:xfrm>
              <a:off x="6222606" y="448308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3" name="Oval 382"/>
            <p:cNvSpPr/>
            <p:nvPr/>
          </p:nvSpPr>
          <p:spPr bwMode="auto">
            <a:xfrm>
              <a:off x="6377310" y="305817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4" name="Oval 383"/>
            <p:cNvSpPr/>
            <p:nvPr/>
          </p:nvSpPr>
          <p:spPr bwMode="auto">
            <a:xfrm>
              <a:off x="6379769" y="313360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5" name="Oval 384"/>
            <p:cNvSpPr/>
            <p:nvPr/>
          </p:nvSpPr>
          <p:spPr bwMode="auto">
            <a:xfrm>
              <a:off x="6424769" y="323223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6" name="Oval 385"/>
            <p:cNvSpPr/>
            <p:nvPr/>
          </p:nvSpPr>
          <p:spPr bwMode="auto">
            <a:xfrm>
              <a:off x="6424769" y="327704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7" name="Oval 386"/>
            <p:cNvSpPr/>
            <p:nvPr/>
          </p:nvSpPr>
          <p:spPr bwMode="auto">
            <a:xfrm>
              <a:off x="6505322" y="317621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8" name="Oval 387"/>
            <p:cNvSpPr/>
            <p:nvPr/>
          </p:nvSpPr>
          <p:spPr bwMode="auto">
            <a:xfrm>
              <a:off x="6503019" y="321627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89" name="Oval 388"/>
            <p:cNvSpPr/>
            <p:nvPr/>
          </p:nvSpPr>
          <p:spPr bwMode="auto">
            <a:xfrm>
              <a:off x="6529049" y="445703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0" name="Oval 389"/>
            <p:cNvSpPr/>
            <p:nvPr/>
          </p:nvSpPr>
          <p:spPr bwMode="auto">
            <a:xfrm>
              <a:off x="6571668" y="290673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1" name="Oval 390"/>
            <p:cNvSpPr/>
            <p:nvPr/>
          </p:nvSpPr>
          <p:spPr bwMode="auto">
            <a:xfrm>
              <a:off x="6365402" y="220747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2" name="Oval 391"/>
            <p:cNvSpPr/>
            <p:nvPr/>
          </p:nvSpPr>
          <p:spPr bwMode="auto">
            <a:xfrm>
              <a:off x="6379769" y="205507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3" name="Oval 392"/>
            <p:cNvSpPr/>
            <p:nvPr/>
          </p:nvSpPr>
          <p:spPr bwMode="auto">
            <a:xfrm>
              <a:off x="6472221" y="176694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4" name="Oval 393"/>
            <p:cNvSpPr/>
            <p:nvPr/>
          </p:nvSpPr>
          <p:spPr bwMode="auto">
            <a:xfrm>
              <a:off x="6465007" y="181194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5" name="Oval 394"/>
            <p:cNvSpPr/>
            <p:nvPr/>
          </p:nvSpPr>
          <p:spPr bwMode="auto">
            <a:xfrm>
              <a:off x="7534597" y="229747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6" name="Oval 395"/>
            <p:cNvSpPr/>
            <p:nvPr/>
          </p:nvSpPr>
          <p:spPr bwMode="auto">
            <a:xfrm>
              <a:off x="7534597" y="223367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7" name="Oval 396"/>
            <p:cNvSpPr/>
            <p:nvPr/>
          </p:nvSpPr>
          <p:spPr bwMode="auto">
            <a:xfrm>
              <a:off x="7534597" y="183269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8" name="Oval 397"/>
            <p:cNvSpPr/>
            <p:nvPr/>
          </p:nvSpPr>
          <p:spPr bwMode="auto">
            <a:xfrm>
              <a:off x="7534675" y="176676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99" name="Oval 398"/>
            <p:cNvSpPr/>
            <p:nvPr/>
          </p:nvSpPr>
          <p:spPr bwMode="auto">
            <a:xfrm>
              <a:off x="7534675" y="170188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0" name="Oval 399"/>
            <p:cNvSpPr/>
            <p:nvPr/>
          </p:nvSpPr>
          <p:spPr bwMode="auto">
            <a:xfrm>
              <a:off x="7537134" y="141869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1" name="Oval 400"/>
            <p:cNvSpPr/>
            <p:nvPr/>
          </p:nvSpPr>
          <p:spPr bwMode="auto">
            <a:xfrm>
              <a:off x="7537134" y="130964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2" name="Oval 401"/>
            <p:cNvSpPr/>
            <p:nvPr/>
          </p:nvSpPr>
          <p:spPr bwMode="auto">
            <a:xfrm>
              <a:off x="7360106" y="435891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3" name="Oval 402"/>
            <p:cNvSpPr/>
            <p:nvPr/>
          </p:nvSpPr>
          <p:spPr bwMode="auto">
            <a:xfrm>
              <a:off x="7454947" y="449002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4" name="Oval 403"/>
            <p:cNvSpPr/>
            <p:nvPr/>
          </p:nvSpPr>
          <p:spPr bwMode="auto">
            <a:xfrm>
              <a:off x="7662525" y="429899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5" name="Oval 404"/>
            <p:cNvSpPr/>
            <p:nvPr/>
          </p:nvSpPr>
          <p:spPr bwMode="auto">
            <a:xfrm>
              <a:off x="7624597" y="447811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6" name="Oval 405"/>
            <p:cNvSpPr/>
            <p:nvPr/>
          </p:nvSpPr>
          <p:spPr bwMode="auto">
            <a:xfrm>
              <a:off x="7822069" y="440391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7" name="Oval 406"/>
            <p:cNvSpPr/>
            <p:nvPr/>
          </p:nvSpPr>
          <p:spPr bwMode="auto">
            <a:xfrm>
              <a:off x="7879219" y="460694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8" name="Oval 407"/>
            <p:cNvSpPr/>
            <p:nvPr/>
          </p:nvSpPr>
          <p:spPr bwMode="auto">
            <a:xfrm>
              <a:off x="5381947" y="350418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09" name="Oval 408"/>
            <p:cNvSpPr/>
            <p:nvPr/>
          </p:nvSpPr>
          <p:spPr bwMode="auto">
            <a:xfrm>
              <a:off x="5432354" y="374658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0" name="Oval 409"/>
            <p:cNvSpPr/>
            <p:nvPr/>
          </p:nvSpPr>
          <p:spPr bwMode="auto">
            <a:xfrm>
              <a:off x="5503547" y="385030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1" name="Oval 410"/>
            <p:cNvSpPr/>
            <p:nvPr/>
          </p:nvSpPr>
          <p:spPr bwMode="auto">
            <a:xfrm>
              <a:off x="5581719" y="388339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2" name="Oval 411"/>
            <p:cNvSpPr/>
            <p:nvPr/>
          </p:nvSpPr>
          <p:spPr bwMode="auto">
            <a:xfrm>
              <a:off x="5560375" y="395668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3" name="Oval 412"/>
            <p:cNvSpPr/>
            <p:nvPr/>
          </p:nvSpPr>
          <p:spPr bwMode="auto">
            <a:xfrm>
              <a:off x="5534347" y="365658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4" name="Oval 413"/>
            <p:cNvSpPr/>
            <p:nvPr/>
          </p:nvSpPr>
          <p:spPr bwMode="auto">
            <a:xfrm>
              <a:off x="5722466" y="424300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5" name="Oval 414"/>
            <p:cNvSpPr/>
            <p:nvPr/>
          </p:nvSpPr>
          <p:spPr bwMode="auto">
            <a:xfrm>
              <a:off x="5846291" y="446161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6" name="Oval 415"/>
            <p:cNvSpPr/>
            <p:nvPr/>
          </p:nvSpPr>
          <p:spPr bwMode="auto">
            <a:xfrm>
              <a:off x="5994493" y="455860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7" name="Oval 416"/>
            <p:cNvSpPr/>
            <p:nvPr/>
          </p:nvSpPr>
          <p:spPr bwMode="auto">
            <a:xfrm>
              <a:off x="6123724" y="454703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8" name="Oval 417"/>
            <p:cNvSpPr/>
            <p:nvPr/>
          </p:nvSpPr>
          <p:spPr bwMode="auto">
            <a:xfrm>
              <a:off x="6191893" y="435891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9" name="Oval 418"/>
            <p:cNvSpPr/>
            <p:nvPr/>
          </p:nvSpPr>
          <p:spPr bwMode="auto">
            <a:xfrm>
              <a:off x="6229750" y="474911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0" name="Oval 419"/>
            <p:cNvSpPr/>
            <p:nvPr/>
          </p:nvSpPr>
          <p:spPr bwMode="auto">
            <a:xfrm>
              <a:off x="6093697" y="485238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1" name="Oval 420"/>
            <p:cNvSpPr/>
            <p:nvPr/>
          </p:nvSpPr>
          <p:spPr bwMode="auto">
            <a:xfrm>
              <a:off x="6289769" y="484625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2" name="Oval 421"/>
            <p:cNvSpPr/>
            <p:nvPr/>
          </p:nvSpPr>
          <p:spPr bwMode="auto">
            <a:xfrm>
              <a:off x="6458019" y="473336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3" name="Oval 422"/>
            <p:cNvSpPr/>
            <p:nvPr/>
          </p:nvSpPr>
          <p:spPr bwMode="auto">
            <a:xfrm>
              <a:off x="6469769" y="477650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4" name="Oval 423"/>
            <p:cNvSpPr/>
            <p:nvPr/>
          </p:nvSpPr>
          <p:spPr bwMode="auto">
            <a:xfrm>
              <a:off x="6524929" y="504135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5" name="Oval 424"/>
            <p:cNvSpPr/>
            <p:nvPr/>
          </p:nvSpPr>
          <p:spPr bwMode="auto">
            <a:xfrm>
              <a:off x="6222606" y="477978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6" name="Oval 425"/>
            <p:cNvSpPr/>
            <p:nvPr/>
          </p:nvSpPr>
          <p:spPr bwMode="auto">
            <a:xfrm>
              <a:off x="6382221" y="424499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7" name="Oval 426"/>
            <p:cNvSpPr/>
            <p:nvPr/>
          </p:nvSpPr>
          <p:spPr bwMode="auto">
            <a:xfrm>
              <a:off x="6574049" y="407006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8" name="Oval 427"/>
            <p:cNvSpPr/>
            <p:nvPr/>
          </p:nvSpPr>
          <p:spPr bwMode="auto">
            <a:xfrm>
              <a:off x="6543900" y="427626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29" name="Oval 428"/>
            <p:cNvSpPr/>
            <p:nvPr/>
          </p:nvSpPr>
          <p:spPr bwMode="auto">
            <a:xfrm>
              <a:off x="6442472" y="435891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0" name="Oval 429"/>
            <p:cNvSpPr/>
            <p:nvPr/>
          </p:nvSpPr>
          <p:spPr bwMode="auto">
            <a:xfrm>
              <a:off x="6503662" y="437637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1" name="Oval 430"/>
            <p:cNvSpPr/>
            <p:nvPr/>
          </p:nvSpPr>
          <p:spPr bwMode="auto">
            <a:xfrm>
              <a:off x="6467537" y="258264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2" name="Oval 431"/>
            <p:cNvSpPr/>
            <p:nvPr/>
          </p:nvSpPr>
          <p:spPr bwMode="auto">
            <a:xfrm>
              <a:off x="6377310" y="249376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3" name="Oval 432"/>
            <p:cNvSpPr/>
            <p:nvPr/>
          </p:nvSpPr>
          <p:spPr bwMode="auto">
            <a:xfrm>
              <a:off x="6367783" y="235788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4" name="Oval 433"/>
            <p:cNvSpPr/>
            <p:nvPr/>
          </p:nvSpPr>
          <p:spPr bwMode="auto">
            <a:xfrm>
              <a:off x="6349508" y="210815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5" name="Oval 434"/>
            <p:cNvSpPr/>
            <p:nvPr/>
          </p:nvSpPr>
          <p:spPr bwMode="auto">
            <a:xfrm>
              <a:off x="7540261" y="197242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6" name="Oval 435"/>
            <p:cNvSpPr/>
            <p:nvPr/>
          </p:nvSpPr>
          <p:spPr bwMode="auto">
            <a:xfrm>
              <a:off x="7538534" y="188242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7" name="Oval 436"/>
            <p:cNvSpPr/>
            <p:nvPr/>
          </p:nvSpPr>
          <p:spPr bwMode="auto">
            <a:xfrm>
              <a:off x="7544947" y="165468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8" name="Oval 437"/>
            <p:cNvSpPr/>
            <p:nvPr/>
          </p:nvSpPr>
          <p:spPr bwMode="auto">
            <a:xfrm>
              <a:off x="7544947" y="206315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39" name="Oval 438"/>
            <p:cNvSpPr/>
            <p:nvPr/>
          </p:nvSpPr>
          <p:spPr bwMode="auto">
            <a:xfrm>
              <a:off x="7540261" y="210058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0" name="Oval 439"/>
            <p:cNvSpPr/>
            <p:nvPr/>
          </p:nvSpPr>
          <p:spPr bwMode="auto">
            <a:xfrm>
              <a:off x="7555451" y="213703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1" name="Oval 440"/>
            <p:cNvSpPr/>
            <p:nvPr/>
          </p:nvSpPr>
          <p:spPr bwMode="auto">
            <a:xfrm>
              <a:off x="7579597" y="218730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2" name="Oval 441"/>
            <p:cNvSpPr/>
            <p:nvPr/>
          </p:nvSpPr>
          <p:spPr bwMode="auto">
            <a:xfrm>
              <a:off x="7544947" y="244790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3" name="Oval 442"/>
            <p:cNvSpPr/>
            <p:nvPr/>
          </p:nvSpPr>
          <p:spPr bwMode="auto">
            <a:xfrm>
              <a:off x="7546003" y="249264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4" name="Oval 443"/>
            <p:cNvSpPr/>
            <p:nvPr/>
          </p:nvSpPr>
          <p:spPr bwMode="auto">
            <a:xfrm>
              <a:off x="7668267" y="314817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5" name="Oval 444"/>
            <p:cNvSpPr/>
            <p:nvPr/>
          </p:nvSpPr>
          <p:spPr bwMode="auto">
            <a:xfrm>
              <a:off x="7672377" y="402030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6" name="Oval 445"/>
            <p:cNvSpPr/>
            <p:nvPr/>
          </p:nvSpPr>
          <p:spPr bwMode="auto">
            <a:xfrm>
              <a:off x="7866975" y="428399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7" name="Oval 446"/>
            <p:cNvSpPr/>
            <p:nvPr/>
          </p:nvSpPr>
          <p:spPr bwMode="auto">
            <a:xfrm>
              <a:off x="7288996" y="442782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8" name="Oval 447"/>
            <p:cNvSpPr/>
            <p:nvPr/>
          </p:nvSpPr>
          <p:spPr bwMode="auto">
            <a:xfrm>
              <a:off x="7631896" y="461075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49" name="Oval 448"/>
            <p:cNvSpPr/>
            <p:nvPr/>
          </p:nvSpPr>
          <p:spPr bwMode="auto">
            <a:xfrm>
              <a:off x="7373979" y="482829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50" name="Oval 449"/>
            <p:cNvSpPr/>
            <p:nvPr/>
          </p:nvSpPr>
          <p:spPr bwMode="auto">
            <a:xfrm>
              <a:off x="7488843" y="498794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51" name="Oval 450"/>
            <p:cNvSpPr/>
            <p:nvPr/>
          </p:nvSpPr>
          <p:spPr bwMode="auto">
            <a:xfrm>
              <a:off x="7630007" y="500058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52" name="Oval 451"/>
            <p:cNvSpPr/>
            <p:nvPr/>
          </p:nvSpPr>
          <p:spPr bwMode="auto">
            <a:xfrm>
              <a:off x="7812197" y="493590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457" name="Picture 4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9" y="3081509"/>
            <a:ext cx="963159" cy="71536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458" name="Oval 457"/>
          <p:cNvSpPr/>
          <p:nvPr/>
        </p:nvSpPr>
        <p:spPr bwMode="auto">
          <a:xfrm>
            <a:off x="1816302" y="2924329"/>
            <a:ext cx="45719" cy="57135"/>
          </a:xfrm>
          <a:prstGeom prst="ellipse">
            <a:avLst/>
          </a:prstGeom>
          <a:ln>
            <a:headEnd type="none" w="med" len="med"/>
            <a:tailEnd type="triangle" w="med" len="med"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9" name="Oval 458"/>
          <p:cNvSpPr/>
          <p:nvPr/>
        </p:nvSpPr>
        <p:spPr bwMode="auto">
          <a:xfrm>
            <a:off x="643844" y="2916106"/>
            <a:ext cx="45719" cy="57135"/>
          </a:xfrm>
          <a:prstGeom prst="ellipse">
            <a:avLst/>
          </a:prstGeom>
          <a:ln>
            <a:headEnd type="none" w="med" len="med"/>
            <a:tailEnd type="triangl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60" name="Picture 4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22" y="3081509"/>
            <a:ext cx="986210" cy="71890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461" name="Right Arrow 460"/>
          <p:cNvSpPr/>
          <p:nvPr/>
        </p:nvSpPr>
        <p:spPr bwMode="auto">
          <a:xfrm rot="5400000">
            <a:off x="2857312" y="2971367"/>
            <a:ext cx="617200" cy="286212"/>
          </a:xfrm>
          <a:prstGeom prst="rightArrow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462" name="Group 461"/>
          <p:cNvGrpSpPr>
            <a:grpSpLocks noChangeAspect="1"/>
          </p:cNvGrpSpPr>
          <p:nvPr/>
        </p:nvGrpSpPr>
        <p:grpSpPr>
          <a:xfrm>
            <a:off x="5029200" y="4061530"/>
            <a:ext cx="4114800" cy="2369916"/>
            <a:chOff x="0" y="795757"/>
            <a:chExt cx="9144000" cy="5266481"/>
          </a:xfrm>
        </p:grpSpPr>
        <p:pic>
          <p:nvPicPr>
            <p:cNvPr id="463" name="Picture 4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5757"/>
              <a:ext cx="9144000" cy="5266481"/>
            </a:xfrm>
            <a:prstGeom prst="rect">
              <a:avLst/>
            </a:prstGeom>
          </p:spPr>
        </p:pic>
        <p:sp>
          <p:nvSpPr>
            <p:cNvPr id="464" name="Oval 463"/>
            <p:cNvSpPr/>
            <p:nvPr/>
          </p:nvSpPr>
          <p:spPr bwMode="auto">
            <a:xfrm>
              <a:off x="6396992" y="212991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5" name="Oval 464"/>
            <p:cNvSpPr/>
            <p:nvPr/>
          </p:nvSpPr>
          <p:spPr bwMode="auto">
            <a:xfrm>
              <a:off x="6375561" y="229898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6" name="Oval 465"/>
            <p:cNvSpPr/>
            <p:nvPr/>
          </p:nvSpPr>
          <p:spPr bwMode="auto">
            <a:xfrm>
              <a:off x="6458361" y="201323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7" name="Oval 466"/>
            <p:cNvSpPr/>
            <p:nvPr/>
          </p:nvSpPr>
          <p:spPr bwMode="auto">
            <a:xfrm>
              <a:off x="6479792" y="183940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8" name="Oval 467"/>
            <p:cNvSpPr/>
            <p:nvPr/>
          </p:nvSpPr>
          <p:spPr bwMode="auto">
            <a:xfrm>
              <a:off x="6479792" y="188755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69" name="Oval 468"/>
            <p:cNvSpPr/>
            <p:nvPr/>
          </p:nvSpPr>
          <p:spPr bwMode="auto">
            <a:xfrm>
              <a:off x="6587769" y="305254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0" name="Oval 469"/>
            <p:cNvSpPr/>
            <p:nvPr/>
          </p:nvSpPr>
          <p:spPr bwMode="auto">
            <a:xfrm>
              <a:off x="6394103" y="322290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1" name="Oval 470"/>
            <p:cNvSpPr/>
            <p:nvPr/>
          </p:nvSpPr>
          <p:spPr bwMode="auto">
            <a:xfrm>
              <a:off x="6394103" y="329380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2" name="Oval 471"/>
            <p:cNvSpPr/>
            <p:nvPr/>
          </p:nvSpPr>
          <p:spPr bwMode="auto">
            <a:xfrm>
              <a:off x="6507992" y="334619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3" name="Oval 472"/>
            <p:cNvSpPr/>
            <p:nvPr/>
          </p:nvSpPr>
          <p:spPr bwMode="auto">
            <a:xfrm>
              <a:off x="6521192" y="337660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4" name="Oval 473"/>
            <p:cNvSpPr/>
            <p:nvPr/>
          </p:nvSpPr>
          <p:spPr bwMode="auto">
            <a:xfrm>
              <a:off x="6401246" y="314010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5" name="Oval 474"/>
            <p:cNvSpPr/>
            <p:nvPr/>
          </p:nvSpPr>
          <p:spPr bwMode="auto">
            <a:xfrm>
              <a:off x="6433122" y="341324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6" name="Oval 475"/>
            <p:cNvSpPr/>
            <p:nvPr/>
          </p:nvSpPr>
          <p:spPr bwMode="auto">
            <a:xfrm>
              <a:off x="6406928" y="321154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7" name="Oval 476"/>
            <p:cNvSpPr/>
            <p:nvPr/>
          </p:nvSpPr>
          <p:spPr bwMode="auto">
            <a:xfrm>
              <a:off x="6470846" y="338759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8" name="Oval 477"/>
            <p:cNvSpPr/>
            <p:nvPr/>
          </p:nvSpPr>
          <p:spPr bwMode="auto">
            <a:xfrm>
              <a:off x="1814958" y="175660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79" name="Oval 478"/>
            <p:cNvSpPr/>
            <p:nvPr/>
          </p:nvSpPr>
          <p:spPr bwMode="auto">
            <a:xfrm>
              <a:off x="1814958" y="146369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0" name="Oval 479"/>
            <p:cNvSpPr/>
            <p:nvPr/>
          </p:nvSpPr>
          <p:spPr bwMode="auto">
            <a:xfrm>
              <a:off x="5385880" y="328665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1" name="Oval 480"/>
            <p:cNvSpPr/>
            <p:nvPr/>
          </p:nvSpPr>
          <p:spPr bwMode="auto">
            <a:xfrm>
              <a:off x="5452422" y="353723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2" name="Oval 481"/>
            <p:cNvSpPr/>
            <p:nvPr/>
          </p:nvSpPr>
          <p:spPr bwMode="auto">
            <a:xfrm>
              <a:off x="5514350" y="367296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3" name="Oval 482"/>
            <p:cNvSpPr/>
            <p:nvPr/>
          </p:nvSpPr>
          <p:spPr bwMode="auto">
            <a:xfrm>
              <a:off x="5602463" y="377298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4" name="Oval 483"/>
            <p:cNvSpPr/>
            <p:nvPr/>
          </p:nvSpPr>
          <p:spPr bwMode="auto">
            <a:xfrm>
              <a:off x="5588177" y="383250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5" name="Oval 484"/>
            <p:cNvSpPr/>
            <p:nvPr/>
          </p:nvSpPr>
          <p:spPr bwMode="auto">
            <a:xfrm>
              <a:off x="5730502" y="408730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6" name="Oval 485"/>
            <p:cNvSpPr/>
            <p:nvPr/>
          </p:nvSpPr>
          <p:spPr bwMode="auto">
            <a:xfrm>
              <a:off x="5857250" y="436590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7" name="Oval 486"/>
            <p:cNvSpPr/>
            <p:nvPr/>
          </p:nvSpPr>
          <p:spPr bwMode="auto">
            <a:xfrm>
              <a:off x="6059656" y="447068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8" name="Oval 487"/>
            <p:cNvSpPr/>
            <p:nvPr/>
          </p:nvSpPr>
          <p:spPr bwMode="auto">
            <a:xfrm>
              <a:off x="6057568" y="451208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89" name="Oval 488"/>
            <p:cNvSpPr/>
            <p:nvPr/>
          </p:nvSpPr>
          <p:spPr bwMode="auto">
            <a:xfrm>
              <a:off x="6016168" y="451208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0" name="Oval 489"/>
            <p:cNvSpPr/>
            <p:nvPr/>
          </p:nvSpPr>
          <p:spPr bwMode="auto">
            <a:xfrm>
              <a:off x="6226344" y="461832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1" name="Oval 490"/>
            <p:cNvSpPr/>
            <p:nvPr/>
          </p:nvSpPr>
          <p:spPr bwMode="auto">
            <a:xfrm>
              <a:off x="6175420" y="468737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2" name="Oval 491"/>
            <p:cNvSpPr/>
            <p:nvPr/>
          </p:nvSpPr>
          <p:spPr bwMode="auto">
            <a:xfrm>
              <a:off x="6233781" y="473353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3" name="Oval 492"/>
            <p:cNvSpPr/>
            <p:nvPr/>
          </p:nvSpPr>
          <p:spPr bwMode="auto">
            <a:xfrm>
              <a:off x="6541161" y="470403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4" name="Oval 493"/>
            <p:cNvSpPr/>
            <p:nvPr/>
          </p:nvSpPr>
          <p:spPr bwMode="auto">
            <a:xfrm>
              <a:off x="7374106" y="459488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5" name="Oval 494"/>
            <p:cNvSpPr/>
            <p:nvPr/>
          </p:nvSpPr>
          <p:spPr bwMode="auto">
            <a:xfrm>
              <a:off x="7688431" y="453552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6" name="Oval 495"/>
            <p:cNvSpPr/>
            <p:nvPr/>
          </p:nvSpPr>
          <p:spPr bwMode="auto">
            <a:xfrm>
              <a:off x="7483644" y="474121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7" name="Oval 496"/>
            <p:cNvSpPr/>
            <p:nvPr/>
          </p:nvSpPr>
          <p:spPr bwMode="auto">
            <a:xfrm>
              <a:off x="7652087" y="473368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8" name="Oval 497"/>
            <p:cNvSpPr/>
            <p:nvPr/>
          </p:nvSpPr>
          <p:spPr bwMode="auto">
            <a:xfrm>
              <a:off x="7840831" y="464796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9" name="Oval 498"/>
            <p:cNvSpPr/>
            <p:nvPr/>
          </p:nvSpPr>
          <p:spPr bwMode="auto">
            <a:xfrm>
              <a:off x="7894136" y="486835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0" name="Oval 499"/>
            <p:cNvSpPr/>
            <p:nvPr/>
          </p:nvSpPr>
          <p:spPr bwMode="auto">
            <a:xfrm>
              <a:off x="3977678" y="419352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1" name="Oval 500"/>
            <p:cNvSpPr/>
            <p:nvPr/>
          </p:nvSpPr>
          <p:spPr bwMode="auto">
            <a:xfrm>
              <a:off x="3938659" y="443219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2" name="Oval 501"/>
            <p:cNvSpPr/>
            <p:nvPr/>
          </p:nvSpPr>
          <p:spPr bwMode="auto">
            <a:xfrm>
              <a:off x="3867764" y="459449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3" name="Oval 502"/>
            <p:cNvSpPr/>
            <p:nvPr/>
          </p:nvSpPr>
          <p:spPr bwMode="auto">
            <a:xfrm>
              <a:off x="3721270" y="470641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4" name="Oval 503"/>
            <p:cNvSpPr/>
            <p:nvPr/>
          </p:nvSpPr>
          <p:spPr bwMode="auto">
            <a:xfrm>
              <a:off x="3439515" y="489784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5" name="Oval 504"/>
            <p:cNvSpPr/>
            <p:nvPr/>
          </p:nvSpPr>
          <p:spPr bwMode="auto">
            <a:xfrm>
              <a:off x="3284734" y="492033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6" name="Oval 505"/>
            <p:cNvSpPr/>
            <p:nvPr/>
          </p:nvSpPr>
          <p:spPr bwMode="auto">
            <a:xfrm>
              <a:off x="2963266" y="483277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7" name="Oval 506"/>
            <p:cNvSpPr/>
            <p:nvPr/>
          </p:nvSpPr>
          <p:spPr bwMode="auto">
            <a:xfrm>
              <a:off x="2687041" y="473659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8" name="Oval 507"/>
            <p:cNvSpPr/>
            <p:nvPr/>
          </p:nvSpPr>
          <p:spPr bwMode="auto">
            <a:xfrm>
              <a:off x="2459569" y="456040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09" name="Oval 508"/>
            <p:cNvSpPr/>
            <p:nvPr/>
          </p:nvSpPr>
          <p:spPr bwMode="auto">
            <a:xfrm>
              <a:off x="2303659" y="417010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0" name="Oval 509"/>
            <p:cNvSpPr/>
            <p:nvPr/>
          </p:nvSpPr>
          <p:spPr bwMode="auto">
            <a:xfrm>
              <a:off x="1448790" y="312874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1" name="Oval 510"/>
            <p:cNvSpPr/>
            <p:nvPr/>
          </p:nvSpPr>
          <p:spPr bwMode="auto">
            <a:xfrm>
              <a:off x="1477910" y="303602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2" name="Oval 511"/>
            <p:cNvSpPr/>
            <p:nvPr/>
          </p:nvSpPr>
          <p:spPr bwMode="auto">
            <a:xfrm>
              <a:off x="1399945" y="303602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3" name="Oval 512"/>
            <p:cNvSpPr/>
            <p:nvPr/>
          </p:nvSpPr>
          <p:spPr bwMode="auto">
            <a:xfrm>
              <a:off x="1346711" y="288362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4" name="Oval 513"/>
            <p:cNvSpPr/>
            <p:nvPr/>
          </p:nvSpPr>
          <p:spPr bwMode="auto">
            <a:xfrm>
              <a:off x="1300549" y="261453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5" name="Oval 514"/>
            <p:cNvSpPr/>
            <p:nvPr/>
          </p:nvSpPr>
          <p:spPr bwMode="auto">
            <a:xfrm>
              <a:off x="5385880" y="353247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6" name="Oval 515"/>
            <p:cNvSpPr/>
            <p:nvPr/>
          </p:nvSpPr>
          <p:spPr bwMode="auto">
            <a:xfrm>
              <a:off x="5445220" y="379348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7" name="Oval 516"/>
            <p:cNvSpPr/>
            <p:nvPr/>
          </p:nvSpPr>
          <p:spPr bwMode="auto">
            <a:xfrm>
              <a:off x="5517282" y="395779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8" name="Oval 517"/>
            <p:cNvSpPr/>
            <p:nvPr/>
          </p:nvSpPr>
          <p:spPr bwMode="auto">
            <a:xfrm>
              <a:off x="5605144" y="409444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19" name="Oval 518"/>
            <p:cNvSpPr/>
            <p:nvPr/>
          </p:nvSpPr>
          <p:spPr bwMode="auto">
            <a:xfrm>
              <a:off x="5588177" y="415212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0" name="Oval 519"/>
            <p:cNvSpPr/>
            <p:nvPr/>
          </p:nvSpPr>
          <p:spPr bwMode="auto">
            <a:xfrm>
              <a:off x="5730502" y="415212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1" name="Oval 520"/>
            <p:cNvSpPr/>
            <p:nvPr/>
          </p:nvSpPr>
          <p:spPr bwMode="auto">
            <a:xfrm>
              <a:off x="5857250" y="442175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2" name="Oval 521"/>
            <p:cNvSpPr/>
            <p:nvPr/>
          </p:nvSpPr>
          <p:spPr bwMode="auto">
            <a:xfrm>
              <a:off x="6018256" y="456040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3" name="Oval 522"/>
            <p:cNvSpPr/>
            <p:nvPr/>
          </p:nvSpPr>
          <p:spPr bwMode="auto">
            <a:xfrm>
              <a:off x="6175698" y="455601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4" name="Oval 523"/>
            <p:cNvSpPr/>
            <p:nvPr/>
          </p:nvSpPr>
          <p:spPr bwMode="auto">
            <a:xfrm>
              <a:off x="6390427" y="383834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5" name="Oval 524"/>
            <p:cNvSpPr/>
            <p:nvPr/>
          </p:nvSpPr>
          <p:spPr bwMode="auto">
            <a:xfrm>
              <a:off x="6509731" y="390102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6" name="Oval 525"/>
            <p:cNvSpPr/>
            <p:nvPr/>
          </p:nvSpPr>
          <p:spPr bwMode="auto">
            <a:xfrm>
              <a:off x="6585608" y="391639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7" name="Oval 526"/>
            <p:cNvSpPr/>
            <p:nvPr/>
          </p:nvSpPr>
          <p:spPr bwMode="auto">
            <a:xfrm>
              <a:off x="6448548" y="404059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8" name="Oval 527"/>
            <p:cNvSpPr/>
            <p:nvPr/>
          </p:nvSpPr>
          <p:spPr bwMode="auto">
            <a:xfrm>
              <a:off x="6392808" y="413215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29" name="Oval 528"/>
            <p:cNvSpPr/>
            <p:nvPr/>
          </p:nvSpPr>
          <p:spPr bwMode="auto">
            <a:xfrm>
              <a:off x="6556756" y="436590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0" name="Oval 529"/>
            <p:cNvSpPr/>
            <p:nvPr/>
          </p:nvSpPr>
          <p:spPr bwMode="auto">
            <a:xfrm>
              <a:off x="7062089" y="461939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1" name="Oval 530"/>
            <p:cNvSpPr/>
            <p:nvPr/>
          </p:nvSpPr>
          <p:spPr bwMode="auto">
            <a:xfrm>
              <a:off x="7559768" y="301460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2" name="Oval 531"/>
            <p:cNvSpPr/>
            <p:nvPr/>
          </p:nvSpPr>
          <p:spPr bwMode="auto">
            <a:xfrm>
              <a:off x="7557607" y="326339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3" name="Oval 532"/>
            <p:cNvSpPr/>
            <p:nvPr/>
          </p:nvSpPr>
          <p:spPr bwMode="auto">
            <a:xfrm>
              <a:off x="7555446" y="389364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4" name="Oval 533"/>
            <p:cNvSpPr/>
            <p:nvPr/>
          </p:nvSpPr>
          <p:spPr bwMode="auto">
            <a:xfrm>
              <a:off x="7688431" y="457692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5" name="Oval 534"/>
            <p:cNvSpPr/>
            <p:nvPr/>
          </p:nvSpPr>
          <p:spPr bwMode="auto">
            <a:xfrm>
              <a:off x="7483644" y="486835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6" name="Oval 535"/>
            <p:cNvSpPr/>
            <p:nvPr/>
          </p:nvSpPr>
          <p:spPr bwMode="auto">
            <a:xfrm>
              <a:off x="7652014" y="486835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7" name="Oval 536"/>
            <p:cNvSpPr/>
            <p:nvPr/>
          </p:nvSpPr>
          <p:spPr bwMode="auto">
            <a:xfrm>
              <a:off x="7840831" y="479267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8" name="Oval 537"/>
            <p:cNvSpPr/>
            <p:nvPr/>
          </p:nvSpPr>
          <p:spPr bwMode="auto">
            <a:xfrm>
              <a:off x="7894136" y="492033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39" name="Oval 538"/>
            <p:cNvSpPr/>
            <p:nvPr/>
          </p:nvSpPr>
          <p:spPr bwMode="auto">
            <a:xfrm>
              <a:off x="6055187" y="496757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0" name="Oval 539"/>
            <p:cNvSpPr/>
            <p:nvPr/>
          </p:nvSpPr>
          <p:spPr bwMode="auto">
            <a:xfrm>
              <a:off x="6213387" y="521271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1" name="Oval 540"/>
            <p:cNvSpPr/>
            <p:nvPr/>
          </p:nvSpPr>
          <p:spPr bwMode="auto">
            <a:xfrm>
              <a:off x="6546369" y="502697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2" name="Oval 541"/>
            <p:cNvSpPr/>
            <p:nvPr/>
          </p:nvSpPr>
          <p:spPr bwMode="auto">
            <a:xfrm>
              <a:off x="6543762" y="506706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3" name="Oval 542"/>
            <p:cNvSpPr/>
            <p:nvPr/>
          </p:nvSpPr>
          <p:spPr bwMode="auto">
            <a:xfrm>
              <a:off x="3968154" y="425397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4" name="Oval 543"/>
            <p:cNvSpPr/>
            <p:nvPr/>
          </p:nvSpPr>
          <p:spPr bwMode="auto">
            <a:xfrm>
              <a:off x="3941040" y="449650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5" name="Oval 544"/>
            <p:cNvSpPr/>
            <p:nvPr/>
          </p:nvSpPr>
          <p:spPr bwMode="auto">
            <a:xfrm>
              <a:off x="3855859" y="466079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6" name="Oval 545"/>
            <p:cNvSpPr/>
            <p:nvPr/>
          </p:nvSpPr>
          <p:spPr bwMode="auto">
            <a:xfrm>
              <a:off x="3705591" y="477017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7" name="Oval 546"/>
            <p:cNvSpPr/>
            <p:nvPr/>
          </p:nvSpPr>
          <p:spPr bwMode="auto">
            <a:xfrm>
              <a:off x="3402877" y="496026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8" name="Oval 547"/>
            <p:cNvSpPr/>
            <p:nvPr/>
          </p:nvSpPr>
          <p:spPr bwMode="auto">
            <a:xfrm>
              <a:off x="3264765" y="496173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49" name="Oval 548"/>
            <p:cNvSpPr/>
            <p:nvPr/>
          </p:nvSpPr>
          <p:spPr bwMode="auto">
            <a:xfrm>
              <a:off x="3236260" y="500642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0" name="Oval 549"/>
            <p:cNvSpPr/>
            <p:nvPr/>
          </p:nvSpPr>
          <p:spPr bwMode="auto">
            <a:xfrm>
              <a:off x="2963266" y="488477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1" name="Oval 550"/>
            <p:cNvSpPr/>
            <p:nvPr/>
          </p:nvSpPr>
          <p:spPr bwMode="auto">
            <a:xfrm>
              <a:off x="2689422" y="468828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2" name="Oval 551"/>
            <p:cNvSpPr/>
            <p:nvPr/>
          </p:nvSpPr>
          <p:spPr bwMode="auto">
            <a:xfrm>
              <a:off x="2455796" y="450801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3" name="Oval 552"/>
            <p:cNvSpPr/>
            <p:nvPr/>
          </p:nvSpPr>
          <p:spPr bwMode="auto">
            <a:xfrm>
              <a:off x="2303659" y="425357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4" name="Oval 553"/>
            <p:cNvSpPr/>
            <p:nvPr/>
          </p:nvSpPr>
          <p:spPr bwMode="auto">
            <a:xfrm>
              <a:off x="1448790" y="321154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5" name="Oval 554"/>
            <p:cNvSpPr/>
            <p:nvPr/>
          </p:nvSpPr>
          <p:spPr bwMode="auto">
            <a:xfrm>
              <a:off x="1482745" y="3099239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6" name="Oval 555"/>
            <p:cNvSpPr/>
            <p:nvPr/>
          </p:nvSpPr>
          <p:spPr bwMode="auto">
            <a:xfrm>
              <a:off x="1407390" y="311842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7" name="Oval 556"/>
            <p:cNvSpPr/>
            <p:nvPr/>
          </p:nvSpPr>
          <p:spPr bwMode="auto">
            <a:xfrm>
              <a:off x="1346711" y="2966020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8" name="Oval 557"/>
            <p:cNvSpPr/>
            <p:nvPr/>
          </p:nvSpPr>
          <p:spPr bwMode="auto">
            <a:xfrm>
              <a:off x="1300772" y="270447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59" name="Oval 558"/>
            <p:cNvSpPr/>
            <p:nvPr/>
          </p:nvSpPr>
          <p:spPr bwMode="auto">
            <a:xfrm>
              <a:off x="7554995" y="238962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0" name="Oval 559"/>
            <p:cNvSpPr/>
            <p:nvPr/>
          </p:nvSpPr>
          <p:spPr bwMode="auto">
            <a:xfrm>
              <a:off x="7557607" y="232603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1" name="Oval 560"/>
            <p:cNvSpPr/>
            <p:nvPr/>
          </p:nvSpPr>
          <p:spPr bwMode="auto">
            <a:xfrm>
              <a:off x="7554995" y="1345188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2" name="Oval 561"/>
            <p:cNvSpPr/>
            <p:nvPr/>
          </p:nvSpPr>
          <p:spPr bwMode="auto">
            <a:xfrm>
              <a:off x="7557607" y="1462016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3" name="Oval 562"/>
            <p:cNvSpPr/>
            <p:nvPr/>
          </p:nvSpPr>
          <p:spPr bwMode="auto">
            <a:xfrm>
              <a:off x="7556688" y="1733333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4" name="Oval 563"/>
            <p:cNvSpPr/>
            <p:nvPr/>
          </p:nvSpPr>
          <p:spPr bwMode="auto">
            <a:xfrm>
              <a:off x="7540476" y="1839401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5" name="Oval 564"/>
            <p:cNvSpPr/>
            <p:nvPr/>
          </p:nvSpPr>
          <p:spPr bwMode="auto">
            <a:xfrm>
              <a:off x="7559986" y="179247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6" name="Oval 565"/>
            <p:cNvSpPr/>
            <p:nvPr/>
          </p:nvSpPr>
          <p:spPr bwMode="auto">
            <a:xfrm>
              <a:off x="7581876" y="1847014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7" name="Oval 566"/>
            <p:cNvSpPr/>
            <p:nvPr/>
          </p:nvSpPr>
          <p:spPr bwMode="auto">
            <a:xfrm>
              <a:off x="7552842" y="189161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8" name="Oval 567"/>
            <p:cNvSpPr/>
            <p:nvPr/>
          </p:nvSpPr>
          <p:spPr bwMode="auto">
            <a:xfrm>
              <a:off x="7559768" y="1933015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69" name="Oval 568"/>
            <p:cNvSpPr/>
            <p:nvPr/>
          </p:nvSpPr>
          <p:spPr bwMode="auto">
            <a:xfrm>
              <a:off x="7569505" y="203827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0" name="Oval 569"/>
            <p:cNvSpPr/>
            <p:nvPr/>
          </p:nvSpPr>
          <p:spPr bwMode="auto">
            <a:xfrm>
              <a:off x="7552842" y="207967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1" name="Oval 570"/>
            <p:cNvSpPr/>
            <p:nvPr/>
          </p:nvSpPr>
          <p:spPr bwMode="auto">
            <a:xfrm>
              <a:off x="7582094" y="2162477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572" name="Oval 571"/>
            <p:cNvSpPr/>
            <p:nvPr/>
          </p:nvSpPr>
          <p:spPr bwMode="auto">
            <a:xfrm>
              <a:off x="7566444" y="2216182"/>
              <a:ext cx="90000" cy="90000"/>
            </a:xfrm>
            <a:prstGeom prst="ellipse">
              <a:avLst/>
            </a:prstGeom>
            <a:ln>
              <a:headEnd type="none" w="med" len="med"/>
              <a:tailEnd type="triangl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575" name="Picture 5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84" y="4102491"/>
            <a:ext cx="623912" cy="50237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576" name="Picture 5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36" y="4106701"/>
            <a:ext cx="632499" cy="50539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577" name="Oval 576"/>
          <p:cNvSpPr/>
          <p:nvPr/>
        </p:nvSpPr>
        <p:spPr bwMode="auto">
          <a:xfrm>
            <a:off x="6756844" y="3948374"/>
            <a:ext cx="45719" cy="57965"/>
          </a:xfrm>
          <a:prstGeom prst="ellipse">
            <a:avLst/>
          </a:prstGeom>
          <a:ln>
            <a:headEnd type="none" w="med" len="med"/>
            <a:tailEnd type="triangl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78" name="Oval 577"/>
          <p:cNvSpPr/>
          <p:nvPr/>
        </p:nvSpPr>
        <p:spPr bwMode="auto">
          <a:xfrm>
            <a:off x="7528865" y="3944412"/>
            <a:ext cx="45719" cy="57965"/>
          </a:xfrm>
          <a:prstGeom prst="ellipse">
            <a:avLst/>
          </a:prstGeom>
          <a:ln>
            <a:headEnd type="none" w="med" len="med"/>
            <a:tailEnd type="triangl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579" name="Straight Connector 578"/>
          <p:cNvCxnSpPr/>
          <p:nvPr/>
        </p:nvCxnSpPr>
        <p:spPr bwMode="auto">
          <a:xfrm>
            <a:off x="158205" y="2018936"/>
            <a:ext cx="3858257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0" name="Rectangle 579"/>
          <p:cNvSpPr/>
          <p:nvPr/>
        </p:nvSpPr>
        <p:spPr bwMode="auto">
          <a:xfrm>
            <a:off x="150520" y="6568440"/>
            <a:ext cx="3956660" cy="1905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81" name="TextBox 580"/>
          <p:cNvSpPr txBox="1"/>
          <p:nvPr/>
        </p:nvSpPr>
        <p:spPr>
          <a:xfrm>
            <a:off x="-8628" y="6642498"/>
            <a:ext cx="23022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b="0" dirty="0" smtClean="0"/>
              <a:t>A.Velez, SRF15 Whistler CA</a:t>
            </a:r>
            <a:endParaRPr lang="de-DE" sz="1000" b="0" dirty="0"/>
          </a:p>
        </p:txBody>
      </p:sp>
      <p:sp>
        <p:nvSpPr>
          <p:cNvPr id="299" name="TextBox 298"/>
          <p:cNvSpPr txBox="1"/>
          <p:nvPr/>
        </p:nvSpPr>
        <p:spPr>
          <a:xfrm>
            <a:off x="89974" y="735967"/>
            <a:ext cx="43153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Calculations show high HOM damping level required </a:t>
            </a:r>
            <a:r>
              <a:rPr lang="de-DE" sz="1500" b="0" dirty="0">
                <a:solidFill>
                  <a:schemeClr val="tx1"/>
                </a:solidFill>
                <a:latin typeface="Century Gothic" panose="020B0502020202020204" pitchFamily="34" charset="0"/>
              </a:rPr>
              <a:t>to avoid CBI‘s </a:t>
            </a:r>
          </a:p>
          <a:p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-264414" y="1383858"/>
            <a:ext cx="379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5e4 </a:t>
            </a:r>
            <a:r>
              <a:rPr lang="el-GR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Ω</a:t>
            </a:r>
            <a:r>
              <a:rPr lang="de-DE" sz="1500" b="0" dirty="0">
                <a:solidFill>
                  <a:schemeClr val="tx1"/>
                </a:solidFill>
                <a:latin typeface="Century Gothic" panose="020B0502020202020204" pitchFamily="34" charset="0"/>
              </a:rPr>
              <a:t>, longitudinal modes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de-DE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1e7 </a:t>
            </a:r>
            <a:r>
              <a:rPr lang="el-GR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Ω</a:t>
            </a:r>
            <a:r>
              <a:rPr lang="de-DE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/m</a:t>
            </a:r>
            <a:r>
              <a:rPr lang="de-DE" sz="1500" b="0" dirty="0">
                <a:solidFill>
                  <a:schemeClr val="tx1"/>
                </a:solidFill>
                <a:latin typeface="Century Gothic" panose="020B0502020202020204" pitchFamily="34" charset="0"/>
              </a:rPr>
              <a:t>, transverse modes</a:t>
            </a:r>
          </a:p>
          <a:p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 bwMode="auto">
          <a:xfrm>
            <a:off x="0" y="6580262"/>
            <a:ext cx="4817658" cy="27773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-Design">
  <a:themeElements>
    <a:clrScheme name="1_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1512</Words>
  <Application>Microsoft Office PowerPoint</Application>
  <PresentationFormat>On-screen Show (4:3)</PresentationFormat>
  <Paragraphs>374</Paragraphs>
  <Slides>23</Slides>
  <Notes>6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Century Gothic</vt:lpstr>
      <vt:lpstr>Courier New</vt:lpstr>
      <vt:lpstr>Wingdings</vt:lpstr>
      <vt:lpstr>1_Larissa-Design</vt:lpstr>
      <vt:lpstr>Larissa-Design</vt:lpstr>
      <vt:lpstr>2_Larissa-Design</vt:lpstr>
      <vt:lpstr>3_Larissa-Design</vt:lpstr>
      <vt:lpstr>Equation</vt:lpstr>
      <vt:lpstr>Formel</vt:lpstr>
      <vt:lpstr>PowerPoint Presentation</vt:lpstr>
      <vt:lpstr>PowerPoint Presentation</vt:lpstr>
      <vt:lpstr>The concept of BESSY VSR</vt:lpstr>
      <vt:lpstr>The concept of BESSY VSR</vt:lpstr>
      <vt:lpstr>The concept of BESSY VSR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Institut für Kernphysik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Jankowiak</dc:creator>
  <cp:lastModifiedBy>Velez, Adolfo</cp:lastModifiedBy>
  <cp:revision>614</cp:revision>
  <cp:lastPrinted>2015-04-11T14:21:08Z</cp:lastPrinted>
  <dcterms:created xsi:type="dcterms:W3CDTF">2010-03-26T17:52:16Z</dcterms:created>
  <dcterms:modified xsi:type="dcterms:W3CDTF">2016-07-06T09:24:15Z</dcterms:modified>
</cp:coreProperties>
</file>