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482" r:id="rId3"/>
    <p:sldId id="483" r:id="rId4"/>
    <p:sldId id="500" r:id="rId5"/>
    <p:sldId id="506" r:id="rId6"/>
    <p:sldId id="503" r:id="rId7"/>
    <p:sldId id="505" r:id="rId8"/>
    <p:sldId id="523" r:id="rId9"/>
    <p:sldId id="507" r:id="rId10"/>
    <p:sldId id="488" r:id="rId11"/>
    <p:sldId id="509" r:id="rId12"/>
    <p:sldId id="491" r:id="rId13"/>
    <p:sldId id="490" r:id="rId14"/>
    <p:sldId id="512" r:id="rId15"/>
    <p:sldId id="519" r:id="rId16"/>
    <p:sldId id="521" r:id="rId17"/>
    <p:sldId id="522" r:id="rId18"/>
    <p:sldId id="518" r:id="rId19"/>
    <p:sldId id="524" r:id="rId20"/>
    <p:sldId id="492" r:id="rId21"/>
    <p:sldId id="520" r:id="rId22"/>
    <p:sldId id="525" r:id="rId23"/>
    <p:sldId id="526" r:id="rId24"/>
  </p:sldIdLst>
  <p:sldSz cx="10058400" cy="7772400"/>
  <p:notesSz cx="9144000" cy="6858000"/>
  <p:defaultTextStyle>
    <a:defPPr>
      <a:defRPr lang="en-US"/>
    </a:defPPr>
    <a:lvl1pPr marL="0" algn="l" defTabSz="1018662" rtl="0" eaLnBrk="1" latinLnBrk="0" hangingPunct="1">
      <a:defRPr sz="2000" kern="1200">
        <a:solidFill>
          <a:schemeClr val="tx1"/>
        </a:solidFill>
        <a:latin typeface="+mn-lt"/>
        <a:ea typeface="+mn-ea"/>
        <a:cs typeface="+mn-cs"/>
      </a:defRPr>
    </a:lvl1pPr>
    <a:lvl2pPr marL="509331" algn="l" defTabSz="1018662" rtl="0" eaLnBrk="1" latinLnBrk="0" hangingPunct="1">
      <a:defRPr sz="2000" kern="1200">
        <a:solidFill>
          <a:schemeClr val="tx1"/>
        </a:solidFill>
        <a:latin typeface="+mn-lt"/>
        <a:ea typeface="+mn-ea"/>
        <a:cs typeface="+mn-cs"/>
      </a:defRPr>
    </a:lvl2pPr>
    <a:lvl3pPr marL="1018662" algn="l" defTabSz="1018662" rtl="0" eaLnBrk="1" latinLnBrk="0" hangingPunct="1">
      <a:defRPr sz="2000" kern="1200">
        <a:solidFill>
          <a:schemeClr val="tx1"/>
        </a:solidFill>
        <a:latin typeface="+mn-lt"/>
        <a:ea typeface="+mn-ea"/>
        <a:cs typeface="+mn-cs"/>
      </a:defRPr>
    </a:lvl3pPr>
    <a:lvl4pPr marL="1527993" algn="l" defTabSz="1018662" rtl="0" eaLnBrk="1" latinLnBrk="0" hangingPunct="1">
      <a:defRPr sz="2000" kern="1200">
        <a:solidFill>
          <a:schemeClr val="tx1"/>
        </a:solidFill>
        <a:latin typeface="+mn-lt"/>
        <a:ea typeface="+mn-ea"/>
        <a:cs typeface="+mn-cs"/>
      </a:defRPr>
    </a:lvl4pPr>
    <a:lvl5pPr marL="2037322" algn="l" defTabSz="1018662" rtl="0" eaLnBrk="1" latinLnBrk="0" hangingPunct="1">
      <a:defRPr sz="2000" kern="1200">
        <a:solidFill>
          <a:schemeClr val="tx1"/>
        </a:solidFill>
        <a:latin typeface="+mn-lt"/>
        <a:ea typeface="+mn-ea"/>
        <a:cs typeface="+mn-cs"/>
      </a:defRPr>
    </a:lvl5pPr>
    <a:lvl6pPr marL="2546653" algn="l" defTabSz="1018662" rtl="0" eaLnBrk="1" latinLnBrk="0" hangingPunct="1">
      <a:defRPr sz="2000" kern="1200">
        <a:solidFill>
          <a:schemeClr val="tx1"/>
        </a:solidFill>
        <a:latin typeface="+mn-lt"/>
        <a:ea typeface="+mn-ea"/>
        <a:cs typeface="+mn-cs"/>
      </a:defRPr>
    </a:lvl6pPr>
    <a:lvl7pPr marL="3055984" algn="l" defTabSz="1018662" rtl="0" eaLnBrk="1" latinLnBrk="0" hangingPunct="1">
      <a:defRPr sz="2000" kern="1200">
        <a:solidFill>
          <a:schemeClr val="tx1"/>
        </a:solidFill>
        <a:latin typeface="+mn-lt"/>
        <a:ea typeface="+mn-ea"/>
        <a:cs typeface="+mn-cs"/>
      </a:defRPr>
    </a:lvl7pPr>
    <a:lvl8pPr marL="3565315" algn="l" defTabSz="1018662" rtl="0" eaLnBrk="1" latinLnBrk="0" hangingPunct="1">
      <a:defRPr sz="2000" kern="1200">
        <a:solidFill>
          <a:schemeClr val="tx1"/>
        </a:solidFill>
        <a:latin typeface="+mn-lt"/>
        <a:ea typeface="+mn-ea"/>
        <a:cs typeface="+mn-cs"/>
      </a:defRPr>
    </a:lvl8pPr>
    <a:lvl9pPr marL="4074646" algn="l" defTabSz="101866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27"/>
    <p:restoredTop sz="94661"/>
  </p:normalViewPr>
  <p:slideViewPr>
    <p:cSldViewPr>
      <p:cViewPr varScale="1">
        <p:scale>
          <a:sx n="84" d="100"/>
          <a:sy n="84" d="100"/>
        </p:scale>
        <p:origin x="584" y="192"/>
      </p:cViewPr>
      <p:guideLst>
        <p:guide orient="horz" pos="2448"/>
        <p:guide pos="3168"/>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9E5F218-A7E3-9747-842A-91D363C36E43}" type="datetimeFigureOut">
              <a:rPr lang="de-DE" smtClean="0"/>
              <a:t>04.07.16</a:t>
            </a:fld>
            <a:endParaRPr lang="de-DE"/>
          </a:p>
        </p:txBody>
      </p:sp>
      <p:sp>
        <p:nvSpPr>
          <p:cNvPr id="4" name="Folienbildplatzhalter 3"/>
          <p:cNvSpPr>
            <a:spLocks noGrp="1" noRot="1" noChangeAspect="1"/>
          </p:cNvSpPr>
          <p:nvPr>
            <p:ph type="sldImg" idx="2"/>
          </p:nvPr>
        </p:nvSpPr>
        <p:spPr>
          <a:xfrm>
            <a:off x="3074988" y="857250"/>
            <a:ext cx="2994025"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6" name="Fußzeilenplatzhalt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F128A26-7E1A-B247-BB27-20F1AA9268FD}" type="slidenum">
              <a:rPr lang="de-DE" smtClean="0"/>
              <a:t>‹Nr.›</a:t>
            </a:fld>
            <a:endParaRPr lang="de-DE"/>
          </a:p>
        </p:txBody>
      </p:sp>
    </p:spTree>
    <p:extLst>
      <p:ext uri="{BB962C8B-B14F-4D97-AF65-F5344CB8AC3E}">
        <p14:creationId xmlns:p14="http://schemas.microsoft.com/office/powerpoint/2010/main" val="176024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35C31-F72D-45B9-94A3-AFCEE668C59A}" type="slidenum">
              <a:rPr lang="en-US" smtClean="0"/>
              <a:pPr/>
              <a:t>6</a:t>
            </a:fld>
            <a:endParaRPr lang="en-US"/>
          </a:p>
        </p:txBody>
      </p:sp>
    </p:spTree>
    <p:extLst>
      <p:ext uri="{BB962C8B-B14F-4D97-AF65-F5344CB8AC3E}">
        <p14:creationId xmlns:p14="http://schemas.microsoft.com/office/powerpoint/2010/main" val="292024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4648200" cy="999387"/>
          </a:xfrm>
        </p:spPr>
        <p:txBody>
          <a:bodyPr>
            <a:noAutofit/>
          </a:bodyPr>
          <a:lstStyle>
            <a:lvl1pPr>
              <a:defRPr sz="32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2920" y="1371600"/>
            <a:ext cx="9052560" cy="557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15"/>
          <p:cNvSpPr txBox="1"/>
          <p:nvPr userDrawn="1"/>
        </p:nvSpPr>
        <p:spPr>
          <a:xfrm>
            <a:off x="601980" y="7315200"/>
            <a:ext cx="9304020" cy="295466"/>
          </a:xfrm>
          <a:prstGeom prst="rect">
            <a:avLst/>
          </a:prstGeom>
          <a:noFill/>
        </p:spPr>
        <p:txBody>
          <a:bodyPr wrap="square" rtlCol="0">
            <a:spAutoFit/>
          </a:bodyPr>
          <a:lstStyle/>
          <a:p>
            <a:r>
              <a:rPr lang="en-US" sz="1320" dirty="0">
                <a:solidFill>
                  <a:schemeClr val="bg1">
                    <a:lumMod val="50000"/>
                  </a:schemeClr>
                </a:solidFill>
              </a:rPr>
              <a:t>Ralf Eichhorn | CLASSE | Cornell University	 </a:t>
            </a:r>
            <a:r>
              <a:rPr lang="en-US" sz="1320" dirty="0" smtClean="0">
                <a:solidFill>
                  <a:schemeClr val="bg1">
                    <a:lumMod val="50000"/>
                  </a:schemeClr>
                </a:solidFill>
              </a:rPr>
              <a:t>	</a:t>
            </a:r>
            <a:r>
              <a:rPr lang="en-US" sz="1320" dirty="0" smtClean="0">
                <a:solidFill>
                  <a:schemeClr val="bg1">
                    <a:lumMod val="50000"/>
                  </a:schemeClr>
                </a:solidFill>
              </a:rPr>
              <a:t>TTC Meeting | </a:t>
            </a:r>
            <a:r>
              <a:rPr lang="en-US" sz="1320" dirty="0" err="1" smtClean="0">
                <a:solidFill>
                  <a:schemeClr val="bg1">
                    <a:lumMod val="50000"/>
                  </a:schemeClr>
                </a:solidFill>
              </a:rPr>
              <a:t>Orsay</a:t>
            </a:r>
            <a:r>
              <a:rPr lang="en-US" sz="1320" dirty="0" smtClean="0">
                <a:solidFill>
                  <a:schemeClr val="bg1">
                    <a:lumMod val="50000"/>
                  </a:schemeClr>
                </a:solidFill>
              </a:rPr>
              <a:t>, France|   07/06/16</a:t>
            </a:r>
            <a:r>
              <a:rPr lang="en-US" sz="1320" dirty="0">
                <a:solidFill>
                  <a:schemeClr val="bg1">
                    <a:lumMod val="50000"/>
                  </a:schemeClr>
                </a:solidFill>
              </a:rPr>
              <a:t>	</a:t>
            </a:r>
            <a:r>
              <a:rPr lang="en-US" sz="1320" dirty="0" smtClean="0">
                <a:solidFill>
                  <a:schemeClr val="bg1">
                    <a:lumMod val="50000"/>
                  </a:schemeClr>
                </a:solidFill>
              </a:rPr>
              <a:t>             </a:t>
            </a:r>
            <a:r>
              <a:rPr lang="en-US" sz="1320" dirty="0" smtClean="0">
                <a:solidFill>
                  <a:schemeClr val="bg1">
                    <a:lumMod val="50000"/>
                  </a:schemeClr>
                </a:solidFill>
              </a:rPr>
              <a:t>	</a:t>
            </a:r>
            <a:fld id="{BD39FBF0-4E08-CA4A-85F9-81C1C704F589}" type="slidenum">
              <a:rPr lang="en-US" sz="1320" smtClean="0">
                <a:solidFill>
                  <a:schemeClr val="bg1">
                    <a:lumMod val="50000"/>
                  </a:schemeClr>
                </a:solidFill>
              </a:rPr>
              <a:t>‹Nr.›</a:t>
            </a:fld>
            <a:endParaRPr lang="en-US" sz="1320" dirty="0">
              <a:solidFill>
                <a:schemeClr val="bg1">
                  <a:lumMod val="50000"/>
                </a:schemeClr>
              </a:solidFill>
            </a:endParaRPr>
          </a:p>
        </p:txBody>
      </p:sp>
    </p:spTree>
    <p:extLst>
      <p:ext uri="{BB962C8B-B14F-4D97-AF65-F5344CB8AC3E}">
        <p14:creationId xmlns:p14="http://schemas.microsoft.com/office/powerpoint/2010/main" val="93619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331" indent="0">
              <a:buNone/>
              <a:defRPr sz="2000">
                <a:solidFill>
                  <a:schemeClr val="tx1">
                    <a:tint val="75000"/>
                  </a:schemeClr>
                </a:solidFill>
              </a:defRPr>
            </a:lvl2pPr>
            <a:lvl3pPr marL="1018662" indent="0">
              <a:buNone/>
              <a:defRPr sz="1800">
                <a:solidFill>
                  <a:schemeClr val="tx1">
                    <a:tint val="75000"/>
                  </a:schemeClr>
                </a:solidFill>
              </a:defRPr>
            </a:lvl3pPr>
            <a:lvl4pPr marL="1527993" indent="0">
              <a:buNone/>
              <a:defRPr sz="1600">
                <a:solidFill>
                  <a:schemeClr val="tx1">
                    <a:tint val="75000"/>
                  </a:schemeClr>
                </a:solidFill>
              </a:defRPr>
            </a:lvl4pPr>
            <a:lvl5pPr marL="2037322" indent="0">
              <a:buNone/>
              <a:defRPr sz="1600">
                <a:solidFill>
                  <a:schemeClr val="tx1">
                    <a:tint val="75000"/>
                  </a:schemeClr>
                </a:solidFill>
              </a:defRPr>
            </a:lvl5pPr>
            <a:lvl6pPr marL="2546653" indent="0">
              <a:buNone/>
              <a:defRPr sz="1600">
                <a:solidFill>
                  <a:schemeClr val="tx1">
                    <a:tint val="75000"/>
                  </a:schemeClr>
                </a:solidFill>
              </a:defRPr>
            </a:lvl6pPr>
            <a:lvl7pPr marL="3055984" indent="0">
              <a:buNone/>
              <a:defRPr sz="1600">
                <a:solidFill>
                  <a:schemeClr val="tx1">
                    <a:tint val="75000"/>
                  </a:schemeClr>
                </a:solidFill>
              </a:defRPr>
            </a:lvl7pPr>
            <a:lvl8pPr marL="3565315" indent="0">
              <a:buNone/>
              <a:defRPr sz="1600">
                <a:solidFill>
                  <a:schemeClr val="tx1">
                    <a:tint val="75000"/>
                  </a:schemeClr>
                </a:solidFill>
              </a:defRPr>
            </a:lvl8pPr>
            <a:lvl9pPr marL="4074646"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73847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9492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eg"/><Relationship Id="rId8" Type="http://schemas.openxmlformats.org/officeDocument/2006/relationships/image" Target="../media/image4.png"/><Relationship Id="rId9" Type="http://schemas.microsoft.com/office/2007/relationships/hdphoto" Target="../media/hdphoto1.wdp"/><Relationship Id="rId10" Type="http://schemas.openxmlformats.org/officeDocument/2006/relationships/image" Target="../media/image5.png"/><Relationship Id="rId11"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66" tIns="50933" rIns="101866" bIns="5093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2"/>
            <a:ext cx="9052560" cy="5129425"/>
          </a:xfrm>
          <a:prstGeom prst="rect">
            <a:avLst/>
          </a:prstGeom>
        </p:spPr>
        <p:txBody>
          <a:bodyPr vert="horz" lIns="101866" tIns="50933" rIns="101866" bIns="5093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11" descr="nsfe"/>
          <p:cNvPicPr>
            <a:picLocks noChangeAspect="1" noChangeArrowheads="1"/>
          </p:cNvPicPr>
          <p:nvPr userDrawn="1"/>
        </p:nvPicPr>
        <p:blipFill>
          <a:blip r:embed="rId5" cstate="print">
            <a:extLst>
              <a:ext uri="{28A0092B-C50C-407E-A947-70E740481C1C}">
                <a14:useLocalDpi xmlns:a14="http://schemas.microsoft.com/office/drawing/2010/main"/>
              </a:ext>
            </a:extLst>
          </a:blip>
          <a:stretch>
            <a:fillRect/>
          </a:stretch>
        </p:blipFill>
        <p:spPr bwMode="auto">
          <a:xfrm>
            <a:off x="9685542" y="7467600"/>
            <a:ext cx="282633" cy="27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CU SEAL SIMPLE BLACK.jp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bwMode="auto">
          <a:xfrm>
            <a:off x="89253" y="7467600"/>
            <a:ext cx="278476" cy="27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userDrawn="1"/>
        </p:nvSpPr>
        <p:spPr bwMode="auto">
          <a:xfrm>
            <a:off x="682008" y="7643366"/>
            <a:ext cx="8671586" cy="113762"/>
          </a:xfrm>
          <a:prstGeom prst="rect">
            <a:avLst/>
          </a:prstGeom>
          <a:noFill/>
          <a:ln>
            <a:noFill/>
          </a:ln>
          <a:effectLst/>
          <a:extLst/>
        </p:spPr>
        <p:txBody>
          <a:bodyPr lIns="21222" tIns="10611" rIns="21222" bIns="10611">
            <a:spAutoFit/>
          </a:bodyPr>
          <a:lstStyle/>
          <a:p>
            <a:pPr algn="ctr" defTabSz="545705">
              <a:defRPr/>
            </a:pPr>
            <a:r>
              <a:rPr lang="en-US" sz="600" dirty="0">
                <a:solidFill>
                  <a:prstClr val="black"/>
                </a:solidFill>
                <a:ea typeface="ＭＳ Ｐゴシック" charset="0"/>
                <a:cs typeface="ＭＳ Ｐゴシック" charset="0"/>
              </a:rPr>
              <a:t>CLASSE facilities are operated by the Cornell Laboratory for Elementary Particle Physics (LEPP) and the Cornell High Energy Synchrotron Source (CHESS) with major support from the National Science Foundation. </a:t>
            </a:r>
            <a:endParaRPr lang="en-US" sz="600" dirty="0">
              <a:solidFill>
                <a:prstClr val="black"/>
              </a:solidFill>
              <a:ea typeface="ＭＳ Ｐゴシック" pitchFamily="-102" charset="-128"/>
            </a:endParaRPr>
          </a:p>
        </p:txBody>
      </p:sp>
      <p:sp>
        <p:nvSpPr>
          <p:cNvPr id="12" name="Rectangle 6"/>
          <p:cNvSpPr/>
          <p:nvPr/>
        </p:nvSpPr>
        <p:spPr>
          <a:xfrm>
            <a:off x="0" y="0"/>
            <a:ext cx="10058400" cy="1012087"/>
          </a:xfrm>
          <a:prstGeom prst="rect">
            <a:avLst/>
          </a:prstGeom>
          <a:solidFill>
            <a:srgbClr val="B3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3"/>
          <p:cNvGrpSpPr/>
          <p:nvPr/>
        </p:nvGrpSpPr>
        <p:grpSpPr>
          <a:xfrm>
            <a:off x="6832214" y="-7095"/>
            <a:ext cx="2921386" cy="1025838"/>
            <a:chOff x="5029200" y="-910105"/>
            <a:chExt cx="10058400" cy="3531984"/>
          </a:xfrm>
        </p:grpSpPr>
        <p:grpSp>
          <p:nvGrpSpPr>
            <p:cNvPr id="15" name="Group 7"/>
            <p:cNvGrpSpPr/>
            <p:nvPr/>
          </p:nvGrpSpPr>
          <p:grpSpPr>
            <a:xfrm>
              <a:off x="5029200" y="-887188"/>
              <a:ext cx="10058400" cy="3486151"/>
              <a:chOff x="22860000" y="-114300"/>
              <a:chExt cx="10058400" cy="3486151"/>
            </a:xfrm>
          </p:grpSpPr>
          <p:pic>
            <p:nvPicPr>
              <p:cNvPr id="17" name="Picture 8"/>
              <p:cNvPicPr>
                <a:picLocks noChangeAspect="1"/>
              </p:cNvPicPr>
              <p:nvPr/>
            </p:nvPicPr>
            <p:blipFill rotWithShape="1">
              <a:blip r:embed="rId7" cstate="print">
                <a:duotone>
                  <a:prstClr val="black"/>
                  <a:srgbClr val="B31B1B">
                    <a:tint val="45000"/>
                    <a:satMod val="400000"/>
                  </a:srgbClr>
                </a:duotone>
                <a:extLst>
                  <a:ext uri="{28A0092B-C50C-407E-A947-70E740481C1C}">
                    <a14:useLocalDpi xmlns:a14="http://schemas.microsoft.com/office/drawing/2010/main"/>
                  </a:ext>
                </a:extLst>
              </a:blip>
              <a:srcRect/>
              <a:stretch/>
            </p:blipFill>
            <p:spPr>
              <a:xfrm flipH="1">
                <a:off x="22860000" y="-114300"/>
                <a:ext cx="10058400" cy="3486151"/>
              </a:xfrm>
              <a:prstGeom prst="rect">
                <a:avLst/>
              </a:prstGeom>
            </p:spPr>
          </p:pic>
          <p:sp>
            <p:nvSpPr>
              <p:cNvPr id="18" name="Rectangle 9"/>
              <p:cNvSpPr/>
              <p:nvPr/>
            </p:nvSpPr>
            <p:spPr>
              <a:xfrm>
                <a:off x="22860000" y="-114300"/>
                <a:ext cx="7010402" cy="3486151"/>
              </a:xfrm>
              <a:prstGeom prst="rect">
                <a:avLst/>
              </a:prstGeom>
              <a:gradFill flip="none" rotWithShape="1">
                <a:gsLst>
                  <a:gs pos="0">
                    <a:srgbClr val="B31B1B"/>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6" name="Picture 10"/>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tretch>
              <a:fillRect/>
            </a:stretch>
          </p:blipFill>
          <p:spPr>
            <a:xfrm>
              <a:off x="11967854" y="-910105"/>
              <a:ext cx="3106366" cy="3531984"/>
            </a:xfrm>
            <a:prstGeom prst="rect">
              <a:avLst/>
            </a:prstGeom>
          </p:spPr>
        </p:pic>
      </p:grpSp>
      <p:pic>
        <p:nvPicPr>
          <p:cNvPr id="14"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7729" y="152400"/>
            <a:ext cx="2598382" cy="703488"/>
          </a:xfrm>
          <a:prstGeom prst="rect">
            <a:avLst/>
          </a:prstGeom>
        </p:spPr>
      </p:pic>
      <p:pic>
        <p:nvPicPr>
          <p:cNvPr id="4" name="Bild 3"/>
          <p:cNvPicPr>
            <a:picLocks noChangeAspect="1"/>
          </p:cNvPicPr>
          <p:nvPr userDrawn="1"/>
        </p:nvPicPr>
        <p:blipFill>
          <a:blip r:embed="rId11"/>
          <a:stretch>
            <a:fillRect/>
          </a:stretch>
        </p:blipFill>
        <p:spPr>
          <a:xfrm>
            <a:off x="7678948" y="0"/>
            <a:ext cx="2379452" cy="1012087"/>
          </a:xfrm>
          <a:prstGeom prst="rect">
            <a:avLst/>
          </a:prstGeom>
        </p:spPr>
      </p:pic>
    </p:spTree>
    <p:extLst>
      <p:ext uri="{BB962C8B-B14F-4D97-AF65-F5344CB8AC3E}">
        <p14:creationId xmlns:p14="http://schemas.microsoft.com/office/powerpoint/2010/main" val="1034268608"/>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Lst>
  <p:txStyles>
    <p:titleStyle>
      <a:lvl1pPr algn="ctr" defTabSz="1018662" rtl="0" eaLnBrk="1" latinLnBrk="0" hangingPunct="1">
        <a:spcBef>
          <a:spcPct val="0"/>
        </a:spcBef>
        <a:buNone/>
        <a:defRPr sz="4900" kern="1200">
          <a:solidFill>
            <a:schemeClr val="tx1"/>
          </a:solidFill>
          <a:latin typeface="+mj-lt"/>
          <a:ea typeface="+mj-ea"/>
          <a:cs typeface="+mj-cs"/>
        </a:defRPr>
      </a:lvl1pPr>
    </p:titleStyle>
    <p:bodyStyle>
      <a:lvl1pPr marL="381998" indent="-381998" algn="l" defTabSz="1018662"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662" indent="-318331" algn="l" defTabSz="1018662"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327" indent="-254665" algn="l" defTabSz="101866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658"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1989"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319"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0650"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19980"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29311" indent="-254665" algn="l" defTabSz="101866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662" rtl="0" eaLnBrk="1" latinLnBrk="0" hangingPunct="1">
        <a:defRPr sz="2000" kern="1200">
          <a:solidFill>
            <a:schemeClr val="tx1"/>
          </a:solidFill>
          <a:latin typeface="+mn-lt"/>
          <a:ea typeface="+mn-ea"/>
          <a:cs typeface="+mn-cs"/>
        </a:defRPr>
      </a:lvl1pPr>
      <a:lvl2pPr marL="509331" algn="l" defTabSz="1018662" rtl="0" eaLnBrk="1" latinLnBrk="0" hangingPunct="1">
        <a:defRPr sz="2000" kern="1200">
          <a:solidFill>
            <a:schemeClr val="tx1"/>
          </a:solidFill>
          <a:latin typeface="+mn-lt"/>
          <a:ea typeface="+mn-ea"/>
          <a:cs typeface="+mn-cs"/>
        </a:defRPr>
      </a:lvl2pPr>
      <a:lvl3pPr marL="1018662" algn="l" defTabSz="1018662" rtl="0" eaLnBrk="1" latinLnBrk="0" hangingPunct="1">
        <a:defRPr sz="2000" kern="1200">
          <a:solidFill>
            <a:schemeClr val="tx1"/>
          </a:solidFill>
          <a:latin typeface="+mn-lt"/>
          <a:ea typeface="+mn-ea"/>
          <a:cs typeface="+mn-cs"/>
        </a:defRPr>
      </a:lvl3pPr>
      <a:lvl4pPr marL="1527993" algn="l" defTabSz="1018662" rtl="0" eaLnBrk="1" latinLnBrk="0" hangingPunct="1">
        <a:defRPr sz="2000" kern="1200">
          <a:solidFill>
            <a:schemeClr val="tx1"/>
          </a:solidFill>
          <a:latin typeface="+mn-lt"/>
          <a:ea typeface="+mn-ea"/>
          <a:cs typeface="+mn-cs"/>
        </a:defRPr>
      </a:lvl4pPr>
      <a:lvl5pPr marL="2037322" algn="l" defTabSz="1018662" rtl="0" eaLnBrk="1" latinLnBrk="0" hangingPunct="1">
        <a:defRPr sz="2000" kern="1200">
          <a:solidFill>
            <a:schemeClr val="tx1"/>
          </a:solidFill>
          <a:latin typeface="+mn-lt"/>
          <a:ea typeface="+mn-ea"/>
          <a:cs typeface="+mn-cs"/>
        </a:defRPr>
      </a:lvl5pPr>
      <a:lvl6pPr marL="2546653" algn="l" defTabSz="1018662" rtl="0" eaLnBrk="1" latinLnBrk="0" hangingPunct="1">
        <a:defRPr sz="2000" kern="1200">
          <a:solidFill>
            <a:schemeClr val="tx1"/>
          </a:solidFill>
          <a:latin typeface="+mn-lt"/>
          <a:ea typeface="+mn-ea"/>
          <a:cs typeface="+mn-cs"/>
        </a:defRPr>
      </a:lvl6pPr>
      <a:lvl7pPr marL="3055984" algn="l" defTabSz="1018662" rtl="0" eaLnBrk="1" latinLnBrk="0" hangingPunct="1">
        <a:defRPr sz="2000" kern="1200">
          <a:solidFill>
            <a:schemeClr val="tx1"/>
          </a:solidFill>
          <a:latin typeface="+mn-lt"/>
          <a:ea typeface="+mn-ea"/>
          <a:cs typeface="+mn-cs"/>
        </a:defRPr>
      </a:lvl7pPr>
      <a:lvl8pPr marL="3565315" algn="l" defTabSz="1018662" rtl="0" eaLnBrk="1" latinLnBrk="0" hangingPunct="1">
        <a:defRPr sz="2000" kern="1200">
          <a:solidFill>
            <a:schemeClr val="tx1"/>
          </a:solidFill>
          <a:latin typeface="+mn-lt"/>
          <a:ea typeface="+mn-ea"/>
          <a:cs typeface="+mn-cs"/>
        </a:defRPr>
      </a:lvl8pPr>
      <a:lvl9pPr marL="4074646" algn="l" defTabSz="101866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NUL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tiff"/><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nsfe"/>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9685542" y="7467600"/>
            <a:ext cx="282633" cy="27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CU SEAL SIMPLE BLACK.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89253" y="7467600"/>
            <a:ext cx="278476" cy="27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82008" y="7643366"/>
            <a:ext cx="8671586" cy="113762"/>
          </a:xfrm>
          <a:prstGeom prst="rect">
            <a:avLst/>
          </a:prstGeom>
          <a:noFill/>
          <a:ln>
            <a:noFill/>
          </a:ln>
          <a:effectLst/>
          <a:extLst/>
        </p:spPr>
        <p:txBody>
          <a:bodyPr lIns="21222" tIns="10611" rIns="21222" bIns="10611">
            <a:spAutoFit/>
          </a:bodyPr>
          <a:lstStyle/>
          <a:p>
            <a:pPr algn="ctr" defTabSz="545705">
              <a:defRPr/>
            </a:pPr>
            <a:r>
              <a:rPr lang="en-US" sz="600" dirty="0">
                <a:solidFill>
                  <a:prstClr val="black"/>
                </a:solidFill>
                <a:ea typeface="ＭＳ Ｐゴシック" charset="0"/>
                <a:cs typeface="ＭＳ Ｐゴシック" charset="0"/>
              </a:rPr>
              <a:t>CLASSE facilities are operated by the Cornell Laboratory for Elementary Particle Physics (LEPP) and the Cornell High Energy Synchrotron Source (CHESS) with major support from the National Science Foundation. </a:t>
            </a:r>
            <a:endParaRPr lang="en-US" sz="600" dirty="0">
              <a:solidFill>
                <a:prstClr val="black"/>
              </a:solidFill>
              <a:ea typeface="ＭＳ Ｐゴシック" pitchFamily="-102" charset="-128"/>
            </a:endParaRPr>
          </a:p>
        </p:txBody>
      </p:sp>
      <p:sp>
        <p:nvSpPr>
          <p:cNvPr id="3" name="Titel 2"/>
          <p:cNvSpPr>
            <a:spLocks noGrp="1"/>
          </p:cNvSpPr>
          <p:nvPr>
            <p:ph type="title"/>
          </p:nvPr>
        </p:nvSpPr>
        <p:spPr/>
        <p:txBody>
          <a:bodyPr>
            <a:normAutofit/>
          </a:bodyPr>
          <a:lstStyle/>
          <a:p>
            <a:r>
              <a:rPr lang="de-DE" sz="2800" b="0" dirty="0" smtClean="0"/>
              <a:t/>
            </a:r>
            <a:br>
              <a:rPr lang="de-DE" sz="2800" b="0" dirty="0" smtClean="0"/>
            </a:br>
            <a:r>
              <a:rPr lang="de-DE" sz="2800" b="0" dirty="0" smtClean="0"/>
              <a:t>R</a:t>
            </a:r>
            <a:r>
              <a:rPr lang="de-DE" sz="2800" b="0" dirty="0"/>
              <a:t>. </a:t>
            </a:r>
            <a:r>
              <a:rPr lang="de-DE" sz="2800" b="0" dirty="0" smtClean="0"/>
              <a:t>Eichhorn</a:t>
            </a:r>
            <a:r>
              <a:rPr lang="de-DE" sz="2800" b="0" dirty="0"/>
              <a:t>, </a:t>
            </a:r>
            <a:r>
              <a:rPr lang="de-DE" sz="2800" b="0" dirty="0" smtClean="0"/>
              <a:t>Cornell </a:t>
            </a:r>
            <a:endParaRPr lang="de-DE" dirty="0"/>
          </a:p>
        </p:txBody>
      </p:sp>
      <p:sp>
        <p:nvSpPr>
          <p:cNvPr id="13" name="Textplatzhalter 12"/>
          <p:cNvSpPr>
            <a:spLocks noGrp="1"/>
          </p:cNvSpPr>
          <p:nvPr>
            <p:ph type="body" idx="1"/>
          </p:nvPr>
        </p:nvSpPr>
        <p:spPr>
          <a:xfrm>
            <a:off x="794544" y="2123937"/>
            <a:ext cx="8730456" cy="2870550"/>
          </a:xfrm>
        </p:spPr>
        <p:txBody>
          <a:bodyPr>
            <a:normAutofit/>
          </a:bodyPr>
          <a:lstStyle/>
          <a:p>
            <a:r>
              <a:rPr lang="de-DE" sz="4800" dirty="0"/>
              <a:t>Performance </a:t>
            </a:r>
            <a:r>
              <a:rPr lang="de-DE" sz="4800" dirty="0" smtClean="0"/>
              <a:t>(</a:t>
            </a:r>
            <a:r>
              <a:rPr lang="de-DE" sz="4800" dirty="0" err="1" smtClean="0"/>
              <a:t>and</a:t>
            </a:r>
            <a:r>
              <a:rPr lang="de-DE" sz="4800" dirty="0" smtClean="0"/>
              <a:t> </a:t>
            </a:r>
            <a:r>
              <a:rPr lang="de-DE" sz="4800" dirty="0" err="1" smtClean="0"/>
              <a:t>improvements</a:t>
            </a:r>
            <a:r>
              <a:rPr lang="de-DE" sz="4800" dirty="0" smtClean="0"/>
              <a:t>) </a:t>
            </a:r>
            <a:r>
              <a:rPr lang="de-DE" sz="4800" dirty="0" err="1" smtClean="0"/>
              <a:t>of</a:t>
            </a:r>
            <a:r>
              <a:rPr lang="de-DE" sz="4800" dirty="0" smtClean="0"/>
              <a:t> </a:t>
            </a:r>
            <a:r>
              <a:rPr lang="de-DE" sz="4800" dirty="0" err="1"/>
              <a:t>the</a:t>
            </a:r>
            <a:r>
              <a:rPr lang="de-DE" sz="4800" dirty="0"/>
              <a:t> Cornell ERL </a:t>
            </a:r>
            <a:r>
              <a:rPr lang="de-DE" sz="4800" dirty="0" err="1"/>
              <a:t>injector</a:t>
            </a:r>
            <a:r>
              <a:rPr lang="de-DE" sz="4800" dirty="0"/>
              <a:t> </a:t>
            </a:r>
            <a:r>
              <a:rPr lang="de-DE" sz="4800" dirty="0" err="1"/>
              <a:t>cryomodule</a:t>
            </a:r>
            <a:endParaRPr lang="de-DE" dirty="0"/>
          </a:p>
        </p:txBody>
      </p:sp>
    </p:spTree>
    <p:extLst>
      <p:ext uri="{BB962C8B-B14F-4D97-AF65-F5344CB8AC3E}">
        <p14:creationId xmlns:p14="http://schemas.microsoft.com/office/powerpoint/2010/main" val="1954482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59" y="1287780"/>
            <a:ext cx="5963257"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364" y="4572000"/>
            <a:ext cx="5798036" cy="2483492"/>
          </a:xfrm>
          <a:prstGeom prst="rect">
            <a:avLst/>
          </a:prstGeom>
        </p:spPr>
      </p:pic>
      <p:sp>
        <p:nvSpPr>
          <p:cNvPr id="7" name="TextBox 6"/>
          <p:cNvSpPr txBox="1"/>
          <p:nvPr/>
        </p:nvSpPr>
        <p:spPr>
          <a:xfrm>
            <a:off x="6324600" y="1518755"/>
            <a:ext cx="3604260" cy="1446550"/>
          </a:xfrm>
          <a:prstGeom prst="rect">
            <a:avLst/>
          </a:prstGeom>
          <a:noFill/>
        </p:spPr>
        <p:txBody>
          <a:bodyPr wrap="square" rtlCol="0">
            <a:spAutoFit/>
          </a:bodyPr>
          <a:lstStyle/>
          <a:p>
            <a:r>
              <a:rPr lang="en-US" sz="2200" dirty="0"/>
              <a:t>We found that the couplers get quite warm during high power operations.</a:t>
            </a:r>
          </a:p>
          <a:p>
            <a:endParaRPr lang="en-US" sz="2200" dirty="0"/>
          </a:p>
        </p:txBody>
      </p:sp>
      <p:sp>
        <p:nvSpPr>
          <p:cNvPr id="8" name="TextBox 7"/>
          <p:cNvSpPr txBox="1"/>
          <p:nvPr/>
        </p:nvSpPr>
        <p:spPr>
          <a:xfrm>
            <a:off x="304800" y="6449703"/>
            <a:ext cx="3733800" cy="769441"/>
          </a:xfrm>
          <a:prstGeom prst="rect">
            <a:avLst/>
          </a:prstGeom>
          <a:noFill/>
        </p:spPr>
        <p:txBody>
          <a:bodyPr wrap="square" rtlCol="0">
            <a:spAutoFit/>
          </a:bodyPr>
          <a:lstStyle/>
          <a:p>
            <a:r>
              <a:rPr lang="en-US" sz="2200" dirty="0"/>
              <a:t>Temperatures reach equilibrium </a:t>
            </a:r>
            <a:r>
              <a:rPr lang="en-US" sz="2200" dirty="0" smtClean="0"/>
              <a:t>(150 K) in </a:t>
            </a:r>
            <a:r>
              <a:rPr lang="en-US" sz="2200" dirty="0"/>
              <a:t>4 hours</a:t>
            </a:r>
            <a:endParaRPr lang="en-US" sz="2200" dirty="0"/>
          </a:p>
        </p:txBody>
      </p:sp>
      <p:sp>
        <p:nvSpPr>
          <p:cNvPr id="9" name="TextBox 8"/>
          <p:cNvSpPr txBox="1"/>
          <p:nvPr/>
        </p:nvSpPr>
        <p:spPr>
          <a:xfrm>
            <a:off x="2966290" y="-3966"/>
            <a:ext cx="4419600" cy="1040285"/>
          </a:xfrm>
          <a:prstGeom prst="rect">
            <a:avLst/>
          </a:prstGeom>
          <a:noFill/>
        </p:spPr>
        <p:txBody>
          <a:bodyPr wrap="square" rtlCol="0">
            <a:spAutoFit/>
          </a:bodyPr>
          <a:lstStyle/>
          <a:p>
            <a:pPr algn="r" eaLnBrk="1" hangingPunct="1"/>
            <a:r>
              <a:rPr lang="en-US" sz="3080" b="1" dirty="0">
                <a:solidFill>
                  <a:schemeClr val="bg1"/>
                </a:solidFill>
                <a:latin typeface="+mj-lt"/>
                <a:ea typeface="+mj-ea"/>
                <a:cs typeface="+mj-cs"/>
              </a:rPr>
              <a:t>Booster Coupler </a:t>
            </a:r>
            <a:r>
              <a:rPr lang="en-US" sz="3080" b="1" dirty="0" smtClean="0">
                <a:solidFill>
                  <a:schemeClr val="bg1"/>
                </a:solidFill>
                <a:latin typeface="+mj-lt"/>
                <a:ea typeface="+mj-ea"/>
                <a:cs typeface="+mj-cs"/>
              </a:rPr>
              <a:t>Heating (80 K system)</a:t>
            </a:r>
            <a:endParaRPr lang="en-US" sz="3080" b="1" dirty="0">
              <a:solidFill>
                <a:schemeClr val="bg1"/>
              </a:solidFill>
              <a:latin typeface="+mj-lt"/>
              <a:ea typeface="+mj-ea"/>
              <a:cs typeface="+mj-cs"/>
            </a:endParaRPr>
          </a:p>
        </p:txBody>
      </p:sp>
      <p:sp>
        <p:nvSpPr>
          <p:cNvPr id="2" name="Textfeld 1"/>
          <p:cNvSpPr txBox="1"/>
          <p:nvPr/>
        </p:nvSpPr>
        <p:spPr>
          <a:xfrm>
            <a:off x="-1243285" y="-593328"/>
            <a:ext cx="17970625" cy="707886"/>
          </a:xfrm>
          <a:prstGeom prst="rect">
            <a:avLst/>
          </a:prstGeom>
          <a:noFill/>
        </p:spPr>
        <p:txBody>
          <a:bodyPr wrap="none" rtlCol="0">
            <a:spAutoFit/>
          </a:bodyPr>
          <a:lstStyle/>
          <a:p>
            <a:r>
              <a:rPr lang="en-US" dirty="0"/>
              <a:t>The flow to the HOM’s and couplers are in parallel, but we discovered the coupler tubing is too small.  So the HOM’s get more flow, and the couplers less than designed for.</a:t>
            </a:r>
          </a:p>
          <a:p>
            <a:endParaRPr lang="de-DE" dirty="0"/>
          </a:p>
        </p:txBody>
      </p:sp>
    </p:spTree>
    <p:extLst>
      <p:ext uri="{BB962C8B-B14F-4D97-AF65-F5344CB8AC3E}">
        <p14:creationId xmlns:p14="http://schemas.microsoft.com/office/powerpoint/2010/main" val="1703024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429000" y="114300"/>
            <a:ext cx="3983937" cy="806768"/>
          </a:xfrm>
          <a:prstGeom prst="rect">
            <a:avLst/>
          </a:prstGeom>
        </p:spPr>
        <p:txBody>
          <a:bodyPr vert="horz" lIns="100584" tIns="50292" rIns="100584" bIns="5029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b="1" dirty="0" err="1" smtClean="0">
                <a:solidFill>
                  <a:schemeClr val="bg1"/>
                </a:solidFill>
              </a:rPr>
              <a:t>Analysing</a:t>
            </a:r>
            <a:r>
              <a:rPr lang="en-US" sz="2400" b="1" dirty="0" smtClean="0">
                <a:solidFill>
                  <a:schemeClr val="bg1"/>
                </a:solidFill>
              </a:rPr>
              <a:t> the findings</a:t>
            </a:r>
            <a:endParaRPr lang="en-US" sz="2400" b="1" dirty="0">
              <a:solidFill>
                <a:schemeClr val="bg1"/>
              </a:solidFill>
            </a:endParaRPr>
          </a:p>
        </p:txBody>
      </p:sp>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normAutofit fontScale="92500" lnSpcReduction="10000"/>
          </a:bodyPr>
          <a:lstStyle/>
          <a:p>
            <a:r>
              <a:rPr lang="en-US" dirty="0" smtClean="0"/>
              <a:t>Design parameters:</a:t>
            </a:r>
          </a:p>
          <a:p>
            <a:pPr lvl="1"/>
            <a:r>
              <a:rPr lang="en-US" dirty="0" smtClean="0"/>
              <a:t>Coupler heat load 50 W</a:t>
            </a:r>
          </a:p>
          <a:p>
            <a:pPr lvl="1"/>
            <a:r>
              <a:rPr lang="en-US" dirty="0" smtClean="0"/>
              <a:t>HOM heat load 50 W</a:t>
            </a:r>
          </a:p>
          <a:p>
            <a:r>
              <a:rPr lang="en-US" dirty="0" smtClean="0"/>
              <a:t>Findings:</a:t>
            </a:r>
          </a:p>
          <a:p>
            <a:pPr lvl="1"/>
            <a:r>
              <a:rPr lang="en-US" dirty="0" smtClean="0"/>
              <a:t>Coupler: 75 W</a:t>
            </a:r>
          </a:p>
          <a:p>
            <a:pPr lvl="1"/>
            <a:r>
              <a:rPr lang="en-US" dirty="0" smtClean="0"/>
              <a:t>HOM 5-10 W</a:t>
            </a:r>
          </a:p>
          <a:p>
            <a:pPr lvl="1"/>
            <a:r>
              <a:rPr lang="en-US" dirty="0" smtClean="0"/>
              <a:t>In addition: some design flaws in choosing piping</a:t>
            </a:r>
          </a:p>
          <a:p>
            <a:r>
              <a:rPr lang="en-US" dirty="0" smtClean="0"/>
              <a:t>The issue: </a:t>
            </a:r>
          </a:p>
          <a:p>
            <a:pPr lvl="1"/>
            <a:r>
              <a:rPr lang="en-US" dirty="0" smtClean="0"/>
              <a:t>HOM absorbers and couplers are cooled in parallel</a:t>
            </a:r>
          </a:p>
          <a:p>
            <a:pPr lvl="1"/>
            <a:r>
              <a:rPr lang="en-US" dirty="0" smtClean="0"/>
              <a:t>Mass flow ratio was not 1:1 but rather 1:3 in favor of the HOM absorber </a:t>
            </a:r>
            <a:endParaRPr lang="en-US" dirty="0"/>
          </a:p>
        </p:txBody>
      </p:sp>
    </p:spTree>
    <p:extLst>
      <p:ext uri="{BB962C8B-B14F-4D97-AF65-F5344CB8AC3E}">
        <p14:creationId xmlns:p14="http://schemas.microsoft.com/office/powerpoint/2010/main" val="524695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3305" y="114300"/>
            <a:ext cx="3960495" cy="806768"/>
          </a:xfrm>
        </p:spPr>
        <p:txBody>
          <a:bodyPr>
            <a:noAutofit/>
          </a:bodyPr>
          <a:lstStyle/>
          <a:p>
            <a:pPr algn="r"/>
            <a:r>
              <a:rPr lang="en-US" sz="2400" dirty="0"/>
              <a:t>Understanding the coupler </a:t>
            </a:r>
            <a:br>
              <a:rPr lang="en-US" sz="2400" dirty="0"/>
            </a:br>
            <a:r>
              <a:rPr lang="en-US" sz="2400" dirty="0"/>
              <a:t>heating in the ICM</a:t>
            </a:r>
            <a:endParaRPr lang="en-US" sz="2400" dirty="0"/>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74" t="21895" r="41184" b="22286"/>
          <a:stretch/>
        </p:blipFill>
        <p:spPr bwMode="auto">
          <a:xfrm>
            <a:off x="-98300" y="1371600"/>
            <a:ext cx="10204476" cy="57322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Canvas 311"/>
          <p:cNvGrpSpPr/>
          <p:nvPr/>
        </p:nvGrpSpPr>
        <p:grpSpPr>
          <a:xfrm>
            <a:off x="0" y="1371600"/>
            <a:ext cx="5486400" cy="2543965"/>
            <a:chOff x="0" y="0"/>
            <a:chExt cx="2966720" cy="1730375"/>
          </a:xfrm>
          <a:solidFill>
            <a:schemeClr val="bg1"/>
          </a:solidFill>
        </p:grpSpPr>
        <p:sp>
          <p:nvSpPr>
            <p:cNvPr id="6" name="Rectangle 181"/>
            <p:cNvSpPr/>
            <p:nvPr/>
          </p:nvSpPr>
          <p:spPr>
            <a:xfrm>
              <a:off x="0" y="0"/>
              <a:ext cx="2966720" cy="1730375"/>
            </a:xfrm>
            <a:prstGeom prst="rect">
              <a:avLst/>
            </a:prstGeom>
            <a:grpFill/>
          </p:spPr>
        </p:sp>
        <p:grpSp>
          <p:nvGrpSpPr>
            <p:cNvPr id="7" name="Group 182"/>
            <p:cNvGrpSpPr/>
            <p:nvPr/>
          </p:nvGrpSpPr>
          <p:grpSpPr>
            <a:xfrm>
              <a:off x="180000" y="522900"/>
              <a:ext cx="2694940" cy="657225"/>
              <a:chOff x="0" y="0"/>
              <a:chExt cx="2893060" cy="657225"/>
            </a:xfrm>
            <a:grpFill/>
          </p:grpSpPr>
          <p:sp>
            <p:nvSpPr>
              <p:cNvPr id="20" name="Rectangle 195"/>
              <p:cNvSpPr/>
              <p:nvPr/>
            </p:nvSpPr>
            <p:spPr>
              <a:xfrm>
                <a:off x="0" y="0"/>
                <a:ext cx="2886075" cy="57150"/>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196"/>
              <p:cNvSpPr/>
              <p:nvPr/>
            </p:nvSpPr>
            <p:spPr>
              <a:xfrm>
                <a:off x="152401" y="66675"/>
                <a:ext cx="45719" cy="52387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197"/>
              <p:cNvSpPr/>
              <p:nvPr/>
            </p:nvSpPr>
            <p:spPr>
              <a:xfrm>
                <a:off x="314325" y="66675"/>
                <a:ext cx="45719" cy="52387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198"/>
              <p:cNvSpPr/>
              <p:nvPr/>
            </p:nvSpPr>
            <p:spPr>
              <a:xfrm>
                <a:off x="495299" y="66675"/>
                <a:ext cx="45719" cy="52387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199"/>
              <p:cNvSpPr/>
              <p:nvPr/>
            </p:nvSpPr>
            <p:spPr>
              <a:xfrm>
                <a:off x="657224" y="66675"/>
                <a:ext cx="45719" cy="52387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00"/>
              <p:cNvSpPr/>
              <p:nvPr/>
            </p:nvSpPr>
            <p:spPr>
              <a:xfrm>
                <a:off x="809625" y="66675"/>
                <a:ext cx="45086" cy="52387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01"/>
              <p:cNvSpPr/>
              <p:nvPr/>
            </p:nvSpPr>
            <p:spPr>
              <a:xfrm>
                <a:off x="971549" y="66675"/>
                <a:ext cx="45719" cy="52387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02"/>
              <p:cNvSpPr/>
              <p:nvPr/>
            </p:nvSpPr>
            <p:spPr>
              <a:xfrm>
                <a:off x="1123950" y="66675"/>
                <a:ext cx="45719" cy="52387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03"/>
              <p:cNvSpPr/>
              <p:nvPr/>
            </p:nvSpPr>
            <p:spPr>
              <a:xfrm>
                <a:off x="1276350" y="76200"/>
                <a:ext cx="45086" cy="52387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ectangle 204"/>
              <p:cNvSpPr/>
              <p:nvPr/>
            </p:nvSpPr>
            <p:spPr>
              <a:xfrm>
                <a:off x="1428750" y="66675"/>
                <a:ext cx="45086" cy="52387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ectangle 205"/>
              <p:cNvSpPr/>
              <p:nvPr/>
            </p:nvSpPr>
            <p:spPr>
              <a:xfrm>
                <a:off x="1581150" y="66675"/>
                <a:ext cx="45086" cy="52387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206"/>
              <p:cNvSpPr/>
              <p:nvPr/>
            </p:nvSpPr>
            <p:spPr>
              <a:xfrm>
                <a:off x="1743075" y="66675"/>
                <a:ext cx="45086" cy="52387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207"/>
              <p:cNvSpPr/>
              <p:nvPr/>
            </p:nvSpPr>
            <p:spPr>
              <a:xfrm>
                <a:off x="1905000" y="76200"/>
                <a:ext cx="45086" cy="52387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208"/>
              <p:cNvSpPr/>
              <p:nvPr/>
            </p:nvSpPr>
            <p:spPr>
              <a:xfrm>
                <a:off x="2057400" y="76200"/>
                <a:ext cx="45086" cy="52387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Rectangle 209"/>
              <p:cNvSpPr/>
              <p:nvPr/>
            </p:nvSpPr>
            <p:spPr>
              <a:xfrm>
                <a:off x="2219325" y="76200"/>
                <a:ext cx="45086" cy="52387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0"/>
              <p:cNvSpPr/>
              <p:nvPr/>
            </p:nvSpPr>
            <p:spPr>
              <a:xfrm>
                <a:off x="2371725" y="66675"/>
                <a:ext cx="45086" cy="52387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Rectangle 211"/>
              <p:cNvSpPr/>
              <p:nvPr/>
            </p:nvSpPr>
            <p:spPr>
              <a:xfrm>
                <a:off x="2543176" y="66675"/>
                <a:ext cx="45086" cy="52387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Rectangle 212"/>
              <p:cNvSpPr/>
              <p:nvPr/>
            </p:nvSpPr>
            <p:spPr>
              <a:xfrm>
                <a:off x="2691580" y="57150"/>
                <a:ext cx="49080" cy="54292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Rectangle 213"/>
              <p:cNvSpPr/>
              <p:nvPr/>
            </p:nvSpPr>
            <p:spPr>
              <a:xfrm>
                <a:off x="0" y="600075"/>
                <a:ext cx="2886075" cy="57150"/>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ectangle 214"/>
              <p:cNvSpPr/>
              <p:nvPr/>
            </p:nvSpPr>
            <p:spPr>
              <a:xfrm>
                <a:off x="2843980" y="57150"/>
                <a:ext cx="49080" cy="542925"/>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sz="100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8" name="Straight Arrow Connector 183"/>
            <p:cNvCxnSpPr/>
            <p:nvPr/>
          </p:nvCxnSpPr>
          <p:spPr>
            <a:xfrm>
              <a:off x="21250" y="551475"/>
              <a:ext cx="161925" cy="0"/>
            </a:xfrm>
            <a:prstGeom prst="straightConnector1">
              <a:avLst/>
            </a:prstGeom>
            <a:grpFill/>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184"/>
            <p:cNvCxnSpPr/>
            <p:nvPr/>
          </p:nvCxnSpPr>
          <p:spPr>
            <a:xfrm flipH="1" flipV="1">
              <a:off x="21250" y="1161075"/>
              <a:ext cx="161925" cy="0"/>
            </a:xfrm>
            <a:prstGeom prst="straightConnector1">
              <a:avLst/>
            </a:prstGeom>
            <a:grpFill/>
            <a:ln>
              <a:tailEnd type="arrow"/>
            </a:ln>
          </p:spPr>
          <p:style>
            <a:lnRef idx="1">
              <a:schemeClr val="dk1"/>
            </a:lnRef>
            <a:fillRef idx="0">
              <a:schemeClr val="dk1"/>
            </a:fillRef>
            <a:effectRef idx="0">
              <a:schemeClr val="dk1"/>
            </a:effectRef>
            <a:fontRef idx="minor">
              <a:schemeClr val="tx1"/>
            </a:fontRef>
          </p:style>
        </p:cxnSp>
        <p:sp>
          <p:nvSpPr>
            <p:cNvPr id="10" name="Text Box 312"/>
            <p:cNvSpPr txBox="1"/>
            <p:nvPr/>
          </p:nvSpPr>
          <p:spPr>
            <a:xfrm>
              <a:off x="1" y="209550"/>
              <a:ext cx="590550" cy="238125"/>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000" dirty="0">
                  <a:latin typeface="Times New Roman" panose="02020603050405020304" pitchFamily="18" charset="0"/>
                  <a:ea typeface="Calibri" panose="020F0502020204030204" pitchFamily="34" charset="0"/>
                  <a:cs typeface="Times New Roman" panose="02020603050405020304" pitchFamily="18" charset="0"/>
                </a:rPr>
                <a:t>Supply</a:t>
              </a:r>
            </a:p>
          </p:txBody>
        </p:sp>
        <p:sp>
          <p:nvSpPr>
            <p:cNvPr id="11" name="Text Box 312"/>
            <p:cNvSpPr txBox="1"/>
            <p:nvPr/>
          </p:nvSpPr>
          <p:spPr>
            <a:xfrm>
              <a:off x="7936" y="1255350"/>
              <a:ext cx="564603" cy="238125"/>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70"/>
                </a:spcAft>
              </a:pPr>
              <a:r>
                <a:rPr lang="en-US" sz="2000" dirty="0">
                  <a:latin typeface="Times New Roman" panose="02020603050405020304" pitchFamily="18" charset="0"/>
                  <a:ea typeface="Calibri" panose="020F0502020204030204" pitchFamily="34" charset="0"/>
                </a:rPr>
                <a:t>Return</a:t>
              </a:r>
              <a:endParaRPr lang="en-US" sz="2000" dirty="0">
                <a:latin typeface="Times New Roman" panose="02020603050405020304" pitchFamily="18" charset="0"/>
                <a:ea typeface="Times New Roman" panose="02020603050405020304" pitchFamily="18" charset="0"/>
              </a:endParaRPr>
            </a:p>
          </p:txBody>
        </p:sp>
        <p:sp>
          <p:nvSpPr>
            <p:cNvPr id="12" name="Text Box 313"/>
            <p:cNvSpPr txBox="1"/>
            <p:nvPr/>
          </p:nvSpPr>
          <p:spPr>
            <a:xfrm>
              <a:off x="1410941" y="126431"/>
              <a:ext cx="1020363" cy="2164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2000" dirty="0">
                  <a:latin typeface="Times New Roman" panose="02020603050405020304" pitchFamily="18" charset="0"/>
                  <a:ea typeface="Calibri" panose="020F0502020204030204" pitchFamily="34" charset="0"/>
                  <a:cs typeface="Times New Roman" panose="02020603050405020304" pitchFamily="18" charset="0"/>
                </a:rPr>
                <a:t>HOM absorbers</a:t>
              </a:r>
            </a:p>
          </p:txBody>
        </p:sp>
        <p:cxnSp>
          <p:nvCxnSpPr>
            <p:cNvPr id="13" name="Straight Arrow Connector 188"/>
            <p:cNvCxnSpPr/>
            <p:nvPr/>
          </p:nvCxnSpPr>
          <p:spPr>
            <a:xfrm>
              <a:off x="1786946" y="352425"/>
              <a:ext cx="351559" cy="170475"/>
            </a:xfrm>
            <a:prstGeom prst="straightConnector1">
              <a:avLst/>
            </a:prstGeom>
            <a:grpFill/>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89"/>
            <p:cNvCxnSpPr/>
            <p:nvPr/>
          </p:nvCxnSpPr>
          <p:spPr>
            <a:xfrm>
              <a:off x="1786946" y="352425"/>
              <a:ext cx="58759" cy="170475"/>
            </a:xfrm>
            <a:prstGeom prst="straightConnector1">
              <a:avLst/>
            </a:prstGeom>
            <a:grpFill/>
            <a:ln>
              <a:tailEnd type="arrow"/>
            </a:ln>
          </p:spPr>
          <p:style>
            <a:lnRef idx="1">
              <a:schemeClr val="dk1"/>
            </a:lnRef>
            <a:fillRef idx="0">
              <a:schemeClr val="dk1"/>
            </a:fillRef>
            <a:effectRef idx="0">
              <a:schemeClr val="dk1"/>
            </a:effectRef>
            <a:fontRef idx="minor">
              <a:schemeClr val="tx1"/>
            </a:fontRef>
          </p:style>
        </p:cxnSp>
        <p:cxnSp>
          <p:nvCxnSpPr>
            <p:cNvPr id="15" name="Straight Arrow Connector 190"/>
            <p:cNvCxnSpPr/>
            <p:nvPr/>
          </p:nvCxnSpPr>
          <p:spPr>
            <a:xfrm flipH="1">
              <a:off x="1524217" y="352425"/>
              <a:ext cx="262729" cy="170475"/>
            </a:xfrm>
            <a:prstGeom prst="straightConnector1">
              <a:avLst/>
            </a:prstGeom>
            <a:grpFill/>
            <a:ln>
              <a:tailEnd type="arrow"/>
            </a:ln>
          </p:spPr>
          <p:style>
            <a:lnRef idx="1">
              <a:schemeClr val="dk1"/>
            </a:lnRef>
            <a:fillRef idx="0">
              <a:schemeClr val="dk1"/>
            </a:fillRef>
            <a:effectRef idx="0">
              <a:schemeClr val="dk1"/>
            </a:effectRef>
            <a:fontRef idx="minor">
              <a:schemeClr val="tx1"/>
            </a:fontRef>
          </p:style>
        </p:cxnSp>
        <p:sp>
          <p:nvSpPr>
            <p:cNvPr id="16" name="Text Box 317"/>
            <p:cNvSpPr txBox="1"/>
            <p:nvPr/>
          </p:nvSpPr>
          <p:spPr>
            <a:xfrm>
              <a:off x="1501354" y="1446515"/>
              <a:ext cx="736435" cy="22860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000" dirty="0">
                  <a:latin typeface="Times New Roman" panose="02020603050405020304" pitchFamily="18" charset="0"/>
                  <a:ea typeface="Calibri" panose="020F0502020204030204" pitchFamily="34" charset="0"/>
                  <a:cs typeface="Times New Roman" panose="02020603050405020304" pitchFamily="18" charset="0"/>
                </a:rPr>
                <a:t>Couplers</a:t>
              </a:r>
            </a:p>
          </p:txBody>
        </p:sp>
        <p:cxnSp>
          <p:nvCxnSpPr>
            <p:cNvPr id="17" name="Straight Arrow Connector 192"/>
            <p:cNvCxnSpPr/>
            <p:nvPr/>
          </p:nvCxnSpPr>
          <p:spPr>
            <a:xfrm flipV="1">
              <a:off x="1869572" y="1226465"/>
              <a:ext cx="117415" cy="220050"/>
            </a:xfrm>
            <a:prstGeom prst="straightConnector1">
              <a:avLst/>
            </a:prstGeom>
            <a:grpFill/>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93"/>
            <p:cNvCxnSpPr/>
            <p:nvPr/>
          </p:nvCxnSpPr>
          <p:spPr>
            <a:xfrm flipH="1" flipV="1">
              <a:off x="1685315" y="1226465"/>
              <a:ext cx="184257" cy="220050"/>
            </a:xfrm>
            <a:prstGeom prst="straightConnector1">
              <a:avLst/>
            </a:prstGeom>
            <a:grpFill/>
            <a:ln>
              <a:tailEnd type="arrow"/>
            </a:ln>
          </p:spPr>
          <p:style>
            <a:lnRef idx="1">
              <a:schemeClr val="dk1"/>
            </a:lnRef>
            <a:fillRef idx="0">
              <a:schemeClr val="dk1"/>
            </a:fillRef>
            <a:effectRef idx="0">
              <a:schemeClr val="dk1"/>
            </a:effectRef>
            <a:fontRef idx="minor">
              <a:schemeClr val="tx1"/>
            </a:fontRef>
          </p:style>
        </p:cxnSp>
        <p:cxnSp>
          <p:nvCxnSpPr>
            <p:cNvPr id="19" name="Straight Arrow Connector 194"/>
            <p:cNvCxnSpPr/>
            <p:nvPr/>
          </p:nvCxnSpPr>
          <p:spPr>
            <a:xfrm flipV="1">
              <a:off x="1869572" y="1207415"/>
              <a:ext cx="368217" cy="239100"/>
            </a:xfrm>
            <a:prstGeom prst="straightConnector1">
              <a:avLst/>
            </a:prstGeom>
            <a:grpFill/>
            <a:ln>
              <a:tailEnd type="arrow"/>
            </a:ln>
          </p:spPr>
          <p:style>
            <a:lnRef idx="1">
              <a:schemeClr val="dk1"/>
            </a:lnRef>
            <a:fillRef idx="0">
              <a:schemeClr val="dk1"/>
            </a:fillRef>
            <a:effectRef idx="0">
              <a:schemeClr val="dk1"/>
            </a:effectRef>
            <a:fontRef idx="minor">
              <a:schemeClr val="tx1"/>
            </a:fontRef>
          </p:style>
        </p:cxnSp>
      </p:grpSp>
      <p:sp>
        <p:nvSpPr>
          <p:cNvPr id="3" name="Textfeld 2"/>
          <p:cNvSpPr txBox="1"/>
          <p:nvPr/>
        </p:nvSpPr>
        <p:spPr>
          <a:xfrm>
            <a:off x="1264874" y="1153536"/>
            <a:ext cx="2229008" cy="400110"/>
          </a:xfrm>
          <a:prstGeom prst="rect">
            <a:avLst/>
          </a:prstGeom>
          <a:noFill/>
        </p:spPr>
        <p:txBody>
          <a:bodyPr wrap="none" rtlCol="0">
            <a:spAutoFit/>
          </a:bodyPr>
          <a:lstStyle/>
          <a:p>
            <a:r>
              <a:rPr lang="de-DE" dirty="0" smtClean="0"/>
              <a:t>80 K </a:t>
            </a:r>
            <a:r>
              <a:rPr lang="de-DE" dirty="0" err="1" smtClean="0"/>
              <a:t>jumper</a:t>
            </a:r>
            <a:r>
              <a:rPr lang="de-DE" dirty="0" smtClean="0"/>
              <a:t> </a:t>
            </a:r>
            <a:r>
              <a:rPr lang="de-DE" dirty="0" err="1" smtClean="0"/>
              <a:t>system</a:t>
            </a:r>
            <a:endParaRPr lang="de-DE" dirty="0"/>
          </a:p>
        </p:txBody>
      </p:sp>
      <p:sp>
        <p:nvSpPr>
          <p:cNvPr id="40" name="Textfeld 39"/>
          <p:cNvSpPr txBox="1"/>
          <p:nvPr/>
        </p:nvSpPr>
        <p:spPr>
          <a:xfrm>
            <a:off x="6497905" y="3064587"/>
            <a:ext cx="3464282" cy="400110"/>
          </a:xfrm>
          <a:prstGeom prst="rect">
            <a:avLst/>
          </a:prstGeom>
          <a:noFill/>
        </p:spPr>
        <p:txBody>
          <a:bodyPr wrap="none" rtlCol="0">
            <a:spAutoFit/>
          </a:bodyPr>
          <a:lstStyle/>
          <a:p>
            <a:r>
              <a:rPr lang="de-DE" dirty="0" err="1" smtClean="0"/>
              <a:t>Added</a:t>
            </a:r>
            <a:r>
              <a:rPr lang="de-DE" dirty="0" smtClean="0"/>
              <a:t> </a:t>
            </a:r>
            <a:r>
              <a:rPr lang="de-DE" dirty="0" err="1" smtClean="0"/>
              <a:t>heat</a:t>
            </a:r>
            <a:r>
              <a:rPr lang="de-DE" dirty="0" smtClean="0"/>
              <a:t> </a:t>
            </a:r>
            <a:r>
              <a:rPr lang="de-DE" dirty="0" err="1" smtClean="0"/>
              <a:t>to</a:t>
            </a:r>
            <a:r>
              <a:rPr lang="de-DE" dirty="0" smtClean="0"/>
              <a:t> </a:t>
            </a:r>
            <a:r>
              <a:rPr lang="de-DE" dirty="0" err="1" smtClean="0"/>
              <a:t>the</a:t>
            </a:r>
            <a:r>
              <a:rPr lang="de-DE" dirty="0" smtClean="0"/>
              <a:t> HOM </a:t>
            </a:r>
            <a:r>
              <a:rPr lang="de-DE" dirty="0" err="1" smtClean="0"/>
              <a:t>branch</a:t>
            </a:r>
            <a:endParaRPr lang="de-DE" dirty="0"/>
          </a:p>
        </p:txBody>
      </p:sp>
      <p:cxnSp>
        <p:nvCxnSpPr>
          <p:cNvPr id="42" name="Gerade Verbindung 41"/>
          <p:cNvCxnSpPr/>
          <p:nvPr/>
        </p:nvCxnSpPr>
        <p:spPr>
          <a:xfrm>
            <a:off x="7391400" y="2435865"/>
            <a:ext cx="0" cy="628722"/>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flipV="1">
            <a:off x="4713935" y="3459105"/>
            <a:ext cx="2200919" cy="1036696"/>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1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24200" y="114300"/>
            <a:ext cx="4495800" cy="806768"/>
          </a:xfrm>
          <a:prstGeom prst="rect">
            <a:avLst/>
          </a:prstGeom>
        </p:spPr>
        <p:txBody>
          <a:bodyPr vert="horz" lIns="100584" tIns="50292" rIns="100584" bIns="5029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080" dirty="0">
                <a:solidFill>
                  <a:schemeClr val="bg1"/>
                </a:solidFill>
              </a:rPr>
              <a:t>Understanding the coupler </a:t>
            </a:r>
            <a:br>
              <a:rPr lang="en-US" sz="3080" dirty="0">
                <a:solidFill>
                  <a:schemeClr val="bg1"/>
                </a:solidFill>
              </a:rPr>
            </a:br>
            <a:r>
              <a:rPr lang="en-US" sz="3080" dirty="0">
                <a:solidFill>
                  <a:schemeClr val="bg1"/>
                </a:solidFill>
              </a:rPr>
              <a:t>heating in the ICM</a:t>
            </a:r>
            <a:endParaRPr lang="en-US" sz="3080" dirty="0">
              <a:solidFill>
                <a:schemeClr val="bg1"/>
              </a:solidFill>
            </a:endParaRPr>
          </a:p>
        </p:txBody>
      </p:sp>
      <p:pic>
        <p:nvPicPr>
          <p:cNvPr id="23" name="Picture 8" descr="C:\Users\rge39\Desktop\CEC\System 1\comparison 80K 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811790"/>
            <a:ext cx="6510936" cy="34272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53" y="1423784"/>
            <a:ext cx="4391497" cy="26017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6"/>
          <p:cNvGrpSpPr/>
          <p:nvPr/>
        </p:nvGrpSpPr>
        <p:grpSpPr>
          <a:xfrm>
            <a:off x="7884510" y="1259475"/>
            <a:ext cx="1945290" cy="3436620"/>
            <a:chOff x="22287183" y="29106900"/>
            <a:chExt cx="1768445" cy="3124200"/>
          </a:xfrm>
        </p:grpSpPr>
        <p:cxnSp>
          <p:nvCxnSpPr>
            <p:cNvPr id="8" name="Straight Connector 7"/>
            <p:cNvCxnSpPr/>
            <p:nvPr/>
          </p:nvCxnSpPr>
          <p:spPr>
            <a:xfrm>
              <a:off x="23467887" y="30859500"/>
              <a:ext cx="0" cy="76200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2287183" y="29106900"/>
              <a:ext cx="1768445" cy="3124200"/>
              <a:chOff x="22287183" y="29106900"/>
              <a:chExt cx="1768445" cy="3124200"/>
            </a:xfrm>
          </p:grpSpPr>
          <p:cxnSp>
            <p:nvCxnSpPr>
              <p:cNvPr id="10" name="Straight Connector 9"/>
              <p:cNvCxnSpPr/>
              <p:nvPr/>
            </p:nvCxnSpPr>
            <p:spPr>
              <a:xfrm>
                <a:off x="23163087" y="29106900"/>
                <a:ext cx="0" cy="6096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58287" y="29716500"/>
                <a:ext cx="6096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58287" y="29716500"/>
                <a:ext cx="0" cy="762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467887" y="29716500"/>
                <a:ext cx="0" cy="762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858287" y="30859500"/>
                <a:ext cx="0" cy="762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58287" y="31621500"/>
                <a:ext cx="6096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163087" y="31621500"/>
                <a:ext cx="0" cy="6096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2705887" y="30402300"/>
                <a:ext cx="304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8" name="Rectangle 17"/>
              <p:cNvSpPr/>
              <p:nvPr/>
            </p:nvSpPr>
            <p:spPr>
              <a:xfrm>
                <a:off x="23315487" y="30402300"/>
                <a:ext cx="304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9" name="TextBox 18"/>
              <p:cNvSpPr txBox="1"/>
              <p:nvPr/>
            </p:nvSpPr>
            <p:spPr>
              <a:xfrm>
                <a:off x="23629812" y="30522434"/>
                <a:ext cx="425816" cy="391715"/>
              </a:xfrm>
              <a:prstGeom prst="rect">
                <a:avLst/>
              </a:prstGeom>
              <a:noFill/>
            </p:spPr>
            <p:txBody>
              <a:bodyPr wrap="none" rtlCol="0">
                <a:spAutoFit/>
              </a:bodyPr>
              <a:lstStyle/>
              <a:p>
                <a:r>
                  <a:rPr lang="en-US" sz="2200" dirty="0"/>
                  <a:t>Q</a:t>
                </a:r>
                <a:r>
                  <a:rPr lang="en-US" sz="2200" baseline="-25000" dirty="0"/>
                  <a:t>1</a:t>
                </a:r>
                <a:endParaRPr lang="en-US" sz="2200" baseline="-25000" dirty="0"/>
              </a:p>
            </p:txBody>
          </p:sp>
          <p:sp>
            <p:nvSpPr>
              <p:cNvPr id="20" name="TextBox 19"/>
              <p:cNvSpPr txBox="1"/>
              <p:nvPr/>
            </p:nvSpPr>
            <p:spPr>
              <a:xfrm>
                <a:off x="22287183" y="30522434"/>
                <a:ext cx="425816" cy="391715"/>
              </a:xfrm>
              <a:prstGeom prst="rect">
                <a:avLst/>
              </a:prstGeom>
              <a:noFill/>
            </p:spPr>
            <p:txBody>
              <a:bodyPr wrap="none" rtlCol="0">
                <a:spAutoFit/>
              </a:bodyPr>
              <a:lstStyle/>
              <a:p>
                <a:r>
                  <a:rPr lang="en-US" sz="2200" dirty="0"/>
                  <a:t>Q</a:t>
                </a:r>
                <a:r>
                  <a:rPr lang="en-US" sz="2200" baseline="-25000" dirty="0"/>
                  <a:t>2</a:t>
                </a:r>
              </a:p>
            </p:txBody>
          </p:sp>
          <p:sp>
            <p:nvSpPr>
              <p:cNvPr id="21" name="Rectangle 20"/>
              <p:cNvSpPr/>
              <p:nvPr/>
            </p:nvSpPr>
            <p:spPr>
              <a:xfrm>
                <a:off x="22835427" y="29907000"/>
                <a:ext cx="45719" cy="381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p>
            </p:txBody>
          </p:sp>
        </p:grpSp>
      </p:grpSp>
      <p:sp>
        <p:nvSpPr>
          <p:cNvPr id="2" name="Textfeld 1"/>
          <p:cNvSpPr txBox="1"/>
          <p:nvPr/>
        </p:nvSpPr>
        <p:spPr>
          <a:xfrm>
            <a:off x="5105400" y="1691640"/>
            <a:ext cx="1816523" cy="707886"/>
          </a:xfrm>
          <a:prstGeom prst="rect">
            <a:avLst/>
          </a:prstGeom>
          <a:noFill/>
        </p:spPr>
        <p:txBody>
          <a:bodyPr wrap="none" rtlCol="0">
            <a:spAutoFit/>
          </a:bodyPr>
          <a:lstStyle/>
          <a:p>
            <a:r>
              <a:rPr lang="de-DE" dirty="0" smtClean="0"/>
              <a:t>Q</a:t>
            </a:r>
            <a:r>
              <a:rPr lang="de-DE" baseline="-25000" dirty="0" smtClean="0"/>
              <a:t>1</a:t>
            </a:r>
            <a:r>
              <a:rPr lang="de-DE" dirty="0" smtClean="0"/>
              <a:t> = 200 W</a:t>
            </a:r>
          </a:p>
          <a:p>
            <a:r>
              <a:rPr lang="de-DE" dirty="0" smtClean="0"/>
              <a:t>Q</a:t>
            </a:r>
            <a:r>
              <a:rPr lang="de-DE" baseline="-25000" dirty="0" smtClean="0"/>
              <a:t>2</a:t>
            </a:r>
            <a:r>
              <a:rPr lang="de-DE" dirty="0" smtClean="0"/>
              <a:t> = 200-400W</a:t>
            </a:r>
            <a:endParaRPr lang="de-DE" dirty="0"/>
          </a:p>
        </p:txBody>
      </p:sp>
      <p:sp>
        <p:nvSpPr>
          <p:cNvPr id="24" name="Rectangle 20"/>
          <p:cNvSpPr/>
          <p:nvPr/>
        </p:nvSpPr>
        <p:spPr>
          <a:xfrm>
            <a:off x="9169909" y="2133600"/>
            <a:ext cx="50291" cy="4191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p>
        </p:txBody>
      </p:sp>
      <p:sp>
        <p:nvSpPr>
          <p:cNvPr id="25" name="Textfeld 24"/>
          <p:cNvSpPr txBox="1"/>
          <p:nvPr/>
        </p:nvSpPr>
        <p:spPr>
          <a:xfrm>
            <a:off x="698805" y="4174308"/>
            <a:ext cx="2537426" cy="707886"/>
          </a:xfrm>
          <a:prstGeom prst="rect">
            <a:avLst/>
          </a:prstGeom>
          <a:noFill/>
        </p:spPr>
        <p:txBody>
          <a:bodyPr wrap="none" rtlCol="0">
            <a:spAutoFit/>
          </a:bodyPr>
          <a:lstStyle/>
          <a:p>
            <a:r>
              <a:rPr lang="en-US" dirty="0" smtClean="0"/>
              <a:t>=&gt; The cooler </a:t>
            </a:r>
            <a:r>
              <a:rPr lang="en-US" smtClean="0"/>
              <a:t>channel </a:t>
            </a:r>
            <a:br>
              <a:rPr lang="en-US" smtClean="0"/>
            </a:br>
            <a:r>
              <a:rPr lang="en-US" smtClean="0"/>
              <a:t>steals </a:t>
            </a:r>
            <a:r>
              <a:rPr lang="en-US" dirty="0" smtClean="0"/>
              <a:t>the flow</a:t>
            </a:r>
            <a:endParaRPr lang="en-US" dirty="0"/>
          </a:p>
        </p:txBody>
      </p:sp>
    </p:spTree>
    <p:extLst>
      <p:ext uri="{BB962C8B-B14F-4D97-AF65-F5344CB8AC3E}">
        <p14:creationId xmlns:p14="http://schemas.microsoft.com/office/powerpoint/2010/main" val="107700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6814"/>
          <a:stretch/>
        </p:blipFill>
        <p:spPr bwMode="auto">
          <a:xfrm>
            <a:off x="5015283" y="1144518"/>
            <a:ext cx="5043116" cy="376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Rectangle 4"/>
              <p:cNvSpPr/>
              <p:nvPr/>
            </p:nvSpPr>
            <p:spPr>
              <a:xfrm>
                <a:off x="115253" y="1157403"/>
                <a:ext cx="4693920" cy="5994333"/>
              </a:xfrm>
              <a:prstGeom prst="rect">
                <a:avLst/>
              </a:prstGeom>
            </p:spPr>
            <p:txBody>
              <a:bodyPr wrap="square">
                <a:spAutoFit/>
              </a:bodyPr>
              <a:lstStyle/>
              <a:p>
                <a14:m>
                  <m:oMath xmlns:m="http://schemas.openxmlformats.org/officeDocument/2006/math">
                    <m:r>
                      <m:rPr>
                        <m:nor/>
                      </m:rPr>
                      <a:rPr lang="en-US" sz="1320"/>
                      <m:t>Pressure</m:t>
                    </m:r>
                    <m:r>
                      <m:rPr>
                        <m:nor/>
                      </m:rPr>
                      <a:rPr lang="en-US" sz="1320"/>
                      <m:t> (</m:t>
                    </m:r>
                    <m:r>
                      <a:rPr lang="en-US" sz="1320" i="1">
                        <a:latin typeface="Cambria Math"/>
                      </a:rPr>
                      <m:t>𝑝</m:t>
                    </m:r>
                    <m:r>
                      <m:rPr>
                        <m:nor/>
                      </m:rPr>
                      <a:rPr lang="en-US" sz="1320"/>
                      <m:t>):  </m:t>
                    </m:r>
                    <m:r>
                      <m:rPr>
                        <m:nor/>
                      </m:rPr>
                      <a:rPr lang="en-US" sz="1320"/>
                      <m:t>Input</m:t>
                    </m:r>
                    <m:r>
                      <m:rPr>
                        <m:nor/>
                      </m:rPr>
                      <a:rPr lang="en-US" sz="1320"/>
                      <m:t> </m:t>
                    </m:r>
                    <m:r>
                      <m:rPr>
                        <m:nor/>
                      </m:rPr>
                      <a:rPr lang="en-US" sz="1320"/>
                      <m:t>or</m:t>
                    </m:r>
                    <m:r>
                      <m:rPr>
                        <m:nor/>
                      </m:rPr>
                      <a:rPr lang="en-US" sz="1320"/>
                      <m:t> </m:t>
                    </m:r>
                    <m:r>
                      <a:rPr lang="en-US" sz="1320" i="1">
                        <a:latin typeface="Cambria Math"/>
                      </a:rPr>
                      <m:t>𝑝</m:t>
                    </m:r>
                    <m:r>
                      <a:rPr lang="en-US" sz="1320" i="1">
                        <a:latin typeface="Cambria Math"/>
                      </a:rPr>
                      <m:t>−∆</m:t>
                    </m:r>
                    <m:r>
                      <a:rPr lang="en-US" sz="1320" i="1">
                        <a:latin typeface="Cambria Math"/>
                      </a:rPr>
                      <m:t>𝑝</m:t>
                    </m:r>
                  </m:oMath>
                </a14:m>
                <a:r>
                  <a:rPr lang="en-US" sz="1320" dirty="0"/>
                  <a:t>*</a:t>
                </a:r>
              </a:p>
              <a:p>
                <a:pPr/>
                <a14:m>
                  <m:oMathPara xmlns:m="http://schemas.openxmlformats.org/officeDocument/2006/math">
                    <m:oMathParaPr>
                      <m:jc m:val="left"/>
                    </m:oMathParaPr>
                    <m:oMath xmlns:m="http://schemas.openxmlformats.org/officeDocument/2006/math">
                      <m:r>
                        <m:rPr>
                          <m:nor/>
                        </m:rPr>
                        <a:rPr lang="en-US" sz="1320"/>
                        <m:t>Enthalpy</m:t>
                      </m:r>
                      <m:r>
                        <m:rPr>
                          <m:nor/>
                        </m:rPr>
                        <a:rPr lang="en-US" sz="1320"/>
                        <m:t> (</m:t>
                      </m:r>
                      <m:r>
                        <a:rPr lang="en-US" sz="1320" i="1">
                          <a:latin typeface="Cambria Math"/>
                        </a:rPr>
                        <m:t>h</m:t>
                      </m:r>
                      <m:r>
                        <m:rPr>
                          <m:nor/>
                        </m:rPr>
                        <a:rPr lang="en-US" sz="1320"/>
                        <m:t>):  </m:t>
                      </m:r>
                      <m:r>
                        <m:rPr>
                          <m:nor/>
                        </m:rPr>
                        <a:rPr lang="en-US" sz="1320"/>
                        <m:t>HEPAK</m:t>
                      </m:r>
                      <m:r>
                        <m:rPr>
                          <m:nor/>
                        </m:rPr>
                        <a:rPr lang="en-US" sz="1320"/>
                        <m:t> </m:t>
                      </m:r>
                      <m:r>
                        <m:rPr>
                          <m:nor/>
                        </m:rPr>
                        <a:rPr lang="en-US" sz="1320"/>
                        <m:t>or</m:t>
                      </m:r>
                      <m:r>
                        <m:rPr>
                          <m:nor/>
                        </m:rPr>
                        <a:rPr lang="en-US" sz="1320"/>
                        <m:t> </m:t>
                      </m:r>
                      <m:r>
                        <a:rPr lang="en-US" sz="1320" i="1">
                          <a:latin typeface="Cambria Math"/>
                        </a:rPr>
                        <m:t>h</m:t>
                      </m:r>
                      <m:r>
                        <a:rPr lang="en-US" sz="1320" i="1">
                          <a:latin typeface="Cambria Math"/>
                        </a:rPr>
                        <m:t>+∆</m:t>
                      </m:r>
                      <m:r>
                        <a:rPr lang="en-US" sz="1320" i="1">
                          <a:latin typeface="Cambria Math"/>
                        </a:rPr>
                        <m:t>h</m:t>
                      </m:r>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Density</m:t>
                      </m:r>
                      <m:r>
                        <m:rPr>
                          <m:nor/>
                        </m:rPr>
                        <a:rPr lang="en-US" sz="1320"/>
                        <m:t> (</m:t>
                      </m:r>
                      <m:r>
                        <a:rPr lang="en-US" sz="1320" i="1">
                          <a:latin typeface="Cambria Math"/>
                        </a:rPr>
                        <m:t>𝜌</m:t>
                      </m:r>
                      <m:r>
                        <m:rPr>
                          <m:nor/>
                        </m:rPr>
                        <a:rPr lang="en-US" sz="1320"/>
                        <m:t>):  </m:t>
                      </m:r>
                      <m:r>
                        <m:rPr>
                          <m:nor/>
                        </m:rPr>
                        <a:rPr lang="en-US" sz="1320"/>
                        <m:t>HEPAK</m:t>
                      </m:r>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Velocity</m:t>
                      </m:r>
                      <m:r>
                        <m:rPr>
                          <m:nor/>
                        </m:rPr>
                        <a:rPr lang="en-US" sz="1320"/>
                        <m:t> (</m:t>
                      </m:r>
                      <m:r>
                        <a:rPr lang="en-US" sz="1320" i="1">
                          <a:latin typeface="Cambria Math"/>
                        </a:rPr>
                        <m:t>𝑣</m:t>
                      </m:r>
                      <m:r>
                        <m:rPr>
                          <m:nor/>
                        </m:rPr>
                        <a:rPr lang="en-US" sz="1320"/>
                        <m:t>):  </m:t>
                      </m:r>
                      <m:f>
                        <m:fPr>
                          <m:ctrlPr>
                            <a:rPr lang="en-US" sz="1320" i="1">
                              <a:latin typeface="Cambria Math" charset="0"/>
                            </a:rPr>
                          </m:ctrlPr>
                        </m:fPr>
                        <m:num>
                          <m:acc>
                            <m:accPr>
                              <m:chr m:val="̇"/>
                              <m:ctrlPr>
                                <a:rPr lang="en-US" sz="1320" i="1">
                                  <a:latin typeface="Cambria Math" charset="0"/>
                                </a:rPr>
                              </m:ctrlPr>
                            </m:accPr>
                            <m:e>
                              <m:r>
                                <a:rPr lang="en-US" sz="1320" i="1">
                                  <a:latin typeface="Cambria Math"/>
                                </a:rPr>
                                <m:t>𝑚</m:t>
                              </m:r>
                            </m:e>
                          </m:acc>
                        </m:num>
                        <m:den>
                          <m:r>
                            <a:rPr lang="en-US" sz="1320" i="1">
                              <a:latin typeface="Cambria Math"/>
                            </a:rPr>
                            <m:t>𝐴</m:t>
                          </m:r>
                          <m:r>
                            <a:rPr lang="en-US" sz="1320" i="1">
                              <a:latin typeface="Cambria Math"/>
                            </a:rPr>
                            <m:t> </m:t>
                          </m:r>
                          <m:r>
                            <a:rPr lang="en-US" sz="1320" i="1">
                              <a:latin typeface="Cambria Math"/>
                            </a:rPr>
                            <m:t>𝜌</m:t>
                          </m:r>
                        </m:den>
                      </m:f>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Pipe</m:t>
                      </m:r>
                      <m:r>
                        <m:rPr>
                          <m:nor/>
                        </m:rPr>
                        <a:rPr lang="en-US" sz="1320"/>
                        <m:t> </m:t>
                      </m:r>
                      <m:r>
                        <m:rPr>
                          <m:nor/>
                        </m:rPr>
                        <a:rPr lang="en-US" sz="1320"/>
                        <m:t>Temperature</m:t>
                      </m:r>
                      <m:r>
                        <m:rPr>
                          <m:nor/>
                        </m:rPr>
                        <a:rPr lang="en-US" sz="1320"/>
                        <m:t> (</m:t>
                      </m:r>
                      <m:sSub>
                        <m:sSubPr>
                          <m:ctrlPr>
                            <a:rPr lang="en-US" sz="1320" i="1">
                              <a:latin typeface="Cambria Math" charset="0"/>
                            </a:rPr>
                          </m:ctrlPr>
                        </m:sSubPr>
                        <m:e>
                          <m:r>
                            <a:rPr lang="en-US" sz="1320" i="1">
                              <a:latin typeface="Cambria Math"/>
                            </a:rPr>
                            <m:t>𝑇</m:t>
                          </m:r>
                        </m:e>
                        <m:sub>
                          <m:r>
                            <a:rPr lang="en-US" sz="1320" i="1">
                              <a:latin typeface="Cambria Math"/>
                            </a:rPr>
                            <m:t>𝑝</m:t>
                          </m:r>
                        </m:sub>
                      </m:sSub>
                      <m:r>
                        <m:rPr>
                          <m:nor/>
                        </m:rPr>
                        <a:rPr lang="en-US" sz="1320"/>
                        <m:t>):  </m:t>
                      </m:r>
                      <m:sSub>
                        <m:sSubPr>
                          <m:ctrlPr>
                            <a:rPr lang="en-US" sz="1320" i="1">
                              <a:latin typeface="Cambria Math" charset="0"/>
                            </a:rPr>
                          </m:ctrlPr>
                        </m:sSubPr>
                        <m:e>
                          <m:r>
                            <a:rPr lang="en-US" sz="1320" i="1">
                              <a:latin typeface="Cambria Math"/>
                            </a:rPr>
                            <m:t>𝑇</m:t>
                          </m:r>
                        </m:e>
                        <m:sub>
                          <m:r>
                            <a:rPr lang="en-US" sz="1320" i="1">
                              <a:latin typeface="Cambria Math"/>
                            </a:rPr>
                            <m:t>𝑝</m:t>
                          </m:r>
                        </m:sub>
                      </m:sSub>
                      <m:r>
                        <a:rPr lang="en-US" sz="1320" i="1">
                          <a:latin typeface="Cambria Math"/>
                        </a:rPr>
                        <m:t>+∆</m:t>
                      </m:r>
                      <m:sSub>
                        <m:sSubPr>
                          <m:ctrlPr>
                            <a:rPr lang="en-US" sz="1320" i="1">
                              <a:latin typeface="Cambria Math" charset="0"/>
                            </a:rPr>
                          </m:ctrlPr>
                        </m:sSubPr>
                        <m:e>
                          <m:r>
                            <a:rPr lang="en-US" sz="1320" i="1">
                              <a:latin typeface="Cambria Math"/>
                            </a:rPr>
                            <m:t>𝑇</m:t>
                          </m:r>
                        </m:e>
                        <m:sub>
                          <m:r>
                            <a:rPr lang="en-US" sz="1320" i="1">
                              <a:latin typeface="Cambria Math"/>
                            </a:rPr>
                            <m:t>𝑝</m:t>
                          </m:r>
                        </m:sub>
                      </m:sSub>
                      <m:r>
                        <a:rPr lang="en-US" sz="1320" i="1">
                          <a:latin typeface="Cambria Math"/>
                        </a:rPr>
                        <m:t>=</m:t>
                      </m:r>
                      <m:sSub>
                        <m:sSubPr>
                          <m:ctrlPr>
                            <a:rPr lang="en-US" sz="1320" i="1">
                              <a:latin typeface="Cambria Math" charset="0"/>
                            </a:rPr>
                          </m:ctrlPr>
                        </m:sSubPr>
                        <m:e>
                          <m:r>
                            <a:rPr lang="en-US" sz="1320" i="1">
                              <a:latin typeface="Cambria Math"/>
                            </a:rPr>
                            <m:t>𝑇</m:t>
                          </m:r>
                        </m:e>
                        <m:sub>
                          <m:r>
                            <a:rPr lang="en-US" sz="1320" i="1">
                              <a:latin typeface="Cambria Math"/>
                            </a:rPr>
                            <m:t>𝑝</m:t>
                          </m:r>
                        </m:sub>
                      </m:sSub>
                      <m:r>
                        <a:rPr lang="en-US" sz="1320" i="1">
                          <a:latin typeface="Cambria Math"/>
                        </a:rPr>
                        <m:t>+</m:t>
                      </m:r>
                      <m:f>
                        <m:fPr>
                          <m:ctrlPr>
                            <a:rPr lang="en-US" sz="1320" i="1">
                              <a:latin typeface="Cambria Math" charset="0"/>
                            </a:rPr>
                          </m:ctrlPr>
                        </m:fPr>
                        <m:num>
                          <m:r>
                            <a:rPr lang="en-US" sz="1320" i="1">
                              <a:latin typeface="Cambria Math"/>
                            </a:rPr>
                            <m:t>𝑃</m:t>
                          </m:r>
                        </m:num>
                        <m:den>
                          <m:r>
                            <a:rPr lang="en-US" sz="1320" i="1">
                              <a:latin typeface="Cambria Math"/>
                            </a:rPr>
                            <m:t>𝑣</m:t>
                          </m:r>
                          <m:r>
                            <a:rPr lang="en-US" sz="1320" i="1">
                              <a:latin typeface="Cambria Math"/>
                            </a:rPr>
                            <m:t> </m:t>
                          </m:r>
                          <m:r>
                            <a:rPr lang="en-US" sz="1320" i="1">
                              <a:latin typeface="Cambria Math"/>
                            </a:rPr>
                            <m:t>𝑟</m:t>
                          </m:r>
                          <m:r>
                            <a:rPr lang="en-US" sz="1320" i="1">
                              <a:latin typeface="Cambria Math"/>
                            </a:rPr>
                            <m:t> </m:t>
                          </m:r>
                          <m:r>
                            <a:rPr lang="en-US" sz="1320" i="1">
                              <a:latin typeface="Cambria Math"/>
                            </a:rPr>
                            <m:t>𝜆</m:t>
                          </m:r>
                          <m:r>
                            <a:rPr lang="en-US" sz="1320" i="1">
                              <a:latin typeface="Cambria Math"/>
                            </a:rPr>
                            <m:t> </m:t>
                          </m:r>
                          <m:sSub>
                            <m:sSubPr>
                              <m:ctrlPr>
                                <a:rPr lang="en-US" sz="1320" i="1">
                                  <a:latin typeface="Cambria Math" charset="0"/>
                                </a:rPr>
                              </m:ctrlPr>
                            </m:sSubPr>
                            <m:e>
                              <m:r>
                                <a:rPr lang="en-US" sz="1320" i="1">
                                  <a:latin typeface="Cambria Math"/>
                                </a:rPr>
                                <m:t>𝐶</m:t>
                              </m:r>
                            </m:e>
                            <m:sub>
                              <m:r>
                                <a:rPr lang="en-US" sz="1320" i="1">
                                  <a:latin typeface="Cambria Math"/>
                                </a:rPr>
                                <m:t>𝑝</m:t>
                              </m:r>
                            </m:sub>
                          </m:sSub>
                        </m:den>
                      </m:f>
                      <m:r>
                        <a:rPr lang="en-US" sz="1320" i="1">
                          <a:latin typeface="Cambria Math"/>
                        </a:rPr>
                        <m:t>−</m:t>
                      </m:r>
                      <m:f>
                        <m:fPr>
                          <m:ctrlPr>
                            <a:rPr lang="en-US" sz="1320" i="1">
                              <a:latin typeface="Cambria Math" charset="0"/>
                            </a:rPr>
                          </m:ctrlPr>
                        </m:fPr>
                        <m:num>
                          <m:acc>
                            <m:accPr>
                              <m:chr m:val="̇"/>
                              <m:ctrlPr>
                                <a:rPr lang="en-US" sz="1320" i="1">
                                  <a:latin typeface="Cambria Math" charset="0"/>
                                </a:rPr>
                              </m:ctrlPr>
                            </m:accPr>
                            <m:e>
                              <m:r>
                                <a:rPr lang="en-US" sz="1320" i="1">
                                  <a:latin typeface="Cambria Math"/>
                                </a:rPr>
                                <m:t>𝑄</m:t>
                              </m:r>
                            </m:e>
                          </m:acc>
                        </m:num>
                        <m:den>
                          <m:r>
                            <a:rPr lang="en-US" sz="1320" i="1">
                              <a:latin typeface="Cambria Math"/>
                            </a:rPr>
                            <m:t>𝑣</m:t>
                          </m:r>
                          <m:r>
                            <a:rPr lang="en-US" sz="1320" i="1">
                              <a:latin typeface="Cambria Math"/>
                            </a:rPr>
                            <m:t> </m:t>
                          </m:r>
                          <m:r>
                            <a:rPr lang="en-US" sz="1320" i="1">
                              <a:latin typeface="Cambria Math"/>
                            </a:rPr>
                            <m:t>𝜆</m:t>
                          </m:r>
                          <m:r>
                            <a:rPr lang="en-US" sz="1320" i="1">
                              <a:latin typeface="Cambria Math"/>
                            </a:rPr>
                            <m:t> </m:t>
                          </m:r>
                          <m:sSub>
                            <m:sSubPr>
                              <m:ctrlPr>
                                <a:rPr lang="en-US" sz="1320" i="1">
                                  <a:latin typeface="Cambria Math" charset="0"/>
                                </a:rPr>
                              </m:ctrlPr>
                            </m:sSubPr>
                            <m:e>
                              <m:r>
                                <a:rPr lang="en-US" sz="1320" i="1">
                                  <a:latin typeface="Cambria Math"/>
                                </a:rPr>
                                <m:t>𝐶</m:t>
                              </m:r>
                            </m:e>
                            <m:sub>
                              <m:r>
                                <a:rPr lang="en-US" sz="1320" i="1">
                                  <a:latin typeface="Cambria Math"/>
                                </a:rPr>
                                <m:t>𝑝</m:t>
                              </m:r>
                            </m:sub>
                          </m:sSub>
                        </m:den>
                      </m:f>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Pipe</m:t>
                      </m:r>
                      <m:r>
                        <m:rPr>
                          <m:nor/>
                        </m:rPr>
                        <a:rPr lang="en-US" sz="1320"/>
                        <m:t> </m:t>
                      </m:r>
                      <m:r>
                        <m:rPr>
                          <m:nor/>
                        </m:rPr>
                        <a:rPr lang="en-US" sz="1320"/>
                        <m:t>Specific</m:t>
                      </m:r>
                      <m:r>
                        <m:rPr>
                          <m:nor/>
                        </m:rPr>
                        <a:rPr lang="en-US" sz="1320"/>
                        <m:t> </m:t>
                      </m:r>
                      <m:r>
                        <m:rPr>
                          <m:nor/>
                        </m:rPr>
                        <a:rPr lang="en-US" sz="1320"/>
                        <m:t>Heat</m:t>
                      </m:r>
                      <m:r>
                        <m:rPr>
                          <m:nor/>
                        </m:rPr>
                        <a:rPr lang="en-US" sz="1320"/>
                        <m:t> (</m:t>
                      </m:r>
                      <m:sSub>
                        <m:sSubPr>
                          <m:ctrlPr>
                            <a:rPr lang="en-US" sz="1320" i="1">
                              <a:latin typeface="Cambria Math" charset="0"/>
                            </a:rPr>
                          </m:ctrlPr>
                        </m:sSubPr>
                        <m:e>
                          <m:r>
                            <a:rPr lang="en-US" sz="1320" i="1">
                              <a:latin typeface="Cambria Math"/>
                            </a:rPr>
                            <m:t>𝐶</m:t>
                          </m:r>
                        </m:e>
                        <m:sub>
                          <m:r>
                            <a:rPr lang="en-US" sz="1320" i="1">
                              <a:latin typeface="Cambria Math"/>
                            </a:rPr>
                            <m:t>𝑝</m:t>
                          </m:r>
                        </m:sub>
                      </m:sSub>
                      <m:r>
                        <m:rPr>
                          <m:nor/>
                        </m:rPr>
                        <a:rPr lang="en-US" sz="1320"/>
                        <m:t>):  </m:t>
                      </m:r>
                      <m:r>
                        <m:rPr>
                          <m:nor/>
                        </m:rPr>
                        <a:rPr lang="en-US" sz="1320"/>
                        <m:t>Fit</m:t>
                      </m:r>
                      <m:r>
                        <m:rPr>
                          <m:nor/>
                        </m:rPr>
                        <a:rPr lang="en-US" sz="1320"/>
                        <m:t> </m:t>
                      </m:r>
                      <m:r>
                        <m:rPr>
                          <m:nor/>
                        </m:rPr>
                        <a:rPr lang="en-US" sz="1320"/>
                        <m:t>to</m:t>
                      </m:r>
                      <m:r>
                        <m:rPr>
                          <m:nor/>
                        </m:rPr>
                        <a:rPr lang="en-US" sz="1320"/>
                        <m:t> </m:t>
                      </m:r>
                      <m:r>
                        <m:rPr>
                          <m:nor/>
                        </m:rPr>
                        <a:rPr lang="en-US" sz="1320"/>
                        <m:t>empirical</m:t>
                      </m:r>
                      <m:r>
                        <m:rPr>
                          <m:nor/>
                        </m:rPr>
                        <a:rPr lang="en-US" sz="1320"/>
                        <m:t> </m:t>
                      </m:r>
                      <m:r>
                        <m:rPr>
                          <m:nor/>
                        </m:rPr>
                        <a:rPr lang="en-US" sz="1320"/>
                        <m:t>data</m:t>
                      </m:r>
                      <m:r>
                        <m:rPr>
                          <m:nor/>
                        </m:rPr>
                        <a:rPr lang="en-US" sz="1320"/>
                        <m:t> </m:t>
                      </m:r>
                      <m:r>
                        <m:rPr>
                          <m:nor/>
                        </m:rPr>
                        <a:rPr lang="en-US" sz="1320"/>
                        <m:t>from</m:t>
                      </m:r>
                      <m:r>
                        <m:rPr>
                          <m:nor/>
                        </m:rPr>
                        <a:rPr lang="en-US" sz="1320"/>
                        <m:t> </m:t>
                      </m:r>
                      <m:r>
                        <m:rPr>
                          <m:nor/>
                        </m:rPr>
                        <a:rPr lang="en-US" sz="1320"/>
                        <m:t>N</m:t>
                      </m:r>
                      <m:r>
                        <m:rPr>
                          <m:nor/>
                        </m:rPr>
                        <a:rPr lang="en-US" sz="1320"/>
                        <m:t>.</m:t>
                      </m:r>
                      <m:r>
                        <m:rPr>
                          <m:nor/>
                        </m:rPr>
                        <a:rPr lang="en-US" sz="1320"/>
                        <m:t>I</m:t>
                      </m:r>
                      <m:r>
                        <m:rPr>
                          <m:nor/>
                        </m:rPr>
                        <a:rPr lang="en-US" sz="1320"/>
                        <m:t>.</m:t>
                      </m:r>
                      <m:r>
                        <m:rPr>
                          <m:nor/>
                        </m:rPr>
                        <a:rPr lang="en-US" sz="1320"/>
                        <m:t>S</m:t>
                      </m:r>
                      <m:r>
                        <m:rPr>
                          <m:nor/>
                        </m:rPr>
                        <a:rPr lang="en-US" sz="1320"/>
                        <m:t>.</m:t>
                      </m:r>
                      <m:r>
                        <m:rPr>
                          <m:nor/>
                        </m:rPr>
                        <a:rPr lang="en-US" sz="1320"/>
                        <m:t>T</m:t>
                      </m:r>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Fluid</m:t>
                      </m:r>
                      <m:r>
                        <m:rPr>
                          <m:nor/>
                        </m:rPr>
                        <a:rPr lang="en-US" sz="1320"/>
                        <m:t> </m:t>
                      </m:r>
                      <m:r>
                        <m:rPr>
                          <m:nor/>
                        </m:rPr>
                        <a:rPr lang="en-US" sz="1320"/>
                        <m:t>Specific</m:t>
                      </m:r>
                      <m:r>
                        <m:rPr>
                          <m:nor/>
                        </m:rPr>
                        <a:rPr lang="en-US" sz="1320"/>
                        <m:t> </m:t>
                      </m:r>
                      <m:r>
                        <m:rPr>
                          <m:nor/>
                        </m:rPr>
                        <a:rPr lang="en-US" sz="1320"/>
                        <m:t>Heat</m:t>
                      </m:r>
                      <m:r>
                        <m:rPr>
                          <m:nor/>
                        </m:rPr>
                        <a:rPr lang="en-US" sz="1320"/>
                        <m:t> </m:t>
                      </m:r>
                      <m:r>
                        <m:rPr>
                          <m:nor/>
                        </m:rPr>
                        <a:rPr lang="en-US" sz="1320"/>
                        <m:t>Capacity</m:t>
                      </m:r>
                      <m:r>
                        <m:rPr>
                          <m:nor/>
                        </m:rPr>
                        <a:rPr lang="en-US" sz="1320"/>
                        <m:t> (</m:t>
                      </m:r>
                      <m:sSub>
                        <m:sSubPr>
                          <m:ctrlPr>
                            <a:rPr lang="en-US" sz="1320" i="1">
                              <a:latin typeface="Cambria Math" charset="0"/>
                            </a:rPr>
                          </m:ctrlPr>
                        </m:sSubPr>
                        <m:e>
                          <m:r>
                            <a:rPr lang="en-US" sz="1320" i="1">
                              <a:latin typeface="Cambria Math"/>
                            </a:rPr>
                            <m:t>𝐶</m:t>
                          </m:r>
                        </m:e>
                        <m:sub>
                          <m:r>
                            <a:rPr lang="en-US" sz="1320" i="1">
                              <a:latin typeface="Cambria Math"/>
                            </a:rPr>
                            <m:t>𝑓</m:t>
                          </m:r>
                        </m:sub>
                      </m:sSub>
                      <m:r>
                        <m:rPr>
                          <m:nor/>
                        </m:rPr>
                        <a:rPr lang="en-US" sz="1320"/>
                        <m:t>):  </m:t>
                      </m:r>
                      <m:r>
                        <m:rPr>
                          <m:nor/>
                        </m:rPr>
                        <a:rPr lang="en-US" sz="1320"/>
                        <m:t>HEPAK</m:t>
                      </m:r>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Prandtl</m:t>
                      </m:r>
                      <m:r>
                        <m:rPr>
                          <m:nor/>
                        </m:rPr>
                        <a:rPr lang="en-US" sz="1320"/>
                        <m:t> </m:t>
                      </m:r>
                      <m:r>
                        <m:rPr>
                          <m:nor/>
                        </m:rPr>
                        <a:rPr lang="en-US" sz="1320"/>
                        <m:t>Number</m:t>
                      </m:r>
                      <m:r>
                        <m:rPr>
                          <m:nor/>
                        </m:rPr>
                        <a:rPr lang="en-US" sz="1320"/>
                        <m:t> (</m:t>
                      </m:r>
                      <m:r>
                        <a:rPr lang="en-US" sz="1320" i="1">
                          <a:latin typeface="Cambria Math"/>
                        </a:rPr>
                        <m:t>𝑃𝑟</m:t>
                      </m:r>
                      <m:r>
                        <m:rPr>
                          <m:nor/>
                        </m:rPr>
                        <a:rPr lang="en-US" sz="1320"/>
                        <m:t>):  </m:t>
                      </m:r>
                      <m:r>
                        <m:rPr>
                          <m:nor/>
                        </m:rPr>
                        <a:rPr lang="en-US" sz="1320"/>
                        <m:t>HEPAK</m:t>
                      </m:r>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Fluid</m:t>
                      </m:r>
                      <m:r>
                        <m:rPr>
                          <m:nor/>
                        </m:rPr>
                        <a:rPr lang="en-US" sz="1320"/>
                        <m:t> </m:t>
                      </m:r>
                      <m:r>
                        <m:rPr>
                          <m:nor/>
                        </m:rPr>
                        <a:rPr lang="en-US" sz="1320"/>
                        <m:t>Thermal</m:t>
                      </m:r>
                      <m:r>
                        <m:rPr>
                          <m:nor/>
                        </m:rPr>
                        <a:rPr lang="en-US" sz="1320"/>
                        <m:t> </m:t>
                      </m:r>
                      <m:r>
                        <m:rPr>
                          <m:nor/>
                        </m:rPr>
                        <a:rPr lang="en-US" sz="1320"/>
                        <m:t>Conductivity</m:t>
                      </m:r>
                      <m:r>
                        <m:rPr>
                          <m:nor/>
                        </m:rPr>
                        <a:rPr lang="en-US" sz="1320"/>
                        <m:t> (</m:t>
                      </m:r>
                      <m:r>
                        <a:rPr lang="en-US" sz="1320" i="1">
                          <a:latin typeface="Cambria Math"/>
                        </a:rPr>
                        <m:t>𝑘</m:t>
                      </m:r>
                      <m:r>
                        <m:rPr>
                          <m:nor/>
                        </m:rPr>
                        <a:rPr lang="en-US" sz="1320"/>
                        <m:t>):  </m:t>
                      </m:r>
                      <m:r>
                        <m:rPr>
                          <m:nor/>
                        </m:rPr>
                        <a:rPr lang="en-US" sz="1320"/>
                        <m:t>HEPAK</m:t>
                      </m:r>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Heat</m:t>
                      </m:r>
                      <m:r>
                        <m:rPr>
                          <m:nor/>
                        </m:rPr>
                        <a:rPr lang="en-US" sz="1320"/>
                        <m:t> </m:t>
                      </m:r>
                      <m:r>
                        <m:rPr>
                          <m:nor/>
                        </m:rPr>
                        <a:rPr lang="en-US" sz="1320"/>
                        <m:t>Transfer</m:t>
                      </m:r>
                      <m:r>
                        <m:rPr>
                          <m:nor/>
                        </m:rPr>
                        <a:rPr lang="en-US" sz="1320"/>
                        <m:t> </m:t>
                      </m:r>
                      <m:r>
                        <m:rPr>
                          <m:nor/>
                        </m:rPr>
                        <a:rPr lang="en-US" sz="1320"/>
                        <m:t>Coefficient</m:t>
                      </m:r>
                      <m:r>
                        <m:rPr>
                          <m:nor/>
                        </m:rPr>
                        <a:rPr lang="en-US" sz="1320"/>
                        <m:t> (</m:t>
                      </m:r>
                      <m:sSub>
                        <m:sSubPr>
                          <m:ctrlPr>
                            <a:rPr lang="en-US" sz="1320" i="1">
                              <a:latin typeface="Cambria Math" charset="0"/>
                            </a:rPr>
                          </m:ctrlPr>
                        </m:sSubPr>
                        <m:e>
                          <m:r>
                            <a:rPr lang="en-US" sz="1320" i="1">
                              <a:latin typeface="Cambria Math"/>
                            </a:rPr>
                            <m:t>h</m:t>
                          </m:r>
                        </m:e>
                        <m:sub>
                          <m:r>
                            <a:rPr lang="en-US" sz="1320" i="1">
                              <a:latin typeface="Cambria Math"/>
                            </a:rPr>
                            <m:t>𝑐</m:t>
                          </m:r>
                        </m:sub>
                      </m:sSub>
                      <m:r>
                        <m:rPr>
                          <m:nor/>
                        </m:rPr>
                        <a:rPr lang="en-US" sz="1320"/>
                        <m:t>):  </m:t>
                      </m:r>
                      <m:f>
                        <m:fPr>
                          <m:ctrlPr>
                            <a:rPr lang="en-US" sz="1320" i="1">
                              <a:latin typeface="Cambria Math" charset="0"/>
                            </a:rPr>
                          </m:ctrlPr>
                        </m:fPr>
                        <m:num>
                          <m:r>
                            <a:rPr lang="en-US" sz="1320" i="1">
                              <a:latin typeface="Cambria Math"/>
                            </a:rPr>
                            <m:t>𝑘</m:t>
                          </m:r>
                          <m:r>
                            <a:rPr lang="en-US" sz="1320" i="1">
                              <a:latin typeface="Cambria Math"/>
                            </a:rPr>
                            <m:t> </m:t>
                          </m:r>
                          <m:r>
                            <a:rPr lang="en-US" sz="1320" i="1">
                              <a:latin typeface="Cambria Math"/>
                            </a:rPr>
                            <m:t>𝑁𝑢</m:t>
                          </m:r>
                        </m:num>
                        <m:den>
                          <m:r>
                            <a:rPr lang="en-US" sz="1320" i="1">
                              <a:latin typeface="Cambria Math"/>
                            </a:rPr>
                            <m:t>𝐷</m:t>
                          </m:r>
                        </m:den>
                      </m:f>
                    </m:oMath>
                  </m:oMathPara>
                </a14:m>
                <a:endParaRPr lang="en-US" sz="1320" dirty="0"/>
              </a:p>
              <a:p>
                <a:pPr/>
                <a14:m>
                  <m:oMathPara xmlns:m="http://schemas.openxmlformats.org/officeDocument/2006/math">
                    <m:oMathParaPr>
                      <m:jc m:val="left"/>
                    </m:oMathParaPr>
                    <m:oMath xmlns:m="http://schemas.openxmlformats.org/officeDocument/2006/math">
                      <m:r>
                        <m:rPr>
                          <m:nor/>
                        </m:rPr>
                        <a:rPr lang="de-DE" sz="1320"/>
                        <m:t>Nusselt</m:t>
                      </m:r>
                      <m:r>
                        <m:rPr>
                          <m:nor/>
                        </m:rPr>
                        <a:rPr lang="de-DE" sz="1320"/>
                        <m:t> </m:t>
                      </m:r>
                      <m:r>
                        <m:rPr>
                          <m:nor/>
                        </m:rPr>
                        <a:rPr lang="de-DE" sz="1320"/>
                        <m:t>Number</m:t>
                      </m:r>
                      <m:r>
                        <m:rPr>
                          <m:nor/>
                        </m:rPr>
                        <a:rPr lang="de-DE" sz="1320"/>
                        <m:t> (</m:t>
                      </m:r>
                      <m:r>
                        <a:rPr lang="en-US" sz="1320" i="1">
                          <a:latin typeface="Cambria Math"/>
                        </a:rPr>
                        <m:t>𝑁𝑢</m:t>
                      </m:r>
                      <m:r>
                        <m:rPr>
                          <m:nor/>
                        </m:rPr>
                        <a:rPr lang="de-DE" sz="1320"/>
                        <m:t>):  </m:t>
                      </m:r>
                      <m:r>
                        <a:rPr lang="de-DE" sz="1320" i="1">
                          <a:latin typeface="Cambria Math"/>
                        </a:rPr>
                        <m:t>0.023 </m:t>
                      </m:r>
                      <m:sSup>
                        <m:sSupPr>
                          <m:ctrlPr>
                            <a:rPr lang="en-US" sz="1320" i="1">
                              <a:latin typeface="Cambria Math" charset="0"/>
                            </a:rPr>
                          </m:ctrlPr>
                        </m:sSupPr>
                        <m:e>
                          <m:r>
                            <a:rPr lang="en-US" sz="1320" i="1">
                              <a:latin typeface="Cambria Math"/>
                            </a:rPr>
                            <m:t>𝑅𝑒</m:t>
                          </m:r>
                        </m:e>
                        <m:sup>
                          <m:r>
                            <a:rPr lang="de-DE" sz="1320" i="1">
                              <a:latin typeface="Cambria Math"/>
                            </a:rPr>
                            <m:t>0.8</m:t>
                          </m:r>
                        </m:sup>
                      </m:sSup>
                      <m:r>
                        <a:rPr lang="en-US" sz="1320" i="1">
                          <a:latin typeface="Cambria Math"/>
                        </a:rPr>
                        <m:t> </m:t>
                      </m:r>
                      <m:sSup>
                        <m:sSupPr>
                          <m:ctrlPr>
                            <a:rPr lang="en-US" sz="1320" i="1">
                              <a:latin typeface="Cambria Math" charset="0"/>
                            </a:rPr>
                          </m:ctrlPr>
                        </m:sSupPr>
                        <m:e>
                          <m:r>
                            <a:rPr lang="en-US" sz="1320" i="1">
                              <a:latin typeface="Cambria Math"/>
                            </a:rPr>
                            <m:t>𝑃𝑟</m:t>
                          </m:r>
                        </m:e>
                        <m:sup>
                          <m:r>
                            <a:rPr lang="de-DE" sz="1320" i="1">
                              <a:latin typeface="Cambria Math"/>
                            </a:rPr>
                            <m:t>0.4</m:t>
                          </m:r>
                        </m:sup>
                      </m:sSup>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Heat</m:t>
                      </m:r>
                      <m:r>
                        <m:rPr>
                          <m:nor/>
                        </m:rPr>
                        <a:rPr lang="en-US" sz="1320"/>
                        <m:t> </m:t>
                      </m:r>
                      <m:r>
                        <m:rPr>
                          <m:nor/>
                        </m:rPr>
                        <a:rPr lang="en-US" sz="1320"/>
                        <m:t>Transfer</m:t>
                      </m:r>
                      <m:r>
                        <m:rPr>
                          <m:nor/>
                        </m:rPr>
                        <a:rPr lang="en-US" sz="1320"/>
                        <m:t> </m:t>
                      </m:r>
                      <m:r>
                        <m:rPr>
                          <m:nor/>
                        </m:rPr>
                        <a:rPr lang="en-US" sz="1320"/>
                        <m:t>Rate</m:t>
                      </m:r>
                      <m:r>
                        <m:rPr>
                          <m:nor/>
                        </m:rPr>
                        <a:rPr lang="en-US" sz="1320"/>
                        <m:t> (</m:t>
                      </m:r>
                      <m:acc>
                        <m:accPr>
                          <m:chr m:val="̇"/>
                          <m:ctrlPr>
                            <a:rPr lang="en-US" sz="1320" i="1">
                              <a:latin typeface="Cambria Math" charset="0"/>
                            </a:rPr>
                          </m:ctrlPr>
                        </m:accPr>
                        <m:e>
                          <m:r>
                            <a:rPr lang="en-US" sz="1320" i="1">
                              <a:latin typeface="Cambria Math"/>
                            </a:rPr>
                            <m:t>𝑄</m:t>
                          </m:r>
                        </m:e>
                      </m:acc>
                      <m:r>
                        <m:rPr>
                          <m:nor/>
                        </m:rPr>
                        <a:rPr lang="en-US" sz="1320"/>
                        <m:t>):  </m:t>
                      </m:r>
                      <m:sSub>
                        <m:sSubPr>
                          <m:ctrlPr>
                            <a:rPr lang="en-US" sz="1320" i="1">
                              <a:latin typeface="Cambria Math" charset="0"/>
                            </a:rPr>
                          </m:ctrlPr>
                        </m:sSubPr>
                        <m:e>
                          <m:r>
                            <a:rPr lang="en-US" sz="1320" i="1">
                              <a:latin typeface="Cambria Math"/>
                            </a:rPr>
                            <m:t>h</m:t>
                          </m:r>
                        </m:e>
                        <m:sub>
                          <m:r>
                            <a:rPr lang="en-US" sz="1320" i="1">
                              <a:latin typeface="Cambria Math"/>
                            </a:rPr>
                            <m:t>𝑐</m:t>
                          </m:r>
                        </m:sub>
                      </m:sSub>
                      <m:r>
                        <a:rPr lang="en-US" sz="1320" i="1">
                          <a:latin typeface="Cambria Math"/>
                        </a:rPr>
                        <m:t> </m:t>
                      </m:r>
                      <m:sSub>
                        <m:sSubPr>
                          <m:ctrlPr>
                            <a:rPr lang="en-US" sz="1320" i="1">
                              <a:latin typeface="Cambria Math" charset="0"/>
                            </a:rPr>
                          </m:ctrlPr>
                        </m:sSubPr>
                        <m:e>
                          <m:r>
                            <a:rPr lang="en-US" sz="1320" i="1">
                              <a:latin typeface="Cambria Math"/>
                            </a:rPr>
                            <m:t>𝐴</m:t>
                          </m:r>
                        </m:e>
                        <m:sub>
                          <m:r>
                            <a:rPr lang="en-US" sz="1320" i="1">
                              <a:latin typeface="Cambria Math"/>
                            </a:rPr>
                            <m:t>𝑆</m:t>
                          </m:r>
                        </m:sub>
                      </m:sSub>
                      <m:r>
                        <a:rPr lang="en-US" sz="1320" i="1">
                          <a:latin typeface="Cambria Math"/>
                        </a:rPr>
                        <m:t> </m:t>
                      </m:r>
                      <m:d>
                        <m:dPr>
                          <m:ctrlPr>
                            <a:rPr lang="en-US" sz="1320" i="1">
                              <a:latin typeface="Cambria Math" charset="0"/>
                            </a:rPr>
                          </m:ctrlPr>
                        </m:dPr>
                        <m:e>
                          <m:sSub>
                            <m:sSubPr>
                              <m:ctrlPr>
                                <a:rPr lang="en-US" sz="1320" i="1">
                                  <a:latin typeface="Cambria Math" charset="0"/>
                                </a:rPr>
                              </m:ctrlPr>
                            </m:sSubPr>
                            <m:e>
                              <m:r>
                                <a:rPr lang="en-US" sz="1320" i="1">
                                  <a:latin typeface="Cambria Math"/>
                                </a:rPr>
                                <m:t>𝑇</m:t>
                              </m:r>
                            </m:e>
                            <m:sub>
                              <m:r>
                                <a:rPr lang="en-US" sz="1320" i="1">
                                  <a:latin typeface="Cambria Math"/>
                                </a:rPr>
                                <m:t>𝑝</m:t>
                              </m:r>
                            </m:sub>
                          </m:sSub>
                          <m:r>
                            <a:rPr lang="en-US" sz="1320" i="1">
                              <a:latin typeface="Cambria Math"/>
                            </a:rPr>
                            <m:t>−</m:t>
                          </m:r>
                          <m:sSub>
                            <m:sSubPr>
                              <m:ctrlPr>
                                <a:rPr lang="en-US" sz="1320" i="1">
                                  <a:latin typeface="Cambria Math" charset="0"/>
                                </a:rPr>
                              </m:ctrlPr>
                            </m:sSubPr>
                            <m:e>
                              <m:r>
                                <a:rPr lang="en-US" sz="1320" i="1">
                                  <a:latin typeface="Cambria Math"/>
                                </a:rPr>
                                <m:t>𝑇</m:t>
                              </m:r>
                            </m:e>
                            <m:sub>
                              <m:r>
                                <a:rPr lang="en-US" sz="1320" i="1">
                                  <a:latin typeface="Cambria Math"/>
                                </a:rPr>
                                <m:t>𝑓</m:t>
                              </m:r>
                            </m:sub>
                          </m:sSub>
                        </m:e>
                      </m:d>
                    </m:oMath>
                  </m:oMathPara>
                </a14:m>
                <a:endParaRPr lang="en-US" sz="1320" dirty="0"/>
              </a:p>
              <a:p>
                <a:pPr/>
                <a14:m>
                  <m:oMathPara xmlns:m="http://schemas.openxmlformats.org/officeDocument/2006/math">
                    <m:oMathParaPr>
                      <m:jc m:val="left"/>
                    </m:oMathParaPr>
                    <m:oMath xmlns:m="http://schemas.openxmlformats.org/officeDocument/2006/math">
                      <m:r>
                        <m:rPr>
                          <m:nor/>
                        </m:rPr>
                        <a:rPr lang="de-DE" sz="1320"/>
                        <m:t>Enthalpy</m:t>
                      </m:r>
                      <m:r>
                        <m:rPr>
                          <m:nor/>
                        </m:rPr>
                        <a:rPr lang="de-DE" sz="1320"/>
                        <m:t> </m:t>
                      </m:r>
                      <m:r>
                        <m:rPr>
                          <m:nor/>
                        </m:rPr>
                        <a:rPr lang="de-DE" sz="1320"/>
                        <m:t>Change</m:t>
                      </m:r>
                      <m:r>
                        <m:rPr>
                          <m:nor/>
                        </m:rPr>
                        <a:rPr lang="de-DE" sz="1320"/>
                        <m:t> (</m:t>
                      </m:r>
                      <m:r>
                        <m:rPr>
                          <m:sty m:val="p"/>
                        </m:rPr>
                        <a:rPr lang="en-US" sz="1320">
                          <a:latin typeface="Cambria Math"/>
                        </a:rPr>
                        <m:t>Δ</m:t>
                      </m:r>
                      <m:r>
                        <a:rPr lang="de-DE" sz="1320" i="1">
                          <a:latin typeface="Cambria Math"/>
                        </a:rPr>
                        <m:t>h</m:t>
                      </m:r>
                      <m:r>
                        <m:rPr>
                          <m:nor/>
                        </m:rPr>
                        <a:rPr lang="de-DE" sz="1320"/>
                        <m:t>):  </m:t>
                      </m:r>
                      <m:f>
                        <m:fPr>
                          <m:ctrlPr>
                            <a:rPr lang="en-US" sz="1320" i="1">
                              <a:latin typeface="Cambria Math" charset="0"/>
                            </a:rPr>
                          </m:ctrlPr>
                        </m:fPr>
                        <m:num>
                          <m:acc>
                            <m:accPr>
                              <m:chr m:val="̇"/>
                              <m:ctrlPr>
                                <a:rPr lang="en-US" sz="1320" i="1">
                                  <a:latin typeface="Cambria Math" charset="0"/>
                                </a:rPr>
                              </m:ctrlPr>
                            </m:accPr>
                            <m:e>
                              <m:r>
                                <a:rPr lang="en-US" sz="1320" i="1">
                                  <a:latin typeface="Cambria Math"/>
                                </a:rPr>
                                <m:t>𝑄</m:t>
                              </m:r>
                            </m:e>
                          </m:acc>
                        </m:num>
                        <m:den>
                          <m:acc>
                            <m:accPr>
                              <m:chr m:val="̇"/>
                              <m:ctrlPr>
                                <a:rPr lang="en-US" sz="1320" i="1">
                                  <a:latin typeface="Cambria Math" charset="0"/>
                                </a:rPr>
                              </m:ctrlPr>
                            </m:accPr>
                            <m:e>
                              <m:r>
                                <a:rPr lang="en-US" sz="1320" i="1">
                                  <a:latin typeface="Cambria Math"/>
                                </a:rPr>
                                <m:t>𝑚</m:t>
                              </m:r>
                            </m:e>
                          </m:acc>
                        </m:den>
                      </m:f>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Dynamic</m:t>
                      </m:r>
                      <m:r>
                        <m:rPr>
                          <m:nor/>
                        </m:rPr>
                        <a:rPr lang="en-US" sz="1320"/>
                        <m:t> </m:t>
                      </m:r>
                      <m:r>
                        <m:rPr>
                          <m:nor/>
                        </m:rPr>
                        <a:rPr lang="en-US" sz="1320"/>
                        <m:t>Viscosity</m:t>
                      </m:r>
                      <m:r>
                        <m:rPr>
                          <m:nor/>
                        </m:rPr>
                        <a:rPr lang="en-US" sz="1320"/>
                        <m:t> (</m:t>
                      </m:r>
                      <m:r>
                        <a:rPr lang="en-US" sz="1320" i="1">
                          <a:latin typeface="Cambria Math"/>
                        </a:rPr>
                        <m:t>𝜇</m:t>
                      </m:r>
                      <m:r>
                        <m:rPr>
                          <m:nor/>
                        </m:rPr>
                        <a:rPr lang="en-US" sz="1320"/>
                        <m:t>):  </m:t>
                      </m:r>
                      <m:r>
                        <m:rPr>
                          <m:nor/>
                        </m:rPr>
                        <a:rPr lang="en-US" sz="1320"/>
                        <m:t>HEPAK</m:t>
                      </m:r>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Reynolds</m:t>
                      </m:r>
                      <m:r>
                        <m:rPr>
                          <m:nor/>
                        </m:rPr>
                        <a:rPr lang="en-US" sz="1320"/>
                        <m:t> </m:t>
                      </m:r>
                      <m:r>
                        <m:rPr>
                          <m:nor/>
                        </m:rPr>
                        <a:rPr lang="en-US" sz="1320"/>
                        <m:t>Number</m:t>
                      </m:r>
                      <m:r>
                        <m:rPr>
                          <m:nor/>
                        </m:rPr>
                        <a:rPr lang="en-US" sz="1320"/>
                        <m:t> (</m:t>
                      </m:r>
                      <m:r>
                        <a:rPr lang="en-US" sz="1320" i="1">
                          <a:latin typeface="Cambria Math"/>
                        </a:rPr>
                        <m:t>𝑅𝑒</m:t>
                      </m:r>
                      <m:r>
                        <m:rPr>
                          <m:nor/>
                        </m:rPr>
                        <a:rPr lang="en-US" sz="1320"/>
                        <m:t>):  </m:t>
                      </m:r>
                      <m:f>
                        <m:fPr>
                          <m:ctrlPr>
                            <a:rPr lang="en-US" sz="1320" i="1">
                              <a:latin typeface="Cambria Math" charset="0"/>
                            </a:rPr>
                          </m:ctrlPr>
                        </m:fPr>
                        <m:num>
                          <m:r>
                            <a:rPr lang="en-US" sz="1320" i="1">
                              <a:latin typeface="Cambria Math"/>
                            </a:rPr>
                            <m:t>𝐷</m:t>
                          </m:r>
                          <m:r>
                            <a:rPr lang="en-US" sz="1320" i="1">
                              <a:latin typeface="Cambria Math"/>
                            </a:rPr>
                            <m:t> </m:t>
                          </m:r>
                          <m:r>
                            <a:rPr lang="en-US" sz="1320" i="1">
                              <a:latin typeface="Cambria Math"/>
                            </a:rPr>
                            <m:t>𝑣</m:t>
                          </m:r>
                          <m:r>
                            <a:rPr lang="en-US" sz="1320" i="1">
                              <a:latin typeface="Cambria Math"/>
                            </a:rPr>
                            <m:t> </m:t>
                          </m:r>
                          <m:r>
                            <a:rPr lang="en-US" sz="1320" i="1">
                              <a:latin typeface="Cambria Math"/>
                            </a:rPr>
                            <m:t>𝜌</m:t>
                          </m:r>
                        </m:num>
                        <m:den>
                          <m:r>
                            <a:rPr lang="en-US" sz="1320" i="1">
                              <a:latin typeface="Cambria Math"/>
                            </a:rPr>
                            <m:t>𝜇</m:t>
                          </m:r>
                        </m:den>
                      </m:f>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Friction</m:t>
                      </m:r>
                      <m:r>
                        <m:rPr>
                          <m:nor/>
                        </m:rPr>
                        <a:rPr lang="en-US" sz="1320"/>
                        <m:t> </m:t>
                      </m:r>
                      <m:r>
                        <m:rPr>
                          <m:nor/>
                        </m:rPr>
                        <a:rPr lang="en-US" sz="1320"/>
                        <m:t>Factor</m:t>
                      </m:r>
                      <m:r>
                        <m:rPr>
                          <m:nor/>
                        </m:rPr>
                        <a:rPr lang="en-US" sz="1320"/>
                        <m:t> (</m:t>
                      </m:r>
                      <m:r>
                        <a:rPr lang="en-US" sz="1320" i="1">
                          <a:latin typeface="Cambria Math"/>
                        </a:rPr>
                        <m:t>𝑓</m:t>
                      </m:r>
                      <m:r>
                        <m:rPr>
                          <m:nor/>
                        </m:rPr>
                        <a:rPr lang="en-US" sz="1320"/>
                        <m:t>):  </m:t>
                      </m:r>
                    </m:oMath>
                  </m:oMathPara>
                </a14:m>
                <a:endParaRPr lang="en-US" sz="1320" dirty="0"/>
              </a:p>
              <a:p>
                <a:pPr/>
                <a14:m>
                  <m:oMathPara xmlns:m="http://schemas.openxmlformats.org/officeDocument/2006/math">
                    <m:oMathParaPr>
                      <m:jc m:val="centerGroup"/>
                    </m:oMathParaPr>
                    <m:oMath xmlns:m="http://schemas.openxmlformats.org/officeDocument/2006/math">
                      <m:r>
                        <a:rPr lang="en-US" sz="1320" i="1">
                          <a:latin typeface="Cambria Math"/>
                        </a:rPr>
                        <m:t>𝑅𝑒</m:t>
                      </m:r>
                      <m:r>
                        <a:rPr lang="en-US" sz="1320" i="1">
                          <a:latin typeface="Cambria Math"/>
                        </a:rPr>
                        <m:t>&lt;2300→</m:t>
                      </m:r>
                      <m:r>
                        <a:rPr lang="en-US" sz="1320" i="1">
                          <a:latin typeface="Cambria Math"/>
                        </a:rPr>
                        <m:t>𝑓</m:t>
                      </m:r>
                      <m:r>
                        <a:rPr lang="en-US" sz="1320" i="1">
                          <a:latin typeface="Cambria Math"/>
                        </a:rPr>
                        <m:t>=</m:t>
                      </m:r>
                      <m:f>
                        <m:fPr>
                          <m:type m:val="skw"/>
                          <m:ctrlPr>
                            <a:rPr lang="en-US" sz="1320" i="1">
                              <a:latin typeface="Cambria Math" charset="0"/>
                            </a:rPr>
                          </m:ctrlPr>
                        </m:fPr>
                        <m:num>
                          <m:r>
                            <a:rPr lang="en-US" sz="1320" i="1">
                              <a:latin typeface="Cambria Math"/>
                            </a:rPr>
                            <m:t>64</m:t>
                          </m:r>
                        </m:num>
                        <m:den>
                          <m:r>
                            <a:rPr lang="en-US" sz="1320" i="1">
                              <a:latin typeface="Cambria Math"/>
                            </a:rPr>
                            <m:t>𝑅𝑒</m:t>
                          </m:r>
                        </m:den>
                      </m:f>
                      <m:r>
                        <a:rPr lang="en-US" sz="1320" i="1">
                          <a:latin typeface="Cambria Math"/>
                        </a:rPr>
                        <m:t>;  </m:t>
                      </m:r>
                    </m:oMath>
                    <m:oMath xmlns:m="http://schemas.openxmlformats.org/officeDocument/2006/math">
                      <m:r>
                        <a:rPr lang="en-US" sz="1320" i="1">
                          <a:latin typeface="Cambria Math"/>
                        </a:rPr>
                        <m:t>2300&lt;</m:t>
                      </m:r>
                      <m:r>
                        <a:rPr lang="en-US" sz="1320" i="1">
                          <a:latin typeface="Cambria Math"/>
                        </a:rPr>
                        <m:t>𝑅𝑒</m:t>
                      </m:r>
                      <m:r>
                        <a:rPr lang="en-US" sz="1320" i="1">
                          <a:latin typeface="Cambria Math"/>
                        </a:rPr>
                        <m:t>&lt;2×</m:t>
                      </m:r>
                      <m:sSup>
                        <m:sSupPr>
                          <m:ctrlPr>
                            <a:rPr lang="en-US" sz="1320" i="1">
                              <a:latin typeface="Cambria Math" charset="0"/>
                            </a:rPr>
                          </m:ctrlPr>
                        </m:sSupPr>
                        <m:e>
                          <m:r>
                            <a:rPr lang="en-US" sz="1320" i="1">
                              <a:latin typeface="Cambria Math"/>
                            </a:rPr>
                            <m:t>10</m:t>
                          </m:r>
                        </m:e>
                        <m:sup>
                          <m:r>
                            <a:rPr lang="en-US" sz="1320" i="1">
                              <a:latin typeface="Cambria Math"/>
                            </a:rPr>
                            <m:t>4</m:t>
                          </m:r>
                        </m:sup>
                      </m:sSup>
                      <m:r>
                        <a:rPr lang="en-US" sz="1320" i="1">
                          <a:latin typeface="Cambria Math"/>
                        </a:rPr>
                        <m:t>→</m:t>
                      </m:r>
                      <m:r>
                        <a:rPr lang="en-US" sz="1320" i="1">
                          <a:latin typeface="Cambria Math"/>
                        </a:rPr>
                        <m:t>𝑓</m:t>
                      </m:r>
                      <m:r>
                        <a:rPr lang="en-US" sz="1320" i="1">
                          <a:latin typeface="Cambria Math"/>
                        </a:rPr>
                        <m:t>=0.316 </m:t>
                      </m:r>
                      <m:sSup>
                        <m:sSupPr>
                          <m:ctrlPr>
                            <a:rPr lang="en-US" sz="1320" i="1">
                              <a:latin typeface="Cambria Math" charset="0"/>
                            </a:rPr>
                          </m:ctrlPr>
                        </m:sSupPr>
                        <m:e>
                          <m:r>
                            <a:rPr lang="en-US" sz="1320" i="1">
                              <a:latin typeface="Cambria Math"/>
                            </a:rPr>
                            <m:t>𝑅𝑒</m:t>
                          </m:r>
                        </m:e>
                        <m:sup>
                          <m:r>
                            <a:rPr lang="en-US" sz="1320" i="1">
                              <a:latin typeface="Cambria Math"/>
                            </a:rPr>
                            <m:t>−0.25</m:t>
                          </m:r>
                        </m:sup>
                      </m:sSup>
                      <m:r>
                        <a:rPr lang="en-US" sz="1320" i="1">
                          <a:latin typeface="Cambria Math"/>
                        </a:rPr>
                        <m:t>;   </m:t>
                      </m:r>
                    </m:oMath>
                  </m:oMathPara>
                </a14:m>
                <a:endParaRPr lang="en-US" sz="1320" dirty="0"/>
              </a:p>
              <a:p>
                <a:pPr/>
                <a14:m>
                  <m:oMathPara xmlns:m="http://schemas.openxmlformats.org/officeDocument/2006/math">
                    <m:oMathParaPr>
                      <m:jc m:val="centerGroup"/>
                    </m:oMathParaPr>
                    <m:oMath xmlns:m="http://schemas.openxmlformats.org/officeDocument/2006/math">
                      <m:r>
                        <a:rPr lang="en-US" sz="1320" i="1">
                          <a:latin typeface="Cambria Math"/>
                        </a:rPr>
                        <m:t>𝑅𝑒</m:t>
                      </m:r>
                      <m:r>
                        <a:rPr lang="en-US" sz="1320" i="1">
                          <a:latin typeface="Cambria Math"/>
                        </a:rPr>
                        <m:t>&gt;2×</m:t>
                      </m:r>
                      <m:sSup>
                        <m:sSupPr>
                          <m:ctrlPr>
                            <a:rPr lang="en-US" sz="1320" i="1">
                              <a:latin typeface="Cambria Math" charset="0"/>
                            </a:rPr>
                          </m:ctrlPr>
                        </m:sSupPr>
                        <m:e>
                          <m:r>
                            <a:rPr lang="en-US" sz="1320" i="1">
                              <a:latin typeface="Cambria Math"/>
                            </a:rPr>
                            <m:t>10</m:t>
                          </m:r>
                        </m:e>
                        <m:sup>
                          <m:r>
                            <a:rPr lang="en-US" sz="1320" i="1">
                              <a:latin typeface="Cambria Math"/>
                            </a:rPr>
                            <m:t>4</m:t>
                          </m:r>
                        </m:sup>
                      </m:sSup>
                      <m:r>
                        <a:rPr lang="en-US" sz="1320" i="1">
                          <a:latin typeface="Cambria Math"/>
                        </a:rPr>
                        <m:t>→</m:t>
                      </m:r>
                      <m:r>
                        <a:rPr lang="en-US" sz="1320" i="1">
                          <a:latin typeface="Cambria Math"/>
                        </a:rPr>
                        <m:t>𝑓</m:t>
                      </m:r>
                      <m:r>
                        <a:rPr lang="en-US" sz="1320" i="1">
                          <a:latin typeface="Cambria Math"/>
                        </a:rPr>
                        <m:t>=0.184 </m:t>
                      </m:r>
                      <m:sSup>
                        <m:sSupPr>
                          <m:ctrlPr>
                            <a:rPr lang="en-US" sz="1320" i="1">
                              <a:latin typeface="Cambria Math" charset="0"/>
                            </a:rPr>
                          </m:ctrlPr>
                        </m:sSupPr>
                        <m:e>
                          <m:r>
                            <a:rPr lang="en-US" sz="1320" i="1">
                              <a:latin typeface="Cambria Math"/>
                            </a:rPr>
                            <m:t>𝑅𝑒</m:t>
                          </m:r>
                        </m:e>
                        <m:sup>
                          <m:r>
                            <a:rPr lang="en-US" sz="1320" i="1">
                              <a:latin typeface="Cambria Math"/>
                            </a:rPr>
                            <m:t>−0.20</m:t>
                          </m:r>
                        </m:sup>
                      </m:sSup>
                    </m:oMath>
                  </m:oMathPara>
                </a14:m>
                <a:endParaRPr lang="en-US" sz="1320" dirty="0"/>
              </a:p>
              <a:p>
                <a:pPr/>
                <a:r>
                  <a:rPr lang="en-US" sz="1320" dirty="0"/>
                  <a:t/>
                </a:r>
                <a:br>
                  <a:rPr lang="en-US" sz="1320" dirty="0"/>
                </a:br>
                <a14:m>
                  <m:oMathPara xmlns:m="http://schemas.openxmlformats.org/officeDocument/2006/math">
                    <m:oMathParaPr>
                      <m:jc m:val="left"/>
                    </m:oMathParaPr>
                    <m:oMath xmlns:m="http://schemas.openxmlformats.org/officeDocument/2006/math">
                      <m:r>
                        <m:rPr>
                          <m:nor/>
                        </m:rPr>
                        <a:rPr lang="en-US" sz="1320"/>
                        <m:t>Pressure</m:t>
                      </m:r>
                      <m:r>
                        <m:rPr>
                          <m:nor/>
                        </m:rPr>
                        <a:rPr lang="en-US" sz="1320"/>
                        <m:t> </m:t>
                      </m:r>
                      <m:r>
                        <m:rPr>
                          <m:nor/>
                        </m:rPr>
                        <a:rPr lang="en-US" sz="1320"/>
                        <m:t>Drop</m:t>
                      </m:r>
                      <m:r>
                        <m:rPr>
                          <m:nor/>
                        </m:rPr>
                        <a:rPr lang="en-US" sz="1320"/>
                        <m:t> (</m:t>
                      </m:r>
                      <m:r>
                        <a:rPr lang="en-US" sz="1320" i="1">
                          <a:latin typeface="Cambria Math"/>
                        </a:rPr>
                        <m:t>∆</m:t>
                      </m:r>
                      <m:r>
                        <a:rPr lang="en-US" sz="1320" i="1">
                          <a:latin typeface="Cambria Math"/>
                        </a:rPr>
                        <m:t>𝑝</m:t>
                      </m:r>
                      <m:r>
                        <m:rPr>
                          <m:nor/>
                        </m:rPr>
                        <a:rPr lang="en-US" sz="1320"/>
                        <m:t>): </m:t>
                      </m:r>
                      <m:f>
                        <m:fPr>
                          <m:ctrlPr>
                            <a:rPr lang="en-US" sz="1320" i="1">
                              <a:latin typeface="Cambria Math" charset="0"/>
                            </a:rPr>
                          </m:ctrlPr>
                        </m:fPr>
                        <m:num>
                          <m:r>
                            <a:rPr lang="en-US" sz="1320" i="1">
                              <a:latin typeface="Cambria Math"/>
                            </a:rPr>
                            <m:t>𝑓</m:t>
                          </m:r>
                          <m:r>
                            <a:rPr lang="en-US" sz="1320" i="1">
                              <a:latin typeface="Cambria Math"/>
                            </a:rPr>
                            <m:t> </m:t>
                          </m:r>
                          <m:r>
                            <a:rPr lang="en-US" sz="1320" i="1">
                              <a:latin typeface="Cambria Math"/>
                            </a:rPr>
                            <m:t>𝐿</m:t>
                          </m:r>
                          <m:r>
                            <a:rPr lang="en-US" sz="1320" i="1">
                              <a:latin typeface="Cambria Math"/>
                            </a:rPr>
                            <m:t> </m:t>
                          </m:r>
                          <m:sSup>
                            <m:sSupPr>
                              <m:ctrlPr>
                                <a:rPr lang="en-US" sz="1320" i="1">
                                  <a:latin typeface="Cambria Math" charset="0"/>
                                </a:rPr>
                              </m:ctrlPr>
                            </m:sSupPr>
                            <m:e>
                              <m:r>
                                <a:rPr lang="en-US" sz="1320" i="1">
                                  <a:latin typeface="Cambria Math"/>
                                </a:rPr>
                                <m:t>𝑣</m:t>
                              </m:r>
                            </m:e>
                            <m:sup>
                              <m:r>
                                <a:rPr lang="en-US" sz="1320" i="1">
                                  <a:latin typeface="Cambria Math"/>
                                </a:rPr>
                                <m:t>2</m:t>
                              </m:r>
                            </m:sup>
                          </m:sSup>
                          <m:r>
                            <a:rPr lang="en-US" sz="1320" i="1">
                              <a:latin typeface="Cambria Math"/>
                            </a:rPr>
                            <m:t>𝜌</m:t>
                          </m:r>
                        </m:num>
                        <m:den>
                          <m:r>
                            <a:rPr lang="en-US" sz="1320" i="1">
                              <a:latin typeface="Cambria Math"/>
                            </a:rPr>
                            <m:t>2 </m:t>
                          </m:r>
                          <m:r>
                            <a:rPr lang="en-US" sz="1320" i="1">
                              <a:latin typeface="Cambria Math"/>
                            </a:rPr>
                            <m:t>𝑟</m:t>
                          </m:r>
                          <m:r>
                            <a:rPr lang="en-US" sz="1320" i="1">
                              <a:latin typeface="Cambria Math"/>
                            </a:rPr>
                            <m:t> </m:t>
                          </m:r>
                          <m:r>
                            <a:rPr lang="en-US" sz="1320" i="1">
                              <a:latin typeface="Cambria Math"/>
                            </a:rPr>
                            <m:t>𝐷</m:t>
                          </m:r>
                        </m:den>
                      </m:f>
                    </m:oMath>
                  </m:oMathPara>
                </a14:m>
                <a:endParaRPr lang="en-US" sz="1320" dirty="0"/>
              </a:p>
              <a:p>
                <a:pPr/>
                <a14:m>
                  <m:oMathPara xmlns:m="http://schemas.openxmlformats.org/officeDocument/2006/math">
                    <m:oMathParaPr>
                      <m:jc m:val="left"/>
                    </m:oMathParaPr>
                    <m:oMath xmlns:m="http://schemas.openxmlformats.org/officeDocument/2006/math">
                      <m:r>
                        <m:rPr>
                          <m:nor/>
                        </m:rPr>
                        <a:rPr lang="en-US" sz="1320"/>
                        <m:t>Fluid</m:t>
                      </m:r>
                      <m:r>
                        <m:rPr>
                          <m:nor/>
                        </m:rPr>
                        <a:rPr lang="en-US" sz="1320"/>
                        <m:t> </m:t>
                      </m:r>
                      <m:r>
                        <m:rPr>
                          <m:nor/>
                        </m:rPr>
                        <a:rPr lang="en-US" sz="1320"/>
                        <m:t>Temperature</m:t>
                      </m:r>
                      <m:r>
                        <m:rPr>
                          <m:nor/>
                        </m:rPr>
                        <a:rPr lang="en-US" sz="1320"/>
                        <m:t> (</m:t>
                      </m:r>
                      <m:sSub>
                        <m:sSubPr>
                          <m:ctrlPr>
                            <a:rPr lang="en-US" sz="1320" i="1">
                              <a:latin typeface="Cambria Math" charset="0"/>
                            </a:rPr>
                          </m:ctrlPr>
                        </m:sSubPr>
                        <m:e>
                          <m:r>
                            <a:rPr lang="en-US" sz="1320" i="1">
                              <a:latin typeface="Cambria Math"/>
                            </a:rPr>
                            <m:t>𝑇</m:t>
                          </m:r>
                        </m:e>
                        <m:sub>
                          <m:r>
                            <a:rPr lang="en-US" sz="1320" i="1">
                              <a:latin typeface="Cambria Math"/>
                            </a:rPr>
                            <m:t>𝑓</m:t>
                          </m:r>
                        </m:sub>
                      </m:sSub>
                      <m:r>
                        <m:rPr>
                          <m:nor/>
                        </m:rPr>
                        <a:rPr lang="en-US" sz="1320"/>
                        <m:t>):</m:t>
                      </m:r>
                      <m:r>
                        <a:rPr lang="en-US" sz="1320" i="1">
                          <a:latin typeface="Cambria Math"/>
                        </a:rPr>
                        <m:t>  </m:t>
                      </m:r>
                      <m:r>
                        <m:rPr>
                          <m:nor/>
                        </m:rPr>
                        <a:rPr lang="en-US" sz="1320"/>
                        <m:t>HEPAK</m:t>
                      </m:r>
                    </m:oMath>
                  </m:oMathPara>
                </a14:m>
                <a:endParaRPr lang="en-US" sz="1320" dirty="0"/>
              </a:p>
            </p:txBody>
          </p:sp>
        </mc:Choice>
        <mc:Fallback xmlns="">
          <p:sp>
            <p:nvSpPr>
              <p:cNvPr id="5" name="Rectangle 4"/>
              <p:cNvSpPr>
                <a:spLocks noRot="1" noChangeAspect="1" noMove="1" noResize="1" noEditPoints="1" noAdjustHandles="1" noChangeArrowheads="1" noChangeShapeType="1" noTextEdit="1"/>
              </p:cNvSpPr>
              <p:nvPr/>
            </p:nvSpPr>
            <p:spPr>
              <a:xfrm>
                <a:off x="104775" y="948275"/>
                <a:ext cx="4267200" cy="5457648"/>
              </a:xfrm>
              <a:prstGeom prst="rect">
                <a:avLst/>
              </a:prstGeom>
              <a:blipFill rotWithShape="1">
                <a:blip r:embed="rId3"/>
                <a:stretch>
                  <a:fillRect t="-112"/>
                </a:stretch>
              </a:blipFill>
            </p:spPr>
            <p:txBody>
              <a:bodyPr/>
              <a:lstStyle/>
              <a:p>
                <a:r>
                  <a:rPr lang="en-US">
                    <a:noFill/>
                  </a:rPr>
                  <a:t> </a:t>
                </a:r>
              </a:p>
            </p:txBody>
          </p:sp>
        </mc:Fallback>
      </mc:AlternateContent>
      <p:sp>
        <p:nvSpPr>
          <p:cNvPr id="6" name="Title 1"/>
          <p:cNvSpPr>
            <a:spLocks noGrp="1"/>
          </p:cNvSpPr>
          <p:nvPr>
            <p:ph type="title"/>
          </p:nvPr>
        </p:nvSpPr>
        <p:spPr>
          <a:xfrm>
            <a:off x="3048000" y="114300"/>
            <a:ext cx="4343400" cy="806768"/>
          </a:xfrm>
        </p:spPr>
        <p:txBody>
          <a:bodyPr>
            <a:noAutofit/>
          </a:bodyPr>
          <a:lstStyle/>
          <a:p>
            <a:pPr algn="r"/>
            <a:r>
              <a:rPr lang="en-US" sz="3080" dirty="0"/>
              <a:t>Fluid dynamics calculations</a:t>
            </a:r>
            <a:endParaRPr lang="en-US" sz="3080" dirty="0"/>
          </a:p>
        </p:txBody>
      </p:sp>
      <p:grpSp>
        <p:nvGrpSpPr>
          <p:cNvPr id="7" name="Canvas 134"/>
          <p:cNvGrpSpPr/>
          <p:nvPr/>
        </p:nvGrpSpPr>
        <p:grpSpPr>
          <a:xfrm>
            <a:off x="4587527" y="5000259"/>
            <a:ext cx="4861273" cy="2238741"/>
            <a:chOff x="0" y="0"/>
            <a:chExt cx="2966720" cy="1730375"/>
          </a:xfrm>
        </p:grpSpPr>
        <p:sp>
          <p:nvSpPr>
            <p:cNvPr id="8" name="Rectangle 124"/>
            <p:cNvSpPr/>
            <p:nvPr/>
          </p:nvSpPr>
          <p:spPr>
            <a:xfrm>
              <a:off x="0" y="0"/>
              <a:ext cx="2966720" cy="1730375"/>
            </a:xfrm>
            <a:prstGeom prst="rect">
              <a:avLst/>
            </a:prstGeom>
          </p:spPr>
        </p:sp>
        <p:sp>
          <p:nvSpPr>
            <p:cNvPr id="9" name="Text Box 135"/>
            <p:cNvSpPr txBox="1"/>
            <p:nvPr/>
          </p:nvSpPr>
          <p:spPr>
            <a:xfrm>
              <a:off x="85725" y="400050"/>
              <a:ext cx="771525" cy="99060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dirty="0">
                  <a:latin typeface="Verdana" charset="0"/>
                  <a:ea typeface="Verdana" charset="0"/>
                  <a:cs typeface="Verdana" charset="0"/>
                </a:rPr>
                <a:t>Calculate pressure drop and heat exchange rate</a:t>
              </a:r>
            </a:p>
          </p:txBody>
        </p:sp>
        <p:cxnSp>
          <p:nvCxnSpPr>
            <p:cNvPr id="10" name="Straight Arrow Connector 148"/>
            <p:cNvCxnSpPr/>
            <p:nvPr/>
          </p:nvCxnSpPr>
          <p:spPr>
            <a:xfrm flipV="1">
              <a:off x="857250" y="347663"/>
              <a:ext cx="342900" cy="509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55"/>
            <p:cNvCxnSpPr/>
            <p:nvPr/>
          </p:nvCxnSpPr>
          <p:spPr>
            <a:xfrm>
              <a:off x="857250" y="857250"/>
              <a:ext cx="342900" cy="3371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Text Box 138"/>
            <p:cNvSpPr txBox="1"/>
            <p:nvPr/>
          </p:nvSpPr>
          <p:spPr>
            <a:xfrm>
              <a:off x="1200150" y="76200"/>
              <a:ext cx="809625" cy="5429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dirty="0">
                  <a:latin typeface="Verdana" charset="0"/>
                  <a:ea typeface="Verdana" charset="0"/>
                  <a:cs typeface="Verdana" charset="0"/>
                </a:rPr>
                <a:t>Calculate flow properties</a:t>
              </a:r>
            </a:p>
          </p:txBody>
        </p:sp>
        <p:sp>
          <p:nvSpPr>
            <p:cNvPr id="13" name="Text Box 138"/>
            <p:cNvSpPr txBox="1"/>
            <p:nvPr/>
          </p:nvSpPr>
          <p:spPr>
            <a:xfrm>
              <a:off x="1200150" y="922950"/>
              <a:ext cx="809625" cy="5429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dirty="0">
                  <a:latin typeface="Verdana" charset="0"/>
                  <a:ea typeface="Verdana" charset="0"/>
                  <a:cs typeface="Verdana" charset="0"/>
                </a:rPr>
                <a:t>Update pipe temperature</a:t>
              </a:r>
            </a:p>
          </p:txBody>
        </p:sp>
        <p:cxnSp>
          <p:nvCxnSpPr>
            <p:cNvPr id="14" name="Straight Arrow Connector 161"/>
            <p:cNvCxnSpPr/>
            <p:nvPr/>
          </p:nvCxnSpPr>
          <p:spPr>
            <a:xfrm>
              <a:off x="1604963" y="619125"/>
              <a:ext cx="0" cy="3038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Text Box 140"/>
            <p:cNvSpPr txBox="1"/>
            <p:nvPr/>
          </p:nvSpPr>
          <p:spPr>
            <a:xfrm>
              <a:off x="2219325" y="347663"/>
              <a:ext cx="657225" cy="104298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dirty="0">
                  <a:latin typeface="Verdana" charset="0"/>
                  <a:ea typeface="Verdana" charset="0"/>
                  <a:cs typeface="Verdana" charset="0"/>
                </a:rPr>
                <a:t>Iterate, record, reset with new pipe temp.</a:t>
              </a:r>
            </a:p>
          </p:txBody>
        </p:sp>
        <p:cxnSp>
          <p:nvCxnSpPr>
            <p:cNvPr id="16" name="Straight Arrow Connector 170"/>
            <p:cNvCxnSpPr/>
            <p:nvPr/>
          </p:nvCxnSpPr>
          <p:spPr>
            <a:xfrm flipV="1">
              <a:off x="2009775" y="857250"/>
              <a:ext cx="209550" cy="3371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Elbow Connector 171"/>
            <p:cNvCxnSpPr/>
            <p:nvPr/>
          </p:nvCxnSpPr>
          <p:spPr>
            <a:xfrm rot="5400000">
              <a:off x="1509713" y="352425"/>
              <a:ext cx="12700" cy="2076450"/>
            </a:xfrm>
            <a:prstGeom prst="bentConnector3">
              <a:avLst>
                <a:gd name="adj1" fmla="val 1800000"/>
              </a:avLst>
            </a:prstGeom>
            <a:ln>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3801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Recalculation</a:t>
            </a:r>
            <a:r>
              <a:rPr lang="de-DE" dirty="0" smtClean="0"/>
              <a:t> </a:t>
            </a:r>
            <a:r>
              <a:rPr lang="de-DE" dirty="0" err="1" smtClean="0"/>
              <a:t>of</a:t>
            </a:r>
            <a:r>
              <a:rPr lang="de-DE" dirty="0" smtClean="0"/>
              <a:t> </a:t>
            </a:r>
            <a:r>
              <a:rPr lang="de-DE" dirty="0" err="1" smtClean="0"/>
              <a:t>the</a:t>
            </a:r>
            <a:r>
              <a:rPr lang="de-DE" dirty="0" smtClean="0"/>
              <a:t> 80 K </a:t>
            </a:r>
            <a:r>
              <a:rPr lang="de-DE" dirty="0" err="1" smtClean="0"/>
              <a:t>system</a:t>
            </a:r>
            <a:endParaRPr lang="de-DE" dirty="0"/>
          </a:p>
        </p:txBody>
      </p:sp>
      <p:graphicFrame>
        <p:nvGraphicFramePr>
          <p:cNvPr id="6" name="Table 234"/>
          <p:cNvGraphicFramePr>
            <a:graphicFrameLocks noGrp="1"/>
          </p:cNvGraphicFramePr>
          <p:nvPr>
            <p:extLst>
              <p:ext uri="{D42A27DB-BD31-4B8C-83A1-F6EECF244321}">
                <p14:modId xmlns:p14="http://schemas.microsoft.com/office/powerpoint/2010/main" val="72739111"/>
              </p:ext>
            </p:extLst>
          </p:nvPr>
        </p:nvGraphicFramePr>
        <p:xfrm>
          <a:off x="304800" y="1396669"/>
          <a:ext cx="4876800" cy="1928256"/>
        </p:xfrm>
        <a:graphic>
          <a:graphicData uri="http://schemas.openxmlformats.org/drawingml/2006/table">
            <a:tbl>
              <a:tblPr firstRow="1" bandRow="1">
                <a:tableStyleId>{21E4AEA4-8DFA-4A89-87EB-49C32662AFE0}</a:tableStyleId>
              </a:tblPr>
              <a:tblGrid>
                <a:gridCol w="1219200"/>
                <a:gridCol w="1219200"/>
                <a:gridCol w="1219200"/>
                <a:gridCol w="1219200"/>
              </a:tblGrid>
              <a:tr h="530480">
                <a:tc>
                  <a:txBody>
                    <a:bodyPr/>
                    <a:lstStyle/>
                    <a:p>
                      <a:pPr algn="ctr"/>
                      <a:r>
                        <a:rPr lang="en-US" sz="2000" dirty="0" smtClean="0"/>
                        <a:t>Pipe</a:t>
                      </a:r>
                    </a:p>
                  </a:txBody>
                  <a:tcPr marL="95250" marR="95250" marT="50532" marB="50532"/>
                </a:tc>
                <a:tc>
                  <a:txBody>
                    <a:bodyPr/>
                    <a:lstStyle/>
                    <a:p>
                      <a:pPr algn="ctr"/>
                      <a:r>
                        <a:rPr lang="en-US" sz="2000" dirty="0" smtClean="0"/>
                        <a:t>Inner Diameter</a:t>
                      </a:r>
                      <a:endParaRPr lang="en-US" sz="2000" dirty="0"/>
                    </a:p>
                  </a:txBody>
                  <a:tcPr marL="95250" marR="95250" marT="50532" marB="50532"/>
                </a:tc>
                <a:tc>
                  <a:txBody>
                    <a:bodyPr/>
                    <a:lstStyle/>
                    <a:p>
                      <a:pPr algn="ctr"/>
                      <a:r>
                        <a:rPr lang="en-US" sz="2000" dirty="0" smtClean="0"/>
                        <a:t>Length</a:t>
                      </a:r>
                      <a:endParaRPr lang="en-US" sz="2000" dirty="0"/>
                    </a:p>
                  </a:txBody>
                  <a:tcPr marL="95250" marR="95250" marT="50532" marB="50532"/>
                </a:tc>
                <a:tc>
                  <a:txBody>
                    <a:bodyPr/>
                    <a:lstStyle/>
                    <a:p>
                      <a:pPr algn="ctr"/>
                      <a:r>
                        <a:rPr lang="en-US" sz="2000" dirty="0" smtClean="0"/>
                        <a:t>Mass</a:t>
                      </a:r>
                      <a:endParaRPr lang="en-US" sz="2000" dirty="0"/>
                    </a:p>
                  </a:txBody>
                  <a:tcPr marL="95250" marR="95250" marT="50532" marB="50532"/>
                </a:tc>
              </a:tr>
              <a:tr h="346633">
                <a:tc>
                  <a:txBody>
                    <a:bodyPr/>
                    <a:lstStyle/>
                    <a:p>
                      <a:pPr algn="ctr"/>
                      <a:r>
                        <a:rPr lang="en-US" sz="2000" dirty="0" smtClean="0"/>
                        <a:t>HOM</a:t>
                      </a:r>
                      <a:endParaRPr lang="en-US" sz="2000" dirty="0"/>
                    </a:p>
                  </a:txBody>
                  <a:tcPr marL="95250" marR="95250" marT="50532" marB="50532"/>
                </a:tc>
                <a:tc>
                  <a:txBody>
                    <a:bodyPr/>
                    <a:lstStyle/>
                    <a:p>
                      <a:pPr marL="0" marR="0" indent="0" algn="ctr" defTabSz="4389120" rtl="0" eaLnBrk="1" fontAlgn="auto" latinLnBrk="0" hangingPunct="1">
                        <a:lnSpc>
                          <a:spcPct val="100000"/>
                        </a:lnSpc>
                        <a:spcBef>
                          <a:spcPts val="0"/>
                        </a:spcBef>
                        <a:spcAft>
                          <a:spcPts val="0"/>
                        </a:spcAft>
                        <a:buClrTx/>
                        <a:buSzTx/>
                        <a:buFontTx/>
                        <a:buNone/>
                        <a:tabLst/>
                        <a:defRPr/>
                      </a:pPr>
                      <a:r>
                        <a:rPr lang="en-US" sz="2000" dirty="0" smtClean="0"/>
                        <a:t>5.94 mm</a:t>
                      </a:r>
                    </a:p>
                  </a:txBody>
                  <a:tcPr marL="95250" marR="95250" marT="50532" marB="50532"/>
                </a:tc>
                <a:tc>
                  <a:txBody>
                    <a:bodyPr/>
                    <a:lstStyle/>
                    <a:p>
                      <a:pPr algn="ctr"/>
                      <a:r>
                        <a:rPr lang="en-US" sz="2000" dirty="0" smtClean="0"/>
                        <a:t>68.6 cm</a:t>
                      </a:r>
                      <a:endParaRPr lang="en-US" sz="2000" dirty="0"/>
                    </a:p>
                  </a:txBody>
                  <a:tcPr marL="95250" marR="95250" marT="50532" marB="50532"/>
                </a:tc>
                <a:tc>
                  <a:txBody>
                    <a:bodyPr/>
                    <a:lstStyle/>
                    <a:p>
                      <a:pPr algn="ctr"/>
                      <a:r>
                        <a:rPr lang="en-US" sz="2000" dirty="0" smtClean="0"/>
                        <a:t>200 g</a:t>
                      </a:r>
                      <a:endParaRPr lang="en-US" sz="2000" dirty="0"/>
                    </a:p>
                  </a:txBody>
                  <a:tcPr marL="95250" marR="95250" marT="50532" marB="50532"/>
                </a:tc>
              </a:tr>
              <a:tr h="346633">
                <a:tc>
                  <a:txBody>
                    <a:bodyPr/>
                    <a:lstStyle/>
                    <a:p>
                      <a:pPr algn="ctr"/>
                      <a:r>
                        <a:rPr lang="en-US" sz="2000" dirty="0" smtClean="0"/>
                        <a:t>Coupler</a:t>
                      </a:r>
                      <a:endParaRPr lang="en-US" sz="2000" dirty="0"/>
                    </a:p>
                  </a:txBody>
                  <a:tcPr marL="95250" marR="95250" marT="50532" marB="50532"/>
                </a:tc>
                <a:tc>
                  <a:txBody>
                    <a:bodyPr/>
                    <a:lstStyle/>
                    <a:p>
                      <a:pPr algn="ctr"/>
                      <a:r>
                        <a:rPr lang="en-US" sz="2000" dirty="0" smtClean="0"/>
                        <a:t>3.88 mm</a:t>
                      </a:r>
                      <a:endParaRPr lang="en-US" sz="2000" dirty="0"/>
                    </a:p>
                  </a:txBody>
                  <a:tcPr marL="95250" marR="95250" marT="50532" marB="50532"/>
                </a:tc>
                <a:tc>
                  <a:txBody>
                    <a:bodyPr/>
                    <a:lstStyle/>
                    <a:p>
                      <a:pPr algn="ctr"/>
                      <a:r>
                        <a:rPr lang="en-US" sz="2000" dirty="0" smtClean="0"/>
                        <a:t>83.8 cm</a:t>
                      </a:r>
                      <a:endParaRPr lang="en-US" sz="2000" dirty="0"/>
                    </a:p>
                  </a:txBody>
                  <a:tcPr marL="95250" marR="95250" marT="50532" marB="50532"/>
                </a:tc>
                <a:tc>
                  <a:txBody>
                    <a:bodyPr/>
                    <a:lstStyle/>
                    <a:p>
                      <a:pPr marL="0" marR="0" indent="0" algn="ctr" defTabSz="4389120" rtl="0" eaLnBrk="1" fontAlgn="auto" latinLnBrk="0" hangingPunct="1">
                        <a:lnSpc>
                          <a:spcPct val="100000"/>
                        </a:lnSpc>
                        <a:spcBef>
                          <a:spcPts val="0"/>
                        </a:spcBef>
                        <a:spcAft>
                          <a:spcPts val="0"/>
                        </a:spcAft>
                        <a:buClrTx/>
                        <a:buSzTx/>
                        <a:buFontTx/>
                        <a:buNone/>
                        <a:tabLst/>
                        <a:defRPr/>
                      </a:pPr>
                      <a:r>
                        <a:rPr lang="en-US" sz="2000" dirty="0" smtClean="0"/>
                        <a:t>200 g</a:t>
                      </a:r>
                    </a:p>
                  </a:txBody>
                  <a:tcPr marL="95250" marR="95250" marT="50532" marB="50532"/>
                </a:tc>
              </a:tr>
              <a:tr h="346633">
                <a:tc>
                  <a:txBody>
                    <a:bodyPr/>
                    <a:lstStyle/>
                    <a:p>
                      <a:pPr algn="ctr"/>
                      <a:r>
                        <a:rPr lang="en-US" sz="2000" dirty="0" smtClean="0"/>
                        <a:t>Inlet</a:t>
                      </a:r>
                      <a:endParaRPr lang="en-US" sz="2000" dirty="0"/>
                    </a:p>
                  </a:txBody>
                  <a:tcPr marL="95250" marR="95250" marT="50532" marB="50532"/>
                </a:tc>
                <a:tc>
                  <a:txBody>
                    <a:bodyPr/>
                    <a:lstStyle/>
                    <a:p>
                      <a:pPr algn="ctr"/>
                      <a:r>
                        <a:rPr lang="en-US" sz="2000" dirty="0" smtClean="0"/>
                        <a:t>2.00 mm</a:t>
                      </a:r>
                      <a:endParaRPr lang="en-US" sz="2000" dirty="0"/>
                    </a:p>
                  </a:txBody>
                  <a:tcPr marL="95250" marR="95250" marT="50532" marB="50532"/>
                </a:tc>
                <a:tc>
                  <a:txBody>
                    <a:bodyPr/>
                    <a:lstStyle/>
                    <a:p>
                      <a:pPr algn="ctr"/>
                      <a:r>
                        <a:rPr lang="en-US" sz="2000" dirty="0" smtClean="0"/>
                        <a:t>50.0 cm</a:t>
                      </a:r>
                      <a:endParaRPr lang="en-US" sz="2000" dirty="0"/>
                    </a:p>
                  </a:txBody>
                  <a:tcPr marL="95250" marR="95250" marT="50532" marB="50532"/>
                </a:tc>
                <a:tc>
                  <a:txBody>
                    <a:bodyPr/>
                    <a:lstStyle/>
                    <a:p>
                      <a:pPr algn="ctr"/>
                      <a:r>
                        <a:rPr lang="en-US" sz="2000" dirty="0" smtClean="0"/>
                        <a:t>N/A</a:t>
                      </a:r>
                      <a:endParaRPr lang="en-US" sz="2000" dirty="0"/>
                    </a:p>
                  </a:txBody>
                  <a:tcPr marL="95250" marR="95250" marT="50532" marB="50532"/>
                </a:tc>
              </a:tr>
            </a:tbl>
          </a:graphicData>
        </a:graphic>
      </p:graphicFrame>
      <p:graphicFrame>
        <p:nvGraphicFramePr>
          <p:cNvPr id="7" name="Table 233"/>
          <p:cNvGraphicFramePr>
            <a:graphicFrameLocks noGrp="1"/>
          </p:cNvGraphicFramePr>
          <p:nvPr>
            <p:extLst>
              <p:ext uri="{D42A27DB-BD31-4B8C-83A1-F6EECF244321}">
                <p14:modId xmlns:p14="http://schemas.microsoft.com/office/powerpoint/2010/main" val="739001668"/>
              </p:ext>
            </p:extLst>
          </p:nvPr>
        </p:nvGraphicFramePr>
        <p:xfrm>
          <a:off x="304800" y="4015344"/>
          <a:ext cx="9461634" cy="2233056"/>
        </p:xfrm>
        <a:graphic>
          <a:graphicData uri="http://schemas.openxmlformats.org/drawingml/2006/table">
            <a:tbl>
              <a:tblPr firstRow="1" bandRow="1">
                <a:tableStyleId>{5C22544A-7EE6-4342-B048-85BDC9FD1C3A}</a:tableStyleId>
              </a:tblPr>
              <a:tblGrid>
                <a:gridCol w="1576939"/>
                <a:gridCol w="1576939"/>
                <a:gridCol w="1576939"/>
                <a:gridCol w="1576939"/>
                <a:gridCol w="1576939"/>
                <a:gridCol w="1576939"/>
              </a:tblGrid>
              <a:tr h="677964">
                <a:tc>
                  <a:txBody>
                    <a:bodyPr/>
                    <a:lstStyle/>
                    <a:p>
                      <a:pPr algn="ctr"/>
                      <a:r>
                        <a:rPr lang="en-US" sz="2000" dirty="0" smtClean="0"/>
                        <a:t>Regime</a:t>
                      </a:r>
                    </a:p>
                  </a:txBody>
                  <a:tcPr marL="95250" marR="95250" marT="50532" marB="50532"/>
                </a:tc>
                <a:tc>
                  <a:txBody>
                    <a:bodyPr/>
                    <a:lstStyle/>
                    <a:p>
                      <a:pPr algn="ctr"/>
                      <a:r>
                        <a:rPr lang="en-US" sz="2000" dirty="0" smtClean="0"/>
                        <a:t>HOM Heat Load</a:t>
                      </a:r>
                      <a:endParaRPr lang="en-US" sz="2000" dirty="0"/>
                    </a:p>
                  </a:txBody>
                  <a:tcPr marL="95250" marR="95250" marT="50532" marB="50532"/>
                </a:tc>
                <a:tc>
                  <a:txBody>
                    <a:bodyPr/>
                    <a:lstStyle/>
                    <a:p>
                      <a:pPr algn="ctr"/>
                      <a:r>
                        <a:rPr lang="en-US" sz="2000" dirty="0" smtClean="0"/>
                        <a:t>Coupler Heat Load</a:t>
                      </a:r>
                      <a:endParaRPr lang="en-US" sz="2000" dirty="0"/>
                    </a:p>
                  </a:txBody>
                  <a:tcPr marL="95250" marR="95250" marT="50532" marB="50532"/>
                </a:tc>
                <a:tc>
                  <a:txBody>
                    <a:bodyPr/>
                    <a:lstStyle/>
                    <a:p>
                      <a:pPr algn="ctr"/>
                      <a:r>
                        <a:rPr lang="en-US" sz="2000" dirty="0" smtClean="0"/>
                        <a:t>Input Pressure</a:t>
                      </a:r>
                      <a:endParaRPr lang="en-US" sz="2000" dirty="0"/>
                    </a:p>
                  </a:txBody>
                  <a:tcPr marL="95250" marR="95250" marT="50532" marB="50532"/>
                </a:tc>
                <a:tc>
                  <a:txBody>
                    <a:bodyPr/>
                    <a:lstStyle/>
                    <a:p>
                      <a:pPr algn="ctr"/>
                      <a:r>
                        <a:rPr lang="en-US" sz="2000" dirty="0" smtClean="0"/>
                        <a:t>Mass Flow Rate</a:t>
                      </a:r>
                      <a:endParaRPr lang="en-US" sz="2000" dirty="0"/>
                    </a:p>
                  </a:txBody>
                  <a:tcPr marL="95250" marR="95250" marT="50532" marB="50532"/>
                </a:tc>
                <a:tc>
                  <a:txBody>
                    <a:bodyPr/>
                    <a:lstStyle/>
                    <a:p>
                      <a:pPr algn="ctr"/>
                      <a:r>
                        <a:rPr lang="en-US" sz="2000" dirty="0" smtClean="0"/>
                        <a:t>Initial Fluid Temp</a:t>
                      </a:r>
                      <a:endParaRPr lang="en-US" sz="2000" dirty="0"/>
                    </a:p>
                  </a:txBody>
                  <a:tcPr marL="95250" marR="95250" marT="50532" marB="50532"/>
                </a:tc>
              </a:tr>
              <a:tr h="387189">
                <a:tc>
                  <a:txBody>
                    <a:bodyPr/>
                    <a:lstStyle/>
                    <a:p>
                      <a:pPr algn="ctr"/>
                      <a:r>
                        <a:rPr lang="en-US" sz="2000" dirty="0" smtClean="0"/>
                        <a:t>No</a:t>
                      </a:r>
                      <a:r>
                        <a:rPr lang="en-US" sz="2000" baseline="0" dirty="0" smtClean="0"/>
                        <a:t> inlet</a:t>
                      </a:r>
                      <a:endParaRPr lang="en-US" sz="2000" dirty="0"/>
                    </a:p>
                  </a:txBody>
                  <a:tcPr marL="95250" marR="95250" marT="50532" marB="50532"/>
                </a:tc>
                <a:tc>
                  <a:txBody>
                    <a:bodyPr/>
                    <a:lstStyle/>
                    <a:p>
                      <a:pPr algn="ctr"/>
                      <a:r>
                        <a:rPr lang="en-US" sz="2000" dirty="0" smtClean="0"/>
                        <a:t>5 W</a:t>
                      </a:r>
                      <a:endParaRPr lang="en-US" sz="2000" dirty="0"/>
                    </a:p>
                  </a:txBody>
                  <a:tcPr marL="95250" marR="95250" marT="50532" marB="50532"/>
                </a:tc>
                <a:tc>
                  <a:txBody>
                    <a:bodyPr/>
                    <a:lstStyle/>
                    <a:p>
                      <a:pPr algn="ctr"/>
                      <a:r>
                        <a:rPr lang="en-US" sz="2000" dirty="0" smtClean="0"/>
                        <a:t>50 W</a:t>
                      </a:r>
                      <a:endParaRPr lang="en-US" sz="2000" dirty="0"/>
                    </a:p>
                  </a:txBody>
                  <a:tcPr marL="95250" marR="95250" marT="50532" marB="50532"/>
                </a:tc>
                <a:tc>
                  <a:txBody>
                    <a:bodyPr/>
                    <a:lstStyle/>
                    <a:p>
                      <a:pPr algn="ctr"/>
                      <a:r>
                        <a:rPr lang="en-US" sz="2000" dirty="0" smtClean="0"/>
                        <a:t>20 </a:t>
                      </a:r>
                      <a:r>
                        <a:rPr lang="en-US" sz="2000" dirty="0" smtClean="0"/>
                        <a:t>bar</a:t>
                      </a:r>
                      <a:endParaRPr lang="en-US" sz="2000" dirty="0"/>
                    </a:p>
                  </a:txBody>
                  <a:tcPr marL="95250" marR="95250" marT="50532" marB="50532"/>
                </a:tc>
                <a:tc>
                  <a:txBody>
                    <a:bodyPr/>
                    <a:lstStyle/>
                    <a:p>
                      <a:pPr algn="ctr"/>
                      <a:r>
                        <a:rPr lang="en-US" sz="2000" dirty="0" smtClean="0"/>
                        <a:t>9 g/s</a:t>
                      </a:r>
                      <a:endParaRPr lang="en-US" sz="2000" dirty="0"/>
                    </a:p>
                  </a:txBody>
                  <a:tcPr marL="95250" marR="95250" marT="50532" marB="50532"/>
                </a:tc>
                <a:tc>
                  <a:txBody>
                    <a:bodyPr/>
                    <a:lstStyle/>
                    <a:p>
                      <a:pPr algn="ctr"/>
                      <a:r>
                        <a:rPr lang="en-US" sz="2000" dirty="0" smtClean="0"/>
                        <a:t>80 K</a:t>
                      </a:r>
                      <a:endParaRPr lang="en-US" sz="2000" dirty="0"/>
                    </a:p>
                  </a:txBody>
                  <a:tcPr marL="95250" marR="95250" marT="50532" marB="50532"/>
                </a:tc>
              </a:tr>
              <a:tr h="387189">
                <a:tc>
                  <a:txBody>
                    <a:bodyPr/>
                    <a:lstStyle/>
                    <a:p>
                      <a:pPr algn="ctr"/>
                      <a:r>
                        <a:rPr lang="en-US" sz="2000" dirty="0" smtClean="0"/>
                        <a:t>Inlet</a:t>
                      </a:r>
                      <a:endParaRPr lang="en-US" sz="2000" dirty="0"/>
                    </a:p>
                  </a:txBody>
                  <a:tcPr marL="95250" marR="95250" marT="50532" marB="50532"/>
                </a:tc>
                <a:tc>
                  <a:txBody>
                    <a:bodyPr/>
                    <a:lstStyle/>
                    <a:p>
                      <a:pPr algn="ctr"/>
                      <a:r>
                        <a:rPr lang="en-US" sz="2000" dirty="0" smtClean="0"/>
                        <a:t>5 W</a:t>
                      </a:r>
                      <a:endParaRPr lang="en-US" sz="2000" dirty="0"/>
                    </a:p>
                  </a:txBody>
                  <a:tcPr marL="95250" marR="95250" marT="50532" marB="50532"/>
                </a:tc>
                <a:tc>
                  <a:txBody>
                    <a:bodyPr/>
                    <a:lstStyle/>
                    <a:p>
                      <a:pPr algn="ctr"/>
                      <a:r>
                        <a:rPr lang="en-US" sz="2000" dirty="0" smtClean="0"/>
                        <a:t>50 W</a:t>
                      </a:r>
                      <a:endParaRPr lang="en-US" sz="2000" dirty="0"/>
                    </a:p>
                  </a:txBody>
                  <a:tcPr marL="95250" marR="95250" marT="50532" marB="50532"/>
                </a:tc>
                <a:tc>
                  <a:txBody>
                    <a:bodyPr/>
                    <a:lstStyle/>
                    <a:p>
                      <a:pPr marL="0" marR="0" indent="0" algn="ctr" defTabSz="4389120" rtl="0" eaLnBrk="1" fontAlgn="auto" latinLnBrk="0" hangingPunct="1">
                        <a:lnSpc>
                          <a:spcPct val="100000"/>
                        </a:lnSpc>
                        <a:spcBef>
                          <a:spcPts val="0"/>
                        </a:spcBef>
                        <a:spcAft>
                          <a:spcPts val="0"/>
                        </a:spcAft>
                        <a:buClrTx/>
                        <a:buSzTx/>
                        <a:buFontTx/>
                        <a:buNone/>
                        <a:tabLst/>
                        <a:defRPr/>
                      </a:pPr>
                      <a:r>
                        <a:rPr lang="en-US" sz="2000" dirty="0" smtClean="0"/>
                        <a:t>20 </a:t>
                      </a:r>
                      <a:r>
                        <a:rPr lang="en-US" sz="2000" dirty="0" smtClean="0"/>
                        <a:t>bar</a:t>
                      </a:r>
                    </a:p>
                  </a:txBody>
                  <a:tcPr marL="95250" marR="95250" marT="50532" marB="50532"/>
                </a:tc>
                <a:tc>
                  <a:txBody>
                    <a:bodyPr/>
                    <a:lstStyle/>
                    <a:p>
                      <a:pPr algn="ctr"/>
                      <a:r>
                        <a:rPr lang="en-US" sz="2000" dirty="0" smtClean="0"/>
                        <a:t>4.5 g/s</a:t>
                      </a:r>
                      <a:endParaRPr lang="en-US" sz="2000" dirty="0"/>
                    </a:p>
                  </a:txBody>
                  <a:tcPr marL="95250" marR="95250" marT="50532" marB="50532"/>
                </a:tc>
                <a:tc>
                  <a:txBody>
                    <a:bodyPr/>
                    <a:lstStyle/>
                    <a:p>
                      <a:pPr algn="ctr"/>
                      <a:r>
                        <a:rPr lang="en-US" sz="2000" dirty="0" smtClean="0"/>
                        <a:t>80</a:t>
                      </a:r>
                      <a:r>
                        <a:rPr lang="en-US" sz="2000" baseline="0" dirty="0" smtClean="0"/>
                        <a:t> K</a:t>
                      </a:r>
                      <a:endParaRPr lang="en-US" sz="2000" dirty="0"/>
                    </a:p>
                  </a:txBody>
                  <a:tcPr marL="95250" marR="95250" marT="50532" marB="50532"/>
                </a:tc>
              </a:tr>
              <a:tr h="677964">
                <a:tc>
                  <a:txBody>
                    <a:bodyPr/>
                    <a:lstStyle/>
                    <a:p>
                      <a:pPr algn="ctr"/>
                      <a:r>
                        <a:rPr lang="en-US" sz="2000" dirty="0" smtClean="0"/>
                        <a:t>High Heat (inlet)</a:t>
                      </a:r>
                      <a:endParaRPr lang="en-US" sz="2000" dirty="0"/>
                    </a:p>
                  </a:txBody>
                  <a:tcPr marL="95250" marR="95250" marT="50532" marB="50532"/>
                </a:tc>
                <a:tc>
                  <a:txBody>
                    <a:bodyPr/>
                    <a:lstStyle/>
                    <a:p>
                      <a:pPr algn="ctr"/>
                      <a:r>
                        <a:rPr lang="en-US" sz="2000" dirty="0" smtClean="0"/>
                        <a:t>5 W</a:t>
                      </a:r>
                      <a:endParaRPr lang="en-US" sz="2000" dirty="0"/>
                    </a:p>
                  </a:txBody>
                  <a:tcPr marL="95250" marR="95250" marT="50532" marB="50532"/>
                </a:tc>
                <a:tc>
                  <a:txBody>
                    <a:bodyPr/>
                    <a:lstStyle/>
                    <a:p>
                      <a:pPr algn="ctr"/>
                      <a:r>
                        <a:rPr lang="en-US" sz="2000" dirty="0" smtClean="0"/>
                        <a:t>120 W</a:t>
                      </a:r>
                      <a:endParaRPr lang="en-US" sz="2000" dirty="0"/>
                    </a:p>
                  </a:txBody>
                  <a:tcPr marL="95250" marR="95250" marT="50532" marB="50532"/>
                </a:tc>
                <a:tc>
                  <a:txBody>
                    <a:bodyPr/>
                    <a:lstStyle/>
                    <a:p>
                      <a:pPr algn="ctr"/>
                      <a:r>
                        <a:rPr lang="en-US" sz="2000" dirty="0" smtClean="0"/>
                        <a:t>20 </a:t>
                      </a:r>
                      <a:r>
                        <a:rPr lang="en-US" sz="2000" dirty="0" smtClean="0"/>
                        <a:t>bar</a:t>
                      </a:r>
                      <a:endParaRPr lang="en-US" sz="2000" dirty="0"/>
                    </a:p>
                  </a:txBody>
                  <a:tcPr marL="95250" marR="95250" marT="50532" marB="50532"/>
                </a:tc>
                <a:tc>
                  <a:txBody>
                    <a:bodyPr/>
                    <a:lstStyle/>
                    <a:p>
                      <a:pPr algn="ctr"/>
                      <a:r>
                        <a:rPr lang="en-US" sz="2000" dirty="0" smtClean="0"/>
                        <a:t>6 g/s</a:t>
                      </a:r>
                      <a:endParaRPr lang="en-US" sz="2000" dirty="0"/>
                    </a:p>
                  </a:txBody>
                  <a:tcPr marL="95250" marR="95250" marT="50532" marB="50532"/>
                </a:tc>
                <a:tc>
                  <a:txBody>
                    <a:bodyPr/>
                    <a:lstStyle/>
                    <a:p>
                      <a:pPr algn="ctr"/>
                      <a:r>
                        <a:rPr lang="en-US" sz="2000" dirty="0" smtClean="0"/>
                        <a:t>80 K</a:t>
                      </a:r>
                      <a:endParaRPr lang="en-US" sz="2000" dirty="0"/>
                    </a:p>
                  </a:txBody>
                  <a:tcPr marL="95250" marR="95250" marT="50532" marB="50532"/>
                </a:tc>
              </a:tr>
            </a:tbl>
          </a:graphicData>
        </a:graphic>
      </p:graphicFrame>
      <p:cxnSp>
        <p:nvCxnSpPr>
          <p:cNvPr id="9" name="Straight Connector 7"/>
          <p:cNvCxnSpPr/>
          <p:nvPr/>
        </p:nvCxnSpPr>
        <p:spPr>
          <a:xfrm>
            <a:off x="7660627" y="2666512"/>
            <a:ext cx="0" cy="762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355827" y="913912"/>
            <a:ext cx="0" cy="6096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51027" y="1523512"/>
            <a:ext cx="6096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51027" y="1523512"/>
            <a:ext cx="0" cy="762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60627" y="1523512"/>
            <a:ext cx="0" cy="762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51027" y="2666512"/>
            <a:ext cx="0" cy="762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51027" y="3428512"/>
            <a:ext cx="6096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355827" y="3428512"/>
            <a:ext cx="0" cy="6096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898627" y="2209312"/>
            <a:ext cx="304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08227" y="2209312"/>
            <a:ext cx="304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817789" y="2385222"/>
            <a:ext cx="1727332" cy="400110"/>
          </a:xfrm>
          <a:prstGeom prst="rect">
            <a:avLst/>
          </a:prstGeom>
          <a:noFill/>
        </p:spPr>
        <p:txBody>
          <a:bodyPr wrap="none" rtlCol="0">
            <a:spAutoFit/>
          </a:bodyPr>
          <a:lstStyle/>
          <a:p>
            <a:r>
              <a:rPr lang="en-US" sz="2000" dirty="0" smtClean="0"/>
              <a:t>HOM absorber</a:t>
            </a:r>
            <a:endParaRPr lang="en-US" sz="2000" baseline="-25000" dirty="0"/>
          </a:p>
        </p:txBody>
      </p:sp>
      <p:sp>
        <p:nvSpPr>
          <p:cNvPr id="20" name="TextBox 19"/>
          <p:cNvSpPr txBox="1"/>
          <p:nvPr/>
        </p:nvSpPr>
        <p:spPr>
          <a:xfrm>
            <a:off x="5692260" y="2279736"/>
            <a:ext cx="1002197" cy="400110"/>
          </a:xfrm>
          <a:prstGeom prst="rect">
            <a:avLst/>
          </a:prstGeom>
          <a:noFill/>
        </p:spPr>
        <p:txBody>
          <a:bodyPr wrap="none" rtlCol="0">
            <a:spAutoFit/>
          </a:bodyPr>
          <a:lstStyle/>
          <a:p>
            <a:r>
              <a:rPr lang="en-US" sz="2000" dirty="0" smtClean="0"/>
              <a:t>Coupler</a:t>
            </a:r>
            <a:endParaRPr lang="en-US" sz="2000" baseline="-25000" dirty="0"/>
          </a:p>
        </p:txBody>
      </p:sp>
      <p:sp>
        <p:nvSpPr>
          <p:cNvPr id="21" name="Rectangle 21"/>
          <p:cNvSpPr/>
          <p:nvPr/>
        </p:nvSpPr>
        <p:spPr>
          <a:xfrm>
            <a:off x="7642623" y="1714012"/>
            <a:ext cx="45719" cy="381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TextBox 18"/>
          <p:cNvSpPr txBox="1"/>
          <p:nvPr/>
        </p:nvSpPr>
        <p:spPr>
          <a:xfrm>
            <a:off x="7840742" y="1616809"/>
            <a:ext cx="2217658" cy="400110"/>
          </a:xfrm>
          <a:prstGeom prst="rect">
            <a:avLst/>
          </a:prstGeom>
          <a:noFill/>
        </p:spPr>
        <p:txBody>
          <a:bodyPr wrap="none" rtlCol="0">
            <a:spAutoFit/>
          </a:bodyPr>
          <a:lstStyle/>
          <a:p>
            <a:r>
              <a:rPr lang="en-US" sz="2000" smtClean="0"/>
              <a:t>Flow restrictor pipe</a:t>
            </a:r>
            <a:endParaRPr lang="en-US" sz="2000" baseline="-25000" dirty="0"/>
          </a:p>
        </p:txBody>
      </p:sp>
      <p:sp>
        <p:nvSpPr>
          <p:cNvPr id="23" name="Textfeld 22"/>
          <p:cNvSpPr txBox="1"/>
          <p:nvPr/>
        </p:nvSpPr>
        <p:spPr>
          <a:xfrm>
            <a:off x="497305" y="6625389"/>
            <a:ext cx="4370812" cy="400110"/>
          </a:xfrm>
          <a:prstGeom prst="rect">
            <a:avLst/>
          </a:prstGeom>
          <a:noFill/>
        </p:spPr>
        <p:txBody>
          <a:bodyPr wrap="none" rtlCol="0">
            <a:spAutoFit/>
          </a:bodyPr>
          <a:lstStyle/>
          <a:p>
            <a:r>
              <a:rPr lang="de-DE" dirty="0" err="1" smtClean="0"/>
              <a:t>Inlet</a:t>
            </a:r>
            <a:r>
              <a:rPr lang="de-DE" dirty="0" smtClean="0"/>
              <a:t> </a:t>
            </a:r>
            <a:r>
              <a:rPr lang="de-DE" dirty="0" err="1" smtClean="0"/>
              <a:t>flow</a:t>
            </a:r>
            <a:r>
              <a:rPr lang="de-DE" dirty="0" smtClean="0"/>
              <a:t> </a:t>
            </a:r>
            <a:r>
              <a:rPr lang="de-DE" dirty="0" err="1" smtClean="0"/>
              <a:t>restrictor</a:t>
            </a:r>
            <a:r>
              <a:rPr lang="de-DE" dirty="0" smtClean="0"/>
              <a:t>: 2.3 mm, 87 cm </a:t>
            </a:r>
            <a:r>
              <a:rPr lang="de-DE" dirty="0" err="1" smtClean="0"/>
              <a:t>long</a:t>
            </a:r>
            <a:endParaRPr lang="de-DE" dirty="0"/>
          </a:p>
        </p:txBody>
      </p:sp>
    </p:spTree>
    <p:extLst>
      <p:ext uri="{BB962C8B-B14F-4D97-AF65-F5344CB8AC3E}">
        <p14:creationId xmlns:p14="http://schemas.microsoft.com/office/powerpoint/2010/main" val="1590412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3048000" y="0"/>
            <a:ext cx="4267200" cy="914399"/>
          </a:xfrm>
        </p:spPr>
        <p:txBody>
          <a:bodyPr/>
          <a:lstStyle/>
          <a:p>
            <a:r>
              <a:rPr lang="de-DE" dirty="0" err="1" smtClean="0"/>
              <a:t>Inlet</a:t>
            </a:r>
            <a:r>
              <a:rPr lang="de-DE" dirty="0" smtClean="0"/>
              <a:t> </a:t>
            </a:r>
            <a:r>
              <a:rPr lang="de-DE" dirty="0" err="1" smtClean="0"/>
              <a:t>flow</a:t>
            </a:r>
            <a:r>
              <a:rPr lang="de-DE" dirty="0" smtClean="0"/>
              <a:t> </a:t>
            </a:r>
            <a:r>
              <a:rPr lang="de-DE" dirty="0" err="1" smtClean="0"/>
              <a:t>restrictor</a:t>
            </a:r>
            <a:endParaRPr lang="de-DE"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11" t="1672" r="1437" b="2805"/>
          <a:stretch/>
        </p:blipFill>
        <p:spPr bwMode="auto">
          <a:xfrm>
            <a:off x="457200" y="1429806"/>
            <a:ext cx="4374497" cy="276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536" t="2327" r="2172" b="3558"/>
          <a:stretch/>
        </p:blipFill>
        <p:spPr bwMode="auto">
          <a:xfrm>
            <a:off x="457200" y="4192951"/>
            <a:ext cx="4374497" cy="272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788" t="1756" r="2277" b="1727"/>
          <a:stretch/>
        </p:blipFill>
        <p:spPr bwMode="auto">
          <a:xfrm>
            <a:off x="5105400" y="1406147"/>
            <a:ext cx="4366439" cy="281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244" t="2555" r="2823" b="2226"/>
          <a:stretch/>
        </p:blipFill>
        <p:spPr bwMode="auto">
          <a:xfrm>
            <a:off x="5257433" y="3951261"/>
            <a:ext cx="4247063" cy="275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3932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Inhaltsplatzhalter 4"/>
          <p:cNvSpPr>
            <a:spLocks noGrp="1"/>
          </p:cNvSpPr>
          <p:nvPr>
            <p:ph idx="1"/>
          </p:nvPr>
        </p:nvSpPr>
        <p:spPr/>
        <p:txBody>
          <a:bodyPr>
            <a:normAutofit/>
          </a:bodyPr>
          <a:lstStyle/>
          <a:p>
            <a:r>
              <a:rPr lang="de-DE" sz="2800" dirty="0" smtClean="0"/>
              <a:t>HOM </a:t>
            </a:r>
            <a:r>
              <a:rPr lang="de-DE" sz="2800" dirty="0" err="1" smtClean="0"/>
              <a:t>inlet</a:t>
            </a:r>
            <a:r>
              <a:rPr lang="de-DE" sz="2800" dirty="0" smtClean="0"/>
              <a:t> </a:t>
            </a:r>
            <a:r>
              <a:rPr lang="de-DE" sz="2800" dirty="0" err="1" smtClean="0"/>
              <a:t>flow</a:t>
            </a:r>
            <a:r>
              <a:rPr lang="de-DE" sz="2800" dirty="0" smtClean="0"/>
              <a:t> </a:t>
            </a:r>
            <a:r>
              <a:rPr lang="de-DE" sz="2800" dirty="0" err="1" smtClean="0"/>
              <a:t>restrictor</a:t>
            </a:r>
            <a:r>
              <a:rPr lang="de-DE" sz="2800" dirty="0" smtClean="0"/>
              <a:t>, 120 W </a:t>
            </a:r>
            <a:r>
              <a:rPr lang="de-DE" sz="2800" dirty="0" err="1" smtClean="0"/>
              <a:t>heat</a:t>
            </a:r>
            <a:r>
              <a:rPr lang="de-DE" sz="2800" dirty="0" smtClean="0"/>
              <a:t> </a:t>
            </a:r>
            <a:r>
              <a:rPr lang="de-DE" sz="2800" dirty="0" err="1" smtClean="0"/>
              <a:t>load</a:t>
            </a:r>
            <a:r>
              <a:rPr lang="de-DE" sz="2800" dirty="0" smtClean="0"/>
              <a:t> on </a:t>
            </a:r>
            <a:r>
              <a:rPr lang="de-DE" sz="2800" dirty="0" err="1" smtClean="0"/>
              <a:t>couplers</a:t>
            </a:r>
            <a:endParaRPr lang="de-DE" sz="2800" dirty="0"/>
          </a:p>
        </p:txBody>
      </p:sp>
      <p:sp>
        <p:nvSpPr>
          <p:cNvPr id="6" name="TextBox 242"/>
          <p:cNvSpPr txBox="1"/>
          <p:nvPr/>
        </p:nvSpPr>
        <p:spPr>
          <a:xfrm>
            <a:off x="533045" y="5952104"/>
            <a:ext cx="7329906" cy="1206765"/>
          </a:xfrm>
          <a:prstGeom prst="rect">
            <a:avLst/>
          </a:prstGeom>
          <a:noFill/>
        </p:spPr>
        <p:txBody>
          <a:bodyPr wrap="square" lIns="97815" tIns="48907" rIns="97815" bIns="48907" rtlCol="0">
            <a:spAutoFit/>
          </a:bodyPr>
          <a:lstStyle/>
          <a:p>
            <a:r>
              <a:rPr lang="en-US" sz="2400" dirty="0"/>
              <a:t>Including the inlet pipe allows more cryogen to flow through the couplers, greatly improving system performance</a:t>
            </a:r>
          </a:p>
        </p:txBody>
      </p:sp>
      <p:pic>
        <p:nvPicPr>
          <p:cNvPr id="7"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2172" t="16988" r="2172" b="6181"/>
          <a:stretch/>
        </p:blipFill>
        <p:spPr bwMode="auto">
          <a:xfrm>
            <a:off x="1600200" y="2212114"/>
            <a:ext cx="6858000" cy="352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723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ICM </a:t>
            </a:r>
            <a:r>
              <a:rPr lang="de-DE" dirty="0" err="1" smtClean="0"/>
              <a:t>rebuilt</a:t>
            </a:r>
            <a:r>
              <a:rPr lang="de-DE" dirty="0" smtClean="0"/>
              <a:t> 2015/16</a:t>
            </a:r>
            <a:endParaRPr lang="de-DE" dirty="0"/>
          </a:p>
        </p:txBody>
      </p:sp>
      <p:sp>
        <p:nvSpPr>
          <p:cNvPr id="5" name="Inhaltsplatzhalter 4"/>
          <p:cNvSpPr>
            <a:spLocks noGrp="1"/>
          </p:cNvSpPr>
          <p:nvPr>
            <p:ph idx="1"/>
          </p:nvPr>
        </p:nvSpPr>
        <p:spPr/>
        <p:txBody>
          <a:bodyPr/>
          <a:lstStyle/>
          <a:p>
            <a:endParaRPr lang="de-DE"/>
          </a:p>
        </p:txBody>
      </p:sp>
      <p:pic>
        <p:nvPicPr>
          <p:cNvPr id="6" name="Bild 5"/>
          <p:cNvPicPr>
            <a:picLocks noChangeAspect="1"/>
          </p:cNvPicPr>
          <p:nvPr/>
        </p:nvPicPr>
        <p:blipFill rotWithShape="1">
          <a:blip r:embed="rId2"/>
          <a:srcRect l="9415"/>
          <a:stretch/>
        </p:blipFill>
        <p:spPr>
          <a:xfrm>
            <a:off x="502919" y="1066800"/>
            <a:ext cx="5082804" cy="3156257"/>
          </a:xfrm>
          <a:prstGeom prst="rect">
            <a:avLst/>
          </a:prstGeom>
        </p:spPr>
      </p:pic>
      <p:sp>
        <p:nvSpPr>
          <p:cNvPr id="8" name="Rechteck 7"/>
          <p:cNvSpPr/>
          <p:nvPr/>
        </p:nvSpPr>
        <p:spPr>
          <a:xfrm>
            <a:off x="6946309" y="2187872"/>
            <a:ext cx="2074911" cy="461665"/>
          </a:xfrm>
          <a:prstGeom prst="rect">
            <a:avLst/>
          </a:prstGeom>
          <a:noFill/>
        </p:spPr>
        <p:txBody>
          <a:bodyPr wrap="square" rtlCol="0">
            <a:spAutoFit/>
          </a:bodyPr>
          <a:lstStyle/>
          <a:p>
            <a:r>
              <a:rPr lang="en-GB" sz="2400" smtClean="0"/>
              <a:t>Cooling pipes</a:t>
            </a:r>
            <a:endParaRPr lang="en-GB" sz="2400" dirty="0" smtClean="0"/>
          </a:p>
        </p:txBody>
      </p:sp>
      <p:cxnSp>
        <p:nvCxnSpPr>
          <p:cNvPr id="10" name="Gerade Verbindung mit Pfeil 9"/>
          <p:cNvCxnSpPr/>
          <p:nvPr/>
        </p:nvCxnSpPr>
        <p:spPr>
          <a:xfrm flipH="1" flipV="1">
            <a:off x="2866208" y="1595722"/>
            <a:ext cx="3935912" cy="8229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flipV="1">
            <a:off x="2866208" y="2131354"/>
            <a:ext cx="4325983" cy="5747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3" name="Bild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544" y="2984875"/>
            <a:ext cx="5679530" cy="4262912"/>
          </a:xfrm>
          <a:prstGeom prst="rect">
            <a:avLst/>
          </a:prstGeom>
        </p:spPr>
      </p:pic>
      <p:sp>
        <p:nvSpPr>
          <p:cNvPr id="14" name="Rechteck 13"/>
          <p:cNvSpPr/>
          <p:nvPr/>
        </p:nvSpPr>
        <p:spPr>
          <a:xfrm>
            <a:off x="502920" y="4447179"/>
            <a:ext cx="3603624" cy="1953621"/>
          </a:xfrm>
          <a:prstGeom prst="rect">
            <a:avLst/>
          </a:prstGeom>
          <a:noFill/>
        </p:spPr>
        <p:txBody>
          <a:bodyPr wrap="square" rtlCol="0">
            <a:spAutoFit/>
          </a:bodyPr>
          <a:lstStyle/>
          <a:p>
            <a:r>
              <a:rPr lang="en-GB" dirty="0" smtClean="0"/>
              <a:t>Adding the flow restrictor took only 2 days. However, disassembling the module and reassembling it after the modification was 6 months of labour.</a:t>
            </a:r>
          </a:p>
        </p:txBody>
      </p:sp>
    </p:spTree>
    <p:extLst>
      <p:ext uri="{BB962C8B-B14F-4D97-AF65-F5344CB8AC3E}">
        <p14:creationId xmlns:p14="http://schemas.microsoft.com/office/powerpoint/2010/main" val="626575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pic>
        <p:nvPicPr>
          <p:cNvPr id="6" name="Bild 5"/>
          <p:cNvPicPr>
            <a:picLocks noChangeAspect="1"/>
          </p:cNvPicPr>
          <p:nvPr/>
        </p:nvPicPr>
        <p:blipFill>
          <a:blip r:embed="rId2"/>
          <a:stretch>
            <a:fillRect/>
          </a:stretch>
        </p:blipFill>
        <p:spPr>
          <a:xfrm>
            <a:off x="337485" y="1447792"/>
            <a:ext cx="9383429" cy="5419001"/>
          </a:xfrm>
          <a:prstGeom prst="rect">
            <a:avLst/>
          </a:prstGeom>
        </p:spPr>
      </p:pic>
    </p:spTree>
    <p:extLst>
      <p:ext uri="{BB962C8B-B14F-4D97-AF65-F5344CB8AC3E}">
        <p14:creationId xmlns:p14="http://schemas.microsoft.com/office/powerpoint/2010/main" val="281818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0" y="0"/>
            <a:ext cx="4572000" cy="1066800"/>
          </a:xfrm>
        </p:spPr>
        <p:txBody>
          <a:bodyPr>
            <a:normAutofit fontScale="90000"/>
          </a:bodyPr>
          <a:lstStyle/>
          <a:p>
            <a:r>
              <a:rPr lang="en-US" dirty="0" smtClean="0"/>
              <a:t>The Cornell ERL Injector Module</a:t>
            </a:r>
            <a:endParaRPr lang="en-US" dirty="0"/>
          </a:p>
        </p:txBody>
      </p:sp>
      <p:graphicFrame>
        <p:nvGraphicFramePr>
          <p:cNvPr id="7" name="Object 3"/>
          <p:cNvGraphicFramePr>
            <a:graphicFrameLocks noChangeAspect="1"/>
          </p:cNvGraphicFramePr>
          <p:nvPr>
            <p:extLst/>
          </p:nvPr>
        </p:nvGraphicFramePr>
        <p:xfrm>
          <a:off x="1201420" y="1160305"/>
          <a:ext cx="8411687" cy="4362133"/>
        </p:xfrm>
        <a:graphic>
          <a:graphicData uri="http://schemas.openxmlformats.org/presentationml/2006/ole">
            <mc:AlternateContent xmlns:mc="http://schemas.openxmlformats.org/markup-compatibility/2006">
              <mc:Choice xmlns:v="urn:schemas-microsoft-com:vml" Requires="v">
                <p:oleObj spid="_x0000_s2059" name="Photo Editor Photo" r:id="rId3" imgW="22780952" imgH="13085714" progId="MSPhotoEd.3">
                  <p:embed/>
                </p:oleObj>
              </mc:Choice>
              <mc:Fallback>
                <p:oleObj name="Photo Editor Photo" r:id="rId3" imgW="22780952" imgH="130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420" y="1160305"/>
                        <a:ext cx="8411687" cy="436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4"/>
          <p:cNvSpPr txBox="1">
            <a:spLocks noChangeArrowheads="1"/>
          </p:cNvSpPr>
          <p:nvPr/>
        </p:nvSpPr>
        <p:spPr bwMode="auto">
          <a:xfrm>
            <a:off x="2594928" y="4551522"/>
            <a:ext cx="295465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1980" b="1"/>
              <a:t>1.3 GHz RF cavity </a:t>
            </a:r>
          </a:p>
        </p:txBody>
      </p:sp>
      <p:sp>
        <p:nvSpPr>
          <p:cNvPr id="9" name="Text Box 5"/>
          <p:cNvSpPr txBox="1">
            <a:spLocks noChangeArrowheads="1"/>
          </p:cNvSpPr>
          <p:nvPr/>
        </p:nvSpPr>
        <p:spPr bwMode="auto">
          <a:xfrm>
            <a:off x="218282" y="3512503"/>
            <a:ext cx="2874328"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980" b="1" dirty="0"/>
              <a:t>HOM </a:t>
            </a:r>
            <a:r>
              <a:rPr lang="en-US" sz="1980" b="1" dirty="0"/>
              <a:t>beamline absorber </a:t>
            </a:r>
            <a:r>
              <a:rPr lang="en-US" sz="1980" b="1" dirty="0"/>
              <a:t>at 80K</a:t>
            </a:r>
          </a:p>
          <a:p>
            <a:pPr eaLnBrk="1" hangingPunct="1"/>
            <a:r>
              <a:rPr lang="en-US" sz="1980" b="1" dirty="0"/>
              <a:t>between cavities</a:t>
            </a:r>
          </a:p>
        </p:txBody>
      </p:sp>
      <p:sp>
        <p:nvSpPr>
          <p:cNvPr id="10" name="Text Box 6"/>
          <p:cNvSpPr txBox="1">
            <a:spLocks noChangeArrowheads="1"/>
          </p:cNvSpPr>
          <p:nvPr/>
        </p:nvSpPr>
        <p:spPr bwMode="auto">
          <a:xfrm>
            <a:off x="384176" y="2983390"/>
            <a:ext cx="2366169"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980" b="1"/>
              <a:t>Frequency tuner</a:t>
            </a:r>
          </a:p>
        </p:txBody>
      </p:sp>
      <p:sp>
        <p:nvSpPr>
          <p:cNvPr id="11" name="Text Box 7"/>
          <p:cNvSpPr txBox="1">
            <a:spLocks noChangeArrowheads="1"/>
          </p:cNvSpPr>
          <p:nvPr/>
        </p:nvSpPr>
        <p:spPr bwMode="auto">
          <a:xfrm>
            <a:off x="2649061" y="4137661"/>
            <a:ext cx="2547779"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980" b="1" dirty="0"/>
              <a:t>Twin Input Coupler</a:t>
            </a:r>
          </a:p>
        </p:txBody>
      </p:sp>
      <p:sp>
        <p:nvSpPr>
          <p:cNvPr id="12" name="Line 8"/>
          <p:cNvSpPr>
            <a:spLocks noChangeShapeType="1"/>
          </p:cNvSpPr>
          <p:nvPr/>
        </p:nvSpPr>
        <p:spPr bwMode="auto">
          <a:xfrm flipV="1">
            <a:off x="1908652" y="2756377"/>
            <a:ext cx="447040" cy="26368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a:p>
        </p:txBody>
      </p:sp>
      <p:sp>
        <p:nvSpPr>
          <p:cNvPr id="13" name="Line 9"/>
          <p:cNvSpPr>
            <a:spLocks noChangeShapeType="1"/>
          </p:cNvSpPr>
          <p:nvPr/>
        </p:nvSpPr>
        <p:spPr bwMode="auto">
          <a:xfrm flipV="1">
            <a:off x="5210810" y="4457225"/>
            <a:ext cx="2027397" cy="24622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a:p>
        </p:txBody>
      </p:sp>
      <p:sp>
        <p:nvSpPr>
          <p:cNvPr id="14" name="Line 10"/>
          <p:cNvSpPr>
            <a:spLocks noChangeShapeType="1"/>
          </p:cNvSpPr>
          <p:nvPr/>
        </p:nvSpPr>
        <p:spPr bwMode="auto">
          <a:xfrm flipV="1">
            <a:off x="2132172" y="3100387"/>
            <a:ext cx="1798638" cy="74390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a:p>
        </p:txBody>
      </p:sp>
      <p:sp>
        <p:nvSpPr>
          <p:cNvPr id="15" name="Line 11"/>
          <p:cNvSpPr>
            <a:spLocks noChangeShapeType="1"/>
          </p:cNvSpPr>
          <p:nvPr/>
        </p:nvSpPr>
        <p:spPr bwMode="auto">
          <a:xfrm flipV="1">
            <a:off x="5148818" y="4132421"/>
            <a:ext cx="276781" cy="20693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a:p>
        </p:txBody>
      </p:sp>
      <p:sp>
        <p:nvSpPr>
          <p:cNvPr id="16" name="Text Box 12"/>
          <p:cNvSpPr txBox="1">
            <a:spLocks noChangeArrowheads="1"/>
          </p:cNvSpPr>
          <p:nvPr/>
        </p:nvSpPr>
        <p:spPr bwMode="auto">
          <a:xfrm>
            <a:off x="5200333" y="1369855"/>
            <a:ext cx="469042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2200" b="1"/>
              <a:t>HGRP system with 3 sections</a:t>
            </a:r>
            <a:endParaRPr lang="en-US" sz="2200" b="1">
              <a:sym typeface="Wingdings" pitchFamily="2" charset="2"/>
            </a:endParaRPr>
          </a:p>
        </p:txBody>
      </p:sp>
      <p:sp>
        <p:nvSpPr>
          <p:cNvPr id="17" name="Line 13"/>
          <p:cNvSpPr>
            <a:spLocks noChangeShapeType="1"/>
          </p:cNvSpPr>
          <p:nvPr/>
        </p:nvSpPr>
        <p:spPr bwMode="auto">
          <a:xfrm>
            <a:off x="5984399" y="1755776"/>
            <a:ext cx="564038" cy="1416209"/>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a:p>
        </p:txBody>
      </p:sp>
      <p:sp>
        <p:nvSpPr>
          <p:cNvPr id="18" name="Line 14"/>
          <p:cNvSpPr>
            <a:spLocks noChangeShapeType="1"/>
          </p:cNvSpPr>
          <p:nvPr/>
        </p:nvSpPr>
        <p:spPr bwMode="auto">
          <a:xfrm>
            <a:off x="1695609" y="1670209"/>
            <a:ext cx="7081043" cy="2402840"/>
          </a:xfrm>
          <a:prstGeom prst="line">
            <a:avLst/>
          </a:prstGeom>
          <a:noFill/>
          <a:ln w="5715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a:p>
        </p:txBody>
      </p:sp>
      <p:sp>
        <p:nvSpPr>
          <p:cNvPr id="19" name="Text Box 15"/>
          <p:cNvSpPr txBox="1">
            <a:spLocks noChangeArrowheads="1"/>
          </p:cNvSpPr>
          <p:nvPr/>
        </p:nvSpPr>
        <p:spPr bwMode="auto">
          <a:xfrm rot="1230324">
            <a:off x="4093210" y="2675395"/>
            <a:ext cx="134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sz="2200" b="1"/>
              <a:t>15 feet</a:t>
            </a:r>
          </a:p>
        </p:txBody>
      </p:sp>
      <p:sp>
        <p:nvSpPr>
          <p:cNvPr id="20" name="Line 16"/>
          <p:cNvSpPr>
            <a:spLocks noChangeShapeType="1"/>
          </p:cNvSpPr>
          <p:nvPr/>
        </p:nvSpPr>
        <p:spPr bwMode="auto">
          <a:xfrm flipH="1">
            <a:off x="3965735" y="1754030"/>
            <a:ext cx="1650206" cy="56753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a:p>
        </p:txBody>
      </p:sp>
      <p:sp>
        <p:nvSpPr>
          <p:cNvPr id="21" name="Line 17"/>
          <p:cNvSpPr>
            <a:spLocks noChangeShapeType="1"/>
          </p:cNvSpPr>
          <p:nvPr/>
        </p:nvSpPr>
        <p:spPr bwMode="auto">
          <a:xfrm flipH="1">
            <a:off x="2422049" y="1610837"/>
            <a:ext cx="2778283" cy="19383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a:p>
        </p:txBody>
      </p:sp>
      <p:sp>
        <p:nvSpPr>
          <p:cNvPr id="22" name="Rectangle 24"/>
          <p:cNvSpPr>
            <a:spLocks noChangeArrowheads="1"/>
          </p:cNvSpPr>
          <p:nvPr/>
        </p:nvSpPr>
        <p:spPr bwMode="auto">
          <a:xfrm>
            <a:off x="113507" y="4965383"/>
            <a:ext cx="4358640" cy="20991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00584" bIns="100584">
            <a:spAutoFit/>
          </a:bodyPr>
          <a:lstStyle/>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Number of 2-cell cavities 	5</a:t>
            </a:r>
          </a:p>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Acceleration per cavity	1 – 3 MeV</a:t>
            </a:r>
          </a:p>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Accelerating gradient	4.3 – 13.0 MV/m</a:t>
            </a:r>
          </a:p>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R/Q (linac definition)	</a:t>
            </a:r>
            <a:r>
              <a:rPr lang="en-US" sz="1760" b="1" dirty="0">
                <a:latin typeface="Arial Narrow" pitchFamily="34" charset="0"/>
              </a:rPr>
              <a:t>222 </a:t>
            </a:r>
            <a:r>
              <a:rPr lang="en-US" sz="1760" b="1" dirty="0">
                <a:latin typeface="Arial Narrow" pitchFamily="34" charset="0"/>
              </a:rPr>
              <a:t>Ohm</a:t>
            </a:r>
          </a:p>
          <a:p>
            <a:pPr marL="249714" indent="-249714">
              <a:spcBef>
                <a:spcPct val="20000"/>
              </a:spcBef>
              <a:buFont typeface="Wingdings" pitchFamily="2" charset="2"/>
              <a:buChar char="§"/>
              <a:tabLst>
                <a:tab pos="2519839" algn="l"/>
                <a:tab pos="3017520" algn="l"/>
                <a:tab pos="4023360" algn="l"/>
              </a:tabLst>
            </a:pPr>
            <a:r>
              <a:rPr lang="en-US" sz="1760" b="1" dirty="0" err="1">
                <a:latin typeface="Arial Narrow" pitchFamily="34" charset="0"/>
              </a:rPr>
              <a:t>Q</a:t>
            </a:r>
            <a:r>
              <a:rPr lang="en-US" sz="1760" b="1" baseline="-25000" dirty="0" err="1">
                <a:latin typeface="Arial Narrow" pitchFamily="34" charset="0"/>
              </a:rPr>
              <a:t>ext</a:t>
            </a:r>
            <a:r>
              <a:rPr lang="en-US" sz="1760" b="1" dirty="0">
                <a:latin typeface="Arial Narrow" pitchFamily="34" charset="0"/>
              </a:rPr>
              <a:t>	4.6</a:t>
            </a:r>
            <a:r>
              <a:rPr lang="en-US" sz="1760" b="1" dirty="0">
                <a:latin typeface="Arial Narrow" pitchFamily="34" charset="0"/>
                <a:sym typeface="Symbol" pitchFamily="18" charset="2"/>
              </a:rPr>
              <a:t></a:t>
            </a:r>
            <a:r>
              <a:rPr lang="en-US" sz="1760" b="1" dirty="0">
                <a:latin typeface="Arial Narrow" pitchFamily="34" charset="0"/>
              </a:rPr>
              <a:t>10</a:t>
            </a:r>
            <a:r>
              <a:rPr lang="en-US" sz="1760" b="1" baseline="30000" dirty="0">
                <a:latin typeface="Arial Narrow" pitchFamily="34" charset="0"/>
              </a:rPr>
              <a:t>4</a:t>
            </a:r>
            <a:r>
              <a:rPr lang="en-US" sz="1760" b="1" dirty="0">
                <a:latin typeface="Arial Narrow" pitchFamily="34" charset="0"/>
              </a:rPr>
              <a:t> – 4.1</a:t>
            </a:r>
            <a:r>
              <a:rPr lang="en-US" sz="1760" b="1" dirty="0">
                <a:latin typeface="Arial Narrow" pitchFamily="34" charset="0"/>
                <a:sym typeface="Symbol" pitchFamily="18" charset="2"/>
              </a:rPr>
              <a:t></a:t>
            </a:r>
            <a:r>
              <a:rPr lang="en-US" sz="1760" b="1" dirty="0">
                <a:latin typeface="Arial Narrow" pitchFamily="34" charset="0"/>
              </a:rPr>
              <a:t>10</a:t>
            </a:r>
            <a:r>
              <a:rPr lang="en-US" sz="1760" b="1" baseline="30000" dirty="0">
                <a:latin typeface="Arial Narrow" pitchFamily="34" charset="0"/>
              </a:rPr>
              <a:t>5</a:t>
            </a:r>
          </a:p>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Total 2K / 5K / 80K loads: </a:t>
            </a:r>
            <a:r>
              <a:rPr lang="en-US" sz="1760" b="1" dirty="0">
                <a:solidFill>
                  <a:srgbClr val="FF0000"/>
                </a:solidFill>
                <a:latin typeface="Arial Narrow" pitchFamily="34" charset="0"/>
              </a:rPr>
              <a:t>30W / 60W / 700W</a:t>
            </a:r>
          </a:p>
        </p:txBody>
      </p:sp>
      <p:sp>
        <p:nvSpPr>
          <p:cNvPr id="23" name="Rectangle 25"/>
          <p:cNvSpPr>
            <a:spLocks noChangeArrowheads="1"/>
          </p:cNvSpPr>
          <p:nvPr/>
        </p:nvSpPr>
        <p:spPr bwMode="auto">
          <a:xfrm>
            <a:off x="4777740" y="4965382"/>
            <a:ext cx="4107180" cy="20991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00584" bIns="100584">
            <a:spAutoFit/>
          </a:bodyPr>
          <a:lstStyle/>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Number of HOM loads 	</a:t>
            </a:r>
            <a:r>
              <a:rPr lang="en-US" sz="1760" b="1" dirty="0">
                <a:latin typeface="Arial Narrow" pitchFamily="34" charset="0"/>
              </a:rPr>
              <a:t>6</a:t>
            </a:r>
          </a:p>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HOM power per cavity	</a:t>
            </a:r>
            <a:r>
              <a:rPr lang="en-US" sz="1760" b="1" dirty="0">
                <a:solidFill>
                  <a:srgbClr val="FF0000"/>
                </a:solidFill>
                <a:latin typeface="Arial Narrow" pitchFamily="34" charset="0"/>
              </a:rPr>
              <a:t>40 W</a:t>
            </a:r>
            <a:endParaRPr lang="en-US" sz="1760" b="1" dirty="0">
              <a:solidFill>
                <a:srgbClr val="FF0000"/>
              </a:solidFill>
              <a:latin typeface="Arial Narrow" pitchFamily="34" charset="0"/>
            </a:endParaRPr>
          </a:p>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Couplers per cavity	2</a:t>
            </a:r>
          </a:p>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RF power per cavity	</a:t>
            </a:r>
            <a:r>
              <a:rPr lang="en-US" sz="1760" b="1" dirty="0">
                <a:solidFill>
                  <a:srgbClr val="FF0000"/>
                </a:solidFill>
                <a:latin typeface="Arial Narrow" pitchFamily="34" charset="0"/>
              </a:rPr>
              <a:t>120 kW</a:t>
            </a:r>
          </a:p>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Amplitude/phase stability	</a:t>
            </a:r>
            <a:r>
              <a:rPr lang="en-US" sz="1760" b="1" dirty="0">
                <a:latin typeface="Arial Narrow" pitchFamily="34" charset="0"/>
              </a:rPr>
              <a:t>10</a:t>
            </a:r>
            <a:r>
              <a:rPr lang="en-US" sz="1760" b="1" baseline="30000" dirty="0">
                <a:latin typeface="Arial Narrow" pitchFamily="34" charset="0"/>
              </a:rPr>
              <a:t>-4 </a:t>
            </a:r>
            <a:r>
              <a:rPr lang="en-US" sz="1760" b="1" dirty="0">
                <a:latin typeface="Arial Narrow" pitchFamily="34" charset="0"/>
              </a:rPr>
              <a:t>/ 0.1</a:t>
            </a:r>
            <a:r>
              <a:rPr lang="en-US" sz="1760" b="1" dirty="0">
                <a:latin typeface="Arial Narrow" pitchFamily="34" charset="0"/>
                <a:sym typeface="Symbol" pitchFamily="18" charset="2"/>
              </a:rPr>
              <a:t></a:t>
            </a:r>
            <a:r>
              <a:rPr lang="en-US" sz="1760" b="1" dirty="0">
                <a:latin typeface="Arial Narrow" pitchFamily="34" charset="0"/>
              </a:rPr>
              <a:t> (</a:t>
            </a:r>
            <a:r>
              <a:rPr lang="en-US" sz="1760" b="1" dirty="0" err="1">
                <a:latin typeface="Arial Narrow" pitchFamily="34" charset="0"/>
              </a:rPr>
              <a:t>rms</a:t>
            </a:r>
            <a:r>
              <a:rPr lang="en-US" sz="1760" b="1" dirty="0">
                <a:latin typeface="Arial Narrow" pitchFamily="34" charset="0"/>
              </a:rPr>
              <a:t>)</a:t>
            </a:r>
          </a:p>
          <a:p>
            <a:pPr marL="249714" indent="-249714">
              <a:spcBef>
                <a:spcPct val="20000"/>
              </a:spcBef>
              <a:buFont typeface="Wingdings" pitchFamily="2" charset="2"/>
              <a:buChar char="§"/>
              <a:tabLst>
                <a:tab pos="2519839" algn="l"/>
                <a:tab pos="3017520" algn="l"/>
                <a:tab pos="4023360" algn="l"/>
              </a:tabLst>
            </a:pPr>
            <a:r>
              <a:rPr lang="en-US" sz="1760" b="1" dirty="0">
                <a:latin typeface="Arial Narrow" pitchFamily="34" charset="0"/>
              </a:rPr>
              <a:t>ICM length	5 m</a:t>
            </a:r>
            <a:endParaRPr lang="en-US" sz="1760" b="1" baseline="30000" dirty="0">
              <a:latin typeface="Arial Narrow" pitchFamily="34" charset="0"/>
            </a:endParaRPr>
          </a:p>
        </p:txBody>
      </p:sp>
      <p:sp>
        <p:nvSpPr>
          <p:cNvPr id="25" name="TextBox 24"/>
          <p:cNvSpPr txBox="1"/>
          <p:nvPr/>
        </p:nvSpPr>
        <p:spPr>
          <a:xfrm rot="5400000">
            <a:off x="6192170" y="3594992"/>
            <a:ext cx="7292340" cy="498598"/>
          </a:xfrm>
          <a:prstGeom prst="rect">
            <a:avLst/>
          </a:prstGeom>
          <a:noFill/>
        </p:spPr>
        <p:txBody>
          <a:bodyPr wrap="square" rtlCol="0">
            <a:spAutoFit/>
          </a:bodyPr>
          <a:lstStyle/>
          <a:p>
            <a:pPr algn="ctr"/>
            <a:r>
              <a:rPr lang="en-US" sz="2640" dirty="0">
                <a:solidFill>
                  <a:schemeClr val="bg1"/>
                </a:solidFill>
              </a:rPr>
              <a:t>CW operation of the Cornell SRF injector</a:t>
            </a:r>
          </a:p>
        </p:txBody>
      </p:sp>
    </p:spTree>
    <p:extLst>
      <p:ext uri="{BB962C8B-B14F-4D97-AF65-F5344CB8AC3E}">
        <p14:creationId xmlns:p14="http://schemas.microsoft.com/office/powerpoint/2010/main" val="101451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Typical</a:t>
            </a:r>
            <a:r>
              <a:rPr lang="de-DE" dirty="0" smtClean="0"/>
              <a:t> ICM cool-down</a:t>
            </a:r>
            <a:endParaRPr lang="de-DE" dirty="0"/>
          </a:p>
        </p:txBody>
      </p:sp>
      <p:pic>
        <p:nvPicPr>
          <p:cNvPr id="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1" t="12142" r="2020" b="753"/>
          <a:stretch/>
        </p:blipFill>
        <p:spPr bwMode="auto">
          <a:xfrm>
            <a:off x="0" y="3291681"/>
            <a:ext cx="7584576" cy="379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8"/>
          <p:cNvPicPr/>
          <p:nvPr/>
        </p:nvPicPr>
        <p:blipFill rotWithShape="1">
          <a:blip r:embed="rId3" cstate="print">
            <a:extLst>
              <a:ext uri="{28A0092B-C50C-407E-A947-70E740481C1C}">
                <a14:useLocalDpi xmlns:a14="http://schemas.microsoft.com/office/drawing/2010/main" val="0"/>
              </a:ext>
            </a:extLst>
          </a:blip>
          <a:srcRect t="8606" b="8245"/>
          <a:stretch/>
        </p:blipFill>
        <p:spPr>
          <a:xfrm>
            <a:off x="3886200" y="1066800"/>
            <a:ext cx="6202680" cy="3812288"/>
          </a:xfrm>
          <a:prstGeom prst="rect">
            <a:avLst/>
          </a:prstGeom>
        </p:spPr>
      </p:pic>
    </p:spTree>
    <p:extLst>
      <p:ext uri="{BB962C8B-B14F-4D97-AF65-F5344CB8AC3E}">
        <p14:creationId xmlns:p14="http://schemas.microsoft.com/office/powerpoint/2010/main" val="772671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ICM </a:t>
            </a:r>
            <a:r>
              <a:rPr lang="en-US" sz="2800" dirty="0" smtClean="0"/>
              <a:t>heat exchanger can modifications</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833658"/>
            <a:ext cx="8488680" cy="4100542"/>
          </a:xfrm>
        </p:spPr>
      </p:pic>
      <p:pic>
        <p:nvPicPr>
          <p:cNvPr id="7" name="Picture 38"/>
          <p:cNvPicPr/>
          <p:nvPr/>
        </p:nvPicPr>
        <p:blipFill rotWithShape="1">
          <a:blip r:embed="rId3" cstate="print">
            <a:extLst>
              <a:ext uri="{28A0092B-C50C-407E-A947-70E740481C1C}">
                <a14:useLocalDpi xmlns:a14="http://schemas.microsoft.com/office/drawing/2010/main" val="0"/>
              </a:ext>
            </a:extLst>
          </a:blip>
          <a:srcRect t="8606" b="8245"/>
          <a:stretch/>
        </p:blipFill>
        <p:spPr>
          <a:xfrm>
            <a:off x="5334000" y="1066800"/>
            <a:ext cx="4754880" cy="3124200"/>
          </a:xfrm>
          <a:prstGeom prst="rect">
            <a:avLst/>
          </a:prstGeom>
        </p:spPr>
      </p:pic>
      <p:sp>
        <p:nvSpPr>
          <p:cNvPr id="3" name="Textfeld 2"/>
          <p:cNvSpPr txBox="1"/>
          <p:nvPr/>
        </p:nvSpPr>
        <p:spPr>
          <a:xfrm>
            <a:off x="685800" y="1371600"/>
            <a:ext cx="4757841" cy="1015663"/>
          </a:xfrm>
          <a:prstGeom prst="rect">
            <a:avLst/>
          </a:prstGeom>
          <a:noFill/>
        </p:spPr>
        <p:txBody>
          <a:bodyPr wrap="none" rtlCol="0">
            <a:spAutoFit/>
          </a:bodyPr>
          <a:lstStyle/>
          <a:p>
            <a:pPr>
              <a:lnSpc>
                <a:spcPct val="150000"/>
              </a:lnSpc>
            </a:pPr>
            <a:r>
              <a:rPr lang="en-US" dirty="0" smtClean="0"/>
              <a:t>Cool-down lines added, </a:t>
            </a:r>
          </a:p>
          <a:p>
            <a:pPr>
              <a:lnSpc>
                <a:spcPct val="150000"/>
              </a:lnSpc>
            </a:pPr>
            <a:r>
              <a:rPr lang="en-US" dirty="0" smtClean="0"/>
              <a:t>separation of the 5K and the 80K mass-flow </a:t>
            </a:r>
            <a:endParaRPr lang="en-US" dirty="0"/>
          </a:p>
        </p:txBody>
      </p:sp>
      <p:cxnSp>
        <p:nvCxnSpPr>
          <p:cNvPr id="9" name="Gerade Verbindung 8"/>
          <p:cNvCxnSpPr/>
          <p:nvPr/>
        </p:nvCxnSpPr>
        <p:spPr>
          <a:xfrm flipV="1">
            <a:off x="5715000" y="1371600"/>
            <a:ext cx="4038600" cy="2438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Gerade Verbindung 9"/>
          <p:cNvCxnSpPr/>
          <p:nvPr/>
        </p:nvCxnSpPr>
        <p:spPr>
          <a:xfrm>
            <a:off x="5715000" y="1304187"/>
            <a:ext cx="3928959" cy="2810613"/>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16564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Outlook</a:t>
            </a:r>
            <a:endParaRPr lang="de-DE" dirty="0"/>
          </a:p>
        </p:txBody>
      </p:sp>
      <p:sp>
        <p:nvSpPr>
          <p:cNvPr id="5" name="Inhaltsplatzhalter 4"/>
          <p:cNvSpPr>
            <a:spLocks noGrp="1"/>
          </p:cNvSpPr>
          <p:nvPr>
            <p:ph idx="1"/>
          </p:nvPr>
        </p:nvSpPr>
        <p:spPr/>
        <p:txBody>
          <a:bodyPr/>
          <a:lstStyle/>
          <a:p>
            <a:r>
              <a:rPr lang="en-US" dirty="0" smtClean="0"/>
              <a:t>ICM has been rebuilt and improved</a:t>
            </a:r>
          </a:p>
          <a:p>
            <a:r>
              <a:rPr lang="en-US" dirty="0" smtClean="0"/>
              <a:t>Achieving 100 mA should be feasible </a:t>
            </a:r>
          </a:p>
          <a:p>
            <a:r>
              <a:rPr lang="en-US" dirty="0" smtClean="0"/>
              <a:t>Cooldown happened June 2016</a:t>
            </a:r>
          </a:p>
          <a:p>
            <a:r>
              <a:rPr lang="en-US" dirty="0" smtClean="0"/>
              <a:t>Installation of beamlines continue</a:t>
            </a:r>
          </a:p>
          <a:p>
            <a:r>
              <a:rPr lang="en-US" dirty="0" smtClean="0"/>
              <a:t>Processing of the DC gun is in progress</a:t>
            </a:r>
          </a:p>
          <a:p>
            <a:r>
              <a:rPr lang="en-US" dirty="0" smtClean="0"/>
              <a:t>Beam operations to resume in August</a:t>
            </a:r>
            <a:endParaRPr lang="en-US" dirty="0"/>
          </a:p>
        </p:txBody>
      </p:sp>
    </p:spTree>
    <p:extLst>
      <p:ext uri="{BB962C8B-B14F-4D97-AF65-F5344CB8AC3E}">
        <p14:creationId xmlns:p14="http://schemas.microsoft.com/office/powerpoint/2010/main" val="2130062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1"/>
          </p:nvPr>
        </p:nvSpPr>
        <p:spPr/>
        <p:txBody>
          <a:bodyPr>
            <a:normAutofit/>
          </a:bodyPr>
          <a:lstStyle/>
          <a:p>
            <a:pPr algn="ctr"/>
            <a:r>
              <a:rPr lang="de-DE" sz="4800" b="1" dirty="0" err="1" smtClean="0"/>
              <a:t>Thanks</a:t>
            </a:r>
            <a:endParaRPr lang="de-DE" sz="4800" b="1" dirty="0"/>
          </a:p>
        </p:txBody>
      </p:sp>
    </p:spTree>
    <p:extLst>
      <p:ext uri="{BB962C8B-B14F-4D97-AF65-F5344CB8AC3E}">
        <p14:creationId xmlns:p14="http://schemas.microsoft.com/office/powerpoint/2010/main" val="2134471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_LOCAL\Publications &amp; Conferences\2012\IPAC\inj.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408" y="1066270"/>
            <a:ext cx="9347815" cy="243893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 y="3657200"/>
            <a:ext cx="3996208" cy="2997156"/>
          </a:xfrm>
          <a:prstGeom prst="rect">
            <a:avLst/>
          </a:prstGeom>
        </p:spPr>
      </p:pic>
      <p:sp>
        <p:nvSpPr>
          <p:cNvPr id="4" name="TextBox 3"/>
          <p:cNvSpPr txBox="1"/>
          <p:nvPr/>
        </p:nvSpPr>
        <p:spPr>
          <a:xfrm>
            <a:off x="4594562" y="4032393"/>
            <a:ext cx="5455817" cy="2246769"/>
          </a:xfrm>
          <a:prstGeom prst="rect">
            <a:avLst/>
          </a:prstGeom>
          <a:noFill/>
        </p:spPr>
        <p:txBody>
          <a:bodyPr wrap="square" rtlCol="0">
            <a:spAutoFit/>
          </a:bodyPr>
          <a:lstStyle/>
          <a:p>
            <a:r>
              <a:rPr lang="en-US" sz="2800" dirty="0"/>
              <a:t>ERL Injector Prototype:</a:t>
            </a:r>
          </a:p>
          <a:p>
            <a:r>
              <a:rPr lang="en-US" sz="2800" dirty="0"/>
              <a:t>Achievements to date </a:t>
            </a:r>
            <a:r>
              <a:rPr lang="en-US" sz="2800" dirty="0"/>
              <a:t>(last high current run Sept’13</a:t>
            </a:r>
            <a:r>
              <a:rPr lang="en-US" sz="2800" dirty="0"/>
              <a:t>):</a:t>
            </a:r>
          </a:p>
          <a:p>
            <a:pPr marL="314325" indent="-314325">
              <a:buFont typeface="Wingdings"/>
              <a:buChar char="Ø"/>
            </a:pPr>
            <a:r>
              <a:rPr lang="en-US" sz="2800" i="1" dirty="0"/>
              <a:t>75 mA average current @ 4 MeV</a:t>
            </a:r>
          </a:p>
          <a:p>
            <a:pPr marL="314325" indent="-314325">
              <a:buFont typeface="Wingdings"/>
              <a:buChar char="Ø"/>
            </a:pPr>
            <a:r>
              <a:rPr lang="en-US" sz="2800" i="1" dirty="0"/>
              <a:t>0.3 </a:t>
            </a:r>
            <a:r>
              <a:rPr lang="en-US" sz="2800" i="1" dirty="0">
                <a:latin typeface="Symbol" pitchFamily="18" charset="2"/>
              </a:rPr>
              <a:t>m</a:t>
            </a:r>
            <a:r>
              <a:rPr lang="en-US" sz="2800" i="1" dirty="0"/>
              <a:t>m emittance @ 77 pC, 8 MeV</a:t>
            </a:r>
          </a:p>
        </p:txBody>
      </p:sp>
      <p:sp>
        <p:nvSpPr>
          <p:cNvPr id="6" name="TextBox 5"/>
          <p:cNvSpPr txBox="1"/>
          <p:nvPr/>
        </p:nvSpPr>
        <p:spPr>
          <a:xfrm>
            <a:off x="3436620" y="281940"/>
            <a:ext cx="4030980" cy="566309"/>
          </a:xfrm>
          <a:prstGeom prst="rect">
            <a:avLst/>
          </a:prstGeom>
          <a:noFill/>
        </p:spPr>
        <p:txBody>
          <a:bodyPr wrap="square" rtlCol="0">
            <a:spAutoFit/>
          </a:bodyPr>
          <a:lstStyle/>
          <a:p>
            <a:pPr algn="r"/>
            <a:r>
              <a:rPr lang="en-US" sz="3080" b="1" dirty="0">
                <a:solidFill>
                  <a:schemeClr val="bg1"/>
                </a:solidFill>
                <a:latin typeface="+mj-lt"/>
                <a:ea typeface="+mj-ea"/>
                <a:cs typeface="+mj-cs"/>
              </a:rPr>
              <a:t>Cornell ERL Injector</a:t>
            </a:r>
          </a:p>
        </p:txBody>
      </p:sp>
      <p:sp>
        <p:nvSpPr>
          <p:cNvPr id="2" name="Titel 1"/>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spTree>
    <p:extLst>
      <p:ext uri="{BB962C8B-B14F-4D97-AF65-F5344CB8AC3E}">
        <p14:creationId xmlns:p14="http://schemas.microsoft.com/office/powerpoint/2010/main" val="608746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208"/>
          <a:stretch/>
        </p:blipFill>
        <p:spPr>
          <a:xfrm>
            <a:off x="-1" y="1962096"/>
            <a:ext cx="7127614" cy="330071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8579"/>
          <a:stretch/>
        </p:blipFill>
        <p:spPr>
          <a:xfrm>
            <a:off x="2303017" y="2720738"/>
            <a:ext cx="2796155" cy="1462698"/>
          </a:xfrm>
          <a:prstGeom prst="rect">
            <a:avLst/>
          </a:prstGeom>
        </p:spPr>
      </p:pic>
      <p:sp>
        <p:nvSpPr>
          <p:cNvPr id="6" name="TextBox 5"/>
          <p:cNvSpPr txBox="1"/>
          <p:nvPr/>
        </p:nvSpPr>
        <p:spPr>
          <a:xfrm>
            <a:off x="2460035" y="280380"/>
            <a:ext cx="5159965" cy="634020"/>
          </a:xfrm>
          <a:prstGeom prst="rect">
            <a:avLst/>
          </a:prstGeom>
          <a:noFill/>
        </p:spPr>
        <p:txBody>
          <a:bodyPr wrap="square" rtlCol="0">
            <a:spAutoFit/>
          </a:bodyPr>
          <a:lstStyle/>
          <a:p>
            <a:pPr algn="r" eaLnBrk="1" hangingPunct="1"/>
            <a:r>
              <a:rPr lang="en-US" sz="3520" b="1" dirty="0">
                <a:solidFill>
                  <a:schemeClr val="bg1"/>
                </a:solidFill>
                <a:latin typeface="+mj-lt"/>
                <a:ea typeface="+mj-ea"/>
                <a:cs typeface="+mj-cs"/>
              </a:rPr>
              <a:t>High Currents – Na2KSb</a:t>
            </a:r>
          </a:p>
        </p:txBody>
      </p:sp>
      <p:sp>
        <p:nvSpPr>
          <p:cNvPr id="7" name="TextBox 6"/>
          <p:cNvSpPr txBox="1"/>
          <p:nvPr/>
        </p:nvSpPr>
        <p:spPr>
          <a:xfrm>
            <a:off x="673476" y="5327175"/>
            <a:ext cx="8037974" cy="1107996"/>
          </a:xfrm>
          <a:prstGeom prst="rect">
            <a:avLst/>
          </a:prstGeom>
          <a:noFill/>
        </p:spPr>
        <p:txBody>
          <a:bodyPr wrap="square" rtlCol="0">
            <a:spAutoFit/>
          </a:bodyPr>
          <a:lstStyle/>
          <a:p>
            <a:r>
              <a:rPr lang="en-US" sz="2200" dirty="0"/>
              <a:t>Using a Na</a:t>
            </a:r>
            <a:r>
              <a:rPr lang="en-US" sz="2200" baseline="-25000" dirty="0"/>
              <a:t>2</a:t>
            </a:r>
            <a:r>
              <a:rPr lang="en-US" sz="2200" dirty="0"/>
              <a:t>KSb photocathode, ran over 8 hours at 65 mA (2000 C) with a 2.6 day 1/e cathode lifetime.</a:t>
            </a:r>
          </a:p>
          <a:p>
            <a:r>
              <a:rPr lang="en-US" sz="2200" dirty="0"/>
              <a:t>Reached as high as 75 mA for a short time.</a:t>
            </a:r>
            <a:endParaRPr lang="en-US" sz="2200" dirty="0"/>
          </a:p>
        </p:txBody>
      </p:sp>
      <p:pic>
        <p:nvPicPr>
          <p:cNvPr id="9" name="Picture 2" descr="C:\Users\bmd29\Documents\Publications &amp; Conferences\2012\APL high current\65mAcathode-af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164" y="1658918"/>
            <a:ext cx="2301781" cy="23269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08240" y="3612453"/>
            <a:ext cx="2566626" cy="1006429"/>
          </a:xfrm>
          <a:prstGeom prst="rect">
            <a:avLst/>
          </a:prstGeom>
          <a:noFill/>
        </p:spPr>
        <p:txBody>
          <a:bodyPr wrap="square" rtlCol="0">
            <a:spAutoFit/>
          </a:bodyPr>
          <a:lstStyle/>
          <a:p>
            <a:pPr defTabSz="502920"/>
            <a:r>
              <a:rPr lang="en-US" sz="1980" dirty="0">
                <a:solidFill>
                  <a:prstClr val="black"/>
                </a:solidFill>
                <a:latin typeface="Calibri"/>
              </a:rPr>
              <a:t>Front surface of the cathode (CsK</a:t>
            </a:r>
            <a:r>
              <a:rPr lang="en-US" sz="1980" baseline="-25000" dirty="0">
                <a:solidFill>
                  <a:prstClr val="black"/>
                </a:solidFill>
                <a:latin typeface="Calibri"/>
              </a:rPr>
              <a:t>2</a:t>
            </a:r>
            <a:r>
              <a:rPr lang="en-US" sz="1980" dirty="0">
                <a:solidFill>
                  <a:prstClr val="black"/>
                </a:solidFill>
                <a:latin typeface="Calibri"/>
              </a:rPr>
              <a:t>Sb on Si) after use.</a:t>
            </a:r>
            <a:endParaRPr lang="en-US" sz="1980" dirty="0">
              <a:solidFill>
                <a:prstClr val="black"/>
              </a:solidFill>
              <a:latin typeface="Calibri"/>
            </a:endParaRPr>
          </a:p>
        </p:txBody>
      </p:sp>
      <p:cxnSp>
        <p:nvCxnSpPr>
          <p:cNvPr id="11" name="Straight Arrow Connector 10"/>
          <p:cNvCxnSpPr/>
          <p:nvPr/>
        </p:nvCxnSpPr>
        <p:spPr>
          <a:xfrm>
            <a:off x="8293437" y="1774166"/>
            <a:ext cx="142335" cy="845246"/>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12" name="TextBox 11"/>
          <p:cNvSpPr txBox="1"/>
          <p:nvPr/>
        </p:nvSpPr>
        <p:spPr>
          <a:xfrm>
            <a:off x="7666784" y="1063202"/>
            <a:ext cx="2461129" cy="701731"/>
          </a:xfrm>
          <a:prstGeom prst="rect">
            <a:avLst/>
          </a:prstGeom>
          <a:noFill/>
        </p:spPr>
        <p:txBody>
          <a:bodyPr wrap="square" rtlCol="0">
            <a:spAutoFit/>
          </a:bodyPr>
          <a:lstStyle/>
          <a:p>
            <a:pPr defTabSz="502920"/>
            <a:r>
              <a:rPr lang="en-US" sz="1980" dirty="0">
                <a:solidFill>
                  <a:prstClr val="black"/>
                </a:solidFill>
                <a:latin typeface="Calibri"/>
              </a:rPr>
              <a:t>Active area is offset from the center</a:t>
            </a:r>
            <a:endParaRPr lang="en-US" sz="1980" dirty="0">
              <a:solidFill>
                <a:prstClr val="black"/>
              </a:solidFill>
              <a:latin typeface="Calibri"/>
            </a:endParaRPr>
          </a:p>
        </p:txBody>
      </p:sp>
      <p:cxnSp>
        <p:nvCxnSpPr>
          <p:cNvPr id="13" name="Straight Arrow Connector 12"/>
          <p:cNvCxnSpPr/>
          <p:nvPr/>
        </p:nvCxnSpPr>
        <p:spPr>
          <a:xfrm>
            <a:off x="7281435" y="2060132"/>
            <a:ext cx="641928" cy="660606"/>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14" name="TextBox 13"/>
          <p:cNvSpPr txBox="1"/>
          <p:nvPr/>
        </p:nvSpPr>
        <p:spPr>
          <a:xfrm>
            <a:off x="5998257" y="1044469"/>
            <a:ext cx="1604141" cy="1006429"/>
          </a:xfrm>
          <a:prstGeom prst="rect">
            <a:avLst/>
          </a:prstGeom>
          <a:noFill/>
        </p:spPr>
        <p:txBody>
          <a:bodyPr wrap="square" rtlCol="0">
            <a:spAutoFit/>
          </a:bodyPr>
          <a:lstStyle/>
          <a:p>
            <a:pPr defTabSz="502920"/>
            <a:r>
              <a:rPr lang="en-US" sz="1980" dirty="0">
                <a:solidFill>
                  <a:prstClr val="black"/>
                </a:solidFill>
                <a:latin typeface="Calibri"/>
              </a:rPr>
              <a:t>Ion damage limited to the central area</a:t>
            </a:r>
            <a:endParaRPr lang="en-US" sz="1980" dirty="0">
              <a:solidFill>
                <a:prstClr val="black"/>
              </a:solidFill>
              <a:latin typeface="Calibri"/>
            </a:endParaRPr>
          </a:p>
        </p:txBody>
      </p:sp>
      <p:sp>
        <p:nvSpPr>
          <p:cNvPr id="2" name="Titel 1"/>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spTree>
    <p:extLst>
      <p:ext uri="{BB962C8B-B14F-4D97-AF65-F5344CB8AC3E}">
        <p14:creationId xmlns:p14="http://schemas.microsoft.com/office/powerpoint/2010/main" val="634250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lowemitt_x_gpt_comp.pdf"/>
          <p:cNvPicPr>
            <a:picLocks noChangeAspect="1"/>
          </p:cNvPicPr>
          <p:nvPr/>
        </p:nvPicPr>
        <p:blipFill>
          <a:blip r:embed="rId2"/>
          <a:stretch>
            <a:fillRect/>
          </a:stretch>
        </p:blipFill>
        <p:spPr>
          <a:xfrm>
            <a:off x="0" y="4140426"/>
            <a:ext cx="6217723" cy="3224595"/>
          </a:xfrm>
          <a:prstGeom prst="rect">
            <a:avLst/>
          </a:prstGeom>
        </p:spPr>
      </p:pic>
      <p:sp>
        <p:nvSpPr>
          <p:cNvPr id="35" name="TextBox 34"/>
          <p:cNvSpPr txBox="1"/>
          <p:nvPr/>
        </p:nvSpPr>
        <p:spPr>
          <a:xfrm>
            <a:off x="6789420" y="4479768"/>
            <a:ext cx="2590774" cy="397032"/>
          </a:xfrm>
          <a:prstGeom prst="rect">
            <a:avLst/>
          </a:prstGeom>
          <a:noFill/>
        </p:spPr>
        <p:txBody>
          <a:bodyPr wrap="none" rtlCol="0">
            <a:spAutoFit/>
          </a:bodyPr>
          <a:lstStyle/>
          <a:p>
            <a:pPr defTabSz="502920">
              <a:defRPr/>
            </a:pPr>
            <a:r>
              <a:rPr lang="en-US" sz="1980" u="sng" kern="0" dirty="0">
                <a:solidFill>
                  <a:prstClr val="black"/>
                </a:solidFill>
                <a:latin typeface="Calibri"/>
              </a:rPr>
              <a:t>Horizontal Phase Space</a:t>
            </a:r>
          </a:p>
        </p:txBody>
      </p:sp>
      <p:sp>
        <p:nvSpPr>
          <p:cNvPr id="30" name="TextBox 29"/>
          <p:cNvSpPr txBox="1"/>
          <p:nvPr/>
        </p:nvSpPr>
        <p:spPr>
          <a:xfrm rot="16200000">
            <a:off x="-163625" y="5328518"/>
            <a:ext cx="1333089" cy="566309"/>
          </a:xfrm>
          <a:prstGeom prst="rect">
            <a:avLst/>
          </a:prstGeom>
          <a:solidFill>
            <a:sysClr val="window" lastClr="FFFFFF"/>
          </a:solidFill>
        </p:spPr>
        <p:txBody>
          <a:bodyPr wrap="square" rtlCol="0">
            <a:spAutoFit/>
          </a:bodyPr>
          <a:lstStyle/>
          <a:p>
            <a:pPr defTabSz="502920">
              <a:defRPr/>
            </a:pPr>
            <a:r>
              <a:rPr lang="en-US" sz="1540" kern="0" dirty="0">
                <a:solidFill>
                  <a:prstClr val="black"/>
                </a:solidFill>
                <a:latin typeface="Calibri"/>
                <a:sym typeface="Symbol"/>
              </a:rPr>
              <a:t></a:t>
            </a:r>
            <a:r>
              <a:rPr lang="en-US" sz="1540" kern="0" baseline="-25000" dirty="0">
                <a:solidFill>
                  <a:prstClr val="black"/>
                </a:solidFill>
                <a:latin typeface="Calibri"/>
              </a:rPr>
              <a:t>x</a:t>
            </a:r>
            <a:r>
              <a:rPr lang="en-US" sz="1540" kern="0" dirty="0">
                <a:solidFill>
                  <a:prstClr val="black"/>
                </a:solidFill>
                <a:latin typeface="Calibri"/>
              </a:rPr>
              <a:t> X 1000</a:t>
            </a:r>
          </a:p>
          <a:p>
            <a:pPr defTabSz="502920">
              <a:defRPr/>
            </a:pPr>
            <a:endParaRPr lang="en-US" sz="1540" kern="0" dirty="0">
              <a:solidFill>
                <a:prstClr val="black"/>
              </a:solidFill>
              <a:latin typeface="Calibri"/>
            </a:endParaRPr>
          </a:p>
        </p:txBody>
      </p:sp>
      <p:sp>
        <p:nvSpPr>
          <p:cNvPr id="31" name="TextBox 30"/>
          <p:cNvSpPr txBox="1"/>
          <p:nvPr/>
        </p:nvSpPr>
        <p:spPr>
          <a:xfrm>
            <a:off x="1243330" y="4606573"/>
            <a:ext cx="852170" cy="329321"/>
          </a:xfrm>
          <a:prstGeom prst="rect">
            <a:avLst/>
          </a:prstGeom>
          <a:noFill/>
        </p:spPr>
        <p:txBody>
          <a:bodyPr wrap="square" rtlCol="0">
            <a:spAutoFit/>
          </a:bodyPr>
          <a:lstStyle/>
          <a:p>
            <a:pPr defTabSz="502920">
              <a:defRPr/>
            </a:pPr>
            <a:r>
              <a:rPr lang="en-US" sz="1540" kern="0" dirty="0">
                <a:solidFill>
                  <a:prstClr val="black"/>
                </a:solidFill>
                <a:latin typeface="Calibri"/>
              </a:rPr>
              <a:t>data</a:t>
            </a:r>
          </a:p>
        </p:txBody>
      </p:sp>
      <p:sp>
        <p:nvSpPr>
          <p:cNvPr id="32" name="TextBox 31"/>
          <p:cNvSpPr txBox="1"/>
          <p:nvPr/>
        </p:nvSpPr>
        <p:spPr>
          <a:xfrm>
            <a:off x="1243330" y="5770384"/>
            <a:ext cx="852170" cy="329321"/>
          </a:xfrm>
          <a:prstGeom prst="rect">
            <a:avLst/>
          </a:prstGeom>
          <a:noFill/>
        </p:spPr>
        <p:txBody>
          <a:bodyPr wrap="square" rtlCol="0">
            <a:spAutoFit/>
          </a:bodyPr>
          <a:lstStyle/>
          <a:p>
            <a:pPr defTabSz="502920">
              <a:defRPr/>
            </a:pPr>
            <a:r>
              <a:rPr lang="en-US" sz="1540" kern="0" dirty="0">
                <a:solidFill>
                  <a:prstClr val="black"/>
                </a:solidFill>
                <a:latin typeface="Calibri"/>
              </a:rPr>
              <a:t>GPT</a:t>
            </a:r>
          </a:p>
        </p:txBody>
      </p:sp>
      <p:sp>
        <p:nvSpPr>
          <p:cNvPr id="33" name="TextBox 32"/>
          <p:cNvSpPr txBox="1"/>
          <p:nvPr/>
        </p:nvSpPr>
        <p:spPr>
          <a:xfrm>
            <a:off x="2587943" y="7026466"/>
            <a:ext cx="852170" cy="329321"/>
          </a:xfrm>
          <a:prstGeom prst="rect">
            <a:avLst/>
          </a:prstGeom>
          <a:solidFill>
            <a:sysClr val="window" lastClr="FFFFFF"/>
          </a:solidFill>
        </p:spPr>
        <p:txBody>
          <a:bodyPr wrap="square" rtlCol="0">
            <a:spAutoFit/>
          </a:bodyPr>
          <a:lstStyle/>
          <a:p>
            <a:pPr defTabSz="502920">
              <a:defRPr/>
            </a:pPr>
            <a:r>
              <a:rPr lang="en-US" sz="1540" kern="0" dirty="0">
                <a:solidFill>
                  <a:prstClr val="black"/>
                </a:solidFill>
                <a:latin typeface="Calibri"/>
              </a:rPr>
              <a:t>x (mm)</a:t>
            </a:r>
          </a:p>
        </p:txBody>
      </p:sp>
      <p:sp>
        <p:nvSpPr>
          <p:cNvPr id="37" name="Rectangle 36"/>
          <p:cNvSpPr/>
          <p:nvPr/>
        </p:nvSpPr>
        <p:spPr>
          <a:xfrm>
            <a:off x="261406" y="4085330"/>
            <a:ext cx="5830198" cy="232805"/>
          </a:xfrm>
          <a:prstGeom prst="rect">
            <a:avLst/>
          </a:prstGeom>
          <a:solidFill>
            <a:sysClr val="window" lastClr="FFFFFF"/>
          </a:solidFill>
          <a:ln w="9525" cap="flat" cmpd="sng" algn="ctr">
            <a:solidFill>
              <a:sysClr val="window" lastClr="FFFFFF"/>
            </a:solidFill>
            <a:prstDash val="solid"/>
          </a:ln>
          <a:effectLst/>
        </p:spPr>
        <p:txBody>
          <a:bodyPr rtlCol="0" anchor="ctr"/>
          <a:lstStyle/>
          <a:p>
            <a:pPr algn="ctr" defTabSz="502920">
              <a:defRPr/>
            </a:pPr>
            <a:endParaRPr lang="en-US" sz="1980" kern="0" dirty="0">
              <a:solidFill>
                <a:prstClr val="white"/>
              </a:solidFill>
              <a:latin typeface="Calibri"/>
            </a:endParaRPr>
          </a:p>
        </p:txBody>
      </p:sp>
      <p:sp>
        <p:nvSpPr>
          <p:cNvPr id="47" name="TextBox 46"/>
          <p:cNvSpPr txBox="1"/>
          <p:nvPr/>
        </p:nvSpPr>
        <p:spPr>
          <a:xfrm>
            <a:off x="6880762" y="1736568"/>
            <a:ext cx="2307042" cy="397032"/>
          </a:xfrm>
          <a:prstGeom prst="rect">
            <a:avLst/>
          </a:prstGeom>
          <a:noFill/>
        </p:spPr>
        <p:txBody>
          <a:bodyPr wrap="none" rtlCol="0">
            <a:spAutoFit/>
          </a:bodyPr>
          <a:lstStyle/>
          <a:p>
            <a:pPr defTabSz="502920">
              <a:defRPr/>
            </a:pPr>
            <a:r>
              <a:rPr lang="en-US" sz="1980" u="sng" kern="0" dirty="0">
                <a:solidFill>
                  <a:prstClr val="black"/>
                </a:solidFill>
                <a:latin typeface="Calibri"/>
              </a:rPr>
              <a:t>Vertical Phase Space</a:t>
            </a:r>
          </a:p>
        </p:txBody>
      </p:sp>
      <p:pic>
        <p:nvPicPr>
          <p:cNvPr id="48" name="Picture 47" descr="lowemitt_y_gpt_comp.pdf"/>
          <p:cNvPicPr>
            <a:picLocks noChangeAspect="1"/>
          </p:cNvPicPr>
          <p:nvPr/>
        </p:nvPicPr>
        <p:blipFill>
          <a:blip r:embed="rId3"/>
          <a:stretch>
            <a:fillRect/>
          </a:stretch>
        </p:blipFill>
        <p:spPr>
          <a:xfrm>
            <a:off x="0" y="1105035"/>
            <a:ext cx="6195558" cy="3213101"/>
          </a:xfrm>
          <a:prstGeom prst="rect">
            <a:avLst/>
          </a:prstGeom>
        </p:spPr>
      </p:pic>
      <p:sp>
        <p:nvSpPr>
          <p:cNvPr id="40" name="TextBox 39"/>
          <p:cNvSpPr txBox="1"/>
          <p:nvPr/>
        </p:nvSpPr>
        <p:spPr>
          <a:xfrm>
            <a:off x="1075690" y="3581400"/>
            <a:ext cx="852170" cy="329321"/>
          </a:xfrm>
          <a:prstGeom prst="rect">
            <a:avLst/>
          </a:prstGeom>
          <a:solidFill>
            <a:sysClr val="window" lastClr="FFFFFF"/>
          </a:solidFill>
        </p:spPr>
        <p:txBody>
          <a:bodyPr wrap="square" rtlCol="0">
            <a:spAutoFit/>
          </a:bodyPr>
          <a:lstStyle/>
          <a:p>
            <a:pPr defTabSz="502920">
              <a:defRPr/>
            </a:pPr>
            <a:r>
              <a:rPr lang="en-US" sz="1540" kern="0" dirty="0">
                <a:solidFill>
                  <a:prstClr val="black"/>
                </a:solidFill>
                <a:latin typeface="Calibri"/>
              </a:rPr>
              <a:t>0 pc</a:t>
            </a:r>
          </a:p>
        </p:txBody>
      </p:sp>
      <p:sp>
        <p:nvSpPr>
          <p:cNvPr id="41" name="TextBox 40"/>
          <p:cNvSpPr txBox="1"/>
          <p:nvPr/>
        </p:nvSpPr>
        <p:spPr>
          <a:xfrm>
            <a:off x="2849880" y="3581400"/>
            <a:ext cx="852170" cy="329321"/>
          </a:xfrm>
          <a:prstGeom prst="rect">
            <a:avLst/>
          </a:prstGeom>
          <a:solidFill>
            <a:sysClr val="window" lastClr="FFFFFF"/>
          </a:solidFill>
        </p:spPr>
        <p:txBody>
          <a:bodyPr wrap="square" rtlCol="0">
            <a:spAutoFit/>
          </a:bodyPr>
          <a:lstStyle/>
          <a:p>
            <a:pPr defTabSz="502920">
              <a:defRPr/>
            </a:pPr>
            <a:r>
              <a:rPr lang="en-US" sz="1540" kern="0" dirty="0">
                <a:solidFill>
                  <a:prstClr val="black"/>
                </a:solidFill>
                <a:latin typeface="Calibri"/>
              </a:rPr>
              <a:t>19 pc</a:t>
            </a:r>
          </a:p>
        </p:txBody>
      </p:sp>
      <p:sp>
        <p:nvSpPr>
          <p:cNvPr id="42" name="TextBox 41"/>
          <p:cNvSpPr txBox="1"/>
          <p:nvPr/>
        </p:nvSpPr>
        <p:spPr>
          <a:xfrm>
            <a:off x="4700905" y="3581400"/>
            <a:ext cx="852170" cy="329321"/>
          </a:xfrm>
          <a:prstGeom prst="rect">
            <a:avLst/>
          </a:prstGeom>
          <a:solidFill>
            <a:sysClr val="window" lastClr="FFFFFF"/>
          </a:solidFill>
        </p:spPr>
        <p:txBody>
          <a:bodyPr wrap="square" rtlCol="0">
            <a:spAutoFit/>
          </a:bodyPr>
          <a:lstStyle/>
          <a:p>
            <a:pPr defTabSz="502920">
              <a:defRPr/>
            </a:pPr>
            <a:r>
              <a:rPr lang="en-US" sz="1540" kern="0" dirty="0">
                <a:solidFill>
                  <a:prstClr val="black"/>
                </a:solidFill>
                <a:latin typeface="Calibri"/>
              </a:rPr>
              <a:t>77 pc</a:t>
            </a:r>
          </a:p>
        </p:txBody>
      </p:sp>
      <p:sp>
        <p:nvSpPr>
          <p:cNvPr id="43" name="TextBox 42"/>
          <p:cNvSpPr txBox="1"/>
          <p:nvPr/>
        </p:nvSpPr>
        <p:spPr>
          <a:xfrm rot="16200000">
            <a:off x="-38419" y="2175749"/>
            <a:ext cx="1082675" cy="566309"/>
          </a:xfrm>
          <a:prstGeom prst="rect">
            <a:avLst/>
          </a:prstGeom>
          <a:solidFill>
            <a:sysClr val="window" lastClr="FFFFFF"/>
          </a:solidFill>
        </p:spPr>
        <p:txBody>
          <a:bodyPr wrap="square" rtlCol="0">
            <a:spAutoFit/>
          </a:bodyPr>
          <a:lstStyle/>
          <a:p>
            <a:pPr defTabSz="502920">
              <a:defRPr/>
            </a:pPr>
            <a:r>
              <a:rPr lang="en-US" sz="1540" kern="0" dirty="0">
                <a:solidFill>
                  <a:prstClr val="black"/>
                </a:solidFill>
                <a:latin typeface="Calibri"/>
                <a:sym typeface="Symbol"/>
              </a:rPr>
              <a:t></a:t>
            </a:r>
            <a:r>
              <a:rPr lang="en-US" sz="1540" kern="0" baseline="-25000" dirty="0">
                <a:solidFill>
                  <a:prstClr val="black"/>
                </a:solidFill>
                <a:latin typeface="Calibri"/>
                <a:sym typeface="Symbol"/>
              </a:rPr>
              <a:t>y</a:t>
            </a:r>
            <a:r>
              <a:rPr lang="en-US" sz="1540" kern="0" dirty="0">
                <a:solidFill>
                  <a:prstClr val="black"/>
                </a:solidFill>
                <a:latin typeface="Calibri"/>
              </a:rPr>
              <a:t> X 1000</a:t>
            </a:r>
          </a:p>
          <a:p>
            <a:pPr defTabSz="502920">
              <a:defRPr/>
            </a:pPr>
            <a:endParaRPr lang="en-US" sz="1540" kern="0" dirty="0">
              <a:solidFill>
                <a:prstClr val="black"/>
              </a:solidFill>
              <a:latin typeface="Calibri"/>
            </a:endParaRPr>
          </a:p>
        </p:txBody>
      </p:sp>
      <p:sp>
        <p:nvSpPr>
          <p:cNvPr id="44" name="TextBox 43"/>
          <p:cNvSpPr txBox="1"/>
          <p:nvPr/>
        </p:nvSpPr>
        <p:spPr>
          <a:xfrm>
            <a:off x="1075690" y="1511300"/>
            <a:ext cx="852170" cy="329321"/>
          </a:xfrm>
          <a:prstGeom prst="rect">
            <a:avLst/>
          </a:prstGeom>
          <a:noFill/>
        </p:spPr>
        <p:txBody>
          <a:bodyPr wrap="square" rtlCol="0">
            <a:spAutoFit/>
          </a:bodyPr>
          <a:lstStyle/>
          <a:p>
            <a:pPr defTabSz="502920">
              <a:defRPr/>
            </a:pPr>
            <a:r>
              <a:rPr lang="en-US" sz="1540" kern="0" dirty="0">
                <a:solidFill>
                  <a:prstClr val="black"/>
                </a:solidFill>
                <a:latin typeface="Calibri"/>
              </a:rPr>
              <a:t>data</a:t>
            </a:r>
          </a:p>
        </p:txBody>
      </p:sp>
      <p:sp>
        <p:nvSpPr>
          <p:cNvPr id="45" name="TextBox 44"/>
          <p:cNvSpPr txBox="1"/>
          <p:nvPr/>
        </p:nvSpPr>
        <p:spPr>
          <a:xfrm>
            <a:off x="1075690" y="2661686"/>
            <a:ext cx="852170" cy="329321"/>
          </a:xfrm>
          <a:prstGeom prst="rect">
            <a:avLst/>
          </a:prstGeom>
          <a:noFill/>
        </p:spPr>
        <p:txBody>
          <a:bodyPr wrap="square" rtlCol="0">
            <a:spAutoFit/>
          </a:bodyPr>
          <a:lstStyle/>
          <a:p>
            <a:pPr defTabSz="502920">
              <a:defRPr/>
            </a:pPr>
            <a:r>
              <a:rPr lang="en-US" sz="1540" kern="0" dirty="0">
                <a:solidFill>
                  <a:prstClr val="black"/>
                </a:solidFill>
                <a:latin typeface="Calibri"/>
              </a:rPr>
              <a:t>GPT</a:t>
            </a:r>
          </a:p>
        </p:txBody>
      </p:sp>
      <p:sp>
        <p:nvSpPr>
          <p:cNvPr id="46" name="TextBox 45"/>
          <p:cNvSpPr txBox="1"/>
          <p:nvPr/>
        </p:nvSpPr>
        <p:spPr>
          <a:xfrm>
            <a:off x="2587943" y="3967503"/>
            <a:ext cx="852170" cy="329321"/>
          </a:xfrm>
          <a:prstGeom prst="rect">
            <a:avLst/>
          </a:prstGeom>
          <a:solidFill>
            <a:sysClr val="window" lastClr="FFFFFF"/>
          </a:solidFill>
        </p:spPr>
        <p:txBody>
          <a:bodyPr wrap="square" rtlCol="0">
            <a:spAutoFit/>
          </a:bodyPr>
          <a:lstStyle/>
          <a:p>
            <a:pPr defTabSz="502920">
              <a:defRPr/>
            </a:pPr>
            <a:r>
              <a:rPr lang="en-US" sz="1540" kern="0" dirty="0">
                <a:solidFill>
                  <a:prstClr val="black"/>
                </a:solidFill>
                <a:latin typeface="Calibri"/>
              </a:rPr>
              <a:t>y (mm)</a:t>
            </a:r>
          </a:p>
        </p:txBody>
      </p:sp>
      <p:sp>
        <p:nvSpPr>
          <p:cNvPr id="49" name="TextBox 48"/>
          <p:cNvSpPr txBox="1"/>
          <p:nvPr/>
        </p:nvSpPr>
        <p:spPr>
          <a:xfrm>
            <a:off x="5979480" y="1108453"/>
            <a:ext cx="3944117" cy="701731"/>
          </a:xfrm>
          <a:prstGeom prst="rect">
            <a:avLst/>
          </a:prstGeom>
          <a:noFill/>
        </p:spPr>
        <p:txBody>
          <a:bodyPr wrap="square" rtlCol="0">
            <a:spAutoFit/>
          </a:bodyPr>
          <a:lstStyle/>
          <a:p>
            <a:pPr defTabSz="502920"/>
            <a:r>
              <a:rPr lang="en-US" sz="1980" dirty="0">
                <a:solidFill>
                  <a:prstClr val="black"/>
                </a:solidFill>
                <a:latin typeface="Calibri"/>
              </a:rPr>
              <a:t>Projected Emittance for 19 (77) pC @ 8MeV:</a:t>
            </a:r>
            <a:endParaRPr lang="en-US" sz="1980" dirty="0">
              <a:solidFill>
                <a:prstClr val="black"/>
              </a:solidFill>
              <a:latin typeface="Calibri"/>
            </a:endParaRPr>
          </a:p>
        </p:txBody>
      </p:sp>
      <p:sp>
        <p:nvSpPr>
          <p:cNvPr id="51" name="Rectangle 50"/>
          <p:cNvSpPr/>
          <p:nvPr/>
        </p:nvSpPr>
        <p:spPr>
          <a:xfrm>
            <a:off x="5668327" y="1659890"/>
            <a:ext cx="290414" cy="5350510"/>
          </a:xfrm>
          <a:prstGeom prst="rect">
            <a:avLst/>
          </a:prstGeom>
          <a:solidFill>
            <a:sysClr val="window" lastClr="FFFFFF"/>
          </a:solidFill>
          <a:ln w="9525" cap="flat" cmpd="sng" algn="ctr">
            <a:solidFill>
              <a:sysClr val="window" lastClr="FFFFFF"/>
            </a:solidFill>
            <a:prstDash val="solid"/>
          </a:ln>
          <a:effectLst/>
        </p:spPr>
        <p:txBody>
          <a:bodyPr rtlCol="0" anchor="ctr"/>
          <a:lstStyle/>
          <a:p>
            <a:pPr algn="ctr" defTabSz="502920">
              <a:defRPr/>
            </a:pPr>
            <a:endParaRPr lang="en-US" sz="1980" kern="0" dirty="0">
              <a:solidFill>
                <a:prstClr val="white"/>
              </a:solidFill>
              <a:latin typeface="Calibri"/>
            </a:endParaRPr>
          </a:p>
        </p:txBody>
      </p:sp>
      <p:graphicFrame>
        <p:nvGraphicFramePr>
          <p:cNvPr id="52" name="Table 51"/>
          <p:cNvGraphicFramePr>
            <a:graphicFrameLocks noGrp="1"/>
          </p:cNvGraphicFramePr>
          <p:nvPr>
            <p:extLst>
              <p:ext uri="{D42A27DB-BD31-4B8C-83A1-F6EECF244321}">
                <p14:modId xmlns:p14="http://schemas.microsoft.com/office/powerpoint/2010/main" val="1338127961"/>
              </p:ext>
            </p:extLst>
          </p:nvPr>
        </p:nvGraphicFramePr>
        <p:xfrm>
          <a:off x="5763901" y="4950541"/>
          <a:ext cx="4119571" cy="1922936"/>
        </p:xfrm>
        <a:graphic>
          <a:graphicData uri="http://schemas.openxmlformats.org/drawingml/2006/table">
            <a:tbl>
              <a:tblPr firstRow="1" bandRow="1"/>
              <a:tblGrid>
                <a:gridCol w="1306455"/>
                <a:gridCol w="1390364"/>
                <a:gridCol w="1422752"/>
              </a:tblGrid>
              <a:tr h="7872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smtClean="0"/>
                        <a:t>Data Type</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smtClean="0"/>
                        <a:t>en(100%)</a:t>
                      </a:r>
                    </a:p>
                    <a:p>
                      <a:r>
                        <a:rPr lang="en-US" sz="1800" dirty="0" smtClean="0"/>
                        <a:t>[microns]</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smtClean="0"/>
                        <a:t>en(90%)</a:t>
                      </a:r>
                    </a:p>
                    <a:p>
                      <a:r>
                        <a:rPr lang="en-US" sz="1800" dirty="0" smtClean="0"/>
                        <a:t>[microns]</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6370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smtClean="0"/>
                        <a:t>Projected</a:t>
                      </a:r>
                      <a:r>
                        <a:rPr lang="en-US" sz="1800" baseline="0" dirty="0" smtClean="0"/>
                        <a:t> (</a:t>
                      </a:r>
                      <a:r>
                        <a:rPr lang="en-US" sz="1800" dirty="0" smtClean="0"/>
                        <a:t>EMS)</a:t>
                      </a:r>
                      <a:endParaRPr lang="en-US" sz="1800" dirty="0"/>
                    </a:p>
                  </a:txBody>
                  <a:tcPr marL="100584" marR="100584" marT="50292" marB="5029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0.33(0.69)</a:t>
                      </a:r>
                      <a:endParaRPr lang="en-US" sz="1800" dirty="0"/>
                    </a:p>
                  </a:txBody>
                  <a:tcPr marL="100584" marR="100584" marT="50292" marB="5029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0.23(0.51 )</a:t>
                      </a:r>
                      <a:endParaRPr lang="en-US" sz="1800" dirty="0"/>
                    </a:p>
                  </a:txBody>
                  <a:tcPr marL="100584" marR="100584" marT="50292" marB="5029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865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smtClean="0"/>
                        <a:t>GPT</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0.31</a:t>
                      </a:r>
                      <a:r>
                        <a:rPr lang="en-US" sz="1800" kern="1200" baseline="0" dirty="0" smtClean="0">
                          <a:solidFill>
                            <a:schemeClr val="dk1"/>
                          </a:solidFill>
                          <a:latin typeface="+mn-lt"/>
                          <a:ea typeface="+mn-ea"/>
                          <a:cs typeface="+mn-cs"/>
                        </a:rPr>
                        <a:t> </a:t>
                      </a:r>
                      <a:r>
                        <a:rPr lang="en-US" sz="1800" dirty="0" smtClean="0"/>
                        <a:t>(0.72)</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0.19(0.44)</a:t>
                      </a:r>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50" name="Table 49"/>
          <p:cNvGraphicFramePr>
            <a:graphicFrameLocks noGrp="1"/>
          </p:cNvGraphicFramePr>
          <p:nvPr>
            <p:extLst>
              <p:ext uri="{D42A27DB-BD31-4B8C-83A1-F6EECF244321}">
                <p14:modId xmlns:p14="http://schemas.microsoft.com/office/powerpoint/2010/main" val="1467889143"/>
              </p:ext>
            </p:extLst>
          </p:nvPr>
        </p:nvGraphicFramePr>
        <p:xfrm>
          <a:off x="5807633" y="2225966"/>
          <a:ext cx="3962249" cy="1902317"/>
        </p:xfrm>
        <a:graphic>
          <a:graphicData uri="http://schemas.openxmlformats.org/drawingml/2006/table">
            <a:tbl>
              <a:tblPr firstRow="1" bandRow="1"/>
              <a:tblGrid>
                <a:gridCol w="1145783"/>
                <a:gridCol w="1311614"/>
                <a:gridCol w="1504852"/>
              </a:tblGrid>
              <a:tr h="74596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smtClean="0"/>
                        <a:t>Data Type</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smtClean="0"/>
                        <a:t>en(100%)</a:t>
                      </a:r>
                    </a:p>
                    <a:p>
                      <a:r>
                        <a:rPr lang="en-US" sz="1800" dirty="0" smtClean="0"/>
                        <a:t>[microns]</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smtClean="0"/>
                        <a:t>en(90%)</a:t>
                      </a:r>
                    </a:p>
                    <a:p>
                      <a:r>
                        <a:rPr lang="en-US" sz="1800" dirty="0" smtClean="0"/>
                        <a:t>[microns]</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6370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smtClean="0"/>
                        <a:t>Projected</a:t>
                      </a:r>
                      <a:r>
                        <a:rPr lang="en-US" sz="1800" baseline="0" dirty="0" smtClean="0"/>
                        <a:t> (</a:t>
                      </a:r>
                      <a:r>
                        <a:rPr lang="en-US" sz="1800" dirty="0" smtClean="0"/>
                        <a:t>EMS)</a:t>
                      </a:r>
                    </a:p>
                  </a:txBody>
                  <a:tcPr marL="100584" marR="100584" marT="50292" marB="5029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 0.20</a:t>
                      </a:r>
                      <a:r>
                        <a:rPr lang="en-US" sz="1800" baseline="0" dirty="0" smtClean="0"/>
                        <a:t>(0.40)</a:t>
                      </a:r>
                    </a:p>
                  </a:txBody>
                  <a:tcPr marL="100584" marR="100584" marT="50292" marB="5029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0.14</a:t>
                      </a:r>
                      <a:r>
                        <a:rPr lang="en-US" sz="1800" baseline="0" dirty="0" smtClean="0"/>
                        <a:t>(0.29)</a:t>
                      </a:r>
                    </a:p>
                  </a:txBody>
                  <a:tcPr marL="100584" marR="100584" marT="50292" marB="5029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50712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smtClean="0"/>
                        <a:t>GPT</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 0.16(0.37)</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0.11(0.25)</a:t>
                      </a:r>
                      <a:endParaRPr lang="en-US" sz="1800" dirty="0"/>
                    </a:p>
                  </a:txBody>
                  <a:tcPr marL="100584" marR="100584" marT="50292" marB="50292">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54" name="TextBox 53"/>
          <p:cNvSpPr txBox="1"/>
          <p:nvPr/>
        </p:nvSpPr>
        <p:spPr>
          <a:xfrm>
            <a:off x="2461627" y="217995"/>
            <a:ext cx="5082173" cy="634020"/>
          </a:xfrm>
          <a:prstGeom prst="rect">
            <a:avLst/>
          </a:prstGeom>
          <a:noFill/>
        </p:spPr>
        <p:txBody>
          <a:bodyPr wrap="square" rtlCol="0">
            <a:spAutoFit/>
          </a:bodyPr>
          <a:lstStyle/>
          <a:p>
            <a:pPr algn="r"/>
            <a:r>
              <a:rPr lang="en-US" sz="3520" b="1" dirty="0" err="1">
                <a:solidFill>
                  <a:schemeClr val="bg1"/>
                </a:solidFill>
                <a:latin typeface="+mj-lt"/>
                <a:ea typeface="+mj-ea"/>
                <a:cs typeface="+mj-cs"/>
              </a:rPr>
              <a:t>Emittance</a:t>
            </a:r>
            <a:r>
              <a:rPr lang="en-US" sz="3520" b="1" dirty="0">
                <a:solidFill>
                  <a:schemeClr val="bg1"/>
                </a:solidFill>
                <a:latin typeface="+mj-lt"/>
                <a:ea typeface="+mj-ea"/>
                <a:cs typeface="+mj-cs"/>
              </a:rPr>
              <a:t> </a:t>
            </a:r>
            <a:r>
              <a:rPr lang="en-US" sz="3520" b="1" dirty="0">
                <a:solidFill>
                  <a:schemeClr val="bg1"/>
                </a:solidFill>
                <a:latin typeface="+mj-lt"/>
                <a:ea typeface="+mj-ea"/>
                <a:cs typeface="+mj-cs"/>
              </a:rPr>
              <a:t>Results</a:t>
            </a:r>
            <a:endParaRPr lang="en-US" sz="3520" b="1" dirty="0">
              <a:solidFill>
                <a:schemeClr val="bg1"/>
              </a:solidFill>
              <a:latin typeface="+mj-lt"/>
              <a:ea typeface="+mj-ea"/>
              <a:cs typeface="+mj-cs"/>
            </a:endParaRPr>
          </a:p>
        </p:txBody>
      </p:sp>
      <p:sp>
        <p:nvSpPr>
          <p:cNvPr id="2" name="TextBox 1"/>
          <p:cNvSpPr txBox="1"/>
          <p:nvPr/>
        </p:nvSpPr>
        <p:spPr>
          <a:xfrm>
            <a:off x="1648748" y="1358639"/>
            <a:ext cx="1233969" cy="430887"/>
          </a:xfrm>
          <a:prstGeom prst="rect">
            <a:avLst/>
          </a:prstGeom>
          <a:noFill/>
        </p:spPr>
        <p:txBody>
          <a:bodyPr wrap="square" rtlCol="0">
            <a:spAutoFit/>
          </a:bodyPr>
          <a:lstStyle/>
          <a:p>
            <a:r>
              <a:rPr lang="en-US" sz="2200" dirty="0"/>
              <a:t> </a:t>
            </a:r>
            <a:r>
              <a:rPr lang="en-US" sz="1760" dirty="0"/>
              <a:t>Vertical</a:t>
            </a:r>
            <a:endParaRPr lang="en-US" sz="1760" dirty="0"/>
          </a:p>
        </p:txBody>
      </p:sp>
      <p:sp>
        <p:nvSpPr>
          <p:cNvPr id="56" name="TextBox 55"/>
          <p:cNvSpPr txBox="1"/>
          <p:nvPr/>
        </p:nvSpPr>
        <p:spPr>
          <a:xfrm>
            <a:off x="1754172" y="4377887"/>
            <a:ext cx="1398151" cy="430887"/>
          </a:xfrm>
          <a:prstGeom prst="rect">
            <a:avLst/>
          </a:prstGeom>
          <a:noFill/>
        </p:spPr>
        <p:txBody>
          <a:bodyPr wrap="square" rtlCol="0">
            <a:spAutoFit/>
          </a:bodyPr>
          <a:lstStyle/>
          <a:p>
            <a:r>
              <a:rPr lang="en-US" sz="2200" dirty="0"/>
              <a:t> </a:t>
            </a:r>
            <a:r>
              <a:rPr lang="en-US" sz="1760" dirty="0"/>
              <a:t>Horizontal</a:t>
            </a:r>
            <a:endParaRPr lang="en-US" sz="1760" dirty="0"/>
          </a:p>
        </p:txBody>
      </p:sp>
      <p:sp>
        <p:nvSpPr>
          <p:cNvPr id="3" name="Titel 2"/>
          <p:cNvSpPr>
            <a:spLocks noGrp="1"/>
          </p:cNvSpPr>
          <p:nvPr>
            <p:ph type="title"/>
          </p:nvPr>
        </p:nvSpPr>
        <p:spPr/>
        <p:txBody>
          <a:bodyPr/>
          <a:lstStyle/>
          <a:p>
            <a:endParaRPr lang="de-DE"/>
          </a:p>
        </p:txBody>
      </p:sp>
    </p:spTree>
    <p:extLst>
      <p:ext uri="{BB962C8B-B14F-4D97-AF65-F5344CB8AC3E}">
        <p14:creationId xmlns:p14="http://schemas.microsoft.com/office/powerpoint/2010/main" val="1777676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Content Placeholder 5" descr="icm_pic.jpg"/>
          <p:cNvPicPr>
            <a:picLocks noChangeAspect="1"/>
          </p:cNvPicPr>
          <p:nvPr/>
        </p:nvPicPr>
        <p:blipFill>
          <a:blip r:embed="rId3" cstate="print">
            <a:extLst>
              <a:ext uri="{28A0092B-C50C-407E-A947-70E740481C1C}">
                <a14:useLocalDpi xmlns:a14="http://schemas.microsoft.com/office/drawing/2010/main" val="0"/>
              </a:ext>
            </a:extLst>
          </a:blip>
          <a:srcRect t="-21677" b="-21677"/>
          <a:stretch>
            <a:fillRect/>
          </a:stretch>
        </p:blipFill>
        <p:spPr>
          <a:xfrm>
            <a:off x="2167097" y="952500"/>
            <a:ext cx="5656103" cy="3110072"/>
          </a:xfrm>
          <a:prstGeom prst="rect">
            <a:avLst/>
          </a:prstGeom>
        </p:spPr>
      </p:pic>
      <p:pic>
        <p:nvPicPr>
          <p:cNvPr id="52" name="Picture 6" descr="fig1a.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2130" y="3802381"/>
            <a:ext cx="3061177" cy="21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7" descr="fig1b.pd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0605" y="3802381"/>
            <a:ext cx="3047207" cy="21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20"/>
          <p:cNvSpPr txBox="1">
            <a:spLocks noChangeArrowheads="1"/>
          </p:cNvSpPr>
          <p:nvPr/>
        </p:nvSpPr>
        <p:spPr bwMode="auto">
          <a:xfrm>
            <a:off x="806768" y="2138204"/>
            <a:ext cx="84029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r>
              <a:rPr lang="en-US" sz="2200"/>
              <a:t>Beam</a:t>
            </a:r>
          </a:p>
        </p:txBody>
      </p:sp>
      <p:grpSp>
        <p:nvGrpSpPr>
          <p:cNvPr id="55" name="Group 36"/>
          <p:cNvGrpSpPr>
            <a:grpSpLocks/>
          </p:cNvGrpSpPr>
          <p:nvPr/>
        </p:nvGrpSpPr>
        <p:grpSpPr bwMode="auto">
          <a:xfrm>
            <a:off x="6627019" y="2159159"/>
            <a:ext cx="703738" cy="829468"/>
            <a:chOff x="528782" y="413183"/>
            <a:chExt cx="1274618" cy="753991"/>
          </a:xfrm>
        </p:grpSpPr>
        <p:sp>
          <p:nvSpPr>
            <p:cNvPr id="56" name="Rectangle 55"/>
            <p:cNvSpPr/>
            <p:nvPr/>
          </p:nvSpPr>
          <p:spPr>
            <a:xfrm>
              <a:off x="686923" y="413183"/>
              <a:ext cx="47441"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57" name="Rectangle 56"/>
            <p:cNvSpPr/>
            <p:nvPr/>
          </p:nvSpPr>
          <p:spPr>
            <a:xfrm>
              <a:off x="686923" y="863991"/>
              <a:ext cx="47441"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58" name="Rectangle 57"/>
            <p:cNvSpPr/>
            <p:nvPr/>
          </p:nvSpPr>
          <p:spPr>
            <a:xfrm>
              <a:off x="528782" y="716366"/>
              <a:ext cx="1274618" cy="138100"/>
            </a:xfrm>
            <a:prstGeom prst="rect">
              <a:avLst/>
            </a:prstGeom>
            <a:no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59" name="Oval 58"/>
            <p:cNvSpPr/>
            <p:nvPr/>
          </p:nvSpPr>
          <p:spPr>
            <a:xfrm>
              <a:off x="901996" y="530647"/>
              <a:ext cx="265677"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60" name="Oval 59"/>
            <p:cNvSpPr/>
            <p:nvPr/>
          </p:nvSpPr>
          <p:spPr>
            <a:xfrm>
              <a:off x="1167673" y="530647"/>
              <a:ext cx="262514"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61" name="Rectangle 60"/>
            <p:cNvSpPr/>
            <p:nvPr/>
          </p:nvSpPr>
          <p:spPr>
            <a:xfrm>
              <a:off x="528782" y="716366"/>
              <a:ext cx="1274618" cy="138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grpSp>
      <p:grpSp>
        <p:nvGrpSpPr>
          <p:cNvPr id="62" name="Group 57"/>
          <p:cNvGrpSpPr>
            <a:grpSpLocks/>
          </p:cNvGrpSpPr>
          <p:nvPr/>
        </p:nvGrpSpPr>
        <p:grpSpPr bwMode="auto">
          <a:xfrm rot="10800000">
            <a:off x="5560061" y="2145189"/>
            <a:ext cx="710724" cy="829468"/>
            <a:chOff x="528782" y="413183"/>
            <a:chExt cx="1274618" cy="753991"/>
          </a:xfrm>
        </p:grpSpPr>
        <p:sp>
          <p:nvSpPr>
            <p:cNvPr id="63" name="Rectangle 62"/>
            <p:cNvSpPr/>
            <p:nvPr/>
          </p:nvSpPr>
          <p:spPr>
            <a:xfrm>
              <a:off x="685369" y="413183"/>
              <a:ext cx="43844"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64" name="Rectangle 63"/>
            <p:cNvSpPr/>
            <p:nvPr/>
          </p:nvSpPr>
          <p:spPr>
            <a:xfrm>
              <a:off x="685369" y="863991"/>
              <a:ext cx="43844"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65" name="Rectangle 64"/>
            <p:cNvSpPr/>
            <p:nvPr/>
          </p:nvSpPr>
          <p:spPr>
            <a:xfrm>
              <a:off x="528782" y="716366"/>
              <a:ext cx="1274618" cy="138100"/>
            </a:xfrm>
            <a:prstGeom prst="rect">
              <a:avLst/>
            </a:prstGeom>
            <a:no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66" name="Oval 65"/>
            <p:cNvSpPr/>
            <p:nvPr/>
          </p:nvSpPr>
          <p:spPr>
            <a:xfrm>
              <a:off x="901460" y="529059"/>
              <a:ext cx="266197"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67" name="Oval 66"/>
            <p:cNvSpPr/>
            <p:nvPr/>
          </p:nvSpPr>
          <p:spPr>
            <a:xfrm>
              <a:off x="1164526" y="529059"/>
              <a:ext cx="263066"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68" name="Rectangle 67"/>
            <p:cNvSpPr/>
            <p:nvPr/>
          </p:nvSpPr>
          <p:spPr>
            <a:xfrm>
              <a:off x="528782" y="716366"/>
              <a:ext cx="1274618" cy="138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grpSp>
      <p:grpSp>
        <p:nvGrpSpPr>
          <p:cNvPr id="69" name="Group 64"/>
          <p:cNvGrpSpPr>
            <a:grpSpLocks/>
          </p:cNvGrpSpPr>
          <p:nvPr/>
        </p:nvGrpSpPr>
        <p:grpSpPr bwMode="auto">
          <a:xfrm>
            <a:off x="4831875" y="2159159"/>
            <a:ext cx="701993" cy="829468"/>
            <a:chOff x="528782" y="413183"/>
            <a:chExt cx="1274618" cy="753991"/>
          </a:xfrm>
        </p:grpSpPr>
        <p:sp>
          <p:nvSpPr>
            <p:cNvPr id="70" name="Rectangle 69"/>
            <p:cNvSpPr/>
            <p:nvPr/>
          </p:nvSpPr>
          <p:spPr>
            <a:xfrm>
              <a:off x="687317" y="413183"/>
              <a:ext cx="44390"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71" name="Rectangle 70"/>
            <p:cNvSpPr/>
            <p:nvPr/>
          </p:nvSpPr>
          <p:spPr>
            <a:xfrm>
              <a:off x="687317" y="863991"/>
              <a:ext cx="44390"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72" name="Rectangle 71"/>
            <p:cNvSpPr/>
            <p:nvPr/>
          </p:nvSpPr>
          <p:spPr>
            <a:xfrm>
              <a:off x="528782" y="716366"/>
              <a:ext cx="1274618" cy="138100"/>
            </a:xfrm>
            <a:prstGeom prst="rect">
              <a:avLst/>
            </a:prstGeom>
            <a:no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73" name="Oval 72"/>
            <p:cNvSpPr/>
            <p:nvPr/>
          </p:nvSpPr>
          <p:spPr>
            <a:xfrm>
              <a:off x="899752" y="530647"/>
              <a:ext cx="266338"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74" name="Oval 73"/>
            <p:cNvSpPr/>
            <p:nvPr/>
          </p:nvSpPr>
          <p:spPr>
            <a:xfrm>
              <a:off x="1166090" y="530647"/>
              <a:ext cx="266338"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sp>
          <p:nvSpPr>
            <p:cNvPr id="75" name="Rectangle 74"/>
            <p:cNvSpPr/>
            <p:nvPr/>
          </p:nvSpPr>
          <p:spPr>
            <a:xfrm>
              <a:off x="528782" y="716366"/>
              <a:ext cx="1274618" cy="138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endParaRPr lang="en-US" sz="2200" dirty="0"/>
            </a:p>
          </p:txBody>
        </p:sp>
      </p:grpSp>
      <p:grpSp>
        <p:nvGrpSpPr>
          <p:cNvPr id="76" name="Group 71"/>
          <p:cNvGrpSpPr>
            <a:grpSpLocks/>
          </p:cNvGrpSpPr>
          <p:nvPr/>
        </p:nvGrpSpPr>
        <p:grpSpPr bwMode="auto">
          <a:xfrm rot="10800000">
            <a:off x="3756185" y="2145189"/>
            <a:ext cx="701993" cy="829468"/>
            <a:chOff x="528782" y="413183"/>
            <a:chExt cx="1274618" cy="753991"/>
          </a:xfrm>
        </p:grpSpPr>
        <p:sp>
          <p:nvSpPr>
            <p:cNvPr id="77" name="Rectangle 76"/>
            <p:cNvSpPr/>
            <p:nvPr/>
          </p:nvSpPr>
          <p:spPr>
            <a:xfrm>
              <a:off x="687317" y="413183"/>
              <a:ext cx="44390"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78" name="Rectangle 77"/>
            <p:cNvSpPr/>
            <p:nvPr/>
          </p:nvSpPr>
          <p:spPr>
            <a:xfrm>
              <a:off x="687317" y="863991"/>
              <a:ext cx="44390"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79" name="Rectangle 78"/>
            <p:cNvSpPr/>
            <p:nvPr/>
          </p:nvSpPr>
          <p:spPr>
            <a:xfrm>
              <a:off x="528782" y="716366"/>
              <a:ext cx="1274618" cy="138100"/>
            </a:xfrm>
            <a:prstGeom prst="rect">
              <a:avLst/>
            </a:prstGeom>
            <a:no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80" name="Oval 79"/>
            <p:cNvSpPr/>
            <p:nvPr/>
          </p:nvSpPr>
          <p:spPr>
            <a:xfrm>
              <a:off x="899754" y="529059"/>
              <a:ext cx="266338"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81" name="Oval 80"/>
            <p:cNvSpPr/>
            <p:nvPr/>
          </p:nvSpPr>
          <p:spPr>
            <a:xfrm>
              <a:off x="1166092" y="529059"/>
              <a:ext cx="266338"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82" name="Rectangle 81"/>
            <p:cNvSpPr/>
            <p:nvPr/>
          </p:nvSpPr>
          <p:spPr>
            <a:xfrm>
              <a:off x="528782" y="716366"/>
              <a:ext cx="1274618" cy="138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grpSp>
      <p:grpSp>
        <p:nvGrpSpPr>
          <p:cNvPr id="83" name="Group 78"/>
          <p:cNvGrpSpPr>
            <a:grpSpLocks/>
          </p:cNvGrpSpPr>
          <p:nvPr/>
        </p:nvGrpSpPr>
        <p:grpSpPr bwMode="auto">
          <a:xfrm>
            <a:off x="3038476" y="2159159"/>
            <a:ext cx="703739" cy="829468"/>
            <a:chOff x="528782" y="413183"/>
            <a:chExt cx="1274618" cy="753991"/>
          </a:xfrm>
        </p:grpSpPr>
        <p:sp>
          <p:nvSpPr>
            <p:cNvPr id="84" name="Rectangle 83"/>
            <p:cNvSpPr/>
            <p:nvPr/>
          </p:nvSpPr>
          <p:spPr>
            <a:xfrm>
              <a:off x="686923" y="413183"/>
              <a:ext cx="47443"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85" name="Rectangle 84"/>
            <p:cNvSpPr/>
            <p:nvPr/>
          </p:nvSpPr>
          <p:spPr>
            <a:xfrm>
              <a:off x="686923" y="863991"/>
              <a:ext cx="47443" cy="30318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86" name="Rectangle 85"/>
            <p:cNvSpPr/>
            <p:nvPr/>
          </p:nvSpPr>
          <p:spPr>
            <a:xfrm>
              <a:off x="528782" y="716366"/>
              <a:ext cx="1274618" cy="138100"/>
            </a:xfrm>
            <a:prstGeom prst="rect">
              <a:avLst/>
            </a:prstGeom>
            <a:no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87" name="Oval 86"/>
            <p:cNvSpPr/>
            <p:nvPr/>
          </p:nvSpPr>
          <p:spPr>
            <a:xfrm>
              <a:off x="901995" y="530647"/>
              <a:ext cx="265677"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88" name="Oval 87"/>
            <p:cNvSpPr/>
            <p:nvPr/>
          </p:nvSpPr>
          <p:spPr>
            <a:xfrm>
              <a:off x="1167672" y="530647"/>
              <a:ext cx="262515" cy="48572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89" name="Rectangle 88"/>
            <p:cNvSpPr/>
            <p:nvPr/>
          </p:nvSpPr>
          <p:spPr>
            <a:xfrm>
              <a:off x="528782" y="716366"/>
              <a:ext cx="1274618" cy="138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grpSp>
      <p:cxnSp>
        <p:nvCxnSpPr>
          <p:cNvPr id="90" name="Straight Arrow Connector 89"/>
          <p:cNvCxnSpPr/>
          <p:nvPr/>
        </p:nvCxnSpPr>
        <p:spPr>
          <a:xfrm flipH="1">
            <a:off x="3756184" y="2573020"/>
            <a:ext cx="1299211" cy="1648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5296377" y="2585245"/>
            <a:ext cx="862648" cy="16362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2" name="TextBox 99"/>
          <p:cNvSpPr txBox="1">
            <a:spLocks noChangeArrowheads="1"/>
          </p:cNvSpPr>
          <p:nvPr/>
        </p:nvSpPr>
        <p:spPr bwMode="auto">
          <a:xfrm>
            <a:off x="3604260" y="6133698"/>
            <a:ext cx="44038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r>
              <a:rPr lang="en-US" sz="2200" dirty="0"/>
              <a:t>Coupler antennas only in x-direction!</a:t>
            </a:r>
            <a:endParaRPr lang="en-US" sz="2200" dirty="0"/>
          </a:p>
        </p:txBody>
      </p:sp>
      <p:sp>
        <p:nvSpPr>
          <p:cNvPr id="93" name="Rectangle 92"/>
          <p:cNvSpPr/>
          <p:nvPr/>
        </p:nvSpPr>
        <p:spPr>
          <a:xfrm>
            <a:off x="5270183" y="1333183"/>
            <a:ext cx="558800" cy="534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a:p>
        </p:txBody>
      </p:sp>
      <p:cxnSp>
        <p:nvCxnSpPr>
          <p:cNvPr id="94" name="Straight Arrow Connector 93"/>
          <p:cNvCxnSpPr/>
          <p:nvPr/>
        </p:nvCxnSpPr>
        <p:spPr>
          <a:xfrm rot="10800000">
            <a:off x="502920" y="2573020"/>
            <a:ext cx="8856980" cy="0"/>
          </a:xfrm>
          <a:prstGeom prst="straightConnector1">
            <a:avLst/>
          </a:prstGeom>
          <a:ln>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5629802" y="5740718"/>
            <a:ext cx="1217246" cy="419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6" name="Title 4"/>
          <p:cNvSpPr txBox="1">
            <a:spLocks/>
          </p:cNvSpPr>
          <p:nvPr/>
        </p:nvSpPr>
        <p:spPr>
          <a:xfrm>
            <a:off x="656590" y="226060"/>
            <a:ext cx="6789505" cy="92288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eaLnBrk="0" hangingPunct="0"/>
            <a:r>
              <a:rPr lang="en-US" sz="3520" b="1" dirty="0">
                <a:solidFill>
                  <a:schemeClr val="bg1"/>
                </a:solidFill>
              </a:rPr>
              <a:t>SRF Cavity Couplers</a:t>
            </a:r>
          </a:p>
        </p:txBody>
      </p:sp>
      <p:sp>
        <p:nvSpPr>
          <p:cNvPr id="97" name="TextBox 96"/>
          <p:cNvSpPr txBox="1"/>
          <p:nvPr/>
        </p:nvSpPr>
        <p:spPr>
          <a:xfrm>
            <a:off x="1173480" y="6642755"/>
            <a:ext cx="6272615" cy="464743"/>
          </a:xfrm>
          <a:prstGeom prst="rect">
            <a:avLst/>
          </a:prstGeom>
          <a:noFill/>
        </p:spPr>
        <p:txBody>
          <a:bodyPr wrap="none" rtlCol="0">
            <a:spAutoFit/>
          </a:bodyPr>
          <a:lstStyle/>
          <a:p>
            <a:r>
              <a:rPr lang="en-US" sz="2420" dirty="0"/>
              <a:t>No dipole kick, but we see ‘quadrupole’ focusing</a:t>
            </a:r>
            <a:endParaRPr lang="en-US" sz="2420" dirty="0"/>
          </a:p>
        </p:txBody>
      </p:sp>
    </p:spTree>
    <p:extLst>
      <p:ext uri="{BB962C8B-B14F-4D97-AF65-F5344CB8AC3E}">
        <p14:creationId xmlns:p14="http://schemas.microsoft.com/office/powerpoint/2010/main" val="186946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71600" y="-20504"/>
            <a:ext cx="6139039" cy="1092708"/>
          </a:xfrm>
          <a:prstGeom prst="rect">
            <a:avLst/>
          </a:prstGeom>
        </p:spPr>
        <p:txBody>
          <a:bodyPr vert="horz" lIns="100584" tIns="50292" rIns="100584" bIns="5029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200" b="1" dirty="0">
                <a:solidFill>
                  <a:schemeClr val="bg1"/>
                </a:solidFill>
              </a:rPr>
              <a:t>Simulation with Merger</a:t>
            </a:r>
          </a:p>
        </p:txBody>
      </p:sp>
      <p:sp>
        <p:nvSpPr>
          <p:cNvPr id="4" name="TextBox 3"/>
          <p:cNvSpPr txBox="1"/>
          <p:nvPr/>
        </p:nvSpPr>
        <p:spPr>
          <a:xfrm>
            <a:off x="481318" y="1094090"/>
            <a:ext cx="9431910" cy="1785104"/>
          </a:xfrm>
          <a:prstGeom prst="rect">
            <a:avLst/>
          </a:prstGeom>
          <a:noFill/>
        </p:spPr>
        <p:txBody>
          <a:bodyPr wrap="square" rtlCol="0">
            <a:spAutoFit/>
          </a:bodyPr>
          <a:lstStyle/>
          <a:p>
            <a:pPr marL="314325" indent="-314325">
              <a:buFont typeface="Arial" pitchFamily="34" charset="0"/>
              <a:buChar char="•"/>
            </a:pPr>
            <a:r>
              <a:rPr lang="en-US" sz="2200" dirty="0"/>
              <a:t>Optimize emittance using a using a genetic algorithm</a:t>
            </a:r>
          </a:p>
          <a:p>
            <a:pPr marL="314325" indent="-314325">
              <a:buFont typeface="Arial" pitchFamily="34" charset="0"/>
              <a:buChar char="•"/>
            </a:pPr>
            <a:r>
              <a:rPr lang="en-US" sz="2200" dirty="0"/>
              <a:t>In the merger, the emittance asymmetry can be (mostly) removed, using the asymmetry provided by the dipoles</a:t>
            </a:r>
          </a:p>
          <a:p>
            <a:pPr marL="314325" indent="-314325">
              <a:buFont typeface="Arial" pitchFamily="34" charset="0"/>
              <a:buChar char="•"/>
            </a:pPr>
            <a:r>
              <a:rPr lang="en-US" sz="2200" dirty="0"/>
              <a:t>Also, optimizations show that a beam energy of 12-13 MeV is needed to maintain minimum emittance in x/y before injection into the main linac</a:t>
            </a:r>
            <a:endParaRPr lang="en-US" sz="2200" dirty="0"/>
          </a:p>
        </p:txBody>
      </p:sp>
      <p:grpSp>
        <p:nvGrpSpPr>
          <p:cNvPr id="5" name="Group 4"/>
          <p:cNvGrpSpPr/>
          <p:nvPr/>
        </p:nvGrpSpPr>
        <p:grpSpPr>
          <a:xfrm>
            <a:off x="2001311" y="3722881"/>
            <a:ext cx="5861890" cy="3553276"/>
            <a:chOff x="685800" y="1557759"/>
            <a:chExt cx="5991225" cy="4233441"/>
          </a:xfrm>
        </p:grpSpPr>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57759"/>
              <a:ext cx="5991225" cy="423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V="1">
              <a:off x="5943600" y="1752600"/>
              <a:ext cx="0" cy="327660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9" name="Straight Arrow Connector 8"/>
          <p:cNvCxnSpPr/>
          <p:nvPr/>
        </p:nvCxnSpPr>
        <p:spPr>
          <a:xfrm flipH="1">
            <a:off x="7123836" y="4421093"/>
            <a:ext cx="604564" cy="13756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10639" y="3629766"/>
            <a:ext cx="2547761" cy="769441"/>
          </a:xfrm>
          <a:prstGeom prst="rect">
            <a:avLst/>
          </a:prstGeom>
          <a:noFill/>
        </p:spPr>
        <p:txBody>
          <a:bodyPr wrap="square" rtlCol="0">
            <a:spAutoFit/>
          </a:bodyPr>
          <a:lstStyle/>
          <a:p>
            <a:r>
              <a:rPr lang="en-US" sz="2200" b="1" dirty="0"/>
              <a:t>Simultaneous good emittance!</a:t>
            </a:r>
            <a:endParaRPr lang="en-US" sz="2200" b="1" dirty="0"/>
          </a:p>
        </p:txBody>
      </p:sp>
    </p:spTree>
    <p:extLst>
      <p:ext uri="{BB962C8B-B14F-4D97-AF65-F5344CB8AC3E}">
        <p14:creationId xmlns:p14="http://schemas.microsoft.com/office/powerpoint/2010/main" val="196514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14300"/>
            <a:ext cx="4572000" cy="759180"/>
          </a:xfrm>
        </p:spPr>
        <p:txBody>
          <a:bodyPr/>
          <a:lstStyle/>
          <a:p>
            <a:r>
              <a:rPr lang="en-US" sz="2800" dirty="0" smtClean="0"/>
              <a:t>Performance beyond </a:t>
            </a:r>
            <a:r>
              <a:rPr lang="en-US" sz="2800" smtClean="0"/>
              <a:t>our parameters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1411933003"/>
              </p:ext>
            </p:extLst>
          </p:nvPr>
        </p:nvGraphicFramePr>
        <p:xfrm>
          <a:off x="502921" y="5195189"/>
          <a:ext cx="9250678" cy="1911096"/>
        </p:xfrm>
        <a:graphic>
          <a:graphicData uri="http://schemas.openxmlformats.org/drawingml/2006/table">
            <a:tbl>
              <a:tblPr firstRow="1" bandRow="1">
                <a:tableStyleId>{5C22544A-7EE6-4342-B048-85BDC9FD1C3A}</a:tableStyleId>
              </a:tblPr>
              <a:tblGrid>
                <a:gridCol w="866378"/>
                <a:gridCol w="1662887"/>
                <a:gridCol w="1021363"/>
                <a:gridCol w="2271051"/>
                <a:gridCol w="1795767"/>
                <a:gridCol w="1633232"/>
              </a:tblGrid>
              <a:tr h="477774">
                <a:tc>
                  <a:txBody>
                    <a:bodyPr/>
                    <a:lstStyle/>
                    <a:p>
                      <a:pPr algn="ctr"/>
                      <a:r>
                        <a:rPr lang="en-US" sz="2000" dirty="0" smtClean="0"/>
                        <a:t>Q (</a:t>
                      </a:r>
                      <a:r>
                        <a:rPr lang="en-US" sz="2000" dirty="0" err="1" smtClean="0"/>
                        <a:t>pC</a:t>
                      </a:r>
                      <a:r>
                        <a:rPr lang="en-US" sz="2000" dirty="0" smtClean="0"/>
                        <a:t>)</a:t>
                      </a:r>
                      <a:endParaRPr lang="en-US" sz="2000" dirty="0"/>
                    </a:p>
                  </a:txBody>
                  <a:tcPr marL="100584" marR="100584" marT="50292" marB="50292"/>
                </a:tc>
                <a:tc>
                  <a:txBody>
                    <a:bodyPr/>
                    <a:lstStyle/>
                    <a:p>
                      <a:pPr algn="ctr"/>
                      <a:r>
                        <a:rPr lang="en-US" sz="1800" dirty="0" err="1" smtClean="0"/>
                        <a:t>I</a:t>
                      </a:r>
                      <a:r>
                        <a:rPr lang="en-US" sz="1800" u="none" baseline="-25000" dirty="0" err="1" smtClean="0"/>
                        <a:t>peak</a:t>
                      </a:r>
                      <a:r>
                        <a:rPr lang="en-US" sz="1800" u="none" baseline="-25000" dirty="0" smtClean="0"/>
                        <a:t> </a:t>
                      </a:r>
                      <a:r>
                        <a:rPr lang="en-US" sz="1800" u="none" baseline="0" dirty="0" smtClean="0"/>
                        <a:t>Target </a:t>
                      </a:r>
                      <a:r>
                        <a:rPr lang="en-US" sz="2000" dirty="0" smtClean="0"/>
                        <a:t>(A)</a:t>
                      </a:r>
                      <a:endParaRPr lang="en-US" sz="2000" dirty="0"/>
                    </a:p>
                  </a:txBody>
                  <a:tcPr marL="100584" marR="100584" marT="50292" marB="5029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err="1" smtClean="0"/>
                        <a:t>I</a:t>
                      </a:r>
                      <a:r>
                        <a:rPr lang="en-US" sz="1800" u="none" baseline="-25000" dirty="0" err="1" smtClean="0"/>
                        <a:t>peak</a:t>
                      </a:r>
                      <a:r>
                        <a:rPr lang="en-US" sz="1800" u="none" baseline="-25000" dirty="0" smtClean="0"/>
                        <a:t> </a:t>
                      </a:r>
                      <a:r>
                        <a:rPr lang="en-US" sz="2000" dirty="0" smtClean="0"/>
                        <a:t>(A)</a:t>
                      </a:r>
                    </a:p>
                  </a:txBody>
                  <a:tcPr marL="100584" marR="100584" marT="50292" marB="50292"/>
                </a:tc>
                <a:tc>
                  <a:txBody>
                    <a:bodyPr/>
                    <a:lstStyle/>
                    <a:p>
                      <a:pPr algn="ctr"/>
                      <a:r>
                        <a:rPr lang="en-US" sz="2000" baseline="0" dirty="0" err="1" smtClean="0"/>
                        <a:t>ε</a:t>
                      </a:r>
                      <a:r>
                        <a:rPr lang="en-US" sz="2000" baseline="-25000" dirty="0" err="1" smtClean="0"/>
                        <a:t>n</a:t>
                      </a:r>
                      <a:r>
                        <a:rPr lang="en-US" sz="2000" baseline="0" dirty="0" smtClean="0"/>
                        <a:t> Target </a:t>
                      </a:r>
                      <a:r>
                        <a:rPr lang="en-US" sz="2000" dirty="0" smtClean="0"/>
                        <a:t>(95%, </a:t>
                      </a:r>
                      <a:r>
                        <a:rPr lang="en-US" sz="2000" dirty="0" smtClean="0">
                          <a:latin typeface="Symbol" panose="05050102010706020507" pitchFamily="18" charset="2"/>
                        </a:rPr>
                        <a:t>m</a:t>
                      </a:r>
                      <a:r>
                        <a:rPr lang="en-US" sz="2000" dirty="0" smtClean="0"/>
                        <a:t>m</a:t>
                      </a:r>
                      <a:r>
                        <a:rPr lang="en-US" sz="2000" dirty="0"/>
                        <a:t>)</a:t>
                      </a:r>
                      <a:endParaRPr lang="en-US" sz="2000" dirty="0" smtClean="0"/>
                    </a:p>
                  </a:txBody>
                  <a:tcPr marL="100584" marR="100584" marT="50292" marB="50292"/>
                </a:tc>
                <a:tc>
                  <a:txBody>
                    <a:bodyPr/>
                    <a:lstStyle/>
                    <a:p>
                      <a:pPr algn="ctr"/>
                      <a:r>
                        <a:rPr lang="en-US" sz="2000" baseline="0" dirty="0" err="1" smtClean="0"/>
                        <a:t>ε</a:t>
                      </a:r>
                      <a:r>
                        <a:rPr lang="en-US" sz="2000" baseline="-25000" dirty="0" err="1" smtClean="0"/>
                        <a:t>n</a:t>
                      </a:r>
                      <a:r>
                        <a:rPr lang="en-US" sz="2000" baseline="0" dirty="0" smtClean="0"/>
                        <a:t> (95%, </a:t>
                      </a:r>
                      <a:r>
                        <a:rPr lang="en-US" sz="2000" dirty="0" smtClean="0">
                          <a:latin typeface="Symbol" panose="05050102010706020507" pitchFamily="18" charset="2"/>
                        </a:rPr>
                        <a:t>m</a:t>
                      </a:r>
                      <a:r>
                        <a:rPr lang="en-US" sz="2000" dirty="0" smtClean="0"/>
                        <a:t>m</a:t>
                      </a:r>
                      <a:r>
                        <a:rPr lang="en-US" sz="2000" dirty="0"/>
                        <a:t>)</a:t>
                      </a:r>
                      <a:endParaRPr lang="en-US" sz="2000" dirty="0" smtClean="0"/>
                    </a:p>
                  </a:txBody>
                  <a:tcPr marL="100584" marR="100584" marT="50292" marB="50292"/>
                </a:tc>
                <a:tc>
                  <a:txBody>
                    <a:bodyPr/>
                    <a:lstStyle/>
                    <a:p>
                      <a:pPr algn="ctr"/>
                      <a:r>
                        <a:rPr lang="en-US" sz="2000" baseline="0" dirty="0" err="1" smtClean="0"/>
                        <a:t>ε</a:t>
                      </a:r>
                      <a:r>
                        <a:rPr lang="en-US" sz="2000" baseline="-25000" dirty="0" err="1" smtClean="0"/>
                        <a:t>n,th</a:t>
                      </a:r>
                      <a:r>
                        <a:rPr lang="en-US" sz="2000" baseline="-25000" dirty="0" smtClean="0"/>
                        <a:t> </a:t>
                      </a:r>
                      <a:r>
                        <a:rPr lang="en-US" sz="2000" baseline="0" dirty="0" smtClean="0"/>
                        <a:t>/</a:t>
                      </a:r>
                      <a:r>
                        <a:rPr lang="en-US" sz="2000" baseline="0" dirty="0" err="1" smtClean="0"/>
                        <a:t>ε</a:t>
                      </a:r>
                      <a:r>
                        <a:rPr lang="en-US" sz="2000" baseline="-25000" dirty="0" err="1" smtClean="0"/>
                        <a:t>n</a:t>
                      </a:r>
                      <a:endParaRPr lang="en-US" sz="2000" dirty="0" smtClean="0"/>
                    </a:p>
                  </a:txBody>
                  <a:tcPr marL="100584" marR="100584" marT="50292" marB="50292"/>
                </a:tc>
              </a:tr>
              <a:tr h="477774">
                <a:tc>
                  <a:txBody>
                    <a:bodyPr/>
                    <a:lstStyle/>
                    <a:p>
                      <a:pPr algn="ctr"/>
                      <a:r>
                        <a:rPr lang="en-US" sz="2000" dirty="0" smtClean="0"/>
                        <a:t>20</a:t>
                      </a:r>
                      <a:endParaRPr lang="en-US" sz="2000" dirty="0"/>
                    </a:p>
                  </a:txBody>
                  <a:tcPr marL="100584" marR="100584" marT="50292" marB="50292"/>
                </a:tc>
                <a:tc>
                  <a:txBody>
                    <a:bodyPr/>
                    <a:lstStyle/>
                    <a:p>
                      <a:pPr algn="ctr"/>
                      <a:r>
                        <a:rPr lang="en-US" sz="2000" dirty="0" smtClean="0"/>
                        <a:t>5</a:t>
                      </a:r>
                      <a:endParaRPr lang="en-US" sz="2000" dirty="0"/>
                    </a:p>
                  </a:txBody>
                  <a:tcPr marL="100584" marR="100584" marT="50292" marB="50292"/>
                </a:tc>
                <a:tc>
                  <a:txBody>
                    <a:bodyPr/>
                    <a:lstStyle/>
                    <a:p>
                      <a:pPr algn="ctr"/>
                      <a:r>
                        <a:rPr lang="en-US" sz="2000" b="1" dirty="0" smtClean="0">
                          <a:solidFill>
                            <a:schemeClr val="accent3">
                              <a:lumMod val="75000"/>
                            </a:schemeClr>
                          </a:solidFill>
                        </a:rPr>
                        <a:t>5</a:t>
                      </a:r>
                      <a:endParaRPr lang="en-US" sz="2000" b="1" dirty="0">
                        <a:solidFill>
                          <a:schemeClr val="accent3">
                            <a:lumMod val="75000"/>
                          </a:schemeClr>
                        </a:solidFill>
                      </a:endParaRPr>
                    </a:p>
                  </a:txBody>
                  <a:tcPr marL="100584" marR="100584" marT="50292" marB="50292"/>
                </a:tc>
                <a:tc>
                  <a:txBody>
                    <a:bodyPr/>
                    <a:lstStyle/>
                    <a:p>
                      <a:pPr algn="ctr"/>
                      <a:r>
                        <a:rPr lang="en-US" sz="2000" dirty="0" smtClean="0"/>
                        <a:t>0.25</a:t>
                      </a:r>
                      <a:endParaRPr lang="en-US" sz="2000" dirty="0"/>
                    </a:p>
                  </a:txBody>
                  <a:tcPr marL="100584" marR="100584" marT="50292" marB="50292"/>
                </a:tc>
                <a:tc>
                  <a:txBody>
                    <a:bodyPr/>
                    <a:lstStyle/>
                    <a:p>
                      <a:pPr algn="ctr"/>
                      <a:r>
                        <a:rPr lang="en-US" sz="2000" b="1" dirty="0" smtClean="0">
                          <a:solidFill>
                            <a:schemeClr val="tx1"/>
                          </a:solidFill>
                        </a:rPr>
                        <a:t>H: </a:t>
                      </a:r>
                      <a:r>
                        <a:rPr lang="en-US" sz="2000" b="1" dirty="0" smtClean="0">
                          <a:solidFill>
                            <a:schemeClr val="accent3">
                              <a:lumMod val="75000"/>
                            </a:schemeClr>
                          </a:solidFill>
                        </a:rPr>
                        <a:t>0.18</a:t>
                      </a:r>
                      <a:r>
                        <a:rPr lang="en-US" sz="2000" b="1" dirty="0" smtClean="0">
                          <a:solidFill>
                            <a:schemeClr val="tx1"/>
                          </a:solidFill>
                        </a:rPr>
                        <a:t>,</a:t>
                      </a:r>
                      <a:r>
                        <a:rPr lang="en-US" sz="2000" b="1" dirty="0" smtClean="0">
                          <a:solidFill>
                            <a:schemeClr val="accent3">
                              <a:lumMod val="75000"/>
                            </a:schemeClr>
                          </a:solidFill>
                        </a:rPr>
                        <a:t> </a:t>
                      </a:r>
                      <a:r>
                        <a:rPr lang="en-US" sz="2000" b="1" dirty="0" smtClean="0">
                          <a:solidFill>
                            <a:schemeClr val="tx1"/>
                          </a:solidFill>
                        </a:rPr>
                        <a:t>V: </a:t>
                      </a:r>
                      <a:r>
                        <a:rPr lang="en-US" sz="2000" b="1" dirty="0" smtClean="0">
                          <a:solidFill>
                            <a:schemeClr val="accent3">
                              <a:lumMod val="75000"/>
                            </a:schemeClr>
                          </a:solidFill>
                        </a:rPr>
                        <a:t>0.19</a:t>
                      </a:r>
                      <a:endParaRPr lang="en-US" sz="2000" b="1" dirty="0">
                        <a:solidFill>
                          <a:schemeClr val="accent3">
                            <a:lumMod val="75000"/>
                          </a:schemeClr>
                        </a:solidFill>
                      </a:endParaRPr>
                    </a:p>
                  </a:txBody>
                  <a:tcPr marL="100584" marR="100584" marT="50292" marB="50292"/>
                </a:tc>
                <a:tc>
                  <a:txBody>
                    <a:bodyPr/>
                    <a:lstStyle/>
                    <a:p>
                      <a:pPr algn="ctr"/>
                      <a:r>
                        <a:rPr lang="en-US" sz="2000" b="1" dirty="0" smtClean="0">
                          <a:solidFill>
                            <a:schemeClr val="tx1"/>
                          </a:solidFill>
                        </a:rPr>
                        <a:t>58%</a:t>
                      </a:r>
                      <a:endParaRPr lang="en-US" sz="2000" b="1" dirty="0">
                        <a:solidFill>
                          <a:schemeClr val="tx1"/>
                        </a:solidFill>
                      </a:endParaRPr>
                    </a:p>
                  </a:txBody>
                  <a:tcPr marL="100584" marR="100584" marT="50292" marB="50292"/>
                </a:tc>
              </a:tr>
              <a:tr h="477774">
                <a:tc>
                  <a:txBody>
                    <a:bodyPr/>
                    <a:lstStyle/>
                    <a:p>
                      <a:pPr algn="ctr"/>
                      <a:r>
                        <a:rPr lang="en-US" sz="2000" dirty="0" smtClean="0"/>
                        <a:t>100</a:t>
                      </a:r>
                      <a:endParaRPr lang="en-US" sz="2000" dirty="0"/>
                    </a:p>
                  </a:txBody>
                  <a:tcPr marL="100584" marR="100584" marT="50292" marB="50292"/>
                </a:tc>
                <a:tc>
                  <a:txBody>
                    <a:bodyPr/>
                    <a:lstStyle/>
                    <a:p>
                      <a:pPr algn="ctr"/>
                      <a:r>
                        <a:rPr lang="en-US" sz="2000" dirty="0" smtClean="0"/>
                        <a:t>10</a:t>
                      </a:r>
                    </a:p>
                  </a:txBody>
                  <a:tcPr marL="100584" marR="100584" marT="50292" marB="50292"/>
                </a:tc>
                <a:tc>
                  <a:txBody>
                    <a:bodyPr/>
                    <a:lstStyle/>
                    <a:p>
                      <a:pPr algn="ctr"/>
                      <a:r>
                        <a:rPr lang="en-US" sz="2000" b="1" dirty="0" smtClean="0">
                          <a:solidFill>
                            <a:schemeClr val="accent3">
                              <a:lumMod val="75000"/>
                            </a:schemeClr>
                          </a:solidFill>
                        </a:rPr>
                        <a:t>11.5</a:t>
                      </a:r>
                    </a:p>
                  </a:txBody>
                  <a:tcPr marL="100584" marR="100584" marT="50292" marB="5029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t>0.40</a:t>
                      </a:r>
                    </a:p>
                  </a:txBody>
                  <a:tcPr marL="100584" marR="100584" marT="50292" marB="5029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H: </a:t>
                      </a:r>
                      <a:r>
                        <a:rPr lang="en-US" sz="2000" b="1" dirty="0" smtClean="0">
                          <a:solidFill>
                            <a:schemeClr val="accent3">
                              <a:lumMod val="75000"/>
                            </a:schemeClr>
                          </a:solidFill>
                        </a:rPr>
                        <a:t>0.32</a:t>
                      </a:r>
                      <a:r>
                        <a:rPr lang="en-US" sz="2000" b="1" dirty="0" smtClean="0">
                          <a:solidFill>
                            <a:schemeClr val="tx1"/>
                          </a:solidFill>
                        </a:rPr>
                        <a:t>,</a:t>
                      </a:r>
                      <a:r>
                        <a:rPr lang="en-US" sz="2000" b="1" dirty="0" smtClean="0">
                          <a:solidFill>
                            <a:schemeClr val="accent3">
                              <a:lumMod val="75000"/>
                            </a:schemeClr>
                          </a:solidFill>
                        </a:rPr>
                        <a:t> </a:t>
                      </a:r>
                      <a:r>
                        <a:rPr lang="en-US" sz="2000" b="1" dirty="0" smtClean="0">
                          <a:solidFill>
                            <a:schemeClr val="tx1"/>
                          </a:solidFill>
                        </a:rPr>
                        <a:t>V: </a:t>
                      </a:r>
                      <a:r>
                        <a:rPr lang="en-US" sz="2000" b="1" dirty="0" smtClean="0">
                          <a:solidFill>
                            <a:schemeClr val="accent3">
                              <a:lumMod val="75000"/>
                            </a:schemeClr>
                          </a:solidFill>
                        </a:rPr>
                        <a:t>0.30</a:t>
                      </a:r>
                    </a:p>
                  </a:txBody>
                  <a:tcPr marL="100584" marR="100584" marT="50292" marB="5029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80%</a:t>
                      </a:r>
                    </a:p>
                  </a:txBody>
                  <a:tcPr marL="100584" marR="100584" marT="50292" marB="50292"/>
                </a:tc>
              </a:tr>
              <a:tr h="477774">
                <a:tc>
                  <a:txBody>
                    <a:bodyPr/>
                    <a:lstStyle/>
                    <a:p>
                      <a:pPr algn="ctr"/>
                      <a:r>
                        <a:rPr lang="en-US" sz="2000" dirty="0" smtClean="0"/>
                        <a:t>300</a:t>
                      </a:r>
                      <a:endParaRPr lang="en-US" sz="2000" dirty="0"/>
                    </a:p>
                  </a:txBody>
                  <a:tcPr marL="100584" marR="100584" marT="50292" marB="50292"/>
                </a:tc>
                <a:tc>
                  <a:txBody>
                    <a:bodyPr/>
                    <a:lstStyle/>
                    <a:p>
                      <a:pPr algn="ctr"/>
                      <a:r>
                        <a:rPr lang="en-US" sz="2000" dirty="0" smtClean="0"/>
                        <a:t>30</a:t>
                      </a:r>
                      <a:endParaRPr lang="en-US" sz="2000" dirty="0"/>
                    </a:p>
                  </a:txBody>
                  <a:tcPr marL="100584" marR="100584" marT="50292" marB="50292"/>
                </a:tc>
                <a:tc>
                  <a:txBody>
                    <a:bodyPr/>
                    <a:lstStyle/>
                    <a:p>
                      <a:pPr algn="ctr"/>
                      <a:r>
                        <a:rPr lang="en-US" sz="2000" b="1" dirty="0" smtClean="0">
                          <a:solidFill>
                            <a:schemeClr val="accent3">
                              <a:lumMod val="75000"/>
                            </a:schemeClr>
                          </a:solidFill>
                        </a:rPr>
                        <a:t>32</a:t>
                      </a:r>
                      <a:endParaRPr lang="en-US" sz="2000" b="1" dirty="0">
                        <a:solidFill>
                          <a:schemeClr val="accent3">
                            <a:lumMod val="75000"/>
                          </a:schemeClr>
                        </a:solidFill>
                      </a:endParaRPr>
                    </a:p>
                  </a:txBody>
                  <a:tcPr marL="100584" marR="100584" marT="50292" marB="5029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t>0.60</a:t>
                      </a:r>
                    </a:p>
                  </a:txBody>
                  <a:tcPr marL="100584" marR="100584" marT="50292" marB="5029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H: </a:t>
                      </a:r>
                      <a:r>
                        <a:rPr lang="en-US" sz="2000" b="1" dirty="0" smtClean="0">
                          <a:solidFill>
                            <a:schemeClr val="accent3">
                              <a:lumMod val="75000"/>
                            </a:schemeClr>
                          </a:solidFill>
                        </a:rPr>
                        <a:t>0.62</a:t>
                      </a:r>
                      <a:r>
                        <a:rPr lang="en-US" sz="2000" b="1" dirty="0" smtClean="0">
                          <a:solidFill>
                            <a:schemeClr val="tx1"/>
                          </a:solidFill>
                        </a:rPr>
                        <a:t>,</a:t>
                      </a:r>
                      <a:r>
                        <a:rPr lang="en-US" sz="2000" b="1" dirty="0" smtClean="0">
                          <a:solidFill>
                            <a:schemeClr val="accent3">
                              <a:lumMod val="75000"/>
                            </a:schemeClr>
                          </a:solidFill>
                        </a:rPr>
                        <a:t> </a:t>
                      </a:r>
                      <a:r>
                        <a:rPr lang="en-US" sz="2000" b="1" dirty="0" smtClean="0">
                          <a:solidFill>
                            <a:schemeClr val="tx1"/>
                          </a:solidFill>
                        </a:rPr>
                        <a:t>V: </a:t>
                      </a:r>
                      <a:r>
                        <a:rPr lang="en-US" sz="2000" b="1" dirty="0" smtClean="0">
                          <a:solidFill>
                            <a:schemeClr val="accent3">
                              <a:lumMod val="75000"/>
                            </a:schemeClr>
                          </a:solidFill>
                        </a:rPr>
                        <a:t>0.60</a:t>
                      </a:r>
                    </a:p>
                  </a:txBody>
                  <a:tcPr marL="100584" marR="100584" marT="50292" marB="5029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70%</a:t>
                      </a:r>
                    </a:p>
                  </a:txBody>
                  <a:tcPr marL="100584" marR="100584" marT="50292" marB="50292"/>
                </a:tc>
              </a:tr>
            </a:tbl>
          </a:graphicData>
        </a:graphic>
      </p:graphicFrame>
      <p:pic>
        <p:nvPicPr>
          <p:cNvPr id="9" name="Picture 8" descr="xy_ps_vs_q.pdf"/>
          <p:cNvPicPr>
            <a:picLocks noChangeAspect="1"/>
          </p:cNvPicPr>
          <p:nvPr/>
        </p:nvPicPr>
        <p:blipFill>
          <a:blip r:embed="rId2"/>
          <a:stretch>
            <a:fillRect/>
          </a:stretch>
        </p:blipFill>
        <p:spPr>
          <a:xfrm>
            <a:off x="2238692" y="1183834"/>
            <a:ext cx="5581015" cy="4011355"/>
          </a:xfrm>
          <a:prstGeom prst="rect">
            <a:avLst/>
          </a:prstGeom>
        </p:spPr>
      </p:pic>
    </p:spTree>
    <p:extLst>
      <p:ext uri="{BB962C8B-B14F-4D97-AF65-F5344CB8AC3E}">
        <p14:creationId xmlns:p14="http://schemas.microsoft.com/office/powerpoint/2010/main" val="1075039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419100" y="1790700"/>
          <a:ext cx="9496107" cy="3976352"/>
        </p:xfrm>
        <a:graphic>
          <a:graphicData uri="http://schemas.openxmlformats.org/drawingml/2006/table">
            <a:tbl>
              <a:tblPr firstRow="1" bandRow="1">
                <a:tableStyleId>{5C22544A-7EE6-4342-B048-85BDC9FD1C3A}</a:tableStyleId>
              </a:tblPr>
              <a:tblGrid>
                <a:gridCol w="2095500"/>
                <a:gridCol w="2430780"/>
                <a:gridCol w="1107901"/>
                <a:gridCol w="3861926"/>
              </a:tblGrid>
              <a:tr h="407939">
                <a:tc>
                  <a:txBody>
                    <a:bodyPr/>
                    <a:lstStyle/>
                    <a:p>
                      <a:r>
                        <a:rPr lang="en-US" sz="2000" dirty="0" smtClean="0"/>
                        <a:t>Parameter</a:t>
                      </a:r>
                      <a:endParaRPr lang="en-US" sz="2000" dirty="0"/>
                    </a:p>
                  </a:txBody>
                  <a:tcPr marL="100587" marR="100587" marT="50294" marB="50294"/>
                </a:tc>
                <a:tc>
                  <a:txBody>
                    <a:bodyPr/>
                    <a:lstStyle/>
                    <a:p>
                      <a:r>
                        <a:rPr lang="en-US" sz="2000" dirty="0" smtClean="0"/>
                        <a:t>Metric</a:t>
                      </a:r>
                      <a:endParaRPr lang="en-US" sz="2000" dirty="0"/>
                    </a:p>
                  </a:txBody>
                  <a:tcPr marL="100587" marR="100587" marT="50294" marB="50294"/>
                </a:tc>
                <a:tc>
                  <a:txBody>
                    <a:bodyPr/>
                    <a:lstStyle/>
                    <a:p>
                      <a:r>
                        <a:rPr lang="en-US" sz="2000" dirty="0" smtClean="0"/>
                        <a:t>Status</a:t>
                      </a:r>
                      <a:endParaRPr lang="en-US" sz="2000" dirty="0"/>
                    </a:p>
                  </a:txBody>
                  <a:tcPr marL="100587" marR="100587" marT="50294" marB="50294"/>
                </a:tc>
                <a:tc>
                  <a:txBody>
                    <a:bodyPr/>
                    <a:lstStyle/>
                    <a:p>
                      <a:r>
                        <a:rPr lang="en-US" sz="2000" dirty="0" smtClean="0"/>
                        <a:t>Notes</a:t>
                      </a:r>
                      <a:endParaRPr lang="en-US" sz="2000" dirty="0"/>
                    </a:p>
                  </a:txBody>
                  <a:tcPr marL="100587" marR="100587" marT="50294" marB="50294"/>
                </a:tc>
              </a:tr>
              <a:tr h="407939">
                <a:tc>
                  <a:txBody>
                    <a:bodyPr/>
                    <a:lstStyle/>
                    <a:p>
                      <a:r>
                        <a:rPr lang="en-US" sz="2000" dirty="0" smtClean="0"/>
                        <a:t>Average Current</a:t>
                      </a:r>
                      <a:endParaRPr lang="en-US" sz="2000" dirty="0"/>
                    </a:p>
                  </a:txBody>
                  <a:tcPr marL="100587" marR="100587" marT="50294" marB="50294"/>
                </a:tc>
                <a:tc>
                  <a:txBody>
                    <a:bodyPr/>
                    <a:lstStyle/>
                    <a:p>
                      <a:r>
                        <a:rPr lang="en-US" sz="2000" dirty="0" smtClean="0"/>
                        <a:t>100 mA</a:t>
                      </a:r>
                      <a:endParaRPr lang="en-US" sz="2000" dirty="0"/>
                    </a:p>
                  </a:txBody>
                  <a:tcPr marL="100587" marR="100587" marT="50294" marB="50294"/>
                </a:tc>
                <a:tc>
                  <a:txBody>
                    <a:bodyPr/>
                    <a:lstStyle/>
                    <a:p>
                      <a:endParaRPr lang="en-US" sz="2000" dirty="0"/>
                    </a:p>
                  </a:txBody>
                  <a:tcPr marL="100587" marR="100587" marT="50294" marB="5029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latin typeface="+mn-lt"/>
                          <a:ea typeface="+mn-ea"/>
                          <a:cs typeface="+mn-cs"/>
                        </a:rPr>
                        <a:t>75 mA</a:t>
                      </a:r>
                      <a:r>
                        <a:rPr lang="en-US" sz="1500" kern="1200" baseline="0" dirty="0" smtClean="0">
                          <a:solidFill>
                            <a:schemeClr val="dk1"/>
                          </a:solidFill>
                          <a:latin typeface="+mn-lt"/>
                          <a:ea typeface="+mn-ea"/>
                          <a:cs typeface="+mn-cs"/>
                        </a:rPr>
                        <a:t> (1300 MHz)</a:t>
                      </a:r>
                      <a:endParaRPr lang="en-US" sz="1500" kern="1200" dirty="0">
                        <a:solidFill>
                          <a:schemeClr val="dk1"/>
                        </a:solidFill>
                        <a:latin typeface="+mn-lt"/>
                        <a:ea typeface="+mn-ea"/>
                        <a:cs typeface="+mn-cs"/>
                      </a:endParaRPr>
                    </a:p>
                  </a:txBody>
                  <a:tcPr marL="100587" marR="100587" marT="50294" marB="50294"/>
                </a:tc>
              </a:tr>
              <a:tr h="409265">
                <a:tc>
                  <a:txBody>
                    <a:bodyPr/>
                    <a:lstStyle/>
                    <a:p>
                      <a:r>
                        <a:rPr lang="en-US" sz="2000" dirty="0" smtClean="0"/>
                        <a:t>Bunch Charge</a:t>
                      </a:r>
                      <a:endParaRPr lang="en-US" sz="2000" dirty="0"/>
                    </a:p>
                  </a:txBody>
                  <a:tcPr marL="100587" marR="100587" marT="50294" marB="50294"/>
                </a:tc>
                <a:tc>
                  <a:txBody>
                    <a:bodyPr/>
                    <a:lstStyle/>
                    <a:p>
                      <a:r>
                        <a:rPr lang="en-US" sz="2000" dirty="0" smtClean="0"/>
                        <a:t>77 pC</a:t>
                      </a:r>
                      <a:endParaRPr lang="en-US" sz="2000" dirty="0"/>
                    </a:p>
                  </a:txBody>
                  <a:tcPr marL="100587" marR="100587" marT="50294" marB="50294"/>
                </a:tc>
                <a:tc>
                  <a:txBody>
                    <a:bodyPr/>
                    <a:lstStyle/>
                    <a:p>
                      <a:endParaRPr lang="en-US" sz="2000" dirty="0"/>
                    </a:p>
                  </a:txBody>
                  <a:tcPr marL="100587" marR="100587" marT="50294" marB="5029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t>Pulsed mode (50 MHz)</a:t>
                      </a:r>
                      <a:endParaRPr lang="en-US" sz="2000" dirty="0" smtClean="0"/>
                    </a:p>
                  </a:txBody>
                  <a:tcPr marL="100587" marR="100587" marT="50294" marB="50294"/>
                </a:tc>
              </a:tr>
              <a:tr h="409265">
                <a:tc>
                  <a:txBody>
                    <a:bodyPr/>
                    <a:lstStyle/>
                    <a:p>
                      <a:r>
                        <a:rPr lang="en-US" sz="2000" dirty="0" smtClean="0"/>
                        <a:t>Energy</a:t>
                      </a:r>
                      <a:endParaRPr lang="en-US" sz="2000" dirty="0"/>
                    </a:p>
                  </a:txBody>
                  <a:tcPr marL="100587" marR="100587" marT="50294" marB="50294"/>
                </a:tc>
                <a:tc>
                  <a:txBody>
                    <a:bodyPr/>
                    <a:lstStyle/>
                    <a:p>
                      <a:r>
                        <a:rPr lang="en-US" sz="2000" dirty="0" smtClean="0"/>
                        <a:t>5 to 15 MeV</a:t>
                      </a:r>
                      <a:endParaRPr lang="en-US" sz="2000" dirty="0"/>
                    </a:p>
                  </a:txBody>
                  <a:tcPr marL="100587" marR="100587" marT="50294" marB="50294"/>
                </a:tc>
                <a:tc>
                  <a:txBody>
                    <a:bodyPr/>
                    <a:lstStyle/>
                    <a:p>
                      <a:endParaRPr lang="en-US" sz="2000" dirty="0"/>
                    </a:p>
                  </a:txBody>
                  <a:tcPr marL="100587" marR="100587" marT="50294" marB="5029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latin typeface="+mn-lt"/>
                          <a:ea typeface="+mn-ea"/>
                          <a:cs typeface="+mn-cs"/>
                        </a:rPr>
                        <a:t>14 MeV max (due to cryo limits)</a:t>
                      </a:r>
                    </a:p>
                  </a:txBody>
                  <a:tcPr marL="100587" marR="100587" marT="50294" marB="50294"/>
                </a:tc>
              </a:tr>
              <a:tr h="407939">
                <a:tc>
                  <a:txBody>
                    <a:bodyPr/>
                    <a:lstStyle/>
                    <a:p>
                      <a:r>
                        <a:rPr lang="en-US" sz="2000" dirty="0" smtClean="0"/>
                        <a:t>Laser Power</a:t>
                      </a:r>
                      <a:endParaRPr lang="en-US" sz="2000" dirty="0"/>
                    </a:p>
                  </a:txBody>
                  <a:tcPr marL="100587" marR="100587" marT="50294" marB="50294"/>
                </a:tc>
                <a:tc>
                  <a:txBody>
                    <a:bodyPr/>
                    <a:lstStyle/>
                    <a:p>
                      <a:r>
                        <a:rPr lang="en-US" sz="2000" dirty="0" smtClean="0"/>
                        <a:t>&gt; 20 W</a:t>
                      </a:r>
                      <a:endParaRPr lang="en-US" sz="2000" dirty="0"/>
                    </a:p>
                  </a:txBody>
                  <a:tcPr marL="100587" marR="100587" marT="50294" marB="50294"/>
                </a:tc>
                <a:tc>
                  <a:txBody>
                    <a:bodyPr/>
                    <a:lstStyle/>
                    <a:p>
                      <a:endParaRPr lang="en-US" sz="2000" dirty="0"/>
                    </a:p>
                  </a:txBody>
                  <a:tcPr marL="100587" marR="100587" marT="50294" marB="50294"/>
                </a:tc>
                <a:tc>
                  <a:txBody>
                    <a:bodyPr/>
                    <a:lstStyle/>
                    <a:p>
                      <a:r>
                        <a:rPr lang="en-US" sz="1500" dirty="0" smtClean="0"/>
                        <a:t>&gt; 60 W</a:t>
                      </a:r>
                      <a:r>
                        <a:rPr lang="en-US" sz="1500" baseline="0" dirty="0" smtClean="0"/>
                        <a:t> at 520 nm (1300 MHz)</a:t>
                      </a:r>
                      <a:endParaRPr lang="en-US" sz="1500" dirty="0"/>
                    </a:p>
                  </a:txBody>
                  <a:tcPr marL="100587" marR="100587" marT="50294" marB="50294"/>
                </a:tc>
              </a:tr>
              <a:tr h="407939">
                <a:tc>
                  <a:txBody>
                    <a:bodyPr/>
                    <a:lstStyle/>
                    <a:p>
                      <a:r>
                        <a:rPr lang="en-US" sz="2000" dirty="0" smtClean="0"/>
                        <a:t>Laser Shaping</a:t>
                      </a:r>
                      <a:endParaRPr lang="en-US" sz="2000" dirty="0"/>
                    </a:p>
                  </a:txBody>
                  <a:tcPr marL="100587" marR="100587" marT="50294" marB="50294"/>
                </a:tc>
                <a:tc>
                  <a:txBody>
                    <a:bodyPr/>
                    <a:lstStyle/>
                    <a:p>
                      <a:r>
                        <a:rPr lang="en-US" sz="2000" dirty="0" smtClean="0"/>
                        <a:t>beer can dist.</a:t>
                      </a:r>
                      <a:endParaRPr lang="en-US" sz="2000" dirty="0"/>
                    </a:p>
                  </a:txBody>
                  <a:tcPr marL="100587" marR="100587" marT="50294" marB="50294"/>
                </a:tc>
                <a:tc>
                  <a:txBody>
                    <a:bodyPr/>
                    <a:lstStyle/>
                    <a:p>
                      <a:endParaRPr lang="en-US" sz="2000" dirty="0"/>
                    </a:p>
                  </a:txBody>
                  <a:tcPr marL="100587" marR="100587" marT="50294" marB="50294"/>
                </a:tc>
                <a:tc>
                  <a:txBody>
                    <a:bodyPr/>
                    <a:lstStyle/>
                    <a:p>
                      <a:r>
                        <a:rPr lang="en-US" sz="1500" dirty="0" smtClean="0"/>
                        <a:t>Adequate for now</a:t>
                      </a:r>
                      <a:endParaRPr lang="en-US" sz="1500" dirty="0"/>
                    </a:p>
                  </a:txBody>
                  <a:tcPr marL="100587" marR="100587" marT="50294" marB="50294"/>
                </a:tc>
              </a:tr>
              <a:tr h="407939">
                <a:tc>
                  <a:txBody>
                    <a:bodyPr/>
                    <a:lstStyle/>
                    <a:p>
                      <a:r>
                        <a:rPr lang="en-US" sz="2000" dirty="0" smtClean="0"/>
                        <a:t>Gun Voltage</a:t>
                      </a:r>
                      <a:endParaRPr lang="en-US" sz="2000" dirty="0"/>
                    </a:p>
                  </a:txBody>
                  <a:tcPr marL="100587" marR="100587" marT="50294" marB="50294"/>
                </a:tc>
                <a:tc>
                  <a:txBody>
                    <a:bodyPr/>
                    <a:lstStyle/>
                    <a:p>
                      <a:r>
                        <a:rPr lang="en-US" sz="2000" dirty="0" smtClean="0"/>
                        <a:t>500 kV</a:t>
                      </a:r>
                      <a:endParaRPr lang="en-US" sz="2000" dirty="0"/>
                    </a:p>
                  </a:txBody>
                  <a:tcPr marL="100587" marR="100587" marT="50294" marB="50294"/>
                </a:tc>
                <a:tc>
                  <a:txBody>
                    <a:bodyPr/>
                    <a:lstStyle/>
                    <a:p>
                      <a:endParaRPr lang="en-US" sz="2000" dirty="0"/>
                    </a:p>
                  </a:txBody>
                  <a:tcPr marL="100587" marR="100587" marT="50294" marB="50294"/>
                </a:tc>
                <a:tc>
                  <a:txBody>
                    <a:bodyPr/>
                    <a:lstStyle/>
                    <a:p>
                      <a:r>
                        <a:rPr lang="en-US" sz="1500" dirty="0" smtClean="0"/>
                        <a:t>Currently operating at 350 kV</a:t>
                      </a:r>
                      <a:endParaRPr lang="en-US" sz="1500" dirty="0"/>
                    </a:p>
                  </a:txBody>
                  <a:tcPr marL="100587" marR="100587" marT="50294" marB="50294"/>
                </a:tc>
              </a:tr>
              <a:tr h="407939">
                <a:tc>
                  <a:txBody>
                    <a:bodyPr/>
                    <a:lstStyle/>
                    <a:p>
                      <a:r>
                        <a:rPr lang="en-US" sz="2000" dirty="0" smtClean="0"/>
                        <a:t>Emittance</a:t>
                      </a:r>
                      <a:endParaRPr lang="en-US" sz="2000" dirty="0"/>
                    </a:p>
                  </a:txBody>
                  <a:tcPr marL="100587" marR="100587" marT="50294" marB="50294"/>
                </a:tc>
                <a:tc>
                  <a:txBody>
                    <a:bodyPr/>
                    <a:lstStyle/>
                    <a:p>
                      <a:r>
                        <a:rPr lang="en-US" sz="2000" dirty="0" smtClean="0"/>
                        <a:t>&lt; 2 </a:t>
                      </a:r>
                      <a:r>
                        <a:rPr lang="en-US" sz="2000" baseline="0" dirty="0" smtClean="0">
                          <a:latin typeface="Symbol" pitchFamily="18" charset="2"/>
                        </a:rPr>
                        <a:t>m</a:t>
                      </a:r>
                      <a:r>
                        <a:rPr lang="en-US" sz="2000" dirty="0" smtClean="0"/>
                        <a:t>m</a:t>
                      </a:r>
                      <a:r>
                        <a:rPr lang="en-US" sz="2000" baseline="0" dirty="0" smtClean="0"/>
                        <a:t> (norm, rms)</a:t>
                      </a:r>
                      <a:endParaRPr lang="en-US" sz="2000" dirty="0"/>
                    </a:p>
                  </a:txBody>
                  <a:tcPr marL="100587" marR="100587" marT="50294" marB="50294"/>
                </a:tc>
                <a:tc>
                  <a:txBody>
                    <a:bodyPr/>
                    <a:lstStyle/>
                    <a:p>
                      <a:endParaRPr lang="en-US" sz="2000" dirty="0"/>
                    </a:p>
                  </a:txBody>
                  <a:tcPr marL="100587" marR="100587" marT="50294" marB="50294"/>
                </a:tc>
                <a:tc>
                  <a:txBody>
                    <a:bodyPr/>
                    <a:lstStyle/>
                    <a:p>
                      <a:r>
                        <a:rPr lang="en-US" sz="1500" dirty="0" smtClean="0"/>
                        <a:t>Ultimate</a:t>
                      </a:r>
                      <a:r>
                        <a:rPr lang="en-US" sz="1500" baseline="0" dirty="0" smtClean="0"/>
                        <a:t> ERL goal 0.3 </a:t>
                      </a:r>
                      <a:r>
                        <a:rPr lang="en-US" sz="1500" baseline="0" dirty="0" smtClean="0">
                          <a:latin typeface="Symbol" pitchFamily="18" charset="2"/>
                        </a:rPr>
                        <a:t>m</a:t>
                      </a:r>
                      <a:r>
                        <a:rPr lang="en-US" sz="1500" baseline="0" dirty="0" smtClean="0"/>
                        <a:t>m, with merger</a:t>
                      </a:r>
                      <a:endParaRPr lang="en-US" sz="1500" dirty="0"/>
                    </a:p>
                  </a:txBody>
                  <a:tcPr marL="100587" marR="100587" marT="50294" marB="50294"/>
                </a:tc>
              </a:tr>
              <a:tr h="704092">
                <a:tc>
                  <a:txBody>
                    <a:bodyPr/>
                    <a:lstStyle/>
                    <a:p>
                      <a:r>
                        <a:rPr lang="en-US" sz="2000" dirty="0" smtClean="0"/>
                        <a:t>Operational Lifetime</a:t>
                      </a:r>
                      <a:endParaRPr lang="en-US" sz="2000" dirty="0"/>
                    </a:p>
                  </a:txBody>
                  <a:tcPr marL="100587" marR="100587" marT="50294" marB="50294"/>
                </a:tc>
                <a:tc>
                  <a:txBody>
                    <a:bodyPr/>
                    <a:lstStyle/>
                    <a:p>
                      <a:r>
                        <a:rPr lang="en-US" sz="2000" baseline="0" dirty="0" smtClean="0"/>
                        <a:t>&gt; 1 day</a:t>
                      </a:r>
                      <a:endParaRPr lang="en-US" sz="2000" baseline="30000" dirty="0"/>
                    </a:p>
                  </a:txBody>
                  <a:tcPr marL="100587" marR="100587" marT="50294" marB="50294"/>
                </a:tc>
                <a:tc>
                  <a:txBody>
                    <a:bodyPr/>
                    <a:lstStyle/>
                    <a:p>
                      <a:endParaRPr lang="en-US" sz="2000" dirty="0"/>
                    </a:p>
                  </a:txBody>
                  <a:tcPr marL="100587" marR="100587" marT="50294" marB="50294"/>
                </a:tc>
                <a:tc>
                  <a:txBody>
                    <a:bodyPr/>
                    <a:lstStyle/>
                    <a:p>
                      <a:r>
                        <a:rPr lang="en-US" sz="1500" dirty="0" smtClean="0"/>
                        <a:t>Recent</a:t>
                      </a:r>
                      <a:r>
                        <a:rPr lang="en-US" sz="1500" baseline="0" dirty="0" smtClean="0"/>
                        <a:t> improvements with new cathodes</a:t>
                      </a:r>
                      <a:endParaRPr lang="en-US" sz="1500" dirty="0"/>
                    </a:p>
                  </a:txBody>
                  <a:tcPr marL="100587" marR="100587" marT="50294" marB="50294"/>
                </a:tc>
              </a:tr>
            </a:tbl>
          </a:graphicData>
        </a:graphic>
      </p:graphicFrame>
      <p:sp>
        <p:nvSpPr>
          <p:cNvPr id="4" name="Rounded Rectangle 3"/>
          <p:cNvSpPr/>
          <p:nvPr/>
        </p:nvSpPr>
        <p:spPr bwMode="auto">
          <a:xfrm>
            <a:off x="5256212" y="2287670"/>
            <a:ext cx="546577" cy="221774"/>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5" name="Rounded Rectangle 4"/>
          <p:cNvSpPr/>
          <p:nvPr/>
        </p:nvSpPr>
        <p:spPr bwMode="auto">
          <a:xfrm>
            <a:off x="5256212" y="2705023"/>
            <a:ext cx="546577" cy="221773"/>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6" name="Rounded Rectangle 5"/>
          <p:cNvSpPr/>
          <p:nvPr/>
        </p:nvSpPr>
        <p:spPr bwMode="auto">
          <a:xfrm>
            <a:off x="5256212" y="3113646"/>
            <a:ext cx="546577" cy="221773"/>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7" name="Rounded Rectangle 6"/>
          <p:cNvSpPr/>
          <p:nvPr/>
        </p:nvSpPr>
        <p:spPr bwMode="auto">
          <a:xfrm>
            <a:off x="5256212" y="3531000"/>
            <a:ext cx="546577" cy="221774"/>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8" name="Rounded Rectangle 7"/>
          <p:cNvSpPr/>
          <p:nvPr/>
        </p:nvSpPr>
        <p:spPr bwMode="auto">
          <a:xfrm>
            <a:off x="5256212" y="4349991"/>
            <a:ext cx="546577" cy="220028"/>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9" name="Rounded Rectangle 8"/>
          <p:cNvSpPr/>
          <p:nvPr/>
        </p:nvSpPr>
        <p:spPr bwMode="auto">
          <a:xfrm>
            <a:off x="5256212" y="3923906"/>
            <a:ext cx="546577" cy="221773"/>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10" name="Rounded Rectangle 9"/>
          <p:cNvSpPr/>
          <p:nvPr/>
        </p:nvSpPr>
        <p:spPr bwMode="auto">
          <a:xfrm>
            <a:off x="5256212" y="4732420"/>
            <a:ext cx="546577" cy="221774"/>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00" dirty="0"/>
          </a:p>
        </p:txBody>
      </p:sp>
      <p:sp>
        <p:nvSpPr>
          <p:cNvPr id="11" name="Rounded Rectangle 10"/>
          <p:cNvSpPr/>
          <p:nvPr/>
        </p:nvSpPr>
        <p:spPr bwMode="auto">
          <a:xfrm>
            <a:off x="5261452" y="5158505"/>
            <a:ext cx="546576" cy="221774"/>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sz="2200" dirty="0"/>
          </a:p>
        </p:txBody>
      </p:sp>
      <p:sp>
        <p:nvSpPr>
          <p:cNvPr id="12" name="TextBox 11"/>
          <p:cNvSpPr txBox="1"/>
          <p:nvPr/>
        </p:nvSpPr>
        <p:spPr>
          <a:xfrm>
            <a:off x="3048001" y="247196"/>
            <a:ext cx="4648200" cy="634020"/>
          </a:xfrm>
          <a:prstGeom prst="rect">
            <a:avLst/>
          </a:prstGeom>
          <a:noFill/>
        </p:spPr>
        <p:txBody>
          <a:bodyPr wrap="square" rtlCol="0">
            <a:spAutoFit/>
          </a:bodyPr>
          <a:lstStyle/>
          <a:p>
            <a:pPr algn="r"/>
            <a:r>
              <a:rPr lang="en-US" sz="2200" dirty="0">
                <a:solidFill>
                  <a:schemeClr val="bg1"/>
                </a:solidFill>
                <a:latin typeface="Times New Roman" pitchFamily="18" charset="0"/>
                <a:cs typeface="Times New Roman" pitchFamily="18" charset="0"/>
              </a:rPr>
              <a:t> </a:t>
            </a:r>
            <a:r>
              <a:rPr lang="en-US" sz="3520" b="1" dirty="0">
                <a:solidFill>
                  <a:schemeClr val="bg1"/>
                </a:solidFill>
                <a:latin typeface="+mj-lt"/>
                <a:ea typeface="+mj-ea"/>
                <a:cs typeface="+mj-cs"/>
              </a:rPr>
              <a:t>Injector </a:t>
            </a:r>
            <a:r>
              <a:rPr lang="en-US" sz="3520" b="1" dirty="0">
                <a:solidFill>
                  <a:schemeClr val="bg1"/>
                </a:solidFill>
                <a:latin typeface="+mj-lt"/>
                <a:ea typeface="+mj-ea"/>
                <a:cs typeface="+mj-cs"/>
              </a:rPr>
              <a:t>Achievements</a:t>
            </a:r>
            <a:endParaRPr lang="en-US" sz="3520" b="1" dirty="0">
              <a:solidFill>
                <a:schemeClr val="bg1"/>
              </a:solidFill>
              <a:latin typeface="+mj-lt"/>
              <a:ea typeface="+mj-ea"/>
              <a:cs typeface="+mj-cs"/>
            </a:endParaRPr>
          </a:p>
        </p:txBody>
      </p:sp>
      <p:sp>
        <p:nvSpPr>
          <p:cNvPr id="2" name="Titel 1"/>
          <p:cNvSpPr>
            <a:spLocks noGrp="1"/>
          </p:cNvSpPr>
          <p:nvPr>
            <p:ph type="title"/>
          </p:nvPr>
        </p:nvSpPr>
        <p:spPr/>
        <p:txBody>
          <a:bodyPr/>
          <a:lstStyle/>
          <a:p>
            <a:endParaRPr lang="de-DE"/>
          </a:p>
        </p:txBody>
      </p:sp>
    </p:spTree>
    <p:extLst>
      <p:ext uri="{BB962C8B-B14F-4D97-AF65-F5344CB8AC3E}">
        <p14:creationId xmlns:p14="http://schemas.microsoft.com/office/powerpoint/2010/main" val="1507105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980</Words>
  <Application>Microsoft Macintosh PowerPoint</Application>
  <PresentationFormat>Benutzerdefiniert</PresentationFormat>
  <Paragraphs>274</Paragraphs>
  <Slides>23</Slides>
  <Notes>1</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23</vt:i4>
      </vt:variant>
    </vt:vector>
  </HeadingPairs>
  <TitlesOfParts>
    <vt:vector size="34" baseType="lpstr">
      <vt:lpstr>Arial Narrow</vt:lpstr>
      <vt:lpstr>Calibri</vt:lpstr>
      <vt:lpstr>Cambria Math</vt:lpstr>
      <vt:lpstr>ＭＳ Ｐゴシック</vt:lpstr>
      <vt:lpstr>Symbol</vt:lpstr>
      <vt:lpstr>Times New Roman</vt:lpstr>
      <vt:lpstr>Verdana</vt:lpstr>
      <vt:lpstr>Wingdings</vt:lpstr>
      <vt:lpstr>Arial</vt:lpstr>
      <vt:lpstr>Office Theme</vt:lpstr>
      <vt:lpstr>Photo Editor Photo</vt:lpstr>
      <vt:lpstr> R. Eichhorn, Cornell </vt:lpstr>
      <vt:lpstr>The Cornell ERL Injector Module</vt:lpstr>
      <vt:lpstr>PowerPoint-Präsentation</vt:lpstr>
      <vt:lpstr>PowerPoint-Präsentation</vt:lpstr>
      <vt:lpstr>PowerPoint-Präsentation</vt:lpstr>
      <vt:lpstr>PowerPoint-Präsentation</vt:lpstr>
      <vt:lpstr>PowerPoint-Präsentation</vt:lpstr>
      <vt:lpstr>Performance beyond our parameters</vt:lpstr>
      <vt:lpstr>PowerPoint-Präsentation</vt:lpstr>
      <vt:lpstr>PowerPoint-Präsentation</vt:lpstr>
      <vt:lpstr>PowerPoint-Präsentation</vt:lpstr>
      <vt:lpstr>Understanding the coupler  heating in the ICM</vt:lpstr>
      <vt:lpstr>PowerPoint-Präsentation</vt:lpstr>
      <vt:lpstr>Fluid dynamics calculations</vt:lpstr>
      <vt:lpstr>Recalculation of the 80 K system</vt:lpstr>
      <vt:lpstr>Inlet flow restrictor</vt:lpstr>
      <vt:lpstr>PowerPoint-Präsentation</vt:lpstr>
      <vt:lpstr>ICM rebuilt 2015/16</vt:lpstr>
      <vt:lpstr>PowerPoint-Präsentation</vt:lpstr>
      <vt:lpstr>Typical ICM cool-down</vt:lpstr>
      <vt:lpstr>ICM heat exchanger can modifications</vt:lpstr>
      <vt:lpstr>Outlook</vt:lpstr>
      <vt:lpstr>PowerPoint-Präsentation</vt:lpstr>
    </vt:vector>
  </TitlesOfParts>
  <Company>LEPP</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M. Yang</dc:creator>
  <cp:lastModifiedBy>Microsoft Office-Anwender</cp:lastModifiedBy>
  <cp:revision>114</cp:revision>
  <cp:lastPrinted>2016-03-09T08:07:26Z</cp:lastPrinted>
  <dcterms:created xsi:type="dcterms:W3CDTF">2015-04-13T20:36:43Z</dcterms:created>
  <dcterms:modified xsi:type="dcterms:W3CDTF">2016-07-06T09:42:11Z</dcterms:modified>
</cp:coreProperties>
</file>