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9"/>
  </p:notesMasterIdLst>
  <p:handoutMasterIdLst>
    <p:handoutMasterId r:id="rId40"/>
  </p:handoutMasterIdLst>
  <p:sldIdLst>
    <p:sldId id="265" r:id="rId3"/>
    <p:sldId id="343" r:id="rId4"/>
    <p:sldId id="288" r:id="rId5"/>
    <p:sldId id="323" r:id="rId6"/>
    <p:sldId id="314" r:id="rId7"/>
    <p:sldId id="324" r:id="rId8"/>
    <p:sldId id="325" r:id="rId9"/>
    <p:sldId id="358" r:id="rId10"/>
    <p:sldId id="289" r:id="rId11"/>
    <p:sldId id="290" r:id="rId12"/>
    <p:sldId id="320" r:id="rId13"/>
    <p:sldId id="315" r:id="rId14"/>
    <p:sldId id="291" r:id="rId15"/>
    <p:sldId id="340" r:id="rId16"/>
    <p:sldId id="293" r:id="rId17"/>
    <p:sldId id="306" r:id="rId18"/>
    <p:sldId id="337" r:id="rId19"/>
    <p:sldId id="330" r:id="rId20"/>
    <p:sldId id="336" r:id="rId21"/>
    <p:sldId id="295" r:id="rId22"/>
    <p:sldId id="351" r:id="rId23"/>
    <p:sldId id="339" r:id="rId24"/>
    <p:sldId id="344" r:id="rId25"/>
    <p:sldId id="347" r:id="rId26"/>
    <p:sldId id="352" r:id="rId27"/>
    <p:sldId id="354" r:id="rId28"/>
    <p:sldId id="357" r:id="rId29"/>
    <p:sldId id="322" r:id="rId30"/>
    <p:sldId id="335" r:id="rId31"/>
    <p:sldId id="348" r:id="rId32"/>
    <p:sldId id="329" r:id="rId33"/>
    <p:sldId id="326" r:id="rId34"/>
    <p:sldId id="328" r:id="rId35"/>
    <p:sldId id="338" r:id="rId36"/>
    <p:sldId id="341" r:id="rId37"/>
    <p:sldId id="359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3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39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1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6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46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63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2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98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1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1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1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0.png"/><Relationship Id="rId7" Type="http://schemas.openxmlformats.org/officeDocument/2006/relationships/image" Target="../media/image30.png"/><Relationship Id="rId12" Type="http://schemas.openxmlformats.org/officeDocument/2006/relationships/image" Target="../media/image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0.png"/><Relationship Id="rId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43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NULL"/><Relationship Id="rId10" Type="http://schemas.openxmlformats.org/officeDocument/2006/relationships/image" Target="../media/image5.png"/><Relationship Id="rId4" Type="http://schemas.openxmlformats.org/officeDocument/2006/relationships/image" Target="NULL"/><Relationship Id="rId9" Type="http://schemas.openxmlformats.org/officeDocument/2006/relationships/image" Target="../media/image4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4.jp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9.png"/><Relationship Id="rId3" Type="http://schemas.openxmlformats.org/officeDocument/2006/relationships/image" Target="../media/image24.jp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0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865493"/>
            <a:ext cx="7526338" cy="15173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Ultimate gradient limitation in </a:t>
            </a:r>
            <a:r>
              <a:rPr lang="en-US" dirty="0" err="1"/>
              <a:t>Nb</a:t>
            </a:r>
            <a:r>
              <a:rPr lang="en-US" dirty="0"/>
              <a:t> SRF </a:t>
            </a:r>
            <a:r>
              <a:rPr lang="en-US" dirty="0" smtClean="0"/>
              <a:t>cavities:</a:t>
            </a:r>
            <a:br>
              <a:rPr lang="en-US" dirty="0" smtClean="0"/>
            </a:br>
            <a:r>
              <a:rPr lang="en-US" sz="2000" dirty="0" smtClean="0"/>
              <a:t>the bi-layer </a:t>
            </a:r>
            <a:r>
              <a:rPr lang="en-US" sz="2000" dirty="0"/>
              <a:t>model and prospects for high Q at high gradient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029251"/>
            <a:ext cx="7526338" cy="1176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Mattia Checchin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TTC Meeting, CEA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Saclay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, Paris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07 </a:t>
            </a:r>
            <a:r>
              <a:rPr lang="it-IT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JUL 2016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07" y="953437"/>
            <a:ext cx="3498481" cy="77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Experimental data vs Theory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" y="868929"/>
            <a:ext cx="5950623" cy="4546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91034" y="2713509"/>
                <a:ext cx="21570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(0)=180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𝑚𝑇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baseline="30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34" y="2713509"/>
                <a:ext cx="2157001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51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91034" y="3244058"/>
                <a:ext cx="1624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=39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baseline="30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34" y="3244058"/>
                <a:ext cx="162454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91034" y="3797767"/>
                <a:ext cx="1606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=38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baseline="30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34" y="3797767"/>
                <a:ext cx="160640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515" t="-303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53700" y="5548576"/>
            <a:ext cx="5426438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Casalbuoni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Nucl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. Instr. Meth. Phys. Res. A 583, 45 (2005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sz="14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B. W.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Maxfield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and W. L. McLean, Phys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Rev. 139, A1515 (1965)</a:t>
            </a:r>
            <a:endParaRPr lang="en-US" sz="14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00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1058" y="1382155"/>
            <a:ext cx="310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The parameters used in the simulation are experimental values from bibliography: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Quench fields summary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16" y="939608"/>
            <a:ext cx="89342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N-doped cavities so far </a:t>
            </a:r>
            <a:r>
              <a:rPr lang="en-US" dirty="0" smtClean="0">
                <a:solidFill>
                  <a:srgbClr val="C00000"/>
                </a:solidFill>
              </a:rPr>
              <a:t>quench </a:t>
            </a:r>
            <a:r>
              <a:rPr lang="en-US" sz="3200" dirty="0" smtClean="0">
                <a:solidFill>
                  <a:srgbClr val="C00000"/>
                </a:solidFill>
              </a:rPr>
              <a:t>below</a:t>
            </a:r>
            <a:r>
              <a:rPr lang="en-US" dirty="0" smtClean="0">
                <a:solidFill>
                  <a:srgbClr val="C00000"/>
                </a:solidFill>
              </a:rPr>
              <a:t> B</a:t>
            </a:r>
            <a:r>
              <a:rPr lang="en-US" baseline="-25000" dirty="0" smtClean="0">
                <a:solidFill>
                  <a:srgbClr val="C00000"/>
                </a:solidFill>
              </a:rPr>
              <a:t>c1</a:t>
            </a:r>
          </a:p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statistically,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N-doped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cavities are quenching close or below the lower critical field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120 C baked cavities quench always </a:t>
            </a:r>
            <a:r>
              <a:rPr lang="en-US" sz="3200" dirty="0">
                <a:solidFill>
                  <a:srgbClr val="C00000"/>
                </a:solidFill>
              </a:rPr>
              <a:t>above</a:t>
            </a:r>
            <a:r>
              <a:rPr lang="en-US" dirty="0">
                <a:solidFill>
                  <a:srgbClr val="C00000"/>
                </a:solidFill>
              </a:rPr>
              <a:t> B</a:t>
            </a:r>
            <a:r>
              <a:rPr lang="en-US" baseline="-25000" dirty="0">
                <a:solidFill>
                  <a:srgbClr val="C00000"/>
                </a:solidFill>
              </a:rPr>
              <a:t>c1</a:t>
            </a:r>
            <a:endParaRPr lang="en-US" dirty="0">
              <a:solidFill>
                <a:srgbClr val="C00000"/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120 C baked cavities can reach the metastable Meissner state above the lower critical field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" y="3302916"/>
            <a:ext cx="3810273" cy="29109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4766" y="3302916"/>
            <a:ext cx="47968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EP cavities seem to quench at B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c1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but because of the HFQS we cannot conclude that B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c1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is the limitation</a:t>
            </a:r>
          </a:p>
          <a:p>
            <a:pPr lvl="0" algn="just"/>
            <a:r>
              <a:rPr lang="en-US" sz="2000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>
                <a:solidFill>
                  <a:srgbClr val="404040">
                    <a:lumMod val="50000"/>
                  </a:srgbClr>
                </a:solidFill>
                <a:cs typeface="Times New Roman" panose="02020603050405020304" pitchFamily="18" charset="0"/>
              </a:rPr>
              <a:t> the dissipation regime is different</a:t>
            </a:r>
            <a:endParaRPr lang="en-US" sz="2000" dirty="0">
              <a:solidFill>
                <a:srgbClr val="404040">
                  <a:lumMod val="50000"/>
                </a:srgbClr>
              </a:solidFill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Bean-Livingston barrier may give us more insight on what’s going on…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877990" y="2475186"/>
            <a:ext cx="7388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Bean-Livingston barrier calculation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2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Bean-Livingston Barrier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64928" y="932472"/>
                <a:ext cx="4849084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𝑣𝑣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28" y="932472"/>
                <a:ext cx="4849084" cy="4653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28600" y="6037711"/>
            <a:ext cx="4575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C. P. Bean and J. D. Livingston,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Phys. Rev.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Lett. 12, 14 (1964)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81266" y="2280211"/>
            <a:ext cx="1780340" cy="6642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21049" y="2254086"/>
            <a:ext cx="0" cy="7668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19900" y="2253179"/>
            <a:ext cx="832579" cy="76775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74154" y="2990175"/>
            <a:ext cx="7825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2" y="3069751"/>
            <a:ext cx="2261656" cy="28363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92" y="3069751"/>
            <a:ext cx="3175306" cy="283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55962" y="1435187"/>
                <a:ext cx="5730174" cy="900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962" y="1435187"/>
                <a:ext cx="5730174" cy="9001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Bean-Livingston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arrier – Forces in play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84982" y="901879"/>
                <a:ext cx="6397457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𝑣𝑣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82" y="901879"/>
                <a:ext cx="6397457" cy="9687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42928" y="1878434"/>
            <a:ext cx="4454296" cy="4012025"/>
            <a:chOff x="188946" y="1784365"/>
            <a:chExt cx="4454296" cy="4012025"/>
          </a:xfrm>
        </p:grpSpPr>
        <p:sp>
          <p:nvSpPr>
            <p:cNvPr id="6" name="TextBox 5"/>
            <p:cNvSpPr txBox="1"/>
            <p:nvPr/>
          </p:nvSpPr>
          <p:spPr>
            <a:xfrm>
              <a:off x="188946" y="1784365"/>
              <a:ext cx="4454296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Vortex – Field interaction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Vortex – Anti-Vortex interaction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07906" y="2523392"/>
                  <a:ext cx="3077637" cy="806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𝑓𝑣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06" y="2523392"/>
                  <a:ext cx="3077637" cy="8063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607906" y="5000531"/>
                  <a:ext cx="3139257" cy="795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𝑣𝑣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06" y="5000531"/>
                  <a:ext cx="3139257" cy="7958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089337" y="1220032"/>
            <a:ext cx="5101361" cy="2407442"/>
            <a:chOff x="5589779" y="1051817"/>
            <a:chExt cx="5101361" cy="2407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590426" y="2423753"/>
                  <a:ext cx="4215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0426" y="2423753"/>
                  <a:ext cx="421526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594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589779" y="1051817"/>
              <a:ext cx="5101361" cy="2407442"/>
              <a:chOff x="5589779" y="1051817"/>
              <a:chExt cx="5101361" cy="240744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022455" y="1051817"/>
                <a:ext cx="4668685" cy="2407442"/>
                <a:chOff x="6022455" y="1051817"/>
                <a:chExt cx="4668685" cy="240744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542115" y="1051817"/>
                  <a:ext cx="4149025" cy="2407441"/>
                  <a:chOff x="6723089" y="1349480"/>
                  <a:chExt cx="4149025" cy="2407441"/>
                </a:xfrm>
              </p:grpSpPr>
              <p:cxnSp>
                <p:nvCxnSpPr>
                  <p:cNvPr id="7" name="Straight Arrow Connector 6"/>
                  <p:cNvCxnSpPr/>
                  <p:nvPr/>
                </p:nvCxnSpPr>
                <p:spPr>
                  <a:xfrm flipV="1">
                    <a:off x="6723089" y="2310326"/>
                    <a:ext cx="0" cy="1446595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Arc 7"/>
                  <p:cNvSpPr/>
                  <p:nvPr/>
                </p:nvSpPr>
                <p:spPr>
                  <a:xfrm rot="10800000">
                    <a:off x="6733508" y="1349480"/>
                    <a:ext cx="4138606" cy="2407437"/>
                  </a:xfrm>
                  <a:prstGeom prst="arc">
                    <a:avLst/>
                  </a:prstGeom>
                  <a:ln w="28575">
                    <a:solidFill>
                      <a:schemeClr val="tx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6723089" y="3756919"/>
                    <a:ext cx="2420911" cy="1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flipV="1">
                    <a:off x="7787390" y="3033623"/>
                    <a:ext cx="0" cy="723298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6364731" y="2226039"/>
                  <a:ext cx="0" cy="1233218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6199839" y="2226039"/>
                  <a:ext cx="0" cy="1233220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6022455" y="2226039"/>
                  <a:ext cx="0" cy="1233217"/>
                </a:xfrm>
                <a:prstGeom prst="straightConnector1">
                  <a:avLst/>
                </a:prstGeom>
                <a:ln w="19050">
                  <a:solidFill>
                    <a:schemeClr val="tx1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589779" y="2208439"/>
                    <a:ext cx="42152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9779" y="2208439"/>
                    <a:ext cx="421526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5237086" y="4581588"/>
            <a:ext cx="3225498" cy="1456985"/>
            <a:chOff x="5812478" y="4662487"/>
            <a:chExt cx="3225498" cy="1456985"/>
          </a:xfrm>
        </p:grpSpPr>
        <p:grpSp>
          <p:nvGrpSpPr>
            <p:cNvPr id="42" name="Group 41"/>
            <p:cNvGrpSpPr/>
            <p:nvPr/>
          </p:nvGrpSpPr>
          <p:grpSpPr>
            <a:xfrm>
              <a:off x="5812478" y="4662487"/>
              <a:ext cx="3225498" cy="1456985"/>
              <a:chOff x="5812478" y="4662487"/>
              <a:chExt cx="3225498" cy="145698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812478" y="4662487"/>
                <a:ext cx="3225498" cy="1456985"/>
                <a:chOff x="5813571" y="4539349"/>
                <a:chExt cx="3225498" cy="1456985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flipH="1" flipV="1">
                  <a:off x="7781947" y="4539349"/>
                  <a:ext cx="5443" cy="145698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5813571" y="5996332"/>
                  <a:ext cx="3225498" cy="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8217108" y="5362365"/>
                  <a:ext cx="0" cy="63396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7370160" y="5362365"/>
                  <a:ext cx="0" cy="633967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14"/>
                <p:cNvSpPr/>
                <p:nvPr/>
              </p:nvSpPr>
              <p:spPr>
                <a:xfrm>
                  <a:off x="7370161" y="4907660"/>
                  <a:ext cx="1545240" cy="1088672"/>
                </a:xfrm>
                <a:custGeom>
                  <a:avLst/>
                  <a:gdLst>
                    <a:gd name="connsiteX0" fmla="*/ 0 w 2286000"/>
                    <a:gd name="connsiteY0" fmla="*/ 0 h 1783830"/>
                    <a:gd name="connsiteX1" fmla="*/ 509665 w 2286000"/>
                    <a:gd name="connsiteY1" fmla="*/ 284814 h 1783830"/>
                    <a:gd name="connsiteX2" fmla="*/ 966865 w 2286000"/>
                    <a:gd name="connsiteY2" fmla="*/ 1439056 h 1783830"/>
                    <a:gd name="connsiteX3" fmla="*/ 2286000 w 2286000"/>
                    <a:gd name="connsiteY3" fmla="*/ 1783830 h 178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0" h="1783830">
                      <a:moveTo>
                        <a:pt x="0" y="0"/>
                      </a:moveTo>
                      <a:cubicBezTo>
                        <a:pt x="174260" y="22485"/>
                        <a:pt x="348521" y="44971"/>
                        <a:pt x="509665" y="284814"/>
                      </a:cubicBezTo>
                      <a:cubicBezTo>
                        <a:pt x="670809" y="524657"/>
                        <a:pt x="670809" y="1189220"/>
                        <a:pt x="966865" y="1439056"/>
                      </a:cubicBezTo>
                      <a:cubicBezTo>
                        <a:pt x="1262921" y="1688892"/>
                        <a:pt x="1774460" y="1736361"/>
                        <a:pt x="2286000" y="1783830"/>
                      </a:cubicBezTo>
                    </a:path>
                  </a:pathLst>
                </a:custGeom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Freeform 43"/>
              <p:cNvSpPr/>
              <p:nvPr/>
            </p:nvSpPr>
            <p:spPr>
              <a:xfrm flipH="1">
                <a:off x="5869583" y="5030800"/>
                <a:ext cx="1545240" cy="1088672"/>
              </a:xfrm>
              <a:custGeom>
                <a:avLst/>
                <a:gdLst>
                  <a:gd name="connsiteX0" fmla="*/ 0 w 2286000"/>
                  <a:gd name="connsiteY0" fmla="*/ 0 h 1783830"/>
                  <a:gd name="connsiteX1" fmla="*/ 509665 w 2286000"/>
                  <a:gd name="connsiteY1" fmla="*/ 284814 h 1783830"/>
                  <a:gd name="connsiteX2" fmla="*/ 966865 w 2286000"/>
                  <a:gd name="connsiteY2" fmla="*/ 1439056 h 1783830"/>
                  <a:gd name="connsiteX3" fmla="*/ 2286000 w 2286000"/>
                  <a:gd name="connsiteY3" fmla="*/ 1783830 h 178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0" h="1783830">
                    <a:moveTo>
                      <a:pt x="0" y="0"/>
                    </a:moveTo>
                    <a:cubicBezTo>
                      <a:pt x="174260" y="22485"/>
                      <a:pt x="348521" y="44971"/>
                      <a:pt x="509665" y="284814"/>
                    </a:cubicBezTo>
                    <a:cubicBezTo>
                      <a:pt x="670809" y="524657"/>
                      <a:pt x="670809" y="1189220"/>
                      <a:pt x="966865" y="1439056"/>
                    </a:cubicBezTo>
                    <a:cubicBezTo>
                      <a:pt x="1262921" y="1688892"/>
                      <a:pt x="1774460" y="1736361"/>
                      <a:pt x="2286000" y="1783830"/>
                    </a:cubicBezTo>
                  </a:path>
                </a:pathLst>
              </a:cu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224926" y="5177726"/>
                  <a:ext cx="4215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4926" y="5177726"/>
                  <a:ext cx="421526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594" b="-31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218492" y="5179810"/>
                  <a:ext cx="4215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492" y="5179810"/>
                  <a:ext cx="42152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145" r="-28986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043302" y="4692754"/>
                  <a:ext cx="42152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302" y="4692754"/>
                  <a:ext cx="421526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Bean-Livingston barrier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0" y="1866092"/>
            <a:ext cx="3718277" cy="2981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685" y="4956004"/>
            <a:ext cx="81846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The cleaner the material (low k) the higher the barrier and the stronger the attractive force</a:t>
            </a:r>
          </a:p>
          <a:p>
            <a:pPr marL="342900" indent="-342900" algn="just">
              <a:buFont typeface="Times New Roman" panose="02020603050405020304" pitchFamily="18" charset="0"/>
              <a:buChar char="→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Why 120 C baked cavities overcome B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c1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if they have the shortest barrier?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08859" y="2013643"/>
                <a:ext cx="1296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859" y="2013643"/>
                <a:ext cx="1296893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245" t="-1961" r="-70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6348" y="829139"/>
            <a:ext cx="8791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NB: the Bean-Livingston barrier represents the energy cost a vortex has to spend to penetrate the superconductor.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37" y="1943441"/>
            <a:ext cx="4127278" cy="2906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211" y="1558849"/>
            <a:ext cx="1656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Gibbs free energy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0415" y="1537025"/>
            <a:ext cx="2139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Force per unit of length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6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Experimental data vs Theory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" y="816463"/>
            <a:ext cx="5337643" cy="4077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17" y="816463"/>
            <a:ext cx="2644682" cy="2120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95" y="2959245"/>
            <a:ext cx="2570813" cy="181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698" y="4874340"/>
            <a:ext cx="8937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N-doped possess higher barrier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(stronger attractive force) </a:t>
            </a:r>
            <a:r>
              <a:rPr lang="en-US" sz="2000" dirty="0" smtClean="0">
                <a:solidFill>
                  <a:srgbClr val="C00000"/>
                </a:solidFill>
              </a:rPr>
              <a:t>than 120 C baked cavities</a:t>
            </a:r>
          </a:p>
          <a:p>
            <a:pPr algn="just"/>
            <a:endParaRPr lang="en-US" sz="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Font typeface="Times New Roman" panose="02020603050405020304" pitchFamily="18" charset="0"/>
              <a:buChar char="→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Why 120 C baked cavities, that should have lower quench field, are quenching instead at larger field than  N-doped cavities?</a:t>
            </a:r>
          </a:p>
          <a:p>
            <a:pPr marL="342900" indent="-342900" algn="just">
              <a:buFont typeface="Times New Roman" panose="02020603050405020304" pitchFamily="18" charset="0"/>
              <a:buChar char="→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Why only 120 C baked cavities can systematically overcome B</a:t>
            </a:r>
            <a:r>
              <a:rPr lang="en-US" sz="1800" baseline="-25000" dirty="0" smtClean="0">
                <a:solidFill>
                  <a:schemeClr val="accent6">
                    <a:lumMod val="50000"/>
                  </a:schemeClr>
                </a:solidFill>
              </a:rPr>
              <a:t>c1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Experimental data vs Theory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" y="816463"/>
            <a:ext cx="5337643" cy="4077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28"/>
          <a:stretch/>
        </p:blipFill>
        <p:spPr>
          <a:xfrm>
            <a:off x="4691921" y="2504008"/>
            <a:ext cx="4223479" cy="3417111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54445" y="5917130"/>
            <a:ext cx="4384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A. Romanenko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Appl. Phys. Lett.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104, 072601 (2014)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1921" y="2504008"/>
            <a:ext cx="4223479" cy="37208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983757">
            <a:off x="1492029" y="2187559"/>
            <a:ext cx="1738859" cy="133563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3236922" y="1967999"/>
            <a:ext cx="1166977" cy="99351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93692" y="3635115"/>
            <a:ext cx="284813" cy="14240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2618" y="5056646"/>
                <a:ext cx="292067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endParaRPr lang="en-US" sz="18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inside the penetration depth</a:t>
                </a:r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18" y="5056646"/>
                <a:ext cx="2920676" cy="800219"/>
              </a:xfrm>
              <a:prstGeom prst="rect">
                <a:avLst/>
              </a:prstGeom>
              <a:blipFill rotWithShape="0">
                <a:blip r:embed="rId4"/>
                <a:stretch>
                  <a:fillRect l="-626" t="-7634" r="-835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4317166" y="1641424"/>
            <a:ext cx="1431562" cy="5171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39874" y="1200582"/>
                <a:ext cx="300788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</a:rPr>
                  <a:t>Non-constant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inside the penetration depth</a:t>
                </a:r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874" y="1200582"/>
                <a:ext cx="3007886" cy="800219"/>
              </a:xfrm>
              <a:prstGeom prst="rect">
                <a:avLst/>
              </a:prstGeom>
              <a:blipFill rotWithShape="0">
                <a:blip r:embed="rId5"/>
                <a:stretch>
                  <a:fillRect t="-7634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485152" y="2475186"/>
            <a:ext cx="8173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Bean-Livingston barrier with a dirty layer on the surface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K profile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" y="2340907"/>
            <a:ext cx="4289513" cy="3403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048970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 assumed an analytical sigmoidal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profile that represents a dirty layer on the surface of the superconductor: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48970"/>
                <a:ext cx="8686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23" t="-5882" r="-10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2430414"/>
                <a:ext cx="4044056" cy="990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30414"/>
                <a:ext cx="4044056" cy="9909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0" y="3513009"/>
                <a:ext cx="3084242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Where:</a:t>
                </a:r>
              </a:p>
              <a:p>
                <a:pPr marL="342900" indent="-342900"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surface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2000" i="1" dirty="0" smtClean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bulk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2000" i="1" dirty="0" smtClean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dirty layer thickness</a:t>
                </a:r>
              </a:p>
              <a:p>
                <a:pPr marL="342900" indent="-342900"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penetration depth</a:t>
                </a:r>
              </a:p>
              <a:p>
                <a:pPr marL="342900" indent="-342900"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profile steepness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13009"/>
                <a:ext cx="3084242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976" t="-1572" r="-1186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3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What is the ultimate gradient limitation for bulk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Nb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cavities?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929793"/>
                <a:ext cx="8686800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→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Penetration of magnetic flux quanta in the superconductor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endParaRPr lang="en-US" sz="1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Vortexes can penetrate when the applied magnetic field approaches the field of first penetration. This latter falls in between two limits: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endParaRPr lang="en-US" sz="9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514350" indent="-514350" algn="just">
                  <a:buFont typeface="+mj-lt"/>
                  <a:buAutoNum type="romanLcPeriod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lower critical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just"/>
                <a:endParaRPr lang="en-US" sz="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Field at which a vortex far from a surface and not interacting with other vortices is stable in the superconductor</a:t>
                </a:r>
              </a:p>
              <a:p>
                <a:pPr algn="just"/>
                <a:endParaRPr 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514350" indent="-514350" algn="just">
                  <a:buFont typeface="+mj-lt"/>
                  <a:buAutoNum type="romanLcPeriod" startAt="2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superheating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just"/>
                <a:endParaRPr lang="en-US" sz="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Highest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field H for which the G-L free energy still posses a local minimum as a function of the order parameter</a:t>
                </a:r>
              </a:p>
              <a:p>
                <a:pPr lvl="2" algn="just"/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Analytical formulas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of our interest do not exist –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we need numerical calculations!</a:t>
                </a:r>
              </a:p>
              <a:p>
                <a:pPr algn="just"/>
                <a:endParaRPr lang="en-US" sz="600" u="sng" dirty="0" smtClean="0">
                  <a:solidFill>
                    <a:srgbClr val="C00000"/>
                  </a:solidFill>
                </a:endParaRPr>
              </a:p>
              <a:p>
                <a:pPr lvl="1" algn="just"/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self-consistent code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was developed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29793"/>
                <a:ext cx="8686800" cy="5247590"/>
              </a:xfrm>
              <a:prstGeom prst="rect">
                <a:avLst/>
              </a:prstGeom>
              <a:blipFill rotWithShape="0">
                <a:blip r:embed="rId3"/>
                <a:stretch>
                  <a:fillRect l="-1123" t="-930" r="-1053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2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Attractive force enhancement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" y="917313"/>
            <a:ext cx="7608284" cy="5275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584" name="TextBox 24583"/>
              <p:cNvSpPr txBox="1"/>
              <p:nvPr/>
            </p:nvSpPr>
            <p:spPr>
              <a:xfrm>
                <a:off x="2251363" y="1482437"/>
                <a:ext cx="16021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c</a:t>
                </a:r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onstant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584" name="TextBox 245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63" y="1482437"/>
                <a:ext cx="1602170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90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69516" y="1222531"/>
                <a:ext cx="18779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=1.04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516" y="1222531"/>
                <a:ext cx="1877950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586" name="Straight Connector 24585"/>
          <p:cNvCxnSpPr/>
          <p:nvPr/>
        </p:nvCxnSpPr>
        <p:spPr>
          <a:xfrm flipV="1">
            <a:off x="2078182" y="1820991"/>
            <a:ext cx="568036" cy="83706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88" name="Straight Connector 24587"/>
          <p:cNvCxnSpPr/>
          <p:nvPr/>
        </p:nvCxnSpPr>
        <p:spPr>
          <a:xfrm flipH="1" flipV="1">
            <a:off x="5458691" y="1544782"/>
            <a:ext cx="616527" cy="4779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Attractive force enhancement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" y="917313"/>
            <a:ext cx="7608284" cy="527553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1662546" y="3187113"/>
            <a:ext cx="818326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662545" y="5091546"/>
            <a:ext cx="1320498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TextBox 24582"/>
              <p:cNvSpPr txBox="1"/>
              <p:nvPr/>
            </p:nvSpPr>
            <p:spPr>
              <a:xfrm>
                <a:off x="1694564" y="3762604"/>
                <a:ext cx="889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583" name="TextBox 245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64" y="3762604"/>
                <a:ext cx="88979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84" name="TextBox 24583"/>
              <p:cNvSpPr txBox="1"/>
              <p:nvPr/>
            </p:nvSpPr>
            <p:spPr>
              <a:xfrm>
                <a:off x="2251363" y="1482437"/>
                <a:ext cx="16021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c</a:t>
                </a:r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onstant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584" name="TextBox 245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63" y="1482437"/>
                <a:ext cx="1602170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90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69516" y="1222531"/>
                <a:ext cx="18779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=1.04</m:t>
                    </m:r>
                  </m:oMath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516" y="1222531"/>
                <a:ext cx="1877950" cy="338554"/>
              </a:xfrm>
              <a:prstGeom prst="rect">
                <a:avLst/>
              </a:prstGeom>
              <a:blipFill rotWithShape="0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586" name="Straight Connector 24585"/>
          <p:cNvCxnSpPr/>
          <p:nvPr/>
        </p:nvCxnSpPr>
        <p:spPr>
          <a:xfrm flipV="1">
            <a:off x="2078182" y="1820991"/>
            <a:ext cx="568036" cy="83706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88" name="Straight Connector 24587"/>
          <p:cNvCxnSpPr/>
          <p:nvPr/>
        </p:nvCxnSpPr>
        <p:spPr>
          <a:xfrm flipH="1" flipV="1">
            <a:off x="5458691" y="1544782"/>
            <a:ext cx="616527" cy="4779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03624" y="3380651"/>
            <a:ext cx="0" cy="15347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24546" y="5187778"/>
            <a:ext cx="2735224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3 times larger attractive force!!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Force enhancement at the interface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949452"/>
            <a:ext cx="6882384" cy="5254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672" y="2674253"/>
            <a:ext cx="1466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attractive force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803072" y="2313960"/>
            <a:ext cx="457200" cy="40266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91250" y="1982333"/>
            <a:ext cx="1410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repulsive force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422648" y="1378527"/>
            <a:ext cx="523426" cy="66501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3867" y="3524186"/>
            <a:ext cx="320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The force is enhanced by the presence of the dirty-clean interface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49332" y="4180888"/>
            <a:ext cx="1203122" cy="42267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7" name="Title 28"/>
              <p:cNvSpPr>
                <a:spLocks noGrp="1"/>
              </p:cNvSpPr>
              <p:nvPr>
                <p:ph type="title"/>
              </p:nvPr>
            </p:nvSpPr>
            <p:spPr bwMode="auto">
              <a:xfrm>
                <a:off x="228600" y="103188"/>
                <a:ext cx="8686800" cy="642937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numCol="1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en-US" dirty="0" smtClean="0">
                    <a:latin typeface="Helvetica" panose="020B0604020202020204" pitchFamily="34" charset="0"/>
                    <a:ea typeface="Geneva" pitchFamily="121" charset="-128"/>
                  </a:rPr>
                  <a:t>Dependence on the layer’s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</m:oMath>
                </a14:m>
                <a:endParaRPr lang="en-US" altLang="en-US" dirty="0" smtClean="0">
                  <a:latin typeface="Helvetica" panose="020B0604020202020204" pitchFamily="34" charset="0"/>
                  <a:ea typeface="Geneva" pitchFamily="121" charset="-128"/>
                </a:endParaRPr>
              </a:p>
            </p:txBody>
          </p:sp>
        </mc:Choice>
        <mc:Fallback xmlns="">
          <p:sp>
            <p:nvSpPr>
              <p:cNvPr id="24577" name="Title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228600" y="103188"/>
                <a:ext cx="8686800" cy="642937"/>
              </a:xfrm>
              <a:blipFill rotWithShape="0">
                <a:blip r:embed="rId3"/>
                <a:stretch>
                  <a:fillRect l="-2175" b="-30476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" y="876501"/>
            <a:ext cx="7608284" cy="5357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5322" y="3645134"/>
            <a:ext cx="2550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The dirtier the layer, the stronger the attractive force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10787" y="4301836"/>
            <a:ext cx="1203122" cy="42267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485152" y="2475186"/>
            <a:ext cx="8173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smtClean="0">
                <a:latin typeface="Helvetica" panose="020B0604020202020204" pitchFamily="34" charset="0"/>
              </a:rPr>
              <a:t>Prospects </a:t>
            </a:r>
            <a:r>
              <a:rPr lang="en-US" altLang="en-US" sz="4000" dirty="0">
                <a:latin typeface="Helvetica" panose="020B0604020202020204" pitchFamily="34" charset="0"/>
              </a:rPr>
              <a:t>for </a:t>
            </a:r>
            <a:r>
              <a:rPr lang="en-US" altLang="en-US" sz="4000" dirty="0" smtClean="0">
                <a:latin typeface="Helvetica" panose="020B0604020202020204" pitchFamily="34" charset="0"/>
              </a:rPr>
              <a:t>High </a:t>
            </a:r>
            <a:r>
              <a:rPr lang="en-US" altLang="en-US" sz="4000" dirty="0">
                <a:latin typeface="Helvetica" panose="020B0604020202020204" pitchFamily="34" charset="0"/>
              </a:rPr>
              <a:t>Q</a:t>
            </a:r>
            <a:r>
              <a:rPr lang="en-US" altLang="en-US" sz="4000" baseline="-25000" dirty="0">
                <a:latin typeface="Helvetica" panose="020B0604020202020204" pitchFamily="34" charset="0"/>
              </a:rPr>
              <a:t>0</a:t>
            </a:r>
            <a:r>
              <a:rPr lang="en-US" altLang="en-US" sz="4000" dirty="0" smtClean="0">
                <a:latin typeface="Helvetica" panose="020B0604020202020204" pitchFamily="34" charset="0"/>
              </a:rPr>
              <a:t> </a:t>
            </a:r>
            <a:r>
              <a:rPr lang="en-US" altLang="en-US" sz="4000" dirty="0">
                <a:latin typeface="Helvetica" panose="020B0604020202020204" pitchFamily="34" charset="0"/>
              </a:rPr>
              <a:t>at </a:t>
            </a:r>
            <a:r>
              <a:rPr lang="en-US" altLang="en-US" sz="4000" dirty="0" smtClean="0">
                <a:latin typeface="Helvetica" panose="020B0604020202020204" pitchFamily="34" charset="0"/>
              </a:rPr>
              <a:t>High </a:t>
            </a:r>
            <a:r>
              <a:rPr lang="en-US" altLang="en-US" sz="4000" dirty="0">
                <a:latin typeface="Helvetica" panose="020B0604020202020204" pitchFamily="34" charset="0"/>
              </a:rPr>
              <a:t>G</a:t>
            </a:r>
            <a:r>
              <a:rPr lang="en-US" altLang="en-US" sz="4000" dirty="0" smtClean="0">
                <a:latin typeface="Helvetica" panose="020B0604020202020204" pitchFamily="34" charset="0"/>
              </a:rPr>
              <a:t>radient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7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7" y="2122104"/>
            <a:ext cx="4020022" cy="3125675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path for high Q</a:t>
            </a:r>
            <a:r>
              <a:rPr lang="en-US" altLang="en-US" baseline="-25000" dirty="0" smtClean="0">
                <a:latin typeface="Helvetica" panose="020B0604020202020204" pitchFamily="34" charset="0"/>
                <a:ea typeface="Geneva" pitchFamily="121" charset="-128"/>
              </a:rPr>
              <a:t>0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at high gradients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20638" y="982395"/>
            <a:ext cx="4491429" cy="212365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Dirty layer at the </a:t>
            </a:r>
            <a:r>
              <a:rPr lang="en-US" dirty="0" err="1">
                <a:solidFill>
                  <a:srgbClr val="C00000"/>
                </a:solidFill>
              </a:rPr>
              <a:t>rf</a:t>
            </a:r>
            <a:r>
              <a:rPr lang="en-US" dirty="0">
                <a:solidFill>
                  <a:srgbClr val="C00000"/>
                </a:solidFill>
              </a:rPr>
              <a:t> surface:</a:t>
            </a:r>
          </a:p>
          <a:p>
            <a:pPr marL="457200" indent="-457200">
              <a:buFont typeface="Times New Roman" panose="02020603050405020304" pitchFamily="18" charset="0"/>
              <a:buChar char="→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Enables high gradients (e.g. 120 C baked cavities)</a:t>
            </a:r>
          </a:p>
          <a:p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Nitrogen </a:t>
            </a:r>
            <a:r>
              <a:rPr lang="en-US" dirty="0" smtClean="0">
                <a:solidFill>
                  <a:srgbClr val="C00000"/>
                </a:solidFill>
              </a:rPr>
              <a:t>doping:</a:t>
            </a:r>
            <a:endParaRPr lang="en-US" dirty="0">
              <a:solidFill>
                <a:srgbClr val="C00000"/>
              </a:solidFill>
            </a:endParaRPr>
          </a:p>
          <a:p>
            <a:pPr marL="457200" lvl="0" indent="-457200">
              <a:buFont typeface="Times New Roman" panose="02020603050405020304" pitchFamily="18" charset="0"/>
              <a:buChar char="→"/>
            </a:pPr>
            <a:r>
              <a:rPr lang="en-US" dirty="0">
                <a:solidFill>
                  <a:srgbClr val="404040">
                    <a:lumMod val="50000"/>
                  </a:srgbClr>
                </a:solidFill>
              </a:rPr>
              <a:t>Enables high Q-factors</a:t>
            </a:r>
          </a:p>
        </p:txBody>
      </p:sp>
    </p:spTree>
    <p:extLst>
      <p:ext uri="{BB962C8B-B14F-4D97-AF65-F5344CB8AC3E}">
        <p14:creationId xmlns:p14="http://schemas.microsoft.com/office/powerpoint/2010/main" val="27573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7" y="2122103"/>
            <a:ext cx="4020022" cy="3125675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path for high Q</a:t>
            </a:r>
            <a:r>
              <a:rPr lang="en-US" altLang="en-US" baseline="-25000" dirty="0" smtClean="0">
                <a:latin typeface="Helvetica" panose="020B0604020202020204" pitchFamily="34" charset="0"/>
                <a:ea typeface="Geneva" pitchFamily="121" charset="-128"/>
              </a:rPr>
              <a:t>0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at high gradients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768268" y="982395"/>
            <a:ext cx="6869243" cy="5083575"/>
            <a:chOff x="798205" y="931116"/>
            <a:chExt cx="6869243" cy="5083575"/>
          </a:xfrm>
        </p:grpSpPr>
        <p:sp>
          <p:nvSpPr>
            <p:cNvPr id="2" name="TextBox 1"/>
            <p:cNvSpPr txBox="1"/>
            <p:nvPr/>
          </p:nvSpPr>
          <p:spPr>
            <a:xfrm>
              <a:off x="798205" y="3642228"/>
              <a:ext cx="6869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Let’s merge together the two effects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019217" y="3231494"/>
              <a:ext cx="427220" cy="372255"/>
            </a:xfrm>
            <a:prstGeom prst="downArrow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019216" y="4240627"/>
              <a:ext cx="427220" cy="372255"/>
            </a:xfrm>
            <a:prstGeom prst="downArrow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7111" y="931116"/>
              <a:ext cx="4491429" cy="21236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Dirty layer at the </a:t>
              </a:r>
              <a:r>
                <a:rPr lang="en-US" dirty="0" err="1">
                  <a:solidFill>
                    <a:srgbClr val="C00000"/>
                  </a:solidFill>
                </a:rPr>
                <a:t>rf</a:t>
              </a:r>
              <a:r>
                <a:rPr lang="en-US" dirty="0">
                  <a:solidFill>
                    <a:srgbClr val="C00000"/>
                  </a:solidFill>
                </a:rPr>
                <a:t> surface:</a:t>
              </a:r>
            </a:p>
            <a:p>
              <a:pPr marL="457200" indent="-457200">
                <a:buFont typeface="Times New Roman" panose="02020603050405020304" pitchFamily="18" charset="0"/>
                <a:buChar char="→"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Enables high gradients (e.g. 120 C baked cavities)</a:t>
              </a:r>
            </a:p>
            <a:p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dirty="0">
                  <a:solidFill>
                    <a:srgbClr val="C00000"/>
                  </a:solidFill>
                </a:rPr>
                <a:t>Nitrogen </a:t>
              </a:r>
              <a:r>
                <a:rPr lang="en-US" dirty="0" smtClean="0">
                  <a:solidFill>
                    <a:srgbClr val="C00000"/>
                  </a:solidFill>
                </a:rPr>
                <a:t>doping:</a:t>
              </a:r>
              <a:endParaRPr lang="en-US" dirty="0">
                <a:solidFill>
                  <a:srgbClr val="C00000"/>
                </a:solidFill>
              </a:endParaRPr>
            </a:p>
            <a:p>
              <a:pPr marL="457200" lvl="0" indent="-457200">
                <a:buFont typeface="Times New Roman" panose="02020603050405020304" pitchFamily="18" charset="0"/>
                <a:buChar char="→"/>
              </a:pPr>
              <a:r>
                <a:rPr lang="en-US" dirty="0">
                  <a:solidFill>
                    <a:srgbClr val="404040">
                      <a:lumMod val="50000"/>
                    </a:srgbClr>
                  </a:solidFill>
                </a:rPr>
                <a:t>Enables high Q-factors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6826" y="4814362"/>
              <a:ext cx="4572000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Nitrogen </a:t>
              </a:r>
              <a:r>
                <a:rPr lang="en-US" dirty="0" smtClean="0">
                  <a:solidFill>
                    <a:srgbClr val="C00000"/>
                  </a:solidFill>
                </a:rPr>
                <a:t>infusion:</a:t>
              </a:r>
              <a:endParaRPr lang="en-US" dirty="0">
                <a:solidFill>
                  <a:srgbClr val="C00000"/>
                </a:solidFill>
              </a:endParaRPr>
            </a:p>
            <a:p>
              <a:pPr marL="457200" lvl="0" indent="-457200" algn="just">
                <a:buFont typeface="Times New Roman" panose="02020603050405020304" pitchFamily="18" charset="0"/>
                <a:buChar char="→"/>
              </a:pPr>
              <a:r>
                <a:rPr lang="en-US" dirty="0">
                  <a:solidFill>
                    <a:srgbClr val="404040">
                      <a:lumMod val="50000"/>
                    </a:srgbClr>
                  </a:solidFill>
                </a:rPr>
                <a:t>Enables high Q-factors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 at high gradients!</a:t>
              </a:r>
              <a:endParaRPr lang="en-US" dirty="0">
                <a:solidFill>
                  <a:srgbClr val="404040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1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Experimental results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24" y="2402675"/>
            <a:ext cx="4391985" cy="3655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996505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The new </a:t>
            </a:r>
            <a:r>
              <a:rPr lang="en-US" dirty="0" err="1" smtClean="0">
                <a:solidFill>
                  <a:srgbClr val="C00000"/>
                </a:solidFill>
              </a:rPr>
              <a:t>Fermilab’s</a:t>
            </a:r>
            <a:r>
              <a:rPr lang="en-US" dirty="0" smtClean="0">
                <a:solidFill>
                  <a:srgbClr val="C00000"/>
                </a:solidFill>
              </a:rPr>
              <a:t> results show high Q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at high gradient</a:t>
            </a:r>
          </a:p>
          <a:p>
            <a:pPr marL="342900" indent="-342900" algn="just">
              <a:buFont typeface="Times New Roman" panose="02020603050405020304" pitchFamily="18" charset="0"/>
              <a:buChar char="→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The presence of a dirty doped layer at the surface might explain such results!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" y="2458032"/>
            <a:ext cx="4538160" cy="3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Conclusions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148391"/>
                <a:ext cx="762000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dirty layer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at the surface seems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beneficial in order to increase the quench field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indent="-457200" algn="just">
                  <a:buFont typeface="Times New Roman" panose="02020603050405020304" pitchFamily="18" charset="0"/>
                  <a:buChar char="→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magnetic field profile is perturbed by the dirty layer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indent="-457200" algn="just">
                  <a:buFont typeface="Times New Roman" panose="02020603050405020304" pitchFamily="18" charset="0"/>
                  <a:buChar char="→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attractive force is enhanced at the layer-bulk interface</a:t>
                </a:r>
              </a:p>
              <a:p>
                <a:pPr algn="just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smart tuning of the very surface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might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increase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and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maximum gradient</a:t>
                </a:r>
              </a:p>
              <a:p>
                <a:pPr marL="457200" lvl="0" indent="-457200" algn="just">
                  <a:buFont typeface="Times New Roman" panose="02020603050405020304" pitchFamily="18" charset="0"/>
                  <a:buChar char="→"/>
                </a:pPr>
                <a:r>
                  <a:rPr lang="en-US" sz="2000" dirty="0" smtClean="0">
                    <a:solidFill>
                      <a:srgbClr val="404040">
                        <a:lumMod val="50000"/>
                      </a:srgbClr>
                    </a:solidFill>
                  </a:rPr>
                  <a:t>Tenths of nanometers doped layer</a:t>
                </a:r>
                <a:endParaRPr lang="en-US" sz="2000" dirty="0">
                  <a:solidFill>
                    <a:srgbClr val="404040">
                      <a:lumMod val="50000"/>
                    </a:srgbClr>
                  </a:solidFill>
                </a:endParaRPr>
              </a:p>
              <a:p>
                <a:pPr algn="just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rgbClr val="C00000"/>
                    </a:solidFill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at high field are possible!</a:t>
                </a:r>
              </a:p>
              <a:p>
                <a:pPr marL="457200" indent="-457200" algn="just">
                  <a:buFont typeface="Times New Roman" panose="02020603050405020304" pitchFamily="18" charset="0"/>
                  <a:buChar char="→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Low cryogenic cost at high fields</a:t>
                </a:r>
              </a:p>
              <a:p>
                <a:pPr marL="457200" indent="-457200" algn="just">
                  <a:buFont typeface="Times New Roman" panose="02020603050405020304" pitchFamily="18" charset="0"/>
                  <a:buChar char="→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Higher duty-cycle ILC?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48391"/>
                <a:ext cx="7620000" cy="4216539"/>
              </a:xfrm>
              <a:prstGeom prst="rect">
                <a:avLst/>
              </a:prstGeom>
              <a:blipFill rotWithShape="0">
                <a:blip r:embed="rId2"/>
                <a:stretch>
                  <a:fillRect l="-1200" t="-1156" r="-1200" b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485152" y="2475186"/>
            <a:ext cx="817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0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2980540" y="2475186"/>
            <a:ext cx="318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H</a:t>
            </a:r>
            <a:r>
              <a:rPr lang="en-US" sz="4000" baseline="-25000" dirty="0" smtClean="0"/>
              <a:t>c1</a:t>
            </a:r>
            <a:r>
              <a:rPr lang="en-US" sz="4000" dirty="0" smtClean="0"/>
              <a:t> calculation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3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485152" y="2475186"/>
            <a:ext cx="817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Backup Slides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4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Shooting Method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647487"/>
                <a:ext cx="350570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47487"/>
                <a:ext cx="3505703" cy="4168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918676"/>
            <a:ext cx="404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Lets assume the following BVP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4342" y="1695000"/>
                <a:ext cx="137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42" y="1695000"/>
                <a:ext cx="13760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889" r="-1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50013" y="1695000"/>
                <a:ext cx="1435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13" y="1695000"/>
                <a:ext cx="143597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61" r="-4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8962" y="3177924"/>
                <a:ext cx="1376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62" y="3177924"/>
                <a:ext cx="137608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889" r="-1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2391138"/>
            <a:ext cx="43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correspondent IVP would be: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7575" y="3180006"/>
                <a:ext cx="1352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575" y="3180006"/>
                <a:ext cx="13529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955" r="-22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508" y="3775709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Solving the IVP we can get the solution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at the position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</a:p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So, we can define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as: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8" y="3775709"/>
                <a:ext cx="8686800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05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8962" y="4714101"/>
                <a:ext cx="2932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62" y="4714101"/>
                <a:ext cx="293285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5301875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If such function has a root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rgbClr val="004C97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is solution of the BVP as well.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01875"/>
                <a:ext cx="8686800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123" t="-5882" r="-10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</a:t>
            </a:r>
            <a:r>
              <a:rPr lang="en-US" altLang="en-US" baseline="-25000" dirty="0" smtClean="0">
                <a:latin typeface="Helvetica" panose="020B0604020202020204" pitchFamily="34" charset="0"/>
                <a:ea typeface="Geneva" pitchFamily="121" charset="-128"/>
              </a:rPr>
              <a:t>c1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calculation code flow chart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81939" y="889990"/>
            <a:ext cx="7580122" cy="5284233"/>
            <a:chOff x="199266" y="889990"/>
            <a:chExt cx="7580122" cy="5284233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7053557" y="3127010"/>
              <a:ext cx="0" cy="3047213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" idx="2"/>
            </p:cNvCxnSpPr>
            <p:nvPr/>
          </p:nvCxnSpPr>
          <p:spPr>
            <a:xfrm flipH="1">
              <a:off x="3297362" y="2407118"/>
              <a:ext cx="147" cy="354799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781624" y="889990"/>
              <a:ext cx="14287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90589" y="889990"/>
              <a:ext cx="1412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BVP</a:t>
              </a:r>
            </a:p>
            <a:p>
              <a:pPr algn="ctr"/>
              <a:r>
                <a:rPr lang="en-US" sz="1800" dirty="0" smtClean="0"/>
                <a:t>GL equations</a:t>
              </a:r>
              <a:endParaRPr lang="en-US" sz="1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23627" y="3821381"/>
              <a:ext cx="1823320" cy="3693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23627" y="3821382"/>
              <a:ext cx="1823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Shooting Method</a:t>
              </a:r>
              <a:endParaRPr lang="en-US" sz="1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76991" y="889991"/>
              <a:ext cx="1428749" cy="646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1984" y="908886"/>
              <a:ext cx="1250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f(r0), f’(r0)</a:t>
              </a:r>
            </a:p>
            <a:p>
              <a:pPr algn="ctr"/>
              <a:r>
                <a:rPr lang="en-US" sz="1800" dirty="0" smtClean="0"/>
                <a:t>a(r0), a’(r0)</a:t>
              </a:r>
              <a:endParaRPr lang="en-US" sz="1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0417" y="4316104"/>
              <a:ext cx="1428749" cy="8508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4821" y="4274524"/>
              <a:ext cx="12506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Solution</a:t>
              </a:r>
            </a:p>
            <a:p>
              <a:pPr algn="ctr"/>
              <a:r>
                <a:rPr lang="en-US" sz="1800" dirty="0" smtClean="0"/>
                <a:t>f(r0), f’(r0)</a:t>
              </a:r>
            </a:p>
            <a:p>
              <a:pPr algn="ctr"/>
              <a:r>
                <a:rPr lang="en-US" sz="1800" dirty="0" smtClean="0"/>
                <a:t>a(r0), a’(r0)</a:t>
              </a:r>
              <a:endParaRPr lang="en-US" sz="1800" dirty="0"/>
            </a:p>
          </p:txBody>
        </p:sp>
        <p:sp>
          <p:nvSpPr>
            <p:cNvPr id="10" name="Diamond 9"/>
            <p:cNvSpPr/>
            <p:nvPr/>
          </p:nvSpPr>
          <p:spPr>
            <a:xfrm>
              <a:off x="2194850" y="1878552"/>
              <a:ext cx="2205318" cy="528566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28904" y="1963263"/>
              <a:ext cx="900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k=</a:t>
              </a:r>
              <a:r>
                <a:rPr lang="en-US" sz="1800" dirty="0" err="1" smtClean="0"/>
                <a:t>kmax</a:t>
              </a:r>
              <a:endParaRPr lang="en-US" sz="18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41544" y="3487882"/>
              <a:ext cx="14287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75658" y="3487882"/>
              <a:ext cx="960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Final</a:t>
              </a:r>
            </a:p>
            <a:p>
              <a:pPr algn="ctr"/>
              <a:r>
                <a:rPr lang="en-US" sz="1800" dirty="0" smtClean="0"/>
                <a:t>Solution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50639" y="4305264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84941" y="4305263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800" dirty="0" smtClean="0"/>
                <a:t>ε</a:t>
              </a:r>
              <a:r>
                <a:rPr lang="en-US" sz="1800" dirty="0" smtClean="0"/>
                <a:t>, Hc1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50639" y="4872651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33569" y="1880653"/>
              <a:ext cx="1159047" cy="5345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48515" y="4872650"/>
              <a:ext cx="63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Print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99166" y="1918638"/>
              <a:ext cx="827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STOP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40417" y="5326447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54250" y="5326446"/>
              <a:ext cx="1401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R = R + </a:t>
              </a:r>
              <a:r>
                <a:rPr lang="en-US" sz="1800" dirty="0" err="1" smtClean="0"/>
                <a:t>Rstep</a:t>
              </a:r>
              <a:endParaRPr lang="en-US" sz="1800" dirty="0" smtClean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50217" y="5482187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88351" y="5482186"/>
              <a:ext cx="135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k = k + </a:t>
              </a:r>
              <a:r>
                <a:rPr lang="en-US" sz="1800" dirty="0" err="1" smtClean="0"/>
                <a:t>kstep</a:t>
              </a:r>
              <a:endParaRPr lang="en-US" sz="1800" dirty="0" smtClean="0"/>
            </a:p>
          </p:txBody>
        </p:sp>
        <p:cxnSp>
          <p:nvCxnSpPr>
            <p:cNvPr id="7" name="Straight Arrow Connector 6"/>
            <p:cNvCxnSpPr>
              <a:stCxn id="8" idx="2"/>
              <a:endCxn id="10" idx="0"/>
            </p:cNvCxnSpPr>
            <p:nvPr/>
          </p:nvCxnSpPr>
          <p:spPr>
            <a:xfrm>
              <a:off x="2495999" y="1536321"/>
              <a:ext cx="801510" cy="342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" idx="2"/>
              <a:endCxn id="10" idx="0"/>
            </p:cNvCxnSpPr>
            <p:nvPr/>
          </p:nvCxnSpPr>
          <p:spPr>
            <a:xfrm flipH="1">
              <a:off x="3297509" y="1536321"/>
              <a:ext cx="793857" cy="342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Diamond 46"/>
            <p:cNvSpPr/>
            <p:nvPr/>
          </p:nvSpPr>
          <p:spPr>
            <a:xfrm>
              <a:off x="1545025" y="2560988"/>
              <a:ext cx="3504673" cy="1132045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10941" y="2629242"/>
              <a:ext cx="30118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R=</a:t>
              </a:r>
              <a:r>
                <a:rPr lang="en-US" sz="1800" dirty="0" err="1" smtClean="0"/>
                <a:t>Rmax</a:t>
              </a:r>
              <a:r>
                <a:rPr lang="en-US" sz="1800" dirty="0" smtClean="0"/>
                <a:t> ||</a:t>
              </a:r>
            </a:p>
            <a:p>
              <a:pPr algn="ctr"/>
              <a:r>
                <a:rPr lang="en-US" sz="1800" dirty="0" smtClean="0"/>
                <a:t> f(R</a:t>
              </a:r>
              <a:r>
                <a:rPr lang="en-US" sz="1800" dirty="0"/>
                <a:t>)&gt;1 || f</a:t>
              </a:r>
              <a:r>
                <a:rPr lang="en-US" sz="1800" dirty="0" smtClean="0"/>
                <a:t>’(R)&lt;0 ||a’(R)&gt;0 </a:t>
              </a:r>
              <a:r>
                <a:rPr lang="en-US" sz="1800" dirty="0"/>
                <a:t>|| </a:t>
              </a:r>
              <a:endParaRPr lang="en-US" sz="1800" dirty="0" smtClean="0"/>
            </a:p>
            <a:p>
              <a:pPr algn="ctr"/>
              <a:r>
                <a:rPr lang="en-US" sz="1800" dirty="0" smtClean="0"/>
                <a:t>a’(</a:t>
              </a:r>
              <a:r>
                <a:rPr lang="en-US" sz="1800" dirty="0"/>
                <a:t>R</a:t>
              </a:r>
              <a:r>
                <a:rPr lang="en-US" sz="1800" dirty="0" smtClean="0"/>
                <a:t>)&lt;-1/(k R</a:t>
              </a:r>
              <a:r>
                <a:rPr lang="en-US" sz="1800" baseline="30000" dirty="0" smtClean="0"/>
                <a:t>2</a:t>
              </a:r>
              <a:r>
                <a:rPr lang="en-US" sz="1800" dirty="0" smtClean="0"/>
                <a:t>)</a:t>
              </a:r>
              <a:endParaRPr lang="en-US" sz="1800" dirty="0"/>
            </a:p>
          </p:txBody>
        </p:sp>
        <p:cxnSp>
          <p:nvCxnSpPr>
            <p:cNvPr id="23" name="Straight Arrow Connector 22"/>
            <p:cNvCxnSpPr>
              <a:endCxn id="47" idx="1"/>
            </p:cNvCxnSpPr>
            <p:nvPr/>
          </p:nvCxnSpPr>
          <p:spPr>
            <a:xfrm>
              <a:off x="890752" y="3127011"/>
              <a:ext cx="6542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0" idx="1"/>
            </p:cNvCxnSpPr>
            <p:nvPr/>
          </p:nvCxnSpPr>
          <p:spPr>
            <a:xfrm>
              <a:off x="199266" y="2142835"/>
              <a:ext cx="19955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890752" y="5955110"/>
              <a:ext cx="240661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90752" y="3127010"/>
              <a:ext cx="0" cy="28281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3"/>
            </p:cNvCxnSpPr>
            <p:nvPr/>
          </p:nvCxnSpPr>
          <p:spPr>
            <a:xfrm>
              <a:off x="5049698" y="3127011"/>
              <a:ext cx="200385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34" idx="0"/>
            </p:cNvCxnSpPr>
            <p:nvPr/>
          </p:nvCxnSpPr>
          <p:spPr>
            <a:xfrm>
              <a:off x="7055913" y="3124704"/>
              <a:ext cx="5" cy="3631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4324" y="2147929"/>
              <a:ext cx="0" cy="402629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99266" y="6174223"/>
              <a:ext cx="6854286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400168" y="2142835"/>
              <a:ext cx="19955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5521266" y="1786665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619221" y="2771035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2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H</a:t>
            </a:r>
            <a:r>
              <a:rPr lang="en-US" altLang="en-US" baseline="-25000" dirty="0" err="1" smtClean="0">
                <a:latin typeface="Helvetica" panose="020B0604020202020204" pitchFamily="34" charset="0"/>
                <a:ea typeface="Geneva" pitchFamily="121" charset="-128"/>
              </a:rPr>
              <a:t>sh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calculation code flow chart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244723" y="866340"/>
            <a:ext cx="8654554" cy="5400453"/>
            <a:chOff x="472966" y="866340"/>
            <a:chExt cx="8654554" cy="5400453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8418786" y="2493988"/>
              <a:ext cx="0" cy="377280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596" name="Straight Connector 24595"/>
            <p:cNvCxnSpPr/>
            <p:nvPr/>
          </p:nvCxnSpPr>
          <p:spPr>
            <a:xfrm flipH="1">
              <a:off x="6902038" y="3303050"/>
              <a:ext cx="1" cy="282973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818287" y="3303051"/>
              <a:ext cx="0" cy="245136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3635595" y="2162959"/>
              <a:ext cx="221" cy="359145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119930" y="866340"/>
              <a:ext cx="142874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28895" y="866340"/>
              <a:ext cx="1412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BVP</a:t>
              </a:r>
            </a:p>
            <a:p>
              <a:pPr algn="ctr"/>
              <a:r>
                <a:rPr lang="en-US" sz="1800" dirty="0" smtClean="0"/>
                <a:t>GL equations</a:t>
              </a:r>
              <a:endParaRPr lang="en-US" sz="1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30997" y="3841056"/>
              <a:ext cx="1823320" cy="3693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30997" y="3841057"/>
              <a:ext cx="1823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Shooting Method</a:t>
              </a:r>
              <a:endParaRPr lang="en-US" sz="1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15297" y="866341"/>
              <a:ext cx="1428749" cy="646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9332" y="995935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f(0), a(0)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47787" y="4335779"/>
              <a:ext cx="1428749" cy="575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11232" y="429419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Solution</a:t>
              </a:r>
            </a:p>
            <a:p>
              <a:pPr algn="ctr"/>
              <a:r>
                <a:rPr lang="en-US" sz="1800" dirty="0" smtClean="0"/>
                <a:t>f(0), a(0)</a:t>
              </a:r>
            </a:p>
          </p:txBody>
        </p:sp>
        <p:sp>
          <p:nvSpPr>
            <p:cNvPr id="10" name="Diamond 9"/>
            <p:cNvSpPr/>
            <p:nvPr/>
          </p:nvSpPr>
          <p:spPr>
            <a:xfrm>
              <a:off x="2533156" y="1626301"/>
              <a:ext cx="2205318" cy="528566"/>
            </a:xfrm>
            <a:prstGeom prst="diamond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67210" y="1711012"/>
              <a:ext cx="900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k=</a:t>
              </a:r>
              <a:r>
                <a:rPr lang="en-US" sz="1800" dirty="0" err="1" smtClean="0"/>
                <a:t>kmax</a:t>
              </a:r>
              <a:endParaRPr lang="en-US" sz="1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98771" y="2932611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42878" y="2932610"/>
              <a:ext cx="540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 smtClean="0"/>
                <a:t>Hsh</a:t>
              </a:r>
              <a:endParaRPr lang="en-US" sz="1800" dirty="0" smtClean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98771" y="3499998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98664" y="1625455"/>
              <a:ext cx="1159047" cy="5345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96647" y="3499997"/>
              <a:ext cx="63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Print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4261" y="1663440"/>
              <a:ext cx="827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STOP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24806" y="4337772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26471" y="4337771"/>
              <a:ext cx="1348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Z = Z + </a:t>
              </a:r>
              <a:r>
                <a:rPr lang="en-US" sz="1800" dirty="0" err="1" smtClean="0"/>
                <a:t>Zstep</a:t>
              </a:r>
              <a:endParaRPr lang="en-US" sz="1800" dirty="0" smtClean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98349" y="4109534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6483" y="4109533"/>
              <a:ext cx="135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k = k + </a:t>
              </a:r>
              <a:r>
                <a:rPr lang="en-US" sz="1800" dirty="0" err="1" smtClean="0"/>
                <a:t>kstep</a:t>
              </a:r>
              <a:endParaRPr lang="en-US" sz="1800" dirty="0" smtClean="0"/>
            </a:p>
          </p:txBody>
        </p:sp>
        <p:cxnSp>
          <p:nvCxnSpPr>
            <p:cNvPr id="7" name="Straight Arrow Connector 6"/>
            <p:cNvCxnSpPr>
              <a:stCxn id="8" idx="2"/>
              <a:endCxn id="10" idx="0"/>
            </p:cNvCxnSpPr>
            <p:nvPr/>
          </p:nvCxnSpPr>
          <p:spPr>
            <a:xfrm>
              <a:off x="2834305" y="1512671"/>
              <a:ext cx="801510" cy="113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5" idx="2"/>
              <a:endCxn id="10" idx="0"/>
            </p:cNvCxnSpPr>
            <p:nvPr/>
          </p:nvCxnSpPr>
          <p:spPr>
            <a:xfrm flipH="1">
              <a:off x="3635815" y="1512671"/>
              <a:ext cx="793857" cy="113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390033" y="2855943"/>
              <a:ext cx="2510314" cy="894215"/>
              <a:chOff x="314898" y="4305264"/>
              <a:chExt cx="2510314" cy="894215"/>
            </a:xfrm>
          </p:grpSpPr>
          <p:sp>
            <p:nvSpPr>
              <p:cNvPr id="47" name="Diamond 46"/>
              <p:cNvSpPr/>
              <p:nvPr/>
            </p:nvSpPr>
            <p:spPr>
              <a:xfrm>
                <a:off x="314898" y="4305264"/>
                <a:ext cx="2510314" cy="894215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15506" y="4394115"/>
                <a:ext cx="17278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Z=</a:t>
                </a:r>
                <a:r>
                  <a:rPr lang="en-US" sz="1800" dirty="0" err="1" smtClean="0"/>
                  <a:t>Zmax</a:t>
                </a:r>
                <a:r>
                  <a:rPr lang="en-US" sz="1800" dirty="0" smtClean="0"/>
                  <a:t> ||</a:t>
                </a:r>
              </a:p>
              <a:p>
                <a:pPr algn="ctr"/>
                <a:r>
                  <a:rPr lang="en-US" sz="1800" dirty="0" smtClean="0"/>
                  <a:t> f(Z)&gt;</a:t>
                </a:r>
                <a:r>
                  <a:rPr lang="en-US" sz="1800" dirty="0"/>
                  <a:t>1 || f</a:t>
                </a:r>
                <a:r>
                  <a:rPr lang="en-US" sz="1800" dirty="0" smtClean="0"/>
                  <a:t>’(Z)&lt;0</a:t>
                </a:r>
                <a:endParaRPr lang="en-US" sz="18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583500" y="2246333"/>
              <a:ext cx="2104630" cy="495310"/>
              <a:chOff x="517740" y="4331126"/>
              <a:chExt cx="2104630" cy="495310"/>
            </a:xfrm>
          </p:grpSpPr>
          <p:sp>
            <p:nvSpPr>
              <p:cNvPr id="46" name="Diamond 45"/>
              <p:cNvSpPr/>
              <p:nvPr/>
            </p:nvSpPr>
            <p:spPr>
              <a:xfrm>
                <a:off x="517740" y="4331126"/>
                <a:ext cx="2104630" cy="49531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43065" y="4394115"/>
                <a:ext cx="1072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Flag=true</a:t>
                </a:r>
                <a:endParaRPr lang="en-US" sz="1800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595061" y="5101340"/>
              <a:ext cx="2119003" cy="503804"/>
              <a:chOff x="314898" y="4305265"/>
              <a:chExt cx="2119003" cy="503804"/>
            </a:xfrm>
          </p:grpSpPr>
          <p:sp>
            <p:nvSpPr>
              <p:cNvPr id="52" name="Diamond 51"/>
              <p:cNvSpPr/>
              <p:nvPr/>
            </p:nvSpPr>
            <p:spPr>
              <a:xfrm>
                <a:off x="314898" y="4305265"/>
                <a:ext cx="2119003" cy="503804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4342" y="4366618"/>
                <a:ext cx="1271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f(0)&lt;0.0001</a:t>
                </a:r>
                <a:endParaRPr lang="en-US" sz="1800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6187664" y="4684427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57675" y="4684426"/>
              <a:ext cx="1458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H = H + </a:t>
              </a:r>
              <a:r>
                <a:rPr lang="en-US" sz="1800" dirty="0" err="1" smtClean="0"/>
                <a:t>Hstep</a:t>
              </a:r>
              <a:endParaRPr lang="en-US" sz="1800" dirty="0" smtClean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59235" y="5693775"/>
              <a:ext cx="14287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99303" y="5702648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Flag=true</a:t>
              </a:r>
            </a:p>
          </p:txBody>
        </p:sp>
        <p:cxnSp>
          <p:nvCxnSpPr>
            <p:cNvPr id="13" name="Straight Arrow Connector 12"/>
            <p:cNvCxnSpPr>
              <a:endCxn id="46" idx="1"/>
            </p:cNvCxnSpPr>
            <p:nvPr/>
          </p:nvCxnSpPr>
          <p:spPr>
            <a:xfrm>
              <a:off x="806450" y="2493988"/>
              <a:ext cx="1777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6450" y="2493988"/>
              <a:ext cx="0" cy="363879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823544" y="3303051"/>
              <a:ext cx="5664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18287" y="5754411"/>
              <a:ext cx="1817381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59" idx="0"/>
            </p:cNvCxnSpPr>
            <p:nvPr/>
          </p:nvCxnSpPr>
          <p:spPr>
            <a:xfrm>
              <a:off x="5535668" y="4025723"/>
              <a:ext cx="0" cy="1676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6" idx="3"/>
            </p:cNvCxnSpPr>
            <p:nvPr/>
          </p:nvCxnSpPr>
          <p:spPr>
            <a:xfrm flipV="1">
              <a:off x="4554317" y="4025722"/>
              <a:ext cx="981351" cy="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52" idx="3"/>
            </p:cNvCxnSpPr>
            <p:nvPr/>
          </p:nvCxnSpPr>
          <p:spPr>
            <a:xfrm>
              <a:off x="4714064" y="5353242"/>
              <a:ext cx="821604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8" idx="1"/>
            </p:cNvCxnSpPr>
            <p:nvPr/>
          </p:nvCxnSpPr>
          <p:spPr>
            <a:xfrm flipH="1">
              <a:off x="806450" y="5878441"/>
              <a:ext cx="4052785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584" name="Straight Arrow Connector 24583"/>
            <p:cNvCxnSpPr>
              <a:endCxn id="56" idx="0"/>
            </p:cNvCxnSpPr>
            <p:nvPr/>
          </p:nvCxnSpPr>
          <p:spPr>
            <a:xfrm>
              <a:off x="6902038" y="3303050"/>
              <a:ext cx="1" cy="1381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590" name="Straight Connector 24589"/>
            <p:cNvCxnSpPr>
              <a:stCxn id="47" idx="3"/>
            </p:cNvCxnSpPr>
            <p:nvPr/>
          </p:nvCxnSpPr>
          <p:spPr>
            <a:xfrm>
              <a:off x="4900347" y="3303051"/>
              <a:ext cx="2001692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594" name="Straight Connector 24593"/>
            <p:cNvCxnSpPr/>
            <p:nvPr/>
          </p:nvCxnSpPr>
          <p:spPr>
            <a:xfrm>
              <a:off x="806450" y="6132786"/>
              <a:ext cx="6095589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10" idx="1"/>
            </p:cNvCxnSpPr>
            <p:nvPr/>
          </p:nvCxnSpPr>
          <p:spPr>
            <a:xfrm>
              <a:off x="472966" y="1890584"/>
              <a:ext cx="20601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72966" y="1890584"/>
              <a:ext cx="0" cy="437620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72966" y="6266793"/>
              <a:ext cx="79458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46" idx="3"/>
            </p:cNvCxnSpPr>
            <p:nvPr/>
          </p:nvCxnSpPr>
          <p:spPr>
            <a:xfrm>
              <a:off x="4688130" y="2493988"/>
              <a:ext cx="3730656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8418786" y="2754123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4738474" y="1890584"/>
              <a:ext cx="20601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4548295" y="1512671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544736" y="2138187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657636" y="2944794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550616" y="4993108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yes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455036" y="3631493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no solution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9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Why does the dirty layer enhance the force?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812"/>
            <a:ext cx="7273248" cy="494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596" y="983409"/>
                <a:ext cx="3307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DIRTY LAYER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2.5 – 1.04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6" y="983409"/>
                <a:ext cx="330738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62" t="-10526" r="-20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43473" y="988427"/>
                <a:ext cx="2587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473" y="988427"/>
                <a:ext cx="258724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7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1854298" y="4781862"/>
            <a:ext cx="596761" cy="1025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28853" y="4699762"/>
                <a:ext cx="790473" cy="658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53" y="4699762"/>
                <a:ext cx="790473" cy="6584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4892305" y="4993612"/>
            <a:ext cx="479888" cy="2423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42010" y="4370537"/>
                <a:ext cx="795794" cy="658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10" y="4370537"/>
                <a:ext cx="795794" cy="6584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1251679" y="1484026"/>
            <a:ext cx="0" cy="228998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15571" y="2663265"/>
                <a:ext cx="4215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571" y="2663265"/>
                <a:ext cx="42152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159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706318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19326" y="2663265"/>
                <a:ext cx="42152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26" y="2663265"/>
                <a:ext cx="421526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1594" r="-27536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1757749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74304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18240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8731" y="2661417"/>
                <a:ext cx="42152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" y="2661417"/>
                <a:ext cx="42152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0145" r="-28986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03888" y="2661417"/>
                <a:ext cx="4215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88" y="2661417"/>
                <a:ext cx="42152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159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963837" y="3631481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zoom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5332" y="3631481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zoom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3631481"/>
            <a:ext cx="6995160" cy="2671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0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Why does the dirty layer enhance the force?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812"/>
            <a:ext cx="7273248" cy="494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596" y="983409"/>
                <a:ext cx="3307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DIRTY LAYER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2.5 – 1.04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6" y="983409"/>
                <a:ext cx="330738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62" t="-10526" r="-20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43473" y="988427"/>
                <a:ext cx="2587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473" y="988427"/>
                <a:ext cx="258724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7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1854298" y="4781862"/>
            <a:ext cx="596761" cy="1025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28853" y="4699762"/>
                <a:ext cx="790473" cy="658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53" y="4699762"/>
                <a:ext cx="790473" cy="6584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4892305" y="4993612"/>
            <a:ext cx="479888" cy="2423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42010" y="4370537"/>
                <a:ext cx="795794" cy="658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10" y="4370537"/>
                <a:ext cx="795794" cy="6584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03152" y="4950844"/>
                <a:ext cx="1834733" cy="658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52" y="4950844"/>
                <a:ext cx="1834733" cy="658450"/>
              </a:xfrm>
              <a:prstGeom prst="rect">
                <a:avLst/>
              </a:prstGeom>
              <a:blipFill rotWithShape="0">
                <a:blip r:embed="rId8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453473" y="3435197"/>
                <a:ext cx="1126014" cy="67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73" y="3435197"/>
                <a:ext cx="1126014" cy="6776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own Arrow 29"/>
          <p:cNvSpPr/>
          <p:nvPr/>
        </p:nvSpPr>
        <p:spPr>
          <a:xfrm>
            <a:off x="7804745" y="4233096"/>
            <a:ext cx="423471" cy="572692"/>
          </a:xfrm>
          <a:prstGeom prst="downArrow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59764" y="3420193"/>
            <a:ext cx="1913432" cy="237588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251679" y="1484026"/>
            <a:ext cx="0" cy="228998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15571" y="2663265"/>
                <a:ext cx="4215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571" y="2663265"/>
                <a:ext cx="42152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159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706318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19326" y="2663265"/>
                <a:ext cx="42152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26" y="2663265"/>
                <a:ext cx="42152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1594" r="-27536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1757749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74304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18240" y="3008146"/>
            <a:ext cx="0" cy="6339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8731" y="2661417"/>
                <a:ext cx="42152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" y="2661417"/>
                <a:ext cx="42152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0145" r="-28986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03888" y="2661417"/>
                <a:ext cx="4215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88" y="2661417"/>
                <a:ext cx="42152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159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963837" y="3631481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zoom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5332" y="3631481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zoom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7" name="Title 28"/>
              <p:cNvSpPr>
                <a:spLocks noGrp="1"/>
              </p:cNvSpPr>
              <p:nvPr>
                <p:ph type="title"/>
              </p:nvPr>
            </p:nvSpPr>
            <p:spPr bwMode="auto">
              <a:xfrm>
                <a:off x="228600" y="103188"/>
                <a:ext cx="8686800" cy="642937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numCol="1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en-US" dirty="0" smtClean="0">
                    <a:latin typeface="Helvetica" panose="020B0604020202020204" pitchFamily="34" charset="0"/>
                    <a:ea typeface="Geneva" pitchFamily="121" charset="-128"/>
                  </a:rPr>
                  <a:t>LE-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en-US" dirty="0" smtClean="0">
                    <a:latin typeface="Helvetica" panose="020B0604020202020204" pitchFamily="34" charset="0"/>
                    <a:ea typeface="Geneva" pitchFamily="121" charset="-128"/>
                  </a:rPr>
                  <a:t>SR results</a:t>
                </a:r>
                <a:endParaRPr lang="en-US" altLang="en-US" dirty="0" smtClean="0">
                  <a:latin typeface="Helvetica" panose="020B0604020202020204" pitchFamily="34" charset="0"/>
                  <a:ea typeface="Geneva" pitchFamily="121" charset="-128"/>
                </a:endParaRPr>
              </a:p>
            </p:txBody>
          </p:sp>
        </mc:Choice>
        <mc:Fallback>
          <p:sp>
            <p:nvSpPr>
              <p:cNvPr id="24577" name="Title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228600" y="103188"/>
                <a:ext cx="8686800" cy="642937"/>
              </a:xfrm>
              <a:blipFill rotWithShape="0">
                <a:blip r:embed="rId2"/>
                <a:stretch>
                  <a:fillRect l="-2175" b="-30476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5428"/>
          <a:stretch/>
        </p:blipFill>
        <p:spPr>
          <a:xfrm>
            <a:off x="1426989" y="863759"/>
            <a:ext cx="6290023" cy="5089100"/>
          </a:xfrm>
          <a:prstGeom prst="rect">
            <a:avLst/>
          </a:prstGeom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597045" y="6007200"/>
            <a:ext cx="4384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A. Romanenko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Appl. Phys. Lett.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104, 072601 (2014)</a:t>
            </a:r>
          </a:p>
        </p:txBody>
      </p:sp>
    </p:spTree>
    <p:extLst>
      <p:ext uri="{BB962C8B-B14F-4D97-AF65-F5344CB8AC3E}">
        <p14:creationId xmlns:p14="http://schemas.microsoft.com/office/powerpoint/2010/main" val="6279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</a:t>
            </a:r>
            <a:r>
              <a:rPr lang="en-US" altLang="en-US" baseline="-25000" dirty="0" smtClean="0">
                <a:latin typeface="Helvetica" panose="020B0604020202020204" pitchFamily="34" charset="0"/>
                <a:ea typeface="Geneva" pitchFamily="121" charset="-128"/>
              </a:rPr>
              <a:t>c1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from the Gibbs free energy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928" y="879534"/>
            <a:ext cx="8666143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lower critical field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corresponds to the </a:t>
            </a:r>
            <a:r>
              <a:rPr lang="en-US" dirty="0" smtClean="0">
                <a:solidFill>
                  <a:srgbClr val="C00000"/>
                </a:solidFill>
              </a:rPr>
              <a:t>H value at which the non-interacting-vortex Gibbs free energy is equal to zero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Therefore:</a:t>
            </a:r>
          </a:p>
          <a:p>
            <a:pPr algn="just"/>
            <a:endParaRPr lang="en-US" sz="10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3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Where:</a:t>
            </a: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  <a:p>
            <a:pPr algn="just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lower critical field is then defined as: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7144" y="1915949"/>
                <a:ext cx="2333010" cy="6901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44" y="1915949"/>
                <a:ext cx="2333010" cy="6901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897861" y="1721276"/>
            <a:ext cx="3349819" cy="2558886"/>
            <a:chOff x="5271082" y="1185587"/>
            <a:chExt cx="3420132" cy="251142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722883" y="1416420"/>
              <a:ext cx="0" cy="2280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22883" y="2593428"/>
              <a:ext cx="27116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51483" y="1662583"/>
              <a:ext cx="2270234" cy="19477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271082" y="1185587"/>
                  <a:ext cx="4464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082" y="1185587"/>
                  <a:ext cx="44640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176097" y="2590559"/>
                  <a:ext cx="515117" cy="571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097" y="2590559"/>
                  <a:ext cx="515117" cy="5715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139916" y="1877749"/>
                  <a:ext cx="815730" cy="571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916" y="1877749"/>
                  <a:ext cx="815730" cy="5715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>
              <a:off x="7086600" y="2339414"/>
              <a:ext cx="181303" cy="217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8600" y="3175987"/>
                <a:ext cx="1317477" cy="759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75987"/>
                <a:ext cx="1317477" cy="7596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38928" y="3935682"/>
                <a:ext cx="5480283" cy="78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8" y="3935682"/>
                <a:ext cx="5480283" cy="7801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65580" y="4811085"/>
                <a:ext cx="1440971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80" y="4811085"/>
                <a:ext cx="1440971" cy="7248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8600" y="5891959"/>
            <a:ext cx="788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chemeClr val="accent6">
                    <a:lumMod val="50000"/>
                  </a:schemeClr>
                </a:solidFill>
                <a:latin typeface="CMR9"/>
              </a:rPr>
              <a:t>1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MR9"/>
              </a:rPr>
              <a:t> 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. A.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MR9"/>
              </a:rPr>
              <a:t>Abrikosov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MR9"/>
              </a:rPr>
              <a:t>Zh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  <a:latin typeface="CMR9"/>
              </a:rPr>
              <a:t>Eksp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MR9"/>
              </a:rPr>
              <a:t>.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  <a:latin typeface="CMR9"/>
              </a:rPr>
              <a:t>Teor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MR9"/>
              </a:rPr>
              <a:t>Fiz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.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BX9"/>
              </a:rPr>
              <a:t>32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,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MR9"/>
              </a:rPr>
              <a:t>1442 (1957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), [Soviet Phys.—JETP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BX9"/>
              </a:rPr>
              <a:t>5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MR9"/>
              </a:rPr>
              <a:t>, 1174 (1957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MR9"/>
              </a:rPr>
              <a:t>)]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Numerical calculation of GL equations in a vortex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93448" y="3085089"/>
            <a:ext cx="4047571" cy="3024903"/>
            <a:chOff x="5012049" y="3078881"/>
            <a:chExt cx="4047571" cy="30249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" t="6711" r="27523" b="3618"/>
            <a:stretch/>
          </p:blipFill>
          <p:spPr>
            <a:xfrm>
              <a:off x="5012049" y="3283422"/>
              <a:ext cx="4047571" cy="282036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416515" y="3078881"/>
              <a:ext cx="11608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Order parameter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2012" y="3078881"/>
              <a:ext cx="11128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Vector potential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4021" y="3078881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Magnetic field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1464871"/>
                <a:ext cx="5852178" cy="723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−1+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4C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4C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4C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4C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4C9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4C9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0" i="0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64871"/>
                <a:ext cx="5852178" cy="723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2291170"/>
                <a:ext cx="506946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91170"/>
                <a:ext cx="5069465" cy="622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" y="979245"/>
            <a:ext cx="781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adimensional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GL equations in cylindrical coordinates are: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801884"/>
            <a:ext cx="28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Boundary conditions: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8600" y="4538155"/>
                <a:ext cx="3465787" cy="1166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  ;  </m:t>
                      </m:r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  <a:p>
                <a:endParaRPr lang="en-US" sz="1800" i="1" dirty="0" smtClean="0">
                  <a:solidFill>
                    <a:srgbClr val="004C9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  ;  </m:t>
                      </m:r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38155"/>
                <a:ext cx="3465787" cy="1166730"/>
              </a:xfrm>
              <a:prstGeom prst="rect">
                <a:avLst/>
              </a:prstGeom>
              <a:blipFill rotWithShape="0">
                <a:blip r:embed="rId6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600" y="2996451"/>
                <a:ext cx="23671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96451"/>
                <a:ext cx="2367186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Mattia Checchin | TTC Meeting, CEA Saclay, 07 JUL 2016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2982944" y="2475186"/>
            <a:ext cx="3178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/>
              <a:t>H</a:t>
            </a:r>
            <a:r>
              <a:rPr lang="en-US" sz="4000" baseline="-25000" dirty="0" err="1" smtClean="0"/>
              <a:t>sh</a:t>
            </a:r>
            <a:r>
              <a:rPr lang="en-US" sz="4000" dirty="0" smtClean="0"/>
              <a:t> </a:t>
            </a:r>
            <a:r>
              <a:rPr lang="en-US" sz="4000" dirty="0"/>
              <a:t>calculation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3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H</a:t>
            </a:r>
            <a:r>
              <a:rPr lang="en-US" altLang="en-US" baseline="-25000" dirty="0" err="1" smtClean="0">
                <a:latin typeface="Helvetica" panose="020B0604020202020204" pitchFamily="34" charset="0"/>
                <a:ea typeface="Geneva" pitchFamily="121" charset="-128"/>
              </a:rPr>
              <a:t>sh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calculation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88167" y="1284376"/>
                <a:ext cx="7367667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superheating field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corresponds to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highest field H for which the G-L free energy still posses a local minimum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as a function of the order parameter</a:t>
                </a:r>
              </a:p>
              <a:p>
                <a:pPr algn="just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Numerically, </a:t>
                </a:r>
                <a:r>
                  <a:rPr lang="en-US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H</a:t>
                </a:r>
                <a:r>
                  <a:rPr lang="en-US" baseline="-250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sh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can be calculated as the highest field for which a valid solution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 to the G-L equations still exist</a:t>
                </a:r>
              </a:p>
              <a:p>
                <a:pPr algn="just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→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self-consistent code increases H iteratively till the previous statement is verified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67" y="1284376"/>
                <a:ext cx="7367667" cy="3662541"/>
              </a:xfrm>
              <a:prstGeom prst="rect">
                <a:avLst/>
              </a:prstGeom>
              <a:blipFill rotWithShape="0">
                <a:blip r:embed="rId2"/>
                <a:stretch>
                  <a:fillRect l="-1325" t="-1331" r="-1242" b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Numerical calculation of GL equations at the surface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281" y="1593926"/>
                <a:ext cx="415568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4C9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4C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1" y="1593926"/>
                <a:ext cx="4155689" cy="5203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3281" y="2420225"/>
                <a:ext cx="2325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1" y="2420225"/>
                <a:ext cx="232550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050" t="-4444" r="-183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" y="979245"/>
            <a:ext cx="655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adimensional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GL equations in 1 dimension are: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801884"/>
            <a:ext cx="28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Boundary conditions: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8808" y="4538155"/>
                <a:ext cx="262702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=0   ;  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  <a:p>
                <a:endParaRPr lang="en-US" sz="1800" i="1" dirty="0">
                  <a:solidFill>
                    <a:srgbClr val="004C9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  ;  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8" y="4538155"/>
                <a:ext cx="2627026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0832" y="3077388"/>
                <a:ext cx="1490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i="1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32" y="3077388"/>
                <a:ext cx="149021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27832" y="2420225"/>
            <a:ext cx="5264519" cy="3139327"/>
            <a:chOff x="3685737" y="3127380"/>
            <a:chExt cx="4624426" cy="2714305"/>
          </a:xfrm>
        </p:grpSpPr>
        <p:sp>
          <p:nvSpPr>
            <p:cNvPr id="4" name="TextBox 3"/>
            <p:cNvSpPr txBox="1"/>
            <p:nvPr/>
          </p:nvSpPr>
          <p:spPr>
            <a:xfrm>
              <a:off x="4033686" y="3134204"/>
              <a:ext cx="11608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Order parameter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3735" y="3130792"/>
              <a:ext cx="11128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Vector potential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18729" y="3127380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Magnetic field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737" y="3402829"/>
              <a:ext cx="4624426" cy="2438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3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Simulations Summary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it-IT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Meeting, CEA Saclay, 07 JUL 2016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23498" y="3333844"/>
                <a:ext cx="1930208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0.58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−0.57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498" y="3333844"/>
                <a:ext cx="1930208" cy="3724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19445" y="3838667"/>
                <a:ext cx="3659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0.72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+0.18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+0.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004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445" y="3838667"/>
                <a:ext cx="365927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9777"/>
            <a:ext cx="5519444" cy="4581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19445" y="1596401"/>
                <a:ext cx="354210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simulation are in agreement with previous calculations.</a:t>
                </a:r>
              </a:p>
              <a:p>
                <a:pPr algn="just"/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The analytical formulas that best fit the simulated points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are: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445" y="1596401"/>
                <a:ext cx="3542109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1721" t="-2247" r="-189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59389" y="4263689"/>
                <a:ext cx="1731110" cy="718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b="0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389" y="4263689"/>
                <a:ext cx="1731110" cy="7187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9" y="6536470"/>
            <a:ext cx="1255446" cy="2780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2023</TotalTime>
  <Words>1574</Words>
  <Application>Microsoft Office PowerPoint</Application>
  <PresentationFormat>On-screen Show (4:3)</PresentationFormat>
  <Paragraphs>354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Cambria Math</vt:lpstr>
      <vt:lpstr>CMBX9</vt:lpstr>
      <vt:lpstr>CMR9</vt:lpstr>
      <vt:lpstr>Geneva</vt:lpstr>
      <vt:lpstr>Helvetica</vt:lpstr>
      <vt:lpstr>Times New Roman</vt:lpstr>
      <vt:lpstr>FNAL_TemplateMac_060514</vt:lpstr>
      <vt:lpstr>Fermilab: Footer Only</vt:lpstr>
      <vt:lpstr>Ultimate gradient limitation in Nb SRF cavities: the bi-layer model and prospects for high Q at high gradient</vt:lpstr>
      <vt:lpstr>What is the ultimate gradient limitation for bulk Nb cavities?</vt:lpstr>
      <vt:lpstr>PowerPoint Presentation</vt:lpstr>
      <vt:lpstr>Hc1 from the Gibbs free energy</vt:lpstr>
      <vt:lpstr>Numerical calculation of GL equations in a vortex</vt:lpstr>
      <vt:lpstr>PowerPoint Presentation</vt:lpstr>
      <vt:lpstr>Hsh calculation</vt:lpstr>
      <vt:lpstr>Numerical calculation of GL equations at the surface</vt:lpstr>
      <vt:lpstr>Simulations Summary</vt:lpstr>
      <vt:lpstr>Experimental data vs Theory</vt:lpstr>
      <vt:lpstr> Quench fields summary</vt:lpstr>
      <vt:lpstr>PowerPoint Presentation</vt:lpstr>
      <vt:lpstr>Bean-Livingston Barrier</vt:lpstr>
      <vt:lpstr>Bean-Livingston Barrier – Forces in play</vt:lpstr>
      <vt:lpstr>Bean-Livingston barrier</vt:lpstr>
      <vt:lpstr>Experimental data vs Theory</vt:lpstr>
      <vt:lpstr>Experimental data vs Theory</vt:lpstr>
      <vt:lpstr>PowerPoint Presentation</vt:lpstr>
      <vt:lpstr>K profile</vt:lpstr>
      <vt:lpstr>Attractive force enhancement</vt:lpstr>
      <vt:lpstr>Attractive force enhancement</vt:lpstr>
      <vt:lpstr>Force enhancement at the interface</vt:lpstr>
      <vt:lpstr>Dependence on the layer’s κ</vt:lpstr>
      <vt:lpstr>PowerPoint Presentation</vt:lpstr>
      <vt:lpstr>The path for high Q0 at high gradients</vt:lpstr>
      <vt:lpstr>The path for high Q0 at high gradients</vt:lpstr>
      <vt:lpstr>Experimental results</vt:lpstr>
      <vt:lpstr>Conclusions</vt:lpstr>
      <vt:lpstr>PowerPoint Presentation</vt:lpstr>
      <vt:lpstr>PowerPoint Presentation</vt:lpstr>
      <vt:lpstr>Shooting Method</vt:lpstr>
      <vt:lpstr>Hc1 calculation code flow chart</vt:lpstr>
      <vt:lpstr>Hsh calculation code flow chart</vt:lpstr>
      <vt:lpstr>Why does the dirty layer enhance the force?</vt:lpstr>
      <vt:lpstr>Why does the dirty layer enhance the force?</vt:lpstr>
      <vt:lpstr>LE-μSR results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Anna  Grassellino</dc:creator>
  <cp:lastModifiedBy>Mattia Checchin x 30517V</cp:lastModifiedBy>
  <cp:revision>309</cp:revision>
  <cp:lastPrinted>2014-01-20T19:40:21Z</cp:lastPrinted>
  <dcterms:created xsi:type="dcterms:W3CDTF">2016-03-11T14:30:37Z</dcterms:created>
  <dcterms:modified xsi:type="dcterms:W3CDTF">2016-07-06T22:08:36Z</dcterms:modified>
</cp:coreProperties>
</file>