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3" r:id="rId3"/>
    <p:sldId id="292" r:id="rId4"/>
    <p:sldId id="295" r:id="rId5"/>
    <p:sldId id="351" r:id="rId6"/>
    <p:sldId id="283" r:id="rId7"/>
    <p:sldId id="309" r:id="rId8"/>
    <p:sldId id="352" r:id="rId9"/>
    <p:sldId id="298" r:id="rId10"/>
    <p:sldId id="265" r:id="rId11"/>
    <p:sldId id="350" r:id="rId12"/>
    <p:sldId id="302" r:id="rId13"/>
    <p:sldId id="323" r:id="rId14"/>
    <p:sldId id="346" r:id="rId15"/>
    <p:sldId id="349" r:id="rId16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alker" initials="NJW" lastIdx="20" clrIdx="0"/>
  <p:cmAuthor id="1" name="Pem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FF"/>
    <a:srgbClr val="5BB9FF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9" autoAdjust="0"/>
    <p:restoredTop sz="93467" autoAdjust="0"/>
  </p:normalViewPr>
  <p:slideViewPr>
    <p:cSldViewPr snapToGrid="0" showGuides="1">
      <p:cViewPr varScale="1">
        <p:scale>
          <a:sx n="69" d="100"/>
          <a:sy n="69" d="100"/>
        </p:scale>
        <p:origin x="-1332" y="-9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3127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3" y="0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5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3" y="9430305"/>
            <a:ext cx="2887186" cy="4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9313" y="742950"/>
            <a:ext cx="4964112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154"/>
            <a:ext cx="4886008" cy="446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50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- </a:t>
            </a:r>
            <a:r>
              <a:rPr lang="de-DE" dirty="0" err="1" smtClean="0">
                <a:latin typeface="Times New Roman" pitchFamily="18" charset="0"/>
              </a:rPr>
              <a:t>updated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- </a:t>
            </a:r>
            <a:r>
              <a:rPr lang="de-DE" dirty="0" err="1" smtClean="0">
                <a:latin typeface="Times New Roman" pitchFamily="18" charset="0"/>
              </a:rPr>
              <a:t>updated</a:t>
            </a:r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568A540-AB88-40E1-A77B-36BEA0EF81F6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necessary</a:t>
            </a:r>
            <a:r>
              <a:rPr lang="de-DE" dirty="0" smtClean="0"/>
              <a:t>: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gradients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88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25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25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25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Q-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50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449757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696" algn="l"/>
                <a:tab pos="1449393" algn="l"/>
                <a:tab pos="2174089" algn="l"/>
                <a:tab pos="2898785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52F0944-D6AC-414B-94BB-195DA96D335E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118" y="4714720"/>
            <a:ext cx="5330502" cy="446690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4">
            <a:extLst/>
          </a:blip>
          <a:srcRect l="85019" r="-3508"/>
          <a:stretch/>
        </p:blipFill>
        <p:spPr>
          <a:xfrm>
            <a:off x="6624000" y="5382898"/>
            <a:ext cx="792000" cy="908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4553" y="5498052"/>
            <a:ext cx="972000" cy="7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52" y="5411546"/>
            <a:ext cx="90000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28" y="5387240"/>
            <a:ext cx="2219116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5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473257" indent="-160729">
              <a:spcBef>
                <a:spcPts val="844"/>
              </a:spcBef>
              <a:buSzPct val="25000"/>
              <a:buBlip>
                <a:blip r:embed="rId2"/>
              </a:buBlip>
            </a:lvl2pPr>
            <a:lvl3pPr>
              <a:spcBef>
                <a:spcPts val="703"/>
              </a:spcBef>
              <a:buClr>
                <a:srgbClr val="FD920B"/>
              </a:buClr>
              <a:buSzPct val="75000"/>
              <a:buChar char="➡"/>
            </a:lvl3pPr>
            <a:lvl4pPr>
              <a:spcBef>
                <a:spcPts val="703"/>
              </a:spcBef>
              <a:buSzPct val="75000"/>
              <a:buChar char="•"/>
            </a:lvl4pPr>
            <a:lvl5pPr>
              <a:spcBef>
                <a:spcPts val="703"/>
              </a:spcBef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41B44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715303" y="674191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786209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EU-XFEL summary of performance degradation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TTC Meeting, </a:t>
            </a:r>
            <a:r>
              <a:rPr lang="en-GB" noProof="0" dirty="0" err="1" smtClean="0"/>
              <a:t>Saclay</a:t>
            </a:r>
            <a:r>
              <a:rPr lang="en-GB" noProof="0" dirty="0" smtClean="0"/>
              <a:t>, July</a:t>
            </a:r>
            <a:r>
              <a:rPr lang="en-GB" baseline="0" noProof="0" dirty="0" smtClean="0"/>
              <a:t> 2016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Detlef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Reschke</a:t>
            </a:r>
            <a:r>
              <a:rPr lang="en-GB" baseline="0" noProof="0" dirty="0" smtClean="0"/>
              <a:t>, DESY</a:t>
            </a:r>
            <a:endParaRPr lang="en-GB" noProof="0" dirty="0" smtClean="0"/>
          </a:p>
        </p:txBody>
      </p:sp>
      <p:pic>
        <p:nvPicPr>
          <p:cNvPr id="13" name="pasted-image.pdf"/>
          <p:cNvPicPr>
            <a:picLocks noChangeAspect="1"/>
          </p:cNvPicPr>
          <p:nvPr userDrawn="1"/>
        </p:nvPicPr>
        <p:blipFill>
          <a:blip r:embed="rId10">
            <a:extLst/>
          </a:blip>
          <a:stretch>
            <a:fillRect/>
          </a:stretch>
        </p:blipFill>
        <p:spPr>
          <a:xfrm>
            <a:off x="7238188" y="6486995"/>
            <a:ext cx="166414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9041" y="6511227"/>
            <a:ext cx="433193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3805821"/>
            <a:ext cx="8325262" cy="1470855"/>
          </a:xfrm>
        </p:spPr>
        <p:txBody>
          <a:bodyPr/>
          <a:lstStyle/>
          <a:p>
            <a:r>
              <a:rPr lang="en-GB" dirty="0" err="1" smtClean="0"/>
              <a:t>Detlef</a:t>
            </a:r>
            <a:r>
              <a:rPr lang="en-GB" dirty="0" smtClean="0"/>
              <a:t> </a:t>
            </a:r>
            <a:r>
              <a:rPr lang="en-GB" dirty="0" err="1" smtClean="0"/>
              <a:t>Reschke</a:t>
            </a:r>
            <a:r>
              <a:rPr lang="en-GB" dirty="0" smtClean="0"/>
              <a:t> – DESY</a:t>
            </a:r>
            <a:br>
              <a:rPr lang="en-GB" dirty="0" smtClean="0"/>
            </a:br>
            <a:r>
              <a:rPr lang="en-GB" dirty="0" smtClean="0"/>
              <a:t>for the EU-XFEL Accelerator Consortium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259306" y="1314450"/>
            <a:ext cx="8652681" cy="2141814"/>
          </a:xfrm>
        </p:spPr>
        <p:txBody>
          <a:bodyPr/>
          <a:lstStyle/>
          <a:p>
            <a:r>
              <a:rPr lang="en-US" sz="4800" dirty="0" smtClean="0"/>
              <a:t>EU-XFEL </a:t>
            </a:r>
            <a:r>
              <a:rPr lang="en-US" sz="4800" dirty="0"/>
              <a:t>summary of performance degradation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18" y="0"/>
            <a:ext cx="2147582" cy="107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226577" y="1287263"/>
            <a:ext cx="8104823" cy="49333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IFJ-PAN </a:t>
            </a:r>
            <a:r>
              <a:rPr lang="de-DE" sz="2800" dirty="0" err="1" smtClean="0">
                <a:solidFill>
                  <a:schemeClr val="tx1"/>
                </a:solidFill>
              </a:rPr>
              <a:t>Krakow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dirty="0" err="1" smtClean="0">
                <a:solidFill>
                  <a:schemeClr val="tx1"/>
                </a:solidFill>
              </a:rPr>
              <a:t>esp</a:t>
            </a:r>
            <a:r>
              <a:rPr lang="de-DE" sz="1800" dirty="0" smtClean="0">
                <a:solidFill>
                  <a:schemeClr val="tx1"/>
                </a:solidFill>
              </a:rPr>
              <a:t>. J. </a:t>
            </a:r>
            <a:r>
              <a:rPr lang="de-DE" sz="1800" dirty="0" err="1" smtClean="0">
                <a:solidFill>
                  <a:schemeClr val="tx1"/>
                </a:solidFill>
              </a:rPr>
              <a:t>Swierblewski</a:t>
            </a:r>
            <a:r>
              <a:rPr lang="de-DE" sz="1800" dirty="0" smtClean="0">
                <a:solidFill>
                  <a:schemeClr val="tx1"/>
                </a:solidFill>
              </a:rPr>
              <a:t>, M. </a:t>
            </a:r>
            <a:r>
              <a:rPr lang="de-DE" sz="1800" dirty="0" err="1" smtClean="0">
                <a:solidFill>
                  <a:schemeClr val="tx1"/>
                </a:solidFill>
              </a:rPr>
              <a:t>Wiencek</a:t>
            </a:r>
            <a:r>
              <a:rPr lang="de-DE" sz="1800" dirty="0" smtClean="0">
                <a:solidFill>
                  <a:schemeClr val="tx1"/>
                </a:solidFill>
              </a:rPr>
              <a:t>)</a:t>
            </a:r>
            <a:endParaRPr lang="de-DE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CEA </a:t>
            </a:r>
            <a:r>
              <a:rPr lang="de-DE" sz="2800" dirty="0" err="1" smtClean="0">
                <a:solidFill>
                  <a:schemeClr val="tx1"/>
                </a:solidFill>
              </a:rPr>
              <a:t>Saclay</a:t>
            </a:r>
            <a:endParaRPr lang="de-DE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INFN Milano </a:t>
            </a: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dirty="0" err="1" smtClean="0">
                <a:solidFill>
                  <a:schemeClr val="tx1"/>
                </a:solidFill>
              </a:rPr>
              <a:t>esp</a:t>
            </a:r>
            <a:r>
              <a:rPr lang="de-DE" sz="1800" dirty="0" smtClean="0">
                <a:solidFill>
                  <a:schemeClr val="tx1"/>
                </a:solidFill>
              </a:rPr>
              <a:t>. L. Monaco)</a:t>
            </a:r>
            <a:endParaRPr lang="de-DE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E</a:t>
            </a:r>
            <a:r>
              <a:rPr lang="de-DE" sz="2800" dirty="0">
                <a:solidFill>
                  <a:schemeClr val="tx1"/>
                </a:solidFill>
              </a:rPr>
              <a:t>. </a:t>
            </a:r>
            <a:r>
              <a:rPr lang="de-DE" sz="2800" dirty="0" err="1">
                <a:solidFill>
                  <a:schemeClr val="tx1"/>
                </a:solidFill>
              </a:rPr>
              <a:t>Zanon</a:t>
            </a:r>
            <a:endParaRPr lang="de-DE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Research </a:t>
            </a:r>
            <a:r>
              <a:rPr lang="de-DE" sz="2800" dirty="0">
                <a:solidFill>
                  <a:schemeClr val="tx1"/>
                </a:solidFill>
              </a:rPr>
              <a:t>Instruments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Daher </a:t>
            </a:r>
            <a:r>
              <a:rPr lang="de-DE" sz="2800" dirty="0" err="1" smtClean="0">
                <a:solidFill>
                  <a:schemeClr val="tx1"/>
                </a:solidFill>
              </a:rPr>
              <a:t>Transkem</a:t>
            </a:r>
            <a:endParaRPr lang="de-DE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</a:t>
            </a:r>
            <a:r>
              <a:rPr lang="de-DE" sz="2800" dirty="0" err="1" smtClean="0">
                <a:solidFill>
                  <a:schemeClr val="tx1"/>
                </a:solidFill>
              </a:rPr>
              <a:t>Alsyom</a:t>
            </a:r>
            <a:endParaRPr lang="de-DE" sz="28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DESY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dirty="0" err="1" smtClean="0">
                <a:solidFill>
                  <a:schemeClr val="tx1"/>
                </a:solidFill>
              </a:rPr>
              <a:t>esp</a:t>
            </a:r>
            <a:r>
              <a:rPr lang="de-DE" sz="1800" dirty="0" smtClean="0">
                <a:solidFill>
                  <a:schemeClr val="tx1"/>
                </a:solidFill>
              </a:rPr>
              <a:t>. V. </a:t>
            </a:r>
            <a:r>
              <a:rPr lang="de-DE" sz="1800" dirty="0" err="1" smtClean="0">
                <a:solidFill>
                  <a:schemeClr val="tx1"/>
                </a:solidFill>
              </a:rPr>
              <a:t>Gubarev</a:t>
            </a:r>
            <a:r>
              <a:rPr lang="de-DE" sz="1800" dirty="0" smtClean="0">
                <a:solidFill>
                  <a:schemeClr val="tx1"/>
                </a:solidFill>
              </a:rPr>
              <a:t>, J. </a:t>
            </a:r>
            <a:r>
              <a:rPr lang="de-DE" sz="1800" dirty="0" err="1" smtClean="0">
                <a:solidFill>
                  <a:schemeClr val="tx1"/>
                </a:solidFill>
              </a:rPr>
              <a:t>Schaffran</a:t>
            </a:r>
            <a:r>
              <a:rPr lang="de-DE" sz="1800" dirty="0" smtClean="0">
                <a:solidFill>
                  <a:schemeClr val="tx1"/>
                </a:solidFill>
              </a:rPr>
              <a:t>, L. </a:t>
            </a:r>
            <a:r>
              <a:rPr lang="de-DE" sz="1800" dirty="0" err="1" smtClean="0">
                <a:solidFill>
                  <a:schemeClr val="tx1"/>
                </a:solidFill>
              </a:rPr>
              <a:t>Steder</a:t>
            </a:r>
            <a:r>
              <a:rPr lang="de-DE" sz="1800" dirty="0" smtClean="0">
                <a:solidFill>
                  <a:schemeClr val="tx1"/>
                </a:solidFill>
              </a:rPr>
              <a:t>, N. Walker, M. </a:t>
            </a:r>
            <a:r>
              <a:rPr lang="de-DE" sz="1800" dirty="0" err="1" smtClean="0">
                <a:solidFill>
                  <a:schemeClr val="tx1"/>
                </a:solidFill>
              </a:rPr>
              <a:t>Wenskat</a:t>
            </a:r>
            <a:r>
              <a:rPr lang="de-DE" sz="1800" dirty="0" smtClean="0">
                <a:solidFill>
                  <a:schemeClr val="tx1"/>
                </a:solidFill>
              </a:rPr>
              <a:t>, S. Yasar)</a:t>
            </a:r>
            <a:endParaRPr lang="de-DE" sz="2800" dirty="0" smtClean="0">
              <a:solidFill>
                <a:schemeClr val="tx1"/>
              </a:solidFill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4186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Thanks to</a:t>
            </a:r>
            <a:r>
              <a:rPr lang="de-DE" sz="2400" dirty="0">
                <a:solidFill>
                  <a:srgbClr val="FFFFFF"/>
                </a:solidFill>
              </a:rPr>
              <a:t> all </a:t>
            </a:r>
            <a:r>
              <a:rPr lang="de-DE" sz="2400" dirty="0" err="1">
                <a:solidFill>
                  <a:srgbClr val="FFFFFF"/>
                </a:solidFill>
              </a:rPr>
              <a:t>colleagues</a:t>
            </a:r>
            <a:r>
              <a:rPr lang="de-DE" sz="2400" dirty="0">
                <a:solidFill>
                  <a:srgbClr val="FFFFFF"/>
                </a:solidFill>
              </a:rPr>
              <a:t> </a:t>
            </a:r>
            <a:r>
              <a:rPr lang="de-DE" sz="2400" dirty="0" err="1">
                <a:solidFill>
                  <a:srgbClr val="FFFFFF"/>
                </a:solidFill>
              </a:rPr>
              <a:t>of</a:t>
            </a:r>
            <a:r>
              <a:rPr lang="de-DE" sz="2400" dirty="0">
                <a:solidFill>
                  <a:srgbClr val="FFFFFF"/>
                </a:solidFill>
              </a:rPr>
              <a:t>: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13100"/>
          <a:stretch/>
        </p:blipFill>
        <p:spPr bwMode="auto">
          <a:xfrm>
            <a:off x="4234883" y="1855702"/>
            <a:ext cx="4810871" cy="33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5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226577" y="1287263"/>
            <a:ext cx="8104823" cy="49333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</a:rPr>
              <a:t>- Back-up</a:t>
            </a: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622">
              <a:defRPr sz="4186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2400" dirty="0" smtClean="0">
                <a:solidFill>
                  <a:srgbClr val="FFFFFF"/>
                </a:solidFill>
              </a:rPr>
              <a:t>:</a:t>
            </a: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23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83221" y="1189528"/>
            <a:ext cx="8634202" cy="519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Cold module operation started Dec 2015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500"/>
              </a:spcBef>
              <a:buClr>
                <a:srgbClr val="FD930A"/>
              </a:buClr>
              <a:buSzPct val="80000"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err="1" smtClean="0">
                <a:solidFill>
                  <a:srgbClr val="FFFFFF"/>
                </a:solidFill>
              </a:rPr>
              <a:t>Cryomodule</a:t>
            </a:r>
            <a:r>
              <a:rPr lang="en-US" sz="2400" b="1" dirty="0" smtClean="0">
                <a:solidFill>
                  <a:srgbClr val="FFFFFF"/>
                </a:solidFill>
              </a:rPr>
              <a:t> Operation in the Injector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8" b="14240"/>
          <a:stretch/>
        </p:blipFill>
        <p:spPr bwMode="auto">
          <a:xfrm>
            <a:off x="460322" y="3088262"/>
            <a:ext cx="8280000" cy="268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767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Module Performance:</a:t>
            </a:r>
            <a:br>
              <a:rPr lang="en-GB" dirty="0" smtClean="0"/>
            </a:br>
            <a:r>
              <a:rPr lang="en-GB" dirty="0" smtClean="0"/>
              <a:t>First “cold” 1.3 GHz module A1 (XM29)</a:t>
            </a:r>
            <a:endParaRPr lang="en-GB" dirty="0"/>
          </a:p>
        </p:txBody>
      </p:sp>
      <p:sp>
        <p:nvSpPr>
          <p:cNvPr id="25" name="TextBox 8"/>
          <p:cNvSpPr txBox="1"/>
          <p:nvPr/>
        </p:nvSpPr>
        <p:spPr>
          <a:xfrm>
            <a:off x="218102" y="5979231"/>
            <a:ext cx="881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No cavity limitation </a:t>
            </a:r>
            <a:r>
              <a:rPr lang="en-GB" sz="2000" dirty="0" smtClean="0"/>
              <a:t>during injector operation (up to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160 MeV </a:t>
            </a:r>
            <a:r>
              <a:rPr lang="en-GB" sz="2000" dirty="0" smtClean="0"/>
              <a:t>beam energy)</a:t>
            </a:r>
            <a:endParaRPr lang="en-GB" sz="2000" b="1" baseline="30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4393" y="3221940"/>
            <a:ext cx="106311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Courtesy </a:t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dirty="0" smtClean="0">
                <a:solidFill>
                  <a:schemeClr val="accent3"/>
                </a:solidFill>
              </a:rPr>
              <a:t>D. </a:t>
            </a:r>
            <a:r>
              <a:rPr lang="en-GB" sz="1600" dirty="0" err="1" smtClean="0">
                <a:solidFill>
                  <a:schemeClr val="accent3"/>
                </a:solidFill>
              </a:rPr>
              <a:t>Kostin</a:t>
            </a:r>
            <a:endParaRPr lang="en-GB" sz="1600" dirty="0">
              <a:solidFill>
                <a:schemeClr val="accent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3" y="1084328"/>
            <a:ext cx="6901726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0040" y="1528683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=&gt; not </a:t>
            </a:r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cavity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limited</a:t>
            </a:r>
          </a:p>
        </p:txBody>
      </p:sp>
    </p:spTree>
    <p:extLst>
      <p:ext uri="{BB962C8B-B14F-4D97-AF65-F5344CB8AC3E}">
        <p14:creationId xmlns:p14="http://schemas.microsoft.com/office/powerpoint/2010/main" val="10033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063784"/>
            <a:ext cx="8943398" cy="228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ts val="500"/>
              </a:spcBef>
              <a:buClr>
                <a:srgbClr val="FD930A"/>
              </a:buClr>
              <a:buSzPct val="8000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EU-XFEL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FLASH originate from the TESLA collider and therefore they nominally  operate (FLASH) and will operate (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EU-XFEL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in so called short pulse (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mode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err="1"/>
              <a:t>c</a:t>
            </a:r>
            <a:r>
              <a:rPr lang="de-DE" dirty="0" err="1" smtClean="0"/>
              <a:t>w</a:t>
            </a:r>
            <a:r>
              <a:rPr lang="de-DE" dirty="0" smtClean="0"/>
              <a:t> R&amp;D on EU-XFEL </a:t>
            </a:r>
            <a:r>
              <a:rPr lang="de-DE" dirty="0" err="1" smtClean="0"/>
              <a:t>Cryomodules</a:t>
            </a:r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22712"/>
              </p:ext>
            </p:extLst>
          </p:nvPr>
        </p:nvGraphicFramePr>
        <p:xfrm>
          <a:off x="650477" y="1817008"/>
          <a:ext cx="7669293" cy="190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062"/>
                <a:gridCol w="2154991"/>
                <a:gridCol w="2160240"/>
              </a:tblGrid>
              <a:tr h="5629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RF-pulses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Max RF DF [%]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7842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Max RF pulse length incl.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rise time</a:t>
                      </a: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[µs] 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Rep. Rate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[Hz]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1400</a:t>
                      </a:r>
                      <a:endParaRPr lang="en-US" sz="2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2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1.40</a:t>
                      </a:r>
                      <a:endParaRPr lang="en-US" sz="2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0560" y="3906004"/>
            <a:ext cx="8580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Both accelerators are based on the SRF technology and thus have potential for much larger DF, up to 100% (cw).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Having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additional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cw and long pulse modes will allow for more flexibility in the time structure of the photon beams and  will make both facilities even more attractive to the users.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2350" y="5830195"/>
            <a:ext cx="143821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Courtesy </a:t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dirty="0" smtClean="0">
                <a:solidFill>
                  <a:schemeClr val="accent3"/>
                </a:solidFill>
              </a:rPr>
              <a:t>J. </a:t>
            </a:r>
            <a:r>
              <a:rPr lang="en-GB" sz="1600" dirty="0" err="1" smtClean="0">
                <a:solidFill>
                  <a:schemeClr val="accent3"/>
                </a:solidFill>
              </a:rPr>
              <a:t>Sekutowicz</a:t>
            </a:r>
            <a:endParaRPr lang="en-GB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8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051288"/>
            <a:ext cx="8766175" cy="228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ts val="500"/>
              </a:spcBef>
              <a:buClr>
                <a:srgbClr val="FD930A"/>
              </a:buClr>
              <a:buSzPct val="8000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Summary for series XFEL cryomodule in short pulse, long pulse (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lp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and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cw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operation mode: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err="1"/>
              <a:t>c</a:t>
            </a:r>
            <a:r>
              <a:rPr lang="de-DE" dirty="0" err="1" smtClean="0"/>
              <a:t>w</a:t>
            </a:r>
            <a:r>
              <a:rPr lang="de-DE" dirty="0" smtClean="0"/>
              <a:t> R&amp;D on EU-XFEL </a:t>
            </a:r>
            <a:r>
              <a:rPr lang="de-DE" dirty="0" err="1" smtClean="0"/>
              <a:t>Cryomodules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7352350" y="1430908"/>
            <a:ext cx="143821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Courtesy </a:t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dirty="0" smtClean="0">
                <a:solidFill>
                  <a:schemeClr val="accent3"/>
                </a:solidFill>
              </a:rPr>
              <a:t>J. </a:t>
            </a:r>
            <a:r>
              <a:rPr lang="en-GB" sz="1600" dirty="0" err="1" smtClean="0">
                <a:solidFill>
                  <a:schemeClr val="accent3"/>
                </a:solidFill>
              </a:rPr>
              <a:t>Sekutowicz</a:t>
            </a:r>
            <a:endParaRPr lang="en-GB" sz="1600" dirty="0">
              <a:solidFill>
                <a:schemeClr val="accent3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67466"/>
              </p:ext>
            </p:extLst>
          </p:nvPr>
        </p:nvGraphicFramePr>
        <p:xfrm>
          <a:off x="319124" y="2146756"/>
          <a:ext cx="7992886" cy="1116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871792"/>
                <a:gridCol w="1226978"/>
                <a:gridCol w="1226978"/>
                <a:gridCol w="1226978"/>
              </a:tblGrid>
              <a:tr h="57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lp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4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XM4 / FG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Max &lt;Eacc&gt;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31.8 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5321" y="1723296"/>
            <a:ext cx="2751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Demonstrated Gradients</a:t>
            </a:r>
            <a:endParaRPr lang="en-US" sz="2000" dirty="0">
              <a:latin typeface="Arial"/>
              <a:ea typeface="+mn-e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63612"/>
              </p:ext>
            </p:extLst>
          </p:nvPr>
        </p:nvGraphicFramePr>
        <p:xfrm>
          <a:off x="84118" y="3767316"/>
          <a:ext cx="8951674" cy="109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6"/>
                <a:gridCol w="3164412"/>
                <a:gridCol w="4319776"/>
              </a:tblGrid>
              <a:tr h="55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lp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(DF≈20%)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4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XM4 / FG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2.0E10 @19MV/m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2.3E10 / </a:t>
                      </a:r>
                      <a:r>
                        <a:rPr lang="en-US" sz="2800" b="1" cap="none" spc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3.5E10</a:t>
                      </a: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@15MV/m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79512" y="3340464"/>
            <a:ext cx="5584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Demonstrated Qo in lp/cw operation at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2K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and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1.8K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4980699"/>
            <a:ext cx="8751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No quench was observed for cw/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lp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modes in all conducted tests.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Maximum demonstrated DHL was 71 W in cw mode at ~15 MV/m. Operation was very stable. This proves that the E-XFEL cryomodule helium supply and return system can handle at least 77W dissipation. </a:t>
            </a:r>
            <a:endParaRPr lang="en-US" sz="2000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0975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0" y="1257300"/>
            <a:ext cx="8964488" cy="512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rgbClr val="261748"/>
                </a:solidFill>
              </a:rPr>
              <a:t>Jun, 20: </a:t>
            </a:r>
            <a:r>
              <a:rPr lang="en-US" sz="2000" b="1" dirty="0" smtClean="0">
                <a:solidFill>
                  <a:srgbClr val="261748"/>
                </a:solidFill>
              </a:rPr>
              <a:t>98 </a:t>
            </a:r>
            <a:r>
              <a:rPr lang="en-US" sz="2000" b="1" dirty="0">
                <a:solidFill>
                  <a:srgbClr val="261748"/>
                </a:solidFill>
              </a:rPr>
              <a:t>modules </a:t>
            </a:r>
            <a:r>
              <a:rPr lang="en-US" sz="2000" dirty="0">
                <a:solidFill>
                  <a:srgbClr val="261748"/>
                </a:solidFill>
              </a:rPr>
              <a:t>arrived with </a:t>
            </a:r>
            <a:r>
              <a:rPr lang="en-US" sz="2000" dirty="0" smtClean="0">
                <a:solidFill>
                  <a:srgbClr val="261748"/>
                </a:solidFill>
              </a:rPr>
              <a:t>96 </a:t>
            </a:r>
            <a:r>
              <a:rPr lang="en-US" sz="2000" dirty="0">
                <a:solidFill>
                  <a:srgbClr val="261748"/>
                </a:solidFill>
              </a:rPr>
              <a:t>modules </a:t>
            </a:r>
            <a:r>
              <a:rPr lang="en-US" sz="2000" dirty="0" smtClean="0">
                <a:solidFill>
                  <a:srgbClr val="261748"/>
                </a:solidFill>
              </a:rPr>
              <a:t>rf  tested </a:t>
            </a:r>
            <a:r>
              <a:rPr lang="en-US" sz="1600" dirty="0" smtClean="0">
                <a:solidFill>
                  <a:srgbClr val="261748"/>
                </a:solidFill>
              </a:rPr>
              <a:t>(XM-3 excluded)</a:t>
            </a:r>
            <a:endParaRPr lang="en-US" sz="2000" dirty="0">
              <a:solidFill>
                <a:srgbClr val="261748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Cryomodule Test at AMTF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D239444-77E5-4086-BDB7-7E05A7716DC9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sz="1000" b="1">
              <a:solidFill>
                <a:srgbClr val="FFFFFF"/>
              </a:solidFill>
            </a:endParaRPr>
          </a:p>
        </p:txBody>
      </p:sp>
      <p:pic>
        <p:nvPicPr>
          <p:cNvPr id="12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2637"/>
            <a:ext cx="2907349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214837"/>
            <a:ext cx="292333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8" y="2060848"/>
            <a:ext cx="5940000" cy="39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40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46800" rIns="54000" bIns="18000" anchor="b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868BB5-A0F8-4A10-9B11-F0BC10E58F78}" type="slidenum">
              <a:rPr lang="en-GB" sz="10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sz="1000" b="1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7475" y="1124744"/>
            <a:ext cx="87661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 rIns="90000" bIns="46800"/>
          <a:lstStyle>
            <a:lvl1pPr marL="296863" indent="-2968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58763"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11263" algn="l"/>
                <a:tab pos="2125663" algn="l"/>
                <a:tab pos="3040063" algn="l"/>
                <a:tab pos="3954463" algn="l"/>
                <a:tab pos="4868863" algn="l"/>
                <a:tab pos="5783263" algn="l"/>
                <a:tab pos="6697663" algn="l"/>
                <a:tab pos="7612063" algn="l"/>
                <a:tab pos="8526463" algn="l"/>
                <a:tab pos="9440863" algn="l"/>
                <a:tab pos="10355263" algn="l"/>
              </a:tabLs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r>
              <a:rPr lang="en-US" sz="2000" dirty="0" smtClean="0">
                <a:solidFill>
                  <a:srgbClr val="301C5D"/>
                </a:solidFill>
              </a:rPr>
              <a:t>Cryomodule assembly at CEA </a:t>
            </a:r>
            <a:r>
              <a:rPr lang="en-US" sz="2000" dirty="0" err="1" smtClean="0">
                <a:solidFill>
                  <a:srgbClr val="301C5D"/>
                </a:solidFill>
              </a:rPr>
              <a:t>Saclay</a:t>
            </a:r>
            <a:r>
              <a:rPr lang="en-US" sz="2000" dirty="0" smtClean="0">
                <a:solidFill>
                  <a:srgbClr val="301C5D"/>
                </a:solidFill>
              </a:rPr>
              <a:t> </a:t>
            </a:r>
            <a:r>
              <a:rPr lang="en-US" sz="1600" dirty="0" smtClean="0">
                <a:solidFill>
                  <a:srgbClr val="301C5D"/>
                </a:solidFill>
              </a:rPr>
              <a:t>(=&gt; </a:t>
            </a:r>
            <a:r>
              <a:rPr lang="en-US" sz="1600" dirty="0" smtClean="0">
                <a:solidFill>
                  <a:srgbClr val="301C5D"/>
                </a:solidFill>
              </a:rPr>
              <a:t>previous talk, </a:t>
            </a:r>
            <a:r>
              <a:rPr lang="en-US" sz="1600" dirty="0" smtClean="0">
                <a:solidFill>
                  <a:srgbClr val="301C5D"/>
                </a:solidFill>
              </a:rPr>
              <a:t>O. </a:t>
            </a:r>
            <a:r>
              <a:rPr lang="en-US" sz="1600" dirty="0" err="1" smtClean="0">
                <a:solidFill>
                  <a:srgbClr val="301C5D"/>
                </a:solidFill>
              </a:rPr>
              <a:t>Napoly</a:t>
            </a:r>
            <a:r>
              <a:rPr lang="en-US" sz="1600" dirty="0" smtClean="0">
                <a:solidFill>
                  <a:srgbClr val="301C5D"/>
                </a:solidFill>
              </a:rPr>
              <a:t>)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defRPr/>
            </a:pP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rgbClr val="301C5D"/>
                </a:solidFill>
              </a:rPr>
              <a:t>Analysis of cryomodule tests:	</a:t>
            </a:r>
            <a:r>
              <a:rPr lang="en-US" sz="2000" b="1" dirty="0" smtClean="0">
                <a:solidFill>
                  <a:srgbClr val="301C5D"/>
                </a:solidFill>
              </a:rPr>
              <a:t>June 12, 2016 </a:t>
            </a:r>
            <a:r>
              <a:rPr lang="en-US" sz="2000" dirty="0" smtClean="0">
                <a:solidFill>
                  <a:srgbClr val="301C5D"/>
                </a:solidFill>
              </a:rPr>
              <a:t>(~92 cryomodules)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Improved and optimized test procedure </a:t>
            </a:r>
            <a:r>
              <a:rPr lang="en-US" sz="2000" dirty="0" smtClean="0">
                <a:solidFill>
                  <a:srgbClr val="301C5D"/>
                </a:solidFill>
              </a:rPr>
              <a:t>since June 2015</a:t>
            </a:r>
            <a:br>
              <a:rPr lang="en-US" sz="2000" dirty="0" smtClean="0">
                <a:solidFill>
                  <a:srgbClr val="301C5D"/>
                </a:solidFill>
              </a:rPr>
            </a:br>
            <a:r>
              <a:rPr lang="en-US" sz="2000" dirty="0" smtClean="0">
                <a:solidFill>
                  <a:srgbClr val="301C5D"/>
                </a:solidFill>
              </a:rPr>
              <a:t>=&gt; typical test duration reduced to &lt; 15 days</a:t>
            </a:r>
            <a:br>
              <a:rPr lang="en-US" sz="2000" dirty="0" smtClean="0">
                <a:solidFill>
                  <a:srgbClr val="301C5D"/>
                </a:solidFill>
              </a:rPr>
            </a:br>
            <a:r>
              <a:rPr lang="en-US" sz="1600" dirty="0" smtClean="0">
                <a:solidFill>
                  <a:srgbClr val="301C5D"/>
                </a:solidFill>
              </a:rPr>
              <a:t>(assuming no non-conformities!!!)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1600" dirty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Non-conformities during testing</a:t>
            </a:r>
            <a:r>
              <a:rPr lang="en-US" sz="2000" dirty="0" smtClean="0">
                <a:solidFill>
                  <a:srgbClr val="301C5D"/>
                </a:solidFill>
              </a:rPr>
              <a:t> </a:t>
            </a:r>
            <a:r>
              <a:rPr lang="en-US" sz="1600" dirty="0" smtClean="0">
                <a:solidFill>
                  <a:srgbClr val="301C5D"/>
                </a:solidFill>
              </a:rPr>
              <a:t>(causing significant delay)</a:t>
            </a:r>
            <a:r>
              <a:rPr lang="en-US" sz="2000" dirty="0" smtClean="0">
                <a:solidFill>
                  <a:srgbClr val="301C5D"/>
                </a:solidFill>
              </a:rPr>
              <a:t>:</a:t>
            </a:r>
            <a:br>
              <a:rPr lang="en-US" sz="2000" dirty="0" smtClean="0">
                <a:solidFill>
                  <a:srgbClr val="301C5D"/>
                </a:solidFill>
              </a:rPr>
            </a:br>
            <a:r>
              <a:rPr lang="en-US" sz="2000" dirty="0" smtClean="0">
                <a:solidFill>
                  <a:srgbClr val="301C5D"/>
                </a:solidFill>
              </a:rPr>
              <a:t>- cryogenic + vacuum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leaks</a:t>
            </a:r>
            <a:r>
              <a:rPr lang="en-US" sz="2000" dirty="0" smtClean="0">
                <a:solidFill>
                  <a:srgbClr val="301C5D"/>
                </a:solidFill>
              </a:rPr>
              <a:t> (mainly at temporary connections to test stand)</a:t>
            </a:r>
            <a:br>
              <a:rPr lang="en-US" sz="2000" dirty="0" smtClean="0">
                <a:solidFill>
                  <a:srgbClr val="301C5D"/>
                </a:solidFill>
              </a:rPr>
            </a:br>
            <a:r>
              <a:rPr lang="en-US" sz="2000" dirty="0" smtClean="0">
                <a:solidFill>
                  <a:srgbClr val="301C5D"/>
                </a:solidFill>
              </a:rPr>
              <a:t>-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warm coupler part </a:t>
            </a:r>
            <a:r>
              <a:rPr lang="en-US" sz="2000" dirty="0" smtClean="0">
                <a:solidFill>
                  <a:srgbClr val="301C5D"/>
                </a:solidFill>
              </a:rPr>
              <a:t>(“push rod” bellow leaks, assembly NC’s, …)</a:t>
            </a: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rgbClr val="301C5D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FD930A"/>
              </a:buClr>
              <a:buSzPct val="80000"/>
              <a:buFont typeface="Wingdings" pitchFamily="2" charset="2"/>
              <a:buChar char=""/>
              <a:defRPr/>
            </a:pPr>
            <a:endParaRPr lang="en-US" sz="2000" dirty="0" smtClean="0">
              <a:solidFill>
                <a:srgbClr val="301C5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87438" y="544513"/>
            <a:ext cx="7283450" cy="481012"/>
          </a:xfrm>
        </p:spPr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Cryomodules + Cryomodule Tests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357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" y="1841895"/>
            <a:ext cx="4932000" cy="4701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Cryomodule</a:t>
            </a:r>
            <a:r>
              <a:rPr lang="en-GB" dirty="0" smtClean="0"/>
              <a:t> – Vertical Test Comparison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 smtClean="0"/>
              <a:t>MAX GRADIENT</a:t>
            </a:r>
            <a:endParaRPr lang="en-GB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 bwMode="auto">
          <a:xfrm flipV="1">
            <a:off x="955420" y="2000013"/>
            <a:ext cx="3968272" cy="3978756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658249" y="2154197"/>
            <a:ext cx="1343317" cy="5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>
                <a:solidFill>
                  <a:schemeClr val="accent3"/>
                </a:solidFill>
              </a:rPr>
              <a:t>Ideal </a:t>
            </a:r>
            <a:r>
              <a:rPr lang="de-DE" sz="1600" b="1" dirty="0" err="1" smtClean="0">
                <a:solidFill>
                  <a:schemeClr val="accent3"/>
                </a:solidFill>
              </a:rPr>
              <a:t>case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br>
              <a:rPr lang="de-DE" sz="1600" b="1" dirty="0" smtClean="0">
                <a:solidFill>
                  <a:schemeClr val="accent3"/>
                </a:solidFill>
              </a:rPr>
            </a:br>
            <a:r>
              <a:rPr lang="de-DE" sz="1600" b="1" dirty="0" smtClean="0">
                <a:solidFill>
                  <a:schemeClr val="accent3"/>
                </a:solidFill>
              </a:rPr>
              <a:t>VT:CM = 1:1</a:t>
            </a: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 bwMode="auto">
          <a:xfrm>
            <a:off x="4001566" y="2442629"/>
            <a:ext cx="267872" cy="118765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149218" y="1825672"/>
            <a:ext cx="0" cy="196758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67021" y="1157019"/>
            <a:ext cx="5561138" cy="6924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2000" dirty="0" smtClean="0"/>
              <a:t>individual cavity comparison of max gradient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/>
              <a:t>(upper limit due to 31 MV/m limit in module test)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8331" y="1808048"/>
            <a:ext cx="4035670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2000" b="1" dirty="0" smtClean="0"/>
              <a:t>we lose between vertical </a:t>
            </a:r>
            <a:br>
              <a:rPr lang="en-GB" sz="2000" b="1" dirty="0" smtClean="0"/>
            </a:br>
            <a:r>
              <a:rPr lang="en-GB" sz="2000" b="1" dirty="0" smtClean="0"/>
              <a:t>and cryomodule test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GB" sz="2000" b="1" dirty="0" smtClean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2000" dirty="0" smtClean="0">
                <a:solidFill>
                  <a:schemeClr val="accent3"/>
                </a:solidFill>
              </a:rPr>
              <a:t>average VT: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30.3 MV/m</a:t>
            </a:r>
            <a:b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600" dirty="0" smtClean="0"/>
              <a:t>(clipped at 31 MV/m)</a:t>
            </a:r>
            <a:r>
              <a:rPr lang="en-GB" sz="2000" dirty="0" smtClean="0">
                <a:solidFill>
                  <a:schemeClr val="accent3"/>
                </a:solidFill>
              </a:rPr>
              <a:t/>
            </a:r>
            <a:br>
              <a:rPr lang="en-GB" sz="2000" dirty="0" smtClean="0">
                <a:solidFill>
                  <a:schemeClr val="accent3"/>
                </a:solidFill>
              </a:rPr>
            </a:br>
            <a:r>
              <a:rPr lang="en-GB" sz="2000" dirty="0" smtClean="0">
                <a:solidFill>
                  <a:schemeClr val="accent3"/>
                </a:solidFill>
              </a:rPr>
              <a:t>average CT: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28.8 MV/m</a:t>
            </a:r>
            <a:b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600" dirty="0" smtClean="0"/>
              <a:t>(includes limit at 31MV/m)</a:t>
            </a:r>
            <a:endParaRPr lang="en-GB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612760" y="4124848"/>
            <a:ext cx="3310932" cy="1768510"/>
          </a:xfrm>
          <a:custGeom>
            <a:avLst/>
            <a:gdLst>
              <a:gd name="connsiteX0" fmla="*/ 0 w 3170255"/>
              <a:gd name="connsiteY0" fmla="*/ 1763486 h 1768510"/>
              <a:gd name="connsiteX1" fmla="*/ 1828800 w 3170255"/>
              <a:gd name="connsiteY1" fmla="*/ 5025 h 1768510"/>
              <a:gd name="connsiteX2" fmla="*/ 3170255 w 3170255"/>
              <a:gd name="connsiteY2" fmla="*/ 0 h 1768510"/>
              <a:gd name="connsiteX3" fmla="*/ 3165231 w 3170255"/>
              <a:gd name="connsiteY3" fmla="*/ 1768510 h 1768510"/>
              <a:gd name="connsiteX4" fmla="*/ 0 w 3170255"/>
              <a:gd name="connsiteY4" fmla="*/ 1763486 h 176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0255" h="1768510">
                <a:moveTo>
                  <a:pt x="0" y="1763486"/>
                </a:moveTo>
                <a:lnTo>
                  <a:pt x="1828800" y="5025"/>
                </a:lnTo>
                <a:lnTo>
                  <a:pt x="3170255" y="0"/>
                </a:lnTo>
                <a:cubicBezTo>
                  <a:pt x="3168580" y="589503"/>
                  <a:pt x="3166906" y="1179007"/>
                  <a:pt x="3165231" y="1768510"/>
                </a:cubicBezTo>
                <a:lnTo>
                  <a:pt x="0" y="1763486"/>
                </a:ln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40" y="4260664"/>
            <a:ext cx="1980000" cy="2015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04073" y="4392139"/>
            <a:ext cx="1673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b="1" dirty="0" err="1" smtClean="0">
                <a:solidFill>
                  <a:schemeClr val="accent3"/>
                </a:solidFill>
              </a:rPr>
              <a:t>Limitations</a:t>
            </a:r>
            <a:r>
              <a:rPr lang="de-DE" sz="1600" b="1" dirty="0" smtClean="0">
                <a:solidFill>
                  <a:schemeClr val="accent3"/>
                </a:solidFill>
              </a:rPr>
              <a:t>:</a:t>
            </a:r>
            <a:r>
              <a:rPr lang="de-DE" sz="1600" dirty="0" smtClean="0">
                <a:solidFill>
                  <a:schemeClr val="accent3"/>
                </a:solidFill>
              </a:rPr>
              <a:t/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de-DE" sz="1600" b="1" dirty="0" err="1" smtClean="0">
                <a:solidFill>
                  <a:schemeClr val="accent2">
                    <a:lumMod val="75000"/>
                  </a:schemeClr>
                </a:solidFill>
              </a:rPr>
              <a:t>pwr</a:t>
            </a: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:	414</a:t>
            </a:r>
            <a:b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de-DE" sz="1600" b="1" dirty="0" err="1" smtClean="0">
                <a:solidFill>
                  <a:schemeClr val="accent2">
                    <a:lumMod val="75000"/>
                  </a:schemeClr>
                </a:solidFill>
              </a:rPr>
              <a:t>bd</a:t>
            </a: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:	305</a:t>
            </a:r>
            <a:r>
              <a:rPr lang="de-DE" sz="1600" dirty="0" smtClean="0">
                <a:solidFill>
                  <a:schemeClr val="accent3"/>
                </a:solidFill>
              </a:rPr>
              <a:t/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1600" dirty="0" smtClean="0">
                <a:solidFill>
                  <a:schemeClr val="accent3"/>
                </a:solidFill>
              </a:rPr>
              <a:t>- NA:	    8</a:t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1600" dirty="0" smtClean="0">
                <a:solidFill>
                  <a:schemeClr val="accent3"/>
                </a:solidFill>
              </a:rPr>
              <a:t>- </a:t>
            </a:r>
            <a:r>
              <a:rPr lang="de-DE" sz="1600" dirty="0" err="1" smtClean="0">
                <a:solidFill>
                  <a:schemeClr val="accent3"/>
                </a:solidFill>
              </a:rPr>
              <a:t>xray</a:t>
            </a:r>
            <a:r>
              <a:rPr lang="de-DE" sz="1600" dirty="0" smtClean="0">
                <a:solidFill>
                  <a:schemeClr val="accent3"/>
                </a:solidFill>
              </a:rPr>
              <a:t>:	    7</a:t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1600" dirty="0" smtClean="0">
                <a:solidFill>
                  <a:schemeClr val="accent3"/>
                </a:solidFill>
              </a:rPr>
              <a:t>- coupler:1</a:t>
            </a:r>
          </a:p>
        </p:txBody>
      </p:sp>
    </p:spTree>
    <p:extLst>
      <p:ext uri="{BB962C8B-B14F-4D97-AF65-F5344CB8AC3E}">
        <p14:creationId xmlns:p14="http://schemas.microsoft.com/office/powerpoint/2010/main" val="36823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303020"/>
            <a:ext cx="8791575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– Cryomodule Comparison: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Degradation of Max Gradient</a:t>
            </a:r>
            <a:endParaRPr lang="en-GB" dirty="0"/>
          </a:p>
        </p:txBody>
      </p:sp>
      <p:sp>
        <p:nvSpPr>
          <p:cNvPr id="15" name="TextBox 8"/>
          <p:cNvSpPr txBox="1"/>
          <p:nvPr/>
        </p:nvSpPr>
        <p:spPr>
          <a:xfrm>
            <a:off x="135999" y="1067248"/>
            <a:ext cx="79335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2000" dirty="0" smtClean="0">
                <a:solidFill>
                  <a:schemeClr val="accent3"/>
                </a:solidFill>
              </a:rPr>
              <a:t>Number of cavities with 15% lower </a:t>
            </a:r>
            <a:r>
              <a:rPr lang="en-GB" sz="2000" b="1" dirty="0" smtClean="0">
                <a:solidFill>
                  <a:schemeClr val="accent3"/>
                </a:solidFill>
              </a:rPr>
              <a:t>max Gradient </a:t>
            </a:r>
            <a:r>
              <a:rPr lang="en-GB" sz="2000" dirty="0" smtClean="0">
                <a:solidFill>
                  <a:schemeClr val="accent3"/>
                </a:solidFill>
              </a:rPr>
              <a:t>per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0" y="4565464"/>
            <a:ext cx="3898869" cy="1644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9493" y="6141720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Cavity </a:t>
            </a:r>
            <a:r>
              <a:rPr lang="de-DE" sz="1600" dirty="0" err="1" smtClean="0">
                <a:solidFill>
                  <a:schemeClr val="accent3"/>
                </a:solidFill>
              </a:rPr>
              <a:t>position</a:t>
            </a:r>
            <a:r>
              <a:rPr lang="de-DE" sz="1600" dirty="0" smtClean="0">
                <a:solidFill>
                  <a:schemeClr val="accent3"/>
                </a:solidFill>
              </a:rPr>
              <a:t> in </a:t>
            </a:r>
            <a:r>
              <a:rPr lang="de-DE" sz="1600" dirty="0" err="1" smtClean="0">
                <a:solidFill>
                  <a:schemeClr val="accent3"/>
                </a:solidFill>
              </a:rPr>
              <a:t>module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86213" y="5390949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err="1" smtClean="0">
                <a:solidFill>
                  <a:schemeClr val="accent3"/>
                </a:solidFill>
              </a:rPr>
              <a:t>No</a:t>
            </a:r>
            <a:r>
              <a:rPr lang="de-DE" sz="1200" dirty="0" smtClean="0">
                <a:solidFill>
                  <a:schemeClr val="accent3"/>
                </a:solidFill>
              </a:rPr>
              <a:t>. </a:t>
            </a:r>
            <a:r>
              <a:rPr lang="de-DE" sz="1200" dirty="0" err="1" smtClean="0">
                <a:solidFill>
                  <a:schemeClr val="accent3"/>
                </a:solidFill>
              </a:rPr>
              <a:t>of</a:t>
            </a:r>
            <a:r>
              <a:rPr lang="de-DE" sz="1200" dirty="0" smtClean="0">
                <a:solidFill>
                  <a:schemeClr val="accent3"/>
                </a:solidFill>
              </a:rPr>
              <a:t> </a:t>
            </a:r>
            <a:r>
              <a:rPr lang="de-DE" sz="1200" dirty="0" err="1" smtClean="0">
                <a:solidFill>
                  <a:schemeClr val="accent3"/>
                </a:solidFill>
              </a:rPr>
              <a:t>degraded</a:t>
            </a:r>
            <a:r>
              <a:rPr lang="de-DE" sz="1200" dirty="0" smtClean="0">
                <a:solidFill>
                  <a:schemeClr val="accent3"/>
                </a:solidFill>
              </a:rPr>
              <a:t> </a:t>
            </a:r>
            <a:r>
              <a:rPr lang="de-DE" sz="1200" dirty="0" err="1" smtClean="0">
                <a:solidFill>
                  <a:schemeClr val="accent3"/>
                </a:solidFill>
              </a:rPr>
              <a:t>cavities</a:t>
            </a:r>
            <a:r>
              <a:rPr lang="de-DE" sz="12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9648" y="1468443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39648" y="1974637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>
                <a:solidFill>
                  <a:schemeClr val="accent3"/>
                </a:solidFill>
              </a:rPr>
              <a:t>4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40456" y="2531954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0456" y="3050114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>
                <a:solidFill>
                  <a:schemeClr val="accent3"/>
                </a:solidFill>
              </a:rPr>
              <a:t>2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39648" y="3541068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7599" y="4800600"/>
            <a:ext cx="4552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No. of degraded cavities for </a:t>
            </a:r>
            <a:br>
              <a:rPr lang="en-US" sz="1600" dirty="0" smtClean="0">
                <a:solidFill>
                  <a:schemeClr val="accent3"/>
                </a:solidFill>
              </a:rPr>
            </a:br>
            <a:r>
              <a:rPr lang="en-US" sz="1600" dirty="0" err="1" smtClean="0">
                <a:solidFill>
                  <a:schemeClr val="accent3"/>
                </a:solidFill>
              </a:rPr>
              <a:t>i</a:t>
            </a:r>
            <a:r>
              <a:rPr lang="en-US" sz="1600" dirty="0" smtClean="0">
                <a:solidFill>
                  <a:schemeClr val="accent3"/>
                </a:solidFill>
              </a:rPr>
              <a:t>) “BD” </a:t>
            </a:r>
            <a:r>
              <a:rPr lang="en-US" sz="1600" b="1" dirty="0" smtClean="0">
                <a:solidFill>
                  <a:schemeClr val="accent3"/>
                </a:solidFill>
              </a:rPr>
              <a:t>and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br>
              <a:rPr lang="en-US" sz="1600" dirty="0" smtClean="0">
                <a:solidFill>
                  <a:schemeClr val="accent3"/>
                </a:solidFill>
              </a:rPr>
            </a:br>
            <a:r>
              <a:rPr lang="en-US" sz="1600" dirty="0" smtClean="0">
                <a:solidFill>
                  <a:schemeClr val="accent3"/>
                </a:solidFill>
              </a:rPr>
              <a:t>ii) 15% lower max gradient to vertical test: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2543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Test - </a:t>
            </a:r>
            <a:r>
              <a:rPr lang="en-GB" dirty="0" err="1" smtClean="0"/>
              <a:t>Cryomodule</a:t>
            </a:r>
            <a:r>
              <a:rPr lang="en-GB" dirty="0" smtClean="0"/>
              <a:t> Comparison</a:t>
            </a:r>
            <a:r>
              <a:rPr lang="en-GB" dirty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USABLE / OPERATIONAL GRADIENT</a:t>
            </a:r>
            <a:endParaRPr lang="en-GB" dirty="0"/>
          </a:p>
        </p:txBody>
      </p:sp>
      <p:sp>
        <p:nvSpPr>
          <p:cNvPr id="4" name="Textfeld 13"/>
          <p:cNvSpPr txBox="1"/>
          <p:nvPr/>
        </p:nvSpPr>
        <p:spPr>
          <a:xfrm>
            <a:off x="199138" y="1343025"/>
            <a:ext cx="3845532" cy="262961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Vertical Test – min of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Maximum gradient (</a:t>
            </a:r>
            <a:r>
              <a:rPr lang="en-GB" sz="2000" b="1" dirty="0" smtClean="0"/>
              <a:t>quench</a:t>
            </a:r>
            <a:r>
              <a:rPr lang="en-GB" sz="2000" dirty="0" smtClean="0"/>
              <a:t>)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b="1" dirty="0" smtClean="0"/>
              <a:t>FE limit </a:t>
            </a:r>
            <a:r>
              <a:rPr lang="en-GB" sz="2000" dirty="0" smtClean="0"/>
              <a:t>(top/bottom X-ray)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b="1" dirty="0" smtClean="0"/>
              <a:t>Q</a:t>
            </a:r>
            <a:r>
              <a:rPr lang="en-GB" sz="2000" b="1" baseline="-25000" dirty="0" smtClean="0"/>
              <a:t>0</a:t>
            </a:r>
            <a:r>
              <a:rPr lang="en-GB" sz="2000" b="1" dirty="0" smtClean="0"/>
              <a:t> limit </a:t>
            </a:r>
            <a:r>
              <a:rPr lang="en-GB" sz="2000" dirty="0" smtClean="0"/>
              <a:t>(= 10</a:t>
            </a:r>
            <a:r>
              <a:rPr lang="en-GB" sz="2000" baseline="30000" dirty="0" smtClean="0"/>
              <a:t>10</a:t>
            </a:r>
            <a:r>
              <a:rPr lang="en-GB" sz="2000" dirty="0" smtClean="0"/>
              <a:t>)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baseline="300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RF power limit at ~200 W </a:t>
            </a:r>
          </a:p>
        </p:txBody>
      </p:sp>
      <p:sp>
        <p:nvSpPr>
          <p:cNvPr id="5" name="Textfeld 13"/>
          <p:cNvSpPr txBox="1"/>
          <p:nvPr/>
        </p:nvSpPr>
        <p:spPr>
          <a:xfrm>
            <a:off x="4961593" y="1343025"/>
            <a:ext cx="3845532" cy="262962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Cryomodule – min of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Maximum gradient (</a:t>
            </a:r>
            <a:r>
              <a:rPr lang="en-GB" sz="2000" b="1" dirty="0" smtClean="0"/>
              <a:t>quench</a:t>
            </a:r>
            <a:r>
              <a:rPr lang="en-GB" sz="2000" dirty="0" smtClean="0"/>
              <a:t>)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b="1" dirty="0" smtClean="0"/>
              <a:t>FE limit </a:t>
            </a:r>
            <a:r>
              <a:rPr lang="en-GB" sz="2000" dirty="0" smtClean="0"/>
              <a:t>(front/back X-ray)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not available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b="1" dirty="0" smtClean="0"/>
              <a:t>RF power limit </a:t>
            </a:r>
            <a:r>
              <a:rPr lang="en-GB" sz="2000" dirty="0" smtClean="0"/>
              <a:t>at 31 MV/m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 smtClean="0"/>
          </a:p>
        </p:txBody>
      </p:sp>
      <p:sp>
        <p:nvSpPr>
          <p:cNvPr id="3" name="Left-Right Arrow 2"/>
          <p:cNvSpPr/>
          <p:nvPr/>
        </p:nvSpPr>
        <p:spPr bwMode="auto">
          <a:xfrm>
            <a:off x="3991243" y="1781101"/>
            <a:ext cx="1017691" cy="260968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8300" y="1532849"/>
            <a:ext cx="90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4800" dirty="0" smtClean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3981718" y="2400226"/>
            <a:ext cx="1017691" cy="260968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8300" y="2150445"/>
            <a:ext cx="883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4000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  <a:latin typeface="Wingdings 2" panose="05020102010507070707" pitchFamily="18" charset="2"/>
              </a:rPr>
              <a:t>P</a:t>
            </a:r>
            <a:r>
              <a:rPr lang="de-DE" sz="4000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  <a:endParaRPr lang="de-DE" sz="4800" baseline="30000" dirty="0" smtClean="0">
              <a:solidFill>
                <a:schemeClr val="accent2">
                  <a:lumMod val="75000"/>
                </a:schemeClr>
              </a:solidFill>
              <a:latin typeface="Wingdings 2" panose="05020102010507070707" pitchFamily="18" charset="2"/>
            </a:endParaRPr>
          </a:p>
        </p:txBody>
      </p:sp>
      <p:sp>
        <p:nvSpPr>
          <p:cNvPr id="18" name="Lightning Bolt 17"/>
          <p:cNvSpPr>
            <a:spLocks noChangeAspect="1"/>
          </p:cNvSpPr>
          <p:nvPr/>
        </p:nvSpPr>
        <p:spPr bwMode="auto">
          <a:xfrm>
            <a:off x="4222316" y="2814524"/>
            <a:ext cx="576000" cy="576000"/>
          </a:xfrm>
          <a:prstGeom prst="lightningBolt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1293" y="4557606"/>
            <a:ext cx="6265969" cy="1200329"/>
            <a:chOff x="1201293" y="4557606"/>
            <a:chExt cx="6265969" cy="1200329"/>
          </a:xfrm>
        </p:grpSpPr>
        <p:pic>
          <p:nvPicPr>
            <p:cNvPr id="7" name="Picture 6" descr="AA026359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434" y="4897953"/>
              <a:ext cx="568719" cy="565956"/>
            </a:xfrm>
            <a:prstGeom prst="rect">
              <a:avLst/>
            </a:prstGeom>
          </p:spPr>
        </p:pic>
        <p:pic>
          <p:nvPicPr>
            <p:cNvPr id="8" name="Picture 7" descr="AA02634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854" y="4808135"/>
              <a:ext cx="954785" cy="662009"/>
            </a:xfrm>
            <a:prstGeom prst="rect">
              <a:avLst/>
            </a:prstGeom>
          </p:spPr>
        </p:pic>
        <p:sp>
          <p:nvSpPr>
            <p:cNvPr id="10" name="Plus 9"/>
            <p:cNvSpPr/>
            <p:nvPr/>
          </p:nvSpPr>
          <p:spPr bwMode="auto">
            <a:xfrm>
              <a:off x="4993441" y="4919220"/>
              <a:ext cx="500286" cy="500286"/>
            </a:xfrm>
            <a:prstGeom prst="mathPlus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Equal 10"/>
            <p:cNvSpPr/>
            <p:nvPr/>
          </p:nvSpPr>
          <p:spPr bwMode="auto">
            <a:xfrm>
              <a:off x="6183482" y="4928101"/>
              <a:ext cx="500286" cy="500286"/>
            </a:xfrm>
            <a:prstGeom prst="mathEqual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01293" y="4957716"/>
              <a:ext cx="33549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2000" i="1" dirty="0" smtClean="0">
                  <a:solidFill>
                    <a:srgbClr val="626262"/>
                  </a:solidFill>
                </a:rPr>
                <a:t>when making comparisons,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769635" y="4557606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7200" dirty="0" smtClean="0">
                  <a:solidFill>
                    <a:schemeClr val="accent3"/>
                  </a:solidFill>
                </a:rPr>
                <a:t>?</a:t>
              </a:r>
            </a:p>
          </p:txBody>
        </p:sp>
      </p:grpSp>
      <p:sp>
        <p:nvSpPr>
          <p:cNvPr id="17" name="Lightning Bolt 16"/>
          <p:cNvSpPr>
            <a:spLocks noChangeAspect="1"/>
          </p:cNvSpPr>
          <p:nvPr/>
        </p:nvSpPr>
        <p:spPr bwMode="auto">
          <a:xfrm>
            <a:off x="4221036" y="3374176"/>
            <a:ext cx="576000" cy="576000"/>
          </a:xfrm>
          <a:prstGeom prst="lightningBolt">
            <a:avLst/>
          </a:prstGeom>
          <a:solidFill>
            <a:srgbClr val="FF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0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" y="5330674"/>
            <a:ext cx="5419736" cy="11237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636"/>
            <a:ext cx="9144000" cy="332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Test - Cryomodule </a:t>
            </a:r>
            <a:r>
              <a:rPr lang="en-GB" dirty="0" smtClean="0"/>
              <a:t>Comparison: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Average cryomodule operational gradients</a:t>
            </a:r>
            <a:endParaRPr lang="en-GB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289560" y="1891850"/>
            <a:ext cx="879628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8"/>
          <p:cNvSpPr txBox="1"/>
          <p:nvPr/>
        </p:nvSpPr>
        <p:spPr>
          <a:xfrm>
            <a:off x="135999" y="1067248"/>
            <a:ext cx="50151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3"/>
                </a:solidFill>
              </a:rPr>
              <a:t>CM: upper limit due to 31 MV/m limit by RF power</a:t>
            </a:r>
            <a:r>
              <a:rPr lang="en-GB" sz="1400" dirty="0">
                <a:solidFill>
                  <a:schemeClr val="accent3"/>
                </a:solidFill>
              </a:rPr>
              <a:t/>
            </a:r>
            <a:br>
              <a:rPr lang="en-GB" sz="1400" dirty="0">
                <a:solidFill>
                  <a:schemeClr val="accent3"/>
                </a:solidFill>
              </a:rPr>
            </a:br>
            <a:r>
              <a:rPr lang="en-GB" sz="1400" dirty="0" smtClean="0">
                <a:solidFill>
                  <a:schemeClr val="accent3"/>
                </a:solidFill>
              </a:rPr>
              <a:t>VT: clipped at 31 MV/m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146470" y="1409700"/>
            <a:ext cx="992970" cy="482150"/>
          </a:xfrm>
          <a:prstGeom prst="straightConnector1">
            <a:avLst/>
          </a:prstGeom>
          <a:noFill/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" name="Oval 7"/>
          <p:cNvSpPr/>
          <p:nvPr/>
        </p:nvSpPr>
        <p:spPr bwMode="auto">
          <a:xfrm>
            <a:off x="1700728" y="5340014"/>
            <a:ext cx="1110197" cy="10762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937141" y="5353236"/>
            <a:ext cx="272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Average VT performance met within &lt;4%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3669030"/>
            <a:ext cx="714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" y="4642487"/>
            <a:ext cx="3888000" cy="1629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4637308"/>
            <a:ext cx="2016000" cy="1959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1" y="1344139"/>
            <a:ext cx="88011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– Cryomodule Comparison: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Degradation + limitation of </a:t>
            </a:r>
            <a:r>
              <a:rPr lang="en-GB" dirty="0" err="1" smtClean="0"/>
              <a:t>Oper</a:t>
            </a:r>
            <a:r>
              <a:rPr lang="en-GB" dirty="0" smtClean="0"/>
              <a:t>. </a:t>
            </a:r>
            <a:r>
              <a:rPr lang="en-GB" smtClean="0"/>
              <a:t>Gradient</a:t>
            </a:r>
            <a:endParaRPr lang="en-GB" dirty="0"/>
          </a:p>
        </p:txBody>
      </p:sp>
      <p:sp>
        <p:nvSpPr>
          <p:cNvPr id="15" name="TextBox 8"/>
          <p:cNvSpPr txBox="1"/>
          <p:nvPr/>
        </p:nvSpPr>
        <p:spPr>
          <a:xfrm>
            <a:off x="135999" y="1067248"/>
            <a:ext cx="85050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2000" dirty="0" smtClean="0">
                <a:solidFill>
                  <a:schemeClr val="accent3"/>
                </a:solidFill>
              </a:rPr>
              <a:t>Number of cavities with 15% lower </a:t>
            </a:r>
            <a:r>
              <a:rPr lang="en-GB" sz="2000" b="1" dirty="0" smtClean="0">
                <a:solidFill>
                  <a:schemeClr val="accent3"/>
                </a:solidFill>
              </a:rPr>
              <a:t>Operational Gradient </a:t>
            </a:r>
            <a:r>
              <a:rPr lang="en-GB" sz="2000" dirty="0" smtClean="0">
                <a:solidFill>
                  <a:schemeClr val="accent3"/>
                </a:solidFill>
              </a:rPr>
              <a:t>per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493" y="6141720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Cavity </a:t>
            </a:r>
            <a:r>
              <a:rPr lang="de-DE" sz="1600" dirty="0" err="1" smtClean="0">
                <a:solidFill>
                  <a:schemeClr val="accent3"/>
                </a:solidFill>
              </a:rPr>
              <a:t>position</a:t>
            </a:r>
            <a:r>
              <a:rPr lang="de-DE" sz="1600" dirty="0" smtClean="0">
                <a:solidFill>
                  <a:schemeClr val="accent3"/>
                </a:solidFill>
              </a:rPr>
              <a:t> in </a:t>
            </a:r>
            <a:r>
              <a:rPr lang="de-DE" sz="1600" dirty="0" err="1" smtClean="0">
                <a:solidFill>
                  <a:schemeClr val="accent3"/>
                </a:solidFill>
              </a:rPr>
              <a:t>module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86213" y="5390949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err="1" smtClean="0">
                <a:solidFill>
                  <a:schemeClr val="accent3"/>
                </a:solidFill>
              </a:rPr>
              <a:t>No</a:t>
            </a:r>
            <a:r>
              <a:rPr lang="de-DE" sz="1200" dirty="0" smtClean="0">
                <a:solidFill>
                  <a:schemeClr val="accent3"/>
                </a:solidFill>
              </a:rPr>
              <a:t>. </a:t>
            </a:r>
            <a:r>
              <a:rPr lang="de-DE" sz="1200" dirty="0" err="1" smtClean="0">
                <a:solidFill>
                  <a:schemeClr val="accent3"/>
                </a:solidFill>
              </a:rPr>
              <a:t>of</a:t>
            </a:r>
            <a:r>
              <a:rPr lang="de-DE" sz="1200" dirty="0" smtClean="0">
                <a:solidFill>
                  <a:schemeClr val="accent3"/>
                </a:solidFill>
              </a:rPr>
              <a:t> </a:t>
            </a:r>
            <a:r>
              <a:rPr lang="de-DE" sz="1200" dirty="0" err="1" smtClean="0">
                <a:solidFill>
                  <a:schemeClr val="accent3"/>
                </a:solidFill>
              </a:rPr>
              <a:t>degraded</a:t>
            </a:r>
            <a:r>
              <a:rPr lang="de-DE" sz="1200" dirty="0" smtClean="0">
                <a:solidFill>
                  <a:schemeClr val="accent3"/>
                </a:solidFill>
              </a:rPr>
              <a:t> </a:t>
            </a:r>
            <a:r>
              <a:rPr lang="de-DE" sz="1200" dirty="0" err="1" smtClean="0">
                <a:solidFill>
                  <a:schemeClr val="accent3"/>
                </a:solidFill>
              </a:rPr>
              <a:t>cavities</a:t>
            </a:r>
            <a:r>
              <a:rPr lang="de-DE" sz="12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7813" y="4696939"/>
            <a:ext cx="1638590" cy="173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b="1" dirty="0" err="1" smtClean="0">
                <a:solidFill>
                  <a:schemeClr val="accent3"/>
                </a:solidFill>
              </a:rPr>
              <a:t>Limitations</a:t>
            </a:r>
            <a:r>
              <a:rPr lang="de-DE" sz="1600" b="1" dirty="0" smtClean="0">
                <a:solidFill>
                  <a:schemeClr val="accent3"/>
                </a:solidFill>
              </a:rPr>
              <a:t>:</a:t>
            </a:r>
            <a:r>
              <a:rPr lang="de-DE" sz="1600" dirty="0" smtClean="0">
                <a:solidFill>
                  <a:schemeClr val="accent3"/>
                </a:solidFill>
              </a:rPr>
              <a:t/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de-DE" sz="1600" b="1" dirty="0" err="1" smtClean="0">
                <a:solidFill>
                  <a:schemeClr val="accent2">
                    <a:lumMod val="75000"/>
                  </a:schemeClr>
                </a:solidFill>
              </a:rPr>
              <a:t>pwr</a:t>
            </a: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:	339</a:t>
            </a:r>
            <a:b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de-DE" sz="1600" b="1" dirty="0" err="1" smtClean="0">
                <a:solidFill>
                  <a:schemeClr val="accent2">
                    <a:lumMod val="75000"/>
                  </a:schemeClr>
                </a:solidFill>
              </a:rPr>
              <a:t>bd</a:t>
            </a: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:	249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de-DE" sz="1600" b="1" dirty="0" err="1">
                <a:solidFill>
                  <a:schemeClr val="accent2">
                    <a:lumMod val="75000"/>
                  </a:schemeClr>
                </a:solidFill>
              </a:rPr>
              <a:t>xray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:	</a:t>
            </a: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141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1600" dirty="0">
                <a:solidFill>
                  <a:schemeClr val="accent3"/>
                </a:solidFill>
              </a:rPr>
              <a:t>- </a:t>
            </a:r>
            <a:r>
              <a:rPr lang="de-DE" sz="1600" dirty="0" smtClean="0">
                <a:solidFill>
                  <a:schemeClr val="accent3"/>
                </a:solidFill>
              </a:rPr>
              <a:t>NA:	    7</a:t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1600" dirty="0" smtClean="0">
                <a:solidFill>
                  <a:schemeClr val="accent3"/>
                </a:solidFill>
              </a:rPr>
              <a:t/>
            </a:r>
            <a:br>
              <a:rPr lang="de-DE" sz="1600" dirty="0" smtClean="0">
                <a:solidFill>
                  <a:schemeClr val="accent3"/>
                </a:solidFill>
              </a:rPr>
            </a:br>
            <a:r>
              <a:rPr lang="de-DE" sz="800" dirty="0" smtClean="0">
                <a:solidFill>
                  <a:schemeClr val="accent3"/>
                </a:solidFill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6981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Test - </a:t>
            </a:r>
            <a:r>
              <a:rPr lang="en-GB" dirty="0" err="1"/>
              <a:t>Cryomodule</a:t>
            </a:r>
            <a:r>
              <a:rPr lang="en-GB" dirty="0"/>
              <a:t> </a:t>
            </a:r>
            <a:r>
              <a:rPr lang="en-GB" dirty="0" smtClean="0"/>
              <a:t>Comparison: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Q</a:t>
            </a:r>
            <a:r>
              <a:rPr lang="en-GB" baseline="-25000" dirty="0" smtClean="0"/>
              <a:t>0</a:t>
            </a:r>
            <a:r>
              <a:rPr lang="en-GB" dirty="0" smtClean="0"/>
              <a:t>-values at ~20-23MV/m</a:t>
            </a:r>
            <a:endParaRPr lang="en-GB" dirty="0"/>
          </a:p>
        </p:txBody>
      </p:sp>
      <p:sp>
        <p:nvSpPr>
          <p:cNvPr id="25" name="TextBox 8"/>
          <p:cNvSpPr txBox="1"/>
          <p:nvPr/>
        </p:nvSpPr>
        <p:spPr>
          <a:xfrm>
            <a:off x="415805" y="5644221"/>
            <a:ext cx="7896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000" dirty="0" smtClean="0"/>
              <a:t>Average Q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-value at ~20-23 MV/m:</a:t>
            </a:r>
            <a:r>
              <a:rPr lang="en-GB" sz="2000" dirty="0" smtClean="0">
                <a:solidFill>
                  <a:schemeClr val="accent3"/>
                </a:solidFill>
              </a:rPr>
              <a:t>	vertical   	~1.4 x 10</a:t>
            </a:r>
            <a:r>
              <a:rPr lang="en-GB" sz="2000" baseline="30000" dirty="0" smtClean="0">
                <a:solidFill>
                  <a:schemeClr val="accent3"/>
                </a:solidFill>
              </a:rPr>
              <a:t>10</a:t>
            </a:r>
            <a:br>
              <a:rPr lang="en-GB" sz="2000" baseline="30000" dirty="0" smtClean="0">
                <a:solidFill>
                  <a:schemeClr val="accent3"/>
                </a:solidFill>
              </a:rPr>
            </a:br>
            <a:r>
              <a:rPr lang="en-GB" sz="2000" dirty="0" smtClean="0">
                <a:solidFill>
                  <a:schemeClr val="accent3"/>
                </a:solidFill>
              </a:rPr>
              <a:t>				 	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cryomodules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~1.4 x 10</a:t>
            </a:r>
            <a:r>
              <a:rPr lang="en-GB" sz="2000" b="1" baseline="30000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7707" y="1595924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estimated error</a:t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dirty="0" smtClean="0">
                <a:solidFill>
                  <a:schemeClr val="accent3"/>
                </a:solidFill>
              </a:rPr>
              <a:t>of cryomodule</a:t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dirty="0" smtClean="0">
                <a:solidFill>
                  <a:schemeClr val="accent3"/>
                </a:solidFill>
              </a:rPr>
              <a:t>Q-value: ~30%</a:t>
            </a:r>
            <a:endParaRPr lang="en-GB" sz="1600" dirty="0">
              <a:solidFill>
                <a:schemeClr val="accent3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20"/>
            <a:ext cx="9144000" cy="46079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2" y="1211322"/>
            <a:ext cx="7143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617</Words>
  <Application>Microsoft Office PowerPoint</Application>
  <PresentationFormat>Bildschirmpräsentation (4:3)</PresentationFormat>
  <Paragraphs>135</Paragraphs>
  <Slides>15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template-european-xfel-gmbh_presentation-with-partner-logos</vt:lpstr>
      <vt:lpstr>EU-XFEL summary of performance degradation</vt:lpstr>
      <vt:lpstr>PowerPoint-Präsentation</vt:lpstr>
      <vt:lpstr>Statistics of Cryomodules + Cryomodule Tests</vt:lpstr>
      <vt:lpstr>Cryomodule – Vertical Test Comparison:  MAX GRADIENT</vt:lpstr>
      <vt:lpstr>Vertical – Cryomodule Comparison:  Degradation of Max Gradient</vt:lpstr>
      <vt:lpstr>Vertical Test - Cryomodule Comparison:  USABLE / OPERATIONAL GRADIENT</vt:lpstr>
      <vt:lpstr>Vertical Test - Cryomodule Comparison:  Average cryomodule operational gradients</vt:lpstr>
      <vt:lpstr>Vertical – Cryomodule Comparison:  Degradation + limitation of Oper. Gradient</vt:lpstr>
      <vt:lpstr>Vertical Test - Cryomodule Comparison:  Q0-values at ~20-23MV/m</vt:lpstr>
      <vt:lpstr>Thanks to all colleagues of:</vt:lpstr>
      <vt:lpstr>:</vt:lpstr>
      <vt:lpstr>PowerPoint-Präsentation</vt:lpstr>
      <vt:lpstr>Injector Module Performance: First “cold” 1.3 GHz module A1 (XM29)</vt:lpstr>
      <vt:lpstr>cw R&amp;D on EU-XFEL Cryomodules</vt:lpstr>
      <vt:lpstr>cw R&amp;D on EU-XFEL Cryomodules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Reschke, Detlef</cp:lastModifiedBy>
  <cp:revision>292</cp:revision>
  <cp:lastPrinted>2015-09-02T12:19:45Z</cp:lastPrinted>
  <dcterms:created xsi:type="dcterms:W3CDTF">2012-08-22T12:02:11Z</dcterms:created>
  <dcterms:modified xsi:type="dcterms:W3CDTF">2016-07-05T10:17:26Z</dcterms:modified>
</cp:coreProperties>
</file>