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  <p:sldMasterId id="2147484011" r:id="rId5"/>
  </p:sldMasterIdLst>
  <p:notesMasterIdLst>
    <p:notesMasterId r:id="rId20"/>
  </p:notesMasterIdLst>
  <p:handoutMasterIdLst>
    <p:handoutMasterId r:id="rId21"/>
  </p:handoutMasterIdLst>
  <p:sldIdLst>
    <p:sldId id="656" r:id="rId6"/>
    <p:sldId id="657" r:id="rId7"/>
    <p:sldId id="659" r:id="rId8"/>
    <p:sldId id="658" r:id="rId9"/>
    <p:sldId id="668" r:id="rId10"/>
    <p:sldId id="669" r:id="rId11"/>
    <p:sldId id="670" r:id="rId12"/>
    <p:sldId id="665" r:id="rId13"/>
    <p:sldId id="666" r:id="rId14"/>
    <p:sldId id="660" r:id="rId15"/>
    <p:sldId id="661" r:id="rId16"/>
    <p:sldId id="662" r:id="rId17"/>
    <p:sldId id="664" r:id="rId18"/>
    <p:sldId id="663" r:id="rId19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3D6AC"/>
    <a:srgbClr val="439A2E"/>
    <a:srgbClr val="319742"/>
    <a:srgbClr val="5F5F5F"/>
    <a:srgbClr val="009999"/>
    <a:srgbClr val="006600"/>
    <a:srgbClr val="003366"/>
    <a:srgbClr val="CC0000"/>
    <a:srgbClr val="FFA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8" autoAdjust="0"/>
    <p:restoredTop sz="97697" autoAdjust="0"/>
  </p:normalViewPr>
  <p:slideViewPr>
    <p:cSldViewPr snapToObjects="1">
      <p:cViewPr varScale="1">
        <p:scale>
          <a:sx n="79" d="100"/>
          <a:sy n="79" d="100"/>
        </p:scale>
        <p:origin x="6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08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pton\AppData\Local\Microsoft\Windows\Temporary%20Internet%20Files\Content.Outlook\VWTXEX2W\TrackFrequency_Edited_Gre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HWR </a:t>
            </a:r>
            <a:r>
              <a:rPr lang="el-GR" sz="1600" b="1" i="0" baseline="0" dirty="0">
                <a:effectLst/>
              </a:rPr>
              <a:t>β</a:t>
            </a:r>
            <a:r>
              <a:rPr lang="en-US" sz="1600" b="1" i="0" baseline="0" dirty="0">
                <a:effectLst/>
              </a:rPr>
              <a:t> </a:t>
            </a:r>
            <a:r>
              <a:rPr lang="en-US" sz="1600" b="1" i="0" baseline="0" dirty="0" smtClean="0">
                <a:effectLst/>
              </a:rPr>
              <a:t>= 0.53 </a:t>
            </a:r>
            <a:r>
              <a:rPr lang="en-US" sz="1600" b="1" i="0" baseline="0" dirty="0">
                <a:effectLst/>
              </a:rPr>
              <a:t>Frequency Tracking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5990184049079754"/>
          <c:y val="6.0704607046070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3187285638375"/>
          <c:y val="0.13386287689648549"/>
          <c:w val="0.81498457531876212"/>
          <c:h val="0.68690318588225241"/>
        </c:manualLayout>
      </c:layout>
      <c:scatterChart>
        <c:scatterStyle val="smoothMarker"/>
        <c:varyColors val="0"/>
        <c:ser>
          <c:idx val="0"/>
          <c:order val="0"/>
          <c:tx>
            <c:v>Planned</c:v>
          </c:tx>
          <c:spPr>
            <a:ln w="139700" cap="rnd">
              <a:solidFill>
                <a:schemeClr val="bg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2.9926412572661515E-2"/>
                  <c:y val="-4.772020570599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581913192286928"/>
                  <c:y val="-5.82590867984708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466225464148273"/>
                  <c:y val="-7.5430083434692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730093554256641E-2"/>
                  <c:y val="-0.110118430318161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772378145983348E-2"/>
                  <c:y val="-7.23180334165546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056921086675353E-2"/>
                  <c:y val="0.12263071989839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50351617440232E-2"/>
                  <c:y val="9.33624876692137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439287388654477"/>
                  <c:y val="4.37636660949439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4492620324299954"/>
                  <c:y val="-9.03165397008301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3374181601532936"/>
                  <c:y val="-4.51015086528818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905756565705361"/>
                  <c:y val="-8.35849177389411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99961354523936E-4"/>
                  <c:y val="-6.42912318886968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strRef>
              <c:f>'HWR530'!$C$5:$C$16</c:f>
              <c:strCache>
                <c:ptCount val="12"/>
                <c:pt idx="0">
                  <c:v>Final Stack</c:v>
                </c:pt>
                <c:pt idx="1">
                  <c:v>Ebeam Weld</c:v>
                </c:pt>
                <c:pt idx="2">
                  <c:v>Virtual Weld</c:v>
                </c:pt>
                <c:pt idx="3">
                  <c:v>Vessel Weld (From ACL)</c:v>
                </c:pt>
                <c:pt idx="4">
                  <c:v>Bulk Chemistry</c:v>
                </c:pt>
                <c:pt idx="5">
                  <c:v>Differential Etch</c:v>
                </c:pt>
                <c:pt idx="6">
                  <c:v>Heat Treatment</c:v>
                </c:pt>
                <c:pt idx="7">
                  <c:v>Light Etch</c:v>
                </c:pt>
                <c:pt idx="8">
                  <c:v>Change Epsilon</c:v>
                </c:pt>
                <c:pt idx="9">
                  <c:v>Change Temp</c:v>
                </c:pt>
                <c:pt idx="10">
                  <c:v>Tuner Preload</c:v>
                </c:pt>
                <c:pt idx="11">
                  <c:v>Tuner Center</c:v>
                </c:pt>
              </c:strCache>
            </c:strRef>
          </c:xVal>
          <c:yVal>
            <c:numRef>
              <c:f>'HWR530'!$E$5:$E$16</c:f>
              <c:numCache>
                <c:formatCode>0.000</c:formatCode>
                <c:ptCount val="12"/>
                <c:pt idx="0">
                  <c:v>320.30799999999999</c:v>
                </c:pt>
                <c:pt idx="1">
                  <c:v>321.608</c:v>
                </c:pt>
                <c:pt idx="2">
                  <c:v>321.76499999999999</c:v>
                </c:pt>
                <c:pt idx="3">
                  <c:v>321.61399999999998</c:v>
                </c:pt>
                <c:pt idx="4">
                  <c:v>321.50599999999997</c:v>
                </c:pt>
                <c:pt idx="5">
                  <c:v>321.45599999999996</c:v>
                </c:pt>
                <c:pt idx="6">
                  <c:v>321.52999999999997</c:v>
                </c:pt>
                <c:pt idx="7">
                  <c:v>321.52999999999997</c:v>
                </c:pt>
                <c:pt idx="8">
                  <c:v>321.61799999999999</c:v>
                </c:pt>
                <c:pt idx="9">
                  <c:v>322.07</c:v>
                </c:pt>
                <c:pt idx="10">
                  <c:v>322.06</c:v>
                </c:pt>
                <c:pt idx="11">
                  <c:v>322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'HWR530'!$I$4</c:f>
              <c:strCache>
                <c:ptCount val="1"/>
                <c:pt idx="0">
                  <c:v>53-002</c:v>
                </c:pt>
              </c:strCache>
            </c:strRef>
          </c:tx>
          <c:spPr>
            <a:ln w="95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strRef>
              <c:f>'HWR530'!$C$5:$C$16</c:f>
              <c:strCache>
                <c:ptCount val="12"/>
                <c:pt idx="0">
                  <c:v>Final Stack</c:v>
                </c:pt>
                <c:pt idx="1">
                  <c:v>Ebeam Weld</c:v>
                </c:pt>
                <c:pt idx="2">
                  <c:v>Virtual Weld</c:v>
                </c:pt>
                <c:pt idx="3">
                  <c:v>Vessel Weld (From ACL)</c:v>
                </c:pt>
                <c:pt idx="4">
                  <c:v>Bulk Chemistry</c:v>
                </c:pt>
                <c:pt idx="5">
                  <c:v>Differential Etch</c:v>
                </c:pt>
                <c:pt idx="6">
                  <c:v>Heat Treatment</c:v>
                </c:pt>
                <c:pt idx="7">
                  <c:v>Light Etch</c:v>
                </c:pt>
                <c:pt idx="8">
                  <c:v>Change Epsilon</c:v>
                </c:pt>
                <c:pt idx="9">
                  <c:v>Change Temp</c:v>
                </c:pt>
                <c:pt idx="10">
                  <c:v>Tuner Preload</c:v>
                </c:pt>
                <c:pt idx="11">
                  <c:v>Tuner Center</c:v>
                </c:pt>
              </c:strCache>
            </c:strRef>
          </c:xVal>
          <c:yVal>
            <c:numRef>
              <c:f>'HWR530'!$I$5:$I$16</c:f>
              <c:numCache>
                <c:formatCode>0.000</c:formatCode>
                <c:ptCount val="12"/>
                <c:pt idx="0">
                  <c:v>320.51900000000001</c:v>
                </c:pt>
                <c:pt idx="1">
                  <c:v>321.83300000000003</c:v>
                </c:pt>
                <c:pt idx="2">
                  <c:v>321.83300000000003</c:v>
                </c:pt>
                <c:pt idx="3">
                  <c:v>321.67599999999999</c:v>
                </c:pt>
                <c:pt idx="4">
                  <c:v>321.56099999999998</c:v>
                </c:pt>
                <c:pt idx="5">
                  <c:v>321.56099999999998</c:v>
                </c:pt>
                <c:pt idx="6">
                  <c:v>321.62200000000001</c:v>
                </c:pt>
                <c:pt idx="7">
                  <c:v>321.54599999999999</c:v>
                </c:pt>
                <c:pt idx="8">
                  <c:v>321.61900000000003</c:v>
                </c:pt>
                <c:pt idx="9">
                  <c:v>322.09800000000001</c:v>
                </c:pt>
                <c:pt idx="10">
                  <c:v>322.09800000000001</c:v>
                </c:pt>
                <c:pt idx="11">
                  <c:v>322.05380000000002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'HWR530'!$K$4</c:f>
              <c:strCache>
                <c:ptCount val="1"/>
                <c:pt idx="0">
                  <c:v>53-003</c:v>
                </c:pt>
              </c:strCache>
            </c:strRef>
          </c:tx>
          <c:spPr>
            <a:ln w="1397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strRef>
              <c:f>'HWR530'!$C$4:$C$16</c:f>
              <c:strCache>
                <c:ptCount val="13"/>
                <c:pt idx="0">
                  <c:v>Steps</c:v>
                </c:pt>
                <c:pt idx="1">
                  <c:v>Final Stack</c:v>
                </c:pt>
                <c:pt idx="2">
                  <c:v>Ebeam Weld</c:v>
                </c:pt>
                <c:pt idx="3">
                  <c:v>Virtual Weld</c:v>
                </c:pt>
                <c:pt idx="4">
                  <c:v>Vessel Weld (From ACL)</c:v>
                </c:pt>
                <c:pt idx="5">
                  <c:v>Bulk Chemistry</c:v>
                </c:pt>
                <c:pt idx="6">
                  <c:v>Differential Etch</c:v>
                </c:pt>
                <c:pt idx="7">
                  <c:v>Heat Treatment</c:v>
                </c:pt>
                <c:pt idx="8">
                  <c:v>Light Etch</c:v>
                </c:pt>
                <c:pt idx="9">
                  <c:v>Change Epsilon</c:v>
                </c:pt>
                <c:pt idx="10">
                  <c:v>Change Temp</c:v>
                </c:pt>
                <c:pt idx="11">
                  <c:v>Tuner Preload</c:v>
                </c:pt>
                <c:pt idx="12">
                  <c:v>Tuner Center</c:v>
                </c:pt>
              </c:strCache>
            </c:strRef>
          </c:xVal>
          <c:yVal>
            <c:numRef>
              <c:f>'HWR530'!$K$5:$K$16</c:f>
              <c:numCache>
                <c:formatCode>0.000</c:formatCode>
                <c:ptCount val="12"/>
                <c:pt idx="0">
                  <c:v>320.26400000000001</c:v>
                </c:pt>
                <c:pt idx="1">
                  <c:v>321.55</c:v>
                </c:pt>
                <c:pt idx="2">
                  <c:v>321.714</c:v>
                </c:pt>
                <c:pt idx="3">
                  <c:v>321.57600000000002</c:v>
                </c:pt>
              </c:numCache>
            </c:numRef>
          </c:yVal>
          <c:smooth val="0"/>
        </c:ser>
        <c:ser>
          <c:idx val="3"/>
          <c:order val="3"/>
          <c:tx>
            <c:v>53-004</c:v>
          </c:tx>
          <c:spPr>
            <a:ln w="95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4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'HWR530'!$L$5:$L$16</c:f>
              <c:numCache>
                <c:formatCode>General</c:formatCode>
                <c:ptCount val="12"/>
              </c:numCache>
            </c:numRef>
          </c:yVal>
          <c:smooth val="1"/>
        </c:ser>
        <c:ser>
          <c:idx val="4"/>
          <c:order val="4"/>
          <c:tx>
            <c:v>53-005</c:v>
          </c:tx>
          <c:spPr>
            <a:ln w="95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5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'HWR530'!$M$5:$M$16</c:f>
              <c:numCache>
                <c:formatCode>0.000</c:formatCode>
                <c:ptCount val="12"/>
                <c:pt idx="0">
                  <c:v>320.48599999999999</c:v>
                </c:pt>
                <c:pt idx="1">
                  <c:v>321.71100000000001</c:v>
                </c:pt>
                <c:pt idx="2">
                  <c:v>321.75799999999998</c:v>
                </c:pt>
                <c:pt idx="3">
                  <c:v>321.63200000000001</c:v>
                </c:pt>
              </c:numCache>
            </c:numRef>
          </c:yVal>
          <c:smooth val="1"/>
        </c:ser>
        <c:ser>
          <c:idx val="5"/>
          <c:order val="5"/>
          <c:tx>
            <c:v>53-006</c:v>
          </c:tx>
          <c:spPr>
            <a:ln w="95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'HWR530'!$N$5:$N$16</c:f>
              <c:numCache>
                <c:formatCode>0.000</c:formatCode>
                <c:ptCount val="12"/>
                <c:pt idx="0">
                  <c:v>320.36799999999999</c:v>
                </c:pt>
                <c:pt idx="1">
                  <c:v>321.61799999999999</c:v>
                </c:pt>
                <c:pt idx="2">
                  <c:v>321.767</c:v>
                </c:pt>
                <c:pt idx="3">
                  <c:v>321.62</c:v>
                </c:pt>
              </c:numCache>
            </c:numRef>
          </c:yVal>
          <c:smooth val="1"/>
        </c:ser>
        <c:ser>
          <c:idx val="6"/>
          <c:order val="6"/>
          <c:tx>
            <c:v>53-007</c:v>
          </c:tx>
          <c:spPr>
            <a:ln w="95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'HWR530'!$O$5:$O$16</c:f>
              <c:numCache>
                <c:formatCode>0.000</c:formatCode>
                <c:ptCount val="12"/>
                <c:pt idx="0">
                  <c:v>320.26900000000001</c:v>
                </c:pt>
                <c:pt idx="1">
                  <c:v>321.35000000000002</c:v>
                </c:pt>
                <c:pt idx="2">
                  <c:v>321.733</c:v>
                </c:pt>
                <c:pt idx="3">
                  <c:v>321.59100000000001</c:v>
                </c:pt>
              </c:numCache>
            </c:numRef>
          </c:yVal>
          <c:smooth val="1"/>
        </c:ser>
        <c:ser>
          <c:idx val="7"/>
          <c:order val="7"/>
          <c:tx>
            <c:v>53-008</c:v>
          </c:tx>
          <c:spPr>
            <a:ln w="635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2">
                    <a:lumMod val="6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'HWR530'!$P$5:$P$16</c:f>
              <c:numCache>
                <c:formatCode>General</c:formatCode>
                <c:ptCount val="12"/>
              </c:numCache>
            </c:numRef>
          </c:yVal>
          <c:smooth val="1"/>
        </c:ser>
        <c:ser>
          <c:idx val="8"/>
          <c:order val="8"/>
          <c:tx>
            <c:v>53-009</c:v>
          </c:tx>
          <c:spPr>
            <a:ln w="95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3">
                    <a:lumMod val="6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'HWR530'!$Q$5:$Q$16</c:f>
              <c:numCache>
                <c:formatCode>General</c:formatCode>
                <c:ptCount val="12"/>
              </c:numCache>
            </c:numRef>
          </c:yVal>
          <c:smooth val="1"/>
        </c:ser>
        <c:ser>
          <c:idx val="9"/>
          <c:order val="9"/>
          <c:tx>
            <c:v>53-010</c:v>
          </c:tx>
          <c:spPr>
            <a:ln w="95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63500">
                <a:solidFill>
                  <a:schemeClr val="accent4">
                    <a:lumMod val="6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'HWR530'!$R$5:$R$16</c:f>
              <c:numCache>
                <c:formatCode>General</c:formatCode>
                <c:ptCount val="12"/>
              </c:numCache>
            </c:numRef>
          </c:yVal>
          <c:smooth val="1"/>
        </c:ser>
        <c:ser>
          <c:idx val="10"/>
          <c:order val="10"/>
          <c:tx>
            <c:v>Max</c:v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'HWR530'!$G$5:$G$16</c:f>
              <c:numCache>
                <c:formatCode>0.000</c:formatCode>
                <c:ptCount val="12"/>
                <c:pt idx="0">
                  <c:v>320.40800000000002</c:v>
                </c:pt>
                <c:pt idx="1">
                  <c:v>321.76499999999999</c:v>
                </c:pt>
                <c:pt idx="2">
                  <c:v>321.815</c:v>
                </c:pt>
                <c:pt idx="3">
                  <c:v>321.66399999999999</c:v>
                </c:pt>
                <c:pt idx="4">
                  <c:v>321.55599999999998</c:v>
                </c:pt>
                <c:pt idx="5">
                  <c:v>321.47599999999994</c:v>
                </c:pt>
                <c:pt idx="6">
                  <c:v>321.55999999999995</c:v>
                </c:pt>
                <c:pt idx="7">
                  <c:v>321.57</c:v>
                </c:pt>
                <c:pt idx="8">
                  <c:v>321.65800000000002</c:v>
                </c:pt>
                <c:pt idx="9">
                  <c:v>322.11</c:v>
                </c:pt>
                <c:pt idx="10">
                  <c:v>322.10000000000002</c:v>
                </c:pt>
                <c:pt idx="11">
                  <c:v>322.06</c:v>
                </c:pt>
              </c:numCache>
            </c:numRef>
          </c:yVal>
          <c:smooth val="1"/>
        </c:ser>
        <c:ser>
          <c:idx val="11"/>
          <c:order val="11"/>
          <c:tx>
            <c:v>Min</c:v>
          </c:tx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'HWR530'!$F$5:$F$16</c:f>
              <c:numCache>
                <c:formatCode>0.000</c:formatCode>
                <c:ptCount val="12"/>
                <c:pt idx="0">
                  <c:v>320.20799999999997</c:v>
                </c:pt>
                <c:pt idx="1">
                  <c:v>321.40800000000002</c:v>
                </c:pt>
                <c:pt idx="2">
                  <c:v>321.71499999999997</c:v>
                </c:pt>
                <c:pt idx="3">
                  <c:v>321.56399999999996</c:v>
                </c:pt>
                <c:pt idx="4">
                  <c:v>321.45599999999996</c:v>
                </c:pt>
                <c:pt idx="5">
                  <c:v>321.43599999999998</c:v>
                </c:pt>
                <c:pt idx="6">
                  <c:v>321.5</c:v>
                </c:pt>
                <c:pt idx="7">
                  <c:v>321.48999999999995</c:v>
                </c:pt>
                <c:pt idx="8">
                  <c:v>321.57799999999997</c:v>
                </c:pt>
                <c:pt idx="9">
                  <c:v>322.02999999999997</c:v>
                </c:pt>
                <c:pt idx="10">
                  <c:v>322.02</c:v>
                </c:pt>
                <c:pt idx="11">
                  <c:v>321.94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28216"/>
        <c:axId val="183567416"/>
      </c:scatterChart>
      <c:valAx>
        <c:axId val="18352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Process Step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7416"/>
        <c:crosses val="autoZero"/>
        <c:crossBetween val="midCat"/>
        <c:majorUnit val="1"/>
      </c:valAx>
      <c:valAx>
        <c:axId val="18356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(MHz)</a:t>
                </a:r>
              </a:p>
            </c:rich>
          </c:tx>
          <c:layout>
            <c:manualLayout>
              <c:xMode val="edge"/>
              <c:yMode val="edge"/>
              <c:x val="3.2274900154683775E-2"/>
              <c:y val="0.33862139330485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28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</cdr:x>
      <cdr:y>0.68677</cdr:y>
    </cdr:from>
    <cdr:to>
      <cdr:x>0.9</cdr:x>
      <cdr:y>0.77635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5840" y="3505200"/>
          <a:ext cx="337796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Controlled within ~ 125 kHz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2336" cy="463471"/>
          </a:xfrm>
          <a:prstGeom prst="rect">
            <a:avLst/>
          </a:prstGeom>
        </p:spPr>
        <p:txBody>
          <a:bodyPr vert="horz" wrap="square" lIns="92365" tIns="46181" rIns="92365" bIns="461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8" y="2"/>
            <a:ext cx="3032336" cy="463471"/>
          </a:xfrm>
          <a:prstGeom prst="rect">
            <a:avLst/>
          </a:prstGeom>
        </p:spPr>
        <p:txBody>
          <a:bodyPr vert="horz" wrap="square" lIns="92365" tIns="46181" rIns="92365" bIns="461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65" tIns="46181" rIns="92365" bIns="4618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8"/>
            <a:ext cx="5598160" cy="4171233"/>
          </a:xfrm>
          <a:prstGeom prst="rect">
            <a:avLst/>
          </a:prstGeom>
        </p:spPr>
        <p:txBody>
          <a:bodyPr vert="horz" wrap="square" lIns="92365" tIns="46181" rIns="92365" bIns="4618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05941"/>
            <a:ext cx="3032336" cy="463470"/>
          </a:xfrm>
          <a:prstGeom prst="rect">
            <a:avLst/>
          </a:prstGeom>
        </p:spPr>
        <p:txBody>
          <a:bodyPr vert="horz" wrap="square" lIns="92365" tIns="46181" rIns="92365" bIns="461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8" y="8805941"/>
            <a:ext cx="3032336" cy="463470"/>
          </a:xfrm>
          <a:prstGeom prst="rect">
            <a:avLst/>
          </a:prstGeom>
        </p:spPr>
        <p:txBody>
          <a:bodyPr vert="horz" wrap="square" lIns="92365" tIns="46181" rIns="92365" bIns="4618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6034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18" y="553859"/>
            <a:ext cx="1548387" cy="1822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257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83200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4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1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1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0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257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57800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28016"/>
            <a:ext cx="8991598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28016"/>
            <a:ext cx="8991598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8" y="0"/>
            <a:ext cx="9001881" cy="64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3" y="553859"/>
            <a:ext cx="1548387" cy="1822708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K. Saito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MSU/FRIB, SRF Development Manager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 dirty="0"/>
              <a:t>Magnetic field suppression, cavity </a:t>
            </a:r>
            <a:r>
              <a:rPr lang="en-US" dirty="0" smtClean="0"/>
              <a:t>frequency </a:t>
            </a:r>
            <a:r>
              <a:rPr lang="en-US" dirty="0"/>
              <a:t>control, MP free coupler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4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60" y="1020091"/>
            <a:ext cx="9119839" cy="50274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EBW of QWRs or HWRs are much more complicated compared to elliptical cavities.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Cavities frequency tuning is not easy by EBW assembly.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FRIB developed reference fixtures to increase reproducibility in the stack-up and trim step of HWR fabrication.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211709" lvl="1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9860" y="103472"/>
            <a:ext cx="9407878" cy="844301"/>
          </a:xfrm>
        </p:spPr>
        <p:txBody>
          <a:bodyPr/>
          <a:lstStyle/>
          <a:p>
            <a:r>
              <a:rPr lang="en-US" sz="3100" dirty="0" smtClean="0"/>
              <a:t>Cavity Frequency Control</a:t>
            </a:r>
            <a:br>
              <a:rPr lang="en-US" sz="3100" dirty="0" smtClean="0"/>
            </a:br>
            <a:r>
              <a:rPr lang="en-US" sz="2600" dirty="0" smtClean="0"/>
              <a:t>Frequency control is much harder than elliptical cavities</a:t>
            </a:r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8443"/>
          <a:stretch/>
        </p:blipFill>
        <p:spPr>
          <a:xfrm>
            <a:off x="274274" y="2786848"/>
            <a:ext cx="1737638" cy="2318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11356" b="9384"/>
          <a:stretch/>
        </p:blipFill>
        <p:spPr>
          <a:xfrm>
            <a:off x="4683366" y="2750052"/>
            <a:ext cx="1833155" cy="2117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t="6038" r="25174" b="7917"/>
          <a:stretch/>
        </p:blipFill>
        <p:spPr>
          <a:xfrm>
            <a:off x="2105865" y="2750052"/>
            <a:ext cx="2034815" cy="2338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0679" r="26315"/>
          <a:stretch/>
        </p:blipFill>
        <p:spPr>
          <a:xfrm>
            <a:off x="6721689" y="2750052"/>
            <a:ext cx="1987503" cy="2084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38" y="4933444"/>
            <a:ext cx="4285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9441" lvl="1" indent="-5715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400" b="1" dirty="0" smtClean="0">
                <a:solidFill>
                  <a:srgbClr val="0070C0"/>
                </a:solidFill>
              </a:rPr>
              <a:t>Niobium Short </a:t>
            </a:r>
            <a:r>
              <a:rPr lang="en-US" sz="1400" b="1" dirty="0">
                <a:solidFill>
                  <a:srgbClr val="0070C0"/>
                </a:solidFill>
              </a:rPr>
              <a:t>P</a:t>
            </a:r>
            <a:r>
              <a:rPr lang="en-US" sz="1400" b="1" dirty="0" smtClean="0">
                <a:solidFill>
                  <a:srgbClr val="0070C0"/>
                </a:solidFill>
              </a:rPr>
              <a:t>late Measurement </a:t>
            </a:r>
            <a:r>
              <a:rPr lang="en-US" sz="1400" b="1" dirty="0" smtClean="0"/>
              <a:t>– niobium short plates are machined complete to drawing.  Frequency of finished short plates are measured against a calibrated reference copper cavity.</a:t>
            </a:r>
          </a:p>
          <a:p>
            <a:pPr marL="2659441" lvl="1" indent="-5715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659441" lvl="1" indent="-57150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452495" y="4860360"/>
            <a:ext cx="4826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Niobium Outer and Inner Conductor Measurement </a:t>
            </a:r>
            <a:r>
              <a:rPr lang="en-US" sz="1400" b="1" dirty="0" smtClean="0"/>
              <a:t>– niobium outer and inner conductors are left long.  Frequency is determined by stacked-up measurement using calibrated reference copper short plates.  The outer and inner conductors are trimmed and re-stacked until goal frequency is met. 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211709" lvl="1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088" y="132801"/>
            <a:ext cx="8991600" cy="803649"/>
          </a:xfrm>
        </p:spPr>
        <p:txBody>
          <a:bodyPr/>
          <a:lstStyle/>
          <a:p>
            <a:r>
              <a:rPr lang="en-US" dirty="0" smtClean="0"/>
              <a:t>Cavity Frequency Control Example – HWR</a:t>
            </a:r>
            <a:br>
              <a:rPr lang="en-US" dirty="0" smtClean="0"/>
            </a:br>
            <a:r>
              <a:rPr lang="en-US" sz="2400" dirty="0" smtClean="0"/>
              <a:t>Frequency control during cavity fabrication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801021"/>
              </p:ext>
            </p:extLst>
          </p:nvPr>
        </p:nvGraphicFramePr>
        <p:xfrm>
          <a:off x="228600" y="990600"/>
          <a:ext cx="8382000" cy="510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49350"/>
            <a:ext cx="4267200" cy="5027414"/>
          </a:xfrm>
        </p:spPr>
        <p:txBody>
          <a:bodyPr/>
          <a:lstStyle/>
          <a:p>
            <a:r>
              <a:rPr lang="en-US" b="1" dirty="0" smtClean="0"/>
              <a:t>Differential etching </a:t>
            </a:r>
            <a:r>
              <a:rPr lang="en-US" dirty="0" smtClean="0"/>
              <a:t>for QWR frequency control</a:t>
            </a:r>
          </a:p>
          <a:p>
            <a:pPr lvl="1"/>
            <a:r>
              <a:rPr lang="en-US" dirty="0" smtClean="0"/>
              <a:t>Remove high E-field area locally</a:t>
            </a:r>
          </a:p>
          <a:p>
            <a:pPr lvl="1"/>
            <a:r>
              <a:rPr lang="en-US" dirty="0" smtClean="0"/>
              <a:t>Possible to increase cavity frequency within 5% accuracy</a:t>
            </a:r>
          </a:p>
          <a:p>
            <a:r>
              <a:rPr lang="en-US" b="1" dirty="0" smtClean="0"/>
              <a:t>Virtual welding </a:t>
            </a:r>
            <a:r>
              <a:rPr lang="en-US" dirty="0" smtClean="0"/>
              <a:t>for HWR cavity frequency control</a:t>
            </a:r>
          </a:p>
          <a:p>
            <a:pPr lvl="1"/>
            <a:r>
              <a:rPr lang="en-US" dirty="0" smtClean="0"/>
              <a:t>Cavity shrinkage by EBW to increase cavity frequency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to increase cavity frequency within </a:t>
            </a:r>
            <a:r>
              <a:rPr lang="en-US" dirty="0" smtClean="0"/>
              <a:t>a few % accuracy</a:t>
            </a:r>
          </a:p>
          <a:p>
            <a:r>
              <a:rPr lang="en-US" b="1" dirty="0" smtClean="0"/>
              <a:t>Virtual TIG welding</a:t>
            </a:r>
          </a:p>
          <a:p>
            <a:pPr lvl="1"/>
            <a:r>
              <a:rPr lang="en-US" dirty="0" smtClean="0"/>
              <a:t>Increase cavity frequency for HWRs with helium vessel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1437"/>
            <a:ext cx="8991600" cy="857830"/>
          </a:xfrm>
        </p:spPr>
        <p:txBody>
          <a:bodyPr/>
          <a:lstStyle/>
          <a:p>
            <a:r>
              <a:rPr lang="en-US" dirty="0" smtClean="0"/>
              <a:t>FRIB Innovations</a:t>
            </a:r>
            <a:br>
              <a:rPr lang="en-US" dirty="0" smtClean="0"/>
            </a:br>
            <a:r>
              <a:rPr lang="en-US" sz="2800" dirty="0" smtClean="0"/>
              <a:t>Cavity frequency fine tuning methods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/>
          <a:stretch/>
        </p:blipFill>
        <p:spPr bwMode="auto">
          <a:xfrm>
            <a:off x="3993744" y="1130137"/>
            <a:ext cx="3002040" cy="1465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32" y="1130137"/>
            <a:ext cx="1981200" cy="14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63030"/>
            <a:ext cx="2701925" cy="177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80" y="3771550"/>
            <a:ext cx="2522220" cy="23215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7175" y="2595387"/>
                <a:ext cx="1957225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= 1/2</a:t>
                </a:r>
                <a:r>
                  <a:rPr lang="en-US" dirty="0" smtClean="0">
                    <a:latin typeface="Symbol" panose="05050102010706020507" pitchFamily="18" charset="2"/>
                  </a:rPr>
                  <a:t>p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75" y="2595387"/>
                <a:ext cx="1957225" cy="408253"/>
              </a:xfrm>
              <a:prstGeom prst="rect">
                <a:avLst/>
              </a:prstGeom>
              <a:blipFill rotWithShape="0">
                <a:blip r:embed="rId6"/>
                <a:stretch>
                  <a:fillRect l="-2804" t="-2985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9084"/>
            <a:ext cx="8991600" cy="478624"/>
          </a:xfrm>
        </p:spPr>
        <p:txBody>
          <a:bodyPr/>
          <a:lstStyle/>
          <a:p>
            <a:r>
              <a:rPr lang="en-US" dirty="0" smtClean="0"/>
              <a:t>Baseline FPC and Multipacting </a:t>
            </a:r>
            <a:r>
              <a:rPr lang="en-US" dirty="0"/>
              <a:t>F</a:t>
            </a:r>
            <a:r>
              <a:rPr lang="en-US" dirty="0" smtClean="0"/>
              <a:t>ree FPC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104" y="3895990"/>
            <a:ext cx="3302480" cy="23135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558" y="3990569"/>
            <a:ext cx="3345815" cy="24345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70316" y="4031790"/>
            <a:ext cx="3095625" cy="2419350"/>
            <a:chOff x="0" y="0"/>
            <a:chExt cx="2695575" cy="19621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5575" cy="1962150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143000" y="1371600"/>
              <a:ext cx="356235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(a)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61701"/>
            <a:ext cx="9144000" cy="1946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FRIB HWR coupler: 4 kW @ CW, traveling wave 16 kW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Multipacting barrier at low power level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RF condition needs &gt; 30 hr , very much time consuming process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RF power was limited the MP by 2 kW at TDCM test 2012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Need to improve coupler performance against multipacting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Proposed MPF coupler by S. Zheng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89764" y="374210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 hr  up to 2 kW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09500" y="3760230"/>
            <a:ext cx="217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 hr  2kW to up to 8 kW</a:t>
            </a:r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05" y="2583682"/>
            <a:ext cx="3124200" cy="113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5"/>
          <p:cNvPicPr/>
          <p:nvPr/>
        </p:nvPicPr>
        <p:blipFill rotWithShape="1">
          <a:blip r:embed="rId6"/>
          <a:srcRect l="60648" t="41077" r="3871" b="42157"/>
          <a:stretch/>
        </p:blipFill>
        <p:spPr bwMode="auto">
          <a:xfrm>
            <a:off x="5342009" y="2599268"/>
            <a:ext cx="3404235" cy="540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Content Placeholder 5"/>
          <p:cNvPicPr/>
          <p:nvPr/>
        </p:nvPicPr>
        <p:blipFill rotWithShape="1">
          <a:blip r:embed="rId6"/>
          <a:srcRect l="60648" t="41077" r="3871" b="42157"/>
          <a:stretch/>
        </p:blipFill>
        <p:spPr bwMode="auto">
          <a:xfrm flipV="1">
            <a:off x="5358765" y="3076236"/>
            <a:ext cx="3404235" cy="540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257508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design of MPF FPC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72753" y="252878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FRIB MPF FPC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68582" y="3763621"/>
            <a:ext cx="1585190" cy="1992713"/>
            <a:chOff x="6857999" y="2293798"/>
            <a:chExt cx="1905001" cy="263168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6857999" y="2293798"/>
              <a:ext cx="1905001" cy="2631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543800" y="4191000"/>
              <a:ext cx="533401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716" y="14913"/>
            <a:ext cx="9144000" cy="1020311"/>
          </a:xfrm>
        </p:spPr>
        <p:txBody>
          <a:bodyPr/>
          <a:lstStyle/>
          <a:p>
            <a:r>
              <a:rPr lang="en-US" dirty="0" smtClean="0"/>
              <a:t>Multipacting Free HWR Power Coupler</a:t>
            </a:r>
            <a:br>
              <a:rPr lang="en-US" dirty="0" smtClean="0"/>
            </a:br>
            <a:r>
              <a:rPr lang="en-US" sz="2000" dirty="0" smtClean="0"/>
              <a:t>MPF FPC Demonstrated Excellent Performance During High Power Conditioning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T. Xu, June 2016 DOE OPA Review – B03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717" y="2184391"/>
            <a:ext cx="5413248" cy="4678443"/>
          </a:xfrm>
        </p:spPr>
        <p:txBody>
          <a:bodyPr/>
          <a:lstStyle/>
          <a:p>
            <a:r>
              <a:rPr lang="en-US" sz="1800" dirty="0" smtClean="0"/>
              <a:t>Baseline FPC conditioning </a:t>
            </a:r>
          </a:p>
          <a:p>
            <a:pPr lvl="1"/>
            <a:r>
              <a:rPr lang="en-US" sz="1600" dirty="0" smtClean="0"/>
              <a:t>9 out of 10 Baseline Model are conditioned but has heavy multipacting heating at 9 -10 kW (traveling wave model) and very long conditioning time.</a:t>
            </a:r>
          </a:p>
          <a:p>
            <a:pPr lvl="1"/>
            <a:r>
              <a:rPr lang="en-US" sz="1600" dirty="0" smtClean="0"/>
              <a:t>#9 can not reach vacuum goal during after 140 hour conditioning 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MPF </a:t>
            </a:r>
            <a:r>
              <a:rPr lang="en-US" sz="1800" dirty="0"/>
              <a:t>FPC </a:t>
            </a:r>
            <a:r>
              <a:rPr lang="en-US" sz="1800" dirty="0" smtClean="0"/>
              <a:t>conditioning</a:t>
            </a:r>
          </a:p>
          <a:p>
            <a:pPr lvl="1"/>
            <a:r>
              <a:rPr lang="en-US" sz="1600" dirty="0"/>
              <a:t>No </a:t>
            </a:r>
            <a:r>
              <a:rPr lang="en-US" sz="1600" dirty="0" smtClean="0"/>
              <a:t>multipacting heating </a:t>
            </a:r>
            <a:r>
              <a:rPr lang="en-US" sz="1600" dirty="0"/>
              <a:t>observed</a:t>
            </a:r>
          </a:p>
          <a:p>
            <a:pPr lvl="1"/>
            <a:r>
              <a:rPr lang="en-US" sz="1600" dirty="0"/>
              <a:t>Quick </a:t>
            </a:r>
            <a:r>
              <a:rPr lang="en-US" sz="1600" dirty="0" smtClean="0"/>
              <a:t>conditioning time</a:t>
            </a:r>
          </a:p>
          <a:p>
            <a:pPr lvl="1"/>
            <a:r>
              <a:rPr lang="en-US" sz="1600" dirty="0" smtClean="0"/>
              <a:t>Confirmed memoirs effect at least 2 week in the </a:t>
            </a:r>
          </a:p>
          <a:p>
            <a:pPr marL="211709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air cleanroom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923162"/>
              </p:ext>
            </p:extLst>
          </p:nvPr>
        </p:nvGraphicFramePr>
        <p:xfrm>
          <a:off x="333299" y="3621268"/>
          <a:ext cx="5515853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523"/>
                <a:gridCol w="907761"/>
                <a:gridCol w="1739875"/>
                <a:gridCol w="1161694"/>
              </a:tblGrid>
              <a:tr h="201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Conditioning</a:t>
                      </a:r>
                      <a:r>
                        <a:rPr lang="en-US" sz="1200" baseline="0" dirty="0" smtClean="0"/>
                        <a:t> setup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Required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time [h]*</a:t>
                      </a:r>
                      <a:r>
                        <a:rPr lang="en-US" sz="1200" baseline="30000" dirty="0" smtClean="0"/>
                        <a:t>1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Heating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CW</a:t>
                      </a:r>
                    </a:p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 kW</a:t>
                      </a:r>
                      <a:r>
                        <a:rPr lang="en-US" sz="1200" baseline="0" dirty="0" smtClean="0"/>
                        <a:t>*</a:t>
                      </a:r>
                      <a:r>
                        <a:rPr lang="en-US" sz="1200" baseline="30000" dirty="0" smtClean="0"/>
                        <a:t>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BL</a:t>
                      </a:r>
                      <a:r>
                        <a:rPr lang="en-US" sz="1200" b="0" baseline="0" dirty="0" smtClean="0"/>
                        <a:t>#3 + BL#4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#3 80°C,</a:t>
                      </a:r>
                      <a:r>
                        <a:rPr lang="en-US" sz="1200" baseline="0" dirty="0" smtClean="0"/>
                        <a:t> #4 </a:t>
                      </a:r>
                      <a:r>
                        <a:rPr lang="en-US" sz="1200" dirty="0" smtClean="0"/>
                        <a:t>80°C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BL</a:t>
                      </a:r>
                      <a:r>
                        <a:rPr lang="en-US" sz="1200" b="0" baseline="0" dirty="0" smtClean="0"/>
                        <a:t>#5 + BL#6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#5 80°C,</a:t>
                      </a:r>
                      <a:r>
                        <a:rPr lang="en-US" sz="1200" baseline="0" dirty="0" smtClean="0"/>
                        <a:t> #6 </a:t>
                      </a:r>
                      <a:r>
                        <a:rPr lang="en-US" sz="1200" dirty="0" smtClean="0"/>
                        <a:t>80°C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BL</a:t>
                      </a:r>
                      <a:r>
                        <a:rPr lang="en-US" sz="1200" b="0" baseline="0" dirty="0" smtClean="0"/>
                        <a:t>#7 + BL#8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None</a:t>
                      </a:r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BL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#9</a:t>
                      </a:r>
                      <a:r>
                        <a:rPr lang="en-US" sz="1200" b="0" baseline="0" dirty="0" smtClean="0"/>
                        <a:t> + BL#10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#9 120°C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#10 4</a:t>
                      </a:r>
                      <a:r>
                        <a:rPr lang="en-US" sz="1200" dirty="0" smtClean="0"/>
                        <a:t>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BL#2 + </a:t>
                      </a:r>
                    </a:p>
                    <a:p>
                      <a:pPr algn="ctr"/>
                      <a:r>
                        <a:rPr lang="en-US" sz="1200" b="0" dirty="0" smtClean="0"/>
                        <a:t>(Conditioned)</a:t>
                      </a:r>
                      <a:r>
                        <a:rPr lang="en-US" sz="1200" b="0" baseline="0" dirty="0" smtClean="0"/>
                        <a:t> MPF#1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0568" y="4315879"/>
            <a:ext cx="1048730" cy="1704186"/>
          </a:xfrm>
          <a:prstGeom prst="rect">
            <a:avLst/>
          </a:prstGeom>
        </p:spPr>
      </p:pic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949431"/>
              </p:ext>
            </p:extLst>
          </p:nvPr>
        </p:nvGraphicFramePr>
        <p:xfrm>
          <a:off x="4800599" y="5632712"/>
          <a:ext cx="4373070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0763"/>
                <a:gridCol w="852985"/>
                <a:gridCol w="781903"/>
                <a:gridCol w="667419"/>
              </a:tblGrid>
              <a:tr h="421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Conditioning</a:t>
                      </a:r>
                      <a:r>
                        <a:rPr lang="en-US" sz="1200" baseline="0" dirty="0" smtClean="0"/>
                        <a:t> setup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Required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time [h]*</a:t>
                      </a:r>
                      <a:r>
                        <a:rPr lang="en-US" sz="1200" baseline="30000" dirty="0" smtClean="0"/>
                        <a:t>1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Heating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CW</a:t>
                      </a:r>
                    </a:p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 kW</a:t>
                      </a:r>
                      <a:r>
                        <a:rPr lang="en-US" sz="1200" baseline="0" dirty="0" smtClean="0"/>
                        <a:t>*</a:t>
                      </a:r>
                      <a:r>
                        <a:rPr lang="en-US" sz="1200" baseline="30000" dirty="0" smtClean="0"/>
                        <a:t>2</a:t>
                      </a:r>
                    </a:p>
                  </a:txBody>
                  <a:tcPr/>
                </a:tc>
              </a:tr>
              <a:tr h="256738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/>
                        <a:t>MPF#1 + MPF#2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  <a:tr h="256738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/>
                        <a:t>MPF#1 + MPF#2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None</a:t>
                      </a:r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0" dirty="0"/>
                    </a:p>
                  </a:txBody>
                  <a:tcPr anchor="ctr"/>
                </a:tc>
              </a:tr>
              <a:tr h="256738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/>
                        <a:t>MPF#1 + MPF#2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08880" y="911129"/>
            <a:ext cx="59031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 smtClean="0"/>
              <a:t>Multipacting Free Fundamental Power Coupler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 impedance (75</a:t>
            </a:r>
            <a:r>
              <a:rPr lang="en-US" sz="1600" dirty="0" smtClean="0">
                <a:latin typeface="Symbol" panose="05050102010706020507" pitchFamily="18" charset="2"/>
              </a:rPr>
              <a:t>W</a:t>
            </a:r>
            <a:r>
              <a:rPr lang="en-US" sz="1600" dirty="0" smtClean="0"/>
              <a:t>) and push the MP level higher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choke structure at RF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Beam blinded RF window structure</a:t>
            </a:r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r="6013" b="7899"/>
          <a:stretch/>
        </p:blipFill>
        <p:spPr bwMode="auto">
          <a:xfrm>
            <a:off x="6120551" y="990193"/>
            <a:ext cx="3025244" cy="197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"/>
          <a:stretch/>
        </p:blipFill>
        <p:spPr bwMode="auto">
          <a:xfrm>
            <a:off x="7073010" y="3025001"/>
            <a:ext cx="2072785" cy="160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367269" y="7264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line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09402" y="746606"/>
            <a:ext cx="71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16947"/>
            <a:ext cx="8991600" cy="478624"/>
          </a:xfrm>
        </p:spPr>
        <p:txBody>
          <a:bodyPr/>
          <a:lstStyle/>
          <a:p>
            <a:r>
              <a:rPr lang="en-US" dirty="0" smtClean="0"/>
              <a:t>Magnetic Field Suppression of FRIB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6416" b="7928"/>
          <a:stretch>
            <a:fillRect/>
          </a:stretch>
        </p:blipFill>
        <p:spPr bwMode="auto">
          <a:xfrm>
            <a:off x="1327139" y="5135314"/>
            <a:ext cx="2968609" cy="14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4161" y="595571"/>
            <a:ext cx="916816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Magnetic Field Suppression in the FRIB Cryomodule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8 T solenoid is placed nearby cavities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FRIB concerns two things: </a:t>
            </a:r>
          </a:p>
          <a:p>
            <a:pPr marL="1257300" lvl="2" indent="-342900">
              <a:buFont typeface="Arial" panose="020B0604020202020204" pitchFamily="34" charset="0"/>
              <a:buChar char="–"/>
            </a:pPr>
            <a:r>
              <a:rPr lang="en-US" dirty="0" smtClean="0"/>
              <a:t>Suppression of remnant field, especially earth magnetic field</a:t>
            </a:r>
          </a:p>
          <a:p>
            <a:pPr marL="1257300" lvl="2" indent="-342900">
              <a:buFont typeface="Arial" panose="020B0604020202020204" pitchFamily="34" charset="0"/>
              <a:buChar char="–"/>
            </a:pPr>
            <a:r>
              <a:rPr lang="en-US" dirty="0" smtClean="0"/>
              <a:t>Fringe field from </a:t>
            </a:r>
            <a:r>
              <a:rPr lang="en-US" dirty="0" smtClean="0"/>
              <a:t>the solenoid package (8 T)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Remnant Field suppression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FRIB spec is remnant field &lt; 15 </a:t>
            </a:r>
            <a:r>
              <a:rPr lang="en-US" dirty="0" err="1" smtClean="0">
                <a:solidFill>
                  <a:srgbClr val="0000FF"/>
                </a:solidFill>
              </a:rPr>
              <a:t>mG</a:t>
            </a:r>
            <a:r>
              <a:rPr lang="en-US" dirty="0" smtClean="0">
                <a:solidFill>
                  <a:srgbClr val="0000FF"/>
                </a:solidFill>
              </a:rPr>
              <a:t> in the magnetic shield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Carbon steel vacuum chamber works as a magnetic shield: attenuation ~ 2 (measured)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ocal magnetic shield around cavity, 20-30K: reliable shield effect and cost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Used conventional Mu-metal (PC Permalloy) with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&gt; 9000 at 20 K for cost reduction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Firing field suppression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ringe field &lt; 300 G on the local magnetic shield surface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Well designed solenoid package with bucking coil (cancellation), no Iron Yoke</a:t>
            </a:r>
            <a:endParaRPr lang="en-US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3467" r="2982" b="1775"/>
          <a:stretch>
            <a:fillRect/>
          </a:stretch>
        </p:blipFill>
        <p:spPr>
          <a:xfrm>
            <a:off x="4728119" y="4998234"/>
            <a:ext cx="2891882" cy="1859766"/>
          </a:xfrm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91040"/>
            <a:ext cx="8991600" cy="478624"/>
          </a:xfrm>
        </p:spPr>
        <p:txBody>
          <a:bodyPr/>
          <a:lstStyle/>
          <a:p>
            <a:r>
              <a:rPr lang="en-US" dirty="0" smtClean="0"/>
              <a:t>Solenoid Package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" y="3495191"/>
            <a:ext cx="303149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70" y="1942171"/>
            <a:ext cx="2611120" cy="17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60" y="1900702"/>
            <a:ext cx="2745740" cy="169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1"/>
          <a:stretch/>
        </p:blipFill>
        <p:spPr bwMode="auto">
          <a:xfrm>
            <a:off x="5927090" y="3816021"/>
            <a:ext cx="297180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49" y="4131275"/>
            <a:ext cx="258191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28600" y="986326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Attenuation measurement at 10 K for 0.085QWR cylindrical magnetic shield: remarkable field increase in the shield at  &gt; 300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Solenoid design goal: Fringe field &lt; 300 G on the magnetic shield surface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3352800"/>
            <a:ext cx="0" cy="21038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8032" y="3016493"/>
            <a:ext cx="297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field 300G (30 </a:t>
            </a:r>
            <a:r>
              <a:rPr lang="en-US" dirty="0" err="1" smtClean="0"/>
              <a:t>mT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27090" y="4131275"/>
            <a:ext cx="222631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2796" y="3747655"/>
            <a:ext cx="29748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Fringe field 270 G on the shield surface</a:t>
            </a:r>
            <a:endParaRPr lang="en-US" sz="12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585" y="23909"/>
            <a:ext cx="9144000" cy="1236973"/>
          </a:xfrm>
        </p:spPr>
        <p:txBody>
          <a:bodyPr/>
          <a:lstStyle/>
          <a:p>
            <a:r>
              <a:rPr lang="en-US" dirty="0" smtClean="0"/>
              <a:t>Validation Test with remnant field in ReA6-1 (QWRs)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4267200"/>
            <a:ext cx="271716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/>
          <a:srcRect l="8123" t="21005" r="16001" b="12911"/>
          <a:stretch/>
        </p:blipFill>
        <p:spPr bwMode="auto">
          <a:xfrm>
            <a:off x="2654006" y="2486342"/>
            <a:ext cx="6489994" cy="3619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1009014"/>
            <a:ext cx="8229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ocal shield performance at 25 K (cavity 4.3K): 2.5 </a:t>
            </a:r>
            <a:r>
              <a:rPr lang="en-US" dirty="0" err="1" smtClean="0"/>
              <a:t>mG</a:t>
            </a:r>
            <a:r>
              <a:rPr lang="en-US" dirty="0" smtClean="0"/>
              <a:t> at RF high magnetic field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ringe field suppression: 162 </a:t>
            </a:r>
            <a:r>
              <a:rPr lang="en-US" dirty="0" err="1" smtClean="0"/>
              <a:t>mG</a:t>
            </a:r>
            <a:r>
              <a:rPr lang="en-US" dirty="0" smtClean="0"/>
              <a:t> during solenoid operation at 8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egaussing effect, yes;  31 </a:t>
            </a:r>
            <a:r>
              <a:rPr lang="en-US" dirty="0" err="1" smtClean="0"/>
              <a:t>mG</a:t>
            </a:r>
            <a:r>
              <a:rPr lang="en-US" dirty="0" smtClean="0"/>
              <a:t> to 4.2 </a:t>
            </a:r>
            <a:r>
              <a:rPr lang="en-US" dirty="0" err="1" smtClean="0"/>
              <a:t>mG</a:t>
            </a:r>
            <a:r>
              <a:rPr lang="en-US" dirty="0" smtClean="0"/>
              <a:t> after degaussing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Remnant field after warmed up (300 K): 0 </a:t>
            </a:r>
            <a:r>
              <a:rPr lang="en-US" dirty="0" err="1" smtClean="0"/>
              <a:t>mG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52800" y="2486342"/>
            <a:ext cx="457200" cy="3619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69094"/>
            <a:ext cx="8991598" cy="911948"/>
          </a:xfrm>
        </p:spPr>
        <p:txBody>
          <a:bodyPr/>
          <a:lstStyle/>
          <a:p>
            <a:r>
              <a:rPr lang="en-US" dirty="0" smtClean="0"/>
              <a:t>Magnetic Shield Material Validation in FRIB QWR first Cryomodule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, Slide </a:t>
            </a:r>
            <a:fld id="{FBC05B2A-4825-437A-9F54-84C2A7E10A4E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7" name="TextBox 6"/>
          <p:cNvSpPr txBox="1"/>
          <p:nvPr/>
        </p:nvSpPr>
        <p:spPr>
          <a:xfrm>
            <a:off x="-16764" y="980728"/>
            <a:ext cx="9160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simulation for the QWR magnetic shield concluded that the shield material with the magnetic permeability &gt; 9000 at 20</a:t>
            </a:r>
            <a:r>
              <a:rPr lang="en-US" dirty="0" smtClean="0">
                <a:cs typeface="Arial" panose="020B0604020202020204" pitchFamily="34" charset="0"/>
              </a:rPr>
              <a:t>±5K can meet the FRIB requirement </a:t>
            </a:r>
          </a:p>
          <a:p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    &lt; 15mG.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Conventional Mu-metal can meet this condition according to KEK measurement at 4K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Proposed to use the conventional Mu-metal for FRIB QWR magnetic shield instead of cryogenic shilled material for instance A4K in order to reduce cost.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Cryogenic material cost expensive as much as three time that of conventional 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ASAC2016 Dec recommended to validate the shield performance in the FRIB-1 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ASD accepted the recommendation and two different magnetic shield materials: A4K and Mu-metal, both  from Amuneal Co..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638" t="65420" r="31295" b="17804"/>
          <a:stretch/>
        </p:blipFill>
        <p:spPr>
          <a:xfrm>
            <a:off x="1511660" y="4185084"/>
            <a:ext cx="6628987" cy="182432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19800" y="6524328"/>
            <a:ext cx="2488720" cy="1967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000" dirty="0" smtClean="0"/>
              <a:t>K. Saito, July 6  2016 TTC meeting WG2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9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69094"/>
            <a:ext cx="8991598" cy="911948"/>
          </a:xfrm>
        </p:spPr>
        <p:txBody>
          <a:bodyPr/>
          <a:lstStyle/>
          <a:p>
            <a:r>
              <a:rPr lang="en-US" dirty="0" smtClean="0"/>
              <a:t>Magnetic Shield Material Validation  against Remnant Field in the Cryomodule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, Slide </a:t>
            </a:r>
            <a:fld id="{FBC05B2A-4825-437A-9F54-84C2A7E10A4E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>
          <a:xfrm>
            <a:off x="5042097" y="1939679"/>
            <a:ext cx="2628292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8104" y="2420888"/>
            <a:ext cx="684076" cy="13321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92893" y="2582906"/>
            <a:ext cx="324035" cy="972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584304" y="3555014"/>
            <a:ext cx="531676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8973" y="3230978"/>
            <a:ext cx="576064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solenoid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38141" y="1518343"/>
            <a:ext cx="352667" cy="402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52205" y="2161469"/>
            <a:ext cx="208895" cy="23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27067" y="2090183"/>
            <a:ext cx="229094" cy="27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92894" y="1057562"/>
            <a:ext cx="34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magnet filed  ~ 0.5G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98419" y="2772365"/>
            <a:ext cx="308431" cy="2700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49968" y="2429017"/>
            <a:ext cx="1618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Magnetic shield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630150" y="2875783"/>
            <a:ext cx="396044" cy="23402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65252" y="2429017"/>
            <a:ext cx="14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Vacuum vessel by carbon steel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78" y="3818217"/>
            <a:ext cx="2447321" cy="228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276006" y="3170667"/>
            <a:ext cx="1167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Bin&lt; 15mG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-11074" y="1056069"/>
            <a:ext cx="5042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magnetic shielding performance is poor at the cryogenic temperature, </a:t>
            </a:r>
            <a:r>
              <a:rPr lang="en-US" dirty="0"/>
              <a:t>the cavity </a:t>
            </a:r>
            <a:r>
              <a:rPr lang="en-US" dirty="0" smtClean="0"/>
              <a:t>will make </a:t>
            </a:r>
            <a:r>
              <a:rPr lang="en-US" dirty="0"/>
              <a:t>flux trapping </a:t>
            </a:r>
            <a:r>
              <a:rPr lang="en-US" dirty="0" smtClean="0"/>
              <a:t>during cool down.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FRIB requirement is Bin &lt; 15mG.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cavity dynamic load (at 5.6 MV/m) at 2K has no significant difference between Mu-metal and A4K shielded cavities, except for Cavity#1, which was found wrong calibration later, actually measured at  ~ 9 MV/m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330516" y="1485767"/>
            <a:ext cx="352667" cy="402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131106" y="1525042"/>
            <a:ext cx="352667" cy="402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747373" y="1854798"/>
            <a:ext cx="352667" cy="402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84304" y="1919335"/>
            <a:ext cx="342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agnet filed  ~ 0.3G </a:t>
            </a:r>
            <a:endParaRPr lang="en-US" sz="1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t="14154"/>
          <a:stretch/>
        </p:blipFill>
        <p:spPr>
          <a:xfrm>
            <a:off x="193917" y="3925699"/>
            <a:ext cx="2700300" cy="2194075"/>
          </a:xfrm>
          <a:prstGeom prst="rect">
            <a:avLst/>
          </a:prstGeom>
        </p:spPr>
      </p:pic>
      <p:sp>
        <p:nvSpPr>
          <p:cNvPr id="45" name="Right Brace 44"/>
          <p:cNvSpPr/>
          <p:nvPr/>
        </p:nvSpPr>
        <p:spPr>
          <a:xfrm>
            <a:off x="4140200" y="4041068"/>
            <a:ext cx="287784" cy="91737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07606" y="4297883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Mu-meatal shield</a:t>
            </a:r>
            <a:endParaRPr lang="en-US" sz="1400" dirty="0"/>
          </a:p>
        </p:txBody>
      </p:sp>
      <p:sp>
        <p:nvSpPr>
          <p:cNvPr id="47" name="Right Brace 46"/>
          <p:cNvSpPr/>
          <p:nvPr/>
        </p:nvSpPr>
        <p:spPr>
          <a:xfrm>
            <a:off x="4135636" y="5046604"/>
            <a:ext cx="287784" cy="91737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457054" y="5307277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A4K shield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22079" y="3980000"/>
            <a:ext cx="37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(calibration was wrong,  really ~ 9 MV/m)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1" y="4978657"/>
            <a:ext cx="4927847" cy="23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54028" y="6533243"/>
            <a:ext cx="2542503" cy="3646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000" dirty="0" smtClean="0"/>
              <a:t>K. Saito, July 6  2016 TTC meeting WG2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294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067100"/>
            <a:ext cx="5641007" cy="5027414"/>
          </a:xfrm>
        </p:spPr>
        <p:txBody>
          <a:bodyPr/>
          <a:lstStyle/>
          <a:p>
            <a:pPr marL="182880" indent="-182880"/>
            <a:r>
              <a:rPr lang="en-US" dirty="0"/>
              <a:t>The </a:t>
            </a:r>
            <a:r>
              <a:rPr lang="en-US" dirty="0" smtClean="0"/>
              <a:t>material </a:t>
            </a:r>
            <a:r>
              <a:rPr lang="en-US" dirty="0"/>
              <a:t>validation against the fringe field</a:t>
            </a:r>
          </a:p>
          <a:p>
            <a:pPr marL="365760" lvl="1" indent="-274320">
              <a:spcAft>
                <a:spcPts val="300"/>
              </a:spcAft>
            </a:pPr>
            <a:r>
              <a:rPr lang="en-US" dirty="0"/>
              <a:t>Cavity is in Meissner state before solenoid excitation. Fringe field ~ 270 G at 8 T solenoid operation  should has no impact on the cavity performance</a:t>
            </a:r>
          </a:p>
          <a:p>
            <a:pPr marL="365760" lvl="1" indent="-274320">
              <a:spcAft>
                <a:spcPts val="300"/>
              </a:spcAft>
            </a:pPr>
            <a:r>
              <a:rPr lang="en-US" dirty="0"/>
              <a:t>Compared cavity dynamic heat load at 2 K between w/o solenoid  package full operation </a:t>
            </a:r>
          </a:p>
          <a:p>
            <a:pPr marL="365760" lvl="1" indent="-274320">
              <a:spcAft>
                <a:spcPts val="300"/>
              </a:spcAft>
            </a:pPr>
            <a:r>
              <a:rPr lang="en-US" dirty="0"/>
              <a:t>Two combined operations: C#1+S#1+C#2 (Mu-metal) and C#7+S#3+C#8 (A4K) </a:t>
            </a:r>
          </a:p>
          <a:p>
            <a:pPr marL="365760" lvl="1" indent="-274320">
              <a:spcAft>
                <a:spcPts val="300"/>
              </a:spcAft>
            </a:pPr>
            <a:r>
              <a:rPr lang="en-US" dirty="0"/>
              <a:t>Measurement error ~ 2 W in date fitting </a:t>
            </a:r>
          </a:p>
          <a:p>
            <a:pPr marL="182880" indent="-182880">
              <a:spcAft>
                <a:spcPts val="600"/>
              </a:spcAft>
              <a:tabLst>
                <a:tab pos="57150" algn="l"/>
              </a:tabLst>
            </a:pPr>
            <a:r>
              <a:rPr lang="en-US" dirty="0"/>
              <a:t>Similar cavity dynamic head load at solenoid </a:t>
            </a:r>
            <a:r>
              <a:rPr lang="en-US" dirty="0" smtClean="0"/>
              <a:t>switched </a:t>
            </a:r>
            <a:r>
              <a:rPr lang="en-US" dirty="0"/>
              <a:t>on/off, validated MU-metal against fringe field</a:t>
            </a:r>
          </a:p>
          <a:p>
            <a:pPr marL="365760" lvl="1" indent="-274320">
              <a:spcAft>
                <a:spcPts val="600"/>
              </a:spcAft>
              <a:tabLst>
                <a:tab pos="57150" algn="l"/>
              </a:tabLst>
            </a:pPr>
            <a:r>
              <a:rPr lang="en-US" dirty="0"/>
              <a:t>The reason why different from switch off is under investigating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Magnetic Shield Material Validation </a:t>
            </a:r>
            <a:br>
              <a:rPr lang="en-US" dirty="0" smtClean="0"/>
            </a:br>
            <a:r>
              <a:rPr lang="en-US" dirty="0" smtClean="0"/>
              <a:t>Against Fringe Field from Solenoid Package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99" y="2682159"/>
            <a:ext cx="301244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90598"/>
            <a:ext cx="2819400" cy="1606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5404" y="1000481"/>
            <a:ext cx="1883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 min. fit for solenoid on</a:t>
            </a:r>
            <a:endParaRPr lang="en-US" sz="1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725298" y="1227183"/>
            <a:ext cx="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70207" y="1233354"/>
            <a:ext cx="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58598" y="1676400"/>
            <a:ext cx="26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149357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Solenoid package on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52026" y="143279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During solenoid package witching off 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19325" y="1792588"/>
            <a:ext cx="25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19437" y="18084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Solenoid package on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663" y="3482743"/>
            <a:ext cx="1883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  <a:r>
              <a:rPr lang="en-US" sz="1000" dirty="0" smtClean="0"/>
              <a:t> min. fit for solenoid on</a:t>
            </a:r>
            <a:endParaRPr lang="en-US" sz="1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410201" y="4572000"/>
          <a:ext cx="3786824" cy="1591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8630"/>
                <a:gridCol w="962573"/>
                <a:gridCol w="1065621"/>
              </a:tblGrid>
              <a:tr h="657486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Solenoid on</a:t>
                      </a:r>
                    </a:p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Data it15min/3min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Solenoid off</a:t>
                      </a:r>
                    </a:p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Data fit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3min</a:t>
                      </a:r>
                    </a:p>
                  </a:txBody>
                  <a:tcPr anchor="ctr"/>
                </a:tc>
              </a:tr>
              <a:tr h="46699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C#1+S#1+C#2</a:t>
                      </a:r>
                    </a:p>
                    <a:p>
                      <a:pPr algn="ctr"/>
                      <a:r>
                        <a:rPr lang="en-US" sz="900" dirty="0" smtClean="0"/>
                        <a:t>Mu-metal</a:t>
                      </a:r>
                      <a:r>
                        <a:rPr lang="en-US" sz="900" baseline="0" dirty="0" smtClean="0"/>
                        <a:t> shield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5.9 W/4.5 W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2.8 W</a:t>
                      </a:r>
                      <a:endParaRPr lang="en-US" sz="900" dirty="0"/>
                    </a:p>
                  </a:txBody>
                  <a:tcPr anchor="ctr"/>
                </a:tc>
              </a:tr>
              <a:tr h="466997"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C#7+S#3+C#8</a:t>
                      </a:r>
                    </a:p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A4K</a:t>
                      </a:r>
                      <a:r>
                        <a:rPr lang="en-US" sz="900" baseline="0" dirty="0" smtClean="0"/>
                        <a:t> shield</a:t>
                      </a:r>
                      <a:endParaRPr lang="en-US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7.6 W/5.3 W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2.3 W</a:t>
                      </a:r>
                      <a:endParaRPr 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77200" y="0"/>
            <a:ext cx="1061509" cy="338554"/>
          </a:xfrm>
          <a:prstGeom prst="rect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Charge </a:t>
            </a:r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585" y="666207"/>
            <a:ext cx="9144000" cy="2076993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FRIB controls the residual magnetization less than 15 </a:t>
            </a:r>
            <a:r>
              <a:rPr lang="en-US" sz="2000" dirty="0" err="1" smtClean="0"/>
              <a:t>mG</a:t>
            </a:r>
            <a:r>
              <a:rPr lang="en-US" sz="2000" dirty="0" smtClean="0"/>
              <a:t>. If the component used in the magnetic shield has magnetization &gt; 15 </a:t>
            </a:r>
            <a:r>
              <a:rPr lang="en-US" sz="2000" dirty="0" err="1" smtClean="0"/>
              <a:t>mG</a:t>
            </a:r>
            <a:r>
              <a:rPr lang="en-US" sz="2000" dirty="0" smtClean="0"/>
              <a:t>, we will demagnetize.</a:t>
            </a:r>
          </a:p>
          <a:p>
            <a:r>
              <a:rPr lang="en-US" sz="2000" dirty="0" smtClean="0"/>
              <a:t>Even stainless for instance SU316, magnetizes rather ( ~ 1G) when machined or welded.</a:t>
            </a:r>
          </a:p>
          <a:p>
            <a:r>
              <a:rPr lang="en-US" sz="2000" dirty="0" smtClean="0"/>
              <a:t>The tools for example wrenches, </a:t>
            </a:r>
            <a:r>
              <a:rPr lang="en-US" sz="2000" dirty="0"/>
              <a:t>shackles </a:t>
            </a:r>
            <a:r>
              <a:rPr lang="en-US" sz="2000" dirty="0" smtClean="0"/>
              <a:t>... made of hard steel are usually magnetized &gt; 2 </a:t>
            </a:r>
            <a:r>
              <a:rPr lang="en-US" sz="2000" dirty="0" err="1" smtClean="0"/>
              <a:t>mG</a:t>
            </a:r>
            <a:r>
              <a:rPr lang="en-US" sz="2000" dirty="0" smtClean="0"/>
              <a:t> and magnetizes the bolts and fastener ~ 1G. </a:t>
            </a:r>
          </a:p>
          <a:p>
            <a:r>
              <a:rPr lang="en-US" sz="2000" dirty="0" smtClean="0"/>
              <a:t>Examples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364"/>
            <a:ext cx="8991600" cy="478624"/>
          </a:xfrm>
        </p:spPr>
        <p:txBody>
          <a:bodyPr/>
          <a:lstStyle/>
          <a:p>
            <a:r>
              <a:rPr lang="en-US" dirty="0" smtClean="0"/>
              <a:t>Magnetic Contamination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3"/>
          <a:stretch/>
        </p:blipFill>
        <p:spPr bwMode="auto">
          <a:xfrm>
            <a:off x="106486" y="4581902"/>
            <a:ext cx="1711163" cy="149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5753"/>
              </p:ext>
            </p:extLst>
          </p:nvPr>
        </p:nvGraphicFramePr>
        <p:xfrm>
          <a:off x="1896634" y="5171973"/>
          <a:ext cx="2997543" cy="5029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8093"/>
                <a:gridCol w="1091780"/>
                <a:gridCol w="1637670"/>
              </a:tblGrid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 received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 demagnetizing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1930 mG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 </a:t>
                      </a:r>
                      <a:r>
                        <a:rPr lang="en-US" sz="1100" dirty="0" err="1">
                          <a:effectLst/>
                        </a:rPr>
                        <a:t>mG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1950 </a:t>
                      </a:r>
                      <a:r>
                        <a:rPr lang="en-US" sz="1100" dirty="0" err="1">
                          <a:effectLst/>
                        </a:rPr>
                        <a:t>mG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380 </a:t>
                      </a:r>
                      <a:r>
                        <a:rPr lang="en-US" sz="1100" dirty="0" err="1">
                          <a:effectLst/>
                        </a:rPr>
                        <a:t>mG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03550" y="3128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7" t="53873" r="4852" b="13790"/>
          <a:stretch/>
        </p:blipFill>
        <p:spPr bwMode="auto">
          <a:xfrm>
            <a:off x="5474241" y="4533612"/>
            <a:ext cx="2754508" cy="1594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184" y="3123917"/>
            <a:ext cx="405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/>
              <a:t>Shackles</a:t>
            </a:r>
          </a:p>
          <a:p>
            <a:r>
              <a:rPr lang="en-US" sz="1600" dirty="0" smtClean="0"/>
              <a:t>Using the solenoid arm lifting, original shackles were made of carbon steel and magnetized &gt; 2 G, Changed to stainless but still magnetized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17327" y="3157747"/>
            <a:ext cx="4174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2) Wrenches</a:t>
            </a:r>
          </a:p>
          <a:p>
            <a:r>
              <a:rPr lang="en-US" sz="1600" dirty="0" smtClean="0"/>
              <a:t>Using tightening the fasteners and nuts on the cavity flanges. The wrench magnetized  1.3 G and magnetic contaminated the nuts 960 </a:t>
            </a:r>
            <a:r>
              <a:rPr lang="en-US" sz="1600" dirty="0" err="1" smtClean="0"/>
              <a:t>mG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671" y="42314"/>
            <a:ext cx="9220200" cy="803649"/>
          </a:xfrm>
        </p:spPr>
        <p:txBody>
          <a:bodyPr/>
          <a:lstStyle/>
          <a:p>
            <a:r>
              <a:rPr lang="en-US" dirty="0" smtClean="0"/>
              <a:t>Magnetization Test of Stainless Fastener</a:t>
            </a:r>
            <a:br>
              <a:rPr lang="en-US" dirty="0" smtClean="0"/>
            </a:br>
            <a:r>
              <a:rPr lang="en-US" sz="2400" dirty="0" smtClean="0"/>
              <a:t>Easily magnetized  &gt; 10 G but attenuates within 20 mm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6165" t="28977" r="13081" b="23654"/>
          <a:stretch/>
        </p:blipFill>
        <p:spPr bwMode="auto">
          <a:xfrm>
            <a:off x="-3717" y="1066801"/>
            <a:ext cx="3448282" cy="217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9089" r="9910" b="20218"/>
          <a:stretch/>
        </p:blipFill>
        <p:spPr bwMode="auto">
          <a:xfrm>
            <a:off x="-3717" y="3747071"/>
            <a:ext cx="3051717" cy="2419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21887" r="7657" b="24709"/>
          <a:stretch/>
        </p:blipFill>
        <p:spPr bwMode="auto">
          <a:xfrm>
            <a:off x="2633801" y="3803376"/>
            <a:ext cx="3262801" cy="2408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85" y="1704655"/>
            <a:ext cx="2815915" cy="1608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1" y="10026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Magnetized field attenuation by space distance from the surface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56672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5803" y="4867094"/>
            <a:ext cx="150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2193" y="3455342"/>
            <a:ext cx="391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Magnetization results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9190" y="3658862"/>
            <a:ext cx="3588601" cy="28623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the world of  the 1 </a:t>
            </a:r>
            <a:r>
              <a:rPr lang="en-US" dirty="0" err="1" smtClean="0"/>
              <a:t>mG</a:t>
            </a:r>
            <a:r>
              <a:rPr lang="en-US" dirty="0" smtClean="0"/>
              <a:t> remnant field control like LCLS-II</a:t>
            </a:r>
          </a:p>
          <a:p>
            <a:pPr marL="290513" indent="-290513"/>
            <a:r>
              <a:rPr lang="en-US" dirty="0" smtClean="0"/>
              <a:t>1) Materials of Tooling, Fixtures will be very much carefully chosen.</a:t>
            </a:r>
          </a:p>
          <a:p>
            <a:pPr marL="290513" indent="-290513"/>
            <a:r>
              <a:rPr lang="en-US" dirty="0" smtClean="0"/>
              <a:t>2) Perfectly none magnetic materials should be used for fasteners and nuts, for instance hard copper (NC25) instead of stainless.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July 6  2016 TTC meeting WG2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8009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2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9B8E718878944900593D33570283A" ma:contentTypeVersion="0" ma:contentTypeDescription="Create a new document." ma:contentTypeScope="" ma:versionID="f9ef1807425bf992b05c188f6de47ef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8a7b66b74dd5233941c5c116f7eaca30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31ac3772-10db-466f-87b2-5ca6a813de61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9D0AF3-1284-42D5-9E97-A8B7BD13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19772</TotalTime>
  <Words>1541</Words>
  <Application>Microsoft Office PowerPoint</Application>
  <PresentationFormat>On-screen Show (4:3)</PresentationFormat>
  <Paragraphs>251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Lucida Grande</vt:lpstr>
      <vt:lpstr>ＭＳ Ｐゴシック</vt:lpstr>
      <vt:lpstr>MS Mincho</vt:lpstr>
      <vt:lpstr>SimSun</vt:lpstr>
      <vt:lpstr>ヒラギノ角ゴ Pro W3</vt:lpstr>
      <vt:lpstr>Arial</vt:lpstr>
      <vt:lpstr>Calibri</vt:lpstr>
      <vt:lpstr>Cambria Math</vt:lpstr>
      <vt:lpstr>Helvetica</vt:lpstr>
      <vt:lpstr>Symbol</vt:lpstr>
      <vt:lpstr>Times New Roman</vt:lpstr>
      <vt:lpstr>Wingdings</vt:lpstr>
      <vt:lpstr>FRIB3</vt:lpstr>
      <vt:lpstr>1_FRIB3</vt:lpstr>
      <vt:lpstr>Magnetic field suppression, cavity frequency control, MP free coupler</vt:lpstr>
      <vt:lpstr>Magnetic Field Suppression of FRIB</vt:lpstr>
      <vt:lpstr>Solenoid Package Design</vt:lpstr>
      <vt:lpstr>Validation Test with remnant field in ReA6-1 (QWRs) </vt:lpstr>
      <vt:lpstr>Magnetic Shield Material Validation in FRIB QWR first Cryomodule </vt:lpstr>
      <vt:lpstr>Magnetic Shield Material Validation  against Remnant Field in the Cryomodule</vt:lpstr>
      <vt:lpstr>Magnetic Shield Material Validation  Against Fringe Field from Solenoid Package</vt:lpstr>
      <vt:lpstr>Magnetic Contamination</vt:lpstr>
      <vt:lpstr>Magnetization Test of Stainless Fastener Easily magnetized  &gt; 10 G but attenuates within 20 mm</vt:lpstr>
      <vt:lpstr>Cavity Frequency Control Frequency control is much harder than elliptical cavities</vt:lpstr>
      <vt:lpstr>Cavity Frequency Control Example – HWR Frequency control during cavity fabrication</vt:lpstr>
      <vt:lpstr>FRIB Innovations Cavity frequency fine tuning methods</vt:lpstr>
      <vt:lpstr>Baseline FPC and Multipacting Free FPC </vt:lpstr>
      <vt:lpstr>Multipacting Free HWR Power Coupler MPF FPC Demonstrated Excellent Performance During High Power Conditioning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Systems Progress in Technical Construction</dc:title>
  <dc:creator>Kankula, Angie;Wei@frib.msu.edu</dc:creator>
  <cp:lastModifiedBy>saito</cp:lastModifiedBy>
  <cp:revision>2116</cp:revision>
  <cp:lastPrinted>2016-07-02T15:26:22Z</cp:lastPrinted>
  <dcterms:created xsi:type="dcterms:W3CDTF">2009-08-06T11:48:02Z</dcterms:created>
  <dcterms:modified xsi:type="dcterms:W3CDTF">2016-07-05T07:09:48Z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0x01010029B9B8E718878944900593D33570283A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