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74" r:id="rId3"/>
    <p:sldId id="278" r:id="rId4"/>
    <p:sldId id="273" r:id="rId5"/>
    <p:sldId id="265" r:id="rId6"/>
    <p:sldId id="276" r:id="rId7"/>
    <p:sldId id="266" r:id="rId8"/>
    <p:sldId id="267" r:id="rId9"/>
    <p:sldId id="277" r:id="rId10"/>
    <p:sldId id="272"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2A71"/>
    <a:srgbClr val="FD9053"/>
    <a:srgbClr val="6699FF"/>
    <a:srgbClr val="99CCFF"/>
    <a:srgbClr val="40C0C0"/>
    <a:srgbClr val="B2B2B2"/>
    <a:srgbClr val="80808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866" autoAdjust="0"/>
  </p:normalViewPr>
  <p:slideViewPr>
    <p:cSldViewPr>
      <p:cViewPr varScale="1">
        <p:scale>
          <a:sx n="71" d="100"/>
          <a:sy n="71" d="100"/>
        </p:scale>
        <p:origin x="1176" y="54"/>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4C3DA1-9BFE-4D5D-B25D-7CC592D9C3C5}" type="datetimeFigureOut">
              <a:rPr lang="fr-FR" smtClean="0"/>
              <a:t>05/07/2016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1956D-7473-4ACD-A8EB-84381C2C4BE4}" type="slidenum">
              <a:rPr lang="fr-FR" smtClean="0"/>
              <a:t>‹N°›</a:t>
            </a:fld>
            <a:endParaRPr lang="fr-FR"/>
          </a:p>
        </p:txBody>
      </p:sp>
    </p:spTree>
    <p:extLst>
      <p:ext uri="{BB962C8B-B14F-4D97-AF65-F5344CB8AC3E}">
        <p14:creationId xmlns:p14="http://schemas.microsoft.com/office/powerpoint/2010/main" val="12477152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AFE2C-5007-4057-8DFB-EC24DF7E4136}" type="datetimeFigureOut">
              <a:rPr lang="fr-FR" smtClean="0"/>
              <a:pPr/>
              <a:t>05/07/2016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2771897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9765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Tree>
    <p:extLst>
      <p:ext uri="{BB962C8B-B14F-4D97-AF65-F5344CB8AC3E}">
        <p14:creationId xmlns:p14="http://schemas.microsoft.com/office/powerpoint/2010/main" val="256258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44002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hasCustomPrompt="1"/>
          </p:nvPr>
        </p:nvSpPr>
        <p:spPr>
          <a:xfrm>
            <a:off x="3960000" y="1196752"/>
            <a:ext cx="4788464" cy="1429696"/>
          </a:xfrm>
        </p:spPr>
        <p:txBody>
          <a:bodyPr anchor="t" anchorCtr="0"/>
          <a:lstStyle>
            <a:lvl1pPr>
              <a:lnSpc>
                <a:spcPts val="3800"/>
              </a:lnSpc>
              <a:defRPr sz="2800" b="0" cap="all" baseline="0">
                <a:solidFill>
                  <a:srgbClr val="666666"/>
                </a:solidFill>
              </a:defRPr>
            </a:lvl1pPr>
          </a:lstStyle>
          <a:p>
            <a:r>
              <a:rPr lang="fr-FR" smtClean="0"/>
              <a:t>IFMIF CAVITY AND CRYOMODULE LICENSING</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baseline="0">
                <a:solidFill>
                  <a:srgbClr val="666666"/>
                </a:solidFill>
              </a:defRPr>
            </a:lvl1pPr>
          </a:lstStyle>
          <a:p>
            <a:pPr lvl="0"/>
            <a:r>
              <a:rPr lang="fr-FR" smtClean="0"/>
              <a:t>TTC Meeting, Saclay June 5th – 8th | Aline Riquelme</a:t>
            </a:r>
            <a:endParaRPr lang="fr-FR" dirty="0"/>
          </a:p>
        </p:txBody>
      </p:sp>
      <p:sp>
        <p:nvSpPr>
          <p:cNvPr id="11" name="Sous-titre 2"/>
          <p:cNvSpPr>
            <a:spLocks noGrp="1"/>
          </p:cNvSpPr>
          <p:nvPr>
            <p:ph type="subTitle" idx="1"/>
          </p:nvPr>
        </p:nvSpPr>
        <p:spPr>
          <a:xfrm>
            <a:off x="3960000" y="5805264"/>
            <a:ext cx="3060272"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3858757"/>
            <a:ext cx="2387181" cy="1265266"/>
          </a:xfrm>
          <a:prstGeom prst="rect">
            <a:avLst/>
          </a:prstGeom>
          <a:noFill/>
        </p:spPr>
      </p:pic>
      <p:pic>
        <p:nvPicPr>
          <p:cNvPr id="3" name="Image 2"/>
          <p:cNvPicPr>
            <a:picLocks noChangeAspect="1"/>
          </p:cNvPicPr>
          <p:nvPr userDrawn="1"/>
        </p:nvPicPr>
        <p:blipFill>
          <a:blip r:embed="rId4"/>
          <a:stretch>
            <a:fillRect/>
          </a:stretch>
        </p:blipFill>
        <p:spPr>
          <a:xfrm>
            <a:off x="3624184" y="2852183"/>
            <a:ext cx="5375696" cy="229895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smtClean="0"/>
              <a:t>CEA Saclay/Irfu projet IFMIF EVEDA SRF LINAC | 06/07/2016</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fr-FR" smtClean="0"/>
              <a:t>CEA Saclay/Irfu projet IFMIF EVEDA SRF LINAC | 06/07/2016</a:t>
            </a:r>
            <a:endParaRPr lang="fr-FR" dirty="0"/>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188" y="32420"/>
            <a:ext cx="1009994" cy="1092324"/>
          </a:xfrm>
          <a:prstGeom prst="rect">
            <a:avLst/>
          </a:prstGeom>
          <a:noFill/>
        </p:spPr>
      </p:pic>
      <p:pic>
        <p:nvPicPr>
          <p:cNvPr id="10" name="Image 9"/>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6824" y="33220"/>
            <a:ext cx="1941000" cy="1091524"/>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gn="just">
              <a:lnSpc>
                <a:spcPts val="2800"/>
              </a:lnSpc>
              <a:buFont typeface="Arial" pitchFamily="34" charset="0"/>
              <a:buNone/>
              <a:tabLst>
                <a:tab pos="8077200" algn="r"/>
              </a:tabLst>
              <a:defRPr sz="2200"/>
            </a:lvl2pPr>
            <a:lvl3pPr marL="361950" indent="0" algn="just">
              <a:lnSpc>
                <a:spcPts val="2800"/>
              </a:lnSpc>
              <a:buFont typeface="Arial" pitchFamily="34" charset="0"/>
              <a:buNone/>
              <a:tabLst>
                <a:tab pos="8077200" algn="r"/>
              </a:tabLst>
              <a:defRPr sz="2200"/>
            </a:lvl3pPr>
            <a:lvl4pPr marL="361950" indent="0" algn="just">
              <a:lnSpc>
                <a:spcPts val="2800"/>
              </a:lnSpc>
              <a:buFont typeface="Arial" pitchFamily="34" charset="0"/>
              <a:buNone/>
              <a:tabLst>
                <a:tab pos="8077200" algn="r"/>
              </a:tabLst>
              <a:defRPr sz="2200"/>
            </a:lvl4pPr>
            <a:lvl5pPr marL="361950" indent="0" algn="just">
              <a:lnSpc>
                <a:spcPts val="2800"/>
              </a:lnSpc>
              <a:buNone/>
              <a:tabLst>
                <a:tab pos="8077200" algn="r"/>
              </a:tabLst>
              <a:defRPr sz="2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CEA Saclay/Irfu projet IFMIF EVEDA SRF LINAC | 06/07/2016</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CEA Saclay/Irfu projet IFMIF EVEDA SRF LINAC | 06/07/2016</a:t>
            </a:r>
            <a:endParaRPr lang="fr-FR" dirty="0"/>
          </a:p>
        </p:txBody>
      </p:sp>
      <p:sp>
        <p:nvSpPr>
          <p:cNvPr id="4" name="Titre 3"/>
          <p:cNvSpPr>
            <a:spLocks noGrp="1"/>
          </p:cNvSpPr>
          <p:nvPr>
            <p:ph type="title"/>
          </p:nvPr>
        </p:nvSpPr>
        <p:spPr/>
        <p:txBody>
          <a:bodyPr/>
          <a:lstStyle/>
          <a:p>
            <a:r>
              <a:rPr lang="fr-FR" smtClean="0"/>
              <a:t>Modifiez le style du titre</a:t>
            </a: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7"/>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fr-FR" smtClean="0"/>
              <a:t>CEA Saclay/Irfu projet IFMIF EVEDA SRF LINAC | 06/07/2016</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3" name="Espace réservé du numéro de diapositive 12"/>
          <p:cNvSpPr>
            <a:spLocks noGrp="1"/>
          </p:cNvSpPr>
          <p:nvPr>
            <p:ph type="sldNum" sz="quarter" idx="19"/>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p>
            <a:r>
              <a:rPr lang="fr-FR" smtClean="0"/>
              <a:t>CEA Saclay/Irfu projet IFMIF EVEDA SRF LINAC | 06/07/2016</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CEA Saclay/Irfu projet IFMIF EVEDA SRF LINAC | 06/07/2016</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smtClean="0"/>
              <a:t>CEA Saclay/Irfu projet IFMIF EVEDA SRF LINAC | 06/07/2016</a:t>
            </a:r>
            <a:endParaRPr lang="fr-FR"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smtClean="0"/>
              <a:t>CEA Saclay/Irfu projet IFMIF EVEDA SRF LINAC | 06/07/2016</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2" cstate="print"/>
          <a:stretch>
            <a:fillRect/>
          </a:stretch>
        </p:blipFill>
        <p:spPr>
          <a:xfrm>
            <a:off x="797" y="-830"/>
            <a:ext cx="9144000" cy="955548"/>
          </a:xfrm>
          <a:prstGeom prst="rect">
            <a:avLst/>
          </a:prstGeom>
        </p:spPr>
      </p:pic>
      <p:sp>
        <p:nvSpPr>
          <p:cNvPr id="2" name="Espace réservé du titre 1"/>
          <p:cNvSpPr>
            <a:spLocks noGrp="1"/>
          </p:cNvSpPr>
          <p:nvPr>
            <p:ph type="title"/>
          </p:nvPr>
        </p:nvSpPr>
        <p:spPr>
          <a:xfrm>
            <a:off x="1115616" y="52752"/>
            <a:ext cx="6424049"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fr-FR" smtClean="0"/>
              <a:t>CEA Saclay/Irfu projet IFMIF EVEDA SRF LINAC | 06/07/2016</a:t>
            </a:r>
            <a:endParaRPr lang="fr-FR"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pic>
        <p:nvPicPr>
          <p:cNvPr id="10" name="Image 9"/>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56412" y="116944"/>
            <a:ext cx="1371637" cy="720000"/>
          </a:xfrm>
          <a:prstGeom prst="rect">
            <a:avLst/>
          </a:prstGeom>
          <a:noFill/>
        </p:spPr>
      </p:pic>
    </p:spTree>
  </p:cSld>
  <p:clrMap bg1="lt1" tx1="dk1" bg2="lt2" tx2="dk2" accent1="accent1" accent2="accent2" accent3="accent3" accent4="accent4" accent5="accent5" accent6="accent6" hlink="hlink" folHlink="folHlink"/>
  <p:sldLayoutIdLst>
    <p:sldLayoutId id="2147483660" r:id="rId1"/>
    <p:sldLayoutId id="2147483665" r:id="rId2"/>
    <p:sldLayoutId id="2147483666" r:id="rId3"/>
    <p:sldLayoutId id="2147483650" r:id="rId4"/>
    <p:sldLayoutId id="2147483662" r:id="rId5"/>
    <p:sldLayoutId id="2147483663" r:id="rId6"/>
    <p:sldLayoutId id="2147483664" r:id="rId7"/>
    <p:sldLayoutId id="2147483667" r:id="rId8"/>
    <p:sldLayoutId id="2147483654" r:id="rId9"/>
    <p:sldLayoutId id="2147483668" r:id="rId10"/>
  </p:sldLayoutIdLst>
  <p:hf hdr="0" dt="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4"/>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5"/>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a:t>IFMIF CAVITY AND CRYOMODULE LICENSING</a:t>
            </a:r>
            <a:endParaRPr lang="fr-FR" dirty="0"/>
          </a:p>
        </p:txBody>
      </p:sp>
      <p:sp>
        <p:nvSpPr>
          <p:cNvPr id="4" name="Espace réservé du texte 3"/>
          <p:cNvSpPr>
            <a:spLocks noGrp="1"/>
          </p:cNvSpPr>
          <p:nvPr>
            <p:ph type="body" sz="quarter" idx="13"/>
          </p:nvPr>
        </p:nvSpPr>
        <p:spPr>
          <a:xfrm>
            <a:off x="3959933" y="5733256"/>
            <a:ext cx="4788464" cy="288032"/>
          </a:xfrm>
        </p:spPr>
        <p:txBody>
          <a:bodyPr/>
          <a:lstStyle/>
          <a:p>
            <a:pPr lvl="0"/>
            <a:r>
              <a:rPr lang="fr-FR" sz="1000"/>
              <a:t>TTC Meeting, Saclay June 5th – 8th | Aline Riquelme</a:t>
            </a:r>
            <a:endParaRPr lang="fr-FR"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DSM	</a:t>
            </a:r>
            <a:br>
              <a:rPr lang="fr-FR" dirty="0" smtClean="0"/>
            </a:br>
            <a:r>
              <a:rPr lang="fr-FR" dirty="0" err="1" smtClean="0"/>
              <a:t>Irfu</a:t>
            </a:r>
            <a:r>
              <a:rPr lang="fr-FR" dirty="0" smtClean="0"/>
              <a:t/>
            </a:r>
            <a:br>
              <a:rPr lang="fr-FR" dirty="0" smtClean="0"/>
            </a:br>
            <a:endParaRPr lang="fr-FR" dirty="0"/>
          </a:p>
        </p:txBody>
      </p:sp>
      <p:sp>
        <p:nvSpPr>
          <p:cNvPr id="7" name="Espace réservé du contenu 6"/>
          <p:cNvSpPr>
            <a:spLocks noGrp="1"/>
          </p:cNvSpPr>
          <p:nvPr>
            <p:ph idx="1"/>
          </p:nvPr>
        </p:nvSpPr>
        <p:spPr/>
        <p:txBody>
          <a:bodyPr/>
          <a:lstStyle/>
          <a:p>
            <a:r>
              <a:rPr lang="fr-FR" dirty="0" smtClean="0"/>
              <a:t>Commissariat à l’énergie atomique et aux énergies alternatives</a:t>
            </a:r>
          </a:p>
          <a:p>
            <a:r>
              <a:rPr lang="fr-FR" dirty="0" smtClean="0"/>
              <a:t>Centre de Saclay</a:t>
            </a:r>
            <a:r>
              <a:rPr lang="fr-FR" sz="950" b="1" dirty="0" smtClean="0"/>
              <a:t> </a:t>
            </a:r>
            <a:r>
              <a:rPr lang="fr-FR" sz="950" b="1" dirty="0" smtClean="0">
                <a:solidFill>
                  <a:schemeClr val="bg2"/>
                </a:solidFill>
              </a:rPr>
              <a:t>| </a:t>
            </a:r>
            <a:r>
              <a:rPr lang="fr-FR" dirty="0" smtClean="0"/>
              <a:t>91191 Gif-sur-Yvette Cedex</a:t>
            </a:r>
          </a:p>
          <a:p>
            <a:r>
              <a:rPr lang="fr-FR" dirty="0" smtClean="0"/>
              <a:t>T. +33 (0)1 69 08 xx </a:t>
            </a:r>
            <a:r>
              <a:rPr lang="fr-FR" dirty="0" err="1" smtClean="0"/>
              <a:t>xx</a:t>
            </a:r>
            <a:r>
              <a:rPr lang="fr-FR" dirty="0" smtClean="0"/>
              <a:t> </a:t>
            </a:r>
            <a:r>
              <a:rPr lang="fr-FR" sz="950" b="1" dirty="0" smtClean="0">
                <a:solidFill>
                  <a:schemeClr val="bg2"/>
                </a:solidFill>
              </a:rPr>
              <a:t>|</a:t>
            </a:r>
            <a:r>
              <a:rPr lang="fr-FR" dirty="0" smtClean="0"/>
              <a:t> F. +33 (0)1 69 08 99 89</a:t>
            </a:r>
          </a:p>
          <a:p>
            <a:pPr lvl="1"/>
            <a:r>
              <a:rPr lang="fr-FR" dirty="0" smtClean="0"/>
              <a:t>Etablissement public à caractère industriel et commercial </a:t>
            </a:r>
            <a:r>
              <a:rPr lang="fr-FR" sz="800" b="1" dirty="0" smtClean="0">
                <a:solidFill>
                  <a:schemeClr val="bg2"/>
                </a:solidFill>
              </a:rPr>
              <a:t>|</a:t>
            </a:r>
            <a:r>
              <a:rPr lang="fr-FR" dirty="0" smtClean="0"/>
              <a:t> RCS Paris B 775 685 019</a:t>
            </a:r>
            <a:endParaRPr lang="fr-FR" dirty="0"/>
          </a:p>
        </p:txBody>
      </p:sp>
      <p:sp>
        <p:nvSpPr>
          <p:cNvPr id="3" name="Espace réservé du numéro de diapositive 2"/>
          <p:cNvSpPr>
            <a:spLocks noGrp="1"/>
          </p:cNvSpPr>
          <p:nvPr>
            <p:ph type="sldNum" sz="quarter" idx="11"/>
          </p:nvPr>
        </p:nvSpPr>
        <p:spPr/>
        <p:txBody>
          <a:bodyPr/>
          <a:lstStyle/>
          <a:p>
            <a:r>
              <a:rPr lang="fr-FR" smtClean="0"/>
              <a:t>|  PAGE </a:t>
            </a:r>
            <a:fld id="{AEFB9B6D-867A-40B8-ACB0-35CC9F272C9C}" type="slidenum">
              <a:rPr lang="fr-FR" smtClean="0"/>
              <a:pPr/>
              <a:t>10</a:t>
            </a:fld>
            <a:endParaRPr lang="fr-FR" dirty="0"/>
          </a:p>
        </p:txBody>
      </p:sp>
      <p:sp>
        <p:nvSpPr>
          <p:cNvPr id="4" name="Espace réservé du pied de page 3"/>
          <p:cNvSpPr>
            <a:spLocks noGrp="1"/>
          </p:cNvSpPr>
          <p:nvPr>
            <p:ph type="ftr" sz="quarter" idx="12"/>
          </p:nvPr>
        </p:nvSpPr>
        <p:spPr/>
        <p:txBody>
          <a:bodyPr/>
          <a:lstStyle/>
          <a:p>
            <a:r>
              <a:rPr lang="fr-FR" smtClean="0"/>
              <a:t>CEA Saclay/Irfu projet IFMIF EVEDA SRF LINAC | 06/07/2016</a:t>
            </a:r>
            <a:endParaRPr lang="fr-FR" dirty="0"/>
          </a:p>
        </p:txBody>
      </p:sp>
      <p:sp>
        <p:nvSpPr>
          <p:cNvPr id="2" name="ZoneTexte 1"/>
          <p:cNvSpPr txBox="1"/>
          <p:nvPr/>
        </p:nvSpPr>
        <p:spPr>
          <a:xfrm>
            <a:off x="3779912" y="2636912"/>
            <a:ext cx="4608512" cy="1200329"/>
          </a:xfrm>
          <a:prstGeom prst="rect">
            <a:avLst/>
          </a:prstGeom>
          <a:noFill/>
        </p:spPr>
        <p:txBody>
          <a:bodyPr wrap="square" rtlCol="0">
            <a:spAutoFit/>
          </a:bodyPr>
          <a:lstStyle/>
          <a:p>
            <a:pPr algn="ctr"/>
            <a:r>
              <a:rPr lang="fr-FR" sz="3600" smtClean="0">
                <a:solidFill>
                  <a:schemeClr val="bg1"/>
                </a:solidFill>
                <a:latin typeface="Calibri" panose="020F0502020204030204" pitchFamily="34" charset="0"/>
              </a:rPr>
              <a:t>Thank you</a:t>
            </a:r>
            <a:br>
              <a:rPr lang="fr-FR" sz="3600" smtClean="0">
                <a:solidFill>
                  <a:schemeClr val="bg1"/>
                </a:solidFill>
                <a:latin typeface="Calibri" panose="020F0502020204030204" pitchFamily="34" charset="0"/>
              </a:rPr>
            </a:br>
            <a:r>
              <a:rPr lang="fr-FR" sz="3600" smtClean="0">
                <a:solidFill>
                  <a:schemeClr val="bg1"/>
                </a:solidFill>
                <a:latin typeface="Calibri" panose="020F0502020204030204" pitchFamily="34" charset="0"/>
              </a:rPr>
              <a:t>for your attention</a:t>
            </a:r>
            <a:endParaRPr lang="fr-FR" sz="360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a:t>
            </a:fld>
            <a:endParaRPr lang="fr-FR" dirty="0"/>
          </a:p>
        </p:txBody>
      </p:sp>
      <p:sp>
        <p:nvSpPr>
          <p:cNvPr id="5" name="Espace réservé du pied de page 4"/>
          <p:cNvSpPr>
            <a:spLocks noGrp="1"/>
          </p:cNvSpPr>
          <p:nvPr>
            <p:ph type="ftr" sz="quarter" idx="12"/>
          </p:nvPr>
        </p:nvSpPr>
        <p:spPr/>
        <p:txBody>
          <a:bodyPr/>
          <a:lstStyle/>
          <a:p>
            <a:r>
              <a:rPr lang="fr-FR" smtClean="0"/>
              <a:t>CEA Saclay/Irfu projet IFMIF EVEDA SRF LINAC | 06/07/2016</a:t>
            </a:r>
            <a:endParaRPr lang="fr-FR" dirty="0"/>
          </a:p>
        </p:txBody>
      </p:sp>
      <p:sp>
        <p:nvSpPr>
          <p:cNvPr id="10" name="Titre 9"/>
          <p:cNvSpPr>
            <a:spLocks noGrp="1"/>
          </p:cNvSpPr>
          <p:nvPr>
            <p:ph type="title"/>
          </p:nvPr>
        </p:nvSpPr>
        <p:spPr/>
        <p:txBody>
          <a:bodyPr/>
          <a:lstStyle/>
          <a:p>
            <a:pPr algn="ctr"/>
            <a:r>
              <a:rPr lang="en-GB" smtClean="0"/>
              <a:t>IFMIF CRYOMODULE OVERVIEW</a:t>
            </a:r>
            <a:endParaRPr lang="en-GB"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942" y="1155375"/>
            <a:ext cx="6968117" cy="3741973"/>
          </a:xfrm>
          <a:prstGeom prst="rect">
            <a:avLst/>
          </a:prstGeom>
        </p:spPr>
      </p:pic>
      <p:sp>
        <p:nvSpPr>
          <p:cNvPr id="2" name="ZoneTexte 1"/>
          <p:cNvSpPr txBox="1"/>
          <p:nvPr/>
        </p:nvSpPr>
        <p:spPr>
          <a:xfrm>
            <a:off x="567227" y="5091251"/>
            <a:ext cx="7488832" cy="1323439"/>
          </a:xfrm>
          <a:prstGeom prst="rect">
            <a:avLst/>
          </a:prstGeom>
          <a:noFill/>
        </p:spPr>
        <p:txBody>
          <a:bodyPr wrap="square" rtlCol="0">
            <a:spAutoFit/>
          </a:bodyPr>
          <a:lstStyle/>
          <a:p>
            <a:r>
              <a:rPr lang="fr-FR" sz="1600" dirty="0" smtClean="0"/>
              <a:t>- Design pressure: 0,15 </a:t>
            </a:r>
            <a:r>
              <a:rPr lang="fr-FR" sz="1600" dirty="0" err="1" smtClean="0"/>
              <a:t>MPa</a:t>
            </a:r>
            <a:endParaRPr lang="fr-FR" sz="1600" dirty="0" smtClean="0"/>
          </a:p>
          <a:p>
            <a:r>
              <a:rPr lang="fr-FR" sz="1600" dirty="0" smtClean="0"/>
              <a:t>- Operating pressure: 0,125 </a:t>
            </a:r>
            <a:r>
              <a:rPr lang="fr-FR" sz="1600" dirty="0" err="1" smtClean="0"/>
              <a:t>MPa</a:t>
            </a:r>
            <a:endParaRPr lang="fr-FR" sz="1600" dirty="0" smtClean="0"/>
          </a:p>
          <a:p>
            <a:r>
              <a:rPr lang="fr-FR" sz="1600" dirty="0" smtClean="0"/>
              <a:t>- Operating </a:t>
            </a:r>
            <a:r>
              <a:rPr lang="fr-FR" sz="1600" dirty="0" err="1" smtClean="0"/>
              <a:t>temperature</a:t>
            </a:r>
            <a:r>
              <a:rPr lang="fr-FR" sz="1600" dirty="0" smtClean="0"/>
              <a:t>: 4,45 K</a:t>
            </a:r>
            <a:endParaRPr lang="fr-FR" sz="1600" dirty="0"/>
          </a:p>
          <a:p>
            <a:r>
              <a:rPr lang="fr-FR" sz="1600" dirty="0" smtClean="0"/>
              <a:t>- </a:t>
            </a:r>
            <a:r>
              <a:rPr lang="fr-FR" sz="1600" dirty="0" err="1" smtClean="0"/>
              <a:t>Assembled</a:t>
            </a:r>
            <a:r>
              <a:rPr lang="fr-FR" sz="1600" dirty="0" smtClean="0"/>
              <a:t> and </a:t>
            </a:r>
            <a:r>
              <a:rPr lang="fr-FR" sz="1600" dirty="0" err="1" smtClean="0"/>
              <a:t>installed</a:t>
            </a:r>
            <a:r>
              <a:rPr lang="fr-FR" sz="1600" dirty="0" smtClean="0"/>
              <a:t> in </a:t>
            </a:r>
            <a:r>
              <a:rPr lang="fr-FR" sz="1600" dirty="0" err="1" smtClean="0"/>
              <a:t>Japan</a:t>
            </a:r>
            <a:r>
              <a:rPr lang="fr-FR" sz="1600" dirty="0" smtClean="0"/>
              <a:t> at QST site </a:t>
            </a:r>
            <a:br>
              <a:rPr lang="fr-FR" sz="1600" dirty="0" smtClean="0"/>
            </a:br>
            <a:r>
              <a:rPr lang="fr-FR" sz="1600" dirty="0" smtClean="0"/>
              <a:t>(</a:t>
            </a:r>
            <a:r>
              <a:rPr lang="fr-FR" sz="1600" dirty="0" err="1" smtClean="0"/>
              <a:t>Rokkasho</a:t>
            </a:r>
            <a:r>
              <a:rPr lang="fr-FR" sz="1600" dirty="0" smtClean="0"/>
              <a:t>-mura, Aomori </a:t>
            </a:r>
            <a:r>
              <a:rPr lang="fr-FR" sz="1600" dirty="0" err="1" smtClean="0"/>
              <a:t>Prefecture</a:t>
            </a:r>
            <a:r>
              <a:rPr lang="fr-FR" sz="1600" dirty="0" smtClean="0"/>
              <a:t>)   </a:t>
            </a:r>
            <a:endParaRPr lang="fr-FR" sz="1600" dirty="0"/>
          </a:p>
        </p:txBody>
      </p:sp>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092" y="4950196"/>
            <a:ext cx="1251714" cy="1528880"/>
          </a:xfrm>
          <a:prstGeom prst="rect">
            <a:avLst/>
          </a:prstGeom>
        </p:spPr>
      </p:pic>
      <p:sp>
        <p:nvSpPr>
          <p:cNvPr id="18" name="Étoile à 10 branches 17"/>
          <p:cNvSpPr/>
          <p:nvPr/>
        </p:nvSpPr>
        <p:spPr>
          <a:xfrm>
            <a:off x="8374529" y="5373216"/>
            <a:ext cx="109806" cy="119211"/>
          </a:xfrm>
          <a:prstGeom prst="star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p:nvPr/>
        </p:nvCxnSpPr>
        <p:spPr>
          <a:xfrm>
            <a:off x="8114287" y="5432821"/>
            <a:ext cx="274137"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5470366"/>
            <a:ext cx="683568" cy="455712"/>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5470366"/>
            <a:ext cx="727522" cy="455712"/>
          </a:xfrm>
          <a:prstGeom prst="rect">
            <a:avLst/>
          </a:prstGeom>
        </p:spPr>
      </p:pic>
    </p:spTree>
    <p:extLst>
      <p:ext uri="{BB962C8B-B14F-4D97-AF65-F5344CB8AC3E}">
        <p14:creationId xmlns:p14="http://schemas.microsoft.com/office/powerpoint/2010/main" val="149182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3</a:t>
            </a:fld>
            <a:endParaRPr lang="fr-FR" dirty="0"/>
          </a:p>
        </p:txBody>
      </p:sp>
      <p:sp>
        <p:nvSpPr>
          <p:cNvPr id="5" name="Espace réservé du pied de page 4"/>
          <p:cNvSpPr>
            <a:spLocks noGrp="1"/>
          </p:cNvSpPr>
          <p:nvPr>
            <p:ph type="ftr" sz="quarter" idx="12"/>
          </p:nvPr>
        </p:nvSpPr>
        <p:spPr/>
        <p:txBody>
          <a:bodyPr/>
          <a:lstStyle/>
          <a:p>
            <a:r>
              <a:rPr lang="fr-FR" smtClean="0"/>
              <a:t>CEA Saclay/Irfu projet IFMIF EVEDA SRF LINAC | DATE</a:t>
            </a:r>
            <a:endParaRPr lang="fr-FR" dirty="0"/>
          </a:p>
        </p:txBody>
      </p:sp>
      <p:sp>
        <p:nvSpPr>
          <p:cNvPr id="10" name="Titre 9"/>
          <p:cNvSpPr>
            <a:spLocks noGrp="1"/>
          </p:cNvSpPr>
          <p:nvPr>
            <p:ph type="title"/>
          </p:nvPr>
        </p:nvSpPr>
        <p:spPr/>
        <p:txBody>
          <a:bodyPr/>
          <a:lstStyle/>
          <a:p>
            <a:pPr algn="ctr"/>
            <a:r>
              <a:rPr lang="en-GB"/>
              <a:t>IFMIF CRYOMODULE OVERVIEW</a:t>
            </a:r>
            <a:endParaRPr lang="en-GB" dirty="0"/>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1278" b="1655"/>
          <a:stretch/>
        </p:blipFill>
        <p:spPr>
          <a:xfrm>
            <a:off x="863204" y="1557111"/>
            <a:ext cx="7256069" cy="4713344"/>
          </a:xfrm>
          <a:prstGeom prst="rect">
            <a:avLst/>
          </a:prstGeom>
        </p:spPr>
      </p:pic>
    </p:spTree>
    <p:extLst>
      <p:ext uri="{BB962C8B-B14F-4D97-AF65-F5344CB8AC3E}">
        <p14:creationId xmlns:p14="http://schemas.microsoft.com/office/powerpoint/2010/main" val="2786108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p:cNvSpPr>
            <a:spLocks noGrp="1"/>
          </p:cNvSpPr>
          <p:nvPr>
            <p:ph type="title"/>
          </p:nvPr>
        </p:nvSpPr>
        <p:spPr/>
        <p:txBody>
          <a:bodyPr/>
          <a:lstStyle/>
          <a:p>
            <a:pPr algn="ctr"/>
            <a:r>
              <a:rPr lang="fr-FR" smtClean="0"/>
              <a:t>LICENSING STRATEGY</a:t>
            </a:r>
            <a:endParaRPr lang="fr-FR" dirty="0"/>
          </a:p>
        </p:txBody>
      </p:sp>
      <p:sp>
        <p:nvSpPr>
          <p:cNvPr id="9" name="Espace réservé du numéro de diapositive 8"/>
          <p:cNvSpPr>
            <a:spLocks noGrp="1"/>
          </p:cNvSpPr>
          <p:nvPr>
            <p:ph type="sldNum" sz="quarter" idx="11"/>
          </p:nvPr>
        </p:nvSpPr>
        <p:spPr/>
        <p:txBody>
          <a:bodyPr/>
          <a:lstStyle/>
          <a:p>
            <a:r>
              <a:rPr lang="fr-FR" smtClean="0"/>
              <a:t>|  PAGE </a:t>
            </a:r>
            <a:fld id="{AEFB9B6D-867A-40B8-ACB0-35CC9F272C9C}" type="slidenum">
              <a:rPr lang="fr-FR" smtClean="0"/>
              <a:pPr/>
              <a:t>4</a:t>
            </a:fld>
            <a:endParaRPr lang="fr-FR" dirty="0"/>
          </a:p>
        </p:txBody>
      </p:sp>
      <p:sp>
        <p:nvSpPr>
          <p:cNvPr id="10" name="Espace réservé du pied de page 9"/>
          <p:cNvSpPr>
            <a:spLocks noGrp="1"/>
          </p:cNvSpPr>
          <p:nvPr>
            <p:ph type="ftr" sz="quarter" idx="12"/>
          </p:nvPr>
        </p:nvSpPr>
        <p:spPr/>
        <p:txBody>
          <a:bodyPr/>
          <a:lstStyle/>
          <a:p>
            <a:r>
              <a:rPr lang="fr-FR" smtClean="0"/>
              <a:t>CEA Saclay/Irfu projet IFMIF EVEDA SRF LINAC | 06/07/2016</a:t>
            </a:r>
            <a:endParaRPr lang="fr-FR" dirty="0"/>
          </a:p>
        </p:txBody>
      </p:sp>
      <p:sp>
        <p:nvSpPr>
          <p:cNvPr id="22" name="Freeform 502"/>
          <p:cNvSpPr>
            <a:spLocks noEditPoints="1"/>
          </p:cNvSpPr>
          <p:nvPr/>
        </p:nvSpPr>
        <p:spPr bwMode="auto">
          <a:xfrm>
            <a:off x="5634519" y="3096857"/>
            <a:ext cx="2556932" cy="1328698"/>
          </a:xfrm>
          <a:custGeom>
            <a:avLst/>
            <a:gdLst>
              <a:gd name="T0" fmla="*/ 685 w 1319"/>
              <a:gd name="T1" fmla="*/ 39 h 237"/>
              <a:gd name="T2" fmla="*/ 684 w 1319"/>
              <a:gd name="T3" fmla="*/ 48 h 237"/>
              <a:gd name="T4" fmla="*/ 686 w 1319"/>
              <a:gd name="T5" fmla="*/ 40 h 237"/>
              <a:gd name="T6" fmla="*/ 689 w 1319"/>
              <a:gd name="T7" fmla="*/ 38 h 237"/>
              <a:gd name="T8" fmla="*/ 1030 w 1319"/>
              <a:gd name="T9" fmla="*/ 43 h 237"/>
              <a:gd name="T10" fmla="*/ 1319 w 1319"/>
              <a:gd name="T11" fmla="*/ 126 h 237"/>
              <a:gd name="T12" fmla="*/ 1278 w 1319"/>
              <a:gd name="T13" fmla="*/ 85 h 237"/>
              <a:gd name="T14" fmla="*/ 1098 w 1319"/>
              <a:gd name="T15" fmla="*/ 53 h 237"/>
              <a:gd name="T16" fmla="*/ 927 w 1319"/>
              <a:gd name="T17" fmla="*/ 38 h 237"/>
              <a:gd name="T18" fmla="*/ 835 w 1319"/>
              <a:gd name="T19" fmla="*/ 36 h 237"/>
              <a:gd name="T20" fmla="*/ 809 w 1319"/>
              <a:gd name="T21" fmla="*/ 36 h 237"/>
              <a:gd name="T22" fmla="*/ 927 w 1319"/>
              <a:gd name="T23" fmla="*/ 39 h 237"/>
              <a:gd name="T24" fmla="*/ 906 w 1319"/>
              <a:gd name="T25" fmla="*/ 40 h 237"/>
              <a:gd name="T26" fmla="*/ 954 w 1319"/>
              <a:gd name="T27" fmla="*/ 43 h 237"/>
              <a:gd name="T28" fmla="*/ 718 w 1319"/>
              <a:gd name="T29" fmla="*/ 40 h 237"/>
              <a:gd name="T30" fmla="*/ 1084 w 1319"/>
              <a:gd name="T31" fmla="*/ 57 h 237"/>
              <a:gd name="T32" fmla="*/ 954 w 1319"/>
              <a:gd name="T33" fmla="*/ 48 h 237"/>
              <a:gd name="T34" fmla="*/ 688 w 1319"/>
              <a:gd name="T35" fmla="*/ 45 h 237"/>
              <a:gd name="T36" fmla="*/ 692 w 1319"/>
              <a:gd name="T37" fmla="*/ 45 h 237"/>
              <a:gd name="T38" fmla="*/ 941 w 1319"/>
              <a:gd name="T39" fmla="*/ 49 h 237"/>
              <a:gd name="T40" fmla="*/ 1142 w 1319"/>
              <a:gd name="T41" fmla="*/ 69 h 237"/>
              <a:gd name="T42" fmla="*/ 1291 w 1319"/>
              <a:gd name="T43" fmla="*/ 105 h 237"/>
              <a:gd name="T44" fmla="*/ 1300 w 1319"/>
              <a:gd name="T45" fmla="*/ 134 h 237"/>
              <a:gd name="T46" fmla="*/ 1171 w 1319"/>
              <a:gd name="T47" fmla="*/ 185 h 237"/>
              <a:gd name="T48" fmla="*/ 765 w 1319"/>
              <a:gd name="T49" fmla="*/ 221 h 237"/>
              <a:gd name="T50" fmla="*/ 244 w 1319"/>
              <a:gd name="T51" fmla="*/ 206 h 237"/>
              <a:gd name="T52" fmla="*/ 14 w 1319"/>
              <a:gd name="T53" fmla="*/ 149 h 237"/>
              <a:gd name="T54" fmla="*/ 350 w 1319"/>
              <a:gd name="T55" fmla="*/ 42 h 237"/>
              <a:gd name="T56" fmla="*/ 774 w 1319"/>
              <a:gd name="T57" fmla="*/ 16 h 237"/>
              <a:gd name="T58" fmla="*/ 1123 w 1319"/>
              <a:gd name="T59" fmla="*/ 36 h 237"/>
              <a:gd name="T60" fmla="*/ 1130 w 1319"/>
              <a:gd name="T61" fmla="*/ 38 h 237"/>
              <a:gd name="T62" fmla="*/ 1137 w 1319"/>
              <a:gd name="T63" fmla="*/ 38 h 237"/>
              <a:gd name="T64" fmla="*/ 1144 w 1319"/>
              <a:gd name="T65" fmla="*/ 33 h 237"/>
              <a:gd name="T66" fmla="*/ 1143 w 1319"/>
              <a:gd name="T67" fmla="*/ 25 h 237"/>
              <a:gd name="T68" fmla="*/ 1137 w 1319"/>
              <a:gd name="T69" fmla="*/ 20 h 237"/>
              <a:gd name="T70" fmla="*/ 1131 w 1319"/>
              <a:gd name="T71" fmla="*/ 19 h 237"/>
              <a:gd name="T72" fmla="*/ 1122 w 1319"/>
              <a:gd name="T73" fmla="*/ 19 h 237"/>
              <a:gd name="T74" fmla="*/ 920 w 1319"/>
              <a:gd name="T75" fmla="*/ 2 h 237"/>
              <a:gd name="T76" fmla="*/ 750 w 1319"/>
              <a:gd name="T77" fmla="*/ 1 h 237"/>
              <a:gd name="T78" fmla="*/ 385 w 1319"/>
              <a:gd name="T79" fmla="*/ 23 h 237"/>
              <a:gd name="T80" fmla="*/ 65 w 1319"/>
              <a:gd name="T81" fmla="*/ 94 h 237"/>
              <a:gd name="T82" fmla="*/ 7 w 1319"/>
              <a:gd name="T83" fmla="*/ 168 h 237"/>
              <a:gd name="T84" fmla="*/ 158 w 1319"/>
              <a:gd name="T85" fmla="*/ 212 h 237"/>
              <a:gd name="T86" fmla="*/ 992 w 1319"/>
              <a:gd name="T87" fmla="*/ 223 h 237"/>
              <a:gd name="T88" fmla="*/ 1284 w 1319"/>
              <a:gd name="T89" fmla="*/ 161 h 237"/>
              <a:gd name="T90" fmla="*/ 1319 w 1319"/>
              <a:gd name="T91" fmla="*/ 126 h 237"/>
              <a:gd name="T92" fmla="*/ 985 w 1319"/>
              <a:gd name="T93" fmla="*/ 52 h 237"/>
              <a:gd name="T94" fmla="*/ 688 w 1319"/>
              <a:gd name="T95" fmla="*/ 44 h 237"/>
              <a:gd name="T96" fmla="*/ 1041 w 1319"/>
              <a:gd name="T97" fmla="*/ 46 h 237"/>
              <a:gd name="T98" fmla="*/ 688 w 1319"/>
              <a:gd name="T99" fmla="*/ 45 h 237"/>
              <a:gd name="T100" fmla="*/ 1270 w 1319"/>
              <a:gd name="T101" fmla="*/ 96 h 237"/>
              <a:gd name="T102" fmla="*/ 688 w 1319"/>
              <a:gd name="T103" fmla="*/ 46 h 237"/>
              <a:gd name="T104" fmla="*/ 769 w 1319"/>
              <a:gd name="T105" fmla="*/ 37 h 237"/>
              <a:gd name="T106" fmla="*/ 926 w 1319"/>
              <a:gd name="T107" fmla="*/ 46 h 237"/>
              <a:gd name="T108" fmla="*/ 986 w 1319"/>
              <a:gd name="T109" fmla="*/ 52 h 237"/>
              <a:gd name="T110" fmla="*/ 687 w 1319"/>
              <a:gd name="T111" fmla="*/ 41 h 237"/>
              <a:gd name="T112" fmla="*/ 689 w 1319"/>
              <a:gd name="T113" fmla="*/ 38 h 237"/>
              <a:gd name="T114" fmla="*/ 689 w 1319"/>
              <a:gd name="T115" fmla="*/ 45 h 237"/>
              <a:gd name="T116" fmla="*/ 688 w 1319"/>
              <a:gd name="T117" fmla="*/ 41 h 237"/>
              <a:gd name="T118" fmla="*/ 689 w 1319"/>
              <a:gd name="T119" fmla="*/ 4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9" h="237">
                <a:moveTo>
                  <a:pt x="686" y="40"/>
                </a:moveTo>
                <a:cubicBezTo>
                  <a:pt x="686" y="40"/>
                  <a:pt x="686" y="40"/>
                  <a:pt x="686" y="40"/>
                </a:cubicBezTo>
                <a:cubicBezTo>
                  <a:pt x="686" y="40"/>
                  <a:pt x="685" y="40"/>
                  <a:pt x="684" y="40"/>
                </a:cubicBezTo>
                <a:cubicBezTo>
                  <a:pt x="684" y="40"/>
                  <a:pt x="684" y="40"/>
                  <a:pt x="684" y="40"/>
                </a:cubicBezTo>
                <a:cubicBezTo>
                  <a:pt x="684" y="40"/>
                  <a:pt x="684" y="40"/>
                  <a:pt x="683" y="40"/>
                </a:cubicBezTo>
                <a:cubicBezTo>
                  <a:pt x="684" y="39"/>
                  <a:pt x="685" y="40"/>
                  <a:pt x="685" y="39"/>
                </a:cubicBezTo>
                <a:cubicBezTo>
                  <a:pt x="685" y="39"/>
                  <a:pt x="685" y="39"/>
                  <a:pt x="685" y="39"/>
                </a:cubicBezTo>
                <a:cubicBezTo>
                  <a:pt x="686" y="39"/>
                  <a:pt x="687" y="39"/>
                  <a:pt x="688" y="39"/>
                </a:cubicBezTo>
                <a:cubicBezTo>
                  <a:pt x="687" y="40"/>
                  <a:pt x="686" y="39"/>
                  <a:pt x="686" y="40"/>
                </a:cubicBezTo>
                <a:close/>
                <a:moveTo>
                  <a:pt x="684" y="48"/>
                </a:moveTo>
                <a:cubicBezTo>
                  <a:pt x="685" y="48"/>
                  <a:pt x="685" y="48"/>
                  <a:pt x="685" y="48"/>
                </a:cubicBezTo>
                <a:cubicBezTo>
                  <a:pt x="685" y="48"/>
                  <a:pt x="684" y="48"/>
                  <a:pt x="684" y="48"/>
                </a:cubicBezTo>
                <a:close/>
                <a:moveTo>
                  <a:pt x="685" y="46"/>
                </a:moveTo>
                <a:cubicBezTo>
                  <a:pt x="685" y="46"/>
                  <a:pt x="685" y="46"/>
                  <a:pt x="685" y="46"/>
                </a:cubicBezTo>
                <a:cubicBezTo>
                  <a:pt x="685" y="46"/>
                  <a:pt x="685" y="46"/>
                  <a:pt x="685" y="46"/>
                </a:cubicBezTo>
                <a:close/>
                <a:moveTo>
                  <a:pt x="686" y="40"/>
                </a:moveTo>
                <a:cubicBezTo>
                  <a:pt x="686" y="40"/>
                  <a:pt x="687" y="40"/>
                  <a:pt x="687" y="40"/>
                </a:cubicBezTo>
                <a:cubicBezTo>
                  <a:pt x="686" y="40"/>
                  <a:pt x="686" y="40"/>
                  <a:pt x="686" y="40"/>
                </a:cubicBezTo>
                <a:cubicBezTo>
                  <a:pt x="686" y="40"/>
                  <a:pt x="686" y="40"/>
                  <a:pt x="686" y="40"/>
                </a:cubicBezTo>
                <a:close/>
                <a:moveTo>
                  <a:pt x="686" y="43"/>
                </a:moveTo>
                <a:cubicBezTo>
                  <a:pt x="686" y="44"/>
                  <a:pt x="686" y="43"/>
                  <a:pt x="686" y="43"/>
                </a:cubicBezTo>
                <a:close/>
                <a:moveTo>
                  <a:pt x="689" y="38"/>
                </a:moveTo>
                <a:cubicBezTo>
                  <a:pt x="688" y="38"/>
                  <a:pt x="688" y="38"/>
                  <a:pt x="688" y="39"/>
                </a:cubicBezTo>
                <a:cubicBezTo>
                  <a:pt x="688" y="39"/>
                  <a:pt x="689" y="39"/>
                  <a:pt x="689" y="38"/>
                </a:cubicBezTo>
                <a:close/>
                <a:moveTo>
                  <a:pt x="685" y="46"/>
                </a:moveTo>
                <a:cubicBezTo>
                  <a:pt x="685" y="46"/>
                  <a:pt x="685" y="46"/>
                  <a:pt x="685" y="46"/>
                </a:cubicBezTo>
                <a:close/>
                <a:moveTo>
                  <a:pt x="685" y="45"/>
                </a:moveTo>
                <a:cubicBezTo>
                  <a:pt x="685" y="45"/>
                  <a:pt x="685" y="45"/>
                  <a:pt x="685" y="45"/>
                </a:cubicBezTo>
                <a:cubicBezTo>
                  <a:pt x="685" y="45"/>
                  <a:pt x="685" y="45"/>
                  <a:pt x="685" y="45"/>
                </a:cubicBezTo>
                <a:close/>
                <a:moveTo>
                  <a:pt x="1030" y="43"/>
                </a:moveTo>
                <a:cubicBezTo>
                  <a:pt x="1023" y="42"/>
                  <a:pt x="1012" y="41"/>
                  <a:pt x="1009" y="41"/>
                </a:cubicBezTo>
                <a:cubicBezTo>
                  <a:pt x="1019" y="42"/>
                  <a:pt x="1026" y="43"/>
                  <a:pt x="1030" y="43"/>
                </a:cubicBezTo>
                <a:close/>
                <a:moveTo>
                  <a:pt x="1122" y="54"/>
                </a:moveTo>
                <a:cubicBezTo>
                  <a:pt x="1109" y="53"/>
                  <a:pt x="1109" y="53"/>
                  <a:pt x="1109" y="53"/>
                </a:cubicBezTo>
                <a:cubicBezTo>
                  <a:pt x="1108" y="53"/>
                  <a:pt x="1118" y="54"/>
                  <a:pt x="1122" y="54"/>
                </a:cubicBezTo>
                <a:close/>
                <a:moveTo>
                  <a:pt x="1319" y="126"/>
                </a:moveTo>
                <a:cubicBezTo>
                  <a:pt x="1319" y="125"/>
                  <a:pt x="1319" y="125"/>
                  <a:pt x="1319" y="125"/>
                </a:cubicBezTo>
                <a:cubicBezTo>
                  <a:pt x="1319" y="124"/>
                  <a:pt x="1319" y="124"/>
                  <a:pt x="1319" y="124"/>
                </a:cubicBezTo>
                <a:cubicBezTo>
                  <a:pt x="1319" y="118"/>
                  <a:pt x="1316" y="112"/>
                  <a:pt x="1313" y="108"/>
                </a:cubicBezTo>
                <a:cubicBezTo>
                  <a:pt x="1309" y="103"/>
                  <a:pt x="1305" y="100"/>
                  <a:pt x="1301" y="97"/>
                </a:cubicBezTo>
                <a:cubicBezTo>
                  <a:pt x="1293" y="91"/>
                  <a:pt x="1285" y="88"/>
                  <a:pt x="1279" y="86"/>
                </a:cubicBezTo>
                <a:cubicBezTo>
                  <a:pt x="1280" y="86"/>
                  <a:pt x="1280" y="86"/>
                  <a:pt x="1278" y="85"/>
                </a:cubicBezTo>
                <a:cubicBezTo>
                  <a:pt x="1272" y="83"/>
                  <a:pt x="1269" y="82"/>
                  <a:pt x="1262" y="80"/>
                </a:cubicBezTo>
                <a:cubicBezTo>
                  <a:pt x="1239" y="73"/>
                  <a:pt x="1219" y="70"/>
                  <a:pt x="1199" y="67"/>
                </a:cubicBezTo>
                <a:cubicBezTo>
                  <a:pt x="1180" y="64"/>
                  <a:pt x="1162" y="61"/>
                  <a:pt x="1142" y="58"/>
                </a:cubicBezTo>
                <a:cubicBezTo>
                  <a:pt x="1137" y="58"/>
                  <a:pt x="1123" y="55"/>
                  <a:pt x="1119" y="55"/>
                </a:cubicBezTo>
                <a:cubicBezTo>
                  <a:pt x="1126" y="56"/>
                  <a:pt x="1135" y="57"/>
                  <a:pt x="1134" y="57"/>
                </a:cubicBezTo>
                <a:cubicBezTo>
                  <a:pt x="1122" y="56"/>
                  <a:pt x="1106" y="54"/>
                  <a:pt x="1098" y="53"/>
                </a:cubicBezTo>
                <a:cubicBezTo>
                  <a:pt x="1083" y="51"/>
                  <a:pt x="1076" y="50"/>
                  <a:pt x="1062" y="49"/>
                </a:cubicBezTo>
                <a:cubicBezTo>
                  <a:pt x="1059" y="48"/>
                  <a:pt x="1065" y="49"/>
                  <a:pt x="1058" y="48"/>
                </a:cubicBezTo>
                <a:cubicBezTo>
                  <a:pt x="1037" y="46"/>
                  <a:pt x="1027" y="45"/>
                  <a:pt x="1008" y="43"/>
                </a:cubicBezTo>
                <a:cubicBezTo>
                  <a:pt x="1003" y="43"/>
                  <a:pt x="980" y="41"/>
                  <a:pt x="974" y="41"/>
                </a:cubicBezTo>
                <a:cubicBezTo>
                  <a:pt x="968" y="40"/>
                  <a:pt x="980" y="41"/>
                  <a:pt x="975" y="41"/>
                </a:cubicBezTo>
                <a:cubicBezTo>
                  <a:pt x="927" y="38"/>
                  <a:pt x="927" y="38"/>
                  <a:pt x="927" y="38"/>
                </a:cubicBezTo>
                <a:cubicBezTo>
                  <a:pt x="923" y="38"/>
                  <a:pt x="920" y="38"/>
                  <a:pt x="914" y="38"/>
                </a:cubicBezTo>
                <a:cubicBezTo>
                  <a:pt x="909" y="37"/>
                  <a:pt x="915" y="37"/>
                  <a:pt x="908" y="37"/>
                </a:cubicBezTo>
                <a:cubicBezTo>
                  <a:pt x="902" y="37"/>
                  <a:pt x="913" y="38"/>
                  <a:pt x="912" y="38"/>
                </a:cubicBezTo>
                <a:cubicBezTo>
                  <a:pt x="903" y="37"/>
                  <a:pt x="905" y="38"/>
                  <a:pt x="900" y="38"/>
                </a:cubicBezTo>
                <a:cubicBezTo>
                  <a:pt x="888" y="37"/>
                  <a:pt x="880" y="37"/>
                  <a:pt x="869" y="37"/>
                </a:cubicBezTo>
                <a:cubicBezTo>
                  <a:pt x="835" y="36"/>
                  <a:pt x="835" y="36"/>
                  <a:pt x="835" y="36"/>
                </a:cubicBezTo>
                <a:cubicBezTo>
                  <a:pt x="811" y="36"/>
                  <a:pt x="811" y="36"/>
                  <a:pt x="811" y="36"/>
                </a:cubicBezTo>
                <a:cubicBezTo>
                  <a:pt x="786" y="36"/>
                  <a:pt x="786" y="36"/>
                  <a:pt x="786" y="36"/>
                </a:cubicBezTo>
                <a:cubicBezTo>
                  <a:pt x="781" y="36"/>
                  <a:pt x="790" y="36"/>
                  <a:pt x="782" y="36"/>
                </a:cubicBezTo>
                <a:cubicBezTo>
                  <a:pt x="749" y="36"/>
                  <a:pt x="716" y="37"/>
                  <a:pt x="692" y="38"/>
                </a:cubicBezTo>
                <a:cubicBezTo>
                  <a:pt x="729" y="36"/>
                  <a:pt x="757" y="36"/>
                  <a:pt x="790" y="36"/>
                </a:cubicBezTo>
                <a:cubicBezTo>
                  <a:pt x="795" y="36"/>
                  <a:pt x="804" y="36"/>
                  <a:pt x="809" y="36"/>
                </a:cubicBezTo>
                <a:cubicBezTo>
                  <a:pt x="811" y="36"/>
                  <a:pt x="804" y="36"/>
                  <a:pt x="811" y="36"/>
                </a:cubicBezTo>
                <a:cubicBezTo>
                  <a:pt x="818" y="36"/>
                  <a:pt x="818" y="36"/>
                  <a:pt x="818" y="36"/>
                </a:cubicBezTo>
                <a:cubicBezTo>
                  <a:pt x="814" y="36"/>
                  <a:pt x="821" y="36"/>
                  <a:pt x="823" y="37"/>
                </a:cubicBezTo>
                <a:cubicBezTo>
                  <a:pt x="851" y="37"/>
                  <a:pt x="873" y="37"/>
                  <a:pt x="898" y="38"/>
                </a:cubicBezTo>
                <a:cubicBezTo>
                  <a:pt x="902" y="38"/>
                  <a:pt x="894" y="38"/>
                  <a:pt x="900" y="38"/>
                </a:cubicBezTo>
                <a:cubicBezTo>
                  <a:pt x="927" y="39"/>
                  <a:pt x="927" y="39"/>
                  <a:pt x="927" y="39"/>
                </a:cubicBezTo>
                <a:cubicBezTo>
                  <a:pt x="930" y="40"/>
                  <a:pt x="937" y="40"/>
                  <a:pt x="933" y="40"/>
                </a:cubicBezTo>
                <a:cubicBezTo>
                  <a:pt x="901" y="38"/>
                  <a:pt x="856" y="37"/>
                  <a:pt x="817" y="37"/>
                </a:cubicBezTo>
                <a:cubicBezTo>
                  <a:pt x="806" y="37"/>
                  <a:pt x="793" y="37"/>
                  <a:pt x="787" y="37"/>
                </a:cubicBezTo>
                <a:cubicBezTo>
                  <a:pt x="804" y="37"/>
                  <a:pt x="818" y="37"/>
                  <a:pt x="833" y="38"/>
                </a:cubicBezTo>
                <a:cubicBezTo>
                  <a:pt x="853" y="38"/>
                  <a:pt x="874" y="38"/>
                  <a:pt x="893" y="39"/>
                </a:cubicBezTo>
                <a:cubicBezTo>
                  <a:pt x="906" y="40"/>
                  <a:pt x="906" y="40"/>
                  <a:pt x="906" y="40"/>
                </a:cubicBezTo>
                <a:cubicBezTo>
                  <a:pt x="920" y="40"/>
                  <a:pt x="920" y="40"/>
                  <a:pt x="920" y="40"/>
                </a:cubicBezTo>
                <a:cubicBezTo>
                  <a:pt x="929" y="41"/>
                  <a:pt x="929" y="41"/>
                  <a:pt x="929" y="41"/>
                </a:cubicBezTo>
                <a:cubicBezTo>
                  <a:pt x="937" y="41"/>
                  <a:pt x="944" y="41"/>
                  <a:pt x="953" y="42"/>
                </a:cubicBezTo>
                <a:cubicBezTo>
                  <a:pt x="968" y="43"/>
                  <a:pt x="983" y="44"/>
                  <a:pt x="999" y="46"/>
                </a:cubicBezTo>
                <a:cubicBezTo>
                  <a:pt x="1002" y="46"/>
                  <a:pt x="1001" y="46"/>
                  <a:pt x="997" y="46"/>
                </a:cubicBezTo>
                <a:cubicBezTo>
                  <a:pt x="977" y="44"/>
                  <a:pt x="974" y="44"/>
                  <a:pt x="954" y="43"/>
                </a:cubicBezTo>
                <a:cubicBezTo>
                  <a:pt x="956" y="43"/>
                  <a:pt x="958" y="43"/>
                  <a:pt x="957" y="43"/>
                </a:cubicBezTo>
                <a:cubicBezTo>
                  <a:pt x="951" y="43"/>
                  <a:pt x="949" y="42"/>
                  <a:pt x="945" y="42"/>
                </a:cubicBezTo>
                <a:cubicBezTo>
                  <a:pt x="960" y="43"/>
                  <a:pt x="958" y="43"/>
                  <a:pt x="953" y="43"/>
                </a:cubicBezTo>
                <a:cubicBezTo>
                  <a:pt x="916" y="41"/>
                  <a:pt x="870" y="39"/>
                  <a:pt x="840" y="39"/>
                </a:cubicBezTo>
                <a:cubicBezTo>
                  <a:pt x="836" y="39"/>
                  <a:pt x="834" y="39"/>
                  <a:pt x="829" y="39"/>
                </a:cubicBezTo>
                <a:cubicBezTo>
                  <a:pt x="794" y="38"/>
                  <a:pt x="755" y="38"/>
                  <a:pt x="718" y="40"/>
                </a:cubicBezTo>
                <a:cubicBezTo>
                  <a:pt x="761" y="39"/>
                  <a:pt x="805" y="38"/>
                  <a:pt x="854" y="39"/>
                </a:cubicBezTo>
                <a:cubicBezTo>
                  <a:pt x="856" y="39"/>
                  <a:pt x="854" y="39"/>
                  <a:pt x="859" y="40"/>
                </a:cubicBezTo>
                <a:cubicBezTo>
                  <a:pt x="880" y="40"/>
                  <a:pt x="904" y="41"/>
                  <a:pt x="920" y="42"/>
                </a:cubicBezTo>
                <a:cubicBezTo>
                  <a:pt x="941" y="44"/>
                  <a:pt x="941" y="44"/>
                  <a:pt x="941" y="44"/>
                </a:cubicBezTo>
                <a:cubicBezTo>
                  <a:pt x="993" y="47"/>
                  <a:pt x="1030" y="51"/>
                  <a:pt x="1079" y="57"/>
                </a:cubicBezTo>
                <a:cubicBezTo>
                  <a:pt x="1079" y="57"/>
                  <a:pt x="1082" y="57"/>
                  <a:pt x="1084" y="57"/>
                </a:cubicBezTo>
                <a:cubicBezTo>
                  <a:pt x="1073" y="57"/>
                  <a:pt x="1073" y="57"/>
                  <a:pt x="1073" y="57"/>
                </a:cubicBezTo>
                <a:cubicBezTo>
                  <a:pt x="1049" y="54"/>
                  <a:pt x="1049" y="54"/>
                  <a:pt x="1049" y="54"/>
                </a:cubicBezTo>
                <a:cubicBezTo>
                  <a:pt x="1008" y="50"/>
                  <a:pt x="950" y="45"/>
                  <a:pt x="898" y="43"/>
                </a:cubicBezTo>
                <a:cubicBezTo>
                  <a:pt x="892" y="43"/>
                  <a:pt x="897" y="43"/>
                  <a:pt x="901" y="44"/>
                </a:cubicBezTo>
                <a:cubicBezTo>
                  <a:pt x="926" y="45"/>
                  <a:pt x="948" y="46"/>
                  <a:pt x="975" y="48"/>
                </a:cubicBezTo>
                <a:cubicBezTo>
                  <a:pt x="984" y="50"/>
                  <a:pt x="974" y="49"/>
                  <a:pt x="954" y="48"/>
                </a:cubicBezTo>
                <a:cubicBezTo>
                  <a:pt x="937" y="47"/>
                  <a:pt x="914" y="45"/>
                  <a:pt x="893" y="45"/>
                </a:cubicBezTo>
                <a:cubicBezTo>
                  <a:pt x="871" y="44"/>
                  <a:pt x="851" y="43"/>
                  <a:pt x="841" y="43"/>
                </a:cubicBezTo>
                <a:cubicBezTo>
                  <a:pt x="791" y="42"/>
                  <a:pt x="742" y="43"/>
                  <a:pt x="693" y="45"/>
                </a:cubicBezTo>
                <a:cubicBezTo>
                  <a:pt x="689" y="45"/>
                  <a:pt x="689" y="45"/>
                  <a:pt x="689" y="45"/>
                </a:cubicBezTo>
                <a:cubicBezTo>
                  <a:pt x="689" y="45"/>
                  <a:pt x="689" y="45"/>
                  <a:pt x="689" y="45"/>
                </a:cubicBezTo>
                <a:cubicBezTo>
                  <a:pt x="688" y="45"/>
                  <a:pt x="688" y="45"/>
                  <a:pt x="688" y="45"/>
                </a:cubicBezTo>
                <a:cubicBezTo>
                  <a:pt x="686" y="45"/>
                  <a:pt x="686" y="45"/>
                  <a:pt x="686" y="45"/>
                </a:cubicBezTo>
                <a:cubicBezTo>
                  <a:pt x="686" y="45"/>
                  <a:pt x="687" y="45"/>
                  <a:pt x="688" y="45"/>
                </a:cubicBezTo>
                <a:cubicBezTo>
                  <a:pt x="689" y="45"/>
                  <a:pt x="689" y="45"/>
                  <a:pt x="689" y="45"/>
                </a:cubicBezTo>
                <a:cubicBezTo>
                  <a:pt x="689" y="45"/>
                  <a:pt x="689" y="45"/>
                  <a:pt x="689" y="45"/>
                </a:cubicBezTo>
                <a:cubicBezTo>
                  <a:pt x="689" y="45"/>
                  <a:pt x="689" y="45"/>
                  <a:pt x="689" y="45"/>
                </a:cubicBezTo>
                <a:cubicBezTo>
                  <a:pt x="692" y="45"/>
                  <a:pt x="692" y="45"/>
                  <a:pt x="692" y="45"/>
                </a:cubicBezTo>
                <a:cubicBezTo>
                  <a:pt x="701" y="45"/>
                  <a:pt x="701" y="45"/>
                  <a:pt x="701" y="45"/>
                </a:cubicBezTo>
                <a:cubicBezTo>
                  <a:pt x="701" y="45"/>
                  <a:pt x="703" y="44"/>
                  <a:pt x="707" y="44"/>
                </a:cubicBezTo>
                <a:cubicBezTo>
                  <a:pt x="756" y="43"/>
                  <a:pt x="811" y="43"/>
                  <a:pt x="855" y="43"/>
                </a:cubicBezTo>
                <a:cubicBezTo>
                  <a:pt x="873" y="44"/>
                  <a:pt x="908" y="45"/>
                  <a:pt x="926" y="47"/>
                </a:cubicBezTo>
                <a:cubicBezTo>
                  <a:pt x="922" y="47"/>
                  <a:pt x="907" y="46"/>
                  <a:pt x="888" y="46"/>
                </a:cubicBezTo>
                <a:cubicBezTo>
                  <a:pt x="907" y="46"/>
                  <a:pt x="925" y="48"/>
                  <a:pt x="941" y="49"/>
                </a:cubicBezTo>
                <a:cubicBezTo>
                  <a:pt x="955" y="49"/>
                  <a:pt x="978" y="51"/>
                  <a:pt x="985" y="52"/>
                </a:cubicBezTo>
                <a:cubicBezTo>
                  <a:pt x="986" y="52"/>
                  <a:pt x="984" y="52"/>
                  <a:pt x="985" y="52"/>
                </a:cubicBezTo>
                <a:cubicBezTo>
                  <a:pt x="986" y="52"/>
                  <a:pt x="996" y="53"/>
                  <a:pt x="997" y="53"/>
                </a:cubicBezTo>
                <a:cubicBezTo>
                  <a:pt x="1004" y="53"/>
                  <a:pt x="1003" y="53"/>
                  <a:pt x="1011" y="54"/>
                </a:cubicBezTo>
                <a:cubicBezTo>
                  <a:pt x="1022" y="55"/>
                  <a:pt x="1022" y="55"/>
                  <a:pt x="1029" y="56"/>
                </a:cubicBezTo>
                <a:cubicBezTo>
                  <a:pt x="1067" y="59"/>
                  <a:pt x="1104" y="64"/>
                  <a:pt x="1142" y="69"/>
                </a:cubicBezTo>
                <a:cubicBezTo>
                  <a:pt x="1154" y="71"/>
                  <a:pt x="1154" y="71"/>
                  <a:pt x="1154" y="71"/>
                </a:cubicBezTo>
                <a:cubicBezTo>
                  <a:pt x="1158" y="72"/>
                  <a:pt x="1155" y="72"/>
                  <a:pt x="1159" y="72"/>
                </a:cubicBezTo>
                <a:cubicBezTo>
                  <a:pt x="1162" y="73"/>
                  <a:pt x="1161" y="72"/>
                  <a:pt x="1165" y="73"/>
                </a:cubicBezTo>
                <a:cubicBezTo>
                  <a:pt x="1179" y="75"/>
                  <a:pt x="1196" y="78"/>
                  <a:pt x="1211" y="81"/>
                </a:cubicBezTo>
                <a:cubicBezTo>
                  <a:pt x="1229" y="84"/>
                  <a:pt x="1249" y="88"/>
                  <a:pt x="1267" y="94"/>
                </a:cubicBezTo>
                <a:cubicBezTo>
                  <a:pt x="1275" y="97"/>
                  <a:pt x="1284" y="101"/>
                  <a:pt x="1291" y="105"/>
                </a:cubicBezTo>
                <a:cubicBezTo>
                  <a:pt x="1298" y="109"/>
                  <a:pt x="1303" y="114"/>
                  <a:pt x="1305" y="119"/>
                </a:cubicBezTo>
                <a:cubicBezTo>
                  <a:pt x="1306" y="122"/>
                  <a:pt x="1306" y="121"/>
                  <a:pt x="1306" y="121"/>
                </a:cubicBezTo>
                <a:cubicBezTo>
                  <a:pt x="1306" y="121"/>
                  <a:pt x="1306" y="121"/>
                  <a:pt x="1307" y="124"/>
                </a:cubicBezTo>
                <a:cubicBezTo>
                  <a:pt x="1307" y="125"/>
                  <a:pt x="1307" y="126"/>
                  <a:pt x="1307" y="126"/>
                </a:cubicBezTo>
                <a:cubicBezTo>
                  <a:pt x="1307" y="127"/>
                  <a:pt x="1306" y="127"/>
                  <a:pt x="1306" y="128"/>
                </a:cubicBezTo>
                <a:cubicBezTo>
                  <a:pt x="1304" y="130"/>
                  <a:pt x="1302" y="132"/>
                  <a:pt x="1300" y="134"/>
                </a:cubicBezTo>
                <a:cubicBezTo>
                  <a:pt x="1296" y="138"/>
                  <a:pt x="1291" y="142"/>
                  <a:pt x="1285" y="145"/>
                </a:cubicBezTo>
                <a:cubicBezTo>
                  <a:pt x="1274" y="152"/>
                  <a:pt x="1262" y="158"/>
                  <a:pt x="1250" y="163"/>
                </a:cubicBezTo>
                <a:cubicBezTo>
                  <a:pt x="1247" y="164"/>
                  <a:pt x="1244" y="165"/>
                  <a:pt x="1241" y="166"/>
                </a:cubicBezTo>
                <a:cubicBezTo>
                  <a:pt x="1231" y="169"/>
                  <a:pt x="1231" y="169"/>
                  <a:pt x="1231" y="169"/>
                </a:cubicBezTo>
                <a:cubicBezTo>
                  <a:pt x="1224" y="171"/>
                  <a:pt x="1218" y="173"/>
                  <a:pt x="1211" y="175"/>
                </a:cubicBezTo>
                <a:cubicBezTo>
                  <a:pt x="1198" y="178"/>
                  <a:pt x="1184" y="182"/>
                  <a:pt x="1171" y="185"/>
                </a:cubicBezTo>
                <a:cubicBezTo>
                  <a:pt x="1167" y="186"/>
                  <a:pt x="1170" y="185"/>
                  <a:pt x="1164" y="186"/>
                </a:cubicBezTo>
                <a:cubicBezTo>
                  <a:pt x="1156" y="188"/>
                  <a:pt x="1158" y="188"/>
                  <a:pt x="1152" y="189"/>
                </a:cubicBezTo>
                <a:cubicBezTo>
                  <a:pt x="1147" y="190"/>
                  <a:pt x="1144" y="191"/>
                  <a:pt x="1141" y="191"/>
                </a:cubicBezTo>
                <a:cubicBezTo>
                  <a:pt x="1110" y="197"/>
                  <a:pt x="1078" y="201"/>
                  <a:pt x="1045" y="205"/>
                </a:cubicBezTo>
                <a:cubicBezTo>
                  <a:pt x="1013" y="208"/>
                  <a:pt x="980" y="210"/>
                  <a:pt x="947" y="213"/>
                </a:cubicBezTo>
                <a:cubicBezTo>
                  <a:pt x="885" y="217"/>
                  <a:pt x="823" y="220"/>
                  <a:pt x="765" y="221"/>
                </a:cubicBezTo>
                <a:cubicBezTo>
                  <a:pt x="719" y="222"/>
                  <a:pt x="675" y="223"/>
                  <a:pt x="633" y="222"/>
                </a:cubicBezTo>
                <a:cubicBezTo>
                  <a:pt x="578" y="222"/>
                  <a:pt x="530" y="221"/>
                  <a:pt x="478" y="219"/>
                </a:cubicBezTo>
                <a:cubicBezTo>
                  <a:pt x="441" y="218"/>
                  <a:pt x="400" y="216"/>
                  <a:pt x="368" y="214"/>
                </a:cubicBezTo>
                <a:cubicBezTo>
                  <a:pt x="350" y="214"/>
                  <a:pt x="350" y="214"/>
                  <a:pt x="350" y="214"/>
                </a:cubicBezTo>
                <a:cubicBezTo>
                  <a:pt x="321" y="212"/>
                  <a:pt x="321" y="212"/>
                  <a:pt x="321" y="212"/>
                </a:cubicBezTo>
                <a:cubicBezTo>
                  <a:pt x="296" y="210"/>
                  <a:pt x="270" y="209"/>
                  <a:pt x="244" y="206"/>
                </a:cubicBezTo>
                <a:cubicBezTo>
                  <a:pt x="215" y="204"/>
                  <a:pt x="188" y="201"/>
                  <a:pt x="160" y="198"/>
                </a:cubicBezTo>
                <a:cubicBezTo>
                  <a:pt x="144" y="196"/>
                  <a:pt x="129" y="194"/>
                  <a:pt x="114" y="191"/>
                </a:cubicBezTo>
                <a:cubicBezTo>
                  <a:pt x="103" y="189"/>
                  <a:pt x="93" y="187"/>
                  <a:pt x="82" y="185"/>
                </a:cubicBezTo>
                <a:cubicBezTo>
                  <a:pt x="68" y="182"/>
                  <a:pt x="53" y="178"/>
                  <a:pt x="40" y="172"/>
                </a:cubicBezTo>
                <a:cubicBezTo>
                  <a:pt x="33" y="170"/>
                  <a:pt x="26" y="166"/>
                  <a:pt x="22" y="163"/>
                </a:cubicBezTo>
                <a:cubicBezTo>
                  <a:pt x="17" y="159"/>
                  <a:pt x="14" y="154"/>
                  <a:pt x="14" y="149"/>
                </a:cubicBezTo>
                <a:cubicBezTo>
                  <a:pt x="14" y="144"/>
                  <a:pt x="19" y="137"/>
                  <a:pt x="26" y="131"/>
                </a:cubicBezTo>
                <a:cubicBezTo>
                  <a:pt x="33" y="126"/>
                  <a:pt x="41" y="121"/>
                  <a:pt x="50" y="117"/>
                </a:cubicBezTo>
                <a:cubicBezTo>
                  <a:pt x="67" y="108"/>
                  <a:pt x="85" y="101"/>
                  <a:pt x="103" y="95"/>
                </a:cubicBezTo>
                <a:cubicBezTo>
                  <a:pt x="144" y="82"/>
                  <a:pt x="195" y="70"/>
                  <a:pt x="235" y="61"/>
                </a:cubicBezTo>
                <a:cubicBezTo>
                  <a:pt x="268" y="55"/>
                  <a:pt x="302" y="49"/>
                  <a:pt x="340" y="44"/>
                </a:cubicBezTo>
                <a:cubicBezTo>
                  <a:pt x="350" y="42"/>
                  <a:pt x="350" y="42"/>
                  <a:pt x="350" y="42"/>
                </a:cubicBezTo>
                <a:cubicBezTo>
                  <a:pt x="407" y="35"/>
                  <a:pt x="471" y="28"/>
                  <a:pt x="517" y="25"/>
                </a:cubicBezTo>
                <a:cubicBezTo>
                  <a:pt x="534" y="24"/>
                  <a:pt x="549" y="23"/>
                  <a:pt x="565" y="22"/>
                </a:cubicBezTo>
                <a:cubicBezTo>
                  <a:pt x="583" y="21"/>
                  <a:pt x="599" y="20"/>
                  <a:pt x="616" y="19"/>
                </a:cubicBezTo>
                <a:cubicBezTo>
                  <a:pt x="632" y="19"/>
                  <a:pt x="632" y="19"/>
                  <a:pt x="632" y="19"/>
                </a:cubicBezTo>
                <a:cubicBezTo>
                  <a:pt x="649" y="18"/>
                  <a:pt x="666" y="17"/>
                  <a:pt x="684" y="17"/>
                </a:cubicBezTo>
                <a:cubicBezTo>
                  <a:pt x="712" y="16"/>
                  <a:pt x="742" y="16"/>
                  <a:pt x="774" y="16"/>
                </a:cubicBezTo>
                <a:cubicBezTo>
                  <a:pt x="799" y="16"/>
                  <a:pt x="836" y="16"/>
                  <a:pt x="864" y="16"/>
                </a:cubicBezTo>
                <a:cubicBezTo>
                  <a:pt x="912" y="18"/>
                  <a:pt x="961" y="19"/>
                  <a:pt x="1010" y="23"/>
                </a:cubicBezTo>
                <a:cubicBezTo>
                  <a:pt x="1026" y="24"/>
                  <a:pt x="1041" y="26"/>
                  <a:pt x="1058" y="27"/>
                </a:cubicBezTo>
                <a:cubicBezTo>
                  <a:pt x="1075" y="29"/>
                  <a:pt x="1096" y="31"/>
                  <a:pt x="1117" y="35"/>
                </a:cubicBezTo>
                <a:cubicBezTo>
                  <a:pt x="1123" y="36"/>
                  <a:pt x="1123" y="36"/>
                  <a:pt x="1123" y="36"/>
                </a:cubicBezTo>
                <a:cubicBezTo>
                  <a:pt x="1123" y="36"/>
                  <a:pt x="1123" y="36"/>
                  <a:pt x="1123" y="36"/>
                </a:cubicBezTo>
                <a:cubicBezTo>
                  <a:pt x="1124" y="36"/>
                  <a:pt x="1124" y="36"/>
                  <a:pt x="1124" y="36"/>
                </a:cubicBezTo>
                <a:cubicBezTo>
                  <a:pt x="1125" y="36"/>
                  <a:pt x="1125" y="36"/>
                  <a:pt x="1125" y="36"/>
                </a:cubicBezTo>
                <a:cubicBezTo>
                  <a:pt x="1125" y="36"/>
                  <a:pt x="1127" y="36"/>
                  <a:pt x="1127" y="37"/>
                </a:cubicBezTo>
                <a:cubicBezTo>
                  <a:pt x="1127" y="38"/>
                  <a:pt x="1128" y="36"/>
                  <a:pt x="1129" y="37"/>
                </a:cubicBezTo>
                <a:cubicBezTo>
                  <a:pt x="1129" y="37"/>
                  <a:pt x="1129" y="37"/>
                  <a:pt x="1129" y="38"/>
                </a:cubicBezTo>
                <a:cubicBezTo>
                  <a:pt x="1129" y="38"/>
                  <a:pt x="1129" y="38"/>
                  <a:pt x="1130" y="38"/>
                </a:cubicBezTo>
                <a:cubicBezTo>
                  <a:pt x="1130" y="38"/>
                  <a:pt x="1130" y="39"/>
                  <a:pt x="1131" y="39"/>
                </a:cubicBezTo>
                <a:cubicBezTo>
                  <a:pt x="1131" y="39"/>
                  <a:pt x="1131" y="39"/>
                  <a:pt x="1131" y="39"/>
                </a:cubicBezTo>
                <a:cubicBezTo>
                  <a:pt x="1132" y="39"/>
                  <a:pt x="1132" y="39"/>
                  <a:pt x="1133" y="39"/>
                </a:cubicBezTo>
                <a:cubicBezTo>
                  <a:pt x="1133" y="39"/>
                  <a:pt x="1134" y="39"/>
                  <a:pt x="1134" y="39"/>
                </a:cubicBezTo>
                <a:cubicBezTo>
                  <a:pt x="1135" y="39"/>
                  <a:pt x="1135" y="39"/>
                  <a:pt x="1135" y="39"/>
                </a:cubicBezTo>
                <a:cubicBezTo>
                  <a:pt x="1136" y="39"/>
                  <a:pt x="1136" y="39"/>
                  <a:pt x="1137" y="38"/>
                </a:cubicBezTo>
                <a:cubicBezTo>
                  <a:pt x="1137" y="38"/>
                  <a:pt x="1138" y="38"/>
                  <a:pt x="1138" y="38"/>
                </a:cubicBezTo>
                <a:cubicBezTo>
                  <a:pt x="1138" y="38"/>
                  <a:pt x="1139" y="38"/>
                  <a:pt x="1139" y="38"/>
                </a:cubicBezTo>
                <a:cubicBezTo>
                  <a:pt x="1140" y="37"/>
                  <a:pt x="1141" y="36"/>
                  <a:pt x="1142" y="36"/>
                </a:cubicBezTo>
                <a:cubicBezTo>
                  <a:pt x="1142" y="36"/>
                  <a:pt x="1142" y="35"/>
                  <a:pt x="1143" y="35"/>
                </a:cubicBezTo>
                <a:cubicBezTo>
                  <a:pt x="1143" y="35"/>
                  <a:pt x="1143" y="35"/>
                  <a:pt x="1143" y="35"/>
                </a:cubicBezTo>
                <a:cubicBezTo>
                  <a:pt x="1143" y="34"/>
                  <a:pt x="1143" y="33"/>
                  <a:pt x="1144" y="33"/>
                </a:cubicBezTo>
                <a:cubicBezTo>
                  <a:pt x="1144" y="33"/>
                  <a:pt x="1144" y="33"/>
                  <a:pt x="1144" y="33"/>
                </a:cubicBezTo>
                <a:cubicBezTo>
                  <a:pt x="1144" y="32"/>
                  <a:pt x="1144" y="31"/>
                  <a:pt x="1144" y="30"/>
                </a:cubicBezTo>
                <a:cubicBezTo>
                  <a:pt x="1144" y="29"/>
                  <a:pt x="1144" y="28"/>
                  <a:pt x="1144" y="28"/>
                </a:cubicBezTo>
                <a:cubicBezTo>
                  <a:pt x="1144" y="28"/>
                  <a:pt x="1144" y="27"/>
                  <a:pt x="1144" y="27"/>
                </a:cubicBezTo>
                <a:cubicBezTo>
                  <a:pt x="1144" y="26"/>
                  <a:pt x="1143" y="26"/>
                  <a:pt x="1143" y="26"/>
                </a:cubicBezTo>
                <a:cubicBezTo>
                  <a:pt x="1143" y="25"/>
                  <a:pt x="1143" y="25"/>
                  <a:pt x="1143" y="25"/>
                </a:cubicBezTo>
                <a:cubicBezTo>
                  <a:pt x="1143" y="25"/>
                  <a:pt x="1142" y="24"/>
                  <a:pt x="1142" y="24"/>
                </a:cubicBezTo>
                <a:cubicBezTo>
                  <a:pt x="1142" y="24"/>
                  <a:pt x="1142" y="24"/>
                  <a:pt x="1142" y="24"/>
                </a:cubicBezTo>
                <a:cubicBezTo>
                  <a:pt x="1141" y="23"/>
                  <a:pt x="1141" y="22"/>
                  <a:pt x="1140" y="22"/>
                </a:cubicBezTo>
                <a:cubicBezTo>
                  <a:pt x="1140" y="22"/>
                  <a:pt x="1139" y="21"/>
                  <a:pt x="1139" y="21"/>
                </a:cubicBezTo>
                <a:cubicBezTo>
                  <a:pt x="1138" y="21"/>
                  <a:pt x="1137" y="21"/>
                  <a:pt x="1137" y="20"/>
                </a:cubicBezTo>
                <a:cubicBezTo>
                  <a:pt x="1137" y="20"/>
                  <a:pt x="1137" y="20"/>
                  <a:pt x="1137" y="20"/>
                </a:cubicBezTo>
                <a:cubicBezTo>
                  <a:pt x="1137" y="20"/>
                  <a:pt x="1136" y="20"/>
                  <a:pt x="1136" y="20"/>
                </a:cubicBezTo>
                <a:cubicBezTo>
                  <a:pt x="1136" y="20"/>
                  <a:pt x="1135" y="20"/>
                  <a:pt x="1135" y="20"/>
                </a:cubicBezTo>
                <a:cubicBezTo>
                  <a:pt x="1135" y="20"/>
                  <a:pt x="1134" y="19"/>
                  <a:pt x="1134" y="19"/>
                </a:cubicBezTo>
                <a:cubicBezTo>
                  <a:pt x="1134" y="19"/>
                  <a:pt x="1134" y="20"/>
                  <a:pt x="1133" y="20"/>
                </a:cubicBezTo>
                <a:cubicBezTo>
                  <a:pt x="1133" y="20"/>
                  <a:pt x="1132" y="19"/>
                  <a:pt x="1132" y="19"/>
                </a:cubicBezTo>
                <a:cubicBezTo>
                  <a:pt x="1131" y="19"/>
                  <a:pt x="1131" y="19"/>
                  <a:pt x="1131" y="19"/>
                </a:cubicBezTo>
                <a:cubicBezTo>
                  <a:pt x="1131" y="19"/>
                  <a:pt x="1130" y="19"/>
                  <a:pt x="1130" y="20"/>
                </a:cubicBezTo>
                <a:cubicBezTo>
                  <a:pt x="1130" y="20"/>
                  <a:pt x="1128" y="19"/>
                  <a:pt x="1127" y="20"/>
                </a:cubicBezTo>
                <a:cubicBezTo>
                  <a:pt x="1127" y="19"/>
                  <a:pt x="1127" y="19"/>
                  <a:pt x="1126" y="19"/>
                </a:cubicBezTo>
                <a:cubicBezTo>
                  <a:pt x="1126" y="19"/>
                  <a:pt x="1126" y="19"/>
                  <a:pt x="1126" y="19"/>
                </a:cubicBezTo>
                <a:cubicBezTo>
                  <a:pt x="1126" y="19"/>
                  <a:pt x="1126" y="19"/>
                  <a:pt x="1126" y="19"/>
                </a:cubicBezTo>
                <a:cubicBezTo>
                  <a:pt x="1122" y="19"/>
                  <a:pt x="1122" y="19"/>
                  <a:pt x="1122" y="19"/>
                </a:cubicBezTo>
                <a:cubicBezTo>
                  <a:pt x="1103" y="16"/>
                  <a:pt x="1103" y="16"/>
                  <a:pt x="1103" y="16"/>
                </a:cubicBezTo>
                <a:cubicBezTo>
                  <a:pt x="1098" y="15"/>
                  <a:pt x="1092" y="15"/>
                  <a:pt x="1087" y="14"/>
                </a:cubicBezTo>
                <a:cubicBezTo>
                  <a:pt x="1078" y="13"/>
                  <a:pt x="1067" y="12"/>
                  <a:pt x="1056" y="11"/>
                </a:cubicBezTo>
                <a:cubicBezTo>
                  <a:pt x="1037" y="9"/>
                  <a:pt x="1021" y="8"/>
                  <a:pt x="1005" y="7"/>
                </a:cubicBezTo>
                <a:cubicBezTo>
                  <a:pt x="981" y="5"/>
                  <a:pt x="964" y="4"/>
                  <a:pt x="944" y="3"/>
                </a:cubicBezTo>
                <a:cubicBezTo>
                  <a:pt x="920" y="2"/>
                  <a:pt x="920" y="2"/>
                  <a:pt x="920" y="2"/>
                </a:cubicBezTo>
                <a:cubicBezTo>
                  <a:pt x="898" y="2"/>
                  <a:pt x="898" y="2"/>
                  <a:pt x="898" y="2"/>
                </a:cubicBezTo>
                <a:cubicBezTo>
                  <a:pt x="875" y="1"/>
                  <a:pt x="875" y="1"/>
                  <a:pt x="875" y="1"/>
                </a:cubicBezTo>
                <a:cubicBezTo>
                  <a:pt x="860" y="1"/>
                  <a:pt x="860" y="1"/>
                  <a:pt x="860" y="1"/>
                </a:cubicBezTo>
                <a:cubicBezTo>
                  <a:pt x="844" y="0"/>
                  <a:pt x="844" y="0"/>
                  <a:pt x="844" y="0"/>
                </a:cubicBezTo>
                <a:cubicBezTo>
                  <a:pt x="824" y="0"/>
                  <a:pt x="824" y="0"/>
                  <a:pt x="824" y="0"/>
                </a:cubicBezTo>
                <a:cubicBezTo>
                  <a:pt x="800" y="0"/>
                  <a:pt x="773" y="0"/>
                  <a:pt x="750" y="1"/>
                </a:cubicBezTo>
                <a:cubicBezTo>
                  <a:pt x="708" y="1"/>
                  <a:pt x="671" y="2"/>
                  <a:pt x="622" y="4"/>
                </a:cubicBezTo>
                <a:cubicBezTo>
                  <a:pt x="587" y="6"/>
                  <a:pt x="587" y="6"/>
                  <a:pt x="587" y="6"/>
                </a:cubicBezTo>
                <a:cubicBezTo>
                  <a:pt x="584" y="6"/>
                  <a:pt x="584" y="6"/>
                  <a:pt x="580" y="6"/>
                </a:cubicBezTo>
                <a:cubicBezTo>
                  <a:pt x="554" y="7"/>
                  <a:pt x="527" y="10"/>
                  <a:pt x="500" y="11"/>
                </a:cubicBezTo>
                <a:cubicBezTo>
                  <a:pt x="497" y="12"/>
                  <a:pt x="497" y="12"/>
                  <a:pt x="497" y="12"/>
                </a:cubicBezTo>
                <a:cubicBezTo>
                  <a:pt x="460" y="14"/>
                  <a:pt x="414" y="19"/>
                  <a:pt x="385" y="23"/>
                </a:cubicBezTo>
                <a:cubicBezTo>
                  <a:pt x="363" y="25"/>
                  <a:pt x="337" y="29"/>
                  <a:pt x="309" y="33"/>
                </a:cubicBezTo>
                <a:cubicBezTo>
                  <a:pt x="297" y="35"/>
                  <a:pt x="284" y="37"/>
                  <a:pt x="272" y="39"/>
                </a:cubicBezTo>
                <a:cubicBezTo>
                  <a:pt x="249" y="44"/>
                  <a:pt x="218" y="50"/>
                  <a:pt x="196" y="55"/>
                </a:cubicBezTo>
                <a:cubicBezTo>
                  <a:pt x="176" y="60"/>
                  <a:pt x="176" y="60"/>
                  <a:pt x="176" y="60"/>
                </a:cubicBezTo>
                <a:cubicBezTo>
                  <a:pt x="164" y="63"/>
                  <a:pt x="152" y="66"/>
                  <a:pt x="139" y="69"/>
                </a:cubicBezTo>
                <a:cubicBezTo>
                  <a:pt x="115" y="76"/>
                  <a:pt x="89" y="84"/>
                  <a:pt x="65" y="94"/>
                </a:cubicBezTo>
                <a:cubicBezTo>
                  <a:pt x="53" y="99"/>
                  <a:pt x="41" y="104"/>
                  <a:pt x="30" y="111"/>
                </a:cubicBezTo>
                <a:cubicBezTo>
                  <a:pt x="25" y="114"/>
                  <a:pt x="19" y="118"/>
                  <a:pt x="15" y="122"/>
                </a:cubicBezTo>
                <a:cubicBezTo>
                  <a:pt x="10" y="127"/>
                  <a:pt x="5" y="131"/>
                  <a:pt x="2" y="138"/>
                </a:cubicBezTo>
                <a:cubicBezTo>
                  <a:pt x="1" y="142"/>
                  <a:pt x="0" y="146"/>
                  <a:pt x="0" y="151"/>
                </a:cubicBezTo>
                <a:cubicBezTo>
                  <a:pt x="0" y="155"/>
                  <a:pt x="1" y="159"/>
                  <a:pt x="3" y="163"/>
                </a:cubicBezTo>
                <a:cubicBezTo>
                  <a:pt x="4" y="165"/>
                  <a:pt x="6" y="166"/>
                  <a:pt x="7" y="168"/>
                </a:cubicBezTo>
                <a:cubicBezTo>
                  <a:pt x="8" y="169"/>
                  <a:pt x="10" y="171"/>
                  <a:pt x="11" y="172"/>
                </a:cubicBezTo>
                <a:cubicBezTo>
                  <a:pt x="14" y="175"/>
                  <a:pt x="17" y="177"/>
                  <a:pt x="21" y="179"/>
                </a:cubicBezTo>
                <a:cubicBezTo>
                  <a:pt x="33" y="186"/>
                  <a:pt x="45" y="190"/>
                  <a:pt x="58" y="193"/>
                </a:cubicBezTo>
                <a:cubicBezTo>
                  <a:pt x="70" y="197"/>
                  <a:pt x="83" y="200"/>
                  <a:pt x="95" y="202"/>
                </a:cubicBezTo>
                <a:cubicBezTo>
                  <a:pt x="101" y="203"/>
                  <a:pt x="108" y="204"/>
                  <a:pt x="113" y="205"/>
                </a:cubicBezTo>
                <a:cubicBezTo>
                  <a:pt x="128" y="208"/>
                  <a:pt x="142" y="210"/>
                  <a:pt x="158" y="212"/>
                </a:cubicBezTo>
                <a:cubicBezTo>
                  <a:pt x="197" y="217"/>
                  <a:pt x="236" y="220"/>
                  <a:pt x="272" y="223"/>
                </a:cubicBezTo>
                <a:cubicBezTo>
                  <a:pt x="318" y="226"/>
                  <a:pt x="386" y="230"/>
                  <a:pt x="440" y="232"/>
                </a:cubicBezTo>
                <a:cubicBezTo>
                  <a:pt x="452" y="232"/>
                  <a:pt x="464" y="233"/>
                  <a:pt x="476" y="233"/>
                </a:cubicBezTo>
                <a:cubicBezTo>
                  <a:pt x="515" y="234"/>
                  <a:pt x="564" y="235"/>
                  <a:pt x="605" y="236"/>
                </a:cubicBezTo>
                <a:cubicBezTo>
                  <a:pt x="690" y="237"/>
                  <a:pt x="777" y="235"/>
                  <a:pt x="863" y="231"/>
                </a:cubicBezTo>
                <a:cubicBezTo>
                  <a:pt x="906" y="229"/>
                  <a:pt x="950" y="227"/>
                  <a:pt x="992" y="223"/>
                </a:cubicBezTo>
                <a:cubicBezTo>
                  <a:pt x="1035" y="220"/>
                  <a:pt x="1078" y="216"/>
                  <a:pt x="1120" y="209"/>
                </a:cubicBezTo>
                <a:cubicBezTo>
                  <a:pt x="1133" y="207"/>
                  <a:pt x="1153" y="203"/>
                  <a:pt x="1164" y="200"/>
                </a:cubicBezTo>
                <a:cubicBezTo>
                  <a:pt x="1167" y="200"/>
                  <a:pt x="1174" y="198"/>
                  <a:pt x="1180" y="197"/>
                </a:cubicBezTo>
                <a:cubicBezTo>
                  <a:pt x="1201" y="191"/>
                  <a:pt x="1226" y="184"/>
                  <a:pt x="1252" y="176"/>
                </a:cubicBezTo>
                <a:cubicBezTo>
                  <a:pt x="1259" y="174"/>
                  <a:pt x="1274" y="167"/>
                  <a:pt x="1282" y="162"/>
                </a:cubicBezTo>
                <a:cubicBezTo>
                  <a:pt x="1286" y="160"/>
                  <a:pt x="1277" y="165"/>
                  <a:pt x="1284" y="161"/>
                </a:cubicBezTo>
                <a:cubicBezTo>
                  <a:pt x="1288" y="159"/>
                  <a:pt x="1294" y="155"/>
                  <a:pt x="1301" y="150"/>
                </a:cubicBezTo>
                <a:cubicBezTo>
                  <a:pt x="1304" y="148"/>
                  <a:pt x="1308" y="145"/>
                  <a:pt x="1311" y="141"/>
                </a:cubicBezTo>
                <a:cubicBezTo>
                  <a:pt x="1313" y="139"/>
                  <a:pt x="1315" y="137"/>
                  <a:pt x="1317" y="134"/>
                </a:cubicBezTo>
                <a:cubicBezTo>
                  <a:pt x="1317" y="133"/>
                  <a:pt x="1318" y="132"/>
                  <a:pt x="1319" y="130"/>
                </a:cubicBezTo>
                <a:cubicBezTo>
                  <a:pt x="1319" y="129"/>
                  <a:pt x="1319" y="128"/>
                  <a:pt x="1319" y="127"/>
                </a:cubicBezTo>
                <a:cubicBezTo>
                  <a:pt x="1319" y="126"/>
                  <a:pt x="1319" y="126"/>
                  <a:pt x="1319" y="126"/>
                </a:cubicBezTo>
                <a:close/>
                <a:moveTo>
                  <a:pt x="1104" y="52"/>
                </a:moveTo>
                <a:cubicBezTo>
                  <a:pt x="1102" y="51"/>
                  <a:pt x="1092" y="50"/>
                  <a:pt x="1091" y="50"/>
                </a:cubicBezTo>
                <a:cubicBezTo>
                  <a:pt x="1095" y="50"/>
                  <a:pt x="1103" y="52"/>
                  <a:pt x="1104" y="52"/>
                </a:cubicBezTo>
                <a:close/>
                <a:moveTo>
                  <a:pt x="985" y="52"/>
                </a:moveTo>
                <a:cubicBezTo>
                  <a:pt x="985" y="52"/>
                  <a:pt x="985" y="52"/>
                  <a:pt x="985" y="52"/>
                </a:cubicBezTo>
                <a:cubicBezTo>
                  <a:pt x="985" y="52"/>
                  <a:pt x="985" y="52"/>
                  <a:pt x="985" y="52"/>
                </a:cubicBezTo>
                <a:close/>
                <a:moveTo>
                  <a:pt x="689" y="44"/>
                </a:moveTo>
                <a:cubicBezTo>
                  <a:pt x="689" y="43"/>
                  <a:pt x="688" y="44"/>
                  <a:pt x="688" y="43"/>
                </a:cubicBezTo>
                <a:cubicBezTo>
                  <a:pt x="689" y="43"/>
                  <a:pt x="689" y="43"/>
                  <a:pt x="689" y="43"/>
                </a:cubicBezTo>
                <a:cubicBezTo>
                  <a:pt x="689" y="43"/>
                  <a:pt x="687" y="43"/>
                  <a:pt x="687" y="43"/>
                </a:cubicBezTo>
                <a:cubicBezTo>
                  <a:pt x="687" y="43"/>
                  <a:pt x="688" y="44"/>
                  <a:pt x="688" y="43"/>
                </a:cubicBezTo>
                <a:cubicBezTo>
                  <a:pt x="688" y="43"/>
                  <a:pt x="688" y="43"/>
                  <a:pt x="688" y="44"/>
                </a:cubicBezTo>
                <a:cubicBezTo>
                  <a:pt x="688" y="44"/>
                  <a:pt x="688" y="43"/>
                  <a:pt x="688" y="43"/>
                </a:cubicBezTo>
                <a:cubicBezTo>
                  <a:pt x="688" y="44"/>
                  <a:pt x="688" y="44"/>
                  <a:pt x="688" y="44"/>
                </a:cubicBezTo>
                <a:cubicBezTo>
                  <a:pt x="689" y="44"/>
                  <a:pt x="689" y="44"/>
                  <a:pt x="689" y="44"/>
                </a:cubicBezTo>
                <a:close/>
                <a:moveTo>
                  <a:pt x="1041" y="46"/>
                </a:moveTo>
                <a:cubicBezTo>
                  <a:pt x="1044" y="47"/>
                  <a:pt x="1051" y="47"/>
                  <a:pt x="1053" y="48"/>
                </a:cubicBezTo>
                <a:cubicBezTo>
                  <a:pt x="1049" y="47"/>
                  <a:pt x="1042" y="46"/>
                  <a:pt x="1041" y="46"/>
                </a:cubicBezTo>
                <a:close/>
                <a:moveTo>
                  <a:pt x="689" y="39"/>
                </a:moveTo>
                <a:cubicBezTo>
                  <a:pt x="689" y="39"/>
                  <a:pt x="688" y="39"/>
                  <a:pt x="688" y="39"/>
                </a:cubicBezTo>
                <a:cubicBezTo>
                  <a:pt x="689" y="39"/>
                  <a:pt x="689" y="39"/>
                  <a:pt x="689" y="39"/>
                </a:cubicBezTo>
                <a:close/>
                <a:moveTo>
                  <a:pt x="688" y="45"/>
                </a:moveTo>
                <a:cubicBezTo>
                  <a:pt x="688" y="45"/>
                  <a:pt x="688" y="45"/>
                  <a:pt x="687" y="45"/>
                </a:cubicBezTo>
                <a:cubicBezTo>
                  <a:pt x="688" y="45"/>
                  <a:pt x="688" y="45"/>
                  <a:pt x="688" y="45"/>
                </a:cubicBezTo>
                <a:close/>
                <a:moveTo>
                  <a:pt x="863" y="47"/>
                </a:moveTo>
                <a:cubicBezTo>
                  <a:pt x="849" y="46"/>
                  <a:pt x="839" y="46"/>
                  <a:pt x="830" y="46"/>
                </a:cubicBezTo>
                <a:cubicBezTo>
                  <a:pt x="838" y="46"/>
                  <a:pt x="848" y="46"/>
                  <a:pt x="853" y="47"/>
                </a:cubicBezTo>
                <a:cubicBezTo>
                  <a:pt x="855" y="46"/>
                  <a:pt x="860" y="47"/>
                  <a:pt x="863" y="47"/>
                </a:cubicBezTo>
                <a:close/>
                <a:moveTo>
                  <a:pt x="1279" y="100"/>
                </a:moveTo>
                <a:cubicBezTo>
                  <a:pt x="1276" y="98"/>
                  <a:pt x="1271" y="96"/>
                  <a:pt x="1270" y="96"/>
                </a:cubicBezTo>
                <a:cubicBezTo>
                  <a:pt x="1274" y="98"/>
                  <a:pt x="1277" y="99"/>
                  <a:pt x="1279" y="100"/>
                </a:cubicBezTo>
                <a:close/>
                <a:moveTo>
                  <a:pt x="688" y="39"/>
                </a:moveTo>
                <a:cubicBezTo>
                  <a:pt x="688" y="39"/>
                  <a:pt x="688" y="39"/>
                  <a:pt x="688" y="39"/>
                </a:cubicBezTo>
                <a:cubicBezTo>
                  <a:pt x="688" y="39"/>
                  <a:pt x="688" y="39"/>
                  <a:pt x="688" y="39"/>
                </a:cubicBezTo>
                <a:cubicBezTo>
                  <a:pt x="688" y="39"/>
                  <a:pt x="688" y="39"/>
                  <a:pt x="688" y="39"/>
                </a:cubicBezTo>
                <a:close/>
                <a:moveTo>
                  <a:pt x="688" y="46"/>
                </a:moveTo>
                <a:cubicBezTo>
                  <a:pt x="688" y="46"/>
                  <a:pt x="689" y="46"/>
                  <a:pt x="689" y="46"/>
                </a:cubicBezTo>
                <a:cubicBezTo>
                  <a:pt x="688" y="46"/>
                  <a:pt x="688" y="46"/>
                  <a:pt x="688" y="46"/>
                </a:cubicBezTo>
                <a:close/>
                <a:moveTo>
                  <a:pt x="769" y="37"/>
                </a:moveTo>
                <a:cubicBezTo>
                  <a:pt x="762" y="37"/>
                  <a:pt x="762" y="37"/>
                  <a:pt x="762" y="37"/>
                </a:cubicBezTo>
                <a:cubicBezTo>
                  <a:pt x="761" y="37"/>
                  <a:pt x="762" y="37"/>
                  <a:pt x="763" y="37"/>
                </a:cubicBezTo>
                <a:cubicBezTo>
                  <a:pt x="768" y="37"/>
                  <a:pt x="769" y="37"/>
                  <a:pt x="769" y="37"/>
                </a:cubicBezTo>
                <a:close/>
                <a:moveTo>
                  <a:pt x="923" y="41"/>
                </a:moveTo>
                <a:cubicBezTo>
                  <a:pt x="912" y="40"/>
                  <a:pt x="912" y="40"/>
                  <a:pt x="912" y="40"/>
                </a:cubicBezTo>
                <a:cubicBezTo>
                  <a:pt x="907" y="40"/>
                  <a:pt x="879" y="39"/>
                  <a:pt x="882" y="39"/>
                </a:cubicBezTo>
                <a:cubicBezTo>
                  <a:pt x="899" y="40"/>
                  <a:pt x="924" y="41"/>
                  <a:pt x="938" y="42"/>
                </a:cubicBezTo>
                <a:cubicBezTo>
                  <a:pt x="933" y="41"/>
                  <a:pt x="928" y="41"/>
                  <a:pt x="923" y="41"/>
                </a:cubicBezTo>
                <a:close/>
                <a:moveTo>
                  <a:pt x="926" y="46"/>
                </a:moveTo>
                <a:cubicBezTo>
                  <a:pt x="967" y="48"/>
                  <a:pt x="967" y="48"/>
                  <a:pt x="967" y="48"/>
                </a:cubicBezTo>
                <a:cubicBezTo>
                  <a:pt x="954" y="47"/>
                  <a:pt x="939" y="46"/>
                  <a:pt x="926" y="46"/>
                </a:cubicBezTo>
                <a:close/>
                <a:moveTo>
                  <a:pt x="683" y="48"/>
                </a:moveTo>
                <a:cubicBezTo>
                  <a:pt x="683" y="48"/>
                  <a:pt x="683" y="48"/>
                  <a:pt x="683" y="48"/>
                </a:cubicBezTo>
                <a:close/>
                <a:moveTo>
                  <a:pt x="985" y="52"/>
                </a:moveTo>
                <a:cubicBezTo>
                  <a:pt x="985" y="52"/>
                  <a:pt x="986" y="52"/>
                  <a:pt x="986" y="52"/>
                </a:cubicBezTo>
                <a:cubicBezTo>
                  <a:pt x="986" y="52"/>
                  <a:pt x="985" y="52"/>
                  <a:pt x="985" y="52"/>
                </a:cubicBezTo>
                <a:close/>
                <a:moveTo>
                  <a:pt x="687" y="40"/>
                </a:moveTo>
                <a:cubicBezTo>
                  <a:pt x="687" y="40"/>
                  <a:pt x="687" y="40"/>
                  <a:pt x="687" y="40"/>
                </a:cubicBezTo>
                <a:cubicBezTo>
                  <a:pt x="687" y="40"/>
                  <a:pt x="687" y="40"/>
                  <a:pt x="687" y="40"/>
                </a:cubicBezTo>
                <a:close/>
                <a:moveTo>
                  <a:pt x="687" y="41"/>
                </a:moveTo>
                <a:cubicBezTo>
                  <a:pt x="687" y="41"/>
                  <a:pt x="687" y="41"/>
                  <a:pt x="687" y="41"/>
                </a:cubicBezTo>
                <a:cubicBezTo>
                  <a:pt x="687" y="41"/>
                  <a:pt x="687" y="41"/>
                  <a:pt x="687" y="41"/>
                </a:cubicBezTo>
                <a:close/>
                <a:moveTo>
                  <a:pt x="689" y="38"/>
                </a:moveTo>
                <a:cubicBezTo>
                  <a:pt x="689" y="38"/>
                  <a:pt x="689" y="38"/>
                  <a:pt x="689" y="38"/>
                </a:cubicBezTo>
                <a:cubicBezTo>
                  <a:pt x="689" y="38"/>
                  <a:pt x="689" y="38"/>
                  <a:pt x="689" y="38"/>
                </a:cubicBezTo>
                <a:cubicBezTo>
                  <a:pt x="689" y="38"/>
                  <a:pt x="689" y="38"/>
                  <a:pt x="689" y="38"/>
                </a:cubicBezTo>
                <a:cubicBezTo>
                  <a:pt x="689" y="38"/>
                  <a:pt x="689" y="38"/>
                  <a:pt x="689" y="38"/>
                </a:cubicBezTo>
                <a:cubicBezTo>
                  <a:pt x="689" y="38"/>
                  <a:pt x="689" y="38"/>
                  <a:pt x="689" y="38"/>
                </a:cubicBezTo>
                <a:cubicBezTo>
                  <a:pt x="689" y="38"/>
                  <a:pt x="690" y="38"/>
                  <a:pt x="690" y="38"/>
                </a:cubicBezTo>
                <a:cubicBezTo>
                  <a:pt x="689" y="38"/>
                  <a:pt x="689" y="38"/>
                  <a:pt x="689" y="38"/>
                </a:cubicBezTo>
                <a:close/>
                <a:moveTo>
                  <a:pt x="689" y="45"/>
                </a:moveTo>
                <a:cubicBezTo>
                  <a:pt x="689" y="44"/>
                  <a:pt x="689" y="45"/>
                  <a:pt x="689" y="45"/>
                </a:cubicBezTo>
                <a:cubicBezTo>
                  <a:pt x="689" y="45"/>
                  <a:pt x="689" y="45"/>
                  <a:pt x="689" y="45"/>
                </a:cubicBezTo>
                <a:close/>
                <a:moveTo>
                  <a:pt x="688" y="39"/>
                </a:moveTo>
                <a:cubicBezTo>
                  <a:pt x="688" y="39"/>
                  <a:pt x="687" y="38"/>
                  <a:pt x="687" y="39"/>
                </a:cubicBezTo>
                <a:cubicBezTo>
                  <a:pt x="687" y="39"/>
                  <a:pt x="688" y="39"/>
                  <a:pt x="688" y="39"/>
                </a:cubicBezTo>
                <a:close/>
                <a:moveTo>
                  <a:pt x="688" y="41"/>
                </a:moveTo>
                <a:cubicBezTo>
                  <a:pt x="688" y="41"/>
                  <a:pt x="688" y="41"/>
                  <a:pt x="688" y="41"/>
                </a:cubicBezTo>
                <a:cubicBezTo>
                  <a:pt x="688" y="41"/>
                  <a:pt x="688" y="41"/>
                  <a:pt x="688" y="41"/>
                </a:cubicBezTo>
                <a:cubicBezTo>
                  <a:pt x="687" y="41"/>
                  <a:pt x="688" y="41"/>
                  <a:pt x="688" y="41"/>
                </a:cubicBezTo>
                <a:close/>
                <a:moveTo>
                  <a:pt x="699" y="40"/>
                </a:moveTo>
                <a:cubicBezTo>
                  <a:pt x="689" y="41"/>
                  <a:pt x="689" y="41"/>
                  <a:pt x="689" y="41"/>
                </a:cubicBezTo>
                <a:cubicBezTo>
                  <a:pt x="689" y="41"/>
                  <a:pt x="688" y="41"/>
                  <a:pt x="688" y="41"/>
                </a:cubicBezTo>
                <a:cubicBezTo>
                  <a:pt x="688" y="41"/>
                  <a:pt x="689" y="41"/>
                  <a:pt x="689" y="41"/>
                </a:cubicBezTo>
                <a:cubicBezTo>
                  <a:pt x="689" y="41"/>
                  <a:pt x="689" y="41"/>
                  <a:pt x="689" y="41"/>
                </a:cubicBezTo>
                <a:lnTo>
                  <a:pt x="699" y="40"/>
                </a:lnTo>
                <a:close/>
                <a:moveTo>
                  <a:pt x="688" y="41"/>
                </a:moveTo>
                <a:cubicBezTo>
                  <a:pt x="688" y="41"/>
                  <a:pt x="688" y="41"/>
                  <a:pt x="688" y="41"/>
                </a:cubicBezTo>
                <a:cubicBezTo>
                  <a:pt x="688" y="41"/>
                  <a:pt x="688" y="41"/>
                  <a:pt x="688" y="41"/>
                </a:cubicBezTo>
                <a:cubicBezTo>
                  <a:pt x="688" y="41"/>
                  <a:pt x="688" y="41"/>
                  <a:pt x="688" y="41"/>
                </a:cubicBezTo>
                <a:close/>
              </a:path>
            </a:pathLst>
          </a:custGeom>
          <a:solidFill>
            <a:srgbClr val="C82A71"/>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4" name="Freeform 501"/>
          <p:cNvSpPr>
            <a:spLocks noEditPoints="1"/>
          </p:cNvSpPr>
          <p:nvPr/>
        </p:nvSpPr>
        <p:spPr bwMode="auto">
          <a:xfrm>
            <a:off x="5823255" y="4791181"/>
            <a:ext cx="2362200" cy="930788"/>
          </a:xfrm>
          <a:custGeom>
            <a:avLst/>
            <a:gdLst>
              <a:gd name="T0" fmla="*/ 450 w 500"/>
              <a:gd name="T1" fmla="*/ 71 h 305"/>
              <a:gd name="T2" fmla="*/ 422 w 500"/>
              <a:gd name="T3" fmla="*/ 60 h 305"/>
              <a:gd name="T4" fmla="*/ 366 w 500"/>
              <a:gd name="T5" fmla="*/ 54 h 305"/>
              <a:gd name="T6" fmla="*/ 299 w 500"/>
              <a:gd name="T7" fmla="*/ 46 h 305"/>
              <a:gd name="T8" fmla="*/ 265 w 500"/>
              <a:gd name="T9" fmla="*/ 53 h 305"/>
              <a:gd name="T10" fmla="*/ 264 w 500"/>
              <a:gd name="T11" fmla="*/ 53 h 305"/>
              <a:gd name="T12" fmla="*/ 265 w 500"/>
              <a:gd name="T13" fmla="*/ 51 h 305"/>
              <a:gd name="T14" fmla="*/ 265 w 500"/>
              <a:gd name="T15" fmla="*/ 51 h 305"/>
              <a:gd name="T16" fmla="*/ 264 w 500"/>
              <a:gd name="T17" fmla="*/ 51 h 305"/>
              <a:gd name="T18" fmla="*/ 265 w 500"/>
              <a:gd name="T19" fmla="*/ 58 h 305"/>
              <a:gd name="T20" fmla="*/ 263 w 500"/>
              <a:gd name="T21" fmla="*/ 51 h 305"/>
              <a:gd name="T22" fmla="*/ 262 w 500"/>
              <a:gd name="T23" fmla="*/ 53 h 305"/>
              <a:gd name="T24" fmla="*/ 262 w 500"/>
              <a:gd name="T25" fmla="*/ 56 h 305"/>
              <a:gd name="T26" fmla="*/ 262 w 500"/>
              <a:gd name="T27" fmla="*/ 58 h 305"/>
              <a:gd name="T28" fmla="*/ 339 w 500"/>
              <a:gd name="T29" fmla="*/ 54 h 305"/>
              <a:gd name="T30" fmla="*/ 264 w 500"/>
              <a:gd name="T31" fmla="*/ 56 h 305"/>
              <a:gd name="T32" fmla="*/ 263 w 500"/>
              <a:gd name="T33" fmla="*/ 56 h 305"/>
              <a:gd name="T34" fmla="*/ 260 w 500"/>
              <a:gd name="T35" fmla="*/ 52 h 305"/>
              <a:gd name="T36" fmla="*/ 263 w 500"/>
              <a:gd name="T37" fmla="*/ 52 h 305"/>
              <a:gd name="T38" fmla="*/ 494 w 500"/>
              <a:gd name="T39" fmla="*/ 169 h 305"/>
              <a:gd name="T40" fmla="*/ 465 w 500"/>
              <a:gd name="T41" fmla="*/ 217 h 305"/>
              <a:gd name="T42" fmla="*/ 167 w 500"/>
              <a:gd name="T43" fmla="*/ 304 h 305"/>
              <a:gd name="T44" fmla="*/ 2 w 500"/>
              <a:gd name="T45" fmla="*/ 232 h 305"/>
              <a:gd name="T46" fmla="*/ 61 w 500"/>
              <a:gd name="T47" fmla="*/ 102 h 305"/>
              <a:gd name="T48" fmla="*/ 180 w 500"/>
              <a:gd name="T49" fmla="*/ 28 h 305"/>
              <a:gd name="T50" fmla="*/ 304 w 500"/>
              <a:gd name="T51" fmla="*/ 1 h 305"/>
              <a:gd name="T52" fmla="*/ 398 w 500"/>
              <a:gd name="T53" fmla="*/ 6 h 305"/>
              <a:gd name="T54" fmla="*/ 416 w 500"/>
              <a:gd name="T55" fmla="*/ 12 h 305"/>
              <a:gd name="T56" fmla="*/ 424 w 500"/>
              <a:gd name="T57" fmla="*/ 14 h 305"/>
              <a:gd name="T58" fmla="*/ 431 w 500"/>
              <a:gd name="T59" fmla="*/ 19 h 305"/>
              <a:gd name="T60" fmla="*/ 431 w 500"/>
              <a:gd name="T61" fmla="*/ 26 h 305"/>
              <a:gd name="T62" fmla="*/ 423 w 500"/>
              <a:gd name="T63" fmla="*/ 32 h 305"/>
              <a:gd name="T64" fmla="*/ 416 w 500"/>
              <a:gd name="T65" fmla="*/ 31 h 305"/>
              <a:gd name="T66" fmla="*/ 411 w 500"/>
              <a:gd name="T67" fmla="*/ 27 h 305"/>
              <a:gd name="T68" fmla="*/ 383 w 500"/>
              <a:gd name="T69" fmla="*/ 20 h 305"/>
              <a:gd name="T70" fmla="*/ 196 w 500"/>
              <a:gd name="T71" fmla="*/ 38 h 305"/>
              <a:gd name="T72" fmla="*/ 59 w 500"/>
              <a:gd name="T73" fmla="*/ 125 h 305"/>
              <a:gd name="T74" fmla="*/ 51 w 500"/>
              <a:gd name="T75" fmla="*/ 267 h 305"/>
              <a:gd name="T76" fmla="*/ 251 w 500"/>
              <a:gd name="T77" fmla="*/ 289 h 305"/>
              <a:gd name="T78" fmla="*/ 456 w 500"/>
              <a:gd name="T79" fmla="*/ 207 h 305"/>
              <a:gd name="T80" fmla="*/ 487 w 500"/>
              <a:gd name="T81" fmla="*/ 146 h 305"/>
              <a:gd name="T82" fmla="*/ 462 w 500"/>
              <a:gd name="T83" fmla="*/ 91 h 305"/>
              <a:gd name="T84" fmla="*/ 402 w 500"/>
              <a:gd name="T85" fmla="*/ 64 h 305"/>
              <a:gd name="T86" fmla="*/ 367 w 500"/>
              <a:gd name="T87" fmla="*/ 55 h 305"/>
              <a:gd name="T88" fmla="*/ 262 w 500"/>
              <a:gd name="T89" fmla="*/ 58 h 305"/>
              <a:gd name="T90" fmla="*/ 330 w 500"/>
              <a:gd name="T91" fmla="*/ 51 h 305"/>
              <a:gd name="T92" fmla="*/ 418 w 500"/>
              <a:gd name="T93" fmla="*/ 66 h 305"/>
              <a:gd name="T94" fmla="*/ 338 w 500"/>
              <a:gd name="T95" fmla="*/ 47 h 305"/>
              <a:gd name="T96" fmla="*/ 375 w 500"/>
              <a:gd name="T97" fmla="*/ 51 h 305"/>
              <a:gd name="T98" fmla="*/ 369 w 500"/>
              <a:gd name="T99" fmla="*/ 49 h 305"/>
              <a:gd name="T100" fmla="*/ 320 w 500"/>
              <a:gd name="T101" fmla="*/ 45 h 305"/>
              <a:gd name="T102" fmla="*/ 321 w 500"/>
              <a:gd name="T103" fmla="*/ 44 h 305"/>
              <a:gd name="T104" fmla="*/ 307 w 500"/>
              <a:gd name="T105" fmla="*/ 44 h 305"/>
              <a:gd name="T106" fmla="*/ 360 w 500"/>
              <a:gd name="T107" fmla="*/ 45 h 305"/>
              <a:gd name="T108" fmla="*/ 424 w 500"/>
              <a:gd name="T109" fmla="*/ 61 h 305"/>
              <a:gd name="T110" fmla="*/ 480 w 500"/>
              <a:gd name="T111" fmla="*/ 91 h 305"/>
              <a:gd name="T112" fmla="*/ 500 w 500"/>
              <a:gd name="T113" fmla="*/ 148 h 305"/>
              <a:gd name="T114" fmla="*/ 366 w 500"/>
              <a:gd name="T115" fmla="*/ 47 h 305"/>
              <a:gd name="T116" fmla="*/ 391 w 500"/>
              <a:gd name="T117" fmla="*/ 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305">
                <a:moveTo>
                  <a:pt x="484" y="124"/>
                </a:moveTo>
                <a:cubicBezTo>
                  <a:pt x="485" y="125"/>
                  <a:pt x="485" y="127"/>
                  <a:pt x="485" y="128"/>
                </a:cubicBezTo>
                <a:lnTo>
                  <a:pt x="484" y="124"/>
                </a:lnTo>
                <a:close/>
                <a:moveTo>
                  <a:pt x="450" y="71"/>
                </a:moveTo>
                <a:cubicBezTo>
                  <a:pt x="449" y="70"/>
                  <a:pt x="448" y="69"/>
                  <a:pt x="445" y="68"/>
                </a:cubicBezTo>
                <a:cubicBezTo>
                  <a:pt x="445" y="68"/>
                  <a:pt x="449" y="70"/>
                  <a:pt x="450" y="71"/>
                </a:cubicBezTo>
                <a:close/>
                <a:moveTo>
                  <a:pt x="438" y="65"/>
                </a:moveTo>
                <a:cubicBezTo>
                  <a:pt x="440" y="66"/>
                  <a:pt x="443" y="67"/>
                  <a:pt x="443" y="67"/>
                </a:cubicBezTo>
                <a:cubicBezTo>
                  <a:pt x="442" y="67"/>
                  <a:pt x="438" y="65"/>
                  <a:pt x="438" y="65"/>
                </a:cubicBezTo>
                <a:close/>
                <a:moveTo>
                  <a:pt x="422" y="60"/>
                </a:moveTo>
                <a:cubicBezTo>
                  <a:pt x="420" y="60"/>
                  <a:pt x="417" y="58"/>
                  <a:pt x="417" y="58"/>
                </a:cubicBezTo>
                <a:cubicBezTo>
                  <a:pt x="418" y="59"/>
                  <a:pt x="421" y="60"/>
                  <a:pt x="422" y="60"/>
                </a:cubicBezTo>
                <a:close/>
                <a:moveTo>
                  <a:pt x="413" y="55"/>
                </a:moveTo>
                <a:cubicBezTo>
                  <a:pt x="410" y="54"/>
                  <a:pt x="405" y="52"/>
                  <a:pt x="404" y="52"/>
                </a:cubicBezTo>
                <a:cubicBezTo>
                  <a:pt x="408" y="53"/>
                  <a:pt x="411" y="54"/>
                  <a:pt x="413" y="55"/>
                </a:cubicBezTo>
                <a:close/>
                <a:moveTo>
                  <a:pt x="366" y="54"/>
                </a:moveTo>
                <a:cubicBezTo>
                  <a:pt x="370" y="55"/>
                  <a:pt x="379" y="56"/>
                  <a:pt x="384" y="57"/>
                </a:cubicBezTo>
                <a:cubicBezTo>
                  <a:pt x="379" y="56"/>
                  <a:pt x="372" y="55"/>
                  <a:pt x="366" y="54"/>
                </a:cubicBezTo>
                <a:close/>
                <a:moveTo>
                  <a:pt x="366" y="49"/>
                </a:moveTo>
                <a:cubicBezTo>
                  <a:pt x="361" y="48"/>
                  <a:pt x="361" y="48"/>
                  <a:pt x="361" y="48"/>
                </a:cubicBezTo>
                <a:cubicBezTo>
                  <a:pt x="359" y="48"/>
                  <a:pt x="347" y="47"/>
                  <a:pt x="348" y="47"/>
                </a:cubicBezTo>
                <a:cubicBezTo>
                  <a:pt x="356" y="47"/>
                  <a:pt x="366" y="49"/>
                  <a:pt x="372" y="50"/>
                </a:cubicBezTo>
                <a:cubicBezTo>
                  <a:pt x="370" y="50"/>
                  <a:pt x="368" y="50"/>
                  <a:pt x="366" y="49"/>
                </a:cubicBezTo>
                <a:close/>
                <a:moveTo>
                  <a:pt x="299" y="46"/>
                </a:moveTo>
                <a:cubicBezTo>
                  <a:pt x="296" y="46"/>
                  <a:pt x="296" y="46"/>
                  <a:pt x="296" y="46"/>
                </a:cubicBezTo>
                <a:cubicBezTo>
                  <a:pt x="296" y="47"/>
                  <a:pt x="296" y="47"/>
                  <a:pt x="297" y="47"/>
                </a:cubicBezTo>
                <a:cubicBezTo>
                  <a:pt x="299" y="46"/>
                  <a:pt x="299" y="46"/>
                  <a:pt x="299" y="46"/>
                </a:cubicBezTo>
                <a:close/>
                <a:moveTo>
                  <a:pt x="264" y="53"/>
                </a:moveTo>
                <a:cubicBezTo>
                  <a:pt x="264" y="53"/>
                  <a:pt x="264" y="53"/>
                  <a:pt x="264" y="53"/>
                </a:cubicBezTo>
                <a:cubicBezTo>
                  <a:pt x="264" y="53"/>
                  <a:pt x="265" y="53"/>
                  <a:pt x="265" y="53"/>
                </a:cubicBezTo>
                <a:cubicBezTo>
                  <a:pt x="265" y="53"/>
                  <a:pt x="265" y="53"/>
                  <a:pt x="265" y="53"/>
                </a:cubicBezTo>
                <a:cubicBezTo>
                  <a:pt x="269" y="52"/>
                  <a:pt x="269" y="52"/>
                  <a:pt x="269" y="52"/>
                </a:cubicBezTo>
                <a:lnTo>
                  <a:pt x="264" y="53"/>
                </a:lnTo>
                <a:close/>
                <a:moveTo>
                  <a:pt x="264" y="53"/>
                </a:moveTo>
                <a:cubicBezTo>
                  <a:pt x="264" y="53"/>
                  <a:pt x="264" y="53"/>
                  <a:pt x="264" y="53"/>
                </a:cubicBezTo>
                <a:cubicBezTo>
                  <a:pt x="264" y="53"/>
                  <a:pt x="264" y="53"/>
                  <a:pt x="264" y="53"/>
                </a:cubicBezTo>
                <a:cubicBezTo>
                  <a:pt x="263" y="53"/>
                  <a:pt x="264" y="53"/>
                  <a:pt x="264" y="53"/>
                </a:cubicBezTo>
                <a:close/>
                <a:moveTo>
                  <a:pt x="264" y="53"/>
                </a:moveTo>
                <a:cubicBezTo>
                  <a:pt x="264" y="53"/>
                  <a:pt x="264" y="53"/>
                  <a:pt x="264" y="53"/>
                </a:cubicBezTo>
                <a:cubicBezTo>
                  <a:pt x="264" y="53"/>
                  <a:pt x="264" y="53"/>
                  <a:pt x="264" y="53"/>
                </a:cubicBezTo>
                <a:cubicBezTo>
                  <a:pt x="264" y="53"/>
                  <a:pt x="264" y="53"/>
                  <a:pt x="264" y="53"/>
                </a:cubicBezTo>
                <a:close/>
                <a:moveTo>
                  <a:pt x="265" y="51"/>
                </a:moveTo>
                <a:cubicBezTo>
                  <a:pt x="264" y="51"/>
                  <a:pt x="264" y="51"/>
                  <a:pt x="264" y="51"/>
                </a:cubicBezTo>
                <a:cubicBezTo>
                  <a:pt x="264" y="51"/>
                  <a:pt x="264" y="51"/>
                  <a:pt x="264" y="51"/>
                </a:cubicBezTo>
                <a:cubicBezTo>
                  <a:pt x="264" y="51"/>
                  <a:pt x="264" y="51"/>
                  <a:pt x="265" y="51"/>
                </a:cubicBezTo>
                <a:cubicBezTo>
                  <a:pt x="265" y="51"/>
                  <a:pt x="265" y="51"/>
                  <a:pt x="265" y="51"/>
                </a:cubicBezTo>
                <a:cubicBezTo>
                  <a:pt x="265" y="51"/>
                  <a:pt x="265" y="51"/>
                  <a:pt x="265" y="50"/>
                </a:cubicBezTo>
                <a:cubicBezTo>
                  <a:pt x="265" y="51"/>
                  <a:pt x="265" y="51"/>
                  <a:pt x="265" y="51"/>
                </a:cubicBezTo>
                <a:close/>
                <a:moveTo>
                  <a:pt x="265" y="57"/>
                </a:moveTo>
                <a:cubicBezTo>
                  <a:pt x="265" y="57"/>
                  <a:pt x="265" y="57"/>
                  <a:pt x="265" y="57"/>
                </a:cubicBezTo>
                <a:cubicBezTo>
                  <a:pt x="265" y="57"/>
                  <a:pt x="265" y="57"/>
                  <a:pt x="265" y="57"/>
                </a:cubicBezTo>
                <a:close/>
                <a:moveTo>
                  <a:pt x="264" y="51"/>
                </a:moveTo>
                <a:cubicBezTo>
                  <a:pt x="264" y="51"/>
                  <a:pt x="264" y="52"/>
                  <a:pt x="264" y="52"/>
                </a:cubicBezTo>
                <a:cubicBezTo>
                  <a:pt x="264" y="52"/>
                  <a:pt x="264" y="52"/>
                  <a:pt x="264" y="51"/>
                </a:cubicBezTo>
                <a:close/>
                <a:moveTo>
                  <a:pt x="264" y="51"/>
                </a:moveTo>
                <a:cubicBezTo>
                  <a:pt x="264" y="51"/>
                  <a:pt x="264" y="51"/>
                  <a:pt x="264" y="51"/>
                </a:cubicBezTo>
                <a:cubicBezTo>
                  <a:pt x="264" y="51"/>
                  <a:pt x="264" y="51"/>
                  <a:pt x="264" y="51"/>
                </a:cubicBezTo>
                <a:close/>
                <a:moveTo>
                  <a:pt x="265" y="58"/>
                </a:moveTo>
                <a:cubicBezTo>
                  <a:pt x="265" y="58"/>
                  <a:pt x="265" y="58"/>
                  <a:pt x="265" y="58"/>
                </a:cubicBezTo>
                <a:cubicBezTo>
                  <a:pt x="265" y="58"/>
                  <a:pt x="265" y="58"/>
                  <a:pt x="265" y="58"/>
                </a:cubicBezTo>
                <a:close/>
                <a:moveTo>
                  <a:pt x="265" y="57"/>
                </a:moveTo>
                <a:cubicBezTo>
                  <a:pt x="264" y="57"/>
                  <a:pt x="264" y="57"/>
                  <a:pt x="264" y="57"/>
                </a:cubicBezTo>
                <a:cubicBezTo>
                  <a:pt x="264" y="57"/>
                  <a:pt x="265" y="57"/>
                  <a:pt x="265" y="57"/>
                </a:cubicBezTo>
                <a:close/>
                <a:moveTo>
                  <a:pt x="263" y="51"/>
                </a:moveTo>
                <a:cubicBezTo>
                  <a:pt x="263" y="51"/>
                  <a:pt x="263" y="51"/>
                  <a:pt x="263" y="51"/>
                </a:cubicBezTo>
                <a:cubicBezTo>
                  <a:pt x="263" y="51"/>
                  <a:pt x="263" y="51"/>
                  <a:pt x="263" y="51"/>
                </a:cubicBezTo>
                <a:close/>
                <a:moveTo>
                  <a:pt x="263" y="54"/>
                </a:moveTo>
                <a:cubicBezTo>
                  <a:pt x="263" y="54"/>
                  <a:pt x="263" y="53"/>
                  <a:pt x="263" y="53"/>
                </a:cubicBezTo>
                <a:cubicBezTo>
                  <a:pt x="263" y="53"/>
                  <a:pt x="263" y="53"/>
                  <a:pt x="263" y="54"/>
                </a:cubicBezTo>
                <a:close/>
                <a:moveTo>
                  <a:pt x="262" y="53"/>
                </a:moveTo>
                <a:cubicBezTo>
                  <a:pt x="263" y="53"/>
                  <a:pt x="263" y="53"/>
                  <a:pt x="263" y="53"/>
                </a:cubicBezTo>
                <a:cubicBezTo>
                  <a:pt x="263" y="53"/>
                  <a:pt x="262" y="53"/>
                  <a:pt x="262" y="53"/>
                </a:cubicBezTo>
                <a:close/>
                <a:moveTo>
                  <a:pt x="262" y="53"/>
                </a:moveTo>
                <a:cubicBezTo>
                  <a:pt x="262" y="52"/>
                  <a:pt x="262" y="53"/>
                  <a:pt x="262" y="53"/>
                </a:cubicBezTo>
                <a:cubicBezTo>
                  <a:pt x="262" y="53"/>
                  <a:pt x="262" y="52"/>
                  <a:pt x="262" y="52"/>
                </a:cubicBezTo>
                <a:cubicBezTo>
                  <a:pt x="262" y="53"/>
                  <a:pt x="262" y="53"/>
                  <a:pt x="262" y="53"/>
                </a:cubicBezTo>
                <a:close/>
                <a:moveTo>
                  <a:pt x="262" y="56"/>
                </a:moveTo>
                <a:cubicBezTo>
                  <a:pt x="263" y="56"/>
                  <a:pt x="262" y="56"/>
                  <a:pt x="262" y="56"/>
                </a:cubicBezTo>
                <a:close/>
                <a:moveTo>
                  <a:pt x="261" y="58"/>
                </a:moveTo>
                <a:cubicBezTo>
                  <a:pt x="262" y="58"/>
                  <a:pt x="262" y="58"/>
                  <a:pt x="262" y="58"/>
                </a:cubicBezTo>
                <a:cubicBezTo>
                  <a:pt x="262" y="58"/>
                  <a:pt x="261" y="58"/>
                  <a:pt x="261" y="58"/>
                </a:cubicBezTo>
                <a:close/>
                <a:moveTo>
                  <a:pt x="262" y="58"/>
                </a:moveTo>
                <a:cubicBezTo>
                  <a:pt x="262" y="58"/>
                  <a:pt x="262" y="58"/>
                  <a:pt x="262" y="58"/>
                </a:cubicBezTo>
                <a:cubicBezTo>
                  <a:pt x="262" y="59"/>
                  <a:pt x="262" y="59"/>
                  <a:pt x="262" y="58"/>
                </a:cubicBezTo>
                <a:close/>
                <a:moveTo>
                  <a:pt x="262" y="61"/>
                </a:moveTo>
                <a:cubicBezTo>
                  <a:pt x="262" y="61"/>
                  <a:pt x="262" y="61"/>
                  <a:pt x="262" y="61"/>
                </a:cubicBezTo>
                <a:cubicBezTo>
                  <a:pt x="262" y="61"/>
                  <a:pt x="262" y="61"/>
                  <a:pt x="262" y="61"/>
                </a:cubicBezTo>
                <a:close/>
                <a:moveTo>
                  <a:pt x="261" y="61"/>
                </a:moveTo>
                <a:cubicBezTo>
                  <a:pt x="260" y="61"/>
                  <a:pt x="260" y="61"/>
                  <a:pt x="261" y="61"/>
                </a:cubicBezTo>
                <a:close/>
                <a:moveTo>
                  <a:pt x="339" y="54"/>
                </a:moveTo>
                <a:cubicBezTo>
                  <a:pt x="334" y="54"/>
                  <a:pt x="330" y="54"/>
                  <a:pt x="326" y="54"/>
                </a:cubicBezTo>
                <a:cubicBezTo>
                  <a:pt x="329" y="54"/>
                  <a:pt x="333" y="54"/>
                  <a:pt x="336" y="54"/>
                </a:cubicBezTo>
                <a:cubicBezTo>
                  <a:pt x="336" y="54"/>
                  <a:pt x="338" y="54"/>
                  <a:pt x="339" y="54"/>
                </a:cubicBezTo>
                <a:close/>
                <a:moveTo>
                  <a:pt x="263" y="56"/>
                </a:moveTo>
                <a:cubicBezTo>
                  <a:pt x="264" y="56"/>
                  <a:pt x="264" y="56"/>
                  <a:pt x="264" y="56"/>
                </a:cubicBezTo>
                <a:cubicBezTo>
                  <a:pt x="264" y="56"/>
                  <a:pt x="264" y="56"/>
                  <a:pt x="264" y="56"/>
                </a:cubicBezTo>
                <a:cubicBezTo>
                  <a:pt x="264" y="56"/>
                  <a:pt x="265" y="56"/>
                  <a:pt x="265" y="56"/>
                </a:cubicBezTo>
                <a:cubicBezTo>
                  <a:pt x="265" y="56"/>
                  <a:pt x="265" y="56"/>
                  <a:pt x="265" y="56"/>
                </a:cubicBezTo>
                <a:cubicBezTo>
                  <a:pt x="265" y="56"/>
                  <a:pt x="265" y="56"/>
                  <a:pt x="265" y="56"/>
                </a:cubicBezTo>
                <a:cubicBezTo>
                  <a:pt x="265" y="56"/>
                  <a:pt x="265" y="56"/>
                  <a:pt x="265" y="56"/>
                </a:cubicBezTo>
                <a:cubicBezTo>
                  <a:pt x="265" y="56"/>
                  <a:pt x="265" y="56"/>
                  <a:pt x="265" y="55"/>
                </a:cubicBezTo>
                <a:cubicBezTo>
                  <a:pt x="265" y="56"/>
                  <a:pt x="264" y="56"/>
                  <a:pt x="263" y="56"/>
                </a:cubicBezTo>
                <a:close/>
                <a:moveTo>
                  <a:pt x="264" y="52"/>
                </a:moveTo>
                <a:cubicBezTo>
                  <a:pt x="264" y="52"/>
                  <a:pt x="264" y="52"/>
                  <a:pt x="264" y="52"/>
                </a:cubicBezTo>
                <a:cubicBezTo>
                  <a:pt x="264" y="52"/>
                  <a:pt x="263" y="52"/>
                  <a:pt x="263" y="52"/>
                </a:cubicBezTo>
                <a:cubicBezTo>
                  <a:pt x="263" y="52"/>
                  <a:pt x="264" y="52"/>
                  <a:pt x="264" y="52"/>
                </a:cubicBezTo>
                <a:close/>
                <a:moveTo>
                  <a:pt x="261" y="53"/>
                </a:moveTo>
                <a:cubicBezTo>
                  <a:pt x="261" y="52"/>
                  <a:pt x="261" y="52"/>
                  <a:pt x="260" y="52"/>
                </a:cubicBezTo>
                <a:cubicBezTo>
                  <a:pt x="260" y="53"/>
                  <a:pt x="259" y="53"/>
                  <a:pt x="259" y="53"/>
                </a:cubicBezTo>
                <a:cubicBezTo>
                  <a:pt x="259" y="53"/>
                  <a:pt x="260" y="53"/>
                  <a:pt x="260" y="53"/>
                </a:cubicBezTo>
                <a:cubicBezTo>
                  <a:pt x="260" y="53"/>
                  <a:pt x="260" y="53"/>
                  <a:pt x="260" y="53"/>
                </a:cubicBezTo>
                <a:cubicBezTo>
                  <a:pt x="261" y="53"/>
                  <a:pt x="261" y="53"/>
                  <a:pt x="262" y="52"/>
                </a:cubicBezTo>
                <a:cubicBezTo>
                  <a:pt x="262" y="52"/>
                  <a:pt x="262" y="52"/>
                  <a:pt x="262" y="52"/>
                </a:cubicBezTo>
                <a:cubicBezTo>
                  <a:pt x="262" y="52"/>
                  <a:pt x="263" y="52"/>
                  <a:pt x="263" y="52"/>
                </a:cubicBezTo>
                <a:cubicBezTo>
                  <a:pt x="262" y="52"/>
                  <a:pt x="262" y="52"/>
                  <a:pt x="261" y="53"/>
                </a:cubicBezTo>
                <a:close/>
                <a:moveTo>
                  <a:pt x="262" y="59"/>
                </a:moveTo>
                <a:cubicBezTo>
                  <a:pt x="262" y="59"/>
                  <a:pt x="262" y="59"/>
                  <a:pt x="262" y="59"/>
                </a:cubicBezTo>
                <a:cubicBezTo>
                  <a:pt x="262" y="59"/>
                  <a:pt x="262" y="59"/>
                  <a:pt x="262" y="59"/>
                </a:cubicBezTo>
                <a:close/>
                <a:moveTo>
                  <a:pt x="500" y="148"/>
                </a:moveTo>
                <a:cubicBezTo>
                  <a:pt x="498" y="158"/>
                  <a:pt x="496" y="166"/>
                  <a:pt x="494" y="169"/>
                </a:cubicBezTo>
                <a:cubicBezTo>
                  <a:pt x="493" y="172"/>
                  <a:pt x="495" y="168"/>
                  <a:pt x="494" y="170"/>
                </a:cubicBezTo>
                <a:cubicBezTo>
                  <a:pt x="493" y="174"/>
                  <a:pt x="490" y="181"/>
                  <a:pt x="488" y="184"/>
                </a:cubicBezTo>
                <a:cubicBezTo>
                  <a:pt x="486" y="189"/>
                  <a:pt x="483" y="194"/>
                  <a:pt x="480" y="199"/>
                </a:cubicBezTo>
                <a:cubicBezTo>
                  <a:pt x="478" y="202"/>
                  <a:pt x="477" y="204"/>
                  <a:pt x="475" y="206"/>
                </a:cubicBezTo>
                <a:cubicBezTo>
                  <a:pt x="470" y="212"/>
                  <a:pt x="470" y="212"/>
                  <a:pt x="470" y="212"/>
                </a:cubicBezTo>
                <a:cubicBezTo>
                  <a:pt x="469" y="214"/>
                  <a:pt x="466" y="216"/>
                  <a:pt x="465" y="217"/>
                </a:cubicBezTo>
                <a:cubicBezTo>
                  <a:pt x="462" y="221"/>
                  <a:pt x="456" y="228"/>
                  <a:pt x="452" y="232"/>
                </a:cubicBezTo>
                <a:cubicBezTo>
                  <a:pt x="438" y="245"/>
                  <a:pt x="422" y="256"/>
                  <a:pt x="405" y="264"/>
                </a:cubicBezTo>
                <a:cubicBezTo>
                  <a:pt x="387" y="272"/>
                  <a:pt x="369" y="278"/>
                  <a:pt x="351" y="284"/>
                </a:cubicBezTo>
                <a:cubicBezTo>
                  <a:pt x="314" y="295"/>
                  <a:pt x="277" y="301"/>
                  <a:pt x="239" y="304"/>
                </a:cubicBezTo>
                <a:cubicBezTo>
                  <a:pt x="221" y="305"/>
                  <a:pt x="200" y="305"/>
                  <a:pt x="183" y="305"/>
                </a:cubicBezTo>
                <a:cubicBezTo>
                  <a:pt x="177" y="304"/>
                  <a:pt x="172" y="304"/>
                  <a:pt x="167" y="304"/>
                </a:cubicBezTo>
                <a:cubicBezTo>
                  <a:pt x="155" y="303"/>
                  <a:pt x="142" y="302"/>
                  <a:pt x="129" y="301"/>
                </a:cubicBezTo>
                <a:cubicBezTo>
                  <a:pt x="116" y="299"/>
                  <a:pt x="103" y="298"/>
                  <a:pt x="93" y="296"/>
                </a:cubicBezTo>
                <a:cubicBezTo>
                  <a:pt x="77" y="292"/>
                  <a:pt x="61" y="288"/>
                  <a:pt x="45" y="280"/>
                </a:cubicBezTo>
                <a:cubicBezTo>
                  <a:pt x="38" y="277"/>
                  <a:pt x="32" y="273"/>
                  <a:pt x="27" y="269"/>
                </a:cubicBezTo>
                <a:cubicBezTo>
                  <a:pt x="24" y="268"/>
                  <a:pt x="22" y="266"/>
                  <a:pt x="20" y="264"/>
                </a:cubicBezTo>
                <a:cubicBezTo>
                  <a:pt x="11" y="256"/>
                  <a:pt x="4" y="244"/>
                  <a:pt x="2" y="232"/>
                </a:cubicBezTo>
                <a:cubicBezTo>
                  <a:pt x="1" y="225"/>
                  <a:pt x="0" y="219"/>
                  <a:pt x="0" y="213"/>
                </a:cubicBezTo>
                <a:cubicBezTo>
                  <a:pt x="0" y="203"/>
                  <a:pt x="2" y="191"/>
                  <a:pt x="6" y="180"/>
                </a:cubicBezTo>
                <a:cubicBezTo>
                  <a:pt x="10" y="169"/>
                  <a:pt x="16" y="158"/>
                  <a:pt x="22" y="148"/>
                </a:cubicBezTo>
                <a:cubicBezTo>
                  <a:pt x="25" y="143"/>
                  <a:pt x="29" y="139"/>
                  <a:pt x="32" y="134"/>
                </a:cubicBezTo>
                <a:cubicBezTo>
                  <a:pt x="34" y="132"/>
                  <a:pt x="36" y="130"/>
                  <a:pt x="38" y="127"/>
                </a:cubicBezTo>
                <a:cubicBezTo>
                  <a:pt x="44" y="119"/>
                  <a:pt x="54" y="109"/>
                  <a:pt x="61" y="102"/>
                </a:cubicBezTo>
                <a:cubicBezTo>
                  <a:pt x="65" y="98"/>
                  <a:pt x="69" y="95"/>
                  <a:pt x="74" y="91"/>
                </a:cubicBezTo>
                <a:cubicBezTo>
                  <a:pt x="83" y="83"/>
                  <a:pt x="92" y="76"/>
                  <a:pt x="100" y="70"/>
                </a:cubicBezTo>
                <a:cubicBezTo>
                  <a:pt x="111" y="62"/>
                  <a:pt x="128" y="52"/>
                  <a:pt x="143" y="45"/>
                </a:cubicBezTo>
                <a:cubicBezTo>
                  <a:pt x="144" y="44"/>
                  <a:pt x="144" y="44"/>
                  <a:pt x="144" y="44"/>
                </a:cubicBezTo>
                <a:cubicBezTo>
                  <a:pt x="155" y="39"/>
                  <a:pt x="166" y="33"/>
                  <a:pt x="177" y="29"/>
                </a:cubicBezTo>
                <a:cubicBezTo>
                  <a:pt x="179" y="29"/>
                  <a:pt x="179" y="29"/>
                  <a:pt x="180" y="28"/>
                </a:cubicBezTo>
                <a:cubicBezTo>
                  <a:pt x="194" y="23"/>
                  <a:pt x="194" y="23"/>
                  <a:pt x="194" y="23"/>
                </a:cubicBezTo>
                <a:cubicBezTo>
                  <a:pt x="215" y="16"/>
                  <a:pt x="231" y="12"/>
                  <a:pt x="249" y="9"/>
                </a:cubicBezTo>
                <a:cubicBezTo>
                  <a:pt x="259" y="6"/>
                  <a:pt x="271" y="5"/>
                  <a:pt x="281" y="3"/>
                </a:cubicBezTo>
                <a:cubicBezTo>
                  <a:pt x="284" y="3"/>
                  <a:pt x="287" y="2"/>
                  <a:pt x="290" y="2"/>
                </a:cubicBezTo>
                <a:cubicBezTo>
                  <a:pt x="293" y="2"/>
                  <a:pt x="295" y="2"/>
                  <a:pt x="297" y="1"/>
                </a:cubicBezTo>
                <a:cubicBezTo>
                  <a:pt x="304" y="1"/>
                  <a:pt x="304" y="1"/>
                  <a:pt x="304" y="1"/>
                </a:cubicBezTo>
                <a:cubicBezTo>
                  <a:pt x="307" y="1"/>
                  <a:pt x="311" y="0"/>
                  <a:pt x="314" y="0"/>
                </a:cubicBezTo>
                <a:cubicBezTo>
                  <a:pt x="318" y="0"/>
                  <a:pt x="321" y="0"/>
                  <a:pt x="324" y="0"/>
                </a:cubicBezTo>
                <a:cubicBezTo>
                  <a:pt x="327" y="0"/>
                  <a:pt x="331" y="0"/>
                  <a:pt x="334" y="0"/>
                </a:cubicBezTo>
                <a:cubicBezTo>
                  <a:pt x="343" y="0"/>
                  <a:pt x="351" y="0"/>
                  <a:pt x="361" y="1"/>
                </a:cubicBezTo>
                <a:cubicBezTo>
                  <a:pt x="368" y="2"/>
                  <a:pt x="376" y="2"/>
                  <a:pt x="384" y="4"/>
                </a:cubicBezTo>
                <a:cubicBezTo>
                  <a:pt x="389" y="4"/>
                  <a:pt x="394" y="5"/>
                  <a:pt x="398" y="6"/>
                </a:cubicBezTo>
                <a:cubicBezTo>
                  <a:pt x="400" y="7"/>
                  <a:pt x="403" y="8"/>
                  <a:pt x="405" y="8"/>
                </a:cubicBezTo>
                <a:cubicBezTo>
                  <a:pt x="408" y="9"/>
                  <a:pt x="410" y="10"/>
                  <a:pt x="413" y="11"/>
                </a:cubicBezTo>
                <a:cubicBezTo>
                  <a:pt x="415" y="11"/>
                  <a:pt x="415" y="11"/>
                  <a:pt x="415" y="11"/>
                </a:cubicBezTo>
                <a:cubicBezTo>
                  <a:pt x="415" y="11"/>
                  <a:pt x="415" y="11"/>
                  <a:pt x="415" y="11"/>
                </a:cubicBezTo>
                <a:cubicBezTo>
                  <a:pt x="415" y="11"/>
                  <a:pt x="415" y="11"/>
                  <a:pt x="415" y="11"/>
                </a:cubicBezTo>
                <a:cubicBezTo>
                  <a:pt x="416" y="11"/>
                  <a:pt x="416" y="11"/>
                  <a:pt x="416" y="12"/>
                </a:cubicBezTo>
                <a:cubicBezTo>
                  <a:pt x="417" y="12"/>
                  <a:pt x="419" y="13"/>
                  <a:pt x="420" y="12"/>
                </a:cubicBezTo>
                <a:cubicBezTo>
                  <a:pt x="420" y="12"/>
                  <a:pt x="420" y="12"/>
                  <a:pt x="420" y="12"/>
                </a:cubicBezTo>
                <a:cubicBezTo>
                  <a:pt x="421" y="12"/>
                  <a:pt x="421" y="12"/>
                  <a:pt x="421" y="12"/>
                </a:cubicBezTo>
                <a:cubicBezTo>
                  <a:pt x="421" y="13"/>
                  <a:pt x="422" y="13"/>
                  <a:pt x="423" y="13"/>
                </a:cubicBezTo>
                <a:cubicBezTo>
                  <a:pt x="423" y="13"/>
                  <a:pt x="423" y="13"/>
                  <a:pt x="423" y="13"/>
                </a:cubicBezTo>
                <a:cubicBezTo>
                  <a:pt x="424" y="13"/>
                  <a:pt x="424" y="14"/>
                  <a:pt x="424" y="14"/>
                </a:cubicBezTo>
                <a:cubicBezTo>
                  <a:pt x="425" y="14"/>
                  <a:pt x="425" y="14"/>
                  <a:pt x="425" y="14"/>
                </a:cubicBezTo>
                <a:cubicBezTo>
                  <a:pt x="426" y="14"/>
                  <a:pt x="426" y="14"/>
                  <a:pt x="426" y="15"/>
                </a:cubicBezTo>
                <a:cubicBezTo>
                  <a:pt x="426" y="15"/>
                  <a:pt x="426" y="15"/>
                  <a:pt x="426" y="15"/>
                </a:cubicBezTo>
                <a:cubicBezTo>
                  <a:pt x="426" y="15"/>
                  <a:pt x="427" y="16"/>
                  <a:pt x="428" y="16"/>
                </a:cubicBezTo>
                <a:cubicBezTo>
                  <a:pt x="428" y="17"/>
                  <a:pt x="429" y="17"/>
                  <a:pt x="429" y="17"/>
                </a:cubicBezTo>
                <a:cubicBezTo>
                  <a:pt x="430" y="17"/>
                  <a:pt x="430" y="19"/>
                  <a:pt x="431" y="19"/>
                </a:cubicBezTo>
                <a:cubicBezTo>
                  <a:pt x="430" y="20"/>
                  <a:pt x="431" y="20"/>
                  <a:pt x="431" y="20"/>
                </a:cubicBezTo>
                <a:cubicBezTo>
                  <a:pt x="431" y="20"/>
                  <a:pt x="431" y="21"/>
                  <a:pt x="431" y="21"/>
                </a:cubicBezTo>
                <a:cubicBezTo>
                  <a:pt x="431" y="21"/>
                  <a:pt x="431" y="22"/>
                  <a:pt x="431" y="22"/>
                </a:cubicBezTo>
                <a:cubicBezTo>
                  <a:pt x="431" y="22"/>
                  <a:pt x="431" y="23"/>
                  <a:pt x="431" y="23"/>
                </a:cubicBezTo>
                <a:cubicBezTo>
                  <a:pt x="431" y="23"/>
                  <a:pt x="432" y="24"/>
                  <a:pt x="432" y="24"/>
                </a:cubicBezTo>
                <a:cubicBezTo>
                  <a:pt x="432" y="25"/>
                  <a:pt x="431" y="25"/>
                  <a:pt x="431" y="26"/>
                </a:cubicBezTo>
                <a:cubicBezTo>
                  <a:pt x="431" y="27"/>
                  <a:pt x="430" y="28"/>
                  <a:pt x="430" y="29"/>
                </a:cubicBezTo>
                <a:cubicBezTo>
                  <a:pt x="430" y="29"/>
                  <a:pt x="430" y="29"/>
                  <a:pt x="430" y="29"/>
                </a:cubicBezTo>
                <a:cubicBezTo>
                  <a:pt x="429" y="29"/>
                  <a:pt x="429" y="30"/>
                  <a:pt x="428" y="30"/>
                </a:cubicBezTo>
                <a:cubicBezTo>
                  <a:pt x="428" y="30"/>
                  <a:pt x="428" y="30"/>
                  <a:pt x="428" y="31"/>
                </a:cubicBezTo>
                <a:cubicBezTo>
                  <a:pt x="427" y="31"/>
                  <a:pt x="427" y="31"/>
                  <a:pt x="427" y="31"/>
                </a:cubicBezTo>
                <a:cubicBezTo>
                  <a:pt x="426" y="31"/>
                  <a:pt x="424" y="32"/>
                  <a:pt x="423" y="32"/>
                </a:cubicBezTo>
                <a:cubicBezTo>
                  <a:pt x="423" y="32"/>
                  <a:pt x="423" y="32"/>
                  <a:pt x="423" y="32"/>
                </a:cubicBezTo>
                <a:cubicBezTo>
                  <a:pt x="422" y="32"/>
                  <a:pt x="422" y="32"/>
                  <a:pt x="421" y="32"/>
                </a:cubicBezTo>
                <a:cubicBezTo>
                  <a:pt x="421" y="33"/>
                  <a:pt x="420" y="32"/>
                  <a:pt x="420" y="32"/>
                </a:cubicBezTo>
                <a:cubicBezTo>
                  <a:pt x="420" y="32"/>
                  <a:pt x="419" y="32"/>
                  <a:pt x="419" y="32"/>
                </a:cubicBezTo>
                <a:cubicBezTo>
                  <a:pt x="419" y="32"/>
                  <a:pt x="418" y="32"/>
                  <a:pt x="418" y="32"/>
                </a:cubicBezTo>
                <a:cubicBezTo>
                  <a:pt x="417" y="32"/>
                  <a:pt x="417" y="31"/>
                  <a:pt x="416" y="31"/>
                </a:cubicBezTo>
                <a:cubicBezTo>
                  <a:pt x="416" y="31"/>
                  <a:pt x="416" y="31"/>
                  <a:pt x="416" y="31"/>
                </a:cubicBezTo>
                <a:cubicBezTo>
                  <a:pt x="415" y="31"/>
                  <a:pt x="415" y="30"/>
                  <a:pt x="415" y="30"/>
                </a:cubicBezTo>
                <a:cubicBezTo>
                  <a:pt x="415" y="30"/>
                  <a:pt x="415" y="30"/>
                  <a:pt x="414" y="30"/>
                </a:cubicBezTo>
                <a:cubicBezTo>
                  <a:pt x="414" y="29"/>
                  <a:pt x="415" y="29"/>
                  <a:pt x="414" y="29"/>
                </a:cubicBezTo>
                <a:cubicBezTo>
                  <a:pt x="414" y="28"/>
                  <a:pt x="413" y="30"/>
                  <a:pt x="413" y="29"/>
                </a:cubicBezTo>
                <a:cubicBezTo>
                  <a:pt x="413" y="28"/>
                  <a:pt x="412" y="28"/>
                  <a:pt x="411" y="27"/>
                </a:cubicBezTo>
                <a:cubicBezTo>
                  <a:pt x="410" y="27"/>
                  <a:pt x="410" y="27"/>
                  <a:pt x="410" y="27"/>
                </a:cubicBezTo>
                <a:cubicBezTo>
                  <a:pt x="410" y="27"/>
                  <a:pt x="410" y="27"/>
                  <a:pt x="410" y="27"/>
                </a:cubicBezTo>
                <a:cubicBezTo>
                  <a:pt x="410" y="27"/>
                  <a:pt x="410" y="27"/>
                  <a:pt x="410" y="27"/>
                </a:cubicBezTo>
                <a:cubicBezTo>
                  <a:pt x="408" y="26"/>
                  <a:pt x="408" y="26"/>
                  <a:pt x="408" y="26"/>
                </a:cubicBezTo>
                <a:cubicBezTo>
                  <a:pt x="407" y="26"/>
                  <a:pt x="407" y="26"/>
                  <a:pt x="407" y="26"/>
                </a:cubicBezTo>
                <a:cubicBezTo>
                  <a:pt x="399" y="23"/>
                  <a:pt x="390" y="21"/>
                  <a:pt x="383" y="20"/>
                </a:cubicBezTo>
                <a:cubicBezTo>
                  <a:pt x="376" y="19"/>
                  <a:pt x="370" y="18"/>
                  <a:pt x="363" y="17"/>
                </a:cubicBezTo>
                <a:cubicBezTo>
                  <a:pt x="342" y="15"/>
                  <a:pt x="321" y="16"/>
                  <a:pt x="300" y="17"/>
                </a:cubicBezTo>
                <a:cubicBezTo>
                  <a:pt x="288" y="18"/>
                  <a:pt x="273" y="20"/>
                  <a:pt x="262" y="22"/>
                </a:cubicBezTo>
                <a:cubicBezTo>
                  <a:pt x="249" y="24"/>
                  <a:pt x="236" y="27"/>
                  <a:pt x="224" y="30"/>
                </a:cubicBezTo>
                <a:cubicBezTo>
                  <a:pt x="217" y="32"/>
                  <a:pt x="210" y="34"/>
                  <a:pt x="203" y="36"/>
                </a:cubicBezTo>
                <a:cubicBezTo>
                  <a:pt x="196" y="38"/>
                  <a:pt x="196" y="38"/>
                  <a:pt x="196" y="38"/>
                </a:cubicBezTo>
                <a:cubicBezTo>
                  <a:pt x="190" y="41"/>
                  <a:pt x="183" y="43"/>
                  <a:pt x="176" y="46"/>
                </a:cubicBezTo>
                <a:cubicBezTo>
                  <a:pt x="170" y="49"/>
                  <a:pt x="164" y="51"/>
                  <a:pt x="157" y="54"/>
                </a:cubicBezTo>
                <a:cubicBezTo>
                  <a:pt x="148" y="58"/>
                  <a:pt x="138" y="64"/>
                  <a:pt x="127" y="70"/>
                </a:cubicBezTo>
                <a:cubicBezTo>
                  <a:pt x="117" y="77"/>
                  <a:pt x="106" y="84"/>
                  <a:pt x="96" y="92"/>
                </a:cubicBezTo>
                <a:cubicBezTo>
                  <a:pt x="93" y="94"/>
                  <a:pt x="93" y="94"/>
                  <a:pt x="93" y="94"/>
                </a:cubicBezTo>
                <a:cubicBezTo>
                  <a:pt x="80" y="104"/>
                  <a:pt x="69" y="115"/>
                  <a:pt x="59" y="125"/>
                </a:cubicBezTo>
                <a:cubicBezTo>
                  <a:pt x="47" y="138"/>
                  <a:pt x="34" y="155"/>
                  <a:pt x="26" y="171"/>
                </a:cubicBezTo>
                <a:cubicBezTo>
                  <a:pt x="19" y="186"/>
                  <a:pt x="14" y="201"/>
                  <a:pt x="14" y="217"/>
                </a:cubicBezTo>
                <a:cubicBezTo>
                  <a:pt x="15" y="222"/>
                  <a:pt x="15" y="229"/>
                  <a:pt x="17" y="234"/>
                </a:cubicBezTo>
                <a:cubicBezTo>
                  <a:pt x="19" y="239"/>
                  <a:pt x="22" y="244"/>
                  <a:pt x="26" y="249"/>
                </a:cubicBezTo>
                <a:cubicBezTo>
                  <a:pt x="28" y="252"/>
                  <a:pt x="31" y="255"/>
                  <a:pt x="35" y="258"/>
                </a:cubicBezTo>
                <a:cubicBezTo>
                  <a:pt x="40" y="261"/>
                  <a:pt x="45" y="264"/>
                  <a:pt x="51" y="267"/>
                </a:cubicBezTo>
                <a:cubicBezTo>
                  <a:pt x="61" y="272"/>
                  <a:pt x="72" y="276"/>
                  <a:pt x="84" y="279"/>
                </a:cubicBezTo>
                <a:cubicBezTo>
                  <a:pt x="95" y="282"/>
                  <a:pt x="106" y="284"/>
                  <a:pt x="117" y="285"/>
                </a:cubicBezTo>
                <a:cubicBezTo>
                  <a:pt x="121" y="286"/>
                  <a:pt x="125" y="286"/>
                  <a:pt x="129" y="287"/>
                </a:cubicBezTo>
                <a:cubicBezTo>
                  <a:pt x="131" y="287"/>
                  <a:pt x="134" y="287"/>
                  <a:pt x="137" y="287"/>
                </a:cubicBezTo>
                <a:cubicBezTo>
                  <a:pt x="150" y="289"/>
                  <a:pt x="168" y="290"/>
                  <a:pt x="184" y="291"/>
                </a:cubicBezTo>
                <a:cubicBezTo>
                  <a:pt x="206" y="291"/>
                  <a:pt x="227" y="291"/>
                  <a:pt x="251" y="289"/>
                </a:cubicBezTo>
                <a:cubicBezTo>
                  <a:pt x="268" y="287"/>
                  <a:pt x="287" y="285"/>
                  <a:pt x="306" y="281"/>
                </a:cubicBezTo>
                <a:cubicBezTo>
                  <a:pt x="331" y="276"/>
                  <a:pt x="357" y="268"/>
                  <a:pt x="381" y="259"/>
                </a:cubicBezTo>
                <a:cubicBezTo>
                  <a:pt x="395" y="254"/>
                  <a:pt x="407" y="248"/>
                  <a:pt x="419" y="241"/>
                </a:cubicBezTo>
                <a:cubicBezTo>
                  <a:pt x="430" y="233"/>
                  <a:pt x="440" y="224"/>
                  <a:pt x="449" y="215"/>
                </a:cubicBezTo>
                <a:cubicBezTo>
                  <a:pt x="450" y="214"/>
                  <a:pt x="451" y="213"/>
                  <a:pt x="453" y="211"/>
                </a:cubicBezTo>
                <a:cubicBezTo>
                  <a:pt x="455" y="209"/>
                  <a:pt x="454" y="210"/>
                  <a:pt x="456" y="207"/>
                </a:cubicBezTo>
                <a:cubicBezTo>
                  <a:pt x="458" y="205"/>
                  <a:pt x="457" y="207"/>
                  <a:pt x="458" y="205"/>
                </a:cubicBezTo>
                <a:cubicBezTo>
                  <a:pt x="464" y="198"/>
                  <a:pt x="464" y="198"/>
                  <a:pt x="464" y="198"/>
                </a:cubicBezTo>
                <a:cubicBezTo>
                  <a:pt x="465" y="197"/>
                  <a:pt x="466" y="196"/>
                  <a:pt x="467" y="195"/>
                </a:cubicBezTo>
                <a:cubicBezTo>
                  <a:pt x="467" y="194"/>
                  <a:pt x="468" y="193"/>
                  <a:pt x="469" y="192"/>
                </a:cubicBezTo>
                <a:cubicBezTo>
                  <a:pt x="472" y="187"/>
                  <a:pt x="475" y="182"/>
                  <a:pt x="477" y="177"/>
                </a:cubicBezTo>
                <a:cubicBezTo>
                  <a:pt x="482" y="167"/>
                  <a:pt x="486" y="156"/>
                  <a:pt x="487" y="146"/>
                </a:cubicBezTo>
                <a:cubicBezTo>
                  <a:pt x="487" y="143"/>
                  <a:pt x="487" y="146"/>
                  <a:pt x="488" y="144"/>
                </a:cubicBezTo>
                <a:cubicBezTo>
                  <a:pt x="488" y="142"/>
                  <a:pt x="488" y="141"/>
                  <a:pt x="487" y="139"/>
                </a:cubicBezTo>
                <a:cubicBezTo>
                  <a:pt x="487" y="137"/>
                  <a:pt x="487" y="136"/>
                  <a:pt x="487" y="134"/>
                </a:cubicBezTo>
                <a:cubicBezTo>
                  <a:pt x="487" y="130"/>
                  <a:pt x="486" y="126"/>
                  <a:pt x="485" y="123"/>
                </a:cubicBezTo>
                <a:cubicBezTo>
                  <a:pt x="483" y="115"/>
                  <a:pt x="480" y="108"/>
                  <a:pt x="475" y="103"/>
                </a:cubicBezTo>
                <a:cubicBezTo>
                  <a:pt x="472" y="98"/>
                  <a:pt x="467" y="94"/>
                  <a:pt x="462" y="91"/>
                </a:cubicBezTo>
                <a:cubicBezTo>
                  <a:pt x="460" y="90"/>
                  <a:pt x="461" y="90"/>
                  <a:pt x="460" y="90"/>
                </a:cubicBezTo>
                <a:cubicBezTo>
                  <a:pt x="458" y="89"/>
                  <a:pt x="459" y="89"/>
                  <a:pt x="458" y="88"/>
                </a:cubicBezTo>
                <a:cubicBezTo>
                  <a:pt x="456" y="87"/>
                  <a:pt x="456" y="87"/>
                  <a:pt x="456" y="87"/>
                </a:cubicBezTo>
                <a:cubicBezTo>
                  <a:pt x="453" y="86"/>
                  <a:pt x="453" y="86"/>
                  <a:pt x="453" y="86"/>
                </a:cubicBezTo>
                <a:cubicBezTo>
                  <a:pt x="439" y="78"/>
                  <a:pt x="424" y="72"/>
                  <a:pt x="409" y="67"/>
                </a:cubicBezTo>
                <a:cubicBezTo>
                  <a:pt x="406" y="66"/>
                  <a:pt x="406" y="66"/>
                  <a:pt x="402" y="64"/>
                </a:cubicBezTo>
                <a:cubicBezTo>
                  <a:pt x="398" y="63"/>
                  <a:pt x="399" y="63"/>
                  <a:pt x="396" y="63"/>
                </a:cubicBezTo>
                <a:cubicBezTo>
                  <a:pt x="395" y="63"/>
                  <a:pt x="392" y="61"/>
                  <a:pt x="391" y="61"/>
                </a:cubicBezTo>
                <a:cubicBezTo>
                  <a:pt x="390" y="61"/>
                  <a:pt x="391" y="61"/>
                  <a:pt x="391" y="61"/>
                </a:cubicBezTo>
                <a:cubicBezTo>
                  <a:pt x="388" y="60"/>
                  <a:pt x="378" y="58"/>
                  <a:pt x="373" y="57"/>
                </a:cubicBezTo>
                <a:cubicBezTo>
                  <a:pt x="366" y="56"/>
                  <a:pt x="358" y="54"/>
                  <a:pt x="350" y="53"/>
                </a:cubicBezTo>
                <a:cubicBezTo>
                  <a:pt x="358" y="54"/>
                  <a:pt x="365" y="55"/>
                  <a:pt x="367" y="55"/>
                </a:cubicBezTo>
                <a:cubicBezTo>
                  <a:pt x="359" y="53"/>
                  <a:pt x="344" y="52"/>
                  <a:pt x="336" y="51"/>
                </a:cubicBezTo>
                <a:cubicBezTo>
                  <a:pt x="318" y="50"/>
                  <a:pt x="294" y="52"/>
                  <a:pt x="273" y="56"/>
                </a:cubicBezTo>
                <a:cubicBezTo>
                  <a:pt x="272" y="56"/>
                  <a:pt x="271" y="56"/>
                  <a:pt x="271" y="56"/>
                </a:cubicBezTo>
                <a:cubicBezTo>
                  <a:pt x="265" y="57"/>
                  <a:pt x="265" y="57"/>
                  <a:pt x="265" y="57"/>
                </a:cubicBezTo>
                <a:cubicBezTo>
                  <a:pt x="264" y="58"/>
                  <a:pt x="264" y="58"/>
                  <a:pt x="264" y="58"/>
                </a:cubicBezTo>
                <a:cubicBezTo>
                  <a:pt x="264" y="58"/>
                  <a:pt x="263" y="58"/>
                  <a:pt x="262" y="58"/>
                </a:cubicBezTo>
                <a:cubicBezTo>
                  <a:pt x="264" y="58"/>
                  <a:pt x="264" y="58"/>
                  <a:pt x="264" y="58"/>
                </a:cubicBezTo>
                <a:cubicBezTo>
                  <a:pt x="265" y="57"/>
                  <a:pt x="265" y="57"/>
                  <a:pt x="265" y="57"/>
                </a:cubicBezTo>
                <a:cubicBezTo>
                  <a:pt x="266" y="57"/>
                  <a:pt x="266" y="57"/>
                  <a:pt x="266" y="57"/>
                </a:cubicBezTo>
                <a:cubicBezTo>
                  <a:pt x="266" y="57"/>
                  <a:pt x="266" y="57"/>
                  <a:pt x="266" y="57"/>
                </a:cubicBezTo>
                <a:cubicBezTo>
                  <a:pt x="267" y="57"/>
                  <a:pt x="267" y="57"/>
                  <a:pt x="267" y="57"/>
                </a:cubicBezTo>
                <a:cubicBezTo>
                  <a:pt x="288" y="53"/>
                  <a:pt x="309" y="50"/>
                  <a:pt x="330" y="51"/>
                </a:cubicBezTo>
                <a:cubicBezTo>
                  <a:pt x="335" y="51"/>
                  <a:pt x="343" y="51"/>
                  <a:pt x="352" y="52"/>
                </a:cubicBezTo>
                <a:cubicBezTo>
                  <a:pt x="362" y="53"/>
                  <a:pt x="371" y="55"/>
                  <a:pt x="378" y="57"/>
                </a:cubicBezTo>
                <a:cubicBezTo>
                  <a:pt x="387" y="58"/>
                  <a:pt x="391" y="59"/>
                  <a:pt x="387" y="58"/>
                </a:cubicBezTo>
                <a:cubicBezTo>
                  <a:pt x="376" y="55"/>
                  <a:pt x="367" y="53"/>
                  <a:pt x="356" y="52"/>
                </a:cubicBezTo>
                <a:cubicBezTo>
                  <a:pt x="354" y="51"/>
                  <a:pt x="352" y="51"/>
                  <a:pt x="355" y="51"/>
                </a:cubicBezTo>
                <a:cubicBezTo>
                  <a:pt x="377" y="53"/>
                  <a:pt x="401" y="60"/>
                  <a:pt x="418" y="66"/>
                </a:cubicBezTo>
                <a:cubicBezTo>
                  <a:pt x="428" y="70"/>
                  <a:pt x="428" y="70"/>
                  <a:pt x="428" y="70"/>
                </a:cubicBezTo>
                <a:cubicBezTo>
                  <a:pt x="430" y="70"/>
                  <a:pt x="431" y="71"/>
                  <a:pt x="432" y="71"/>
                </a:cubicBezTo>
                <a:cubicBezTo>
                  <a:pt x="432" y="71"/>
                  <a:pt x="430" y="70"/>
                  <a:pt x="430" y="70"/>
                </a:cubicBezTo>
                <a:cubicBezTo>
                  <a:pt x="411" y="62"/>
                  <a:pt x="395" y="56"/>
                  <a:pt x="374" y="52"/>
                </a:cubicBezTo>
                <a:cubicBezTo>
                  <a:pt x="371" y="51"/>
                  <a:pt x="368" y="51"/>
                  <a:pt x="365" y="50"/>
                </a:cubicBezTo>
                <a:cubicBezTo>
                  <a:pt x="358" y="49"/>
                  <a:pt x="347" y="48"/>
                  <a:pt x="338" y="47"/>
                </a:cubicBezTo>
                <a:cubicBezTo>
                  <a:pt x="336" y="47"/>
                  <a:pt x="337" y="47"/>
                  <a:pt x="336" y="47"/>
                </a:cubicBezTo>
                <a:cubicBezTo>
                  <a:pt x="315" y="46"/>
                  <a:pt x="296" y="48"/>
                  <a:pt x="277" y="51"/>
                </a:cubicBezTo>
                <a:cubicBezTo>
                  <a:pt x="293" y="48"/>
                  <a:pt x="310" y="47"/>
                  <a:pt x="325" y="47"/>
                </a:cubicBezTo>
                <a:cubicBezTo>
                  <a:pt x="327" y="47"/>
                  <a:pt x="328" y="46"/>
                  <a:pt x="330" y="46"/>
                </a:cubicBezTo>
                <a:cubicBezTo>
                  <a:pt x="343" y="47"/>
                  <a:pt x="363" y="49"/>
                  <a:pt x="379" y="52"/>
                </a:cubicBezTo>
                <a:cubicBezTo>
                  <a:pt x="381" y="52"/>
                  <a:pt x="382" y="52"/>
                  <a:pt x="375" y="51"/>
                </a:cubicBezTo>
                <a:cubicBezTo>
                  <a:pt x="377" y="51"/>
                  <a:pt x="378" y="51"/>
                  <a:pt x="381" y="52"/>
                </a:cubicBezTo>
                <a:cubicBezTo>
                  <a:pt x="381" y="52"/>
                  <a:pt x="380" y="52"/>
                  <a:pt x="379" y="52"/>
                </a:cubicBezTo>
                <a:cubicBezTo>
                  <a:pt x="388" y="53"/>
                  <a:pt x="389" y="54"/>
                  <a:pt x="398" y="56"/>
                </a:cubicBezTo>
                <a:cubicBezTo>
                  <a:pt x="399" y="56"/>
                  <a:pt x="400" y="56"/>
                  <a:pt x="399" y="56"/>
                </a:cubicBezTo>
                <a:cubicBezTo>
                  <a:pt x="392" y="54"/>
                  <a:pt x="385" y="52"/>
                  <a:pt x="379" y="51"/>
                </a:cubicBezTo>
                <a:cubicBezTo>
                  <a:pt x="375" y="50"/>
                  <a:pt x="372" y="50"/>
                  <a:pt x="369" y="49"/>
                </a:cubicBezTo>
                <a:cubicBezTo>
                  <a:pt x="367" y="49"/>
                  <a:pt x="367" y="49"/>
                  <a:pt x="365" y="48"/>
                </a:cubicBezTo>
                <a:cubicBezTo>
                  <a:pt x="363" y="48"/>
                  <a:pt x="360" y="48"/>
                  <a:pt x="358" y="48"/>
                </a:cubicBezTo>
                <a:cubicBezTo>
                  <a:pt x="353" y="47"/>
                  <a:pt x="353" y="47"/>
                  <a:pt x="353" y="47"/>
                </a:cubicBezTo>
                <a:cubicBezTo>
                  <a:pt x="345" y="46"/>
                  <a:pt x="336" y="46"/>
                  <a:pt x="327" y="45"/>
                </a:cubicBezTo>
                <a:cubicBezTo>
                  <a:pt x="321" y="45"/>
                  <a:pt x="314" y="45"/>
                  <a:pt x="307" y="46"/>
                </a:cubicBezTo>
                <a:cubicBezTo>
                  <a:pt x="310" y="45"/>
                  <a:pt x="315" y="45"/>
                  <a:pt x="320" y="45"/>
                </a:cubicBezTo>
                <a:cubicBezTo>
                  <a:pt x="337" y="45"/>
                  <a:pt x="357" y="46"/>
                  <a:pt x="371" y="49"/>
                </a:cubicBezTo>
                <a:cubicBezTo>
                  <a:pt x="372" y="49"/>
                  <a:pt x="369" y="48"/>
                  <a:pt x="368" y="48"/>
                </a:cubicBezTo>
                <a:cubicBezTo>
                  <a:pt x="363" y="47"/>
                  <a:pt x="360" y="47"/>
                  <a:pt x="356" y="46"/>
                </a:cubicBezTo>
                <a:cubicBezTo>
                  <a:pt x="354" y="46"/>
                  <a:pt x="357" y="46"/>
                  <a:pt x="355" y="46"/>
                </a:cubicBezTo>
                <a:cubicBezTo>
                  <a:pt x="345" y="45"/>
                  <a:pt x="335" y="45"/>
                  <a:pt x="323" y="45"/>
                </a:cubicBezTo>
                <a:cubicBezTo>
                  <a:pt x="322" y="44"/>
                  <a:pt x="319" y="44"/>
                  <a:pt x="321" y="44"/>
                </a:cubicBezTo>
                <a:cubicBezTo>
                  <a:pt x="319" y="44"/>
                  <a:pt x="319" y="44"/>
                  <a:pt x="317" y="44"/>
                </a:cubicBezTo>
                <a:cubicBezTo>
                  <a:pt x="314" y="44"/>
                  <a:pt x="318" y="44"/>
                  <a:pt x="317" y="44"/>
                </a:cubicBezTo>
                <a:cubicBezTo>
                  <a:pt x="314" y="44"/>
                  <a:pt x="310" y="45"/>
                  <a:pt x="308" y="45"/>
                </a:cubicBezTo>
                <a:cubicBezTo>
                  <a:pt x="294" y="46"/>
                  <a:pt x="282" y="47"/>
                  <a:pt x="266" y="50"/>
                </a:cubicBezTo>
                <a:cubicBezTo>
                  <a:pt x="276" y="48"/>
                  <a:pt x="290" y="46"/>
                  <a:pt x="305" y="45"/>
                </a:cubicBezTo>
                <a:cubicBezTo>
                  <a:pt x="308" y="44"/>
                  <a:pt x="304" y="45"/>
                  <a:pt x="307" y="44"/>
                </a:cubicBezTo>
                <a:cubicBezTo>
                  <a:pt x="311" y="44"/>
                  <a:pt x="314" y="44"/>
                  <a:pt x="318" y="44"/>
                </a:cubicBezTo>
                <a:cubicBezTo>
                  <a:pt x="328" y="44"/>
                  <a:pt x="328" y="44"/>
                  <a:pt x="328" y="44"/>
                </a:cubicBezTo>
                <a:cubicBezTo>
                  <a:pt x="333" y="44"/>
                  <a:pt x="338" y="44"/>
                  <a:pt x="343" y="44"/>
                </a:cubicBezTo>
                <a:cubicBezTo>
                  <a:pt x="348" y="45"/>
                  <a:pt x="351" y="45"/>
                  <a:pt x="356" y="45"/>
                </a:cubicBezTo>
                <a:cubicBezTo>
                  <a:pt x="358" y="46"/>
                  <a:pt x="358" y="45"/>
                  <a:pt x="361" y="46"/>
                </a:cubicBezTo>
                <a:cubicBezTo>
                  <a:pt x="362" y="46"/>
                  <a:pt x="357" y="45"/>
                  <a:pt x="360" y="45"/>
                </a:cubicBezTo>
                <a:cubicBezTo>
                  <a:pt x="363" y="46"/>
                  <a:pt x="360" y="45"/>
                  <a:pt x="362" y="46"/>
                </a:cubicBezTo>
                <a:cubicBezTo>
                  <a:pt x="365" y="46"/>
                  <a:pt x="366" y="46"/>
                  <a:pt x="368" y="46"/>
                </a:cubicBezTo>
                <a:cubicBezTo>
                  <a:pt x="375" y="48"/>
                  <a:pt x="382" y="49"/>
                  <a:pt x="389" y="51"/>
                </a:cubicBezTo>
                <a:cubicBezTo>
                  <a:pt x="391" y="51"/>
                  <a:pt x="386" y="50"/>
                  <a:pt x="388" y="50"/>
                </a:cubicBezTo>
                <a:cubicBezTo>
                  <a:pt x="391" y="51"/>
                  <a:pt x="401" y="54"/>
                  <a:pt x="403" y="54"/>
                </a:cubicBezTo>
                <a:cubicBezTo>
                  <a:pt x="411" y="57"/>
                  <a:pt x="415" y="58"/>
                  <a:pt x="424" y="61"/>
                </a:cubicBezTo>
                <a:cubicBezTo>
                  <a:pt x="427" y="63"/>
                  <a:pt x="424" y="61"/>
                  <a:pt x="426" y="62"/>
                </a:cubicBezTo>
                <a:cubicBezTo>
                  <a:pt x="431" y="64"/>
                  <a:pt x="434" y="65"/>
                  <a:pt x="440" y="68"/>
                </a:cubicBezTo>
                <a:cubicBezTo>
                  <a:pt x="444" y="69"/>
                  <a:pt x="450" y="72"/>
                  <a:pt x="455" y="75"/>
                </a:cubicBezTo>
                <a:cubicBezTo>
                  <a:pt x="455" y="74"/>
                  <a:pt x="452" y="73"/>
                  <a:pt x="449" y="71"/>
                </a:cubicBezTo>
                <a:cubicBezTo>
                  <a:pt x="451" y="72"/>
                  <a:pt x="456" y="75"/>
                  <a:pt x="458" y="76"/>
                </a:cubicBezTo>
                <a:cubicBezTo>
                  <a:pt x="466" y="80"/>
                  <a:pt x="473" y="84"/>
                  <a:pt x="480" y="91"/>
                </a:cubicBezTo>
                <a:cubicBezTo>
                  <a:pt x="486" y="97"/>
                  <a:pt x="492" y="105"/>
                  <a:pt x="495" y="116"/>
                </a:cubicBezTo>
                <a:cubicBezTo>
                  <a:pt x="496" y="119"/>
                  <a:pt x="497" y="120"/>
                  <a:pt x="498" y="123"/>
                </a:cubicBezTo>
                <a:cubicBezTo>
                  <a:pt x="498" y="124"/>
                  <a:pt x="498" y="124"/>
                  <a:pt x="498" y="123"/>
                </a:cubicBezTo>
                <a:cubicBezTo>
                  <a:pt x="498" y="126"/>
                  <a:pt x="499" y="130"/>
                  <a:pt x="499" y="134"/>
                </a:cubicBezTo>
                <a:cubicBezTo>
                  <a:pt x="500" y="136"/>
                  <a:pt x="500" y="139"/>
                  <a:pt x="500" y="141"/>
                </a:cubicBezTo>
                <a:cubicBezTo>
                  <a:pt x="500" y="143"/>
                  <a:pt x="500" y="146"/>
                  <a:pt x="500" y="148"/>
                </a:cubicBezTo>
                <a:close/>
                <a:moveTo>
                  <a:pt x="385" y="50"/>
                </a:moveTo>
                <a:cubicBezTo>
                  <a:pt x="380" y="49"/>
                  <a:pt x="378" y="49"/>
                  <a:pt x="371" y="47"/>
                </a:cubicBezTo>
                <a:cubicBezTo>
                  <a:pt x="369" y="47"/>
                  <a:pt x="367" y="47"/>
                  <a:pt x="364" y="46"/>
                </a:cubicBezTo>
                <a:cubicBezTo>
                  <a:pt x="363" y="47"/>
                  <a:pt x="354" y="45"/>
                  <a:pt x="354" y="46"/>
                </a:cubicBezTo>
                <a:cubicBezTo>
                  <a:pt x="359" y="46"/>
                  <a:pt x="362" y="47"/>
                  <a:pt x="365" y="47"/>
                </a:cubicBezTo>
                <a:cubicBezTo>
                  <a:pt x="367" y="47"/>
                  <a:pt x="364" y="47"/>
                  <a:pt x="366" y="47"/>
                </a:cubicBezTo>
                <a:cubicBezTo>
                  <a:pt x="370" y="48"/>
                  <a:pt x="380" y="49"/>
                  <a:pt x="386" y="51"/>
                </a:cubicBezTo>
                <a:cubicBezTo>
                  <a:pt x="386" y="51"/>
                  <a:pt x="384" y="50"/>
                  <a:pt x="385" y="50"/>
                </a:cubicBezTo>
                <a:close/>
                <a:moveTo>
                  <a:pt x="387" y="51"/>
                </a:moveTo>
                <a:cubicBezTo>
                  <a:pt x="387" y="51"/>
                  <a:pt x="388" y="51"/>
                  <a:pt x="388" y="51"/>
                </a:cubicBezTo>
                <a:cubicBezTo>
                  <a:pt x="392" y="52"/>
                  <a:pt x="389" y="51"/>
                  <a:pt x="387" y="51"/>
                </a:cubicBezTo>
                <a:close/>
                <a:moveTo>
                  <a:pt x="391" y="61"/>
                </a:moveTo>
                <a:cubicBezTo>
                  <a:pt x="391" y="61"/>
                  <a:pt x="391" y="61"/>
                  <a:pt x="391" y="61"/>
                </a:cubicBezTo>
                <a:cubicBezTo>
                  <a:pt x="391" y="61"/>
                  <a:pt x="391" y="61"/>
                  <a:pt x="391" y="61"/>
                </a:cubicBezTo>
                <a:close/>
              </a:path>
            </a:pathLst>
          </a:custGeom>
          <a:solidFill>
            <a:srgbClr val="92D050"/>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latin typeface="Calibri"/>
            </a:endParaRPr>
          </a:p>
        </p:txBody>
      </p:sp>
      <p:sp>
        <p:nvSpPr>
          <p:cNvPr id="25" name="Rectangle 24"/>
          <p:cNvSpPr/>
          <p:nvPr/>
        </p:nvSpPr>
        <p:spPr>
          <a:xfrm>
            <a:off x="5820866" y="3343531"/>
            <a:ext cx="2286964" cy="1015663"/>
          </a:xfrm>
          <a:prstGeom prst="rect">
            <a:avLst/>
          </a:prstGeom>
        </p:spPr>
        <p:txBody>
          <a:bodyPr wrap="square">
            <a:spAutoFit/>
          </a:bodyPr>
          <a:lstStyle/>
          <a:p>
            <a:pPr algn="ctr"/>
            <a:r>
              <a:rPr lang="fr-FR" sz="1200" b="1"/>
              <a:t>Pressure vessels </a:t>
            </a:r>
            <a:r>
              <a:rPr lang="fr-FR" sz="1200"/>
              <a:t>as per ASME BPVC Sec. VIII Div.1 §U-1</a:t>
            </a:r>
          </a:p>
          <a:p>
            <a:pPr algn="ctr"/>
            <a:r>
              <a:rPr lang="fr-FR" sz="1200"/>
              <a:t>Internal diameter &gt; 6 in. (152 mm)</a:t>
            </a:r>
          </a:p>
        </p:txBody>
      </p:sp>
      <p:sp>
        <p:nvSpPr>
          <p:cNvPr id="26" name="Rectangle 25"/>
          <p:cNvSpPr/>
          <p:nvPr/>
        </p:nvSpPr>
        <p:spPr>
          <a:xfrm>
            <a:off x="5859541" y="5085184"/>
            <a:ext cx="2362200" cy="461665"/>
          </a:xfrm>
          <a:prstGeom prst="rect">
            <a:avLst/>
          </a:prstGeom>
        </p:spPr>
        <p:txBody>
          <a:bodyPr wrap="square">
            <a:spAutoFit/>
          </a:bodyPr>
          <a:lstStyle/>
          <a:p>
            <a:pPr algn="ctr"/>
            <a:r>
              <a:rPr lang="fr-FR" sz="1200" b="1" smtClean="0"/>
              <a:t>Piping </a:t>
            </a:r>
            <a:r>
              <a:rPr lang="fr-FR" sz="1200" smtClean="0"/>
              <a:t>as </a:t>
            </a:r>
            <a:r>
              <a:rPr lang="fr-FR" sz="1200"/>
              <a:t>per ASME </a:t>
            </a:r>
            <a:r>
              <a:rPr lang="fr-FR" sz="1200" smtClean="0"/>
              <a:t>B 31.3</a:t>
            </a:r>
            <a:endParaRPr lang="fr-FR" sz="1200"/>
          </a:p>
          <a:p>
            <a:pPr algn="ctr"/>
            <a:r>
              <a:rPr lang="fr-FR" sz="1200"/>
              <a:t>Internal diameter </a:t>
            </a:r>
            <a:r>
              <a:rPr lang="fr-FR" sz="1200" smtClean="0"/>
              <a:t>&lt; </a:t>
            </a:r>
            <a:r>
              <a:rPr lang="fr-FR" sz="1200"/>
              <a:t>6 in. </a:t>
            </a:r>
          </a:p>
        </p:txBody>
      </p:sp>
      <p:sp>
        <p:nvSpPr>
          <p:cNvPr id="2" name="Rectangle 1"/>
          <p:cNvSpPr/>
          <p:nvPr/>
        </p:nvSpPr>
        <p:spPr>
          <a:xfrm>
            <a:off x="35496" y="1066781"/>
            <a:ext cx="8712968" cy="1590179"/>
          </a:xfrm>
          <a:prstGeom prst="rect">
            <a:avLst/>
          </a:prstGeom>
        </p:spPr>
        <p:txBody>
          <a:bodyPr wrap="square">
            <a:spAutoFit/>
          </a:bodyPr>
          <a:lstStyle/>
          <a:p>
            <a:pPr marL="542925" lvl="3" indent="-180975" algn="just" defTabSz="628650">
              <a:spcAft>
                <a:spcPts val="800"/>
              </a:spcAft>
              <a:buSzPct val="80000"/>
              <a:buFont typeface="Calibri" panose="020F0502020204030204" pitchFamily="34" charset="0"/>
              <a:buChar char="–"/>
              <a:defRPr/>
            </a:pPr>
            <a:r>
              <a:rPr lang="en-US" sz="1400" dirty="0"/>
              <a:t>Cryogenic fluid inside the IFMIF </a:t>
            </a:r>
            <a:r>
              <a:rPr lang="en-US" sz="1400" dirty="0" err="1"/>
              <a:t>cryomodule</a:t>
            </a:r>
            <a:r>
              <a:rPr lang="en-US" sz="1400" dirty="0"/>
              <a:t> </a:t>
            </a:r>
            <a:r>
              <a:rPr lang="en-US" sz="1400" dirty="0">
                <a:sym typeface="Wingdings" panose="05000000000000000000" pitchFamily="2" charset="2"/>
              </a:rPr>
              <a:t> M</a:t>
            </a:r>
            <a:r>
              <a:rPr lang="en-US" sz="1400" dirty="0"/>
              <a:t>ust comply with </a:t>
            </a:r>
            <a:r>
              <a:rPr lang="en-US" sz="1400" dirty="0" smtClean="0"/>
              <a:t>the Japanese regulation: </a:t>
            </a:r>
            <a:r>
              <a:rPr lang="en-US" sz="1400" b="1" dirty="0" smtClean="0"/>
              <a:t>High </a:t>
            </a:r>
            <a:r>
              <a:rPr lang="en-US" sz="1400" b="1" dirty="0"/>
              <a:t>Pressure Gas Safety </a:t>
            </a:r>
            <a:r>
              <a:rPr lang="en-US" sz="1400" b="1" dirty="0" smtClean="0"/>
              <a:t>Law (HPGSL)</a:t>
            </a:r>
            <a:r>
              <a:rPr lang="en-US" sz="1400" dirty="0" smtClean="0"/>
              <a:t>. </a:t>
            </a:r>
          </a:p>
          <a:p>
            <a:pPr marL="542925" lvl="3" indent="-180975" algn="just" defTabSz="628650">
              <a:spcAft>
                <a:spcPts val="800"/>
              </a:spcAft>
              <a:buSzPct val="80000"/>
              <a:buFont typeface="Calibri" panose="020F0502020204030204" pitchFamily="34" charset="0"/>
              <a:buChar char="–"/>
              <a:defRPr/>
            </a:pPr>
            <a:r>
              <a:rPr lang="en-US" sz="1400" dirty="0" smtClean="0"/>
              <a:t>Strategy </a:t>
            </a:r>
            <a:r>
              <a:rPr lang="en-US" sz="1400" dirty="0"/>
              <a:t>negotiated with the Japanese </a:t>
            </a:r>
            <a:r>
              <a:rPr lang="en-US" sz="1400" dirty="0" smtClean="0"/>
              <a:t>authorities : </a:t>
            </a:r>
            <a:r>
              <a:rPr lang="en-US" sz="1400" dirty="0"/>
              <a:t>design, fabrication and tests of all the </a:t>
            </a:r>
            <a:r>
              <a:rPr lang="en-US" sz="1400" dirty="0" err="1"/>
              <a:t>cryomodule</a:t>
            </a:r>
            <a:r>
              <a:rPr lang="en-US" sz="1400" dirty="0"/>
              <a:t> components according to </a:t>
            </a:r>
            <a:r>
              <a:rPr lang="en-US" sz="1400" b="1" dirty="0"/>
              <a:t>ASME BPVC </a:t>
            </a:r>
            <a:r>
              <a:rPr lang="en-US" sz="1400" dirty="0"/>
              <a:t>or </a:t>
            </a:r>
            <a:r>
              <a:rPr lang="en-US" sz="1400" b="1" dirty="0" smtClean="0"/>
              <a:t>B31.3. </a:t>
            </a:r>
          </a:p>
          <a:p>
            <a:pPr marL="542925" lvl="3" indent="-180975" algn="just" defTabSz="628650">
              <a:spcAft>
                <a:spcPts val="800"/>
              </a:spcAft>
              <a:buSzPct val="80000"/>
              <a:buFont typeface="Calibri" panose="020F0502020204030204" pitchFamily="34" charset="0"/>
              <a:buChar char="–"/>
              <a:defRPr/>
            </a:pPr>
            <a:r>
              <a:rPr lang="en-US" sz="1400" dirty="0" smtClean="0"/>
              <a:t>All licensed components are subject to Aomori Prefecture approval before installation of the </a:t>
            </a:r>
            <a:r>
              <a:rPr lang="en-US" sz="1400" dirty="0" err="1" smtClean="0"/>
              <a:t>cryomodule</a:t>
            </a:r>
            <a:r>
              <a:rPr lang="en-US" sz="1400" dirty="0" smtClean="0"/>
              <a:t> in </a:t>
            </a:r>
            <a:r>
              <a:rPr lang="en-US" sz="1400" dirty="0" err="1" smtClean="0"/>
              <a:t>Rokkasho</a:t>
            </a:r>
            <a:r>
              <a:rPr lang="en-US" sz="1400" dirty="0" smtClean="0"/>
              <a:t> (application form presented by QST). </a:t>
            </a:r>
            <a:endParaRPr lang="en-US" sz="1400" dirty="0"/>
          </a:p>
        </p:txBody>
      </p:sp>
      <p:graphicFrame>
        <p:nvGraphicFramePr>
          <p:cNvPr id="4" name="Tableau 3"/>
          <p:cNvGraphicFramePr>
            <a:graphicFrameLocks noGrp="1"/>
          </p:cNvGraphicFramePr>
          <p:nvPr>
            <p:extLst>
              <p:ext uri="{D42A27DB-BD31-4B8C-83A1-F6EECF244321}">
                <p14:modId xmlns:p14="http://schemas.microsoft.com/office/powerpoint/2010/main" val="1424752285"/>
              </p:ext>
            </p:extLst>
          </p:nvPr>
        </p:nvGraphicFramePr>
        <p:xfrm>
          <a:off x="395536" y="2656960"/>
          <a:ext cx="4176464" cy="3741634"/>
        </p:xfrm>
        <a:graphic>
          <a:graphicData uri="http://schemas.openxmlformats.org/drawingml/2006/table">
            <a:tbl>
              <a:tblPr firstRow="1" bandRow="1">
                <a:tableStyleId>{00A15C55-8517-42AA-B614-E9B94910E393}</a:tableStyleId>
              </a:tblPr>
              <a:tblGrid>
                <a:gridCol w="1339273"/>
                <a:gridCol w="1460857"/>
                <a:gridCol w="1376334"/>
              </a:tblGrid>
              <a:tr h="394420">
                <a:tc>
                  <a:txBody>
                    <a:bodyPr/>
                    <a:lstStyle/>
                    <a:p>
                      <a:pPr algn="ctr"/>
                      <a:r>
                        <a:rPr lang="fr-FR" sz="1100" smtClean="0"/>
                        <a:t>Component</a:t>
                      </a:r>
                      <a:r>
                        <a:rPr lang="fr-FR" sz="1100" baseline="0" smtClean="0"/>
                        <a:t> </a:t>
                      </a:r>
                      <a:endParaRPr lang="fr-FR" sz="1100"/>
                    </a:p>
                  </a:txBody>
                  <a:tcPr anchor="ctr"/>
                </a:tc>
                <a:tc>
                  <a:txBody>
                    <a:bodyPr/>
                    <a:lstStyle/>
                    <a:p>
                      <a:pPr algn="ctr"/>
                      <a:r>
                        <a:rPr lang="fr-FR" sz="1100" smtClean="0"/>
                        <a:t>Licensing procedure </a:t>
                      </a:r>
                      <a:endParaRPr lang="fr-FR" sz="1100"/>
                    </a:p>
                  </a:txBody>
                  <a:tcPr anchor="ctr"/>
                </a:tc>
                <a:tc>
                  <a:txBody>
                    <a:bodyPr/>
                    <a:lstStyle/>
                    <a:p>
                      <a:pPr algn="ctr"/>
                      <a:r>
                        <a:rPr lang="fr-FR" sz="1100" smtClean="0"/>
                        <a:t>Code</a:t>
                      </a:r>
                      <a:endParaRPr lang="fr-FR" sz="1100"/>
                    </a:p>
                  </a:txBody>
                  <a:tcPr anchor="ctr"/>
                </a:tc>
              </a:tr>
              <a:tr h="394420">
                <a:tc>
                  <a:txBody>
                    <a:bodyPr/>
                    <a:lstStyle/>
                    <a:p>
                      <a:pPr algn="ctr"/>
                      <a:r>
                        <a:rPr lang="fr-FR" sz="1100" smtClean="0"/>
                        <a:t>Cavities </a:t>
                      </a:r>
                      <a:endParaRPr lang="fr-FR" sz="1100"/>
                    </a:p>
                  </a:txBody>
                  <a:tcPr anchor="ctr"/>
                </a:tc>
                <a:tc>
                  <a:txBody>
                    <a:bodyPr/>
                    <a:lstStyle/>
                    <a:p>
                      <a:pPr algn="ctr"/>
                      <a:r>
                        <a:rPr lang="fr-FR" sz="1100" smtClean="0"/>
                        <a:t>YES</a:t>
                      </a:r>
                      <a:r>
                        <a:rPr lang="fr-FR" sz="1100" baseline="0" smtClean="0"/>
                        <a:t> – Pressure vessel</a:t>
                      </a:r>
                      <a:endParaRPr lang="fr-FR" sz="1100"/>
                    </a:p>
                  </a:txBody>
                  <a:tcPr anchor="ctr"/>
                </a:tc>
                <a:tc rowSpan="3">
                  <a:txBody>
                    <a:bodyPr/>
                    <a:lstStyle/>
                    <a:p>
                      <a:pPr algn="ctr"/>
                      <a:r>
                        <a:rPr lang="fr-FR" sz="1100" smtClean="0"/>
                        <a:t>ASME BPVC Section VIII</a:t>
                      </a:r>
                      <a:r>
                        <a:rPr lang="fr-FR" sz="1100" baseline="0" smtClean="0"/>
                        <a:t> Div.1</a:t>
                      </a:r>
                      <a:endParaRPr lang="fr-FR" sz="1100"/>
                    </a:p>
                  </a:txBody>
                  <a:tcPr anchor="ctr"/>
                </a:tc>
              </a:tr>
              <a:tr h="552188">
                <a:tc>
                  <a:txBody>
                    <a:bodyPr/>
                    <a:lstStyle/>
                    <a:p>
                      <a:pPr algn="ctr"/>
                      <a:r>
                        <a:rPr lang="fr-FR" sz="1100" smtClean="0"/>
                        <a:t>Phase Separator</a:t>
                      </a:r>
                      <a:endParaRPr lang="fr-FR" sz="11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smtClean="0"/>
                        <a:t>YES</a:t>
                      </a:r>
                      <a:r>
                        <a:rPr lang="fr-FR" sz="1100" baseline="0" smtClean="0"/>
                        <a:t> – Pressure vessel</a:t>
                      </a:r>
                      <a:endParaRPr lang="fr-FR" sz="1100" smtClean="0"/>
                    </a:p>
                    <a:p>
                      <a:pPr algn="ctr"/>
                      <a:endParaRPr lang="fr-FR" sz="1100"/>
                    </a:p>
                  </a:txBody>
                  <a:tcPr anchor="ctr"/>
                </a:tc>
                <a:tc vMerge="1">
                  <a:txBody>
                    <a:bodyPr/>
                    <a:lstStyle/>
                    <a:p>
                      <a:pPr algn="ctr"/>
                      <a:endParaRPr lang="fr-FR"/>
                    </a:p>
                  </a:txBody>
                  <a:tcPr anchor="ctr"/>
                </a:tc>
              </a:tr>
              <a:tr h="552188">
                <a:tc>
                  <a:txBody>
                    <a:bodyPr/>
                    <a:lstStyle/>
                    <a:p>
                      <a:pPr algn="ctr"/>
                      <a:r>
                        <a:rPr lang="fr-FR" sz="1100" smtClean="0"/>
                        <a:t>Solenoid vessels</a:t>
                      </a:r>
                      <a:br>
                        <a:rPr lang="fr-FR" sz="1100" smtClean="0"/>
                      </a:br>
                      <a:r>
                        <a:rPr lang="fr-FR" sz="1100" smtClean="0"/>
                        <a:t>(CIEMAT)</a:t>
                      </a:r>
                      <a:endParaRPr lang="fr-FR" sz="11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smtClean="0"/>
                        <a:t>YES</a:t>
                      </a:r>
                      <a:r>
                        <a:rPr lang="fr-FR" sz="1100" baseline="0" smtClean="0"/>
                        <a:t> – Pressure vessel</a:t>
                      </a:r>
                      <a:endParaRPr lang="fr-FR" sz="1100" smtClean="0"/>
                    </a:p>
                    <a:p>
                      <a:pPr algn="ctr"/>
                      <a:endParaRPr lang="fr-FR" sz="1100"/>
                    </a:p>
                  </a:txBody>
                  <a:tcPr anchor="ctr"/>
                </a:tc>
                <a:tc vMerge="1">
                  <a:txBody>
                    <a:bodyPr/>
                    <a:lstStyle/>
                    <a:p>
                      <a:pPr algn="ctr"/>
                      <a:endParaRPr lang="fr-FR"/>
                    </a:p>
                  </a:txBody>
                  <a:tcPr anchor="ctr"/>
                </a:tc>
              </a:tr>
              <a:tr h="552188">
                <a:tc>
                  <a:txBody>
                    <a:bodyPr/>
                    <a:lstStyle/>
                    <a:p>
                      <a:pPr algn="ctr"/>
                      <a:r>
                        <a:rPr lang="fr-FR" sz="1100" smtClean="0"/>
                        <a:t>Current leads</a:t>
                      </a:r>
                      <a:r>
                        <a:rPr lang="fr-FR" sz="1100" baseline="0" smtClean="0"/>
                        <a:t> assembly</a:t>
                      </a:r>
                      <a:br>
                        <a:rPr lang="fr-FR" sz="1100" baseline="0" smtClean="0"/>
                      </a:br>
                      <a:r>
                        <a:rPr lang="fr-FR" sz="1100" baseline="0" smtClean="0"/>
                        <a:t>(CIEMAT)</a:t>
                      </a:r>
                      <a:endParaRPr lang="fr-FR" sz="1100"/>
                    </a:p>
                  </a:txBody>
                  <a:tcPr anchor="ctr"/>
                </a:tc>
                <a:tc>
                  <a:txBody>
                    <a:bodyPr/>
                    <a:lstStyle/>
                    <a:p>
                      <a:pPr algn="ctr"/>
                      <a:r>
                        <a:rPr lang="fr-FR" sz="1100" smtClean="0"/>
                        <a:t>YES </a:t>
                      </a:r>
                      <a:r>
                        <a:rPr lang="fr-FR" sz="1100" baseline="0" smtClean="0"/>
                        <a:t>–</a:t>
                      </a:r>
                      <a:r>
                        <a:rPr lang="fr-FR" sz="1100" smtClean="0"/>
                        <a:t> Pressure piping</a:t>
                      </a:r>
                      <a:endParaRPr lang="fr-FR" sz="1100"/>
                    </a:p>
                  </a:txBody>
                  <a:tcPr anchor="ctr"/>
                </a:tc>
                <a:tc rowSpan="2">
                  <a:txBody>
                    <a:bodyPr/>
                    <a:lstStyle/>
                    <a:p>
                      <a:pPr algn="ctr"/>
                      <a:r>
                        <a:rPr lang="fr-FR" sz="1100" smtClean="0"/>
                        <a:t>ASME B 31.3</a:t>
                      </a:r>
                      <a:endParaRPr lang="fr-FR" sz="1100"/>
                    </a:p>
                  </a:txBody>
                  <a:tcPr anchor="ctr"/>
                </a:tc>
              </a:tr>
              <a:tr h="552188">
                <a:tc>
                  <a:txBody>
                    <a:bodyPr/>
                    <a:lstStyle/>
                    <a:p>
                      <a:pPr algn="ctr"/>
                      <a:r>
                        <a:rPr lang="fr-FR" sz="1100" smtClean="0"/>
                        <a:t>Cryo-piping, thermal shield</a:t>
                      </a:r>
                      <a:r>
                        <a:rPr lang="fr-FR" sz="1100" baseline="0" smtClean="0"/>
                        <a:t> piping</a:t>
                      </a:r>
                      <a:endParaRPr lang="fr-FR" sz="110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smtClean="0"/>
                        <a:t>YES </a:t>
                      </a:r>
                      <a:r>
                        <a:rPr lang="fr-FR" sz="1100" baseline="0" smtClean="0"/>
                        <a:t>–</a:t>
                      </a:r>
                      <a:r>
                        <a:rPr lang="fr-FR" sz="1100" smtClean="0"/>
                        <a:t> Pressure piping</a:t>
                      </a:r>
                    </a:p>
                    <a:p>
                      <a:pPr algn="ctr"/>
                      <a:endParaRPr lang="fr-FR" sz="1100"/>
                    </a:p>
                  </a:txBody>
                  <a:tcPr anchor="ctr"/>
                </a:tc>
                <a:tc vMerge="1">
                  <a:txBody>
                    <a:bodyPr/>
                    <a:lstStyle/>
                    <a:p>
                      <a:pPr algn="ctr"/>
                      <a:endParaRPr lang="fr-FR"/>
                    </a:p>
                  </a:txBody>
                  <a:tcPr anchor="ctr"/>
                </a:tc>
              </a:tr>
              <a:tr h="510754">
                <a:tc>
                  <a:txBody>
                    <a:bodyPr/>
                    <a:lstStyle/>
                    <a:p>
                      <a:pPr algn="ctr"/>
                      <a:r>
                        <a:rPr lang="fr-FR" sz="1100" smtClean="0"/>
                        <a:t>Vacuum vessel /thermal</a:t>
                      </a:r>
                      <a:r>
                        <a:rPr lang="fr-FR" sz="1100" baseline="0" smtClean="0"/>
                        <a:t> shield</a:t>
                      </a:r>
                      <a:endParaRPr lang="fr-FR" sz="1100"/>
                    </a:p>
                  </a:txBody>
                  <a:tcPr anchor="ctr"/>
                </a:tc>
                <a:tc>
                  <a:txBody>
                    <a:bodyPr/>
                    <a:lstStyle/>
                    <a:p>
                      <a:pPr algn="ctr"/>
                      <a:r>
                        <a:rPr lang="fr-FR" sz="1100" smtClean="0"/>
                        <a:t>NO </a:t>
                      </a:r>
                      <a:r>
                        <a:rPr lang="fr-FR" sz="1100" baseline="0" smtClean="0"/>
                        <a:t>–</a:t>
                      </a:r>
                      <a:r>
                        <a:rPr lang="fr-FR" sz="1100" smtClean="0"/>
                        <a:t>  </a:t>
                      </a:r>
                      <a:r>
                        <a:rPr lang="el-GR" sz="1100" smtClean="0">
                          <a:latin typeface="Calibri" panose="020F0502020204030204" pitchFamily="34" charset="0"/>
                        </a:rPr>
                        <a:t>Δ</a:t>
                      </a:r>
                      <a:r>
                        <a:rPr lang="fr-FR" sz="1100" smtClean="0">
                          <a:latin typeface="Calibri" panose="020F0502020204030204" pitchFamily="34" charset="0"/>
                        </a:rPr>
                        <a:t>P &lt; 0,1 MPa</a:t>
                      </a:r>
                      <a:endParaRPr lang="fr-FR" sz="1100"/>
                    </a:p>
                  </a:txBody>
                  <a:tcPr anchor="ctr"/>
                </a:tc>
                <a:tc>
                  <a:txBody>
                    <a:bodyPr/>
                    <a:lstStyle/>
                    <a:p>
                      <a:pPr algn="ctr"/>
                      <a:r>
                        <a:rPr lang="fr-FR" sz="1100" smtClean="0"/>
                        <a:t>x</a:t>
                      </a:r>
                      <a:endParaRPr lang="fr-FR" sz="1100"/>
                    </a:p>
                  </a:txBody>
                  <a:tcPr anchor="ctr"/>
                </a:tc>
              </a:tr>
            </a:tbl>
          </a:graphicData>
        </a:graphic>
      </p:graphicFrame>
    </p:spTree>
    <p:extLst>
      <p:ext uri="{BB962C8B-B14F-4D97-AF65-F5344CB8AC3E}">
        <p14:creationId xmlns:p14="http://schemas.microsoft.com/office/powerpoint/2010/main" val="40378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344" y="2075236"/>
            <a:ext cx="3744416" cy="72008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smtClean="0">
                <a:solidFill>
                  <a:schemeClr val="tx1">
                    <a:lumMod val="65000"/>
                    <a:lumOff val="35000"/>
                  </a:schemeClr>
                </a:solidFill>
              </a:rPr>
              <a:t>Materials:      Nb   ,    NbTi and Ti</a:t>
            </a:r>
            <a:r>
              <a:rPr lang="fr-FR" sz="1400"/>
              <a:t/>
            </a:r>
            <a:br>
              <a:rPr lang="fr-FR" sz="1400"/>
            </a:br>
            <a:r>
              <a:rPr lang="fr-FR" sz="1400" b="1">
                <a:solidFill>
                  <a:schemeClr val="accent2"/>
                </a:solidFill>
              </a:rPr>
              <a:t>Nb and NbTi </a:t>
            </a:r>
            <a:r>
              <a:rPr lang="fr-FR" sz="1400" b="1" smtClean="0">
                <a:solidFill>
                  <a:schemeClr val="accent2"/>
                </a:solidFill>
              </a:rPr>
              <a:t>are </a:t>
            </a:r>
            <a:r>
              <a:rPr lang="fr-FR" sz="1400" b="1">
                <a:solidFill>
                  <a:schemeClr val="accent2"/>
                </a:solidFill>
              </a:rPr>
              <a:t>not listed in ASME BPVC</a:t>
            </a:r>
            <a:endParaRPr lang="fr-FR" sz="1400"/>
          </a:p>
        </p:txBody>
      </p:sp>
      <p:sp>
        <p:nvSpPr>
          <p:cNvPr id="11" name="Titre 10"/>
          <p:cNvSpPr>
            <a:spLocks noGrp="1"/>
          </p:cNvSpPr>
          <p:nvPr>
            <p:ph type="title"/>
          </p:nvPr>
        </p:nvSpPr>
        <p:spPr/>
        <p:txBody>
          <a:bodyPr/>
          <a:lstStyle/>
          <a:p>
            <a:pPr algn="ctr"/>
            <a:r>
              <a:rPr lang="fr-FR" smtClean="0"/>
              <a:t>CAVITY LICENSING</a:t>
            </a:r>
            <a:endParaRPr lang="fr-FR" dirty="0"/>
          </a:p>
        </p:txBody>
      </p:sp>
      <p:sp>
        <p:nvSpPr>
          <p:cNvPr id="9" name="Espace réservé du numéro de diapositive 8"/>
          <p:cNvSpPr>
            <a:spLocks noGrp="1"/>
          </p:cNvSpPr>
          <p:nvPr>
            <p:ph type="sldNum" sz="quarter" idx="17"/>
          </p:nvPr>
        </p:nvSpPr>
        <p:spPr/>
        <p:txBody>
          <a:bodyPr/>
          <a:lstStyle/>
          <a:p>
            <a:r>
              <a:rPr lang="fr-FR" smtClean="0"/>
              <a:t>|  PAGE </a:t>
            </a:r>
            <a:fld id="{AEFB9B6D-867A-40B8-ACB0-35CC9F272C9C}" type="slidenum">
              <a:rPr lang="fr-FR" smtClean="0"/>
              <a:pPr/>
              <a:t>5</a:t>
            </a:fld>
            <a:endParaRPr lang="fr-FR" dirty="0"/>
          </a:p>
        </p:txBody>
      </p:sp>
      <p:sp>
        <p:nvSpPr>
          <p:cNvPr id="10" name="Espace réservé du pied de page 9"/>
          <p:cNvSpPr>
            <a:spLocks noGrp="1"/>
          </p:cNvSpPr>
          <p:nvPr>
            <p:ph type="ftr" sz="quarter" idx="18"/>
          </p:nvPr>
        </p:nvSpPr>
        <p:spPr/>
        <p:txBody>
          <a:bodyPr/>
          <a:lstStyle/>
          <a:p>
            <a:r>
              <a:rPr lang="fr-FR" dirty="0" smtClean="0"/>
              <a:t>CEA Saclay/</a:t>
            </a:r>
            <a:r>
              <a:rPr lang="fr-FR" dirty="0" err="1" smtClean="0"/>
              <a:t>Irfu</a:t>
            </a:r>
            <a:r>
              <a:rPr lang="fr-FR" dirty="0" smtClean="0"/>
              <a:t> projet IFMIF EVEDA SRF LINAC | 06/07/2016</a:t>
            </a:r>
            <a:endParaRPr lang="fr-FR" dirty="0"/>
          </a:p>
        </p:txBody>
      </p:sp>
      <p:sp>
        <p:nvSpPr>
          <p:cNvPr id="13" name="Espace réservé du contenu 6"/>
          <p:cNvSpPr>
            <a:spLocks noGrp="1"/>
          </p:cNvSpPr>
          <p:nvPr>
            <p:ph idx="1"/>
          </p:nvPr>
        </p:nvSpPr>
        <p:spPr>
          <a:xfrm>
            <a:off x="461943" y="1034777"/>
            <a:ext cx="2885921" cy="242873"/>
          </a:xfrm>
        </p:spPr>
        <p:txBody>
          <a:bodyPr/>
          <a:lstStyle/>
          <a:p>
            <a:pPr marL="0" lvl="1" indent="0" algn="ctr">
              <a:buNone/>
            </a:pPr>
            <a:r>
              <a:rPr lang="fr-FR" sz="1400" smtClean="0"/>
              <a:t>Cavities are considered « Pressure Vessel » as per</a:t>
            </a:r>
            <a:r>
              <a:rPr lang="fr-FR" sz="1400"/>
              <a:t> </a:t>
            </a:r>
            <a:r>
              <a:rPr lang="fr-FR" sz="1400" smtClean="0">
                <a:sym typeface="Wingdings" panose="05000000000000000000" pitchFamily="2" charset="2"/>
              </a:rPr>
              <a:t>ASME BPVC Section VIII Div.1. </a:t>
            </a:r>
            <a:r>
              <a:rPr lang="fr-FR" sz="1200" smtClean="0">
                <a:sym typeface="Wingdings" panose="05000000000000000000" pitchFamily="2" charset="2"/>
              </a:rPr>
              <a:t>(LHe in the cavities)</a:t>
            </a:r>
            <a:endParaRPr lang="fr-FR" sz="1200" dirty="0" smtClean="0"/>
          </a:p>
          <a:p>
            <a:pPr marL="0" lvl="1" indent="0">
              <a:buNone/>
            </a:pPr>
            <a:endParaRPr lang="fr-FR"/>
          </a:p>
        </p:txBody>
      </p:sp>
      <p:sp>
        <p:nvSpPr>
          <p:cNvPr id="15" name="Freeform 505"/>
          <p:cNvSpPr>
            <a:spLocks noEditPoints="1"/>
          </p:cNvSpPr>
          <p:nvPr/>
        </p:nvSpPr>
        <p:spPr bwMode="auto">
          <a:xfrm>
            <a:off x="1979712" y="2102757"/>
            <a:ext cx="432048" cy="378225"/>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chemeClr val="accent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 name="Freeform 505"/>
          <p:cNvSpPr>
            <a:spLocks noEditPoints="1"/>
          </p:cNvSpPr>
          <p:nvPr/>
        </p:nvSpPr>
        <p:spPr bwMode="auto">
          <a:xfrm>
            <a:off x="2514595" y="2116926"/>
            <a:ext cx="561347" cy="349885"/>
          </a:xfrm>
          <a:custGeom>
            <a:avLst/>
            <a:gdLst>
              <a:gd name="T0" fmla="*/ 123 w 452"/>
              <a:gd name="T1" fmla="*/ 17 h 285"/>
              <a:gd name="T2" fmla="*/ 335 w 452"/>
              <a:gd name="T3" fmla="*/ 260 h 285"/>
              <a:gd name="T4" fmla="*/ 115 w 452"/>
              <a:gd name="T5" fmla="*/ 281 h 285"/>
              <a:gd name="T6" fmla="*/ 2 w 452"/>
              <a:gd name="T7" fmla="*/ 219 h 285"/>
              <a:gd name="T8" fmla="*/ 82 w 452"/>
              <a:gd name="T9" fmla="*/ 78 h 285"/>
              <a:gd name="T10" fmla="*/ 215 w 452"/>
              <a:gd name="T11" fmla="*/ 18 h 285"/>
              <a:gd name="T12" fmla="*/ 192 w 452"/>
              <a:gd name="T13" fmla="*/ 18 h 285"/>
              <a:gd name="T14" fmla="*/ 146 w 452"/>
              <a:gd name="T15" fmla="*/ 20 h 285"/>
              <a:gd name="T16" fmla="*/ 127 w 452"/>
              <a:gd name="T17" fmla="*/ 24 h 285"/>
              <a:gd name="T18" fmla="*/ 133 w 452"/>
              <a:gd name="T19" fmla="*/ 22 h 285"/>
              <a:gd name="T20" fmla="*/ 216 w 452"/>
              <a:gd name="T21" fmla="*/ 13 h 285"/>
              <a:gd name="T22" fmla="*/ 131 w 452"/>
              <a:gd name="T23" fmla="*/ 18 h 285"/>
              <a:gd name="T24" fmla="*/ 130 w 452"/>
              <a:gd name="T25" fmla="*/ 17 h 285"/>
              <a:gd name="T26" fmla="*/ 174 w 452"/>
              <a:gd name="T27" fmla="*/ 11 h 285"/>
              <a:gd name="T28" fmla="*/ 158 w 452"/>
              <a:gd name="T29" fmla="*/ 12 h 285"/>
              <a:gd name="T30" fmla="*/ 130 w 452"/>
              <a:gd name="T31" fmla="*/ 16 h 285"/>
              <a:gd name="T32" fmla="*/ 130 w 452"/>
              <a:gd name="T33" fmla="*/ 16 h 285"/>
              <a:gd name="T34" fmla="*/ 160 w 452"/>
              <a:gd name="T35" fmla="*/ 10 h 285"/>
              <a:gd name="T36" fmla="*/ 129 w 452"/>
              <a:gd name="T37" fmla="*/ 15 h 285"/>
              <a:gd name="T38" fmla="*/ 125 w 452"/>
              <a:gd name="T39" fmla="*/ 16 h 285"/>
              <a:gd name="T40" fmla="*/ 135 w 452"/>
              <a:gd name="T41" fmla="*/ 13 h 285"/>
              <a:gd name="T42" fmla="*/ 182 w 452"/>
              <a:gd name="T43" fmla="*/ 7 h 285"/>
              <a:gd name="T44" fmla="*/ 254 w 452"/>
              <a:gd name="T45" fmla="*/ 7 h 285"/>
              <a:gd name="T46" fmla="*/ 271 w 452"/>
              <a:gd name="T47" fmla="*/ 8 h 285"/>
              <a:gd name="T48" fmla="*/ 354 w 452"/>
              <a:gd name="T49" fmla="*/ 2 h 285"/>
              <a:gd name="T50" fmla="*/ 360 w 452"/>
              <a:gd name="T51" fmla="*/ 0 h 285"/>
              <a:gd name="T52" fmla="*/ 367 w 452"/>
              <a:gd name="T53" fmla="*/ 1 h 285"/>
              <a:gd name="T54" fmla="*/ 376 w 452"/>
              <a:gd name="T55" fmla="*/ 6 h 285"/>
              <a:gd name="T56" fmla="*/ 377 w 452"/>
              <a:gd name="T57" fmla="*/ 17 h 285"/>
              <a:gd name="T58" fmla="*/ 368 w 452"/>
              <a:gd name="T59" fmla="*/ 23 h 285"/>
              <a:gd name="T60" fmla="*/ 361 w 452"/>
              <a:gd name="T61" fmla="*/ 23 h 285"/>
              <a:gd name="T62" fmla="*/ 354 w 452"/>
              <a:gd name="T63" fmla="*/ 21 h 285"/>
              <a:gd name="T64" fmla="*/ 342 w 452"/>
              <a:gd name="T65" fmla="*/ 29 h 285"/>
              <a:gd name="T66" fmla="*/ 422 w 452"/>
              <a:gd name="T67" fmla="*/ 87 h 285"/>
              <a:gd name="T68" fmla="*/ 156 w 452"/>
              <a:gd name="T69" fmla="*/ 10 h 285"/>
              <a:gd name="T70" fmla="*/ 180 w 452"/>
              <a:gd name="T71" fmla="*/ 8 h 285"/>
              <a:gd name="T72" fmla="*/ 218 w 452"/>
              <a:gd name="T73" fmla="*/ 17 h 285"/>
              <a:gd name="T74" fmla="*/ 335 w 452"/>
              <a:gd name="T75" fmla="*/ 43 h 285"/>
              <a:gd name="T76" fmla="*/ 282 w 452"/>
              <a:gd name="T77" fmla="*/ 25 h 285"/>
              <a:gd name="T78" fmla="*/ 137 w 452"/>
              <a:gd name="T79" fmla="*/ 65 h 285"/>
              <a:gd name="T80" fmla="*/ 17 w 452"/>
              <a:gd name="T81" fmla="*/ 205 h 285"/>
              <a:gd name="T82" fmla="*/ 136 w 452"/>
              <a:gd name="T83" fmla="*/ 266 h 285"/>
              <a:gd name="T84" fmla="*/ 341 w 452"/>
              <a:gd name="T85" fmla="*/ 240 h 285"/>
              <a:gd name="T86" fmla="*/ 123 w 452"/>
              <a:gd name="T87" fmla="*/ 16 h 285"/>
              <a:gd name="T88" fmla="*/ 123 w 452"/>
              <a:gd name="T89" fmla="*/ 19 h 285"/>
              <a:gd name="T90" fmla="*/ 124 w 452"/>
              <a:gd name="T91" fmla="*/ 19 h 285"/>
              <a:gd name="T92" fmla="*/ 124 w 452"/>
              <a:gd name="T93" fmla="*/ 17 h 285"/>
              <a:gd name="T94" fmla="*/ 248 w 452"/>
              <a:gd name="T95" fmla="*/ 5 h 285"/>
              <a:gd name="T96" fmla="*/ 124 w 452"/>
              <a:gd name="T97" fmla="*/ 22 h 285"/>
              <a:gd name="T98" fmla="*/ 123 w 452"/>
              <a:gd name="T99" fmla="*/ 22 h 285"/>
              <a:gd name="T100" fmla="*/ 124 w 452"/>
              <a:gd name="T101" fmla="*/ 16 h 285"/>
              <a:gd name="T102" fmla="*/ 125 w 452"/>
              <a:gd name="T103" fmla="*/ 19 h 285"/>
              <a:gd name="T104" fmla="*/ 161 w 452"/>
              <a:gd name="T105" fmla="*/ 18 h 285"/>
              <a:gd name="T106" fmla="*/ 187 w 452"/>
              <a:gd name="T107" fmla="*/ 18 h 285"/>
              <a:gd name="T108" fmla="*/ 125 w 452"/>
              <a:gd name="T109" fmla="*/ 25 h 285"/>
              <a:gd name="T110" fmla="*/ 123 w 452"/>
              <a:gd name="T111" fmla="*/ 17 h 285"/>
              <a:gd name="T112" fmla="*/ 312 w 452"/>
              <a:gd name="T113" fmla="*/ 35 h 285"/>
              <a:gd name="T114" fmla="*/ 131 w 452"/>
              <a:gd name="T115" fmla="*/ 26 h 285"/>
              <a:gd name="T116" fmla="*/ 121 w 452"/>
              <a:gd name="T117" fmla="*/ 25 h 285"/>
              <a:gd name="T118" fmla="*/ 121 w 452"/>
              <a:gd name="T119" fmla="*/ 23 h 285"/>
              <a:gd name="T120" fmla="*/ 121 w 452"/>
              <a:gd name="T121" fmla="*/ 1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285">
                <a:moveTo>
                  <a:pt x="126" y="23"/>
                </a:moveTo>
                <a:cubicBezTo>
                  <a:pt x="126" y="24"/>
                  <a:pt x="125" y="23"/>
                  <a:pt x="125" y="24"/>
                </a:cubicBezTo>
                <a:cubicBezTo>
                  <a:pt x="125" y="23"/>
                  <a:pt x="125" y="23"/>
                  <a:pt x="126" y="23"/>
                </a:cubicBezTo>
                <a:close/>
                <a:moveTo>
                  <a:pt x="123" y="17"/>
                </a:moveTo>
                <a:cubicBezTo>
                  <a:pt x="123" y="17"/>
                  <a:pt x="123" y="17"/>
                  <a:pt x="123" y="17"/>
                </a:cubicBezTo>
                <a:cubicBezTo>
                  <a:pt x="123" y="17"/>
                  <a:pt x="123" y="17"/>
                  <a:pt x="123" y="17"/>
                </a:cubicBezTo>
                <a:cubicBezTo>
                  <a:pt x="124" y="17"/>
                  <a:pt x="123" y="17"/>
                  <a:pt x="123" y="17"/>
                </a:cubicBezTo>
                <a:close/>
                <a:moveTo>
                  <a:pt x="449" y="171"/>
                </a:moveTo>
                <a:cubicBezTo>
                  <a:pt x="446" y="182"/>
                  <a:pt x="441" y="191"/>
                  <a:pt x="435" y="199"/>
                </a:cubicBezTo>
                <a:cubicBezTo>
                  <a:pt x="423" y="216"/>
                  <a:pt x="407" y="229"/>
                  <a:pt x="389" y="238"/>
                </a:cubicBezTo>
                <a:cubicBezTo>
                  <a:pt x="380" y="243"/>
                  <a:pt x="370" y="246"/>
                  <a:pt x="361" y="250"/>
                </a:cubicBezTo>
                <a:cubicBezTo>
                  <a:pt x="353" y="253"/>
                  <a:pt x="344" y="257"/>
                  <a:pt x="335" y="260"/>
                </a:cubicBezTo>
                <a:cubicBezTo>
                  <a:pt x="317" y="266"/>
                  <a:pt x="296" y="272"/>
                  <a:pt x="278" y="276"/>
                </a:cubicBezTo>
                <a:cubicBezTo>
                  <a:pt x="273" y="277"/>
                  <a:pt x="268" y="278"/>
                  <a:pt x="262" y="279"/>
                </a:cubicBezTo>
                <a:cubicBezTo>
                  <a:pt x="250" y="281"/>
                  <a:pt x="236" y="283"/>
                  <a:pt x="223" y="284"/>
                </a:cubicBezTo>
                <a:cubicBezTo>
                  <a:pt x="210" y="285"/>
                  <a:pt x="197" y="285"/>
                  <a:pt x="186" y="285"/>
                </a:cubicBezTo>
                <a:cubicBezTo>
                  <a:pt x="170" y="285"/>
                  <a:pt x="152" y="285"/>
                  <a:pt x="135" y="283"/>
                </a:cubicBezTo>
                <a:cubicBezTo>
                  <a:pt x="128" y="283"/>
                  <a:pt x="121" y="282"/>
                  <a:pt x="115" y="281"/>
                </a:cubicBezTo>
                <a:cubicBezTo>
                  <a:pt x="112" y="281"/>
                  <a:pt x="109" y="281"/>
                  <a:pt x="106" y="281"/>
                </a:cubicBezTo>
                <a:cubicBezTo>
                  <a:pt x="95" y="279"/>
                  <a:pt x="83" y="277"/>
                  <a:pt x="72" y="274"/>
                </a:cubicBezTo>
                <a:cubicBezTo>
                  <a:pt x="65" y="272"/>
                  <a:pt x="60" y="271"/>
                  <a:pt x="54" y="269"/>
                </a:cubicBezTo>
                <a:cubicBezTo>
                  <a:pt x="45" y="265"/>
                  <a:pt x="34" y="260"/>
                  <a:pt x="23" y="252"/>
                </a:cubicBezTo>
                <a:cubicBezTo>
                  <a:pt x="18" y="248"/>
                  <a:pt x="14" y="243"/>
                  <a:pt x="10" y="238"/>
                </a:cubicBezTo>
                <a:cubicBezTo>
                  <a:pt x="6" y="232"/>
                  <a:pt x="3" y="226"/>
                  <a:pt x="2" y="219"/>
                </a:cubicBezTo>
                <a:cubicBezTo>
                  <a:pt x="0" y="213"/>
                  <a:pt x="0" y="206"/>
                  <a:pt x="0" y="200"/>
                </a:cubicBezTo>
                <a:cubicBezTo>
                  <a:pt x="0" y="197"/>
                  <a:pt x="0" y="194"/>
                  <a:pt x="1" y="190"/>
                </a:cubicBezTo>
                <a:cubicBezTo>
                  <a:pt x="2" y="179"/>
                  <a:pt x="7" y="165"/>
                  <a:pt x="13" y="155"/>
                </a:cubicBezTo>
                <a:cubicBezTo>
                  <a:pt x="15" y="150"/>
                  <a:pt x="18" y="145"/>
                  <a:pt x="22" y="140"/>
                </a:cubicBezTo>
                <a:cubicBezTo>
                  <a:pt x="29" y="129"/>
                  <a:pt x="37" y="119"/>
                  <a:pt x="44" y="112"/>
                </a:cubicBezTo>
                <a:cubicBezTo>
                  <a:pt x="53" y="102"/>
                  <a:pt x="69" y="88"/>
                  <a:pt x="82" y="78"/>
                </a:cubicBezTo>
                <a:cubicBezTo>
                  <a:pt x="83" y="77"/>
                  <a:pt x="83" y="77"/>
                  <a:pt x="84" y="77"/>
                </a:cubicBezTo>
                <a:cubicBezTo>
                  <a:pt x="94" y="70"/>
                  <a:pt x="104" y="62"/>
                  <a:pt x="114" y="57"/>
                </a:cubicBezTo>
                <a:cubicBezTo>
                  <a:pt x="116" y="56"/>
                  <a:pt x="116" y="56"/>
                  <a:pt x="117" y="55"/>
                </a:cubicBezTo>
                <a:cubicBezTo>
                  <a:pt x="131" y="47"/>
                  <a:pt x="131" y="47"/>
                  <a:pt x="131" y="47"/>
                </a:cubicBezTo>
                <a:cubicBezTo>
                  <a:pt x="152" y="38"/>
                  <a:pt x="167" y="32"/>
                  <a:pt x="186" y="26"/>
                </a:cubicBezTo>
                <a:cubicBezTo>
                  <a:pt x="195" y="23"/>
                  <a:pt x="205" y="20"/>
                  <a:pt x="215" y="18"/>
                </a:cubicBezTo>
                <a:cubicBezTo>
                  <a:pt x="215" y="18"/>
                  <a:pt x="215" y="18"/>
                  <a:pt x="215" y="18"/>
                </a:cubicBezTo>
                <a:cubicBezTo>
                  <a:pt x="215" y="18"/>
                  <a:pt x="215" y="18"/>
                  <a:pt x="215" y="18"/>
                </a:cubicBezTo>
                <a:cubicBezTo>
                  <a:pt x="215" y="18"/>
                  <a:pt x="215" y="18"/>
                  <a:pt x="215" y="18"/>
                </a:cubicBezTo>
                <a:cubicBezTo>
                  <a:pt x="212" y="18"/>
                  <a:pt x="210" y="18"/>
                  <a:pt x="207" y="18"/>
                </a:cubicBezTo>
                <a:cubicBezTo>
                  <a:pt x="204" y="18"/>
                  <a:pt x="204" y="18"/>
                  <a:pt x="199" y="18"/>
                </a:cubicBezTo>
                <a:cubicBezTo>
                  <a:pt x="195" y="18"/>
                  <a:pt x="196" y="18"/>
                  <a:pt x="192" y="18"/>
                </a:cubicBezTo>
                <a:cubicBezTo>
                  <a:pt x="192" y="18"/>
                  <a:pt x="188" y="18"/>
                  <a:pt x="187" y="18"/>
                </a:cubicBezTo>
                <a:cubicBezTo>
                  <a:pt x="187" y="18"/>
                  <a:pt x="188" y="18"/>
                  <a:pt x="187" y="18"/>
                </a:cubicBezTo>
                <a:cubicBezTo>
                  <a:pt x="184" y="18"/>
                  <a:pt x="174" y="19"/>
                  <a:pt x="168" y="19"/>
                </a:cubicBezTo>
                <a:cubicBezTo>
                  <a:pt x="161" y="20"/>
                  <a:pt x="153" y="21"/>
                  <a:pt x="145" y="22"/>
                </a:cubicBezTo>
                <a:cubicBezTo>
                  <a:pt x="153" y="20"/>
                  <a:pt x="159" y="19"/>
                  <a:pt x="161" y="19"/>
                </a:cubicBezTo>
                <a:cubicBezTo>
                  <a:pt x="157" y="19"/>
                  <a:pt x="151" y="20"/>
                  <a:pt x="146" y="20"/>
                </a:cubicBezTo>
                <a:cubicBezTo>
                  <a:pt x="137" y="22"/>
                  <a:pt x="137" y="22"/>
                  <a:pt x="137" y="22"/>
                </a:cubicBezTo>
                <a:cubicBezTo>
                  <a:pt x="133" y="22"/>
                  <a:pt x="133" y="22"/>
                  <a:pt x="133" y="22"/>
                </a:cubicBezTo>
                <a:cubicBezTo>
                  <a:pt x="132" y="23"/>
                  <a:pt x="132" y="23"/>
                  <a:pt x="132" y="23"/>
                </a:cubicBezTo>
                <a:cubicBezTo>
                  <a:pt x="131" y="23"/>
                  <a:pt x="131" y="23"/>
                  <a:pt x="131" y="23"/>
                </a:cubicBezTo>
                <a:cubicBezTo>
                  <a:pt x="131" y="23"/>
                  <a:pt x="131" y="23"/>
                  <a:pt x="131" y="23"/>
                </a:cubicBezTo>
                <a:cubicBezTo>
                  <a:pt x="130" y="23"/>
                  <a:pt x="128" y="23"/>
                  <a:pt x="127" y="24"/>
                </a:cubicBezTo>
                <a:cubicBezTo>
                  <a:pt x="127" y="24"/>
                  <a:pt x="127" y="24"/>
                  <a:pt x="127" y="24"/>
                </a:cubicBezTo>
                <a:cubicBezTo>
                  <a:pt x="125" y="24"/>
                  <a:pt x="123" y="25"/>
                  <a:pt x="122" y="25"/>
                </a:cubicBezTo>
                <a:cubicBezTo>
                  <a:pt x="125" y="24"/>
                  <a:pt x="128" y="23"/>
                  <a:pt x="131" y="22"/>
                </a:cubicBezTo>
                <a:cubicBezTo>
                  <a:pt x="131" y="22"/>
                  <a:pt x="131" y="22"/>
                  <a:pt x="131" y="22"/>
                </a:cubicBezTo>
                <a:cubicBezTo>
                  <a:pt x="131" y="22"/>
                  <a:pt x="131" y="22"/>
                  <a:pt x="131" y="22"/>
                </a:cubicBezTo>
                <a:cubicBezTo>
                  <a:pt x="133" y="22"/>
                  <a:pt x="133" y="22"/>
                  <a:pt x="133" y="22"/>
                </a:cubicBezTo>
                <a:cubicBezTo>
                  <a:pt x="137" y="21"/>
                  <a:pt x="142" y="21"/>
                  <a:pt x="147" y="20"/>
                </a:cubicBezTo>
                <a:cubicBezTo>
                  <a:pt x="156" y="19"/>
                  <a:pt x="166" y="18"/>
                  <a:pt x="173" y="17"/>
                </a:cubicBezTo>
                <a:cubicBezTo>
                  <a:pt x="182" y="16"/>
                  <a:pt x="187" y="16"/>
                  <a:pt x="182" y="15"/>
                </a:cubicBezTo>
                <a:cubicBezTo>
                  <a:pt x="171" y="16"/>
                  <a:pt x="161" y="17"/>
                  <a:pt x="150" y="18"/>
                </a:cubicBezTo>
                <a:cubicBezTo>
                  <a:pt x="148" y="18"/>
                  <a:pt x="146" y="18"/>
                  <a:pt x="149" y="18"/>
                </a:cubicBezTo>
                <a:cubicBezTo>
                  <a:pt x="171" y="14"/>
                  <a:pt x="197" y="13"/>
                  <a:pt x="216" y="13"/>
                </a:cubicBezTo>
                <a:cubicBezTo>
                  <a:pt x="226" y="14"/>
                  <a:pt x="226" y="14"/>
                  <a:pt x="226" y="14"/>
                </a:cubicBezTo>
                <a:cubicBezTo>
                  <a:pt x="231" y="13"/>
                  <a:pt x="231" y="13"/>
                  <a:pt x="231" y="13"/>
                </a:cubicBezTo>
                <a:cubicBezTo>
                  <a:pt x="230" y="13"/>
                  <a:pt x="229" y="13"/>
                  <a:pt x="229" y="13"/>
                </a:cubicBezTo>
                <a:cubicBezTo>
                  <a:pt x="207" y="12"/>
                  <a:pt x="190" y="11"/>
                  <a:pt x="167" y="13"/>
                </a:cubicBezTo>
                <a:cubicBezTo>
                  <a:pt x="164" y="13"/>
                  <a:pt x="161" y="13"/>
                  <a:pt x="158" y="14"/>
                </a:cubicBezTo>
                <a:cubicBezTo>
                  <a:pt x="151" y="14"/>
                  <a:pt x="140" y="16"/>
                  <a:pt x="131" y="18"/>
                </a:cubicBezTo>
                <a:cubicBezTo>
                  <a:pt x="130" y="18"/>
                  <a:pt x="130" y="18"/>
                  <a:pt x="130" y="18"/>
                </a:cubicBezTo>
                <a:cubicBezTo>
                  <a:pt x="130" y="18"/>
                  <a:pt x="130" y="18"/>
                  <a:pt x="130" y="18"/>
                </a:cubicBezTo>
                <a:cubicBezTo>
                  <a:pt x="130" y="18"/>
                  <a:pt x="130" y="18"/>
                  <a:pt x="130" y="18"/>
                </a:cubicBezTo>
                <a:cubicBezTo>
                  <a:pt x="129" y="18"/>
                  <a:pt x="127" y="19"/>
                  <a:pt x="126" y="19"/>
                </a:cubicBezTo>
                <a:cubicBezTo>
                  <a:pt x="127" y="18"/>
                  <a:pt x="128" y="18"/>
                  <a:pt x="129" y="18"/>
                </a:cubicBezTo>
                <a:cubicBezTo>
                  <a:pt x="130" y="18"/>
                  <a:pt x="130" y="17"/>
                  <a:pt x="130" y="17"/>
                </a:cubicBezTo>
                <a:cubicBezTo>
                  <a:pt x="130" y="17"/>
                  <a:pt x="130" y="17"/>
                  <a:pt x="130" y="17"/>
                </a:cubicBezTo>
                <a:cubicBezTo>
                  <a:pt x="134" y="17"/>
                  <a:pt x="134" y="17"/>
                  <a:pt x="134" y="17"/>
                </a:cubicBezTo>
                <a:cubicBezTo>
                  <a:pt x="138" y="16"/>
                  <a:pt x="142" y="15"/>
                  <a:pt x="146" y="15"/>
                </a:cubicBezTo>
                <a:cubicBezTo>
                  <a:pt x="155" y="13"/>
                  <a:pt x="164" y="12"/>
                  <a:pt x="172" y="12"/>
                </a:cubicBezTo>
                <a:cubicBezTo>
                  <a:pt x="175" y="11"/>
                  <a:pt x="175" y="11"/>
                  <a:pt x="169" y="11"/>
                </a:cubicBezTo>
                <a:cubicBezTo>
                  <a:pt x="171" y="11"/>
                  <a:pt x="172" y="11"/>
                  <a:pt x="174" y="11"/>
                </a:cubicBezTo>
                <a:cubicBezTo>
                  <a:pt x="174" y="11"/>
                  <a:pt x="174" y="11"/>
                  <a:pt x="173" y="11"/>
                </a:cubicBezTo>
                <a:cubicBezTo>
                  <a:pt x="182" y="10"/>
                  <a:pt x="183" y="10"/>
                  <a:pt x="192" y="10"/>
                </a:cubicBezTo>
                <a:cubicBezTo>
                  <a:pt x="194" y="10"/>
                  <a:pt x="194" y="9"/>
                  <a:pt x="193" y="9"/>
                </a:cubicBezTo>
                <a:cubicBezTo>
                  <a:pt x="186" y="10"/>
                  <a:pt x="179" y="10"/>
                  <a:pt x="172" y="10"/>
                </a:cubicBezTo>
                <a:cubicBezTo>
                  <a:pt x="168" y="11"/>
                  <a:pt x="165" y="11"/>
                  <a:pt x="162" y="12"/>
                </a:cubicBezTo>
                <a:cubicBezTo>
                  <a:pt x="160" y="12"/>
                  <a:pt x="160" y="12"/>
                  <a:pt x="158" y="12"/>
                </a:cubicBezTo>
                <a:cubicBezTo>
                  <a:pt x="156" y="12"/>
                  <a:pt x="153" y="13"/>
                  <a:pt x="151" y="13"/>
                </a:cubicBezTo>
                <a:cubicBezTo>
                  <a:pt x="146" y="13"/>
                  <a:pt x="146" y="13"/>
                  <a:pt x="146" y="13"/>
                </a:cubicBezTo>
                <a:cubicBezTo>
                  <a:pt x="141" y="14"/>
                  <a:pt x="137" y="15"/>
                  <a:pt x="133" y="16"/>
                </a:cubicBezTo>
                <a:cubicBezTo>
                  <a:pt x="131" y="16"/>
                  <a:pt x="131" y="16"/>
                  <a:pt x="131" y="16"/>
                </a:cubicBezTo>
                <a:cubicBezTo>
                  <a:pt x="130" y="16"/>
                  <a:pt x="130" y="16"/>
                  <a:pt x="130" y="16"/>
                </a:cubicBezTo>
                <a:cubicBezTo>
                  <a:pt x="130" y="16"/>
                  <a:pt x="130" y="16"/>
                  <a:pt x="130" y="16"/>
                </a:cubicBezTo>
                <a:cubicBezTo>
                  <a:pt x="130" y="16"/>
                  <a:pt x="130" y="16"/>
                  <a:pt x="130" y="16"/>
                </a:cubicBezTo>
                <a:cubicBezTo>
                  <a:pt x="130" y="16"/>
                  <a:pt x="129" y="16"/>
                  <a:pt x="129" y="16"/>
                </a:cubicBezTo>
                <a:cubicBezTo>
                  <a:pt x="129" y="16"/>
                  <a:pt x="128" y="16"/>
                  <a:pt x="128" y="16"/>
                </a:cubicBezTo>
                <a:cubicBezTo>
                  <a:pt x="128" y="16"/>
                  <a:pt x="128" y="16"/>
                  <a:pt x="129" y="16"/>
                </a:cubicBezTo>
                <a:cubicBezTo>
                  <a:pt x="129" y="16"/>
                  <a:pt x="129" y="16"/>
                  <a:pt x="130" y="16"/>
                </a:cubicBezTo>
                <a:cubicBezTo>
                  <a:pt x="130" y="16"/>
                  <a:pt x="130" y="16"/>
                  <a:pt x="130" y="16"/>
                </a:cubicBezTo>
                <a:cubicBezTo>
                  <a:pt x="130" y="16"/>
                  <a:pt x="130" y="16"/>
                  <a:pt x="130" y="16"/>
                </a:cubicBezTo>
                <a:cubicBezTo>
                  <a:pt x="130" y="16"/>
                  <a:pt x="130" y="16"/>
                  <a:pt x="130" y="16"/>
                </a:cubicBezTo>
                <a:cubicBezTo>
                  <a:pt x="132" y="15"/>
                  <a:pt x="132" y="15"/>
                  <a:pt x="132" y="15"/>
                </a:cubicBezTo>
                <a:cubicBezTo>
                  <a:pt x="139" y="14"/>
                  <a:pt x="139" y="14"/>
                  <a:pt x="139" y="14"/>
                </a:cubicBezTo>
                <a:cubicBezTo>
                  <a:pt x="148" y="12"/>
                  <a:pt x="156" y="11"/>
                  <a:pt x="163" y="11"/>
                </a:cubicBezTo>
                <a:cubicBezTo>
                  <a:pt x="165" y="10"/>
                  <a:pt x="162" y="10"/>
                  <a:pt x="160" y="10"/>
                </a:cubicBezTo>
                <a:cubicBezTo>
                  <a:pt x="156" y="11"/>
                  <a:pt x="152" y="11"/>
                  <a:pt x="148" y="12"/>
                </a:cubicBezTo>
                <a:cubicBezTo>
                  <a:pt x="146" y="12"/>
                  <a:pt x="149" y="12"/>
                  <a:pt x="147" y="12"/>
                </a:cubicBezTo>
                <a:cubicBezTo>
                  <a:pt x="142" y="13"/>
                  <a:pt x="137" y="14"/>
                  <a:pt x="132" y="15"/>
                </a:cubicBezTo>
                <a:cubicBezTo>
                  <a:pt x="130" y="15"/>
                  <a:pt x="130" y="15"/>
                  <a:pt x="130" y="15"/>
                </a:cubicBezTo>
                <a:cubicBezTo>
                  <a:pt x="130" y="15"/>
                  <a:pt x="130" y="15"/>
                  <a:pt x="130" y="15"/>
                </a:cubicBezTo>
                <a:cubicBezTo>
                  <a:pt x="129" y="15"/>
                  <a:pt x="129" y="15"/>
                  <a:pt x="129" y="15"/>
                </a:cubicBezTo>
                <a:cubicBezTo>
                  <a:pt x="129" y="15"/>
                  <a:pt x="129" y="15"/>
                  <a:pt x="129" y="15"/>
                </a:cubicBezTo>
                <a:cubicBezTo>
                  <a:pt x="129" y="15"/>
                  <a:pt x="128" y="15"/>
                  <a:pt x="129" y="15"/>
                </a:cubicBezTo>
                <a:cubicBezTo>
                  <a:pt x="128" y="15"/>
                  <a:pt x="128" y="15"/>
                  <a:pt x="128" y="15"/>
                </a:cubicBezTo>
                <a:cubicBezTo>
                  <a:pt x="128" y="15"/>
                  <a:pt x="128" y="15"/>
                  <a:pt x="128" y="15"/>
                </a:cubicBezTo>
                <a:cubicBezTo>
                  <a:pt x="128" y="15"/>
                  <a:pt x="128" y="15"/>
                  <a:pt x="128" y="15"/>
                </a:cubicBezTo>
                <a:cubicBezTo>
                  <a:pt x="127" y="16"/>
                  <a:pt x="126" y="15"/>
                  <a:pt x="125" y="16"/>
                </a:cubicBezTo>
                <a:cubicBezTo>
                  <a:pt x="125" y="15"/>
                  <a:pt x="126" y="15"/>
                  <a:pt x="127" y="15"/>
                </a:cubicBezTo>
                <a:cubicBezTo>
                  <a:pt x="128" y="15"/>
                  <a:pt x="127" y="15"/>
                  <a:pt x="127" y="15"/>
                </a:cubicBezTo>
                <a:cubicBezTo>
                  <a:pt x="128" y="15"/>
                  <a:pt x="128" y="15"/>
                  <a:pt x="128" y="15"/>
                </a:cubicBezTo>
                <a:cubicBezTo>
                  <a:pt x="129" y="15"/>
                  <a:pt x="129" y="14"/>
                  <a:pt x="129" y="14"/>
                </a:cubicBezTo>
                <a:cubicBezTo>
                  <a:pt x="129" y="14"/>
                  <a:pt x="129" y="14"/>
                  <a:pt x="130" y="14"/>
                </a:cubicBezTo>
                <a:cubicBezTo>
                  <a:pt x="135" y="13"/>
                  <a:pt x="135" y="13"/>
                  <a:pt x="135" y="13"/>
                </a:cubicBezTo>
                <a:cubicBezTo>
                  <a:pt x="140" y="12"/>
                  <a:pt x="143" y="11"/>
                  <a:pt x="149" y="11"/>
                </a:cubicBezTo>
                <a:cubicBezTo>
                  <a:pt x="150" y="10"/>
                  <a:pt x="150" y="10"/>
                  <a:pt x="153" y="10"/>
                </a:cubicBezTo>
                <a:cubicBezTo>
                  <a:pt x="154" y="9"/>
                  <a:pt x="149" y="10"/>
                  <a:pt x="152" y="9"/>
                </a:cubicBezTo>
                <a:cubicBezTo>
                  <a:pt x="155" y="9"/>
                  <a:pt x="152" y="10"/>
                  <a:pt x="154" y="9"/>
                </a:cubicBezTo>
                <a:cubicBezTo>
                  <a:pt x="157" y="9"/>
                  <a:pt x="158" y="9"/>
                  <a:pt x="160" y="8"/>
                </a:cubicBezTo>
                <a:cubicBezTo>
                  <a:pt x="167" y="8"/>
                  <a:pt x="174" y="7"/>
                  <a:pt x="182" y="7"/>
                </a:cubicBezTo>
                <a:cubicBezTo>
                  <a:pt x="184" y="6"/>
                  <a:pt x="178" y="7"/>
                  <a:pt x="181" y="6"/>
                </a:cubicBezTo>
                <a:cubicBezTo>
                  <a:pt x="184" y="6"/>
                  <a:pt x="194" y="6"/>
                  <a:pt x="197" y="5"/>
                </a:cubicBezTo>
                <a:cubicBezTo>
                  <a:pt x="205" y="5"/>
                  <a:pt x="210" y="5"/>
                  <a:pt x="219" y="6"/>
                </a:cubicBezTo>
                <a:cubicBezTo>
                  <a:pt x="223" y="6"/>
                  <a:pt x="220" y="5"/>
                  <a:pt x="221" y="5"/>
                </a:cubicBezTo>
                <a:cubicBezTo>
                  <a:pt x="227" y="5"/>
                  <a:pt x="231" y="6"/>
                  <a:pt x="237" y="6"/>
                </a:cubicBezTo>
                <a:cubicBezTo>
                  <a:pt x="241" y="6"/>
                  <a:pt x="248" y="7"/>
                  <a:pt x="254" y="7"/>
                </a:cubicBezTo>
                <a:cubicBezTo>
                  <a:pt x="254" y="7"/>
                  <a:pt x="250" y="7"/>
                  <a:pt x="247" y="6"/>
                </a:cubicBezTo>
                <a:cubicBezTo>
                  <a:pt x="249" y="6"/>
                  <a:pt x="255" y="7"/>
                  <a:pt x="257" y="8"/>
                </a:cubicBezTo>
                <a:cubicBezTo>
                  <a:pt x="259" y="8"/>
                  <a:pt x="262" y="8"/>
                  <a:pt x="264" y="9"/>
                </a:cubicBezTo>
                <a:cubicBezTo>
                  <a:pt x="264" y="9"/>
                  <a:pt x="264" y="9"/>
                  <a:pt x="264" y="9"/>
                </a:cubicBezTo>
                <a:cubicBezTo>
                  <a:pt x="264" y="9"/>
                  <a:pt x="264" y="9"/>
                  <a:pt x="264" y="9"/>
                </a:cubicBezTo>
                <a:cubicBezTo>
                  <a:pt x="266" y="8"/>
                  <a:pt x="269" y="8"/>
                  <a:pt x="271" y="8"/>
                </a:cubicBezTo>
                <a:cubicBezTo>
                  <a:pt x="280" y="6"/>
                  <a:pt x="288" y="5"/>
                  <a:pt x="299" y="5"/>
                </a:cubicBezTo>
                <a:cubicBezTo>
                  <a:pt x="306" y="4"/>
                  <a:pt x="313" y="3"/>
                  <a:pt x="322" y="3"/>
                </a:cubicBezTo>
                <a:cubicBezTo>
                  <a:pt x="327" y="2"/>
                  <a:pt x="332" y="2"/>
                  <a:pt x="336" y="2"/>
                </a:cubicBezTo>
                <a:cubicBezTo>
                  <a:pt x="343" y="2"/>
                  <a:pt x="343" y="2"/>
                  <a:pt x="343" y="2"/>
                </a:cubicBezTo>
                <a:cubicBezTo>
                  <a:pt x="352" y="2"/>
                  <a:pt x="352" y="2"/>
                  <a:pt x="352" y="2"/>
                </a:cubicBezTo>
                <a:cubicBezTo>
                  <a:pt x="354" y="2"/>
                  <a:pt x="354" y="2"/>
                  <a:pt x="354" y="2"/>
                </a:cubicBezTo>
                <a:cubicBezTo>
                  <a:pt x="354" y="2"/>
                  <a:pt x="354" y="2"/>
                  <a:pt x="354" y="2"/>
                </a:cubicBezTo>
                <a:cubicBezTo>
                  <a:pt x="354" y="2"/>
                  <a:pt x="354" y="2"/>
                  <a:pt x="354" y="2"/>
                </a:cubicBezTo>
                <a:cubicBezTo>
                  <a:pt x="355" y="1"/>
                  <a:pt x="355" y="1"/>
                  <a:pt x="355" y="2"/>
                </a:cubicBezTo>
                <a:cubicBezTo>
                  <a:pt x="356" y="1"/>
                  <a:pt x="358" y="2"/>
                  <a:pt x="359" y="1"/>
                </a:cubicBezTo>
                <a:cubicBezTo>
                  <a:pt x="359" y="1"/>
                  <a:pt x="359" y="0"/>
                  <a:pt x="360" y="0"/>
                </a:cubicBezTo>
                <a:cubicBezTo>
                  <a:pt x="360" y="0"/>
                  <a:pt x="360" y="0"/>
                  <a:pt x="360" y="0"/>
                </a:cubicBezTo>
                <a:cubicBezTo>
                  <a:pt x="361" y="1"/>
                  <a:pt x="362" y="1"/>
                  <a:pt x="363" y="1"/>
                </a:cubicBezTo>
                <a:cubicBezTo>
                  <a:pt x="363" y="0"/>
                  <a:pt x="363" y="0"/>
                  <a:pt x="363" y="0"/>
                </a:cubicBezTo>
                <a:cubicBezTo>
                  <a:pt x="364" y="0"/>
                  <a:pt x="364" y="1"/>
                  <a:pt x="365" y="0"/>
                </a:cubicBezTo>
                <a:cubicBezTo>
                  <a:pt x="365" y="0"/>
                  <a:pt x="365" y="0"/>
                  <a:pt x="366" y="0"/>
                </a:cubicBezTo>
                <a:cubicBezTo>
                  <a:pt x="366" y="0"/>
                  <a:pt x="367" y="1"/>
                  <a:pt x="367" y="1"/>
                </a:cubicBezTo>
                <a:cubicBezTo>
                  <a:pt x="367" y="1"/>
                  <a:pt x="367" y="1"/>
                  <a:pt x="367" y="1"/>
                </a:cubicBezTo>
                <a:cubicBezTo>
                  <a:pt x="367" y="1"/>
                  <a:pt x="369" y="2"/>
                  <a:pt x="370" y="2"/>
                </a:cubicBezTo>
                <a:cubicBezTo>
                  <a:pt x="370" y="2"/>
                  <a:pt x="370" y="2"/>
                  <a:pt x="371" y="2"/>
                </a:cubicBezTo>
                <a:cubicBezTo>
                  <a:pt x="372" y="2"/>
                  <a:pt x="373" y="3"/>
                  <a:pt x="374" y="4"/>
                </a:cubicBezTo>
                <a:cubicBezTo>
                  <a:pt x="374" y="4"/>
                  <a:pt x="374" y="4"/>
                  <a:pt x="374" y="4"/>
                </a:cubicBezTo>
                <a:cubicBezTo>
                  <a:pt x="374" y="4"/>
                  <a:pt x="375" y="5"/>
                  <a:pt x="375" y="5"/>
                </a:cubicBezTo>
                <a:cubicBezTo>
                  <a:pt x="375" y="5"/>
                  <a:pt x="376" y="5"/>
                  <a:pt x="376" y="6"/>
                </a:cubicBezTo>
                <a:cubicBezTo>
                  <a:pt x="376" y="6"/>
                  <a:pt x="376" y="7"/>
                  <a:pt x="376" y="7"/>
                </a:cubicBezTo>
                <a:cubicBezTo>
                  <a:pt x="377" y="7"/>
                  <a:pt x="377" y="8"/>
                  <a:pt x="377" y="8"/>
                </a:cubicBezTo>
                <a:cubicBezTo>
                  <a:pt x="377" y="9"/>
                  <a:pt x="377" y="10"/>
                  <a:pt x="378" y="10"/>
                </a:cubicBezTo>
                <a:cubicBezTo>
                  <a:pt x="378" y="11"/>
                  <a:pt x="378" y="13"/>
                  <a:pt x="378" y="14"/>
                </a:cubicBezTo>
                <a:cubicBezTo>
                  <a:pt x="378" y="14"/>
                  <a:pt x="378" y="14"/>
                  <a:pt x="378" y="14"/>
                </a:cubicBezTo>
                <a:cubicBezTo>
                  <a:pt x="377" y="15"/>
                  <a:pt x="377" y="16"/>
                  <a:pt x="377" y="17"/>
                </a:cubicBezTo>
                <a:cubicBezTo>
                  <a:pt x="377" y="17"/>
                  <a:pt x="377" y="17"/>
                  <a:pt x="377" y="17"/>
                </a:cubicBezTo>
                <a:cubicBezTo>
                  <a:pt x="376" y="17"/>
                  <a:pt x="376" y="18"/>
                  <a:pt x="376" y="18"/>
                </a:cubicBezTo>
                <a:cubicBezTo>
                  <a:pt x="374" y="19"/>
                  <a:pt x="374" y="20"/>
                  <a:pt x="372" y="21"/>
                </a:cubicBezTo>
                <a:cubicBezTo>
                  <a:pt x="372" y="21"/>
                  <a:pt x="372" y="21"/>
                  <a:pt x="372" y="21"/>
                </a:cubicBezTo>
                <a:cubicBezTo>
                  <a:pt x="371" y="22"/>
                  <a:pt x="371" y="22"/>
                  <a:pt x="370" y="22"/>
                </a:cubicBezTo>
                <a:cubicBezTo>
                  <a:pt x="370" y="23"/>
                  <a:pt x="369" y="23"/>
                  <a:pt x="368" y="23"/>
                </a:cubicBezTo>
                <a:cubicBezTo>
                  <a:pt x="368" y="23"/>
                  <a:pt x="368" y="23"/>
                  <a:pt x="367" y="23"/>
                </a:cubicBezTo>
                <a:cubicBezTo>
                  <a:pt x="367" y="23"/>
                  <a:pt x="366" y="23"/>
                  <a:pt x="366" y="24"/>
                </a:cubicBezTo>
                <a:cubicBezTo>
                  <a:pt x="365" y="24"/>
                  <a:pt x="365" y="23"/>
                  <a:pt x="364" y="23"/>
                </a:cubicBezTo>
                <a:cubicBezTo>
                  <a:pt x="364" y="23"/>
                  <a:pt x="363" y="24"/>
                  <a:pt x="363" y="24"/>
                </a:cubicBezTo>
                <a:cubicBezTo>
                  <a:pt x="363" y="24"/>
                  <a:pt x="362" y="23"/>
                  <a:pt x="362" y="23"/>
                </a:cubicBezTo>
                <a:cubicBezTo>
                  <a:pt x="361" y="23"/>
                  <a:pt x="361" y="23"/>
                  <a:pt x="361" y="23"/>
                </a:cubicBezTo>
                <a:cubicBezTo>
                  <a:pt x="361" y="22"/>
                  <a:pt x="361" y="22"/>
                  <a:pt x="360" y="22"/>
                </a:cubicBezTo>
                <a:cubicBezTo>
                  <a:pt x="359" y="21"/>
                  <a:pt x="359" y="23"/>
                  <a:pt x="358" y="22"/>
                </a:cubicBezTo>
                <a:cubicBezTo>
                  <a:pt x="358" y="21"/>
                  <a:pt x="356" y="22"/>
                  <a:pt x="356" y="22"/>
                </a:cubicBezTo>
                <a:cubicBezTo>
                  <a:pt x="354" y="21"/>
                  <a:pt x="354" y="21"/>
                  <a:pt x="354" y="21"/>
                </a:cubicBezTo>
                <a:cubicBezTo>
                  <a:pt x="354" y="21"/>
                  <a:pt x="354" y="21"/>
                  <a:pt x="354" y="21"/>
                </a:cubicBezTo>
                <a:cubicBezTo>
                  <a:pt x="354" y="21"/>
                  <a:pt x="354" y="21"/>
                  <a:pt x="354" y="21"/>
                </a:cubicBezTo>
                <a:cubicBezTo>
                  <a:pt x="351" y="21"/>
                  <a:pt x="351" y="21"/>
                  <a:pt x="351" y="21"/>
                </a:cubicBezTo>
                <a:cubicBezTo>
                  <a:pt x="341" y="21"/>
                  <a:pt x="332" y="22"/>
                  <a:pt x="325" y="22"/>
                </a:cubicBezTo>
                <a:cubicBezTo>
                  <a:pt x="324" y="22"/>
                  <a:pt x="324" y="22"/>
                  <a:pt x="324" y="22"/>
                </a:cubicBezTo>
                <a:cubicBezTo>
                  <a:pt x="324" y="22"/>
                  <a:pt x="324" y="22"/>
                  <a:pt x="324" y="22"/>
                </a:cubicBezTo>
                <a:cubicBezTo>
                  <a:pt x="324" y="22"/>
                  <a:pt x="324" y="22"/>
                  <a:pt x="324" y="22"/>
                </a:cubicBezTo>
                <a:cubicBezTo>
                  <a:pt x="329" y="24"/>
                  <a:pt x="335" y="26"/>
                  <a:pt x="342" y="29"/>
                </a:cubicBezTo>
                <a:cubicBezTo>
                  <a:pt x="350" y="33"/>
                  <a:pt x="358" y="37"/>
                  <a:pt x="361" y="38"/>
                </a:cubicBezTo>
                <a:cubicBezTo>
                  <a:pt x="364" y="40"/>
                  <a:pt x="360" y="38"/>
                  <a:pt x="362" y="39"/>
                </a:cubicBezTo>
                <a:cubicBezTo>
                  <a:pt x="366" y="41"/>
                  <a:pt x="372" y="45"/>
                  <a:pt x="375" y="46"/>
                </a:cubicBezTo>
                <a:cubicBezTo>
                  <a:pt x="385" y="53"/>
                  <a:pt x="395" y="61"/>
                  <a:pt x="402" y="67"/>
                </a:cubicBezTo>
                <a:cubicBezTo>
                  <a:pt x="404" y="69"/>
                  <a:pt x="407" y="71"/>
                  <a:pt x="408" y="72"/>
                </a:cubicBezTo>
                <a:cubicBezTo>
                  <a:pt x="412" y="75"/>
                  <a:pt x="418" y="82"/>
                  <a:pt x="422" y="87"/>
                </a:cubicBezTo>
                <a:cubicBezTo>
                  <a:pt x="428" y="94"/>
                  <a:pt x="434" y="102"/>
                  <a:pt x="439" y="111"/>
                </a:cubicBezTo>
                <a:cubicBezTo>
                  <a:pt x="444" y="120"/>
                  <a:pt x="448" y="129"/>
                  <a:pt x="450" y="140"/>
                </a:cubicBezTo>
                <a:cubicBezTo>
                  <a:pt x="452" y="150"/>
                  <a:pt x="452" y="161"/>
                  <a:pt x="449" y="171"/>
                </a:cubicBezTo>
                <a:close/>
                <a:moveTo>
                  <a:pt x="178" y="8"/>
                </a:moveTo>
                <a:cubicBezTo>
                  <a:pt x="173" y="8"/>
                  <a:pt x="171" y="8"/>
                  <a:pt x="163" y="9"/>
                </a:cubicBezTo>
                <a:cubicBezTo>
                  <a:pt x="161" y="9"/>
                  <a:pt x="160" y="9"/>
                  <a:pt x="156" y="10"/>
                </a:cubicBezTo>
                <a:cubicBezTo>
                  <a:pt x="155" y="10"/>
                  <a:pt x="146" y="11"/>
                  <a:pt x="146" y="12"/>
                </a:cubicBezTo>
                <a:cubicBezTo>
                  <a:pt x="151" y="11"/>
                  <a:pt x="154" y="11"/>
                  <a:pt x="157" y="10"/>
                </a:cubicBezTo>
                <a:cubicBezTo>
                  <a:pt x="159" y="10"/>
                  <a:pt x="157" y="10"/>
                  <a:pt x="158" y="10"/>
                </a:cubicBezTo>
                <a:cubicBezTo>
                  <a:pt x="163" y="10"/>
                  <a:pt x="172" y="8"/>
                  <a:pt x="179" y="8"/>
                </a:cubicBezTo>
                <a:cubicBezTo>
                  <a:pt x="180" y="8"/>
                  <a:pt x="177" y="8"/>
                  <a:pt x="178" y="8"/>
                </a:cubicBezTo>
                <a:close/>
                <a:moveTo>
                  <a:pt x="180" y="8"/>
                </a:moveTo>
                <a:cubicBezTo>
                  <a:pt x="181" y="8"/>
                  <a:pt x="181" y="8"/>
                  <a:pt x="181" y="8"/>
                </a:cubicBezTo>
                <a:cubicBezTo>
                  <a:pt x="186" y="8"/>
                  <a:pt x="182" y="7"/>
                  <a:pt x="180" y="8"/>
                </a:cubicBezTo>
                <a:close/>
                <a:moveTo>
                  <a:pt x="218" y="17"/>
                </a:moveTo>
                <a:cubicBezTo>
                  <a:pt x="221" y="16"/>
                  <a:pt x="226" y="15"/>
                  <a:pt x="232" y="14"/>
                </a:cubicBezTo>
                <a:cubicBezTo>
                  <a:pt x="230" y="14"/>
                  <a:pt x="229" y="14"/>
                  <a:pt x="227" y="15"/>
                </a:cubicBezTo>
                <a:cubicBezTo>
                  <a:pt x="224" y="16"/>
                  <a:pt x="221" y="16"/>
                  <a:pt x="218" y="17"/>
                </a:cubicBezTo>
                <a:close/>
                <a:moveTo>
                  <a:pt x="427" y="122"/>
                </a:moveTo>
                <a:cubicBezTo>
                  <a:pt x="421" y="111"/>
                  <a:pt x="412" y="100"/>
                  <a:pt x="403" y="90"/>
                </a:cubicBezTo>
                <a:cubicBezTo>
                  <a:pt x="402" y="89"/>
                  <a:pt x="401" y="88"/>
                  <a:pt x="400" y="86"/>
                </a:cubicBezTo>
                <a:cubicBezTo>
                  <a:pt x="398" y="84"/>
                  <a:pt x="398" y="85"/>
                  <a:pt x="396" y="83"/>
                </a:cubicBezTo>
                <a:cubicBezTo>
                  <a:pt x="394" y="81"/>
                  <a:pt x="395" y="82"/>
                  <a:pt x="394" y="81"/>
                </a:cubicBezTo>
                <a:cubicBezTo>
                  <a:pt x="376" y="64"/>
                  <a:pt x="355" y="52"/>
                  <a:pt x="335" y="43"/>
                </a:cubicBezTo>
                <a:cubicBezTo>
                  <a:pt x="331" y="41"/>
                  <a:pt x="335" y="42"/>
                  <a:pt x="332" y="41"/>
                </a:cubicBezTo>
                <a:cubicBezTo>
                  <a:pt x="320" y="36"/>
                  <a:pt x="302" y="30"/>
                  <a:pt x="286" y="26"/>
                </a:cubicBezTo>
                <a:cubicBezTo>
                  <a:pt x="285" y="26"/>
                  <a:pt x="283" y="26"/>
                  <a:pt x="282" y="25"/>
                </a:cubicBezTo>
                <a:cubicBezTo>
                  <a:pt x="282" y="25"/>
                  <a:pt x="283" y="25"/>
                  <a:pt x="283" y="25"/>
                </a:cubicBezTo>
                <a:cubicBezTo>
                  <a:pt x="282" y="25"/>
                  <a:pt x="282" y="25"/>
                  <a:pt x="282" y="25"/>
                </a:cubicBezTo>
                <a:cubicBezTo>
                  <a:pt x="282" y="25"/>
                  <a:pt x="282" y="25"/>
                  <a:pt x="282" y="25"/>
                </a:cubicBezTo>
                <a:cubicBezTo>
                  <a:pt x="282" y="25"/>
                  <a:pt x="282" y="25"/>
                  <a:pt x="282" y="25"/>
                </a:cubicBezTo>
                <a:cubicBezTo>
                  <a:pt x="268" y="27"/>
                  <a:pt x="253" y="29"/>
                  <a:pt x="240" y="32"/>
                </a:cubicBezTo>
                <a:cubicBezTo>
                  <a:pt x="227" y="34"/>
                  <a:pt x="212" y="38"/>
                  <a:pt x="201" y="41"/>
                </a:cubicBezTo>
                <a:cubicBezTo>
                  <a:pt x="188" y="45"/>
                  <a:pt x="175" y="48"/>
                  <a:pt x="164" y="53"/>
                </a:cubicBezTo>
                <a:cubicBezTo>
                  <a:pt x="156" y="56"/>
                  <a:pt x="150" y="59"/>
                  <a:pt x="143" y="62"/>
                </a:cubicBezTo>
                <a:cubicBezTo>
                  <a:pt x="141" y="63"/>
                  <a:pt x="139" y="64"/>
                  <a:pt x="137" y="65"/>
                </a:cubicBezTo>
                <a:cubicBezTo>
                  <a:pt x="130" y="68"/>
                  <a:pt x="124" y="72"/>
                  <a:pt x="117" y="76"/>
                </a:cubicBezTo>
                <a:cubicBezTo>
                  <a:pt x="111" y="79"/>
                  <a:pt x="106" y="83"/>
                  <a:pt x="100" y="87"/>
                </a:cubicBezTo>
                <a:cubicBezTo>
                  <a:pt x="83" y="99"/>
                  <a:pt x="62" y="117"/>
                  <a:pt x="47" y="136"/>
                </a:cubicBezTo>
                <a:cubicBezTo>
                  <a:pt x="45" y="137"/>
                  <a:pt x="45" y="138"/>
                  <a:pt x="44" y="140"/>
                </a:cubicBezTo>
                <a:cubicBezTo>
                  <a:pt x="34" y="152"/>
                  <a:pt x="26" y="165"/>
                  <a:pt x="22" y="178"/>
                </a:cubicBezTo>
                <a:cubicBezTo>
                  <a:pt x="19" y="186"/>
                  <a:pt x="17" y="195"/>
                  <a:pt x="17" y="205"/>
                </a:cubicBezTo>
                <a:cubicBezTo>
                  <a:pt x="18" y="209"/>
                  <a:pt x="18" y="214"/>
                  <a:pt x="19" y="218"/>
                </a:cubicBezTo>
                <a:cubicBezTo>
                  <a:pt x="21" y="222"/>
                  <a:pt x="22" y="226"/>
                  <a:pt x="25" y="229"/>
                </a:cubicBezTo>
                <a:cubicBezTo>
                  <a:pt x="33" y="241"/>
                  <a:pt x="48" y="249"/>
                  <a:pt x="64" y="254"/>
                </a:cubicBezTo>
                <a:cubicBezTo>
                  <a:pt x="75" y="258"/>
                  <a:pt x="88" y="261"/>
                  <a:pt x="102" y="263"/>
                </a:cubicBezTo>
                <a:cubicBezTo>
                  <a:pt x="106" y="263"/>
                  <a:pt x="111" y="264"/>
                  <a:pt x="116" y="265"/>
                </a:cubicBezTo>
                <a:cubicBezTo>
                  <a:pt x="122" y="265"/>
                  <a:pt x="129" y="266"/>
                  <a:pt x="136" y="266"/>
                </a:cubicBezTo>
                <a:cubicBezTo>
                  <a:pt x="149" y="267"/>
                  <a:pt x="161" y="268"/>
                  <a:pt x="173" y="268"/>
                </a:cubicBezTo>
                <a:cubicBezTo>
                  <a:pt x="185" y="268"/>
                  <a:pt x="196" y="268"/>
                  <a:pt x="208" y="268"/>
                </a:cubicBezTo>
                <a:cubicBezTo>
                  <a:pt x="212" y="267"/>
                  <a:pt x="216" y="267"/>
                  <a:pt x="220" y="267"/>
                </a:cubicBezTo>
                <a:cubicBezTo>
                  <a:pt x="223" y="267"/>
                  <a:pt x="226" y="266"/>
                  <a:pt x="228" y="266"/>
                </a:cubicBezTo>
                <a:cubicBezTo>
                  <a:pt x="242" y="265"/>
                  <a:pt x="260" y="262"/>
                  <a:pt x="276" y="259"/>
                </a:cubicBezTo>
                <a:cubicBezTo>
                  <a:pt x="298" y="254"/>
                  <a:pt x="318" y="249"/>
                  <a:pt x="341" y="240"/>
                </a:cubicBezTo>
                <a:cubicBezTo>
                  <a:pt x="358" y="233"/>
                  <a:pt x="377" y="227"/>
                  <a:pt x="393" y="217"/>
                </a:cubicBezTo>
                <a:cubicBezTo>
                  <a:pt x="403" y="210"/>
                  <a:pt x="412" y="202"/>
                  <a:pt x="420" y="192"/>
                </a:cubicBezTo>
                <a:cubicBezTo>
                  <a:pt x="428" y="182"/>
                  <a:pt x="433" y="171"/>
                  <a:pt x="435" y="160"/>
                </a:cubicBezTo>
                <a:cubicBezTo>
                  <a:pt x="436" y="147"/>
                  <a:pt x="433" y="134"/>
                  <a:pt x="427" y="122"/>
                </a:cubicBezTo>
                <a:close/>
                <a:moveTo>
                  <a:pt x="122" y="17"/>
                </a:moveTo>
                <a:cubicBezTo>
                  <a:pt x="122" y="17"/>
                  <a:pt x="123" y="17"/>
                  <a:pt x="123" y="16"/>
                </a:cubicBezTo>
                <a:cubicBezTo>
                  <a:pt x="123" y="17"/>
                  <a:pt x="122" y="16"/>
                  <a:pt x="122" y="17"/>
                </a:cubicBezTo>
                <a:close/>
                <a:moveTo>
                  <a:pt x="123" y="16"/>
                </a:moveTo>
                <a:cubicBezTo>
                  <a:pt x="124" y="16"/>
                  <a:pt x="124" y="16"/>
                  <a:pt x="124" y="16"/>
                </a:cubicBezTo>
                <a:cubicBezTo>
                  <a:pt x="124" y="16"/>
                  <a:pt x="123" y="16"/>
                  <a:pt x="123" y="16"/>
                </a:cubicBezTo>
                <a:close/>
                <a:moveTo>
                  <a:pt x="123" y="20"/>
                </a:moveTo>
                <a:cubicBezTo>
                  <a:pt x="123" y="19"/>
                  <a:pt x="123" y="19"/>
                  <a:pt x="123" y="19"/>
                </a:cubicBezTo>
                <a:cubicBezTo>
                  <a:pt x="123" y="19"/>
                  <a:pt x="122" y="19"/>
                  <a:pt x="123" y="20"/>
                </a:cubicBezTo>
                <a:close/>
                <a:moveTo>
                  <a:pt x="124" y="19"/>
                </a:moveTo>
                <a:cubicBezTo>
                  <a:pt x="124" y="19"/>
                  <a:pt x="124" y="19"/>
                  <a:pt x="124" y="19"/>
                </a:cubicBezTo>
                <a:cubicBezTo>
                  <a:pt x="124" y="19"/>
                  <a:pt x="124" y="19"/>
                  <a:pt x="123" y="19"/>
                </a:cubicBezTo>
                <a:cubicBezTo>
                  <a:pt x="123" y="19"/>
                  <a:pt x="123" y="19"/>
                  <a:pt x="124" y="19"/>
                </a:cubicBezTo>
                <a:close/>
                <a:moveTo>
                  <a:pt x="124" y="19"/>
                </a:moveTo>
                <a:cubicBezTo>
                  <a:pt x="124" y="19"/>
                  <a:pt x="124" y="19"/>
                  <a:pt x="124" y="19"/>
                </a:cubicBezTo>
                <a:cubicBezTo>
                  <a:pt x="124" y="19"/>
                  <a:pt x="124" y="19"/>
                  <a:pt x="124" y="19"/>
                </a:cubicBezTo>
                <a:cubicBezTo>
                  <a:pt x="124" y="19"/>
                  <a:pt x="124" y="19"/>
                  <a:pt x="124" y="19"/>
                </a:cubicBezTo>
                <a:close/>
                <a:moveTo>
                  <a:pt x="124" y="17"/>
                </a:moveTo>
                <a:cubicBezTo>
                  <a:pt x="124" y="17"/>
                  <a:pt x="124" y="17"/>
                  <a:pt x="124" y="17"/>
                </a:cubicBezTo>
                <a:cubicBezTo>
                  <a:pt x="124" y="17"/>
                  <a:pt x="124" y="17"/>
                  <a:pt x="124" y="17"/>
                </a:cubicBezTo>
                <a:close/>
                <a:moveTo>
                  <a:pt x="240" y="4"/>
                </a:moveTo>
                <a:cubicBezTo>
                  <a:pt x="239" y="4"/>
                  <a:pt x="235" y="3"/>
                  <a:pt x="234" y="4"/>
                </a:cubicBezTo>
                <a:cubicBezTo>
                  <a:pt x="236" y="4"/>
                  <a:pt x="240" y="4"/>
                  <a:pt x="240" y="4"/>
                </a:cubicBezTo>
                <a:close/>
                <a:moveTo>
                  <a:pt x="248" y="5"/>
                </a:moveTo>
                <a:cubicBezTo>
                  <a:pt x="246" y="5"/>
                  <a:pt x="245" y="5"/>
                  <a:pt x="242" y="5"/>
                </a:cubicBezTo>
                <a:cubicBezTo>
                  <a:pt x="242" y="5"/>
                  <a:pt x="247" y="5"/>
                  <a:pt x="248" y="5"/>
                </a:cubicBezTo>
                <a:close/>
                <a:moveTo>
                  <a:pt x="217" y="5"/>
                </a:moveTo>
                <a:cubicBezTo>
                  <a:pt x="215" y="5"/>
                  <a:pt x="212" y="5"/>
                  <a:pt x="211" y="5"/>
                </a:cubicBezTo>
                <a:cubicBezTo>
                  <a:pt x="213" y="5"/>
                  <a:pt x="216" y="5"/>
                  <a:pt x="217" y="5"/>
                </a:cubicBezTo>
                <a:close/>
                <a:moveTo>
                  <a:pt x="123" y="22"/>
                </a:moveTo>
                <a:cubicBezTo>
                  <a:pt x="123" y="22"/>
                  <a:pt x="124" y="23"/>
                  <a:pt x="124" y="22"/>
                </a:cubicBezTo>
                <a:cubicBezTo>
                  <a:pt x="124" y="22"/>
                  <a:pt x="124" y="22"/>
                  <a:pt x="124" y="22"/>
                </a:cubicBezTo>
                <a:cubicBezTo>
                  <a:pt x="124" y="22"/>
                  <a:pt x="124" y="22"/>
                  <a:pt x="125" y="22"/>
                </a:cubicBezTo>
                <a:cubicBezTo>
                  <a:pt x="125" y="22"/>
                  <a:pt x="125" y="22"/>
                  <a:pt x="125" y="22"/>
                </a:cubicBezTo>
                <a:cubicBezTo>
                  <a:pt x="125" y="22"/>
                  <a:pt x="125" y="22"/>
                  <a:pt x="125" y="22"/>
                </a:cubicBezTo>
                <a:cubicBezTo>
                  <a:pt x="125" y="22"/>
                  <a:pt x="125" y="22"/>
                  <a:pt x="125" y="22"/>
                </a:cubicBezTo>
                <a:cubicBezTo>
                  <a:pt x="125" y="22"/>
                  <a:pt x="125" y="22"/>
                  <a:pt x="125" y="22"/>
                </a:cubicBezTo>
                <a:cubicBezTo>
                  <a:pt x="125" y="22"/>
                  <a:pt x="123" y="22"/>
                  <a:pt x="123" y="22"/>
                </a:cubicBezTo>
                <a:close/>
                <a:moveTo>
                  <a:pt x="125" y="24"/>
                </a:moveTo>
                <a:cubicBezTo>
                  <a:pt x="124" y="24"/>
                  <a:pt x="124" y="24"/>
                  <a:pt x="124" y="24"/>
                </a:cubicBezTo>
                <a:cubicBezTo>
                  <a:pt x="124" y="24"/>
                  <a:pt x="125" y="24"/>
                  <a:pt x="125" y="24"/>
                </a:cubicBezTo>
                <a:close/>
                <a:moveTo>
                  <a:pt x="124" y="16"/>
                </a:moveTo>
                <a:cubicBezTo>
                  <a:pt x="124" y="16"/>
                  <a:pt x="125" y="16"/>
                  <a:pt x="125" y="16"/>
                </a:cubicBezTo>
                <a:cubicBezTo>
                  <a:pt x="125" y="16"/>
                  <a:pt x="124" y="16"/>
                  <a:pt x="124" y="16"/>
                </a:cubicBezTo>
                <a:close/>
                <a:moveTo>
                  <a:pt x="197" y="3"/>
                </a:moveTo>
                <a:cubicBezTo>
                  <a:pt x="201" y="3"/>
                  <a:pt x="205" y="3"/>
                  <a:pt x="207" y="3"/>
                </a:cubicBezTo>
                <a:cubicBezTo>
                  <a:pt x="203" y="3"/>
                  <a:pt x="198" y="3"/>
                  <a:pt x="197" y="3"/>
                </a:cubicBezTo>
                <a:close/>
                <a:moveTo>
                  <a:pt x="125" y="19"/>
                </a:moveTo>
                <a:cubicBezTo>
                  <a:pt x="125" y="19"/>
                  <a:pt x="124" y="19"/>
                  <a:pt x="124" y="19"/>
                </a:cubicBezTo>
                <a:cubicBezTo>
                  <a:pt x="124" y="19"/>
                  <a:pt x="125" y="19"/>
                  <a:pt x="125" y="19"/>
                </a:cubicBezTo>
                <a:close/>
                <a:moveTo>
                  <a:pt x="159" y="12"/>
                </a:moveTo>
                <a:cubicBezTo>
                  <a:pt x="158" y="12"/>
                  <a:pt x="156" y="13"/>
                  <a:pt x="154" y="13"/>
                </a:cubicBezTo>
                <a:cubicBezTo>
                  <a:pt x="152" y="13"/>
                  <a:pt x="140" y="15"/>
                  <a:pt x="141" y="15"/>
                </a:cubicBezTo>
                <a:cubicBezTo>
                  <a:pt x="148" y="13"/>
                  <a:pt x="159" y="13"/>
                  <a:pt x="165" y="12"/>
                </a:cubicBezTo>
                <a:cubicBezTo>
                  <a:pt x="163" y="12"/>
                  <a:pt x="161" y="12"/>
                  <a:pt x="159" y="12"/>
                </a:cubicBezTo>
                <a:close/>
                <a:moveTo>
                  <a:pt x="161" y="18"/>
                </a:moveTo>
                <a:cubicBezTo>
                  <a:pt x="164" y="17"/>
                  <a:pt x="174" y="16"/>
                  <a:pt x="179" y="16"/>
                </a:cubicBezTo>
                <a:cubicBezTo>
                  <a:pt x="173" y="16"/>
                  <a:pt x="167" y="17"/>
                  <a:pt x="161" y="18"/>
                </a:cubicBezTo>
                <a:close/>
                <a:moveTo>
                  <a:pt x="120" y="28"/>
                </a:moveTo>
                <a:cubicBezTo>
                  <a:pt x="119" y="29"/>
                  <a:pt x="119" y="29"/>
                  <a:pt x="120" y="28"/>
                </a:cubicBezTo>
                <a:close/>
                <a:moveTo>
                  <a:pt x="188" y="18"/>
                </a:moveTo>
                <a:cubicBezTo>
                  <a:pt x="188" y="18"/>
                  <a:pt x="187" y="18"/>
                  <a:pt x="187" y="18"/>
                </a:cubicBezTo>
                <a:cubicBezTo>
                  <a:pt x="187" y="18"/>
                  <a:pt x="187" y="18"/>
                  <a:pt x="188" y="18"/>
                </a:cubicBezTo>
                <a:close/>
                <a:moveTo>
                  <a:pt x="127" y="16"/>
                </a:moveTo>
                <a:cubicBezTo>
                  <a:pt x="127" y="16"/>
                  <a:pt x="127" y="17"/>
                  <a:pt x="127" y="17"/>
                </a:cubicBezTo>
                <a:cubicBezTo>
                  <a:pt x="127" y="17"/>
                  <a:pt x="127" y="16"/>
                  <a:pt x="127" y="16"/>
                </a:cubicBezTo>
                <a:close/>
                <a:moveTo>
                  <a:pt x="125" y="25"/>
                </a:moveTo>
                <a:cubicBezTo>
                  <a:pt x="125" y="25"/>
                  <a:pt x="125" y="25"/>
                  <a:pt x="125" y="25"/>
                </a:cubicBezTo>
                <a:cubicBezTo>
                  <a:pt x="125" y="25"/>
                  <a:pt x="125" y="25"/>
                  <a:pt x="125" y="25"/>
                </a:cubicBezTo>
                <a:close/>
                <a:moveTo>
                  <a:pt x="119" y="19"/>
                </a:moveTo>
                <a:cubicBezTo>
                  <a:pt x="119" y="19"/>
                  <a:pt x="119" y="19"/>
                  <a:pt x="119" y="19"/>
                </a:cubicBezTo>
                <a:cubicBezTo>
                  <a:pt x="120" y="18"/>
                  <a:pt x="121" y="18"/>
                  <a:pt x="121" y="18"/>
                </a:cubicBezTo>
                <a:cubicBezTo>
                  <a:pt x="121" y="18"/>
                  <a:pt x="121" y="18"/>
                  <a:pt x="121" y="18"/>
                </a:cubicBezTo>
                <a:cubicBezTo>
                  <a:pt x="121" y="17"/>
                  <a:pt x="123" y="18"/>
                  <a:pt x="123" y="17"/>
                </a:cubicBezTo>
                <a:cubicBezTo>
                  <a:pt x="122" y="18"/>
                  <a:pt x="121" y="18"/>
                  <a:pt x="120" y="18"/>
                </a:cubicBezTo>
                <a:cubicBezTo>
                  <a:pt x="120" y="18"/>
                  <a:pt x="120" y="18"/>
                  <a:pt x="120" y="18"/>
                </a:cubicBezTo>
                <a:cubicBezTo>
                  <a:pt x="119" y="19"/>
                  <a:pt x="118" y="18"/>
                  <a:pt x="118" y="19"/>
                </a:cubicBezTo>
                <a:cubicBezTo>
                  <a:pt x="118" y="19"/>
                  <a:pt x="119" y="19"/>
                  <a:pt x="119" y="19"/>
                </a:cubicBezTo>
                <a:close/>
                <a:moveTo>
                  <a:pt x="316" y="36"/>
                </a:moveTo>
                <a:cubicBezTo>
                  <a:pt x="315" y="35"/>
                  <a:pt x="312" y="35"/>
                  <a:pt x="312" y="35"/>
                </a:cubicBezTo>
                <a:cubicBezTo>
                  <a:pt x="314" y="35"/>
                  <a:pt x="315" y="36"/>
                  <a:pt x="316" y="36"/>
                </a:cubicBezTo>
                <a:close/>
                <a:moveTo>
                  <a:pt x="132" y="26"/>
                </a:moveTo>
                <a:cubicBezTo>
                  <a:pt x="134" y="26"/>
                  <a:pt x="134" y="26"/>
                  <a:pt x="134" y="26"/>
                </a:cubicBezTo>
                <a:cubicBezTo>
                  <a:pt x="132" y="26"/>
                  <a:pt x="132" y="26"/>
                  <a:pt x="132" y="26"/>
                </a:cubicBezTo>
                <a:cubicBezTo>
                  <a:pt x="132" y="26"/>
                  <a:pt x="132" y="26"/>
                  <a:pt x="132" y="26"/>
                </a:cubicBezTo>
                <a:cubicBezTo>
                  <a:pt x="131" y="26"/>
                  <a:pt x="131" y="26"/>
                  <a:pt x="131" y="26"/>
                </a:cubicBezTo>
                <a:cubicBezTo>
                  <a:pt x="131" y="26"/>
                  <a:pt x="132" y="26"/>
                  <a:pt x="132" y="26"/>
                </a:cubicBezTo>
                <a:cubicBezTo>
                  <a:pt x="132" y="26"/>
                  <a:pt x="132" y="26"/>
                  <a:pt x="132" y="26"/>
                </a:cubicBezTo>
                <a:close/>
                <a:moveTo>
                  <a:pt x="121" y="25"/>
                </a:moveTo>
                <a:cubicBezTo>
                  <a:pt x="121" y="25"/>
                  <a:pt x="121" y="25"/>
                  <a:pt x="121" y="25"/>
                </a:cubicBezTo>
                <a:cubicBezTo>
                  <a:pt x="121" y="26"/>
                  <a:pt x="121" y="25"/>
                  <a:pt x="121" y="25"/>
                </a:cubicBezTo>
                <a:close/>
                <a:moveTo>
                  <a:pt x="121" y="25"/>
                </a:moveTo>
                <a:cubicBezTo>
                  <a:pt x="121" y="25"/>
                  <a:pt x="121" y="25"/>
                  <a:pt x="121" y="25"/>
                </a:cubicBezTo>
                <a:cubicBezTo>
                  <a:pt x="121" y="25"/>
                  <a:pt x="121" y="25"/>
                  <a:pt x="121" y="25"/>
                </a:cubicBezTo>
                <a:close/>
                <a:moveTo>
                  <a:pt x="122" y="19"/>
                </a:moveTo>
                <a:cubicBezTo>
                  <a:pt x="122" y="19"/>
                  <a:pt x="122" y="19"/>
                  <a:pt x="122" y="19"/>
                </a:cubicBezTo>
                <a:cubicBezTo>
                  <a:pt x="122" y="19"/>
                  <a:pt x="122" y="19"/>
                  <a:pt x="122" y="19"/>
                </a:cubicBezTo>
                <a:close/>
                <a:moveTo>
                  <a:pt x="121" y="23"/>
                </a:moveTo>
                <a:cubicBezTo>
                  <a:pt x="122" y="23"/>
                  <a:pt x="122" y="22"/>
                  <a:pt x="121" y="23"/>
                </a:cubicBezTo>
                <a:close/>
                <a:moveTo>
                  <a:pt x="121" y="26"/>
                </a:moveTo>
                <a:cubicBezTo>
                  <a:pt x="121" y="26"/>
                  <a:pt x="121" y="26"/>
                  <a:pt x="121" y="26"/>
                </a:cubicBezTo>
                <a:cubicBezTo>
                  <a:pt x="121" y="26"/>
                  <a:pt x="121" y="26"/>
                  <a:pt x="121" y="26"/>
                </a:cubicBezTo>
                <a:close/>
                <a:moveTo>
                  <a:pt x="122" y="18"/>
                </a:moveTo>
                <a:cubicBezTo>
                  <a:pt x="122" y="18"/>
                  <a:pt x="122" y="18"/>
                  <a:pt x="121" y="18"/>
                </a:cubicBezTo>
                <a:cubicBezTo>
                  <a:pt x="121" y="18"/>
                  <a:pt x="121" y="18"/>
                  <a:pt x="121" y="18"/>
                </a:cubicBezTo>
                <a:cubicBezTo>
                  <a:pt x="121" y="18"/>
                  <a:pt x="122" y="18"/>
                  <a:pt x="122" y="18"/>
                </a:cubicBezTo>
                <a:close/>
                <a:moveTo>
                  <a:pt x="121" y="29"/>
                </a:moveTo>
                <a:cubicBezTo>
                  <a:pt x="121" y="29"/>
                  <a:pt x="121" y="29"/>
                  <a:pt x="121" y="28"/>
                </a:cubicBezTo>
                <a:cubicBezTo>
                  <a:pt x="121" y="28"/>
                  <a:pt x="121" y="28"/>
                  <a:pt x="121" y="29"/>
                </a:cubicBezTo>
                <a:close/>
              </a:path>
            </a:pathLst>
          </a:custGeom>
          <a:solidFill>
            <a:schemeClr val="accent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5181248" y="2082249"/>
            <a:ext cx="3528392" cy="72008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600" smtClean="0">
                <a:solidFill>
                  <a:schemeClr val="tx1">
                    <a:lumMod val="65000"/>
                    <a:lumOff val="35000"/>
                  </a:schemeClr>
                </a:solidFill>
              </a:rPr>
              <a:t>Complex geometry</a:t>
            </a:r>
            <a:endParaRPr lang="fr-FR" sz="1600">
              <a:solidFill>
                <a:schemeClr val="tx1">
                  <a:lumMod val="65000"/>
                  <a:lumOff val="35000"/>
                </a:schemeClr>
              </a:solidFill>
            </a:endParaRPr>
          </a:p>
        </p:txBody>
      </p:sp>
      <p:sp>
        <p:nvSpPr>
          <p:cNvPr id="5" name="ZoneTexte 4"/>
          <p:cNvSpPr txBox="1"/>
          <p:nvPr/>
        </p:nvSpPr>
        <p:spPr>
          <a:xfrm>
            <a:off x="4278750" y="2133999"/>
            <a:ext cx="576064" cy="707886"/>
          </a:xfrm>
          <a:prstGeom prst="rect">
            <a:avLst/>
          </a:prstGeom>
          <a:noFill/>
        </p:spPr>
        <p:txBody>
          <a:bodyPr wrap="square" rtlCol="0">
            <a:spAutoFit/>
          </a:bodyPr>
          <a:lstStyle/>
          <a:p>
            <a:pPr algn="ctr"/>
            <a:r>
              <a:rPr lang="fr-FR" sz="4000" b="1" smtClean="0">
                <a:ln w="22225">
                  <a:solidFill>
                    <a:schemeClr val="accent2"/>
                  </a:solidFill>
                  <a:prstDash val="solid"/>
                </a:ln>
                <a:solidFill>
                  <a:schemeClr val="accent2">
                    <a:lumMod val="40000"/>
                    <a:lumOff val="60000"/>
                  </a:schemeClr>
                </a:solidFill>
              </a:rPr>
              <a:t>+</a:t>
            </a:r>
            <a:endParaRPr lang="fr-FR" sz="4000" b="1">
              <a:ln w="22225">
                <a:solidFill>
                  <a:schemeClr val="accent2"/>
                </a:solidFill>
                <a:prstDash val="solid"/>
              </a:ln>
              <a:solidFill>
                <a:schemeClr val="accent2">
                  <a:lumMod val="40000"/>
                  <a:lumOff val="60000"/>
                </a:schemeClr>
              </a:solidFill>
            </a:endParaRPr>
          </a:p>
        </p:txBody>
      </p:sp>
      <p:sp>
        <p:nvSpPr>
          <p:cNvPr id="8" name="Flèche vers le bas 7"/>
          <p:cNvSpPr/>
          <p:nvPr/>
        </p:nvSpPr>
        <p:spPr>
          <a:xfrm>
            <a:off x="4370875" y="2957493"/>
            <a:ext cx="423664" cy="504056"/>
          </a:xfrm>
          <a:prstGeom prst="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30" name="ZoneTexte 29"/>
          <p:cNvSpPr txBox="1"/>
          <p:nvPr/>
        </p:nvSpPr>
        <p:spPr>
          <a:xfrm>
            <a:off x="36287" y="4316325"/>
            <a:ext cx="8856984" cy="2062103"/>
          </a:xfrm>
          <a:prstGeom prst="rect">
            <a:avLst/>
          </a:prstGeom>
          <a:noFill/>
        </p:spPr>
        <p:txBody>
          <a:bodyPr wrap="square" rtlCol="0">
            <a:spAutoFit/>
          </a:bodyPr>
          <a:lstStyle/>
          <a:p>
            <a:pPr marL="285750" indent="-285750" algn="just">
              <a:buFontTx/>
              <a:buChar char="-"/>
            </a:pPr>
            <a:r>
              <a:rPr lang="en-GB" sz="1400" dirty="0" smtClean="0"/>
              <a:t>Necessity to perform several analytical calculations + numerical simulations: stress analysis with finite element method, calculation of stresses in welded flanges…   </a:t>
            </a:r>
          </a:p>
          <a:p>
            <a:endParaRPr lang="en-GB" sz="1400" dirty="0" smtClean="0"/>
          </a:p>
          <a:p>
            <a:pPr marL="285750" indent="-285750">
              <a:buFontTx/>
              <a:buChar char="-"/>
            </a:pPr>
            <a:r>
              <a:rPr lang="en-GB" sz="1400" dirty="0" smtClean="0"/>
              <a:t>Tests samples for </a:t>
            </a:r>
            <a:r>
              <a:rPr lang="en-GB" sz="1400" dirty="0" err="1" smtClean="0"/>
              <a:t>Nb</a:t>
            </a:r>
            <a:r>
              <a:rPr lang="en-GB" sz="1400" dirty="0" smtClean="0"/>
              <a:t>, </a:t>
            </a:r>
            <a:r>
              <a:rPr lang="en-GB" sz="1400" dirty="0" err="1" smtClean="0"/>
              <a:t>NbTi</a:t>
            </a:r>
            <a:r>
              <a:rPr lang="en-GB" sz="1400" dirty="0" smtClean="0"/>
              <a:t> and </a:t>
            </a:r>
            <a:r>
              <a:rPr lang="en-GB" sz="1400" dirty="0" err="1" smtClean="0"/>
              <a:t>Ti</a:t>
            </a:r>
            <a:r>
              <a:rPr lang="en-GB" sz="1400" dirty="0" smtClean="0"/>
              <a:t> to determine tensile properties and </a:t>
            </a:r>
            <a:r>
              <a:rPr lang="en-GB" sz="1400" dirty="0" err="1" smtClean="0"/>
              <a:t>Charpy</a:t>
            </a:r>
            <a:r>
              <a:rPr lang="en-GB" sz="1400" dirty="0" smtClean="0"/>
              <a:t> impact energy at 4.45K. </a:t>
            </a:r>
          </a:p>
          <a:p>
            <a:endParaRPr lang="en-GB" sz="1400" dirty="0" smtClean="0"/>
          </a:p>
          <a:p>
            <a:pPr marL="285750" indent="-285750" algn="just">
              <a:buFontTx/>
              <a:buChar char="-"/>
            </a:pPr>
            <a:r>
              <a:rPr lang="en-GB" sz="1400" dirty="0" smtClean="0"/>
              <a:t>Application form submitted to KHK (High Pressure Gas Safety authority in Japan) for the cavities prior to Prefecture approval. This application form was officially approved in March 2016 (licensing procedure started in Dec. 2013). </a:t>
            </a:r>
          </a:p>
          <a:p>
            <a:endParaRPr lang="en-GB" sz="1600" dirty="0"/>
          </a:p>
        </p:txBody>
      </p:sp>
      <p:pic>
        <p:nvPicPr>
          <p:cNvPr id="28" name="Picture 15"/>
          <p:cNvPicPr/>
          <p:nvPr/>
        </p:nvPicPr>
        <p:blipFill>
          <a:blip r:embed="rId2">
            <a:extLst>
              <a:ext uri="{28A0092B-C50C-407E-A947-70E740481C1C}">
                <a14:useLocalDpi xmlns:a14="http://schemas.microsoft.com/office/drawing/2010/main" val="0"/>
              </a:ext>
            </a:extLst>
          </a:blip>
          <a:stretch>
            <a:fillRect/>
          </a:stretch>
        </p:blipFill>
        <p:spPr>
          <a:xfrm>
            <a:off x="391344" y="2834147"/>
            <a:ext cx="3784571" cy="1225353"/>
          </a:xfrm>
          <a:prstGeom prst="rect">
            <a:avLst/>
          </a:prstGeom>
        </p:spPr>
      </p:pic>
      <p:grpSp>
        <p:nvGrpSpPr>
          <p:cNvPr id="32" name="Groupe 31"/>
          <p:cNvGrpSpPr/>
          <p:nvPr/>
        </p:nvGrpSpPr>
        <p:grpSpPr>
          <a:xfrm>
            <a:off x="5181248" y="969960"/>
            <a:ext cx="3860051" cy="986320"/>
            <a:chOff x="5181248" y="969960"/>
            <a:chExt cx="3860051" cy="986320"/>
          </a:xfrm>
        </p:grpSpPr>
        <p:pic>
          <p:nvPicPr>
            <p:cNvPr id="27" name="Picture 30"/>
            <p:cNvPicPr/>
            <p:nvPr/>
          </p:nvPicPr>
          <p:blipFill rotWithShape="1">
            <a:blip r:embed="rId3">
              <a:extLst>
                <a:ext uri="{28A0092B-C50C-407E-A947-70E740481C1C}">
                  <a14:useLocalDpi xmlns:a14="http://schemas.microsoft.com/office/drawing/2010/main" val="0"/>
                </a:ext>
              </a:extLst>
            </a:blip>
            <a:srcRect l="23750" t="9847" r="22500" b="63385"/>
            <a:stretch/>
          </p:blipFill>
          <p:spPr>
            <a:xfrm>
              <a:off x="5181248" y="969960"/>
              <a:ext cx="2948711" cy="986320"/>
            </a:xfrm>
            <a:prstGeom prst="rect">
              <a:avLst/>
            </a:prstGeom>
          </p:spPr>
        </p:pic>
        <p:sp>
          <p:nvSpPr>
            <p:cNvPr id="29" name="Rectangle 28"/>
            <p:cNvSpPr/>
            <p:nvPr/>
          </p:nvSpPr>
          <p:spPr>
            <a:xfrm>
              <a:off x="8244408" y="1556792"/>
              <a:ext cx="288032" cy="144016"/>
            </a:xfrm>
            <a:prstGeom prst="rect">
              <a:avLst/>
            </a:prstGeom>
            <a:solidFill>
              <a:srgbClr val="4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8532440" y="1499114"/>
              <a:ext cx="508859" cy="261610"/>
            </a:xfrm>
            <a:prstGeom prst="rect">
              <a:avLst/>
            </a:prstGeom>
            <a:noFill/>
          </p:spPr>
          <p:txBody>
            <a:bodyPr wrap="square" rtlCol="0">
              <a:spAutoFit/>
            </a:bodyPr>
            <a:lstStyle/>
            <a:p>
              <a:r>
                <a:rPr lang="fr-FR" sz="1050" smtClean="0"/>
                <a:t>LHe</a:t>
              </a:r>
              <a:endParaRPr lang="fr-FR" sz="1050"/>
            </a:p>
          </p:txBody>
        </p:sp>
      </p:grpSp>
      <p:pic>
        <p:nvPicPr>
          <p:cNvPr id="33" name="Image 32"/>
          <p:cNvPicPr/>
          <p:nvPr/>
        </p:nvPicPr>
        <p:blipFill>
          <a:blip r:embed="rId4" cstate="print">
            <a:extLst>
              <a:ext uri="{28A0092B-C50C-407E-A947-70E740481C1C}">
                <a14:useLocalDpi xmlns:a14="http://schemas.microsoft.com/office/drawing/2010/main" val="0"/>
              </a:ext>
            </a:extLst>
          </a:blip>
          <a:srcRect b="7510"/>
          <a:stretch>
            <a:fillRect/>
          </a:stretch>
        </p:blipFill>
        <p:spPr bwMode="auto">
          <a:xfrm>
            <a:off x="5436096" y="2882825"/>
            <a:ext cx="2880320" cy="14098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mtClean="0"/>
              <a:t>WELDING QUALIFICATION: EXAMPLE OF CAVITIES</a:t>
            </a:r>
            <a:endParaRPr lang="fr-FR"/>
          </a:p>
        </p:txBody>
      </p:sp>
      <p:sp>
        <p:nvSpPr>
          <p:cNvPr id="4" name="Espace réservé du numéro de diapositive 3"/>
          <p:cNvSpPr>
            <a:spLocks noGrp="1"/>
          </p:cNvSpPr>
          <p:nvPr>
            <p:ph type="sldNum" sz="quarter" idx="17"/>
          </p:nvPr>
        </p:nvSpPr>
        <p:spPr/>
        <p:txBody>
          <a:bodyPr/>
          <a:lstStyle/>
          <a:p>
            <a:r>
              <a:rPr lang="fr-FR" smtClean="0"/>
              <a:t>|  PAGE </a:t>
            </a:r>
            <a:fld id="{AEFB9B6D-867A-40B8-ACB0-35CC9F272C9C}" type="slidenum">
              <a:rPr lang="fr-FR" smtClean="0"/>
              <a:pPr/>
              <a:t>6</a:t>
            </a:fld>
            <a:endParaRPr lang="fr-FR" dirty="0"/>
          </a:p>
        </p:txBody>
      </p:sp>
      <p:sp>
        <p:nvSpPr>
          <p:cNvPr id="5" name="Espace réservé du pied de page 4"/>
          <p:cNvSpPr>
            <a:spLocks noGrp="1"/>
          </p:cNvSpPr>
          <p:nvPr>
            <p:ph type="ftr" sz="quarter" idx="18"/>
          </p:nvPr>
        </p:nvSpPr>
        <p:spPr/>
        <p:txBody>
          <a:bodyPr/>
          <a:lstStyle/>
          <a:p>
            <a:r>
              <a:rPr lang="fr-FR" smtClean="0"/>
              <a:t>CEA Saclay/Irfu projet IFMIF EVEDA SRF LINAC | 06/07/2016</a:t>
            </a:r>
            <a:endParaRPr lang="fr-FR" dirty="0"/>
          </a:p>
        </p:txBody>
      </p:sp>
      <p:sp>
        <p:nvSpPr>
          <p:cNvPr id="7" name="ZoneTexte 6"/>
          <p:cNvSpPr txBox="1"/>
          <p:nvPr/>
        </p:nvSpPr>
        <p:spPr>
          <a:xfrm>
            <a:off x="395536" y="1196752"/>
            <a:ext cx="8208912" cy="2031325"/>
          </a:xfrm>
          <a:prstGeom prst="rect">
            <a:avLst/>
          </a:prstGeom>
          <a:noFill/>
        </p:spPr>
        <p:txBody>
          <a:bodyPr wrap="square" rtlCol="0">
            <a:spAutoFit/>
          </a:bodyPr>
          <a:lstStyle/>
          <a:p>
            <a:r>
              <a:rPr lang="fr-FR" sz="1400" smtClean="0"/>
              <a:t>Numerous pressure welds in the cavities: Nb-Nb, Nb-NbTi, NbTi-Ti, Ti-Ti.</a:t>
            </a:r>
            <a:br>
              <a:rPr lang="fr-FR" sz="1400" smtClean="0"/>
            </a:br>
            <a:r>
              <a:rPr lang="fr-FR" sz="1400" smtClean="0"/>
              <a:t/>
            </a:r>
            <a:br>
              <a:rPr lang="fr-FR" sz="1400" smtClean="0"/>
            </a:br>
            <a:r>
              <a:rPr lang="fr-FR" sz="1400" smtClean="0">
                <a:sym typeface="Wingdings" panose="05000000000000000000" pitchFamily="2" charset="2"/>
              </a:rPr>
              <a:t> Welding qualification according to ASME BPVC Section IX + KHK requirements </a:t>
            </a:r>
            <a:r>
              <a:rPr lang="fr-FR" sz="1200" smtClean="0">
                <a:sym typeface="Wingdings" panose="05000000000000000000" pitchFamily="2" charset="2"/>
              </a:rPr>
              <a:t>(to comply with HPGSL). </a:t>
            </a:r>
          </a:p>
          <a:p>
            <a:endParaRPr lang="fr-FR" sz="1400">
              <a:sym typeface="Wingdings" panose="05000000000000000000" pitchFamily="2" charset="2"/>
            </a:endParaRPr>
          </a:p>
          <a:p>
            <a:pPr marL="285750" indent="-285750">
              <a:buFontTx/>
              <a:buChar char="-"/>
            </a:pPr>
            <a:r>
              <a:rPr lang="fr-FR" sz="1400" smtClean="0">
                <a:sym typeface="Wingdings" panose="05000000000000000000" pitchFamily="2" charset="2"/>
              </a:rPr>
              <a:t>6 different WPS — for each WPS: </a:t>
            </a:r>
          </a:p>
          <a:p>
            <a:pPr marL="742950" lvl="1" indent="-285750">
              <a:buFontTx/>
              <a:buChar char="-"/>
            </a:pPr>
            <a:r>
              <a:rPr lang="en-US" sz="1400" smtClean="0">
                <a:sym typeface="Wingdings" panose="05000000000000000000" pitchFamily="2" charset="2"/>
              </a:rPr>
              <a:t>1 Qualification </a:t>
            </a:r>
            <a:r>
              <a:rPr lang="en-US" sz="1400">
                <a:sym typeface="Wingdings" panose="05000000000000000000" pitchFamily="2" charset="2"/>
              </a:rPr>
              <a:t>test </a:t>
            </a:r>
            <a:r>
              <a:rPr lang="en-US" sz="1400" smtClean="0">
                <a:sym typeface="Wingdings" panose="05000000000000000000" pitchFamily="2" charset="2"/>
              </a:rPr>
              <a:t>coupon (PQR)</a:t>
            </a:r>
          </a:p>
          <a:p>
            <a:pPr marL="742950" lvl="1" indent="-285750">
              <a:buFontTx/>
              <a:buChar char="-"/>
            </a:pPr>
            <a:r>
              <a:rPr lang="en-US" sz="1400" smtClean="0">
                <a:sym typeface="Wingdings" panose="05000000000000000000" pitchFamily="2" charset="2"/>
              </a:rPr>
              <a:t>1 Production test coupon (PTC)</a:t>
            </a:r>
            <a:endParaRPr lang="en-US" sz="1400">
              <a:sym typeface="Wingdings" panose="05000000000000000000" pitchFamily="2" charset="2"/>
            </a:endParaRPr>
          </a:p>
          <a:p>
            <a:pPr marL="742950" lvl="1" indent="-285750">
              <a:buFontTx/>
              <a:buChar char="-"/>
            </a:pPr>
            <a:endParaRPr lang="fr-FR" sz="1400" smtClean="0">
              <a:sym typeface="Wingdings" panose="05000000000000000000" pitchFamily="2" charset="2"/>
            </a:endParaRPr>
          </a:p>
        </p:txBody>
      </p:sp>
      <p:pic>
        <p:nvPicPr>
          <p:cNvPr id="10" name="Image 9"/>
          <p:cNvPicPr>
            <a:picLocks noChangeAspect="1"/>
          </p:cNvPicPr>
          <p:nvPr/>
        </p:nvPicPr>
        <p:blipFill rotWithShape="1">
          <a:blip r:embed="rId2"/>
          <a:srcRect b="6316"/>
          <a:stretch/>
        </p:blipFill>
        <p:spPr>
          <a:xfrm>
            <a:off x="5715000" y="3098081"/>
            <a:ext cx="2909825" cy="2635175"/>
          </a:xfrm>
          <a:prstGeom prst="rect">
            <a:avLst/>
          </a:prstGeom>
        </p:spPr>
      </p:pic>
      <p:sp>
        <p:nvSpPr>
          <p:cNvPr id="11" name="Freeform 499"/>
          <p:cNvSpPr>
            <a:spLocks noEditPoints="1"/>
          </p:cNvSpPr>
          <p:nvPr/>
        </p:nvSpPr>
        <p:spPr bwMode="auto">
          <a:xfrm>
            <a:off x="5867400" y="3352800"/>
            <a:ext cx="1063938" cy="1600200"/>
          </a:xfrm>
          <a:custGeom>
            <a:avLst/>
            <a:gdLst>
              <a:gd name="T0" fmla="*/ 207 w 362"/>
              <a:gd name="T1" fmla="*/ 1 h 362"/>
              <a:gd name="T2" fmla="*/ 177 w 362"/>
              <a:gd name="T3" fmla="*/ 5 h 362"/>
              <a:gd name="T4" fmla="*/ 137 w 362"/>
              <a:gd name="T5" fmla="*/ 19 h 362"/>
              <a:gd name="T6" fmla="*/ 79 w 362"/>
              <a:gd name="T7" fmla="*/ 24 h 362"/>
              <a:gd name="T8" fmla="*/ 49 w 362"/>
              <a:gd name="T9" fmla="*/ 33 h 362"/>
              <a:gd name="T10" fmla="*/ 54 w 362"/>
              <a:gd name="T11" fmla="*/ 32 h 362"/>
              <a:gd name="T12" fmla="*/ 50 w 362"/>
              <a:gd name="T13" fmla="*/ 30 h 362"/>
              <a:gd name="T14" fmla="*/ 51 w 362"/>
              <a:gd name="T15" fmla="*/ 36 h 362"/>
              <a:gd name="T16" fmla="*/ 49 w 362"/>
              <a:gd name="T17" fmla="*/ 30 h 362"/>
              <a:gd name="T18" fmla="*/ 51 w 362"/>
              <a:gd name="T19" fmla="*/ 36 h 362"/>
              <a:gd name="T20" fmla="*/ 49 w 362"/>
              <a:gd name="T21" fmla="*/ 33 h 362"/>
              <a:gd name="T22" fmla="*/ 48 w 362"/>
              <a:gd name="T23" fmla="*/ 32 h 362"/>
              <a:gd name="T24" fmla="*/ 47 w 362"/>
              <a:gd name="T25" fmla="*/ 38 h 362"/>
              <a:gd name="T26" fmla="*/ 47 w 362"/>
              <a:gd name="T27" fmla="*/ 41 h 362"/>
              <a:gd name="T28" fmla="*/ 111 w 362"/>
              <a:gd name="T29" fmla="*/ 27 h 362"/>
              <a:gd name="T30" fmla="*/ 50 w 362"/>
              <a:gd name="T31" fmla="*/ 35 h 362"/>
              <a:gd name="T32" fmla="*/ 49 w 362"/>
              <a:gd name="T33" fmla="*/ 31 h 362"/>
              <a:gd name="T34" fmla="*/ 47 w 362"/>
              <a:gd name="T35" fmla="*/ 32 h 362"/>
              <a:gd name="T36" fmla="*/ 46 w 362"/>
              <a:gd name="T37" fmla="*/ 32 h 362"/>
              <a:gd name="T38" fmla="*/ 159 w 362"/>
              <a:gd name="T39" fmla="*/ 18 h 362"/>
              <a:gd name="T40" fmla="*/ 317 w 362"/>
              <a:gd name="T41" fmla="*/ 14 h 362"/>
              <a:gd name="T42" fmla="*/ 260 w 362"/>
              <a:gd name="T43" fmla="*/ 1 h 362"/>
              <a:gd name="T44" fmla="*/ 184 w 362"/>
              <a:gd name="T45" fmla="*/ 5 h 362"/>
              <a:gd name="T46" fmla="*/ 129 w 362"/>
              <a:gd name="T47" fmla="*/ 13 h 362"/>
              <a:gd name="T48" fmla="*/ 85 w 362"/>
              <a:gd name="T49" fmla="*/ 22 h 362"/>
              <a:gd name="T50" fmla="*/ 97 w 362"/>
              <a:gd name="T51" fmla="*/ 20 h 362"/>
              <a:gd name="T52" fmla="*/ 97 w 362"/>
              <a:gd name="T53" fmla="*/ 21 h 362"/>
              <a:gd name="T54" fmla="*/ 137 w 362"/>
              <a:gd name="T55" fmla="*/ 14 h 362"/>
              <a:gd name="T56" fmla="*/ 143 w 362"/>
              <a:gd name="T57" fmla="*/ 14 h 362"/>
              <a:gd name="T58" fmla="*/ 112 w 362"/>
              <a:gd name="T59" fmla="*/ 20 h 362"/>
              <a:gd name="T60" fmla="*/ 182 w 362"/>
              <a:gd name="T61" fmla="*/ 12 h 362"/>
              <a:gd name="T62" fmla="*/ 53 w 362"/>
              <a:gd name="T63" fmla="*/ 36 h 362"/>
              <a:gd name="T64" fmla="*/ 56 w 362"/>
              <a:gd name="T65" fmla="*/ 36 h 362"/>
              <a:gd name="T66" fmla="*/ 158 w 362"/>
              <a:gd name="T67" fmla="*/ 18 h 362"/>
              <a:gd name="T68" fmla="*/ 221 w 362"/>
              <a:gd name="T69" fmla="*/ 12 h 362"/>
              <a:gd name="T70" fmla="*/ 327 w 362"/>
              <a:gd name="T71" fmla="*/ 43 h 362"/>
              <a:gd name="T72" fmla="*/ 344 w 362"/>
              <a:gd name="T73" fmla="*/ 235 h 362"/>
              <a:gd name="T74" fmla="*/ 273 w 362"/>
              <a:gd name="T75" fmla="*/ 333 h 362"/>
              <a:gd name="T76" fmla="*/ 91 w 362"/>
              <a:gd name="T77" fmla="*/ 339 h 362"/>
              <a:gd name="T78" fmla="*/ 16 w 362"/>
              <a:gd name="T79" fmla="*/ 244 h 362"/>
              <a:gd name="T80" fmla="*/ 28 w 362"/>
              <a:gd name="T81" fmla="*/ 84 h 362"/>
              <a:gd name="T82" fmla="*/ 34 w 362"/>
              <a:gd name="T83" fmla="*/ 56 h 362"/>
              <a:gd name="T84" fmla="*/ 36 w 362"/>
              <a:gd name="T85" fmla="*/ 50 h 362"/>
              <a:gd name="T86" fmla="*/ 33 w 362"/>
              <a:gd name="T87" fmla="*/ 41 h 362"/>
              <a:gd name="T88" fmla="*/ 25 w 362"/>
              <a:gd name="T89" fmla="*/ 39 h 362"/>
              <a:gd name="T90" fmla="*/ 19 w 362"/>
              <a:gd name="T91" fmla="*/ 43 h 362"/>
              <a:gd name="T92" fmla="*/ 17 w 362"/>
              <a:gd name="T93" fmla="*/ 49 h 362"/>
              <a:gd name="T94" fmla="*/ 16 w 362"/>
              <a:gd name="T95" fmla="*/ 56 h 362"/>
              <a:gd name="T96" fmla="*/ 12 w 362"/>
              <a:gd name="T97" fmla="*/ 82 h 362"/>
              <a:gd name="T98" fmla="*/ 3 w 362"/>
              <a:gd name="T99" fmla="*/ 154 h 362"/>
              <a:gd name="T100" fmla="*/ 3 w 362"/>
              <a:gd name="T101" fmla="*/ 259 h 362"/>
              <a:gd name="T102" fmla="*/ 72 w 362"/>
              <a:gd name="T103" fmla="*/ 349 h 362"/>
              <a:gd name="T104" fmla="*/ 222 w 362"/>
              <a:gd name="T105" fmla="*/ 358 h 362"/>
              <a:gd name="T106" fmla="*/ 337 w 362"/>
              <a:gd name="T107" fmla="*/ 31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2" h="362">
                <a:moveTo>
                  <a:pt x="268" y="15"/>
                </a:moveTo>
                <a:cubicBezTo>
                  <a:pt x="267" y="15"/>
                  <a:pt x="265" y="14"/>
                  <a:pt x="264" y="14"/>
                </a:cubicBezTo>
                <a:cubicBezTo>
                  <a:pt x="264" y="14"/>
                  <a:pt x="266" y="14"/>
                  <a:pt x="268" y="15"/>
                </a:cubicBezTo>
                <a:close/>
                <a:moveTo>
                  <a:pt x="207" y="1"/>
                </a:moveTo>
                <a:cubicBezTo>
                  <a:pt x="206" y="1"/>
                  <a:pt x="205" y="1"/>
                  <a:pt x="203" y="1"/>
                </a:cubicBezTo>
                <a:cubicBezTo>
                  <a:pt x="202" y="1"/>
                  <a:pt x="206" y="1"/>
                  <a:pt x="207" y="1"/>
                </a:cubicBezTo>
                <a:close/>
                <a:moveTo>
                  <a:pt x="196" y="1"/>
                </a:moveTo>
                <a:cubicBezTo>
                  <a:pt x="197" y="1"/>
                  <a:pt x="200" y="1"/>
                  <a:pt x="201" y="1"/>
                </a:cubicBezTo>
                <a:cubicBezTo>
                  <a:pt x="200" y="1"/>
                  <a:pt x="196" y="1"/>
                  <a:pt x="196" y="1"/>
                </a:cubicBezTo>
                <a:close/>
                <a:moveTo>
                  <a:pt x="177" y="5"/>
                </a:moveTo>
                <a:cubicBezTo>
                  <a:pt x="179" y="5"/>
                  <a:pt x="181" y="5"/>
                  <a:pt x="182" y="5"/>
                </a:cubicBezTo>
                <a:cubicBezTo>
                  <a:pt x="181" y="5"/>
                  <a:pt x="178" y="5"/>
                  <a:pt x="177" y="5"/>
                </a:cubicBezTo>
                <a:close/>
                <a:moveTo>
                  <a:pt x="165" y="5"/>
                </a:moveTo>
                <a:cubicBezTo>
                  <a:pt x="169" y="4"/>
                  <a:pt x="172" y="4"/>
                  <a:pt x="173" y="4"/>
                </a:cubicBezTo>
                <a:cubicBezTo>
                  <a:pt x="171" y="4"/>
                  <a:pt x="167" y="4"/>
                  <a:pt x="165" y="5"/>
                </a:cubicBezTo>
                <a:close/>
                <a:moveTo>
                  <a:pt x="137" y="19"/>
                </a:moveTo>
                <a:cubicBezTo>
                  <a:pt x="140" y="19"/>
                  <a:pt x="148" y="17"/>
                  <a:pt x="152" y="17"/>
                </a:cubicBezTo>
                <a:cubicBezTo>
                  <a:pt x="147" y="17"/>
                  <a:pt x="142" y="18"/>
                  <a:pt x="137" y="19"/>
                </a:cubicBezTo>
                <a:close/>
                <a:moveTo>
                  <a:pt x="135" y="15"/>
                </a:moveTo>
                <a:cubicBezTo>
                  <a:pt x="131" y="15"/>
                  <a:pt x="131" y="15"/>
                  <a:pt x="131" y="15"/>
                </a:cubicBezTo>
                <a:cubicBezTo>
                  <a:pt x="129" y="16"/>
                  <a:pt x="119" y="17"/>
                  <a:pt x="120" y="17"/>
                </a:cubicBezTo>
                <a:cubicBezTo>
                  <a:pt x="126" y="16"/>
                  <a:pt x="135" y="15"/>
                  <a:pt x="140" y="14"/>
                </a:cubicBezTo>
                <a:cubicBezTo>
                  <a:pt x="138" y="14"/>
                  <a:pt x="137" y="14"/>
                  <a:pt x="135" y="15"/>
                </a:cubicBezTo>
                <a:close/>
                <a:moveTo>
                  <a:pt x="79" y="24"/>
                </a:moveTo>
                <a:cubicBezTo>
                  <a:pt x="76" y="25"/>
                  <a:pt x="76" y="25"/>
                  <a:pt x="76" y="25"/>
                </a:cubicBezTo>
                <a:cubicBezTo>
                  <a:pt x="76" y="25"/>
                  <a:pt x="76" y="25"/>
                  <a:pt x="77" y="25"/>
                </a:cubicBezTo>
                <a:cubicBezTo>
                  <a:pt x="79" y="25"/>
                  <a:pt x="79" y="24"/>
                  <a:pt x="79" y="24"/>
                </a:cubicBezTo>
                <a:close/>
                <a:moveTo>
                  <a:pt x="50" y="33"/>
                </a:moveTo>
                <a:cubicBezTo>
                  <a:pt x="50" y="33"/>
                  <a:pt x="50" y="33"/>
                  <a:pt x="50" y="33"/>
                </a:cubicBezTo>
                <a:cubicBezTo>
                  <a:pt x="50" y="33"/>
                  <a:pt x="49" y="33"/>
                  <a:pt x="49" y="33"/>
                </a:cubicBezTo>
                <a:cubicBezTo>
                  <a:pt x="49" y="33"/>
                  <a:pt x="49" y="33"/>
                  <a:pt x="50" y="33"/>
                </a:cubicBezTo>
                <a:close/>
                <a:moveTo>
                  <a:pt x="50" y="32"/>
                </a:moveTo>
                <a:cubicBezTo>
                  <a:pt x="50" y="33"/>
                  <a:pt x="50" y="33"/>
                  <a:pt x="50" y="33"/>
                </a:cubicBezTo>
                <a:cubicBezTo>
                  <a:pt x="50" y="33"/>
                  <a:pt x="50" y="33"/>
                  <a:pt x="50" y="33"/>
                </a:cubicBezTo>
                <a:cubicBezTo>
                  <a:pt x="50" y="33"/>
                  <a:pt x="51" y="32"/>
                  <a:pt x="51" y="32"/>
                </a:cubicBezTo>
                <a:cubicBezTo>
                  <a:pt x="54" y="32"/>
                  <a:pt x="54" y="32"/>
                  <a:pt x="54" y="32"/>
                </a:cubicBezTo>
                <a:lnTo>
                  <a:pt x="50" y="32"/>
                </a:lnTo>
                <a:close/>
                <a:moveTo>
                  <a:pt x="50" y="33"/>
                </a:moveTo>
                <a:cubicBezTo>
                  <a:pt x="50" y="33"/>
                  <a:pt x="50" y="33"/>
                  <a:pt x="50" y="33"/>
                </a:cubicBezTo>
                <a:cubicBezTo>
                  <a:pt x="50" y="33"/>
                  <a:pt x="50" y="33"/>
                  <a:pt x="50" y="33"/>
                </a:cubicBezTo>
                <a:cubicBezTo>
                  <a:pt x="50" y="33"/>
                  <a:pt x="50" y="33"/>
                  <a:pt x="50" y="33"/>
                </a:cubicBezTo>
                <a:close/>
                <a:moveTo>
                  <a:pt x="50" y="30"/>
                </a:moveTo>
                <a:cubicBezTo>
                  <a:pt x="50" y="30"/>
                  <a:pt x="50" y="30"/>
                  <a:pt x="50" y="30"/>
                </a:cubicBezTo>
                <a:cubicBezTo>
                  <a:pt x="50" y="30"/>
                  <a:pt x="50" y="30"/>
                  <a:pt x="50" y="30"/>
                </a:cubicBezTo>
                <a:cubicBezTo>
                  <a:pt x="50" y="30"/>
                  <a:pt x="50" y="30"/>
                  <a:pt x="50" y="30"/>
                </a:cubicBezTo>
                <a:cubicBezTo>
                  <a:pt x="50" y="30"/>
                  <a:pt x="50" y="30"/>
                  <a:pt x="50" y="30"/>
                </a:cubicBezTo>
                <a:cubicBezTo>
                  <a:pt x="50" y="30"/>
                  <a:pt x="50" y="30"/>
                  <a:pt x="50" y="30"/>
                </a:cubicBezTo>
                <a:close/>
                <a:moveTo>
                  <a:pt x="51" y="36"/>
                </a:moveTo>
                <a:cubicBezTo>
                  <a:pt x="51" y="36"/>
                  <a:pt x="51" y="36"/>
                  <a:pt x="51" y="36"/>
                </a:cubicBezTo>
                <a:cubicBezTo>
                  <a:pt x="51" y="36"/>
                  <a:pt x="51" y="36"/>
                  <a:pt x="51" y="36"/>
                </a:cubicBezTo>
                <a:close/>
                <a:moveTo>
                  <a:pt x="50" y="31"/>
                </a:moveTo>
                <a:cubicBezTo>
                  <a:pt x="50" y="31"/>
                  <a:pt x="50" y="31"/>
                  <a:pt x="50" y="31"/>
                </a:cubicBezTo>
                <a:cubicBezTo>
                  <a:pt x="50" y="31"/>
                  <a:pt x="49" y="31"/>
                  <a:pt x="50" y="31"/>
                </a:cubicBezTo>
                <a:close/>
                <a:moveTo>
                  <a:pt x="49" y="30"/>
                </a:moveTo>
                <a:cubicBezTo>
                  <a:pt x="49" y="30"/>
                  <a:pt x="50" y="30"/>
                  <a:pt x="50" y="30"/>
                </a:cubicBezTo>
                <a:cubicBezTo>
                  <a:pt x="49" y="30"/>
                  <a:pt x="49" y="30"/>
                  <a:pt x="49" y="30"/>
                </a:cubicBezTo>
                <a:close/>
                <a:moveTo>
                  <a:pt x="51" y="38"/>
                </a:moveTo>
                <a:cubicBezTo>
                  <a:pt x="51" y="38"/>
                  <a:pt x="51" y="38"/>
                  <a:pt x="51" y="37"/>
                </a:cubicBezTo>
                <a:cubicBezTo>
                  <a:pt x="51" y="37"/>
                  <a:pt x="51" y="37"/>
                  <a:pt x="51" y="38"/>
                </a:cubicBezTo>
                <a:close/>
                <a:moveTo>
                  <a:pt x="51" y="36"/>
                </a:moveTo>
                <a:cubicBezTo>
                  <a:pt x="50" y="36"/>
                  <a:pt x="50" y="36"/>
                  <a:pt x="50" y="37"/>
                </a:cubicBezTo>
                <a:cubicBezTo>
                  <a:pt x="50" y="37"/>
                  <a:pt x="50" y="36"/>
                  <a:pt x="51" y="36"/>
                </a:cubicBezTo>
                <a:close/>
                <a:moveTo>
                  <a:pt x="48" y="31"/>
                </a:moveTo>
                <a:cubicBezTo>
                  <a:pt x="48" y="31"/>
                  <a:pt x="49" y="31"/>
                  <a:pt x="49" y="30"/>
                </a:cubicBezTo>
                <a:cubicBezTo>
                  <a:pt x="49" y="31"/>
                  <a:pt x="48" y="31"/>
                  <a:pt x="48" y="31"/>
                </a:cubicBezTo>
                <a:close/>
                <a:moveTo>
                  <a:pt x="49" y="33"/>
                </a:moveTo>
                <a:cubicBezTo>
                  <a:pt x="49" y="33"/>
                  <a:pt x="49" y="33"/>
                  <a:pt x="49" y="33"/>
                </a:cubicBezTo>
                <a:cubicBezTo>
                  <a:pt x="49" y="33"/>
                  <a:pt x="48" y="33"/>
                  <a:pt x="49" y="33"/>
                </a:cubicBezTo>
                <a:close/>
                <a:moveTo>
                  <a:pt x="48" y="33"/>
                </a:moveTo>
                <a:cubicBezTo>
                  <a:pt x="48" y="33"/>
                  <a:pt x="48" y="33"/>
                  <a:pt x="48" y="32"/>
                </a:cubicBezTo>
                <a:cubicBezTo>
                  <a:pt x="48" y="32"/>
                  <a:pt x="48" y="32"/>
                  <a:pt x="48" y="33"/>
                </a:cubicBezTo>
                <a:close/>
                <a:moveTo>
                  <a:pt x="48" y="32"/>
                </a:moveTo>
                <a:cubicBezTo>
                  <a:pt x="48" y="32"/>
                  <a:pt x="48" y="32"/>
                  <a:pt x="48" y="32"/>
                </a:cubicBezTo>
                <a:cubicBezTo>
                  <a:pt x="47" y="32"/>
                  <a:pt x="48" y="32"/>
                  <a:pt x="48" y="32"/>
                </a:cubicBezTo>
                <a:cubicBezTo>
                  <a:pt x="48" y="32"/>
                  <a:pt x="48" y="32"/>
                  <a:pt x="48" y="32"/>
                </a:cubicBezTo>
                <a:close/>
                <a:moveTo>
                  <a:pt x="48" y="36"/>
                </a:moveTo>
                <a:cubicBezTo>
                  <a:pt x="48" y="36"/>
                  <a:pt x="48" y="36"/>
                  <a:pt x="48" y="36"/>
                </a:cubicBezTo>
                <a:close/>
                <a:moveTo>
                  <a:pt x="47" y="38"/>
                </a:moveTo>
                <a:cubicBezTo>
                  <a:pt x="47" y="38"/>
                  <a:pt x="47" y="38"/>
                  <a:pt x="48" y="38"/>
                </a:cubicBezTo>
                <a:cubicBezTo>
                  <a:pt x="48" y="38"/>
                  <a:pt x="47" y="38"/>
                  <a:pt x="47" y="38"/>
                </a:cubicBezTo>
                <a:close/>
                <a:moveTo>
                  <a:pt x="48" y="38"/>
                </a:moveTo>
                <a:cubicBezTo>
                  <a:pt x="47" y="38"/>
                  <a:pt x="47" y="38"/>
                  <a:pt x="47" y="38"/>
                </a:cubicBezTo>
                <a:cubicBezTo>
                  <a:pt x="47" y="38"/>
                  <a:pt x="48" y="38"/>
                  <a:pt x="48" y="38"/>
                </a:cubicBezTo>
                <a:close/>
                <a:moveTo>
                  <a:pt x="47" y="41"/>
                </a:moveTo>
                <a:cubicBezTo>
                  <a:pt x="48" y="41"/>
                  <a:pt x="48" y="41"/>
                  <a:pt x="48" y="40"/>
                </a:cubicBezTo>
                <a:cubicBezTo>
                  <a:pt x="48" y="40"/>
                  <a:pt x="47" y="41"/>
                  <a:pt x="47" y="41"/>
                </a:cubicBezTo>
                <a:close/>
                <a:moveTo>
                  <a:pt x="46" y="41"/>
                </a:moveTo>
                <a:cubicBezTo>
                  <a:pt x="46" y="41"/>
                  <a:pt x="46" y="41"/>
                  <a:pt x="46" y="41"/>
                </a:cubicBezTo>
                <a:close/>
                <a:moveTo>
                  <a:pt x="103" y="29"/>
                </a:moveTo>
                <a:cubicBezTo>
                  <a:pt x="106" y="28"/>
                  <a:pt x="109" y="27"/>
                  <a:pt x="111" y="27"/>
                </a:cubicBezTo>
                <a:cubicBezTo>
                  <a:pt x="112" y="27"/>
                  <a:pt x="113" y="27"/>
                  <a:pt x="114" y="26"/>
                </a:cubicBezTo>
                <a:cubicBezTo>
                  <a:pt x="110" y="27"/>
                  <a:pt x="106" y="28"/>
                  <a:pt x="103" y="29"/>
                </a:cubicBezTo>
                <a:close/>
                <a:moveTo>
                  <a:pt x="49" y="35"/>
                </a:moveTo>
                <a:cubicBezTo>
                  <a:pt x="49" y="35"/>
                  <a:pt x="50" y="36"/>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0" y="35"/>
                  <a:pt x="50" y="35"/>
                </a:cubicBezTo>
                <a:cubicBezTo>
                  <a:pt x="50" y="35"/>
                  <a:pt x="51" y="35"/>
                  <a:pt x="51" y="35"/>
                </a:cubicBezTo>
                <a:cubicBezTo>
                  <a:pt x="50" y="35"/>
                  <a:pt x="49" y="35"/>
                  <a:pt x="49" y="35"/>
                </a:cubicBezTo>
                <a:close/>
                <a:moveTo>
                  <a:pt x="49" y="31"/>
                </a:moveTo>
                <a:cubicBezTo>
                  <a:pt x="49" y="31"/>
                  <a:pt x="49" y="31"/>
                  <a:pt x="49" y="31"/>
                </a:cubicBezTo>
                <a:cubicBezTo>
                  <a:pt x="49" y="31"/>
                  <a:pt x="49" y="31"/>
                  <a:pt x="49" y="31"/>
                </a:cubicBezTo>
                <a:cubicBezTo>
                  <a:pt x="50" y="31"/>
                  <a:pt x="49" y="31"/>
                  <a:pt x="49" y="31"/>
                </a:cubicBezTo>
                <a:close/>
                <a:moveTo>
                  <a:pt x="46" y="32"/>
                </a:moveTo>
                <a:cubicBezTo>
                  <a:pt x="46" y="32"/>
                  <a:pt x="46" y="32"/>
                  <a:pt x="46" y="32"/>
                </a:cubicBezTo>
                <a:cubicBezTo>
                  <a:pt x="46" y="32"/>
                  <a:pt x="47" y="32"/>
                  <a:pt x="47" y="32"/>
                </a:cubicBezTo>
                <a:cubicBezTo>
                  <a:pt x="47" y="32"/>
                  <a:pt x="47" y="32"/>
                  <a:pt x="47" y="32"/>
                </a:cubicBezTo>
                <a:cubicBezTo>
                  <a:pt x="48" y="31"/>
                  <a:pt x="49" y="32"/>
                  <a:pt x="49" y="31"/>
                </a:cubicBezTo>
                <a:cubicBezTo>
                  <a:pt x="48" y="32"/>
                  <a:pt x="47" y="32"/>
                  <a:pt x="46" y="32"/>
                </a:cubicBezTo>
                <a:cubicBezTo>
                  <a:pt x="46" y="32"/>
                  <a:pt x="46" y="32"/>
                  <a:pt x="46" y="32"/>
                </a:cubicBezTo>
                <a:cubicBezTo>
                  <a:pt x="46" y="32"/>
                  <a:pt x="45" y="32"/>
                  <a:pt x="45" y="32"/>
                </a:cubicBezTo>
                <a:cubicBezTo>
                  <a:pt x="45" y="33"/>
                  <a:pt x="45" y="32"/>
                  <a:pt x="46" y="32"/>
                </a:cubicBezTo>
                <a:close/>
                <a:moveTo>
                  <a:pt x="47" y="39"/>
                </a:moveTo>
                <a:cubicBezTo>
                  <a:pt x="47" y="38"/>
                  <a:pt x="48" y="38"/>
                  <a:pt x="48" y="38"/>
                </a:cubicBezTo>
                <a:cubicBezTo>
                  <a:pt x="47" y="38"/>
                  <a:pt x="47" y="39"/>
                  <a:pt x="47" y="39"/>
                </a:cubicBezTo>
                <a:close/>
                <a:moveTo>
                  <a:pt x="159" y="18"/>
                </a:moveTo>
                <a:cubicBezTo>
                  <a:pt x="159" y="18"/>
                  <a:pt x="159" y="18"/>
                  <a:pt x="159" y="18"/>
                </a:cubicBezTo>
                <a:cubicBezTo>
                  <a:pt x="159" y="18"/>
                  <a:pt x="159" y="18"/>
                  <a:pt x="159" y="18"/>
                </a:cubicBezTo>
                <a:close/>
                <a:moveTo>
                  <a:pt x="361" y="152"/>
                </a:moveTo>
                <a:cubicBezTo>
                  <a:pt x="360" y="120"/>
                  <a:pt x="356" y="87"/>
                  <a:pt x="347" y="57"/>
                </a:cubicBezTo>
                <a:cubicBezTo>
                  <a:pt x="345" y="52"/>
                  <a:pt x="343" y="45"/>
                  <a:pt x="341" y="41"/>
                </a:cubicBezTo>
                <a:cubicBezTo>
                  <a:pt x="340" y="40"/>
                  <a:pt x="339" y="37"/>
                  <a:pt x="338" y="35"/>
                </a:cubicBezTo>
                <a:cubicBezTo>
                  <a:pt x="336" y="31"/>
                  <a:pt x="333" y="27"/>
                  <a:pt x="330" y="23"/>
                </a:cubicBezTo>
                <a:cubicBezTo>
                  <a:pt x="326" y="19"/>
                  <a:pt x="322" y="16"/>
                  <a:pt x="317" y="14"/>
                </a:cubicBezTo>
                <a:cubicBezTo>
                  <a:pt x="314" y="13"/>
                  <a:pt x="309" y="10"/>
                  <a:pt x="305" y="9"/>
                </a:cubicBezTo>
                <a:cubicBezTo>
                  <a:pt x="303" y="8"/>
                  <a:pt x="307" y="9"/>
                  <a:pt x="304" y="8"/>
                </a:cubicBezTo>
                <a:cubicBezTo>
                  <a:pt x="301" y="7"/>
                  <a:pt x="294" y="5"/>
                  <a:pt x="287" y="4"/>
                </a:cubicBezTo>
                <a:cubicBezTo>
                  <a:pt x="279" y="3"/>
                  <a:pt x="271" y="2"/>
                  <a:pt x="266" y="1"/>
                </a:cubicBezTo>
                <a:cubicBezTo>
                  <a:pt x="267" y="1"/>
                  <a:pt x="267" y="1"/>
                  <a:pt x="266" y="1"/>
                </a:cubicBezTo>
                <a:cubicBezTo>
                  <a:pt x="264" y="1"/>
                  <a:pt x="263" y="1"/>
                  <a:pt x="260" y="1"/>
                </a:cubicBezTo>
                <a:cubicBezTo>
                  <a:pt x="243" y="0"/>
                  <a:pt x="230" y="1"/>
                  <a:pt x="215" y="2"/>
                </a:cubicBezTo>
                <a:cubicBezTo>
                  <a:pt x="213" y="2"/>
                  <a:pt x="208" y="2"/>
                  <a:pt x="206" y="2"/>
                </a:cubicBezTo>
                <a:cubicBezTo>
                  <a:pt x="209" y="2"/>
                  <a:pt x="212" y="2"/>
                  <a:pt x="212" y="2"/>
                </a:cubicBezTo>
                <a:cubicBezTo>
                  <a:pt x="208" y="2"/>
                  <a:pt x="202" y="3"/>
                  <a:pt x="199" y="3"/>
                </a:cubicBezTo>
                <a:cubicBezTo>
                  <a:pt x="193" y="4"/>
                  <a:pt x="190" y="4"/>
                  <a:pt x="185" y="4"/>
                </a:cubicBezTo>
                <a:cubicBezTo>
                  <a:pt x="184" y="4"/>
                  <a:pt x="187" y="5"/>
                  <a:pt x="184" y="5"/>
                </a:cubicBezTo>
                <a:cubicBezTo>
                  <a:pt x="176" y="5"/>
                  <a:pt x="172" y="6"/>
                  <a:pt x="166" y="7"/>
                </a:cubicBezTo>
                <a:cubicBezTo>
                  <a:pt x="164" y="7"/>
                  <a:pt x="155" y="8"/>
                  <a:pt x="153" y="9"/>
                </a:cubicBezTo>
                <a:cubicBezTo>
                  <a:pt x="151" y="9"/>
                  <a:pt x="155" y="8"/>
                  <a:pt x="154" y="9"/>
                </a:cubicBezTo>
                <a:cubicBezTo>
                  <a:pt x="147" y="10"/>
                  <a:pt x="141" y="11"/>
                  <a:pt x="136" y="11"/>
                </a:cubicBezTo>
                <a:cubicBezTo>
                  <a:pt x="134" y="12"/>
                  <a:pt x="133" y="12"/>
                  <a:pt x="131" y="12"/>
                </a:cubicBezTo>
                <a:cubicBezTo>
                  <a:pt x="129" y="13"/>
                  <a:pt x="131" y="12"/>
                  <a:pt x="129" y="13"/>
                </a:cubicBezTo>
                <a:cubicBezTo>
                  <a:pt x="127" y="13"/>
                  <a:pt x="131" y="13"/>
                  <a:pt x="130" y="13"/>
                </a:cubicBezTo>
                <a:cubicBezTo>
                  <a:pt x="127" y="13"/>
                  <a:pt x="128" y="13"/>
                  <a:pt x="126" y="14"/>
                </a:cubicBezTo>
                <a:cubicBezTo>
                  <a:pt x="122" y="14"/>
                  <a:pt x="119" y="15"/>
                  <a:pt x="115" y="16"/>
                </a:cubicBezTo>
                <a:cubicBezTo>
                  <a:pt x="103" y="18"/>
                  <a:pt x="103" y="18"/>
                  <a:pt x="103" y="18"/>
                </a:cubicBezTo>
                <a:cubicBezTo>
                  <a:pt x="99" y="19"/>
                  <a:pt x="98" y="19"/>
                  <a:pt x="94" y="20"/>
                </a:cubicBezTo>
                <a:cubicBezTo>
                  <a:pt x="91" y="21"/>
                  <a:pt x="88" y="21"/>
                  <a:pt x="85" y="22"/>
                </a:cubicBezTo>
                <a:cubicBezTo>
                  <a:pt x="83" y="22"/>
                  <a:pt x="86" y="22"/>
                  <a:pt x="84" y="22"/>
                </a:cubicBezTo>
                <a:cubicBezTo>
                  <a:pt x="72" y="25"/>
                  <a:pt x="60" y="27"/>
                  <a:pt x="51" y="30"/>
                </a:cubicBezTo>
                <a:cubicBezTo>
                  <a:pt x="64" y="26"/>
                  <a:pt x="74" y="25"/>
                  <a:pt x="86" y="22"/>
                </a:cubicBezTo>
                <a:cubicBezTo>
                  <a:pt x="88" y="22"/>
                  <a:pt x="92" y="21"/>
                  <a:pt x="93" y="21"/>
                </a:cubicBezTo>
                <a:cubicBezTo>
                  <a:pt x="94" y="20"/>
                  <a:pt x="91" y="21"/>
                  <a:pt x="94" y="20"/>
                </a:cubicBezTo>
                <a:cubicBezTo>
                  <a:pt x="95" y="20"/>
                  <a:pt x="95" y="20"/>
                  <a:pt x="97" y="20"/>
                </a:cubicBezTo>
                <a:cubicBezTo>
                  <a:pt x="95" y="20"/>
                  <a:pt x="98" y="20"/>
                  <a:pt x="99" y="20"/>
                </a:cubicBezTo>
                <a:cubicBezTo>
                  <a:pt x="109" y="18"/>
                  <a:pt x="117" y="16"/>
                  <a:pt x="125" y="15"/>
                </a:cubicBezTo>
                <a:cubicBezTo>
                  <a:pt x="127" y="15"/>
                  <a:pt x="124" y="15"/>
                  <a:pt x="126" y="15"/>
                </a:cubicBezTo>
                <a:cubicBezTo>
                  <a:pt x="136" y="13"/>
                  <a:pt x="136" y="13"/>
                  <a:pt x="136" y="13"/>
                </a:cubicBezTo>
                <a:cubicBezTo>
                  <a:pt x="137" y="13"/>
                  <a:pt x="140" y="13"/>
                  <a:pt x="139" y="13"/>
                </a:cubicBezTo>
                <a:cubicBezTo>
                  <a:pt x="127" y="15"/>
                  <a:pt x="111" y="18"/>
                  <a:pt x="97" y="21"/>
                </a:cubicBezTo>
                <a:cubicBezTo>
                  <a:pt x="92" y="22"/>
                  <a:pt x="88" y="22"/>
                  <a:pt x="85" y="23"/>
                </a:cubicBezTo>
                <a:cubicBezTo>
                  <a:pt x="92" y="22"/>
                  <a:pt x="97" y="21"/>
                  <a:pt x="102" y="20"/>
                </a:cubicBezTo>
                <a:cubicBezTo>
                  <a:pt x="109" y="19"/>
                  <a:pt x="117" y="17"/>
                  <a:pt x="124" y="16"/>
                </a:cubicBezTo>
                <a:cubicBezTo>
                  <a:pt x="129" y="15"/>
                  <a:pt x="129" y="15"/>
                  <a:pt x="129" y="15"/>
                </a:cubicBezTo>
                <a:cubicBezTo>
                  <a:pt x="134" y="14"/>
                  <a:pt x="134" y="14"/>
                  <a:pt x="134" y="14"/>
                </a:cubicBezTo>
                <a:cubicBezTo>
                  <a:pt x="136" y="14"/>
                  <a:pt x="136" y="14"/>
                  <a:pt x="137" y="14"/>
                </a:cubicBezTo>
                <a:cubicBezTo>
                  <a:pt x="140" y="14"/>
                  <a:pt x="142" y="13"/>
                  <a:pt x="146" y="13"/>
                </a:cubicBezTo>
                <a:cubicBezTo>
                  <a:pt x="163" y="10"/>
                  <a:pt x="163" y="10"/>
                  <a:pt x="163" y="10"/>
                </a:cubicBezTo>
                <a:cubicBezTo>
                  <a:pt x="164" y="10"/>
                  <a:pt x="163" y="11"/>
                  <a:pt x="162" y="11"/>
                </a:cubicBezTo>
                <a:cubicBezTo>
                  <a:pt x="155" y="12"/>
                  <a:pt x="154" y="12"/>
                  <a:pt x="146" y="13"/>
                </a:cubicBezTo>
                <a:cubicBezTo>
                  <a:pt x="147" y="13"/>
                  <a:pt x="148" y="13"/>
                  <a:pt x="148" y="13"/>
                </a:cubicBezTo>
                <a:cubicBezTo>
                  <a:pt x="145" y="13"/>
                  <a:pt x="144" y="13"/>
                  <a:pt x="143" y="14"/>
                </a:cubicBezTo>
                <a:cubicBezTo>
                  <a:pt x="148" y="13"/>
                  <a:pt x="148" y="13"/>
                  <a:pt x="146" y="14"/>
                </a:cubicBezTo>
                <a:cubicBezTo>
                  <a:pt x="132" y="16"/>
                  <a:pt x="116" y="19"/>
                  <a:pt x="105" y="21"/>
                </a:cubicBezTo>
                <a:cubicBezTo>
                  <a:pt x="104" y="21"/>
                  <a:pt x="103" y="21"/>
                  <a:pt x="101" y="22"/>
                </a:cubicBezTo>
                <a:cubicBezTo>
                  <a:pt x="88" y="24"/>
                  <a:pt x="74" y="27"/>
                  <a:pt x="61" y="30"/>
                </a:cubicBezTo>
                <a:cubicBezTo>
                  <a:pt x="76" y="27"/>
                  <a:pt x="92" y="23"/>
                  <a:pt x="110" y="20"/>
                </a:cubicBezTo>
                <a:cubicBezTo>
                  <a:pt x="111" y="20"/>
                  <a:pt x="110" y="20"/>
                  <a:pt x="112" y="20"/>
                </a:cubicBezTo>
                <a:cubicBezTo>
                  <a:pt x="119" y="18"/>
                  <a:pt x="128" y="17"/>
                  <a:pt x="134" y="16"/>
                </a:cubicBezTo>
                <a:cubicBezTo>
                  <a:pt x="142" y="15"/>
                  <a:pt x="142" y="15"/>
                  <a:pt x="142" y="15"/>
                </a:cubicBezTo>
                <a:cubicBezTo>
                  <a:pt x="161" y="12"/>
                  <a:pt x="174" y="11"/>
                  <a:pt x="192" y="10"/>
                </a:cubicBezTo>
                <a:cubicBezTo>
                  <a:pt x="192" y="10"/>
                  <a:pt x="194" y="10"/>
                  <a:pt x="194" y="10"/>
                </a:cubicBezTo>
                <a:cubicBezTo>
                  <a:pt x="190" y="11"/>
                  <a:pt x="190" y="11"/>
                  <a:pt x="190" y="11"/>
                </a:cubicBezTo>
                <a:cubicBezTo>
                  <a:pt x="187" y="11"/>
                  <a:pt x="184" y="11"/>
                  <a:pt x="182" y="12"/>
                </a:cubicBezTo>
                <a:cubicBezTo>
                  <a:pt x="167" y="13"/>
                  <a:pt x="145" y="16"/>
                  <a:pt x="126" y="19"/>
                </a:cubicBezTo>
                <a:cubicBezTo>
                  <a:pt x="124" y="20"/>
                  <a:pt x="126" y="20"/>
                  <a:pt x="128" y="20"/>
                </a:cubicBezTo>
                <a:cubicBezTo>
                  <a:pt x="137" y="19"/>
                  <a:pt x="145" y="17"/>
                  <a:pt x="154" y="16"/>
                </a:cubicBezTo>
                <a:cubicBezTo>
                  <a:pt x="158" y="16"/>
                  <a:pt x="154" y="17"/>
                  <a:pt x="147" y="18"/>
                </a:cubicBezTo>
                <a:cubicBezTo>
                  <a:pt x="135" y="20"/>
                  <a:pt x="114" y="23"/>
                  <a:pt x="106" y="25"/>
                </a:cubicBezTo>
                <a:cubicBezTo>
                  <a:pt x="88" y="28"/>
                  <a:pt x="70" y="32"/>
                  <a:pt x="53" y="36"/>
                </a:cubicBezTo>
                <a:cubicBezTo>
                  <a:pt x="51" y="37"/>
                  <a:pt x="51" y="37"/>
                  <a:pt x="51" y="37"/>
                </a:cubicBezTo>
                <a:cubicBezTo>
                  <a:pt x="50" y="37"/>
                  <a:pt x="50" y="37"/>
                  <a:pt x="50" y="37"/>
                </a:cubicBezTo>
                <a:cubicBezTo>
                  <a:pt x="49" y="37"/>
                  <a:pt x="49" y="37"/>
                  <a:pt x="48" y="38"/>
                </a:cubicBezTo>
                <a:cubicBezTo>
                  <a:pt x="49" y="37"/>
                  <a:pt x="49" y="37"/>
                  <a:pt x="50" y="37"/>
                </a:cubicBezTo>
                <a:cubicBezTo>
                  <a:pt x="51" y="37"/>
                  <a:pt x="51" y="37"/>
                  <a:pt x="51" y="37"/>
                </a:cubicBezTo>
                <a:cubicBezTo>
                  <a:pt x="56" y="36"/>
                  <a:pt x="56" y="36"/>
                  <a:pt x="56" y="36"/>
                </a:cubicBezTo>
                <a:cubicBezTo>
                  <a:pt x="56" y="36"/>
                  <a:pt x="57" y="35"/>
                  <a:pt x="58" y="35"/>
                </a:cubicBezTo>
                <a:cubicBezTo>
                  <a:pt x="76" y="31"/>
                  <a:pt x="95" y="27"/>
                  <a:pt x="111" y="24"/>
                </a:cubicBezTo>
                <a:cubicBezTo>
                  <a:pt x="118" y="23"/>
                  <a:pt x="130" y="21"/>
                  <a:pt x="137" y="20"/>
                </a:cubicBezTo>
                <a:cubicBezTo>
                  <a:pt x="136" y="21"/>
                  <a:pt x="130" y="22"/>
                  <a:pt x="123" y="23"/>
                </a:cubicBezTo>
                <a:cubicBezTo>
                  <a:pt x="130" y="22"/>
                  <a:pt x="137" y="21"/>
                  <a:pt x="143" y="20"/>
                </a:cubicBezTo>
                <a:cubicBezTo>
                  <a:pt x="148" y="19"/>
                  <a:pt x="156" y="18"/>
                  <a:pt x="158" y="18"/>
                </a:cubicBezTo>
                <a:cubicBezTo>
                  <a:pt x="159" y="18"/>
                  <a:pt x="158" y="18"/>
                  <a:pt x="159" y="18"/>
                </a:cubicBezTo>
                <a:cubicBezTo>
                  <a:pt x="160" y="18"/>
                  <a:pt x="163" y="17"/>
                  <a:pt x="163" y="17"/>
                </a:cubicBezTo>
                <a:cubicBezTo>
                  <a:pt x="166" y="17"/>
                  <a:pt x="165" y="17"/>
                  <a:pt x="168" y="17"/>
                </a:cubicBezTo>
                <a:cubicBezTo>
                  <a:pt x="172" y="16"/>
                  <a:pt x="172" y="16"/>
                  <a:pt x="175" y="16"/>
                </a:cubicBezTo>
                <a:cubicBezTo>
                  <a:pt x="189" y="15"/>
                  <a:pt x="202" y="13"/>
                  <a:pt x="216" y="13"/>
                </a:cubicBezTo>
                <a:cubicBezTo>
                  <a:pt x="221" y="12"/>
                  <a:pt x="221" y="12"/>
                  <a:pt x="221" y="12"/>
                </a:cubicBezTo>
                <a:cubicBezTo>
                  <a:pt x="222" y="12"/>
                  <a:pt x="221" y="13"/>
                  <a:pt x="223" y="13"/>
                </a:cubicBezTo>
                <a:cubicBezTo>
                  <a:pt x="224" y="13"/>
                  <a:pt x="223" y="12"/>
                  <a:pt x="225" y="12"/>
                </a:cubicBezTo>
                <a:cubicBezTo>
                  <a:pt x="230" y="12"/>
                  <a:pt x="236" y="12"/>
                  <a:pt x="242" y="12"/>
                </a:cubicBezTo>
                <a:cubicBezTo>
                  <a:pt x="255" y="12"/>
                  <a:pt x="271" y="14"/>
                  <a:pt x="281" y="16"/>
                </a:cubicBezTo>
                <a:cubicBezTo>
                  <a:pt x="284" y="16"/>
                  <a:pt x="281" y="16"/>
                  <a:pt x="284" y="16"/>
                </a:cubicBezTo>
                <a:cubicBezTo>
                  <a:pt x="301" y="20"/>
                  <a:pt x="321" y="26"/>
                  <a:pt x="327" y="43"/>
                </a:cubicBezTo>
                <a:cubicBezTo>
                  <a:pt x="328" y="44"/>
                  <a:pt x="327" y="43"/>
                  <a:pt x="328" y="45"/>
                </a:cubicBezTo>
                <a:cubicBezTo>
                  <a:pt x="329" y="48"/>
                  <a:pt x="329" y="47"/>
                  <a:pt x="330" y="49"/>
                </a:cubicBezTo>
                <a:cubicBezTo>
                  <a:pt x="330" y="51"/>
                  <a:pt x="331" y="52"/>
                  <a:pt x="331" y="53"/>
                </a:cubicBezTo>
                <a:cubicBezTo>
                  <a:pt x="339" y="74"/>
                  <a:pt x="343" y="98"/>
                  <a:pt x="345" y="122"/>
                </a:cubicBezTo>
                <a:cubicBezTo>
                  <a:pt x="347" y="144"/>
                  <a:pt x="348" y="166"/>
                  <a:pt x="347" y="188"/>
                </a:cubicBezTo>
                <a:cubicBezTo>
                  <a:pt x="347" y="205"/>
                  <a:pt x="346" y="221"/>
                  <a:pt x="344" y="235"/>
                </a:cubicBezTo>
                <a:cubicBezTo>
                  <a:pt x="342" y="255"/>
                  <a:pt x="339" y="273"/>
                  <a:pt x="333" y="290"/>
                </a:cubicBezTo>
                <a:cubicBezTo>
                  <a:pt x="331" y="296"/>
                  <a:pt x="329" y="303"/>
                  <a:pt x="326" y="308"/>
                </a:cubicBezTo>
                <a:cubicBezTo>
                  <a:pt x="323" y="311"/>
                  <a:pt x="318" y="315"/>
                  <a:pt x="314" y="318"/>
                </a:cubicBezTo>
                <a:cubicBezTo>
                  <a:pt x="312" y="319"/>
                  <a:pt x="310" y="320"/>
                  <a:pt x="308" y="321"/>
                </a:cubicBezTo>
                <a:cubicBezTo>
                  <a:pt x="305" y="322"/>
                  <a:pt x="302" y="323"/>
                  <a:pt x="299" y="325"/>
                </a:cubicBezTo>
                <a:cubicBezTo>
                  <a:pt x="291" y="328"/>
                  <a:pt x="282" y="331"/>
                  <a:pt x="273" y="333"/>
                </a:cubicBezTo>
                <a:cubicBezTo>
                  <a:pt x="263" y="336"/>
                  <a:pt x="253" y="338"/>
                  <a:pt x="243" y="340"/>
                </a:cubicBezTo>
                <a:cubicBezTo>
                  <a:pt x="237" y="341"/>
                  <a:pt x="232" y="342"/>
                  <a:pt x="226" y="343"/>
                </a:cubicBezTo>
                <a:cubicBezTo>
                  <a:pt x="222" y="343"/>
                  <a:pt x="218" y="344"/>
                  <a:pt x="214" y="344"/>
                </a:cubicBezTo>
                <a:cubicBezTo>
                  <a:pt x="203" y="345"/>
                  <a:pt x="192" y="346"/>
                  <a:pt x="182" y="347"/>
                </a:cubicBezTo>
                <a:cubicBezTo>
                  <a:pt x="168" y="347"/>
                  <a:pt x="153" y="347"/>
                  <a:pt x="139" y="346"/>
                </a:cubicBezTo>
                <a:cubicBezTo>
                  <a:pt x="124" y="345"/>
                  <a:pt x="105" y="343"/>
                  <a:pt x="91" y="339"/>
                </a:cubicBezTo>
                <a:cubicBezTo>
                  <a:pt x="79" y="336"/>
                  <a:pt x="67" y="332"/>
                  <a:pt x="56" y="326"/>
                </a:cubicBezTo>
                <a:cubicBezTo>
                  <a:pt x="55" y="325"/>
                  <a:pt x="54" y="325"/>
                  <a:pt x="53" y="324"/>
                </a:cubicBezTo>
                <a:cubicBezTo>
                  <a:pt x="44" y="319"/>
                  <a:pt x="37" y="312"/>
                  <a:pt x="32" y="304"/>
                </a:cubicBezTo>
                <a:cubicBezTo>
                  <a:pt x="27" y="296"/>
                  <a:pt x="24" y="287"/>
                  <a:pt x="22" y="279"/>
                </a:cubicBezTo>
                <a:cubicBezTo>
                  <a:pt x="20" y="273"/>
                  <a:pt x="19" y="268"/>
                  <a:pt x="18" y="262"/>
                </a:cubicBezTo>
                <a:cubicBezTo>
                  <a:pt x="18" y="256"/>
                  <a:pt x="17" y="250"/>
                  <a:pt x="16" y="244"/>
                </a:cubicBezTo>
                <a:cubicBezTo>
                  <a:pt x="16" y="242"/>
                  <a:pt x="16" y="241"/>
                  <a:pt x="16" y="239"/>
                </a:cubicBezTo>
                <a:cubicBezTo>
                  <a:pt x="16" y="232"/>
                  <a:pt x="15" y="226"/>
                  <a:pt x="15" y="220"/>
                </a:cubicBezTo>
                <a:cubicBezTo>
                  <a:pt x="15" y="209"/>
                  <a:pt x="16" y="199"/>
                  <a:pt x="16" y="187"/>
                </a:cubicBezTo>
                <a:cubicBezTo>
                  <a:pt x="19" y="154"/>
                  <a:pt x="19" y="154"/>
                  <a:pt x="19" y="154"/>
                </a:cubicBezTo>
                <a:cubicBezTo>
                  <a:pt x="21" y="137"/>
                  <a:pt x="22" y="119"/>
                  <a:pt x="25" y="101"/>
                </a:cubicBezTo>
                <a:cubicBezTo>
                  <a:pt x="26" y="95"/>
                  <a:pt x="27" y="90"/>
                  <a:pt x="28" y="84"/>
                </a:cubicBezTo>
                <a:cubicBezTo>
                  <a:pt x="29" y="77"/>
                  <a:pt x="31" y="70"/>
                  <a:pt x="32" y="62"/>
                </a:cubicBezTo>
                <a:cubicBezTo>
                  <a:pt x="33" y="60"/>
                  <a:pt x="33" y="60"/>
                  <a:pt x="33" y="60"/>
                </a:cubicBezTo>
                <a:cubicBezTo>
                  <a:pt x="33" y="60"/>
                  <a:pt x="33" y="60"/>
                  <a:pt x="33" y="60"/>
                </a:cubicBezTo>
                <a:cubicBezTo>
                  <a:pt x="33" y="59"/>
                  <a:pt x="33" y="59"/>
                  <a:pt x="33" y="59"/>
                </a:cubicBezTo>
                <a:cubicBezTo>
                  <a:pt x="33" y="58"/>
                  <a:pt x="33" y="58"/>
                  <a:pt x="33" y="58"/>
                </a:cubicBezTo>
                <a:cubicBezTo>
                  <a:pt x="33" y="58"/>
                  <a:pt x="33" y="57"/>
                  <a:pt x="34" y="56"/>
                </a:cubicBezTo>
                <a:cubicBezTo>
                  <a:pt x="35" y="56"/>
                  <a:pt x="34" y="55"/>
                  <a:pt x="34" y="55"/>
                </a:cubicBezTo>
                <a:cubicBezTo>
                  <a:pt x="34" y="54"/>
                  <a:pt x="34" y="54"/>
                  <a:pt x="35" y="54"/>
                </a:cubicBezTo>
                <a:cubicBezTo>
                  <a:pt x="35" y="54"/>
                  <a:pt x="35" y="54"/>
                  <a:pt x="35" y="53"/>
                </a:cubicBezTo>
                <a:cubicBezTo>
                  <a:pt x="35" y="53"/>
                  <a:pt x="36" y="53"/>
                  <a:pt x="36" y="52"/>
                </a:cubicBezTo>
                <a:cubicBezTo>
                  <a:pt x="36" y="52"/>
                  <a:pt x="36" y="52"/>
                  <a:pt x="36" y="52"/>
                </a:cubicBezTo>
                <a:cubicBezTo>
                  <a:pt x="36" y="51"/>
                  <a:pt x="36" y="51"/>
                  <a:pt x="36" y="50"/>
                </a:cubicBezTo>
                <a:cubicBezTo>
                  <a:pt x="36" y="50"/>
                  <a:pt x="36" y="49"/>
                  <a:pt x="36" y="49"/>
                </a:cubicBezTo>
                <a:cubicBezTo>
                  <a:pt x="36" y="48"/>
                  <a:pt x="36" y="48"/>
                  <a:pt x="36" y="48"/>
                </a:cubicBezTo>
                <a:cubicBezTo>
                  <a:pt x="36" y="47"/>
                  <a:pt x="36" y="47"/>
                  <a:pt x="36" y="46"/>
                </a:cubicBezTo>
                <a:cubicBezTo>
                  <a:pt x="36" y="46"/>
                  <a:pt x="35" y="45"/>
                  <a:pt x="35" y="45"/>
                </a:cubicBezTo>
                <a:cubicBezTo>
                  <a:pt x="35" y="45"/>
                  <a:pt x="35" y="45"/>
                  <a:pt x="35" y="44"/>
                </a:cubicBezTo>
                <a:cubicBezTo>
                  <a:pt x="35" y="43"/>
                  <a:pt x="34" y="42"/>
                  <a:pt x="33" y="41"/>
                </a:cubicBezTo>
                <a:cubicBezTo>
                  <a:pt x="33" y="41"/>
                  <a:pt x="33" y="41"/>
                  <a:pt x="32" y="40"/>
                </a:cubicBezTo>
                <a:cubicBezTo>
                  <a:pt x="32" y="40"/>
                  <a:pt x="32" y="40"/>
                  <a:pt x="32" y="40"/>
                </a:cubicBezTo>
                <a:cubicBezTo>
                  <a:pt x="32" y="40"/>
                  <a:pt x="31" y="40"/>
                  <a:pt x="30" y="39"/>
                </a:cubicBezTo>
                <a:cubicBezTo>
                  <a:pt x="30" y="39"/>
                  <a:pt x="30" y="39"/>
                  <a:pt x="30" y="39"/>
                </a:cubicBezTo>
                <a:cubicBezTo>
                  <a:pt x="29" y="39"/>
                  <a:pt x="28" y="39"/>
                  <a:pt x="27" y="38"/>
                </a:cubicBezTo>
                <a:cubicBezTo>
                  <a:pt x="26" y="39"/>
                  <a:pt x="26" y="38"/>
                  <a:pt x="25" y="39"/>
                </a:cubicBezTo>
                <a:cubicBezTo>
                  <a:pt x="25" y="39"/>
                  <a:pt x="25" y="39"/>
                  <a:pt x="24" y="39"/>
                </a:cubicBezTo>
                <a:cubicBezTo>
                  <a:pt x="24" y="39"/>
                  <a:pt x="24" y="39"/>
                  <a:pt x="23" y="40"/>
                </a:cubicBezTo>
                <a:cubicBezTo>
                  <a:pt x="23" y="39"/>
                  <a:pt x="23" y="40"/>
                  <a:pt x="22" y="40"/>
                </a:cubicBezTo>
                <a:cubicBezTo>
                  <a:pt x="22" y="40"/>
                  <a:pt x="22" y="40"/>
                  <a:pt x="21" y="41"/>
                </a:cubicBezTo>
                <a:cubicBezTo>
                  <a:pt x="21" y="41"/>
                  <a:pt x="21" y="41"/>
                  <a:pt x="21" y="41"/>
                </a:cubicBezTo>
                <a:cubicBezTo>
                  <a:pt x="20" y="41"/>
                  <a:pt x="19" y="42"/>
                  <a:pt x="19" y="43"/>
                </a:cubicBezTo>
                <a:cubicBezTo>
                  <a:pt x="19" y="43"/>
                  <a:pt x="19" y="43"/>
                  <a:pt x="19" y="43"/>
                </a:cubicBezTo>
                <a:cubicBezTo>
                  <a:pt x="19" y="44"/>
                  <a:pt x="18" y="45"/>
                  <a:pt x="18" y="46"/>
                </a:cubicBezTo>
                <a:cubicBezTo>
                  <a:pt x="18" y="46"/>
                  <a:pt x="18" y="46"/>
                  <a:pt x="18" y="46"/>
                </a:cubicBezTo>
                <a:cubicBezTo>
                  <a:pt x="17" y="46"/>
                  <a:pt x="17" y="46"/>
                  <a:pt x="17" y="47"/>
                </a:cubicBezTo>
                <a:cubicBezTo>
                  <a:pt x="17" y="47"/>
                  <a:pt x="17" y="47"/>
                  <a:pt x="17" y="48"/>
                </a:cubicBezTo>
                <a:cubicBezTo>
                  <a:pt x="17" y="48"/>
                  <a:pt x="17" y="48"/>
                  <a:pt x="17" y="49"/>
                </a:cubicBezTo>
                <a:cubicBezTo>
                  <a:pt x="17" y="49"/>
                  <a:pt x="17" y="49"/>
                  <a:pt x="17" y="49"/>
                </a:cubicBezTo>
                <a:cubicBezTo>
                  <a:pt x="17" y="50"/>
                  <a:pt x="17" y="51"/>
                  <a:pt x="16" y="51"/>
                </a:cubicBezTo>
                <a:cubicBezTo>
                  <a:pt x="16" y="51"/>
                  <a:pt x="16" y="51"/>
                  <a:pt x="16" y="52"/>
                </a:cubicBezTo>
                <a:cubicBezTo>
                  <a:pt x="16" y="52"/>
                  <a:pt x="16" y="52"/>
                  <a:pt x="17" y="52"/>
                </a:cubicBezTo>
                <a:cubicBezTo>
                  <a:pt x="17" y="53"/>
                  <a:pt x="16" y="54"/>
                  <a:pt x="17" y="55"/>
                </a:cubicBezTo>
                <a:cubicBezTo>
                  <a:pt x="16" y="56"/>
                  <a:pt x="16" y="56"/>
                  <a:pt x="16" y="56"/>
                </a:cubicBezTo>
                <a:cubicBezTo>
                  <a:pt x="16" y="57"/>
                  <a:pt x="16" y="57"/>
                  <a:pt x="16" y="57"/>
                </a:cubicBezTo>
                <a:cubicBezTo>
                  <a:pt x="16" y="57"/>
                  <a:pt x="16" y="57"/>
                  <a:pt x="16" y="57"/>
                </a:cubicBezTo>
                <a:cubicBezTo>
                  <a:pt x="16" y="58"/>
                  <a:pt x="16" y="58"/>
                  <a:pt x="16" y="58"/>
                </a:cubicBezTo>
                <a:cubicBezTo>
                  <a:pt x="15" y="65"/>
                  <a:pt x="15" y="65"/>
                  <a:pt x="15" y="65"/>
                </a:cubicBezTo>
                <a:cubicBezTo>
                  <a:pt x="14" y="71"/>
                  <a:pt x="14" y="71"/>
                  <a:pt x="14" y="71"/>
                </a:cubicBezTo>
                <a:cubicBezTo>
                  <a:pt x="13" y="74"/>
                  <a:pt x="13" y="78"/>
                  <a:pt x="12" y="82"/>
                </a:cubicBezTo>
                <a:cubicBezTo>
                  <a:pt x="11" y="89"/>
                  <a:pt x="10" y="95"/>
                  <a:pt x="9" y="101"/>
                </a:cubicBezTo>
                <a:cubicBezTo>
                  <a:pt x="8" y="110"/>
                  <a:pt x="7" y="116"/>
                  <a:pt x="6" y="124"/>
                </a:cubicBezTo>
                <a:cubicBezTo>
                  <a:pt x="5" y="132"/>
                  <a:pt x="5" y="132"/>
                  <a:pt x="5" y="132"/>
                </a:cubicBezTo>
                <a:cubicBezTo>
                  <a:pt x="4" y="140"/>
                  <a:pt x="4" y="140"/>
                  <a:pt x="4" y="140"/>
                </a:cubicBezTo>
                <a:cubicBezTo>
                  <a:pt x="3" y="149"/>
                  <a:pt x="3" y="149"/>
                  <a:pt x="3" y="149"/>
                </a:cubicBezTo>
                <a:cubicBezTo>
                  <a:pt x="3" y="154"/>
                  <a:pt x="3" y="154"/>
                  <a:pt x="3" y="154"/>
                </a:cubicBezTo>
                <a:cubicBezTo>
                  <a:pt x="3" y="156"/>
                  <a:pt x="2" y="158"/>
                  <a:pt x="2" y="160"/>
                </a:cubicBezTo>
                <a:cubicBezTo>
                  <a:pt x="2" y="168"/>
                  <a:pt x="2" y="168"/>
                  <a:pt x="2" y="168"/>
                </a:cubicBezTo>
                <a:cubicBezTo>
                  <a:pt x="1" y="177"/>
                  <a:pt x="0" y="187"/>
                  <a:pt x="0" y="195"/>
                </a:cubicBezTo>
                <a:cubicBezTo>
                  <a:pt x="0" y="211"/>
                  <a:pt x="0" y="225"/>
                  <a:pt x="1" y="243"/>
                </a:cubicBezTo>
                <a:cubicBezTo>
                  <a:pt x="2" y="256"/>
                  <a:pt x="2" y="256"/>
                  <a:pt x="2" y="256"/>
                </a:cubicBezTo>
                <a:cubicBezTo>
                  <a:pt x="2" y="257"/>
                  <a:pt x="2" y="257"/>
                  <a:pt x="3" y="259"/>
                </a:cubicBezTo>
                <a:cubicBezTo>
                  <a:pt x="4" y="269"/>
                  <a:pt x="6" y="279"/>
                  <a:pt x="9" y="289"/>
                </a:cubicBezTo>
                <a:cubicBezTo>
                  <a:pt x="9" y="289"/>
                  <a:pt x="9" y="290"/>
                  <a:pt x="9" y="290"/>
                </a:cubicBezTo>
                <a:cubicBezTo>
                  <a:pt x="11" y="297"/>
                  <a:pt x="14" y="305"/>
                  <a:pt x="19" y="312"/>
                </a:cubicBezTo>
                <a:cubicBezTo>
                  <a:pt x="23" y="319"/>
                  <a:pt x="29" y="324"/>
                  <a:pt x="33" y="328"/>
                </a:cubicBezTo>
                <a:cubicBezTo>
                  <a:pt x="40" y="334"/>
                  <a:pt x="49" y="339"/>
                  <a:pt x="59" y="344"/>
                </a:cubicBezTo>
                <a:cubicBezTo>
                  <a:pt x="63" y="346"/>
                  <a:pt x="68" y="348"/>
                  <a:pt x="72" y="349"/>
                </a:cubicBezTo>
                <a:cubicBezTo>
                  <a:pt x="81" y="352"/>
                  <a:pt x="93" y="355"/>
                  <a:pt x="101" y="356"/>
                </a:cubicBezTo>
                <a:cubicBezTo>
                  <a:pt x="104" y="357"/>
                  <a:pt x="106" y="357"/>
                  <a:pt x="109" y="357"/>
                </a:cubicBezTo>
                <a:cubicBezTo>
                  <a:pt x="113" y="358"/>
                  <a:pt x="118" y="359"/>
                  <a:pt x="123" y="359"/>
                </a:cubicBezTo>
                <a:cubicBezTo>
                  <a:pt x="141" y="361"/>
                  <a:pt x="163" y="362"/>
                  <a:pt x="179" y="361"/>
                </a:cubicBezTo>
                <a:cubicBezTo>
                  <a:pt x="184" y="361"/>
                  <a:pt x="188" y="361"/>
                  <a:pt x="194" y="360"/>
                </a:cubicBezTo>
                <a:cubicBezTo>
                  <a:pt x="203" y="359"/>
                  <a:pt x="213" y="359"/>
                  <a:pt x="222" y="358"/>
                </a:cubicBezTo>
                <a:cubicBezTo>
                  <a:pt x="229" y="357"/>
                  <a:pt x="229" y="357"/>
                  <a:pt x="229" y="357"/>
                </a:cubicBezTo>
                <a:cubicBezTo>
                  <a:pt x="234" y="356"/>
                  <a:pt x="240" y="355"/>
                  <a:pt x="245" y="354"/>
                </a:cubicBezTo>
                <a:cubicBezTo>
                  <a:pt x="260" y="351"/>
                  <a:pt x="274" y="348"/>
                  <a:pt x="287" y="344"/>
                </a:cubicBezTo>
                <a:cubicBezTo>
                  <a:pt x="295" y="341"/>
                  <a:pt x="306" y="338"/>
                  <a:pt x="316" y="333"/>
                </a:cubicBezTo>
                <a:cubicBezTo>
                  <a:pt x="321" y="330"/>
                  <a:pt x="326" y="327"/>
                  <a:pt x="331" y="323"/>
                </a:cubicBezTo>
                <a:cubicBezTo>
                  <a:pt x="333" y="321"/>
                  <a:pt x="335" y="319"/>
                  <a:pt x="337" y="316"/>
                </a:cubicBezTo>
                <a:cubicBezTo>
                  <a:pt x="339" y="313"/>
                  <a:pt x="340" y="311"/>
                  <a:pt x="341" y="308"/>
                </a:cubicBezTo>
                <a:cubicBezTo>
                  <a:pt x="343" y="304"/>
                  <a:pt x="345" y="300"/>
                  <a:pt x="347" y="295"/>
                </a:cubicBezTo>
                <a:cubicBezTo>
                  <a:pt x="351" y="281"/>
                  <a:pt x="354" y="263"/>
                  <a:pt x="357" y="248"/>
                </a:cubicBezTo>
                <a:cubicBezTo>
                  <a:pt x="361" y="216"/>
                  <a:pt x="362" y="184"/>
                  <a:pt x="361" y="152"/>
                </a:cubicBezTo>
                <a:close/>
              </a:path>
            </a:pathLst>
          </a:custGeom>
          <a:solidFill>
            <a:schemeClr val="accent1"/>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2" name="Freeform 495"/>
          <p:cNvSpPr>
            <a:spLocks noEditPoints="1"/>
          </p:cNvSpPr>
          <p:nvPr/>
        </p:nvSpPr>
        <p:spPr bwMode="auto">
          <a:xfrm>
            <a:off x="6907647" y="3351310"/>
            <a:ext cx="1398154" cy="1601690"/>
          </a:xfrm>
          <a:custGeom>
            <a:avLst/>
            <a:gdLst>
              <a:gd name="T0" fmla="*/ 283 w 573"/>
              <a:gd name="T1" fmla="*/ 1 h 360"/>
              <a:gd name="T2" fmla="*/ 247 w 573"/>
              <a:gd name="T3" fmla="*/ 3 h 360"/>
              <a:gd name="T4" fmla="*/ 180 w 573"/>
              <a:gd name="T5" fmla="*/ 13 h 360"/>
              <a:gd name="T6" fmla="*/ 98 w 573"/>
              <a:gd name="T7" fmla="*/ 10 h 360"/>
              <a:gd name="T8" fmla="*/ 54 w 573"/>
              <a:gd name="T9" fmla="*/ 13 h 360"/>
              <a:gd name="T10" fmla="*/ 61 w 573"/>
              <a:gd name="T11" fmla="*/ 13 h 360"/>
              <a:gd name="T12" fmla="*/ 56 w 573"/>
              <a:gd name="T13" fmla="*/ 11 h 360"/>
              <a:gd name="T14" fmla="*/ 56 w 573"/>
              <a:gd name="T15" fmla="*/ 11 h 360"/>
              <a:gd name="T16" fmla="*/ 55 w 573"/>
              <a:gd name="T17" fmla="*/ 12 h 360"/>
              <a:gd name="T18" fmla="*/ 55 w 573"/>
              <a:gd name="T19" fmla="*/ 19 h 360"/>
              <a:gd name="T20" fmla="*/ 55 w 573"/>
              <a:gd name="T21" fmla="*/ 11 h 360"/>
              <a:gd name="T22" fmla="*/ 53 w 573"/>
              <a:gd name="T23" fmla="*/ 13 h 360"/>
              <a:gd name="T24" fmla="*/ 52 w 573"/>
              <a:gd name="T25" fmla="*/ 16 h 360"/>
              <a:gd name="T26" fmla="*/ 51 w 573"/>
              <a:gd name="T27" fmla="*/ 21 h 360"/>
              <a:gd name="T28" fmla="*/ 147 w 573"/>
              <a:gd name="T29" fmla="*/ 17 h 360"/>
              <a:gd name="T30" fmla="*/ 53 w 573"/>
              <a:gd name="T31" fmla="*/ 16 h 360"/>
              <a:gd name="T32" fmla="*/ 55 w 573"/>
              <a:gd name="T33" fmla="*/ 12 h 360"/>
              <a:gd name="T34" fmla="*/ 53 w 573"/>
              <a:gd name="T35" fmla="*/ 12 h 360"/>
              <a:gd name="T36" fmla="*/ 51 w 573"/>
              <a:gd name="T37" fmla="*/ 12 h 360"/>
              <a:gd name="T38" fmla="*/ 567 w 573"/>
              <a:gd name="T39" fmla="*/ 24 h 360"/>
              <a:gd name="T40" fmla="*/ 486 w 573"/>
              <a:gd name="T41" fmla="*/ 1 h 360"/>
              <a:gd name="T42" fmla="*/ 367 w 573"/>
              <a:gd name="T43" fmla="*/ 0 h 360"/>
              <a:gd name="T44" fmla="*/ 252 w 573"/>
              <a:gd name="T45" fmla="*/ 3 h 360"/>
              <a:gd name="T46" fmla="*/ 174 w 573"/>
              <a:gd name="T47" fmla="*/ 6 h 360"/>
              <a:gd name="T48" fmla="*/ 120 w 573"/>
              <a:gd name="T49" fmla="*/ 8 h 360"/>
              <a:gd name="T50" fmla="*/ 120 w 573"/>
              <a:gd name="T51" fmla="*/ 9 h 360"/>
              <a:gd name="T52" fmla="*/ 184 w 573"/>
              <a:gd name="T53" fmla="*/ 7 h 360"/>
              <a:gd name="T54" fmla="*/ 177 w 573"/>
              <a:gd name="T55" fmla="*/ 8 h 360"/>
              <a:gd name="T56" fmla="*/ 197 w 573"/>
              <a:gd name="T57" fmla="*/ 8 h 360"/>
              <a:gd name="T58" fmla="*/ 142 w 573"/>
              <a:gd name="T59" fmla="*/ 11 h 360"/>
              <a:gd name="T60" fmla="*/ 258 w 573"/>
              <a:gd name="T61" fmla="*/ 10 h 360"/>
              <a:gd name="T62" fmla="*/ 136 w 573"/>
              <a:gd name="T63" fmla="*/ 15 h 360"/>
              <a:gd name="T64" fmla="*/ 55 w 573"/>
              <a:gd name="T65" fmla="*/ 18 h 360"/>
              <a:gd name="T66" fmla="*/ 189 w 573"/>
              <a:gd name="T67" fmla="*/ 15 h 360"/>
              <a:gd name="T68" fmla="*/ 295 w 573"/>
              <a:gd name="T69" fmla="*/ 13 h 360"/>
              <a:gd name="T70" fmla="*/ 395 w 573"/>
              <a:gd name="T71" fmla="*/ 13 h 360"/>
              <a:gd name="T72" fmla="*/ 546 w 573"/>
              <a:gd name="T73" fmla="*/ 20 h 360"/>
              <a:gd name="T74" fmla="*/ 558 w 573"/>
              <a:gd name="T75" fmla="*/ 58 h 360"/>
              <a:gd name="T76" fmla="*/ 548 w 573"/>
              <a:gd name="T77" fmla="*/ 328 h 360"/>
              <a:gd name="T78" fmla="*/ 553 w 573"/>
              <a:gd name="T79" fmla="*/ 331 h 360"/>
              <a:gd name="T80" fmla="*/ 548 w 573"/>
              <a:gd name="T81" fmla="*/ 331 h 360"/>
              <a:gd name="T82" fmla="*/ 545 w 573"/>
              <a:gd name="T83" fmla="*/ 329 h 360"/>
              <a:gd name="T84" fmla="*/ 417 w 573"/>
              <a:gd name="T85" fmla="*/ 342 h 360"/>
              <a:gd name="T86" fmla="*/ 138 w 573"/>
              <a:gd name="T87" fmla="*/ 343 h 360"/>
              <a:gd name="T88" fmla="*/ 28 w 573"/>
              <a:gd name="T89" fmla="*/ 328 h 360"/>
              <a:gd name="T90" fmla="*/ 21 w 573"/>
              <a:gd name="T91" fmla="*/ 297 h 360"/>
              <a:gd name="T92" fmla="*/ 27 w 573"/>
              <a:gd name="T93" fmla="*/ 44 h 360"/>
              <a:gd name="T94" fmla="*/ 29 w 573"/>
              <a:gd name="T95" fmla="*/ 35 h 360"/>
              <a:gd name="T96" fmla="*/ 30 w 573"/>
              <a:gd name="T97" fmla="*/ 29 h 360"/>
              <a:gd name="T98" fmla="*/ 26 w 573"/>
              <a:gd name="T99" fmla="*/ 21 h 360"/>
              <a:gd name="T100" fmla="*/ 18 w 573"/>
              <a:gd name="T101" fmla="*/ 20 h 360"/>
              <a:gd name="T102" fmla="*/ 13 w 573"/>
              <a:gd name="T103" fmla="*/ 25 h 360"/>
              <a:gd name="T104" fmla="*/ 11 w 573"/>
              <a:gd name="T105" fmla="*/ 31 h 360"/>
              <a:gd name="T106" fmla="*/ 11 w 573"/>
              <a:gd name="T107" fmla="*/ 38 h 360"/>
              <a:gd name="T108" fmla="*/ 5 w 573"/>
              <a:gd name="T109" fmla="*/ 102 h 360"/>
              <a:gd name="T110" fmla="*/ 0 w 573"/>
              <a:gd name="T111" fmla="*/ 186 h 360"/>
              <a:gd name="T112" fmla="*/ 13 w 573"/>
              <a:gd name="T113" fmla="*/ 332 h 360"/>
              <a:gd name="T114" fmla="*/ 51 w 573"/>
              <a:gd name="T115" fmla="*/ 350 h 360"/>
              <a:gd name="T116" fmla="*/ 224 w 573"/>
              <a:gd name="T117" fmla="*/ 359 h 360"/>
              <a:gd name="T118" fmla="*/ 417 w 573"/>
              <a:gd name="T119" fmla="*/ 356 h 360"/>
              <a:gd name="T120" fmla="*/ 561 w 573"/>
              <a:gd name="T121" fmla="*/ 336 h 360"/>
              <a:gd name="T122" fmla="*/ 573 w 573"/>
              <a:gd name="T123" fmla="*/ 10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3" h="360">
                <a:moveTo>
                  <a:pt x="370" y="13"/>
                </a:moveTo>
                <a:cubicBezTo>
                  <a:pt x="369" y="13"/>
                  <a:pt x="367" y="13"/>
                  <a:pt x="365" y="13"/>
                </a:cubicBezTo>
                <a:cubicBezTo>
                  <a:pt x="365" y="13"/>
                  <a:pt x="368" y="13"/>
                  <a:pt x="370" y="13"/>
                </a:cubicBezTo>
                <a:close/>
                <a:moveTo>
                  <a:pt x="283" y="1"/>
                </a:moveTo>
                <a:cubicBezTo>
                  <a:pt x="277" y="1"/>
                  <a:pt x="277" y="1"/>
                  <a:pt x="277" y="1"/>
                </a:cubicBezTo>
                <a:cubicBezTo>
                  <a:pt x="276" y="1"/>
                  <a:pt x="282" y="1"/>
                  <a:pt x="283" y="1"/>
                </a:cubicBezTo>
                <a:close/>
                <a:moveTo>
                  <a:pt x="267" y="1"/>
                </a:moveTo>
                <a:cubicBezTo>
                  <a:pt x="269" y="1"/>
                  <a:pt x="274" y="1"/>
                  <a:pt x="274" y="1"/>
                </a:cubicBezTo>
                <a:cubicBezTo>
                  <a:pt x="273" y="1"/>
                  <a:pt x="267" y="1"/>
                  <a:pt x="267" y="1"/>
                </a:cubicBezTo>
                <a:close/>
                <a:moveTo>
                  <a:pt x="247" y="3"/>
                </a:moveTo>
                <a:cubicBezTo>
                  <a:pt x="245" y="3"/>
                  <a:pt x="241" y="3"/>
                  <a:pt x="241" y="3"/>
                </a:cubicBezTo>
                <a:cubicBezTo>
                  <a:pt x="242" y="3"/>
                  <a:pt x="246" y="3"/>
                  <a:pt x="247" y="3"/>
                </a:cubicBezTo>
                <a:close/>
                <a:moveTo>
                  <a:pt x="224" y="2"/>
                </a:moveTo>
                <a:cubicBezTo>
                  <a:pt x="229" y="2"/>
                  <a:pt x="233" y="1"/>
                  <a:pt x="235" y="1"/>
                </a:cubicBezTo>
                <a:cubicBezTo>
                  <a:pt x="231" y="1"/>
                  <a:pt x="226" y="2"/>
                  <a:pt x="224" y="2"/>
                </a:cubicBezTo>
                <a:close/>
                <a:moveTo>
                  <a:pt x="180" y="13"/>
                </a:moveTo>
                <a:cubicBezTo>
                  <a:pt x="185" y="13"/>
                  <a:pt x="197" y="13"/>
                  <a:pt x="202" y="13"/>
                </a:cubicBezTo>
                <a:lnTo>
                  <a:pt x="180" y="13"/>
                </a:lnTo>
                <a:close/>
                <a:moveTo>
                  <a:pt x="179" y="9"/>
                </a:moveTo>
                <a:cubicBezTo>
                  <a:pt x="173" y="9"/>
                  <a:pt x="173" y="9"/>
                  <a:pt x="173" y="9"/>
                </a:cubicBezTo>
                <a:cubicBezTo>
                  <a:pt x="171" y="9"/>
                  <a:pt x="156" y="9"/>
                  <a:pt x="157" y="9"/>
                </a:cubicBezTo>
                <a:cubicBezTo>
                  <a:pt x="166" y="9"/>
                  <a:pt x="179" y="9"/>
                  <a:pt x="187" y="8"/>
                </a:cubicBezTo>
                <a:cubicBezTo>
                  <a:pt x="184" y="8"/>
                  <a:pt x="182" y="9"/>
                  <a:pt x="179" y="9"/>
                </a:cubicBezTo>
                <a:close/>
                <a:moveTo>
                  <a:pt x="98" y="10"/>
                </a:moveTo>
                <a:cubicBezTo>
                  <a:pt x="94" y="10"/>
                  <a:pt x="94" y="10"/>
                  <a:pt x="94" y="10"/>
                </a:cubicBezTo>
                <a:cubicBezTo>
                  <a:pt x="94" y="10"/>
                  <a:pt x="94" y="11"/>
                  <a:pt x="95" y="11"/>
                </a:cubicBezTo>
                <a:cubicBezTo>
                  <a:pt x="97" y="10"/>
                  <a:pt x="98" y="10"/>
                  <a:pt x="98" y="10"/>
                </a:cubicBezTo>
                <a:close/>
                <a:moveTo>
                  <a:pt x="55" y="14"/>
                </a:moveTo>
                <a:cubicBezTo>
                  <a:pt x="55" y="14"/>
                  <a:pt x="55" y="13"/>
                  <a:pt x="55" y="13"/>
                </a:cubicBezTo>
                <a:cubicBezTo>
                  <a:pt x="55" y="13"/>
                  <a:pt x="55" y="13"/>
                  <a:pt x="54" y="13"/>
                </a:cubicBezTo>
                <a:cubicBezTo>
                  <a:pt x="54" y="14"/>
                  <a:pt x="55" y="14"/>
                  <a:pt x="55" y="14"/>
                </a:cubicBezTo>
                <a:close/>
                <a:moveTo>
                  <a:pt x="55" y="13"/>
                </a:moveTo>
                <a:cubicBezTo>
                  <a:pt x="55" y="13"/>
                  <a:pt x="55" y="13"/>
                  <a:pt x="55" y="13"/>
                </a:cubicBezTo>
                <a:cubicBezTo>
                  <a:pt x="55" y="13"/>
                  <a:pt x="55" y="13"/>
                  <a:pt x="55" y="13"/>
                </a:cubicBezTo>
                <a:cubicBezTo>
                  <a:pt x="55" y="13"/>
                  <a:pt x="55" y="13"/>
                  <a:pt x="55" y="13"/>
                </a:cubicBezTo>
                <a:close/>
                <a:moveTo>
                  <a:pt x="61" y="13"/>
                </a:moveTo>
                <a:cubicBezTo>
                  <a:pt x="55" y="13"/>
                  <a:pt x="55" y="13"/>
                  <a:pt x="55" y="13"/>
                </a:cubicBezTo>
                <a:cubicBezTo>
                  <a:pt x="55" y="13"/>
                  <a:pt x="55" y="13"/>
                  <a:pt x="55" y="13"/>
                </a:cubicBezTo>
                <a:cubicBezTo>
                  <a:pt x="55" y="14"/>
                  <a:pt x="55" y="14"/>
                  <a:pt x="56" y="14"/>
                </a:cubicBezTo>
                <a:cubicBezTo>
                  <a:pt x="56" y="14"/>
                  <a:pt x="56" y="14"/>
                  <a:pt x="56" y="13"/>
                </a:cubicBezTo>
                <a:lnTo>
                  <a:pt x="61" y="13"/>
                </a:lnTo>
                <a:close/>
                <a:moveTo>
                  <a:pt x="56" y="11"/>
                </a:moveTo>
                <a:cubicBezTo>
                  <a:pt x="56" y="11"/>
                  <a:pt x="56" y="11"/>
                  <a:pt x="56" y="11"/>
                </a:cubicBezTo>
                <a:cubicBezTo>
                  <a:pt x="56" y="11"/>
                  <a:pt x="56" y="11"/>
                  <a:pt x="56" y="11"/>
                </a:cubicBezTo>
                <a:cubicBezTo>
                  <a:pt x="56" y="11"/>
                  <a:pt x="56" y="11"/>
                  <a:pt x="56" y="11"/>
                </a:cubicBezTo>
                <a:cubicBezTo>
                  <a:pt x="56" y="11"/>
                  <a:pt x="56" y="11"/>
                  <a:pt x="56" y="11"/>
                </a:cubicBezTo>
                <a:cubicBezTo>
                  <a:pt x="56" y="11"/>
                  <a:pt x="56" y="11"/>
                  <a:pt x="56" y="11"/>
                </a:cubicBezTo>
                <a:cubicBezTo>
                  <a:pt x="56" y="11"/>
                  <a:pt x="56" y="11"/>
                  <a:pt x="56" y="11"/>
                </a:cubicBezTo>
                <a:close/>
                <a:moveTo>
                  <a:pt x="56" y="17"/>
                </a:moveTo>
                <a:cubicBezTo>
                  <a:pt x="56" y="17"/>
                  <a:pt x="55" y="17"/>
                  <a:pt x="55" y="17"/>
                </a:cubicBezTo>
                <a:cubicBezTo>
                  <a:pt x="55" y="17"/>
                  <a:pt x="56" y="17"/>
                  <a:pt x="56" y="17"/>
                </a:cubicBezTo>
                <a:close/>
                <a:moveTo>
                  <a:pt x="55" y="12"/>
                </a:moveTo>
                <a:cubicBezTo>
                  <a:pt x="55" y="12"/>
                  <a:pt x="55" y="12"/>
                  <a:pt x="56" y="12"/>
                </a:cubicBezTo>
                <a:cubicBezTo>
                  <a:pt x="55" y="12"/>
                  <a:pt x="55" y="12"/>
                  <a:pt x="55" y="12"/>
                </a:cubicBezTo>
                <a:close/>
                <a:moveTo>
                  <a:pt x="55" y="11"/>
                </a:moveTo>
                <a:cubicBezTo>
                  <a:pt x="55" y="11"/>
                  <a:pt x="55" y="11"/>
                  <a:pt x="55" y="11"/>
                </a:cubicBezTo>
                <a:cubicBezTo>
                  <a:pt x="55" y="11"/>
                  <a:pt x="55" y="11"/>
                  <a:pt x="55" y="11"/>
                </a:cubicBezTo>
                <a:close/>
                <a:moveTo>
                  <a:pt x="55" y="19"/>
                </a:moveTo>
                <a:cubicBezTo>
                  <a:pt x="55" y="19"/>
                  <a:pt x="55" y="19"/>
                  <a:pt x="55" y="18"/>
                </a:cubicBezTo>
                <a:cubicBezTo>
                  <a:pt x="55" y="18"/>
                  <a:pt x="55" y="18"/>
                  <a:pt x="55" y="19"/>
                </a:cubicBezTo>
                <a:close/>
                <a:moveTo>
                  <a:pt x="55" y="17"/>
                </a:moveTo>
                <a:cubicBezTo>
                  <a:pt x="55" y="17"/>
                  <a:pt x="54" y="17"/>
                  <a:pt x="54" y="17"/>
                </a:cubicBezTo>
                <a:cubicBezTo>
                  <a:pt x="54" y="17"/>
                  <a:pt x="55" y="17"/>
                  <a:pt x="55" y="17"/>
                </a:cubicBezTo>
                <a:close/>
                <a:moveTo>
                  <a:pt x="55" y="11"/>
                </a:moveTo>
                <a:cubicBezTo>
                  <a:pt x="54" y="11"/>
                  <a:pt x="54" y="11"/>
                  <a:pt x="54" y="11"/>
                </a:cubicBezTo>
                <a:cubicBezTo>
                  <a:pt x="54" y="11"/>
                  <a:pt x="54" y="11"/>
                  <a:pt x="55" y="11"/>
                </a:cubicBezTo>
                <a:close/>
                <a:moveTo>
                  <a:pt x="54" y="14"/>
                </a:moveTo>
                <a:cubicBezTo>
                  <a:pt x="54" y="14"/>
                  <a:pt x="54" y="14"/>
                  <a:pt x="54" y="14"/>
                </a:cubicBezTo>
                <a:cubicBezTo>
                  <a:pt x="54" y="14"/>
                  <a:pt x="54" y="13"/>
                  <a:pt x="54" y="14"/>
                </a:cubicBezTo>
                <a:close/>
                <a:moveTo>
                  <a:pt x="53" y="13"/>
                </a:moveTo>
                <a:cubicBezTo>
                  <a:pt x="53" y="13"/>
                  <a:pt x="54" y="13"/>
                  <a:pt x="54" y="13"/>
                </a:cubicBezTo>
                <a:cubicBezTo>
                  <a:pt x="54" y="13"/>
                  <a:pt x="53" y="13"/>
                  <a:pt x="53" y="13"/>
                </a:cubicBezTo>
                <a:close/>
                <a:moveTo>
                  <a:pt x="53" y="12"/>
                </a:moveTo>
                <a:cubicBezTo>
                  <a:pt x="53" y="13"/>
                  <a:pt x="53" y="13"/>
                  <a:pt x="53" y="12"/>
                </a:cubicBezTo>
                <a:cubicBezTo>
                  <a:pt x="53" y="12"/>
                  <a:pt x="53" y="13"/>
                  <a:pt x="53" y="13"/>
                </a:cubicBezTo>
                <a:cubicBezTo>
                  <a:pt x="53" y="12"/>
                  <a:pt x="53" y="12"/>
                  <a:pt x="53" y="12"/>
                </a:cubicBezTo>
                <a:close/>
                <a:moveTo>
                  <a:pt x="52" y="16"/>
                </a:moveTo>
                <a:cubicBezTo>
                  <a:pt x="53" y="16"/>
                  <a:pt x="53" y="16"/>
                  <a:pt x="52" y="16"/>
                </a:cubicBezTo>
                <a:close/>
                <a:moveTo>
                  <a:pt x="51" y="18"/>
                </a:moveTo>
                <a:cubicBezTo>
                  <a:pt x="52" y="18"/>
                  <a:pt x="52" y="18"/>
                  <a:pt x="52" y="18"/>
                </a:cubicBezTo>
                <a:cubicBezTo>
                  <a:pt x="52" y="18"/>
                  <a:pt x="51" y="18"/>
                  <a:pt x="51" y="18"/>
                </a:cubicBezTo>
                <a:close/>
                <a:moveTo>
                  <a:pt x="52" y="18"/>
                </a:moveTo>
                <a:cubicBezTo>
                  <a:pt x="51" y="18"/>
                  <a:pt x="52" y="18"/>
                  <a:pt x="52" y="18"/>
                </a:cubicBezTo>
                <a:close/>
                <a:moveTo>
                  <a:pt x="51" y="21"/>
                </a:moveTo>
                <a:cubicBezTo>
                  <a:pt x="51" y="21"/>
                  <a:pt x="51" y="21"/>
                  <a:pt x="51" y="21"/>
                </a:cubicBezTo>
                <a:cubicBezTo>
                  <a:pt x="51" y="21"/>
                  <a:pt x="51" y="21"/>
                  <a:pt x="51" y="21"/>
                </a:cubicBezTo>
                <a:close/>
                <a:moveTo>
                  <a:pt x="50" y="21"/>
                </a:moveTo>
                <a:cubicBezTo>
                  <a:pt x="50" y="21"/>
                  <a:pt x="50" y="21"/>
                  <a:pt x="50" y="21"/>
                </a:cubicBezTo>
                <a:close/>
                <a:moveTo>
                  <a:pt x="143" y="18"/>
                </a:moveTo>
                <a:cubicBezTo>
                  <a:pt x="144" y="18"/>
                  <a:pt x="146" y="18"/>
                  <a:pt x="147" y="17"/>
                </a:cubicBezTo>
                <a:cubicBezTo>
                  <a:pt x="140" y="18"/>
                  <a:pt x="135" y="18"/>
                  <a:pt x="130" y="18"/>
                </a:cubicBezTo>
                <a:cubicBezTo>
                  <a:pt x="134" y="18"/>
                  <a:pt x="140" y="18"/>
                  <a:pt x="143" y="18"/>
                </a:cubicBezTo>
                <a:close/>
                <a:moveTo>
                  <a:pt x="55" y="16"/>
                </a:moveTo>
                <a:cubicBezTo>
                  <a:pt x="55" y="16"/>
                  <a:pt x="55" y="16"/>
                  <a:pt x="55" y="16"/>
                </a:cubicBezTo>
                <a:cubicBezTo>
                  <a:pt x="55" y="16"/>
                  <a:pt x="56" y="16"/>
                  <a:pt x="56" y="16"/>
                </a:cubicBezTo>
                <a:cubicBezTo>
                  <a:pt x="55" y="16"/>
                  <a:pt x="54" y="16"/>
                  <a:pt x="53" y="16"/>
                </a:cubicBezTo>
                <a:cubicBezTo>
                  <a:pt x="54" y="16"/>
                  <a:pt x="54" y="16"/>
                  <a:pt x="55" y="16"/>
                </a:cubicBezTo>
                <a:cubicBezTo>
                  <a:pt x="55" y="16"/>
                  <a:pt x="55" y="16"/>
                  <a:pt x="55" y="16"/>
                </a:cubicBezTo>
                <a:cubicBezTo>
                  <a:pt x="55" y="16"/>
                  <a:pt x="55" y="16"/>
                  <a:pt x="55" y="16"/>
                </a:cubicBezTo>
                <a:cubicBezTo>
                  <a:pt x="55" y="16"/>
                  <a:pt x="55" y="16"/>
                  <a:pt x="55" y="16"/>
                </a:cubicBezTo>
                <a:cubicBezTo>
                  <a:pt x="55" y="16"/>
                  <a:pt x="55" y="16"/>
                  <a:pt x="55" y="16"/>
                </a:cubicBezTo>
                <a:close/>
                <a:moveTo>
                  <a:pt x="55" y="12"/>
                </a:moveTo>
                <a:cubicBezTo>
                  <a:pt x="55" y="12"/>
                  <a:pt x="55" y="12"/>
                  <a:pt x="55" y="12"/>
                </a:cubicBezTo>
                <a:cubicBezTo>
                  <a:pt x="55" y="12"/>
                  <a:pt x="54" y="12"/>
                  <a:pt x="54" y="12"/>
                </a:cubicBezTo>
                <a:cubicBezTo>
                  <a:pt x="54" y="12"/>
                  <a:pt x="55" y="12"/>
                  <a:pt x="55" y="12"/>
                </a:cubicBezTo>
                <a:close/>
                <a:moveTo>
                  <a:pt x="51" y="12"/>
                </a:moveTo>
                <a:cubicBezTo>
                  <a:pt x="51" y="13"/>
                  <a:pt x="51" y="13"/>
                  <a:pt x="51" y="13"/>
                </a:cubicBezTo>
                <a:cubicBezTo>
                  <a:pt x="52" y="12"/>
                  <a:pt x="52" y="12"/>
                  <a:pt x="53" y="12"/>
                </a:cubicBezTo>
                <a:cubicBezTo>
                  <a:pt x="53" y="12"/>
                  <a:pt x="53" y="12"/>
                  <a:pt x="53" y="12"/>
                </a:cubicBezTo>
                <a:cubicBezTo>
                  <a:pt x="53" y="12"/>
                  <a:pt x="54" y="12"/>
                  <a:pt x="54" y="12"/>
                </a:cubicBezTo>
                <a:cubicBezTo>
                  <a:pt x="54" y="12"/>
                  <a:pt x="53" y="12"/>
                  <a:pt x="52" y="12"/>
                </a:cubicBezTo>
                <a:cubicBezTo>
                  <a:pt x="52" y="12"/>
                  <a:pt x="52" y="12"/>
                  <a:pt x="51" y="12"/>
                </a:cubicBezTo>
                <a:cubicBezTo>
                  <a:pt x="51" y="12"/>
                  <a:pt x="50" y="12"/>
                  <a:pt x="50" y="12"/>
                </a:cubicBezTo>
                <a:cubicBezTo>
                  <a:pt x="50" y="12"/>
                  <a:pt x="51" y="12"/>
                  <a:pt x="51" y="12"/>
                </a:cubicBezTo>
                <a:close/>
                <a:moveTo>
                  <a:pt x="51" y="19"/>
                </a:moveTo>
                <a:cubicBezTo>
                  <a:pt x="51" y="19"/>
                  <a:pt x="52" y="19"/>
                  <a:pt x="52" y="19"/>
                </a:cubicBezTo>
                <a:cubicBezTo>
                  <a:pt x="52" y="18"/>
                  <a:pt x="51" y="19"/>
                  <a:pt x="51" y="19"/>
                </a:cubicBezTo>
                <a:close/>
                <a:moveTo>
                  <a:pt x="572" y="68"/>
                </a:moveTo>
                <a:cubicBezTo>
                  <a:pt x="571" y="56"/>
                  <a:pt x="571" y="45"/>
                  <a:pt x="569" y="33"/>
                </a:cubicBezTo>
                <a:cubicBezTo>
                  <a:pt x="568" y="30"/>
                  <a:pt x="567" y="27"/>
                  <a:pt x="567" y="24"/>
                </a:cubicBezTo>
                <a:cubicBezTo>
                  <a:pt x="566" y="21"/>
                  <a:pt x="565" y="18"/>
                  <a:pt x="563" y="15"/>
                </a:cubicBezTo>
                <a:cubicBezTo>
                  <a:pt x="561" y="13"/>
                  <a:pt x="560" y="12"/>
                  <a:pt x="558" y="10"/>
                </a:cubicBezTo>
                <a:cubicBezTo>
                  <a:pt x="556" y="9"/>
                  <a:pt x="554" y="9"/>
                  <a:pt x="553" y="8"/>
                </a:cubicBezTo>
                <a:cubicBezTo>
                  <a:pt x="550" y="7"/>
                  <a:pt x="547" y="7"/>
                  <a:pt x="544" y="6"/>
                </a:cubicBezTo>
                <a:cubicBezTo>
                  <a:pt x="532" y="4"/>
                  <a:pt x="521" y="3"/>
                  <a:pt x="510" y="2"/>
                </a:cubicBezTo>
                <a:cubicBezTo>
                  <a:pt x="503" y="2"/>
                  <a:pt x="492" y="1"/>
                  <a:pt x="486" y="1"/>
                </a:cubicBezTo>
                <a:cubicBezTo>
                  <a:pt x="485" y="1"/>
                  <a:pt x="481" y="1"/>
                  <a:pt x="478" y="1"/>
                </a:cubicBezTo>
                <a:cubicBezTo>
                  <a:pt x="439" y="0"/>
                  <a:pt x="439" y="0"/>
                  <a:pt x="439" y="0"/>
                </a:cubicBezTo>
                <a:cubicBezTo>
                  <a:pt x="435" y="0"/>
                  <a:pt x="427" y="0"/>
                  <a:pt x="421" y="0"/>
                </a:cubicBezTo>
                <a:cubicBezTo>
                  <a:pt x="419" y="0"/>
                  <a:pt x="424" y="0"/>
                  <a:pt x="420" y="0"/>
                </a:cubicBezTo>
                <a:cubicBezTo>
                  <a:pt x="411" y="0"/>
                  <a:pt x="381" y="0"/>
                  <a:pt x="367" y="0"/>
                </a:cubicBezTo>
                <a:cubicBezTo>
                  <a:pt x="368" y="0"/>
                  <a:pt x="368" y="0"/>
                  <a:pt x="367" y="0"/>
                </a:cubicBezTo>
                <a:cubicBezTo>
                  <a:pt x="364" y="0"/>
                  <a:pt x="362" y="0"/>
                  <a:pt x="358" y="0"/>
                </a:cubicBezTo>
                <a:cubicBezTo>
                  <a:pt x="333" y="1"/>
                  <a:pt x="315" y="1"/>
                  <a:pt x="294" y="2"/>
                </a:cubicBezTo>
                <a:cubicBezTo>
                  <a:pt x="291" y="2"/>
                  <a:pt x="284" y="2"/>
                  <a:pt x="282" y="2"/>
                </a:cubicBezTo>
                <a:cubicBezTo>
                  <a:pt x="286" y="2"/>
                  <a:pt x="291" y="2"/>
                  <a:pt x="290" y="2"/>
                </a:cubicBezTo>
                <a:cubicBezTo>
                  <a:pt x="284" y="2"/>
                  <a:pt x="275" y="2"/>
                  <a:pt x="271" y="3"/>
                </a:cubicBezTo>
                <a:cubicBezTo>
                  <a:pt x="263" y="3"/>
                  <a:pt x="259" y="3"/>
                  <a:pt x="252" y="3"/>
                </a:cubicBezTo>
                <a:cubicBezTo>
                  <a:pt x="250" y="3"/>
                  <a:pt x="254" y="3"/>
                  <a:pt x="250" y="3"/>
                </a:cubicBezTo>
                <a:cubicBezTo>
                  <a:pt x="224" y="4"/>
                  <a:pt x="224" y="4"/>
                  <a:pt x="224" y="4"/>
                </a:cubicBezTo>
                <a:cubicBezTo>
                  <a:pt x="221" y="4"/>
                  <a:pt x="209" y="4"/>
                  <a:pt x="205" y="4"/>
                </a:cubicBezTo>
                <a:cubicBezTo>
                  <a:pt x="202" y="5"/>
                  <a:pt x="209" y="5"/>
                  <a:pt x="206" y="5"/>
                </a:cubicBezTo>
                <a:cubicBezTo>
                  <a:pt x="197" y="5"/>
                  <a:pt x="189" y="5"/>
                  <a:pt x="181" y="5"/>
                </a:cubicBezTo>
                <a:cubicBezTo>
                  <a:pt x="179" y="5"/>
                  <a:pt x="177" y="6"/>
                  <a:pt x="174" y="6"/>
                </a:cubicBezTo>
                <a:cubicBezTo>
                  <a:pt x="172" y="6"/>
                  <a:pt x="174" y="6"/>
                  <a:pt x="171" y="6"/>
                </a:cubicBezTo>
                <a:cubicBezTo>
                  <a:pt x="168" y="6"/>
                  <a:pt x="174" y="6"/>
                  <a:pt x="173" y="6"/>
                </a:cubicBezTo>
                <a:cubicBezTo>
                  <a:pt x="168" y="6"/>
                  <a:pt x="169" y="6"/>
                  <a:pt x="167" y="7"/>
                </a:cubicBezTo>
                <a:cubicBezTo>
                  <a:pt x="161" y="7"/>
                  <a:pt x="156" y="7"/>
                  <a:pt x="151" y="7"/>
                </a:cubicBezTo>
                <a:cubicBezTo>
                  <a:pt x="133" y="8"/>
                  <a:pt x="133" y="8"/>
                  <a:pt x="133" y="8"/>
                </a:cubicBezTo>
                <a:cubicBezTo>
                  <a:pt x="128" y="8"/>
                  <a:pt x="126" y="8"/>
                  <a:pt x="120" y="8"/>
                </a:cubicBezTo>
                <a:cubicBezTo>
                  <a:pt x="107" y="9"/>
                  <a:pt x="107" y="9"/>
                  <a:pt x="107" y="9"/>
                </a:cubicBezTo>
                <a:cubicBezTo>
                  <a:pt x="104" y="9"/>
                  <a:pt x="109" y="9"/>
                  <a:pt x="105" y="9"/>
                </a:cubicBezTo>
                <a:cubicBezTo>
                  <a:pt x="87" y="10"/>
                  <a:pt x="70" y="10"/>
                  <a:pt x="57" y="11"/>
                </a:cubicBezTo>
                <a:cubicBezTo>
                  <a:pt x="77" y="10"/>
                  <a:pt x="91" y="10"/>
                  <a:pt x="109" y="9"/>
                </a:cubicBezTo>
                <a:cubicBezTo>
                  <a:pt x="111" y="9"/>
                  <a:pt x="116" y="9"/>
                  <a:pt x="119" y="9"/>
                </a:cubicBezTo>
                <a:cubicBezTo>
                  <a:pt x="120" y="9"/>
                  <a:pt x="116" y="9"/>
                  <a:pt x="120" y="9"/>
                </a:cubicBezTo>
                <a:cubicBezTo>
                  <a:pt x="121" y="9"/>
                  <a:pt x="122" y="9"/>
                  <a:pt x="124" y="8"/>
                </a:cubicBezTo>
                <a:cubicBezTo>
                  <a:pt x="121" y="9"/>
                  <a:pt x="125" y="9"/>
                  <a:pt x="126" y="9"/>
                </a:cubicBezTo>
                <a:cubicBezTo>
                  <a:pt x="165" y="8"/>
                  <a:pt x="165" y="8"/>
                  <a:pt x="165" y="8"/>
                </a:cubicBezTo>
                <a:cubicBezTo>
                  <a:pt x="168" y="7"/>
                  <a:pt x="164" y="7"/>
                  <a:pt x="166" y="7"/>
                </a:cubicBezTo>
                <a:cubicBezTo>
                  <a:pt x="181" y="7"/>
                  <a:pt x="181" y="7"/>
                  <a:pt x="181" y="7"/>
                </a:cubicBezTo>
                <a:cubicBezTo>
                  <a:pt x="182" y="7"/>
                  <a:pt x="186" y="7"/>
                  <a:pt x="184" y="7"/>
                </a:cubicBezTo>
                <a:cubicBezTo>
                  <a:pt x="167" y="8"/>
                  <a:pt x="144" y="9"/>
                  <a:pt x="123" y="9"/>
                </a:cubicBezTo>
                <a:cubicBezTo>
                  <a:pt x="117" y="10"/>
                  <a:pt x="111" y="10"/>
                  <a:pt x="107" y="10"/>
                </a:cubicBezTo>
                <a:cubicBezTo>
                  <a:pt x="116" y="10"/>
                  <a:pt x="124" y="10"/>
                  <a:pt x="132" y="10"/>
                </a:cubicBezTo>
                <a:cubicBezTo>
                  <a:pt x="163" y="8"/>
                  <a:pt x="163" y="8"/>
                  <a:pt x="163" y="8"/>
                </a:cubicBezTo>
                <a:cubicBezTo>
                  <a:pt x="170" y="8"/>
                  <a:pt x="170" y="8"/>
                  <a:pt x="170" y="8"/>
                </a:cubicBezTo>
                <a:cubicBezTo>
                  <a:pt x="177" y="8"/>
                  <a:pt x="177" y="8"/>
                  <a:pt x="177" y="8"/>
                </a:cubicBezTo>
                <a:cubicBezTo>
                  <a:pt x="182" y="8"/>
                  <a:pt x="182" y="8"/>
                  <a:pt x="182" y="8"/>
                </a:cubicBezTo>
                <a:cubicBezTo>
                  <a:pt x="194" y="8"/>
                  <a:pt x="194" y="8"/>
                  <a:pt x="194" y="8"/>
                </a:cubicBezTo>
                <a:cubicBezTo>
                  <a:pt x="219" y="7"/>
                  <a:pt x="219" y="7"/>
                  <a:pt x="219" y="7"/>
                </a:cubicBezTo>
                <a:cubicBezTo>
                  <a:pt x="221" y="7"/>
                  <a:pt x="220" y="7"/>
                  <a:pt x="218" y="7"/>
                </a:cubicBezTo>
                <a:cubicBezTo>
                  <a:pt x="195" y="8"/>
                  <a:pt x="195" y="8"/>
                  <a:pt x="195" y="8"/>
                </a:cubicBezTo>
                <a:cubicBezTo>
                  <a:pt x="196" y="8"/>
                  <a:pt x="197" y="8"/>
                  <a:pt x="197" y="8"/>
                </a:cubicBezTo>
                <a:cubicBezTo>
                  <a:pt x="194" y="8"/>
                  <a:pt x="193" y="8"/>
                  <a:pt x="190" y="8"/>
                </a:cubicBezTo>
                <a:cubicBezTo>
                  <a:pt x="198" y="8"/>
                  <a:pt x="198" y="8"/>
                  <a:pt x="195" y="9"/>
                </a:cubicBezTo>
                <a:cubicBezTo>
                  <a:pt x="135" y="10"/>
                  <a:pt x="135" y="10"/>
                  <a:pt x="135" y="10"/>
                </a:cubicBezTo>
                <a:cubicBezTo>
                  <a:pt x="133" y="10"/>
                  <a:pt x="132" y="11"/>
                  <a:pt x="129" y="11"/>
                </a:cubicBezTo>
                <a:cubicBezTo>
                  <a:pt x="71" y="13"/>
                  <a:pt x="71" y="13"/>
                  <a:pt x="71" y="13"/>
                </a:cubicBezTo>
                <a:cubicBezTo>
                  <a:pt x="93" y="12"/>
                  <a:pt x="117" y="11"/>
                  <a:pt x="142" y="11"/>
                </a:cubicBezTo>
                <a:cubicBezTo>
                  <a:pt x="143" y="11"/>
                  <a:pt x="143" y="11"/>
                  <a:pt x="145" y="11"/>
                </a:cubicBezTo>
                <a:cubicBezTo>
                  <a:pt x="178" y="10"/>
                  <a:pt x="178" y="10"/>
                  <a:pt x="178" y="10"/>
                </a:cubicBezTo>
                <a:cubicBezTo>
                  <a:pt x="189" y="10"/>
                  <a:pt x="189" y="10"/>
                  <a:pt x="189" y="10"/>
                </a:cubicBezTo>
                <a:cubicBezTo>
                  <a:pt x="216" y="9"/>
                  <a:pt x="235" y="9"/>
                  <a:pt x="261" y="9"/>
                </a:cubicBezTo>
                <a:cubicBezTo>
                  <a:pt x="261" y="9"/>
                  <a:pt x="263" y="9"/>
                  <a:pt x="264" y="9"/>
                </a:cubicBezTo>
                <a:cubicBezTo>
                  <a:pt x="258" y="10"/>
                  <a:pt x="258" y="10"/>
                  <a:pt x="258" y="10"/>
                </a:cubicBezTo>
                <a:cubicBezTo>
                  <a:pt x="254" y="10"/>
                  <a:pt x="250" y="10"/>
                  <a:pt x="246" y="10"/>
                </a:cubicBezTo>
                <a:cubicBezTo>
                  <a:pt x="166" y="12"/>
                  <a:pt x="166" y="12"/>
                  <a:pt x="166" y="12"/>
                </a:cubicBezTo>
                <a:cubicBezTo>
                  <a:pt x="163" y="13"/>
                  <a:pt x="165" y="13"/>
                  <a:pt x="168" y="13"/>
                </a:cubicBezTo>
                <a:cubicBezTo>
                  <a:pt x="181" y="13"/>
                  <a:pt x="193" y="12"/>
                  <a:pt x="206" y="12"/>
                </a:cubicBezTo>
                <a:cubicBezTo>
                  <a:pt x="211" y="12"/>
                  <a:pt x="206" y="13"/>
                  <a:pt x="195" y="13"/>
                </a:cubicBezTo>
                <a:cubicBezTo>
                  <a:pt x="136" y="15"/>
                  <a:pt x="136" y="15"/>
                  <a:pt x="136" y="15"/>
                </a:cubicBezTo>
                <a:cubicBezTo>
                  <a:pt x="58" y="18"/>
                  <a:pt x="58" y="18"/>
                  <a:pt x="58" y="18"/>
                </a:cubicBezTo>
                <a:cubicBezTo>
                  <a:pt x="55" y="18"/>
                  <a:pt x="55" y="18"/>
                  <a:pt x="55" y="18"/>
                </a:cubicBezTo>
                <a:cubicBezTo>
                  <a:pt x="54" y="18"/>
                  <a:pt x="54" y="18"/>
                  <a:pt x="54" y="18"/>
                </a:cubicBezTo>
                <a:cubicBezTo>
                  <a:pt x="52" y="18"/>
                  <a:pt x="52" y="18"/>
                  <a:pt x="52" y="18"/>
                </a:cubicBezTo>
                <a:cubicBezTo>
                  <a:pt x="53" y="18"/>
                  <a:pt x="54" y="18"/>
                  <a:pt x="54" y="18"/>
                </a:cubicBezTo>
                <a:cubicBezTo>
                  <a:pt x="55" y="18"/>
                  <a:pt x="55" y="18"/>
                  <a:pt x="55" y="18"/>
                </a:cubicBezTo>
                <a:cubicBezTo>
                  <a:pt x="62" y="18"/>
                  <a:pt x="62" y="18"/>
                  <a:pt x="62" y="18"/>
                </a:cubicBezTo>
                <a:cubicBezTo>
                  <a:pt x="62" y="17"/>
                  <a:pt x="63" y="17"/>
                  <a:pt x="65" y="17"/>
                </a:cubicBezTo>
                <a:cubicBezTo>
                  <a:pt x="143" y="15"/>
                  <a:pt x="143" y="15"/>
                  <a:pt x="143" y="15"/>
                </a:cubicBezTo>
                <a:cubicBezTo>
                  <a:pt x="153" y="15"/>
                  <a:pt x="171" y="14"/>
                  <a:pt x="181" y="14"/>
                </a:cubicBezTo>
                <a:cubicBezTo>
                  <a:pt x="179" y="15"/>
                  <a:pt x="171" y="15"/>
                  <a:pt x="161" y="15"/>
                </a:cubicBezTo>
                <a:cubicBezTo>
                  <a:pt x="189" y="15"/>
                  <a:pt x="189" y="15"/>
                  <a:pt x="189" y="15"/>
                </a:cubicBezTo>
                <a:cubicBezTo>
                  <a:pt x="196" y="15"/>
                  <a:pt x="208" y="14"/>
                  <a:pt x="212" y="14"/>
                </a:cubicBezTo>
                <a:cubicBezTo>
                  <a:pt x="213" y="14"/>
                  <a:pt x="211" y="14"/>
                  <a:pt x="212" y="14"/>
                </a:cubicBezTo>
                <a:cubicBezTo>
                  <a:pt x="213" y="14"/>
                  <a:pt x="218" y="14"/>
                  <a:pt x="218" y="14"/>
                </a:cubicBezTo>
                <a:cubicBezTo>
                  <a:pt x="222" y="14"/>
                  <a:pt x="221" y="14"/>
                  <a:pt x="226" y="14"/>
                </a:cubicBezTo>
                <a:cubicBezTo>
                  <a:pt x="232" y="14"/>
                  <a:pt x="232" y="14"/>
                  <a:pt x="235" y="14"/>
                </a:cubicBezTo>
                <a:cubicBezTo>
                  <a:pt x="256" y="14"/>
                  <a:pt x="275" y="13"/>
                  <a:pt x="295" y="13"/>
                </a:cubicBezTo>
                <a:cubicBezTo>
                  <a:pt x="302" y="13"/>
                  <a:pt x="302" y="13"/>
                  <a:pt x="302" y="13"/>
                </a:cubicBezTo>
                <a:cubicBezTo>
                  <a:pt x="304" y="13"/>
                  <a:pt x="302" y="13"/>
                  <a:pt x="305" y="13"/>
                </a:cubicBezTo>
                <a:cubicBezTo>
                  <a:pt x="306" y="13"/>
                  <a:pt x="305" y="13"/>
                  <a:pt x="307" y="13"/>
                </a:cubicBezTo>
                <a:cubicBezTo>
                  <a:pt x="332" y="13"/>
                  <a:pt x="332" y="13"/>
                  <a:pt x="332" y="13"/>
                </a:cubicBezTo>
                <a:cubicBezTo>
                  <a:pt x="352" y="12"/>
                  <a:pt x="375" y="12"/>
                  <a:pt x="391" y="12"/>
                </a:cubicBezTo>
                <a:cubicBezTo>
                  <a:pt x="394" y="12"/>
                  <a:pt x="390" y="13"/>
                  <a:pt x="395" y="13"/>
                </a:cubicBezTo>
                <a:cubicBezTo>
                  <a:pt x="422" y="13"/>
                  <a:pt x="451" y="13"/>
                  <a:pt x="481" y="14"/>
                </a:cubicBezTo>
                <a:cubicBezTo>
                  <a:pt x="483" y="14"/>
                  <a:pt x="481" y="14"/>
                  <a:pt x="484" y="15"/>
                </a:cubicBezTo>
                <a:cubicBezTo>
                  <a:pt x="488" y="15"/>
                  <a:pt x="487" y="14"/>
                  <a:pt x="491" y="15"/>
                </a:cubicBezTo>
                <a:cubicBezTo>
                  <a:pt x="493" y="15"/>
                  <a:pt x="495" y="15"/>
                  <a:pt x="496" y="15"/>
                </a:cubicBezTo>
                <a:cubicBezTo>
                  <a:pt x="505" y="16"/>
                  <a:pt x="513" y="16"/>
                  <a:pt x="522" y="17"/>
                </a:cubicBezTo>
                <a:cubicBezTo>
                  <a:pt x="530" y="18"/>
                  <a:pt x="538" y="19"/>
                  <a:pt x="546" y="20"/>
                </a:cubicBezTo>
                <a:cubicBezTo>
                  <a:pt x="548" y="21"/>
                  <a:pt x="550" y="22"/>
                  <a:pt x="550" y="22"/>
                </a:cubicBezTo>
                <a:cubicBezTo>
                  <a:pt x="550" y="22"/>
                  <a:pt x="551" y="22"/>
                  <a:pt x="551" y="22"/>
                </a:cubicBezTo>
                <a:cubicBezTo>
                  <a:pt x="551" y="22"/>
                  <a:pt x="551" y="22"/>
                  <a:pt x="551" y="23"/>
                </a:cubicBezTo>
                <a:cubicBezTo>
                  <a:pt x="551" y="23"/>
                  <a:pt x="551" y="23"/>
                  <a:pt x="551" y="23"/>
                </a:cubicBezTo>
                <a:cubicBezTo>
                  <a:pt x="553" y="26"/>
                  <a:pt x="554" y="30"/>
                  <a:pt x="555" y="33"/>
                </a:cubicBezTo>
                <a:cubicBezTo>
                  <a:pt x="556" y="41"/>
                  <a:pt x="557" y="50"/>
                  <a:pt x="558" y="58"/>
                </a:cubicBezTo>
                <a:cubicBezTo>
                  <a:pt x="560" y="90"/>
                  <a:pt x="559" y="123"/>
                  <a:pt x="558" y="153"/>
                </a:cubicBezTo>
                <a:cubicBezTo>
                  <a:pt x="557" y="178"/>
                  <a:pt x="556" y="201"/>
                  <a:pt x="555" y="223"/>
                </a:cubicBezTo>
                <a:cubicBezTo>
                  <a:pt x="553" y="252"/>
                  <a:pt x="552" y="277"/>
                  <a:pt x="550" y="304"/>
                </a:cubicBezTo>
                <a:cubicBezTo>
                  <a:pt x="549" y="319"/>
                  <a:pt x="549" y="319"/>
                  <a:pt x="549" y="319"/>
                </a:cubicBezTo>
                <a:cubicBezTo>
                  <a:pt x="548" y="327"/>
                  <a:pt x="548" y="327"/>
                  <a:pt x="548" y="327"/>
                </a:cubicBezTo>
                <a:cubicBezTo>
                  <a:pt x="548" y="328"/>
                  <a:pt x="548" y="328"/>
                  <a:pt x="548" y="328"/>
                </a:cubicBezTo>
                <a:cubicBezTo>
                  <a:pt x="549" y="328"/>
                  <a:pt x="549" y="328"/>
                  <a:pt x="550" y="328"/>
                </a:cubicBezTo>
                <a:cubicBezTo>
                  <a:pt x="550" y="328"/>
                  <a:pt x="550" y="328"/>
                  <a:pt x="550" y="328"/>
                </a:cubicBezTo>
                <a:cubicBezTo>
                  <a:pt x="550" y="328"/>
                  <a:pt x="550" y="328"/>
                  <a:pt x="550" y="328"/>
                </a:cubicBezTo>
                <a:cubicBezTo>
                  <a:pt x="550" y="328"/>
                  <a:pt x="551" y="329"/>
                  <a:pt x="551" y="329"/>
                </a:cubicBezTo>
                <a:cubicBezTo>
                  <a:pt x="552" y="330"/>
                  <a:pt x="552" y="331"/>
                  <a:pt x="553" y="331"/>
                </a:cubicBezTo>
                <a:cubicBezTo>
                  <a:pt x="553" y="331"/>
                  <a:pt x="553" y="331"/>
                  <a:pt x="553" y="331"/>
                </a:cubicBezTo>
                <a:cubicBezTo>
                  <a:pt x="555" y="331"/>
                  <a:pt x="556" y="332"/>
                  <a:pt x="554" y="331"/>
                </a:cubicBezTo>
                <a:cubicBezTo>
                  <a:pt x="554" y="331"/>
                  <a:pt x="554" y="331"/>
                  <a:pt x="554" y="331"/>
                </a:cubicBezTo>
                <a:cubicBezTo>
                  <a:pt x="554" y="332"/>
                  <a:pt x="554" y="332"/>
                  <a:pt x="554" y="332"/>
                </a:cubicBezTo>
                <a:cubicBezTo>
                  <a:pt x="554" y="332"/>
                  <a:pt x="554" y="331"/>
                  <a:pt x="553" y="331"/>
                </a:cubicBezTo>
                <a:cubicBezTo>
                  <a:pt x="553" y="331"/>
                  <a:pt x="553" y="331"/>
                  <a:pt x="553" y="331"/>
                </a:cubicBezTo>
                <a:cubicBezTo>
                  <a:pt x="551" y="331"/>
                  <a:pt x="547" y="331"/>
                  <a:pt x="548" y="331"/>
                </a:cubicBezTo>
                <a:cubicBezTo>
                  <a:pt x="548" y="331"/>
                  <a:pt x="548" y="331"/>
                  <a:pt x="548" y="331"/>
                </a:cubicBezTo>
                <a:cubicBezTo>
                  <a:pt x="548" y="331"/>
                  <a:pt x="548" y="331"/>
                  <a:pt x="548" y="331"/>
                </a:cubicBezTo>
                <a:cubicBezTo>
                  <a:pt x="548" y="331"/>
                  <a:pt x="548" y="331"/>
                  <a:pt x="548" y="331"/>
                </a:cubicBezTo>
                <a:cubicBezTo>
                  <a:pt x="548" y="330"/>
                  <a:pt x="548" y="330"/>
                  <a:pt x="548" y="330"/>
                </a:cubicBezTo>
                <a:cubicBezTo>
                  <a:pt x="548" y="328"/>
                  <a:pt x="548" y="328"/>
                  <a:pt x="548" y="328"/>
                </a:cubicBezTo>
                <a:cubicBezTo>
                  <a:pt x="547" y="329"/>
                  <a:pt x="546" y="329"/>
                  <a:pt x="545" y="329"/>
                </a:cubicBezTo>
                <a:cubicBezTo>
                  <a:pt x="543" y="330"/>
                  <a:pt x="541" y="331"/>
                  <a:pt x="538" y="331"/>
                </a:cubicBezTo>
                <a:cubicBezTo>
                  <a:pt x="534" y="332"/>
                  <a:pt x="530" y="333"/>
                  <a:pt x="526" y="333"/>
                </a:cubicBezTo>
                <a:cubicBezTo>
                  <a:pt x="523" y="334"/>
                  <a:pt x="520" y="334"/>
                  <a:pt x="517" y="335"/>
                </a:cubicBezTo>
                <a:cubicBezTo>
                  <a:pt x="512" y="335"/>
                  <a:pt x="507" y="336"/>
                  <a:pt x="502" y="336"/>
                </a:cubicBezTo>
                <a:cubicBezTo>
                  <a:pt x="488" y="337"/>
                  <a:pt x="475" y="339"/>
                  <a:pt x="461" y="340"/>
                </a:cubicBezTo>
                <a:cubicBezTo>
                  <a:pt x="446" y="341"/>
                  <a:pt x="432" y="341"/>
                  <a:pt x="417" y="342"/>
                </a:cubicBezTo>
                <a:cubicBezTo>
                  <a:pt x="392" y="343"/>
                  <a:pt x="392" y="343"/>
                  <a:pt x="392" y="343"/>
                </a:cubicBezTo>
                <a:cubicBezTo>
                  <a:pt x="375" y="343"/>
                  <a:pt x="375" y="343"/>
                  <a:pt x="375" y="343"/>
                </a:cubicBezTo>
                <a:cubicBezTo>
                  <a:pt x="359" y="344"/>
                  <a:pt x="343" y="345"/>
                  <a:pt x="328" y="345"/>
                </a:cubicBezTo>
                <a:cubicBezTo>
                  <a:pt x="266" y="345"/>
                  <a:pt x="266" y="345"/>
                  <a:pt x="266" y="345"/>
                </a:cubicBezTo>
                <a:cubicBezTo>
                  <a:pt x="243" y="345"/>
                  <a:pt x="216" y="345"/>
                  <a:pt x="194" y="345"/>
                </a:cubicBezTo>
                <a:cubicBezTo>
                  <a:pt x="176" y="344"/>
                  <a:pt x="158" y="344"/>
                  <a:pt x="138" y="343"/>
                </a:cubicBezTo>
                <a:cubicBezTo>
                  <a:pt x="133" y="342"/>
                  <a:pt x="133" y="342"/>
                  <a:pt x="133" y="342"/>
                </a:cubicBezTo>
                <a:cubicBezTo>
                  <a:pt x="103" y="341"/>
                  <a:pt x="69" y="339"/>
                  <a:pt x="46" y="334"/>
                </a:cubicBezTo>
                <a:cubicBezTo>
                  <a:pt x="41" y="333"/>
                  <a:pt x="37" y="332"/>
                  <a:pt x="34" y="331"/>
                </a:cubicBezTo>
                <a:cubicBezTo>
                  <a:pt x="32" y="331"/>
                  <a:pt x="30" y="330"/>
                  <a:pt x="29" y="329"/>
                </a:cubicBezTo>
                <a:cubicBezTo>
                  <a:pt x="28" y="329"/>
                  <a:pt x="28" y="329"/>
                  <a:pt x="28" y="329"/>
                </a:cubicBezTo>
                <a:cubicBezTo>
                  <a:pt x="28" y="329"/>
                  <a:pt x="28" y="328"/>
                  <a:pt x="28" y="328"/>
                </a:cubicBezTo>
                <a:cubicBezTo>
                  <a:pt x="27" y="328"/>
                  <a:pt x="27" y="328"/>
                  <a:pt x="27" y="328"/>
                </a:cubicBezTo>
                <a:cubicBezTo>
                  <a:pt x="27" y="327"/>
                  <a:pt x="27" y="327"/>
                  <a:pt x="27" y="327"/>
                </a:cubicBezTo>
                <a:cubicBezTo>
                  <a:pt x="26" y="324"/>
                  <a:pt x="26" y="324"/>
                  <a:pt x="26" y="324"/>
                </a:cubicBezTo>
                <a:cubicBezTo>
                  <a:pt x="25" y="318"/>
                  <a:pt x="25" y="318"/>
                  <a:pt x="25" y="318"/>
                </a:cubicBezTo>
                <a:cubicBezTo>
                  <a:pt x="24" y="314"/>
                  <a:pt x="23" y="309"/>
                  <a:pt x="22" y="305"/>
                </a:cubicBezTo>
                <a:cubicBezTo>
                  <a:pt x="22" y="302"/>
                  <a:pt x="21" y="300"/>
                  <a:pt x="21" y="297"/>
                </a:cubicBezTo>
                <a:cubicBezTo>
                  <a:pt x="20" y="288"/>
                  <a:pt x="18" y="280"/>
                  <a:pt x="18" y="270"/>
                </a:cubicBezTo>
                <a:cubicBezTo>
                  <a:pt x="16" y="256"/>
                  <a:pt x="16" y="240"/>
                  <a:pt x="16" y="223"/>
                </a:cubicBezTo>
                <a:cubicBezTo>
                  <a:pt x="16" y="210"/>
                  <a:pt x="16" y="191"/>
                  <a:pt x="16" y="176"/>
                </a:cubicBezTo>
                <a:cubicBezTo>
                  <a:pt x="18" y="151"/>
                  <a:pt x="19" y="126"/>
                  <a:pt x="21" y="100"/>
                </a:cubicBezTo>
                <a:cubicBezTo>
                  <a:pt x="22" y="91"/>
                  <a:pt x="23" y="83"/>
                  <a:pt x="24" y="75"/>
                </a:cubicBezTo>
                <a:cubicBezTo>
                  <a:pt x="27" y="44"/>
                  <a:pt x="27" y="44"/>
                  <a:pt x="27" y="44"/>
                </a:cubicBezTo>
                <a:cubicBezTo>
                  <a:pt x="28" y="40"/>
                  <a:pt x="28" y="40"/>
                  <a:pt x="28" y="40"/>
                </a:cubicBezTo>
                <a:cubicBezTo>
                  <a:pt x="28" y="40"/>
                  <a:pt x="28" y="40"/>
                  <a:pt x="28" y="40"/>
                </a:cubicBezTo>
                <a:cubicBezTo>
                  <a:pt x="28" y="39"/>
                  <a:pt x="28" y="39"/>
                  <a:pt x="28" y="39"/>
                </a:cubicBezTo>
                <a:cubicBezTo>
                  <a:pt x="28" y="39"/>
                  <a:pt x="28" y="39"/>
                  <a:pt x="28" y="39"/>
                </a:cubicBezTo>
                <a:cubicBezTo>
                  <a:pt x="28" y="38"/>
                  <a:pt x="28" y="37"/>
                  <a:pt x="29" y="36"/>
                </a:cubicBezTo>
                <a:cubicBezTo>
                  <a:pt x="30" y="36"/>
                  <a:pt x="28" y="35"/>
                  <a:pt x="29" y="35"/>
                </a:cubicBezTo>
                <a:cubicBezTo>
                  <a:pt x="29" y="34"/>
                  <a:pt x="29" y="34"/>
                  <a:pt x="30" y="34"/>
                </a:cubicBezTo>
                <a:cubicBezTo>
                  <a:pt x="30" y="34"/>
                  <a:pt x="30" y="34"/>
                  <a:pt x="30" y="33"/>
                </a:cubicBezTo>
                <a:cubicBezTo>
                  <a:pt x="30" y="33"/>
                  <a:pt x="30" y="33"/>
                  <a:pt x="30" y="32"/>
                </a:cubicBezTo>
                <a:cubicBezTo>
                  <a:pt x="30" y="32"/>
                  <a:pt x="30" y="32"/>
                  <a:pt x="30" y="32"/>
                </a:cubicBezTo>
                <a:cubicBezTo>
                  <a:pt x="30" y="31"/>
                  <a:pt x="31" y="31"/>
                  <a:pt x="31" y="30"/>
                </a:cubicBezTo>
                <a:cubicBezTo>
                  <a:pt x="31" y="30"/>
                  <a:pt x="30" y="29"/>
                  <a:pt x="30" y="29"/>
                </a:cubicBezTo>
                <a:cubicBezTo>
                  <a:pt x="30" y="28"/>
                  <a:pt x="30" y="28"/>
                  <a:pt x="30" y="28"/>
                </a:cubicBezTo>
                <a:cubicBezTo>
                  <a:pt x="30" y="27"/>
                  <a:pt x="30" y="27"/>
                  <a:pt x="30" y="26"/>
                </a:cubicBezTo>
                <a:cubicBezTo>
                  <a:pt x="30" y="26"/>
                  <a:pt x="30" y="25"/>
                  <a:pt x="29" y="25"/>
                </a:cubicBezTo>
                <a:cubicBezTo>
                  <a:pt x="29" y="25"/>
                  <a:pt x="29" y="25"/>
                  <a:pt x="29" y="25"/>
                </a:cubicBezTo>
                <a:cubicBezTo>
                  <a:pt x="29" y="23"/>
                  <a:pt x="28" y="23"/>
                  <a:pt x="27" y="21"/>
                </a:cubicBezTo>
                <a:cubicBezTo>
                  <a:pt x="27" y="21"/>
                  <a:pt x="27" y="21"/>
                  <a:pt x="26" y="21"/>
                </a:cubicBezTo>
                <a:cubicBezTo>
                  <a:pt x="26" y="20"/>
                  <a:pt x="26" y="20"/>
                  <a:pt x="26" y="20"/>
                </a:cubicBezTo>
                <a:cubicBezTo>
                  <a:pt x="25" y="20"/>
                  <a:pt x="25" y="20"/>
                  <a:pt x="24" y="19"/>
                </a:cubicBezTo>
                <a:cubicBezTo>
                  <a:pt x="24" y="19"/>
                  <a:pt x="24" y="19"/>
                  <a:pt x="24" y="19"/>
                </a:cubicBezTo>
                <a:cubicBezTo>
                  <a:pt x="23" y="19"/>
                  <a:pt x="22" y="19"/>
                  <a:pt x="21" y="19"/>
                </a:cubicBezTo>
                <a:cubicBezTo>
                  <a:pt x="20" y="19"/>
                  <a:pt x="20" y="19"/>
                  <a:pt x="19" y="19"/>
                </a:cubicBezTo>
                <a:cubicBezTo>
                  <a:pt x="19" y="19"/>
                  <a:pt x="18" y="20"/>
                  <a:pt x="18" y="20"/>
                </a:cubicBezTo>
                <a:cubicBezTo>
                  <a:pt x="18" y="20"/>
                  <a:pt x="17" y="20"/>
                  <a:pt x="17" y="20"/>
                </a:cubicBezTo>
                <a:cubicBezTo>
                  <a:pt x="17" y="20"/>
                  <a:pt x="16" y="21"/>
                  <a:pt x="16" y="21"/>
                </a:cubicBezTo>
                <a:cubicBezTo>
                  <a:pt x="16" y="21"/>
                  <a:pt x="16" y="21"/>
                  <a:pt x="15" y="22"/>
                </a:cubicBezTo>
                <a:cubicBezTo>
                  <a:pt x="15" y="22"/>
                  <a:pt x="15" y="22"/>
                  <a:pt x="15" y="22"/>
                </a:cubicBezTo>
                <a:cubicBezTo>
                  <a:pt x="14" y="22"/>
                  <a:pt x="13" y="23"/>
                  <a:pt x="13" y="24"/>
                </a:cubicBezTo>
                <a:cubicBezTo>
                  <a:pt x="13" y="24"/>
                  <a:pt x="13" y="25"/>
                  <a:pt x="13" y="25"/>
                </a:cubicBezTo>
                <a:cubicBezTo>
                  <a:pt x="13" y="25"/>
                  <a:pt x="12" y="27"/>
                  <a:pt x="12" y="27"/>
                </a:cubicBezTo>
                <a:cubicBezTo>
                  <a:pt x="12" y="27"/>
                  <a:pt x="12" y="27"/>
                  <a:pt x="12" y="27"/>
                </a:cubicBezTo>
                <a:cubicBezTo>
                  <a:pt x="12" y="27"/>
                  <a:pt x="11" y="28"/>
                  <a:pt x="11" y="28"/>
                </a:cubicBezTo>
                <a:cubicBezTo>
                  <a:pt x="11" y="28"/>
                  <a:pt x="11" y="29"/>
                  <a:pt x="11" y="29"/>
                </a:cubicBezTo>
                <a:cubicBezTo>
                  <a:pt x="12" y="29"/>
                  <a:pt x="11" y="30"/>
                  <a:pt x="11" y="30"/>
                </a:cubicBezTo>
                <a:cubicBezTo>
                  <a:pt x="11" y="30"/>
                  <a:pt x="11" y="30"/>
                  <a:pt x="11" y="31"/>
                </a:cubicBezTo>
                <a:cubicBezTo>
                  <a:pt x="11" y="31"/>
                  <a:pt x="11" y="32"/>
                  <a:pt x="11" y="32"/>
                </a:cubicBezTo>
                <a:cubicBezTo>
                  <a:pt x="11" y="33"/>
                  <a:pt x="11" y="33"/>
                  <a:pt x="11" y="33"/>
                </a:cubicBezTo>
                <a:cubicBezTo>
                  <a:pt x="11" y="33"/>
                  <a:pt x="11" y="33"/>
                  <a:pt x="11" y="33"/>
                </a:cubicBezTo>
                <a:cubicBezTo>
                  <a:pt x="12" y="34"/>
                  <a:pt x="11" y="36"/>
                  <a:pt x="12" y="37"/>
                </a:cubicBezTo>
                <a:cubicBezTo>
                  <a:pt x="11" y="37"/>
                  <a:pt x="11" y="37"/>
                  <a:pt x="11" y="38"/>
                </a:cubicBezTo>
                <a:cubicBezTo>
                  <a:pt x="11" y="38"/>
                  <a:pt x="11" y="38"/>
                  <a:pt x="11" y="38"/>
                </a:cubicBezTo>
                <a:cubicBezTo>
                  <a:pt x="11" y="38"/>
                  <a:pt x="11" y="38"/>
                  <a:pt x="11" y="38"/>
                </a:cubicBezTo>
                <a:cubicBezTo>
                  <a:pt x="11" y="40"/>
                  <a:pt x="11" y="40"/>
                  <a:pt x="11" y="40"/>
                </a:cubicBezTo>
                <a:cubicBezTo>
                  <a:pt x="10" y="50"/>
                  <a:pt x="10" y="50"/>
                  <a:pt x="10" y="50"/>
                </a:cubicBezTo>
                <a:cubicBezTo>
                  <a:pt x="9" y="59"/>
                  <a:pt x="9" y="59"/>
                  <a:pt x="9" y="59"/>
                </a:cubicBezTo>
                <a:cubicBezTo>
                  <a:pt x="9" y="63"/>
                  <a:pt x="8" y="69"/>
                  <a:pt x="8" y="75"/>
                </a:cubicBezTo>
                <a:cubicBezTo>
                  <a:pt x="7" y="85"/>
                  <a:pt x="6" y="93"/>
                  <a:pt x="5" y="102"/>
                </a:cubicBezTo>
                <a:cubicBezTo>
                  <a:pt x="4" y="114"/>
                  <a:pt x="4" y="123"/>
                  <a:pt x="3" y="134"/>
                </a:cubicBezTo>
                <a:cubicBezTo>
                  <a:pt x="2" y="146"/>
                  <a:pt x="2" y="146"/>
                  <a:pt x="2" y="146"/>
                </a:cubicBezTo>
                <a:cubicBezTo>
                  <a:pt x="2" y="158"/>
                  <a:pt x="2" y="158"/>
                  <a:pt x="2" y="158"/>
                </a:cubicBezTo>
                <a:cubicBezTo>
                  <a:pt x="1" y="170"/>
                  <a:pt x="1" y="170"/>
                  <a:pt x="1" y="170"/>
                </a:cubicBezTo>
                <a:cubicBezTo>
                  <a:pt x="1" y="178"/>
                  <a:pt x="1" y="178"/>
                  <a:pt x="1" y="178"/>
                </a:cubicBezTo>
                <a:cubicBezTo>
                  <a:pt x="1" y="181"/>
                  <a:pt x="0" y="183"/>
                  <a:pt x="0" y="186"/>
                </a:cubicBezTo>
                <a:cubicBezTo>
                  <a:pt x="0" y="197"/>
                  <a:pt x="0" y="197"/>
                  <a:pt x="0" y="197"/>
                </a:cubicBezTo>
                <a:cubicBezTo>
                  <a:pt x="0" y="210"/>
                  <a:pt x="0" y="224"/>
                  <a:pt x="1" y="236"/>
                </a:cubicBezTo>
                <a:cubicBezTo>
                  <a:pt x="1" y="259"/>
                  <a:pt x="3" y="278"/>
                  <a:pt x="6" y="304"/>
                </a:cubicBezTo>
                <a:cubicBezTo>
                  <a:pt x="8" y="311"/>
                  <a:pt x="9" y="316"/>
                  <a:pt x="10" y="323"/>
                </a:cubicBezTo>
                <a:cubicBezTo>
                  <a:pt x="11" y="324"/>
                  <a:pt x="11" y="324"/>
                  <a:pt x="11" y="327"/>
                </a:cubicBezTo>
                <a:cubicBezTo>
                  <a:pt x="12" y="328"/>
                  <a:pt x="12" y="330"/>
                  <a:pt x="13" y="332"/>
                </a:cubicBezTo>
                <a:cubicBezTo>
                  <a:pt x="13" y="333"/>
                  <a:pt x="14" y="335"/>
                  <a:pt x="14" y="336"/>
                </a:cubicBezTo>
                <a:cubicBezTo>
                  <a:pt x="15" y="337"/>
                  <a:pt x="16" y="338"/>
                  <a:pt x="17" y="340"/>
                </a:cubicBezTo>
                <a:cubicBezTo>
                  <a:pt x="18" y="341"/>
                  <a:pt x="19" y="341"/>
                  <a:pt x="21" y="342"/>
                </a:cubicBezTo>
                <a:cubicBezTo>
                  <a:pt x="22" y="343"/>
                  <a:pt x="23" y="343"/>
                  <a:pt x="24" y="344"/>
                </a:cubicBezTo>
                <a:cubicBezTo>
                  <a:pt x="26" y="344"/>
                  <a:pt x="28" y="345"/>
                  <a:pt x="30" y="346"/>
                </a:cubicBezTo>
                <a:cubicBezTo>
                  <a:pt x="37" y="348"/>
                  <a:pt x="44" y="349"/>
                  <a:pt x="51" y="350"/>
                </a:cubicBezTo>
                <a:cubicBezTo>
                  <a:pt x="52" y="350"/>
                  <a:pt x="52" y="350"/>
                  <a:pt x="53" y="350"/>
                </a:cubicBezTo>
                <a:cubicBezTo>
                  <a:pt x="73" y="354"/>
                  <a:pt x="97" y="355"/>
                  <a:pt x="113" y="356"/>
                </a:cubicBezTo>
                <a:cubicBezTo>
                  <a:pt x="124" y="357"/>
                  <a:pt x="138" y="357"/>
                  <a:pt x="153" y="358"/>
                </a:cubicBezTo>
                <a:cubicBezTo>
                  <a:pt x="159" y="358"/>
                  <a:pt x="166" y="359"/>
                  <a:pt x="173" y="359"/>
                </a:cubicBezTo>
                <a:cubicBezTo>
                  <a:pt x="185" y="359"/>
                  <a:pt x="202" y="359"/>
                  <a:pt x="214" y="360"/>
                </a:cubicBezTo>
                <a:cubicBezTo>
                  <a:pt x="224" y="359"/>
                  <a:pt x="224" y="359"/>
                  <a:pt x="224" y="359"/>
                </a:cubicBezTo>
                <a:cubicBezTo>
                  <a:pt x="244" y="360"/>
                  <a:pt x="244" y="360"/>
                  <a:pt x="244" y="360"/>
                </a:cubicBezTo>
                <a:cubicBezTo>
                  <a:pt x="270" y="360"/>
                  <a:pt x="300" y="360"/>
                  <a:pt x="323" y="359"/>
                </a:cubicBezTo>
                <a:cubicBezTo>
                  <a:pt x="344" y="359"/>
                  <a:pt x="344" y="359"/>
                  <a:pt x="344" y="359"/>
                </a:cubicBezTo>
                <a:cubicBezTo>
                  <a:pt x="357" y="358"/>
                  <a:pt x="371" y="358"/>
                  <a:pt x="384" y="358"/>
                </a:cubicBezTo>
                <a:cubicBezTo>
                  <a:pt x="394" y="357"/>
                  <a:pt x="394" y="357"/>
                  <a:pt x="394" y="357"/>
                </a:cubicBezTo>
                <a:cubicBezTo>
                  <a:pt x="417" y="356"/>
                  <a:pt x="417" y="356"/>
                  <a:pt x="417" y="356"/>
                </a:cubicBezTo>
                <a:cubicBezTo>
                  <a:pt x="438" y="355"/>
                  <a:pt x="458" y="354"/>
                  <a:pt x="477" y="353"/>
                </a:cubicBezTo>
                <a:cubicBezTo>
                  <a:pt x="490" y="352"/>
                  <a:pt x="505" y="350"/>
                  <a:pt x="520" y="348"/>
                </a:cubicBezTo>
                <a:cubicBezTo>
                  <a:pt x="528" y="347"/>
                  <a:pt x="536" y="346"/>
                  <a:pt x="544" y="344"/>
                </a:cubicBezTo>
                <a:cubicBezTo>
                  <a:pt x="546" y="344"/>
                  <a:pt x="548" y="343"/>
                  <a:pt x="550" y="343"/>
                </a:cubicBezTo>
                <a:cubicBezTo>
                  <a:pt x="552" y="342"/>
                  <a:pt x="554" y="341"/>
                  <a:pt x="557" y="340"/>
                </a:cubicBezTo>
                <a:cubicBezTo>
                  <a:pt x="558" y="339"/>
                  <a:pt x="559" y="339"/>
                  <a:pt x="561" y="336"/>
                </a:cubicBezTo>
                <a:cubicBezTo>
                  <a:pt x="562" y="333"/>
                  <a:pt x="562" y="332"/>
                  <a:pt x="562" y="332"/>
                </a:cubicBezTo>
                <a:cubicBezTo>
                  <a:pt x="562" y="330"/>
                  <a:pt x="562" y="330"/>
                  <a:pt x="562" y="330"/>
                </a:cubicBezTo>
                <a:cubicBezTo>
                  <a:pt x="563" y="325"/>
                  <a:pt x="563" y="325"/>
                  <a:pt x="563" y="325"/>
                </a:cubicBezTo>
                <a:cubicBezTo>
                  <a:pt x="563" y="318"/>
                  <a:pt x="563" y="312"/>
                  <a:pt x="564" y="306"/>
                </a:cubicBezTo>
                <a:cubicBezTo>
                  <a:pt x="568" y="238"/>
                  <a:pt x="568" y="238"/>
                  <a:pt x="568" y="238"/>
                </a:cubicBezTo>
                <a:cubicBezTo>
                  <a:pt x="570" y="194"/>
                  <a:pt x="573" y="148"/>
                  <a:pt x="573" y="102"/>
                </a:cubicBezTo>
                <a:cubicBezTo>
                  <a:pt x="573" y="91"/>
                  <a:pt x="572" y="79"/>
                  <a:pt x="572" y="68"/>
                </a:cubicBezTo>
                <a:close/>
                <a:moveTo>
                  <a:pt x="213" y="14"/>
                </a:moveTo>
                <a:cubicBezTo>
                  <a:pt x="212" y="14"/>
                  <a:pt x="212" y="14"/>
                  <a:pt x="212" y="14"/>
                </a:cubicBezTo>
                <a:cubicBezTo>
                  <a:pt x="212" y="14"/>
                  <a:pt x="212" y="14"/>
                  <a:pt x="213" y="14"/>
                </a:cubicBezTo>
                <a:close/>
              </a:path>
            </a:pathLst>
          </a:custGeom>
          <a:solidFill>
            <a:schemeClr val="accent4">
              <a:lumMod val="60000"/>
              <a:lumOff val="40000"/>
            </a:schemeClr>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ZoneTexte 12"/>
          <p:cNvSpPr txBox="1"/>
          <p:nvPr/>
        </p:nvSpPr>
        <p:spPr>
          <a:xfrm>
            <a:off x="7369525" y="2931374"/>
            <a:ext cx="884985" cy="276999"/>
          </a:xfrm>
          <a:prstGeom prst="rect">
            <a:avLst/>
          </a:prstGeom>
          <a:noFill/>
        </p:spPr>
        <p:txBody>
          <a:bodyPr wrap="square" rtlCol="0">
            <a:spAutoFit/>
          </a:bodyPr>
          <a:lstStyle/>
          <a:p>
            <a:r>
              <a:rPr lang="fr-FR" sz="1200" smtClean="0">
                <a:solidFill>
                  <a:schemeClr val="accent4"/>
                </a:solidFill>
              </a:rPr>
              <a:t>4K coupon </a:t>
            </a:r>
            <a:endParaRPr lang="fr-FR" sz="1200">
              <a:solidFill>
                <a:schemeClr val="accent4"/>
              </a:solidFill>
            </a:endParaRPr>
          </a:p>
        </p:txBody>
      </p:sp>
      <p:sp>
        <p:nvSpPr>
          <p:cNvPr id="14" name="ZoneTexte 13"/>
          <p:cNvSpPr txBox="1"/>
          <p:nvPr/>
        </p:nvSpPr>
        <p:spPr>
          <a:xfrm>
            <a:off x="5757903" y="2928245"/>
            <a:ext cx="1329406" cy="461665"/>
          </a:xfrm>
          <a:prstGeom prst="rect">
            <a:avLst/>
          </a:prstGeom>
          <a:noFill/>
        </p:spPr>
        <p:txBody>
          <a:bodyPr wrap="square" rtlCol="0">
            <a:spAutoFit/>
          </a:bodyPr>
          <a:lstStyle/>
          <a:p>
            <a:pPr algn="ctr"/>
            <a:r>
              <a:rPr lang="fr-FR" sz="1200" smtClean="0">
                <a:solidFill>
                  <a:schemeClr val="accent1"/>
                </a:solidFill>
              </a:rPr>
              <a:t>Tensile &amp; bend test samples</a:t>
            </a:r>
            <a:endParaRPr lang="fr-FR" sz="1200">
              <a:solidFill>
                <a:schemeClr val="accent1"/>
              </a:solidFill>
            </a:endParaRPr>
          </a:p>
        </p:txBody>
      </p:sp>
      <p:sp>
        <p:nvSpPr>
          <p:cNvPr id="15" name="ZoneTexte 14"/>
          <p:cNvSpPr txBox="1"/>
          <p:nvPr/>
        </p:nvSpPr>
        <p:spPr>
          <a:xfrm>
            <a:off x="5867400" y="5815606"/>
            <a:ext cx="2590800" cy="307777"/>
          </a:xfrm>
          <a:prstGeom prst="rect">
            <a:avLst/>
          </a:prstGeom>
          <a:noFill/>
        </p:spPr>
        <p:txBody>
          <a:bodyPr wrap="square" rtlCol="0">
            <a:spAutoFit/>
          </a:bodyPr>
          <a:lstStyle/>
          <a:p>
            <a:pPr algn="ctr"/>
            <a:r>
              <a:rPr lang="fr-FR" sz="1400" smtClean="0"/>
              <a:t>Example of PTC</a:t>
            </a:r>
            <a:endParaRPr lang="fr-FR" sz="1400"/>
          </a:p>
        </p:txBody>
      </p:sp>
      <p:pic>
        <p:nvPicPr>
          <p:cNvPr id="17" name="Image 16"/>
          <p:cNvPicPr>
            <a:picLocks noChangeAspect="1"/>
          </p:cNvPicPr>
          <p:nvPr/>
        </p:nvPicPr>
        <p:blipFill rotWithShape="1">
          <a:blip r:embed="rId3"/>
          <a:srcRect l="26834" t="11130"/>
          <a:stretch/>
        </p:blipFill>
        <p:spPr>
          <a:xfrm>
            <a:off x="3923928" y="2252132"/>
            <a:ext cx="261643" cy="655784"/>
          </a:xfrm>
          <a:prstGeom prst="rect">
            <a:avLst/>
          </a:prstGeom>
        </p:spPr>
      </p:pic>
      <p:sp>
        <p:nvSpPr>
          <p:cNvPr id="18" name="ZoneTexte 17"/>
          <p:cNvSpPr txBox="1"/>
          <p:nvPr/>
        </p:nvSpPr>
        <p:spPr>
          <a:xfrm>
            <a:off x="4185571" y="2314679"/>
            <a:ext cx="4921046" cy="461665"/>
          </a:xfrm>
          <a:prstGeom prst="rect">
            <a:avLst/>
          </a:prstGeom>
          <a:noFill/>
        </p:spPr>
        <p:txBody>
          <a:bodyPr wrap="square" rtlCol="0">
            <a:spAutoFit/>
          </a:bodyPr>
          <a:lstStyle/>
          <a:p>
            <a:pPr algn="ctr"/>
            <a:r>
              <a:rPr lang="en-US" sz="1200" dirty="0">
                <a:sym typeface="Wingdings" panose="05000000000000000000" pitchFamily="2" charset="2"/>
              </a:rPr>
              <a:t> 3 samples for bend and tensile </a:t>
            </a:r>
            <a:r>
              <a:rPr lang="en-US" sz="1200" dirty="0" smtClean="0">
                <a:sym typeface="Wingdings" panose="05000000000000000000" pitchFamily="2" charset="2"/>
              </a:rPr>
              <a:t>tests + 1 coupon for 4K additional tests (performed by QST)</a:t>
            </a:r>
            <a:endParaRPr lang="fr-FR" sz="1200" dirty="0"/>
          </a:p>
        </p:txBody>
      </p:sp>
      <p:grpSp>
        <p:nvGrpSpPr>
          <p:cNvPr id="47" name="Groupe 46"/>
          <p:cNvGrpSpPr/>
          <p:nvPr/>
        </p:nvGrpSpPr>
        <p:grpSpPr>
          <a:xfrm>
            <a:off x="141591" y="4219168"/>
            <a:ext cx="1512168" cy="620034"/>
            <a:chOff x="71500" y="2921997"/>
            <a:chExt cx="1512168" cy="620034"/>
          </a:xfrm>
        </p:grpSpPr>
        <p:pic>
          <p:nvPicPr>
            <p:cNvPr id="22" name="Image 21"/>
            <p:cNvPicPr>
              <a:picLocks noChangeAspect="1"/>
            </p:cNvPicPr>
            <p:nvPr/>
          </p:nvPicPr>
          <p:blipFill>
            <a:blip r:embed="rId4"/>
            <a:stretch>
              <a:fillRect/>
            </a:stretch>
          </p:blipFill>
          <p:spPr>
            <a:xfrm>
              <a:off x="71500" y="2992739"/>
              <a:ext cx="1512168" cy="549292"/>
            </a:xfrm>
            <a:prstGeom prst="rect">
              <a:avLst/>
            </a:prstGeom>
          </p:spPr>
        </p:pic>
        <p:sp>
          <p:nvSpPr>
            <p:cNvPr id="25" name="Rectangle à coins arrondis 24"/>
            <p:cNvSpPr/>
            <p:nvPr/>
          </p:nvSpPr>
          <p:spPr>
            <a:xfrm>
              <a:off x="143508" y="2921997"/>
              <a:ext cx="1440160" cy="613322"/>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6" name="Groupe 45"/>
          <p:cNvGrpSpPr/>
          <p:nvPr/>
        </p:nvGrpSpPr>
        <p:grpSpPr>
          <a:xfrm>
            <a:off x="197526" y="4866355"/>
            <a:ext cx="1657237" cy="1869473"/>
            <a:chOff x="194345" y="3763018"/>
            <a:chExt cx="1857375" cy="2085975"/>
          </a:xfrm>
        </p:grpSpPr>
        <p:pic>
          <p:nvPicPr>
            <p:cNvPr id="21" name="Image 20"/>
            <p:cNvPicPr>
              <a:picLocks noChangeAspect="1"/>
            </p:cNvPicPr>
            <p:nvPr/>
          </p:nvPicPr>
          <p:blipFill>
            <a:blip r:embed="rId5"/>
            <a:stretch>
              <a:fillRect/>
            </a:stretch>
          </p:blipFill>
          <p:spPr>
            <a:xfrm>
              <a:off x="194345" y="3763018"/>
              <a:ext cx="1857375" cy="2085975"/>
            </a:xfrm>
            <a:prstGeom prst="rect">
              <a:avLst/>
            </a:prstGeom>
          </p:spPr>
        </p:pic>
        <p:sp>
          <p:nvSpPr>
            <p:cNvPr id="26" name="Rectangle à coins arrondis 25"/>
            <p:cNvSpPr/>
            <p:nvPr/>
          </p:nvSpPr>
          <p:spPr>
            <a:xfrm>
              <a:off x="683568" y="3892037"/>
              <a:ext cx="216024" cy="432048"/>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p:cNvGrpSpPr/>
          <p:nvPr/>
        </p:nvGrpSpPr>
        <p:grpSpPr>
          <a:xfrm>
            <a:off x="2123727" y="4880869"/>
            <a:ext cx="1800201" cy="1821786"/>
            <a:chOff x="2929382" y="3803989"/>
            <a:chExt cx="1955458" cy="1949866"/>
          </a:xfrm>
        </p:grpSpPr>
        <p:pic>
          <p:nvPicPr>
            <p:cNvPr id="39" name="Image 38"/>
            <p:cNvPicPr>
              <a:picLocks noChangeAspect="1"/>
            </p:cNvPicPr>
            <p:nvPr/>
          </p:nvPicPr>
          <p:blipFill rotWithShape="1">
            <a:blip r:embed="rId6"/>
            <a:srcRect l="10883" t="5431" r="5827"/>
            <a:stretch/>
          </p:blipFill>
          <p:spPr>
            <a:xfrm>
              <a:off x="2929382" y="3803989"/>
              <a:ext cx="1955458" cy="1949866"/>
            </a:xfrm>
            <a:prstGeom prst="rect">
              <a:avLst/>
            </a:prstGeom>
          </p:spPr>
        </p:pic>
        <p:sp>
          <p:nvSpPr>
            <p:cNvPr id="40" name="Rectangle à coins arrondis 39"/>
            <p:cNvSpPr/>
            <p:nvPr/>
          </p:nvSpPr>
          <p:spPr>
            <a:xfrm>
              <a:off x="3374704" y="3892037"/>
              <a:ext cx="332023" cy="565777"/>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5" name="Groupe 44"/>
          <p:cNvGrpSpPr/>
          <p:nvPr/>
        </p:nvGrpSpPr>
        <p:grpSpPr>
          <a:xfrm>
            <a:off x="2344722" y="4110726"/>
            <a:ext cx="1440160" cy="721764"/>
            <a:chOff x="2979888" y="2824125"/>
            <a:chExt cx="1440160" cy="721764"/>
          </a:xfrm>
        </p:grpSpPr>
        <p:pic>
          <p:nvPicPr>
            <p:cNvPr id="42" name="Image 41"/>
            <p:cNvPicPr>
              <a:picLocks noChangeAspect="1"/>
            </p:cNvPicPr>
            <p:nvPr/>
          </p:nvPicPr>
          <p:blipFill rotWithShape="1">
            <a:blip r:embed="rId7"/>
            <a:srcRect l="10211" t="3621" r="6895" b="12897"/>
            <a:stretch/>
          </p:blipFill>
          <p:spPr>
            <a:xfrm>
              <a:off x="3072918" y="2824125"/>
              <a:ext cx="1267619" cy="713690"/>
            </a:xfrm>
            <a:prstGeom prst="rect">
              <a:avLst/>
            </a:prstGeom>
          </p:spPr>
        </p:pic>
        <p:sp>
          <p:nvSpPr>
            <p:cNvPr id="41" name="Rectangle à coins arrondis 40"/>
            <p:cNvSpPr/>
            <p:nvPr/>
          </p:nvSpPr>
          <p:spPr>
            <a:xfrm>
              <a:off x="2979888" y="2932567"/>
              <a:ext cx="1440160" cy="613322"/>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3" name="Flèche droite 42"/>
          <p:cNvSpPr/>
          <p:nvPr/>
        </p:nvSpPr>
        <p:spPr>
          <a:xfrm>
            <a:off x="1782936" y="4372988"/>
            <a:ext cx="507037" cy="322461"/>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48" name="ZoneTexte 47"/>
          <p:cNvSpPr txBox="1"/>
          <p:nvPr/>
        </p:nvSpPr>
        <p:spPr>
          <a:xfrm>
            <a:off x="120698" y="3639359"/>
            <a:ext cx="3934051" cy="461665"/>
          </a:xfrm>
          <a:prstGeom prst="rect">
            <a:avLst/>
          </a:prstGeom>
          <a:solidFill>
            <a:schemeClr val="bg1">
              <a:lumMod val="95000"/>
            </a:schemeClr>
          </a:solidFill>
        </p:spPr>
        <p:txBody>
          <a:bodyPr wrap="square" rtlCol="0">
            <a:spAutoFit/>
          </a:bodyPr>
          <a:lstStyle/>
          <a:p>
            <a:pPr algn="ctr"/>
            <a:r>
              <a:rPr lang="fr-FR" sz="1200" smtClean="0"/>
              <a:t>Modification of flange design due to full penetration weld issue: </a:t>
            </a:r>
            <a:endParaRPr lang="fr-FR" sz="1200"/>
          </a:p>
        </p:txBody>
      </p:sp>
      <p:sp>
        <p:nvSpPr>
          <p:cNvPr id="49" name="ZoneTexte 48"/>
          <p:cNvSpPr txBox="1"/>
          <p:nvPr/>
        </p:nvSpPr>
        <p:spPr>
          <a:xfrm>
            <a:off x="68206" y="6439484"/>
            <a:ext cx="1905511" cy="461665"/>
          </a:xfrm>
          <a:prstGeom prst="rect">
            <a:avLst/>
          </a:prstGeom>
          <a:noFill/>
        </p:spPr>
        <p:txBody>
          <a:bodyPr wrap="square" rtlCol="0">
            <a:spAutoFit/>
          </a:bodyPr>
          <a:lstStyle/>
          <a:p>
            <a:pPr algn="ctr"/>
            <a:r>
              <a:rPr lang="fr-FR" sz="800" smtClean="0"/>
              <a:t>Weld from top of flange to a groove </a:t>
            </a:r>
            <a:r>
              <a:rPr lang="fr-FR" sz="800" smtClean="0">
                <a:sym typeface="Wingdings" panose="05000000000000000000" pitchFamily="2" charset="2"/>
              </a:rPr>
              <a:t></a:t>
            </a:r>
            <a:r>
              <a:rPr lang="fr-FR" sz="800" smtClean="0"/>
              <a:t> does not fulfil ASME requirement of fuul penetration weld</a:t>
            </a:r>
            <a:endParaRPr lang="fr-FR" sz="800"/>
          </a:p>
        </p:txBody>
      </p:sp>
      <p:sp>
        <p:nvSpPr>
          <p:cNvPr id="50" name="ZoneTexte 49"/>
          <p:cNvSpPr txBox="1"/>
          <p:nvPr/>
        </p:nvSpPr>
        <p:spPr>
          <a:xfrm>
            <a:off x="2076376" y="6445255"/>
            <a:ext cx="2057178" cy="461665"/>
          </a:xfrm>
          <a:prstGeom prst="rect">
            <a:avLst/>
          </a:prstGeom>
          <a:noFill/>
        </p:spPr>
        <p:txBody>
          <a:bodyPr wrap="square" rtlCol="0">
            <a:spAutoFit/>
          </a:bodyPr>
          <a:lstStyle/>
          <a:p>
            <a:pPr algn="ctr"/>
            <a:r>
              <a:rPr lang="fr-FR" sz="800" smtClean="0"/>
              <a:t>The groove has been removed and the bottom of the flange cut out: full penetration OK </a:t>
            </a:r>
            <a:endParaRPr lang="fr-FR" sz="800"/>
          </a:p>
        </p:txBody>
      </p:sp>
      <p:sp>
        <p:nvSpPr>
          <p:cNvPr id="51" name="ZoneTexte 50"/>
          <p:cNvSpPr txBox="1"/>
          <p:nvPr/>
        </p:nvSpPr>
        <p:spPr>
          <a:xfrm>
            <a:off x="313516" y="3038011"/>
            <a:ext cx="4248472" cy="523220"/>
          </a:xfrm>
          <a:prstGeom prst="rect">
            <a:avLst/>
          </a:prstGeom>
          <a:noFill/>
        </p:spPr>
        <p:txBody>
          <a:bodyPr wrap="square" rtlCol="0">
            <a:spAutoFit/>
          </a:bodyPr>
          <a:lstStyle/>
          <a:p>
            <a:r>
              <a:rPr lang="fr-FR" sz="1400" smtClean="0"/>
              <a:t>+ Visual, radiographic and liquid penetrant tests performed on samples.</a:t>
            </a:r>
            <a:endParaRPr lang="fr-FR" sz="1400"/>
          </a:p>
        </p:txBody>
      </p:sp>
    </p:spTree>
    <p:extLst>
      <p:ext uri="{BB962C8B-B14F-4D97-AF65-F5344CB8AC3E}">
        <p14:creationId xmlns:p14="http://schemas.microsoft.com/office/powerpoint/2010/main" val="1855946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algn="ctr"/>
            <a:r>
              <a:rPr lang="fr-FR" smtClean="0"/>
              <a:t>PHASE SEPARATOR</a:t>
            </a:r>
            <a:endParaRPr lang="fr-FR" dirty="0"/>
          </a:p>
        </p:txBody>
      </p:sp>
      <p:sp>
        <p:nvSpPr>
          <p:cNvPr id="9" name="Espace réservé du numéro de diapositive 8"/>
          <p:cNvSpPr>
            <a:spLocks noGrp="1"/>
          </p:cNvSpPr>
          <p:nvPr>
            <p:ph type="sldNum" sz="quarter" idx="19"/>
          </p:nvPr>
        </p:nvSpPr>
        <p:spPr/>
        <p:txBody>
          <a:bodyPr/>
          <a:lstStyle/>
          <a:p>
            <a:r>
              <a:rPr lang="fr-FR" smtClean="0"/>
              <a:t>|  PAGE </a:t>
            </a:r>
            <a:fld id="{AEFB9B6D-867A-40B8-ACB0-35CC9F272C9C}" type="slidenum">
              <a:rPr lang="fr-FR" smtClean="0"/>
              <a:pPr/>
              <a:t>7</a:t>
            </a:fld>
            <a:endParaRPr lang="fr-FR" dirty="0"/>
          </a:p>
        </p:txBody>
      </p:sp>
      <p:sp>
        <p:nvSpPr>
          <p:cNvPr id="10" name="Espace réservé du pied de page 9"/>
          <p:cNvSpPr>
            <a:spLocks noGrp="1"/>
          </p:cNvSpPr>
          <p:nvPr>
            <p:ph type="ftr" sz="quarter" idx="20"/>
          </p:nvPr>
        </p:nvSpPr>
        <p:spPr/>
        <p:txBody>
          <a:bodyPr/>
          <a:lstStyle/>
          <a:p>
            <a:r>
              <a:rPr lang="fr-FR" smtClean="0"/>
              <a:t>CEA Saclay/Irfu projet IFMIF EVEDA SRF LINAC | 06/07/2016</a:t>
            </a:r>
            <a:endParaRPr lang="fr-FR" dirty="0"/>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556792"/>
            <a:ext cx="4185319" cy="2669059"/>
          </a:xfrm>
          <a:prstGeom prst="rect">
            <a:avLst/>
          </a:prstGeom>
        </p:spPr>
      </p:pic>
      <p:sp>
        <p:nvSpPr>
          <p:cNvPr id="13" name="ZoneTexte 12"/>
          <p:cNvSpPr txBox="1"/>
          <p:nvPr/>
        </p:nvSpPr>
        <p:spPr>
          <a:xfrm>
            <a:off x="143508" y="1307655"/>
            <a:ext cx="3816424" cy="4832092"/>
          </a:xfrm>
          <a:prstGeom prst="rect">
            <a:avLst/>
          </a:prstGeom>
          <a:noFill/>
        </p:spPr>
        <p:txBody>
          <a:bodyPr wrap="square" rtlCol="0">
            <a:spAutoFit/>
          </a:bodyPr>
          <a:lstStyle/>
          <a:p>
            <a:pPr algn="just"/>
            <a:r>
              <a:rPr lang="en-US" sz="1400" dirty="0" smtClean="0"/>
              <a:t>-  “Pressure vessel” as per ASME BPVC   Section VIII Div.1 (¼  </a:t>
            </a:r>
            <a:r>
              <a:rPr lang="en-US" sz="1400" dirty="0" err="1" smtClean="0"/>
              <a:t>LHe</a:t>
            </a:r>
            <a:r>
              <a:rPr lang="en-US" sz="1400" dirty="0" smtClean="0"/>
              <a:t> ¾ </a:t>
            </a:r>
            <a:r>
              <a:rPr lang="en-US" sz="1400" dirty="0" err="1" smtClean="0"/>
              <a:t>GHe</a:t>
            </a:r>
            <a:r>
              <a:rPr lang="en-US" sz="1400" dirty="0" smtClean="0"/>
              <a:t> in volume).</a:t>
            </a:r>
          </a:p>
          <a:p>
            <a:pPr algn="just"/>
            <a:endParaRPr lang="en-US" sz="1400" dirty="0"/>
          </a:p>
          <a:p>
            <a:pPr algn="just"/>
            <a:r>
              <a:rPr lang="en-US" sz="1400" dirty="0" smtClean="0"/>
              <a:t>-    Material</a:t>
            </a:r>
            <a:r>
              <a:rPr lang="en-US" sz="1400" dirty="0"/>
              <a:t>: 316 L stainless steel referenced in </a:t>
            </a:r>
            <a:r>
              <a:rPr lang="en-US" sz="1400" dirty="0" smtClean="0"/>
              <a:t> ASME </a:t>
            </a:r>
            <a:r>
              <a:rPr lang="en-US" sz="1400" dirty="0"/>
              <a:t>BPVC Section </a:t>
            </a:r>
            <a:r>
              <a:rPr lang="en-US" sz="1400" dirty="0" smtClean="0"/>
              <a:t>II. </a:t>
            </a:r>
          </a:p>
          <a:p>
            <a:pPr algn="just"/>
            <a:endParaRPr lang="en-US" sz="1400" dirty="0"/>
          </a:p>
          <a:p>
            <a:pPr marL="285750" indent="-285750" algn="just">
              <a:buFontTx/>
              <a:buChar char="-"/>
            </a:pPr>
            <a:r>
              <a:rPr lang="en-US" sz="1400" dirty="0" smtClean="0"/>
              <a:t>It has been decided that an application form </a:t>
            </a:r>
            <a:r>
              <a:rPr lang="en-US" sz="1400" dirty="0" err="1" smtClean="0"/>
              <a:t>form</a:t>
            </a:r>
            <a:r>
              <a:rPr lang="en-US" sz="1400" dirty="0" smtClean="0"/>
              <a:t> would </a:t>
            </a:r>
            <a:r>
              <a:rPr lang="en-US" sz="1400" dirty="0"/>
              <a:t>not be necessary.  Furthermore, it has been agreed that </a:t>
            </a:r>
            <a:r>
              <a:rPr lang="en-US" sz="1400" u="sng" dirty="0"/>
              <a:t>a U stamp is not required</a:t>
            </a:r>
            <a:r>
              <a:rPr lang="en-US" sz="1400" dirty="0"/>
              <a:t> for the phase </a:t>
            </a:r>
            <a:r>
              <a:rPr lang="en-US" sz="1400" dirty="0" smtClean="0"/>
              <a:t>separator.</a:t>
            </a:r>
          </a:p>
          <a:p>
            <a:pPr marL="285750" indent="-285750" algn="just">
              <a:buFontTx/>
              <a:buChar char="-"/>
            </a:pPr>
            <a:endParaRPr lang="en-US" sz="1400" dirty="0"/>
          </a:p>
          <a:p>
            <a:pPr marL="285750" indent="-285750" algn="just">
              <a:buFontTx/>
              <a:buChar char="-"/>
            </a:pPr>
            <a:r>
              <a:rPr lang="en-US" sz="1400" dirty="0"/>
              <a:t>Calculation document </a:t>
            </a:r>
            <a:r>
              <a:rPr lang="en-US" sz="1400" dirty="0" smtClean="0"/>
              <a:t>checking shell thickness, flanges design and bolt loads according to ASME. </a:t>
            </a:r>
          </a:p>
          <a:p>
            <a:pPr marL="285750" indent="-285750">
              <a:buFontTx/>
              <a:buChar char="-"/>
            </a:pPr>
            <a:endParaRPr lang="en-US" sz="1400" dirty="0" smtClean="0"/>
          </a:p>
          <a:p>
            <a:pPr marL="285750" indent="-285750" algn="just">
              <a:buFontTx/>
              <a:buChar char="-"/>
            </a:pPr>
            <a:r>
              <a:rPr lang="en-US" sz="1400" dirty="0" smtClean="0"/>
              <a:t>Welding qualification according to ASME BPVC Section IX (WPS, PTCs…). </a:t>
            </a:r>
          </a:p>
          <a:p>
            <a:pPr algn="just"/>
            <a:endParaRPr lang="en-US" sz="1400" dirty="0" smtClean="0"/>
          </a:p>
          <a:p>
            <a:pPr marL="285750" indent="-285750" algn="just">
              <a:buFontTx/>
              <a:buChar char="-"/>
            </a:pPr>
            <a:r>
              <a:rPr lang="en-US" sz="1400" dirty="0" smtClean="0"/>
              <a:t>Third party inspection for pressure/leak tests. </a:t>
            </a:r>
          </a:p>
          <a:p>
            <a:pPr algn="just"/>
            <a:r>
              <a:rPr lang="en-US" sz="1400" dirty="0" smtClean="0"/>
              <a:t>		</a:t>
            </a:r>
          </a:p>
        </p:txBody>
      </p:sp>
      <p:graphicFrame>
        <p:nvGraphicFramePr>
          <p:cNvPr id="14" name="Tableau 13"/>
          <p:cNvGraphicFramePr>
            <a:graphicFrameLocks noGrp="1"/>
          </p:cNvGraphicFramePr>
          <p:nvPr>
            <p:extLst>
              <p:ext uri="{D42A27DB-BD31-4B8C-83A1-F6EECF244321}">
                <p14:modId xmlns:p14="http://schemas.microsoft.com/office/powerpoint/2010/main" val="215349196"/>
              </p:ext>
            </p:extLst>
          </p:nvPr>
        </p:nvGraphicFramePr>
        <p:xfrm>
          <a:off x="4211960" y="5085184"/>
          <a:ext cx="4752528" cy="963930"/>
        </p:xfrm>
        <a:graphic>
          <a:graphicData uri="http://schemas.openxmlformats.org/drawingml/2006/table">
            <a:tbl>
              <a:tblPr firstRow="1" firstCol="1" bandRow="1">
                <a:tableStyleId>{5FD0F851-EC5A-4D38-B0AD-8093EC10F338}</a:tableStyleId>
              </a:tblPr>
              <a:tblGrid>
                <a:gridCol w="1240012"/>
                <a:gridCol w="1027370"/>
                <a:gridCol w="1087928"/>
                <a:gridCol w="1397218"/>
              </a:tblGrid>
              <a:tr h="357292">
                <a:tc>
                  <a:txBody>
                    <a:bodyPr/>
                    <a:lstStyle/>
                    <a:p>
                      <a:pPr algn="ctr">
                        <a:lnSpc>
                          <a:spcPct val="115000"/>
                        </a:lnSpc>
                        <a:spcAft>
                          <a:spcPts val="0"/>
                        </a:spcAft>
                      </a:pPr>
                      <a:r>
                        <a:rPr lang="en-GB" sz="1100" dirty="0">
                          <a:effectLst/>
                        </a:rPr>
                        <a:t>Design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a:effectLst/>
                        </a:rPr>
                        <a:t>Welding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a:effectLst/>
                        </a:rPr>
                        <a:t>Material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a:effectLst/>
                        </a:rPr>
                        <a:t>Manufacturing and testing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35938">
                <a:tc>
                  <a:txBody>
                    <a:bodyPr/>
                    <a:lstStyle/>
                    <a:p>
                      <a:pPr algn="ctr">
                        <a:lnSpc>
                          <a:spcPct val="115000"/>
                        </a:lnSpc>
                        <a:spcAft>
                          <a:spcPts val="0"/>
                        </a:spcAft>
                      </a:pPr>
                      <a:r>
                        <a:rPr lang="fr-FR" sz="1100" dirty="0">
                          <a:effectLst/>
                        </a:rPr>
                        <a:t>ASME BPVC, Section VIII, Division 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a:effectLst/>
                        </a:rPr>
                        <a:t>ASME BPVC, Section IX</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a:effectLst/>
                        </a:rPr>
                        <a:t>ASME BPVC, Section II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100" dirty="0">
                          <a:effectLst/>
                        </a:rPr>
                        <a:t>ASME rules &amp; third party conformity assessment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5" name="ZoneTexte 14"/>
          <p:cNvSpPr txBox="1"/>
          <p:nvPr/>
        </p:nvSpPr>
        <p:spPr>
          <a:xfrm>
            <a:off x="7584638" y="4302941"/>
            <a:ext cx="1496280" cy="600164"/>
          </a:xfrm>
          <a:prstGeom prst="rect">
            <a:avLst/>
          </a:prstGeom>
          <a:noFill/>
        </p:spPr>
        <p:txBody>
          <a:bodyPr wrap="square" rtlCol="0">
            <a:spAutoFit/>
          </a:bodyPr>
          <a:lstStyle/>
          <a:p>
            <a:pPr algn="ctr"/>
            <a:r>
              <a:rPr lang="fr-FR" sz="1100" smtClean="0"/>
              <a:t>Max. internal pressure: </a:t>
            </a:r>
            <a:br>
              <a:rPr lang="fr-FR" sz="1100" smtClean="0"/>
            </a:br>
            <a:r>
              <a:rPr lang="fr-FR" sz="1100" smtClean="0"/>
              <a:t>0,15 MPa</a:t>
            </a:r>
            <a:endParaRPr lang="fr-FR" sz="1100"/>
          </a:p>
        </p:txBody>
      </p:sp>
      <p:sp>
        <p:nvSpPr>
          <p:cNvPr id="17" name="Freeform 501"/>
          <p:cNvSpPr>
            <a:spLocks noEditPoints="1"/>
          </p:cNvSpPr>
          <p:nvPr/>
        </p:nvSpPr>
        <p:spPr bwMode="auto">
          <a:xfrm>
            <a:off x="7551800" y="4093549"/>
            <a:ext cx="1472297" cy="900595"/>
          </a:xfrm>
          <a:custGeom>
            <a:avLst/>
            <a:gdLst>
              <a:gd name="T0" fmla="*/ 450 w 500"/>
              <a:gd name="T1" fmla="*/ 71 h 305"/>
              <a:gd name="T2" fmla="*/ 422 w 500"/>
              <a:gd name="T3" fmla="*/ 60 h 305"/>
              <a:gd name="T4" fmla="*/ 366 w 500"/>
              <a:gd name="T5" fmla="*/ 54 h 305"/>
              <a:gd name="T6" fmla="*/ 299 w 500"/>
              <a:gd name="T7" fmla="*/ 46 h 305"/>
              <a:gd name="T8" fmla="*/ 265 w 500"/>
              <a:gd name="T9" fmla="*/ 53 h 305"/>
              <a:gd name="T10" fmla="*/ 264 w 500"/>
              <a:gd name="T11" fmla="*/ 53 h 305"/>
              <a:gd name="T12" fmla="*/ 265 w 500"/>
              <a:gd name="T13" fmla="*/ 51 h 305"/>
              <a:gd name="T14" fmla="*/ 265 w 500"/>
              <a:gd name="T15" fmla="*/ 51 h 305"/>
              <a:gd name="T16" fmla="*/ 264 w 500"/>
              <a:gd name="T17" fmla="*/ 51 h 305"/>
              <a:gd name="T18" fmla="*/ 265 w 500"/>
              <a:gd name="T19" fmla="*/ 58 h 305"/>
              <a:gd name="T20" fmla="*/ 263 w 500"/>
              <a:gd name="T21" fmla="*/ 51 h 305"/>
              <a:gd name="T22" fmla="*/ 262 w 500"/>
              <a:gd name="T23" fmla="*/ 53 h 305"/>
              <a:gd name="T24" fmla="*/ 262 w 500"/>
              <a:gd name="T25" fmla="*/ 56 h 305"/>
              <a:gd name="T26" fmla="*/ 262 w 500"/>
              <a:gd name="T27" fmla="*/ 58 h 305"/>
              <a:gd name="T28" fmla="*/ 339 w 500"/>
              <a:gd name="T29" fmla="*/ 54 h 305"/>
              <a:gd name="T30" fmla="*/ 264 w 500"/>
              <a:gd name="T31" fmla="*/ 56 h 305"/>
              <a:gd name="T32" fmla="*/ 263 w 500"/>
              <a:gd name="T33" fmla="*/ 56 h 305"/>
              <a:gd name="T34" fmla="*/ 260 w 500"/>
              <a:gd name="T35" fmla="*/ 52 h 305"/>
              <a:gd name="T36" fmla="*/ 263 w 500"/>
              <a:gd name="T37" fmla="*/ 52 h 305"/>
              <a:gd name="T38" fmla="*/ 494 w 500"/>
              <a:gd name="T39" fmla="*/ 169 h 305"/>
              <a:gd name="T40" fmla="*/ 465 w 500"/>
              <a:gd name="T41" fmla="*/ 217 h 305"/>
              <a:gd name="T42" fmla="*/ 167 w 500"/>
              <a:gd name="T43" fmla="*/ 304 h 305"/>
              <a:gd name="T44" fmla="*/ 2 w 500"/>
              <a:gd name="T45" fmla="*/ 232 h 305"/>
              <a:gd name="T46" fmla="*/ 61 w 500"/>
              <a:gd name="T47" fmla="*/ 102 h 305"/>
              <a:gd name="T48" fmla="*/ 180 w 500"/>
              <a:gd name="T49" fmla="*/ 28 h 305"/>
              <a:gd name="T50" fmla="*/ 304 w 500"/>
              <a:gd name="T51" fmla="*/ 1 h 305"/>
              <a:gd name="T52" fmla="*/ 398 w 500"/>
              <a:gd name="T53" fmla="*/ 6 h 305"/>
              <a:gd name="T54" fmla="*/ 416 w 500"/>
              <a:gd name="T55" fmla="*/ 12 h 305"/>
              <a:gd name="T56" fmla="*/ 424 w 500"/>
              <a:gd name="T57" fmla="*/ 14 h 305"/>
              <a:gd name="T58" fmla="*/ 431 w 500"/>
              <a:gd name="T59" fmla="*/ 19 h 305"/>
              <a:gd name="T60" fmla="*/ 431 w 500"/>
              <a:gd name="T61" fmla="*/ 26 h 305"/>
              <a:gd name="T62" fmla="*/ 423 w 500"/>
              <a:gd name="T63" fmla="*/ 32 h 305"/>
              <a:gd name="T64" fmla="*/ 416 w 500"/>
              <a:gd name="T65" fmla="*/ 31 h 305"/>
              <a:gd name="T66" fmla="*/ 411 w 500"/>
              <a:gd name="T67" fmla="*/ 27 h 305"/>
              <a:gd name="T68" fmla="*/ 383 w 500"/>
              <a:gd name="T69" fmla="*/ 20 h 305"/>
              <a:gd name="T70" fmla="*/ 196 w 500"/>
              <a:gd name="T71" fmla="*/ 38 h 305"/>
              <a:gd name="T72" fmla="*/ 59 w 500"/>
              <a:gd name="T73" fmla="*/ 125 h 305"/>
              <a:gd name="T74" fmla="*/ 51 w 500"/>
              <a:gd name="T75" fmla="*/ 267 h 305"/>
              <a:gd name="T76" fmla="*/ 251 w 500"/>
              <a:gd name="T77" fmla="*/ 289 h 305"/>
              <a:gd name="T78" fmla="*/ 456 w 500"/>
              <a:gd name="T79" fmla="*/ 207 h 305"/>
              <a:gd name="T80" fmla="*/ 487 w 500"/>
              <a:gd name="T81" fmla="*/ 146 h 305"/>
              <a:gd name="T82" fmla="*/ 462 w 500"/>
              <a:gd name="T83" fmla="*/ 91 h 305"/>
              <a:gd name="T84" fmla="*/ 402 w 500"/>
              <a:gd name="T85" fmla="*/ 64 h 305"/>
              <a:gd name="T86" fmla="*/ 367 w 500"/>
              <a:gd name="T87" fmla="*/ 55 h 305"/>
              <a:gd name="T88" fmla="*/ 262 w 500"/>
              <a:gd name="T89" fmla="*/ 58 h 305"/>
              <a:gd name="T90" fmla="*/ 330 w 500"/>
              <a:gd name="T91" fmla="*/ 51 h 305"/>
              <a:gd name="T92" fmla="*/ 418 w 500"/>
              <a:gd name="T93" fmla="*/ 66 h 305"/>
              <a:gd name="T94" fmla="*/ 338 w 500"/>
              <a:gd name="T95" fmla="*/ 47 h 305"/>
              <a:gd name="T96" fmla="*/ 375 w 500"/>
              <a:gd name="T97" fmla="*/ 51 h 305"/>
              <a:gd name="T98" fmla="*/ 369 w 500"/>
              <a:gd name="T99" fmla="*/ 49 h 305"/>
              <a:gd name="T100" fmla="*/ 320 w 500"/>
              <a:gd name="T101" fmla="*/ 45 h 305"/>
              <a:gd name="T102" fmla="*/ 321 w 500"/>
              <a:gd name="T103" fmla="*/ 44 h 305"/>
              <a:gd name="T104" fmla="*/ 307 w 500"/>
              <a:gd name="T105" fmla="*/ 44 h 305"/>
              <a:gd name="T106" fmla="*/ 360 w 500"/>
              <a:gd name="T107" fmla="*/ 45 h 305"/>
              <a:gd name="T108" fmla="*/ 424 w 500"/>
              <a:gd name="T109" fmla="*/ 61 h 305"/>
              <a:gd name="T110" fmla="*/ 480 w 500"/>
              <a:gd name="T111" fmla="*/ 91 h 305"/>
              <a:gd name="T112" fmla="*/ 500 w 500"/>
              <a:gd name="T113" fmla="*/ 148 h 305"/>
              <a:gd name="T114" fmla="*/ 366 w 500"/>
              <a:gd name="T115" fmla="*/ 47 h 305"/>
              <a:gd name="T116" fmla="*/ 391 w 500"/>
              <a:gd name="T117" fmla="*/ 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305">
                <a:moveTo>
                  <a:pt x="484" y="124"/>
                </a:moveTo>
                <a:cubicBezTo>
                  <a:pt x="485" y="125"/>
                  <a:pt x="485" y="127"/>
                  <a:pt x="485" y="128"/>
                </a:cubicBezTo>
                <a:lnTo>
                  <a:pt x="484" y="124"/>
                </a:lnTo>
                <a:close/>
                <a:moveTo>
                  <a:pt x="450" y="71"/>
                </a:moveTo>
                <a:cubicBezTo>
                  <a:pt x="449" y="70"/>
                  <a:pt x="448" y="69"/>
                  <a:pt x="445" y="68"/>
                </a:cubicBezTo>
                <a:cubicBezTo>
                  <a:pt x="445" y="68"/>
                  <a:pt x="449" y="70"/>
                  <a:pt x="450" y="71"/>
                </a:cubicBezTo>
                <a:close/>
                <a:moveTo>
                  <a:pt x="438" y="65"/>
                </a:moveTo>
                <a:cubicBezTo>
                  <a:pt x="440" y="66"/>
                  <a:pt x="443" y="67"/>
                  <a:pt x="443" y="67"/>
                </a:cubicBezTo>
                <a:cubicBezTo>
                  <a:pt x="442" y="67"/>
                  <a:pt x="438" y="65"/>
                  <a:pt x="438" y="65"/>
                </a:cubicBezTo>
                <a:close/>
                <a:moveTo>
                  <a:pt x="422" y="60"/>
                </a:moveTo>
                <a:cubicBezTo>
                  <a:pt x="420" y="60"/>
                  <a:pt x="417" y="58"/>
                  <a:pt x="417" y="58"/>
                </a:cubicBezTo>
                <a:cubicBezTo>
                  <a:pt x="418" y="59"/>
                  <a:pt x="421" y="60"/>
                  <a:pt x="422" y="60"/>
                </a:cubicBezTo>
                <a:close/>
                <a:moveTo>
                  <a:pt x="413" y="55"/>
                </a:moveTo>
                <a:cubicBezTo>
                  <a:pt x="410" y="54"/>
                  <a:pt x="405" y="52"/>
                  <a:pt x="404" y="52"/>
                </a:cubicBezTo>
                <a:cubicBezTo>
                  <a:pt x="408" y="53"/>
                  <a:pt x="411" y="54"/>
                  <a:pt x="413" y="55"/>
                </a:cubicBezTo>
                <a:close/>
                <a:moveTo>
                  <a:pt x="366" y="54"/>
                </a:moveTo>
                <a:cubicBezTo>
                  <a:pt x="370" y="55"/>
                  <a:pt x="379" y="56"/>
                  <a:pt x="384" y="57"/>
                </a:cubicBezTo>
                <a:cubicBezTo>
                  <a:pt x="379" y="56"/>
                  <a:pt x="372" y="55"/>
                  <a:pt x="366" y="54"/>
                </a:cubicBezTo>
                <a:close/>
                <a:moveTo>
                  <a:pt x="366" y="49"/>
                </a:moveTo>
                <a:cubicBezTo>
                  <a:pt x="361" y="48"/>
                  <a:pt x="361" y="48"/>
                  <a:pt x="361" y="48"/>
                </a:cubicBezTo>
                <a:cubicBezTo>
                  <a:pt x="359" y="48"/>
                  <a:pt x="347" y="47"/>
                  <a:pt x="348" y="47"/>
                </a:cubicBezTo>
                <a:cubicBezTo>
                  <a:pt x="356" y="47"/>
                  <a:pt x="366" y="49"/>
                  <a:pt x="372" y="50"/>
                </a:cubicBezTo>
                <a:cubicBezTo>
                  <a:pt x="370" y="50"/>
                  <a:pt x="368" y="50"/>
                  <a:pt x="366" y="49"/>
                </a:cubicBezTo>
                <a:close/>
                <a:moveTo>
                  <a:pt x="299" y="46"/>
                </a:moveTo>
                <a:cubicBezTo>
                  <a:pt x="296" y="46"/>
                  <a:pt x="296" y="46"/>
                  <a:pt x="296" y="46"/>
                </a:cubicBezTo>
                <a:cubicBezTo>
                  <a:pt x="296" y="47"/>
                  <a:pt x="296" y="47"/>
                  <a:pt x="297" y="47"/>
                </a:cubicBezTo>
                <a:cubicBezTo>
                  <a:pt x="299" y="46"/>
                  <a:pt x="299" y="46"/>
                  <a:pt x="299" y="46"/>
                </a:cubicBezTo>
                <a:close/>
                <a:moveTo>
                  <a:pt x="264" y="53"/>
                </a:moveTo>
                <a:cubicBezTo>
                  <a:pt x="264" y="53"/>
                  <a:pt x="264" y="53"/>
                  <a:pt x="264" y="53"/>
                </a:cubicBezTo>
                <a:cubicBezTo>
                  <a:pt x="264" y="53"/>
                  <a:pt x="265" y="53"/>
                  <a:pt x="265" y="53"/>
                </a:cubicBezTo>
                <a:cubicBezTo>
                  <a:pt x="265" y="53"/>
                  <a:pt x="265" y="53"/>
                  <a:pt x="265" y="53"/>
                </a:cubicBezTo>
                <a:cubicBezTo>
                  <a:pt x="269" y="52"/>
                  <a:pt x="269" y="52"/>
                  <a:pt x="269" y="52"/>
                </a:cubicBezTo>
                <a:lnTo>
                  <a:pt x="264" y="53"/>
                </a:lnTo>
                <a:close/>
                <a:moveTo>
                  <a:pt x="264" y="53"/>
                </a:moveTo>
                <a:cubicBezTo>
                  <a:pt x="264" y="53"/>
                  <a:pt x="264" y="53"/>
                  <a:pt x="264" y="53"/>
                </a:cubicBezTo>
                <a:cubicBezTo>
                  <a:pt x="264" y="53"/>
                  <a:pt x="264" y="53"/>
                  <a:pt x="264" y="53"/>
                </a:cubicBezTo>
                <a:cubicBezTo>
                  <a:pt x="263" y="53"/>
                  <a:pt x="264" y="53"/>
                  <a:pt x="264" y="53"/>
                </a:cubicBezTo>
                <a:close/>
                <a:moveTo>
                  <a:pt x="264" y="53"/>
                </a:moveTo>
                <a:cubicBezTo>
                  <a:pt x="264" y="53"/>
                  <a:pt x="264" y="53"/>
                  <a:pt x="264" y="53"/>
                </a:cubicBezTo>
                <a:cubicBezTo>
                  <a:pt x="264" y="53"/>
                  <a:pt x="264" y="53"/>
                  <a:pt x="264" y="53"/>
                </a:cubicBezTo>
                <a:cubicBezTo>
                  <a:pt x="264" y="53"/>
                  <a:pt x="264" y="53"/>
                  <a:pt x="264" y="53"/>
                </a:cubicBezTo>
                <a:close/>
                <a:moveTo>
                  <a:pt x="265" y="51"/>
                </a:moveTo>
                <a:cubicBezTo>
                  <a:pt x="264" y="51"/>
                  <a:pt x="264" y="51"/>
                  <a:pt x="264" y="51"/>
                </a:cubicBezTo>
                <a:cubicBezTo>
                  <a:pt x="264" y="51"/>
                  <a:pt x="264" y="51"/>
                  <a:pt x="264" y="51"/>
                </a:cubicBezTo>
                <a:cubicBezTo>
                  <a:pt x="264" y="51"/>
                  <a:pt x="264" y="51"/>
                  <a:pt x="265" y="51"/>
                </a:cubicBezTo>
                <a:cubicBezTo>
                  <a:pt x="265" y="51"/>
                  <a:pt x="265" y="51"/>
                  <a:pt x="265" y="51"/>
                </a:cubicBezTo>
                <a:cubicBezTo>
                  <a:pt x="265" y="51"/>
                  <a:pt x="265" y="51"/>
                  <a:pt x="265" y="50"/>
                </a:cubicBezTo>
                <a:cubicBezTo>
                  <a:pt x="265" y="51"/>
                  <a:pt x="265" y="51"/>
                  <a:pt x="265" y="51"/>
                </a:cubicBezTo>
                <a:close/>
                <a:moveTo>
                  <a:pt x="265" y="57"/>
                </a:moveTo>
                <a:cubicBezTo>
                  <a:pt x="265" y="57"/>
                  <a:pt x="265" y="57"/>
                  <a:pt x="265" y="57"/>
                </a:cubicBezTo>
                <a:cubicBezTo>
                  <a:pt x="265" y="57"/>
                  <a:pt x="265" y="57"/>
                  <a:pt x="265" y="57"/>
                </a:cubicBezTo>
                <a:close/>
                <a:moveTo>
                  <a:pt x="264" y="51"/>
                </a:moveTo>
                <a:cubicBezTo>
                  <a:pt x="264" y="51"/>
                  <a:pt x="264" y="52"/>
                  <a:pt x="264" y="52"/>
                </a:cubicBezTo>
                <a:cubicBezTo>
                  <a:pt x="264" y="52"/>
                  <a:pt x="264" y="52"/>
                  <a:pt x="264" y="51"/>
                </a:cubicBezTo>
                <a:close/>
                <a:moveTo>
                  <a:pt x="264" y="51"/>
                </a:moveTo>
                <a:cubicBezTo>
                  <a:pt x="264" y="51"/>
                  <a:pt x="264" y="51"/>
                  <a:pt x="264" y="51"/>
                </a:cubicBezTo>
                <a:cubicBezTo>
                  <a:pt x="264" y="51"/>
                  <a:pt x="264" y="51"/>
                  <a:pt x="264" y="51"/>
                </a:cubicBezTo>
                <a:close/>
                <a:moveTo>
                  <a:pt x="265" y="58"/>
                </a:moveTo>
                <a:cubicBezTo>
                  <a:pt x="265" y="58"/>
                  <a:pt x="265" y="58"/>
                  <a:pt x="265" y="58"/>
                </a:cubicBezTo>
                <a:cubicBezTo>
                  <a:pt x="265" y="58"/>
                  <a:pt x="265" y="58"/>
                  <a:pt x="265" y="58"/>
                </a:cubicBezTo>
                <a:close/>
                <a:moveTo>
                  <a:pt x="265" y="57"/>
                </a:moveTo>
                <a:cubicBezTo>
                  <a:pt x="264" y="57"/>
                  <a:pt x="264" y="57"/>
                  <a:pt x="264" y="57"/>
                </a:cubicBezTo>
                <a:cubicBezTo>
                  <a:pt x="264" y="57"/>
                  <a:pt x="265" y="57"/>
                  <a:pt x="265" y="57"/>
                </a:cubicBezTo>
                <a:close/>
                <a:moveTo>
                  <a:pt x="263" y="51"/>
                </a:moveTo>
                <a:cubicBezTo>
                  <a:pt x="263" y="51"/>
                  <a:pt x="263" y="51"/>
                  <a:pt x="263" y="51"/>
                </a:cubicBezTo>
                <a:cubicBezTo>
                  <a:pt x="263" y="51"/>
                  <a:pt x="263" y="51"/>
                  <a:pt x="263" y="51"/>
                </a:cubicBezTo>
                <a:close/>
                <a:moveTo>
                  <a:pt x="263" y="54"/>
                </a:moveTo>
                <a:cubicBezTo>
                  <a:pt x="263" y="54"/>
                  <a:pt x="263" y="53"/>
                  <a:pt x="263" y="53"/>
                </a:cubicBezTo>
                <a:cubicBezTo>
                  <a:pt x="263" y="53"/>
                  <a:pt x="263" y="53"/>
                  <a:pt x="263" y="54"/>
                </a:cubicBezTo>
                <a:close/>
                <a:moveTo>
                  <a:pt x="262" y="53"/>
                </a:moveTo>
                <a:cubicBezTo>
                  <a:pt x="263" y="53"/>
                  <a:pt x="263" y="53"/>
                  <a:pt x="263" y="53"/>
                </a:cubicBezTo>
                <a:cubicBezTo>
                  <a:pt x="263" y="53"/>
                  <a:pt x="262" y="53"/>
                  <a:pt x="262" y="53"/>
                </a:cubicBezTo>
                <a:close/>
                <a:moveTo>
                  <a:pt x="262" y="53"/>
                </a:moveTo>
                <a:cubicBezTo>
                  <a:pt x="262" y="52"/>
                  <a:pt x="262" y="53"/>
                  <a:pt x="262" y="53"/>
                </a:cubicBezTo>
                <a:cubicBezTo>
                  <a:pt x="262" y="53"/>
                  <a:pt x="262" y="52"/>
                  <a:pt x="262" y="52"/>
                </a:cubicBezTo>
                <a:cubicBezTo>
                  <a:pt x="262" y="53"/>
                  <a:pt x="262" y="53"/>
                  <a:pt x="262" y="53"/>
                </a:cubicBezTo>
                <a:close/>
                <a:moveTo>
                  <a:pt x="262" y="56"/>
                </a:moveTo>
                <a:cubicBezTo>
                  <a:pt x="263" y="56"/>
                  <a:pt x="262" y="56"/>
                  <a:pt x="262" y="56"/>
                </a:cubicBezTo>
                <a:close/>
                <a:moveTo>
                  <a:pt x="261" y="58"/>
                </a:moveTo>
                <a:cubicBezTo>
                  <a:pt x="262" y="58"/>
                  <a:pt x="262" y="58"/>
                  <a:pt x="262" y="58"/>
                </a:cubicBezTo>
                <a:cubicBezTo>
                  <a:pt x="262" y="58"/>
                  <a:pt x="261" y="58"/>
                  <a:pt x="261" y="58"/>
                </a:cubicBezTo>
                <a:close/>
                <a:moveTo>
                  <a:pt x="262" y="58"/>
                </a:moveTo>
                <a:cubicBezTo>
                  <a:pt x="262" y="58"/>
                  <a:pt x="262" y="58"/>
                  <a:pt x="262" y="58"/>
                </a:cubicBezTo>
                <a:cubicBezTo>
                  <a:pt x="262" y="59"/>
                  <a:pt x="262" y="59"/>
                  <a:pt x="262" y="58"/>
                </a:cubicBezTo>
                <a:close/>
                <a:moveTo>
                  <a:pt x="262" y="61"/>
                </a:moveTo>
                <a:cubicBezTo>
                  <a:pt x="262" y="61"/>
                  <a:pt x="262" y="61"/>
                  <a:pt x="262" y="61"/>
                </a:cubicBezTo>
                <a:cubicBezTo>
                  <a:pt x="262" y="61"/>
                  <a:pt x="262" y="61"/>
                  <a:pt x="262" y="61"/>
                </a:cubicBezTo>
                <a:close/>
                <a:moveTo>
                  <a:pt x="261" y="61"/>
                </a:moveTo>
                <a:cubicBezTo>
                  <a:pt x="260" y="61"/>
                  <a:pt x="260" y="61"/>
                  <a:pt x="261" y="61"/>
                </a:cubicBezTo>
                <a:close/>
                <a:moveTo>
                  <a:pt x="339" y="54"/>
                </a:moveTo>
                <a:cubicBezTo>
                  <a:pt x="334" y="54"/>
                  <a:pt x="330" y="54"/>
                  <a:pt x="326" y="54"/>
                </a:cubicBezTo>
                <a:cubicBezTo>
                  <a:pt x="329" y="54"/>
                  <a:pt x="333" y="54"/>
                  <a:pt x="336" y="54"/>
                </a:cubicBezTo>
                <a:cubicBezTo>
                  <a:pt x="336" y="54"/>
                  <a:pt x="338" y="54"/>
                  <a:pt x="339" y="54"/>
                </a:cubicBezTo>
                <a:close/>
                <a:moveTo>
                  <a:pt x="263" y="56"/>
                </a:moveTo>
                <a:cubicBezTo>
                  <a:pt x="264" y="56"/>
                  <a:pt x="264" y="56"/>
                  <a:pt x="264" y="56"/>
                </a:cubicBezTo>
                <a:cubicBezTo>
                  <a:pt x="264" y="56"/>
                  <a:pt x="264" y="56"/>
                  <a:pt x="264" y="56"/>
                </a:cubicBezTo>
                <a:cubicBezTo>
                  <a:pt x="264" y="56"/>
                  <a:pt x="265" y="56"/>
                  <a:pt x="265" y="56"/>
                </a:cubicBezTo>
                <a:cubicBezTo>
                  <a:pt x="265" y="56"/>
                  <a:pt x="265" y="56"/>
                  <a:pt x="265" y="56"/>
                </a:cubicBezTo>
                <a:cubicBezTo>
                  <a:pt x="265" y="56"/>
                  <a:pt x="265" y="56"/>
                  <a:pt x="265" y="56"/>
                </a:cubicBezTo>
                <a:cubicBezTo>
                  <a:pt x="265" y="56"/>
                  <a:pt x="265" y="56"/>
                  <a:pt x="265" y="56"/>
                </a:cubicBezTo>
                <a:cubicBezTo>
                  <a:pt x="265" y="56"/>
                  <a:pt x="265" y="56"/>
                  <a:pt x="265" y="55"/>
                </a:cubicBezTo>
                <a:cubicBezTo>
                  <a:pt x="265" y="56"/>
                  <a:pt x="264" y="56"/>
                  <a:pt x="263" y="56"/>
                </a:cubicBezTo>
                <a:close/>
                <a:moveTo>
                  <a:pt x="264" y="52"/>
                </a:moveTo>
                <a:cubicBezTo>
                  <a:pt x="264" y="52"/>
                  <a:pt x="264" y="52"/>
                  <a:pt x="264" y="52"/>
                </a:cubicBezTo>
                <a:cubicBezTo>
                  <a:pt x="264" y="52"/>
                  <a:pt x="263" y="52"/>
                  <a:pt x="263" y="52"/>
                </a:cubicBezTo>
                <a:cubicBezTo>
                  <a:pt x="263" y="52"/>
                  <a:pt x="264" y="52"/>
                  <a:pt x="264" y="52"/>
                </a:cubicBezTo>
                <a:close/>
                <a:moveTo>
                  <a:pt x="261" y="53"/>
                </a:moveTo>
                <a:cubicBezTo>
                  <a:pt x="261" y="52"/>
                  <a:pt x="261" y="52"/>
                  <a:pt x="260" y="52"/>
                </a:cubicBezTo>
                <a:cubicBezTo>
                  <a:pt x="260" y="53"/>
                  <a:pt x="259" y="53"/>
                  <a:pt x="259" y="53"/>
                </a:cubicBezTo>
                <a:cubicBezTo>
                  <a:pt x="259" y="53"/>
                  <a:pt x="260" y="53"/>
                  <a:pt x="260" y="53"/>
                </a:cubicBezTo>
                <a:cubicBezTo>
                  <a:pt x="260" y="53"/>
                  <a:pt x="260" y="53"/>
                  <a:pt x="260" y="53"/>
                </a:cubicBezTo>
                <a:cubicBezTo>
                  <a:pt x="261" y="53"/>
                  <a:pt x="261" y="53"/>
                  <a:pt x="262" y="52"/>
                </a:cubicBezTo>
                <a:cubicBezTo>
                  <a:pt x="262" y="52"/>
                  <a:pt x="262" y="52"/>
                  <a:pt x="262" y="52"/>
                </a:cubicBezTo>
                <a:cubicBezTo>
                  <a:pt x="262" y="52"/>
                  <a:pt x="263" y="52"/>
                  <a:pt x="263" y="52"/>
                </a:cubicBezTo>
                <a:cubicBezTo>
                  <a:pt x="262" y="52"/>
                  <a:pt x="262" y="52"/>
                  <a:pt x="261" y="53"/>
                </a:cubicBezTo>
                <a:close/>
                <a:moveTo>
                  <a:pt x="262" y="59"/>
                </a:moveTo>
                <a:cubicBezTo>
                  <a:pt x="262" y="59"/>
                  <a:pt x="262" y="59"/>
                  <a:pt x="262" y="59"/>
                </a:cubicBezTo>
                <a:cubicBezTo>
                  <a:pt x="262" y="59"/>
                  <a:pt x="262" y="59"/>
                  <a:pt x="262" y="59"/>
                </a:cubicBezTo>
                <a:close/>
                <a:moveTo>
                  <a:pt x="500" y="148"/>
                </a:moveTo>
                <a:cubicBezTo>
                  <a:pt x="498" y="158"/>
                  <a:pt x="496" y="166"/>
                  <a:pt x="494" y="169"/>
                </a:cubicBezTo>
                <a:cubicBezTo>
                  <a:pt x="493" y="172"/>
                  <a:pt x="495" y="168"/>
                  <a:pt x="494" y="170"/>
                </a:cubicBezTo>
                <a:cubicBezTo>
                  <a:pt x="493" y="174"/>
                  <a:pt x="490" y="181"/>
                  <a:pt x="488" y="184"/>
                </a:cubicBezTo>
                <a:cubicBezTo>
                  <a:pt x="486" y="189"/>
                  <a:pt x="483" y="194"/>
                  <a:pt x="480" y="199"/>
                </a:cubicBezTo>
                <a:cubicBezTo>
                  <a:pt x="478" y="202"/>
                  <a:pt x="477" y="204"/>
                  <a:pt x="475" y="206"/>
                </a:cubicBezTo>
                <a:cubicBezTo>
                  <a:pt x="470" y="212"/>
                  <a:pt x="470" y="212"/>
                  <a:pt x="470" y="212"/>
                </a:cubicBezTo>
                <a:cubicBezTo>
                  <a:pt x="469" y="214"/>
                  <a:pt x="466" y="216"/>
                  <a:pt x="465" y="217"/>
                </a:cubicBezTo>
                <a:cubicBezTo>
                  <a:pt x="462" y="221"/>
                  <a:pt x="456" y="228"/>
                  <a:pt x="452" y="232"/>
                </a:cubicBezTo>
                <a:cubicBezTo>
                  <a:pt x="438" y="245"/>
                  <a:pt x="422" y="256"/>
                  <a:pt x="405" y="264"/>
                </a:cubicBezTo>
                <a:cubicBezTo>
                  <a:pt x="387" y="272"/>
                  <a:pt x="369" y="278"/>
                  <a:pt x="351" y="284"/>
                </a:cubicBezTo>
                <a:cubicBezTo>
                  <a:pt x="314" y="295"/>
                  <a:pt x="277" y="301"/>
                  <a:pt x="239" y="304"/>
                </a:cubicBezTo>
                <a:cubicBezTo>
                  <a:pt x="221" y="305"/>
                  <a:pt x="200" y="305"/>
                  <a:pt x="183" y="305"/>
                </a:cubicBezTo>
                <a:cubicBezTo>
                  <a:pt x="177" y="304"/>
                  <a:pt x="172" y="304"/>
                  <a:pt x="167" y="304"/>
                </a:cubicBezTo>
                <a:cubicBezTo>
                  <a:pt x="155" y="303"/>
                  <a:pt x="142" y="302"/>
                  <a:pt x="129" y="301"/>
                </a:cubicBezTo>
                <a:cubicBezTo>
                  <a:pt x="116" y="299"/>
                  <a:pt x="103" y="298"/>
                  <a:pt x="93" y="296"/>
                </a:cubicBezTo>
                <a:cubicBezTo>
                  <a:pt x="77" y="292"/>
                  <a:pt x="61" y="288"/>
                  <a:pt x="45" y="280"/>
                </a:cubicBezTo>
                <a:cubicBezTo>
                  <a:pt x="38" y="277"/>
                  <a:pt x="32" y="273"/>
                  <a:pt x="27" y="269"/>
                </a:cubicBezTo>
                <a:cubicBezTo>
                  <a:pt x="24" y="268"/>
                  <a:pt x="22" y="266"/>
                  <a:pt x="20" y="264"/>
                </a:cubicBezTo>
                <a:cubicBezTo>
                  <a:pt x="11" y="256"/>
                  <a:pt x="4" y="244"/>
                  <a:pt x="2" y="232"/>
                </a:cubicBezTo>
                <a:cubicBezTo>
                  <a:pt x="1" y="225"/>
                  <a:pt x="0" y="219"/>
                  <a:pt x="0" y="213"/>
                </a:cubicBezTo>
                <a:cubicBezTo>
                  <a:pt x="0" y="203"/>
                  <a:pt x="2" y="191"/>
                  <a:pt x="6" y="180"/>
                </a:cubicBezTo>
                <a:cubicBezTo>
                  <a:pt x="10" y="169"/>
                  <a:pt x="16" y="158"/>
                  <a:pt x="22" y="148"/>
                </a:cubicBezTo>
                <a:cubicBezTo>
                  <a:pt x="25" y="143"/>
                  <a:pt x="29" y="139"/>
                  <a:pt x="32" y="134"/>
                </a:cubicBezTo>
                <a:cubicBezTo>
                  <a:pt x="34" y="132"/>
                  <a:pt x="36" y="130"/>
                  <a:pt x="38" y="127"/>
                </a:cubicBezTo>
                <a:cubicBezTo>
                  <a:pt x="44" y="119"/>
                  <a:pt x="54" y="109"/>
                  <a:pt x="61" y="102"/>
                </a:cubicBezTo>
                <a:cubicBezTo>
                  <a:pt x="65" y="98"/>
                  <a:pt x="69" y="95"/>
                  <a:pt x="74" y="91"/>
                </a:cubicBezTo>
                <a:cubicBezTo>
                  <a:pt x="83" y="83"/>
                  <a:pt x="92" y="76"/>
                  <a:pt x="100" y="70"/>
                </a:cubicBezTo>
                <a:cubicBezTo>
                  <a:pt x="111" y="62"/>
                  <a:pt x="128" y="52"/>
                  <a:pt x="143" y="45"/>
                </a:cubicBezTo>
                <a:cubicBezTo>
                  <a:pt x="144" y="44"/>
                  <a:pt x="144" y="44"/>
                  <a:pt x="144" y="44"/>
                </a:cubicBezTo>
                <a:cubicBezTo>
                  <a:pt x="155" y="39"/>
                  <a:pt x="166" y="33"/>
                  <a:pt x="177" y="29"/>
                </a:cubicBezTo>
                <a:cubicBezTo>
                  <a:pt x="179" y="29"/>
                  <a:pt x="179" y="29"/>
                  <a:pt x="180" y="28"/>
                </a:cubicBezTo>
                <a:cubicBezTo>
                  <a:pt x="194" y="23"/>
                  <a:pt x="194" y="23"/>
                  <a:pt x="194" y="23"/>
                </a:cubicBezTo>
                <a:cubicBezTo>
                  <a:pt x="215" y="16"/>
                  <a:pt x="231" y="12"/>
                  <a:pt x="249" y="9"/>
                </a:cubicBezTo>
                <a:cubicBezTo>
                  <a:pt x="259" y="6"/>
                  <a:pt x="271" y="5"/>
                  <a:pt x="281" y="3"/>
                </a:cubicBezTo>
                <a:cubicBezTo>
                  <a:pt x="284" y="3"/>
                  <a:pt x="287" y="2"/>
                  <a:pt x="290" y="2"/>
                </a:cubicBezTo>
                <a:cubicBezTo>
                  <a:pt x="293" y="2"/>
                  <a:pt x="295" y="2"/>
                  <a:pt x="297" y="1"/>
                </a:cubicBezTo>
                <a:cubicBezTo>
                  <a:pt x="304" y="1"/>
                  <a:pt x="304" y="1"/>
                  <a:pt x="304" y="1"/>
                </a:cubicBezTo>
                <a:cubicBezTo>
                  <a:pt x="307" y="1"/>
                  <a:pt x="311" y="0"/>
                  <a:pt x="314" y="0"/>
                </a:cubicBezTo>
                <a:cubicBezTo>
                  <a:pt x="318" y="0"/>
                  <a:pt x="321" y="0"/>
                  <a:pt x="324" y="0"/>
                </a:cubicBezTo>
                <a:cubicBezTo>
                  <a:pt x="327" y="0"/>
                  <a:pt x="331" y="0"/>
                  <a:pt x="334" y="0"/>
                </a:cubicBezTo>
                <a:cubicBezTo>
                  <a:pt x="343" y="0"/>
                  <a:pt x="351" y="0"/>
                  <a:pt x="361" y="1"/>
                </a:cubicBezTo>
                <a:cubicBezTo>
                  <a:pt x="368" y="2"/>
                  <a:pt x="376" y="2"/>
                  <a:pt x="384" y="4"/>
                </a:cubicBezTo>
                <a:cubicBezTo>
                  <a:pt x="389" y="4"/>
                  <a:pt x="394" y="5"/>
                  <a:pt x="398" y="6"/>
                </a:cubicBezTo>
                <a:cubicBezTo>
                  <a:pt x="400" y="7"/>
                  <a:pt x="403" y="8"/>
                  <a:pt x="405" y="8"/>
                </a:cubicBezTo>
                <a:cubicBezTo>
                  <a:pt x="408" y="9"/>
                  <a:pt x="410" y="10"/>
                  <a:pt x="413" y="11"/>
                </a:cubicBezTo>
                <a:cubicBezTo>
                  <a:pt x="415" y="11"/>
                  <a:pt x="415" y="11"/>
                  <a:pt x="415" y="11"/>
                </a:cubicBezTo>
                <a:cubicBezTo>
                  <a:pt x="415" y="11"/>
                  <a:pt x="415" y="11"/>
                  <a:pt x="415" y="11"/>
                </a:cubicBezTo>
                <a:cubicBezTo>
                  <a:pt x="415" y="11"/>
                  <a:pt x="415" y="11"/>
                  <a:pt x="415" y="11"/>
                </a:cubicBezTo>
                <a:cubicBezTo>
                  <a:pt x="416" y="11"/>
                  <a:pt x="416" y="11"/>
                  <a:pt x="416" y="12"/>
                </a:cubicBezTo>
                <a:cubicBezTo>
                  <a:pt x="417" y="12"/>
                  <a:pt x="419" y="13"/>
                  <a:pt x="420" y="12"/>
                </a:cubicBezTo>
                <a:cubicBezTo>
                  <a:pt x="420" y="12"/>
                  <a:pt x="420" y="12"/>
                  <a:pt x="420" y="12"/>
                </a:cubicBezTo>
                <a:cubicBezTo>
                  <a:pt x="421" y="12"/>
                  <a:pt x="421" y="12"/>
                  <a:pt x="421" y="12"/>
                </a:cubicBezTo>
                <a:cubicBezTo>
                  <a:pt x="421" y="13"/>
                  <a:pt x="422" y="13"/>
                  <a:pt x="423" y="13"/>
                </a:cubicBezTo>
                <a:cubicBezTo>
                  <a:pt x="423" y="13"/>
                  <a:pt x="423" y="13"/>
                  <a:pt x="423" y="13"/>
                </a:cubicBezTo>
                <a:cubicBezTo>
                  <a:pt x="424" y="13"/>
                  <a:pt x="424" y="14"/>
                  <a:pt x="424" y="14"/>
                </a:cubicBezTo>
                <a:cubicBezTo>
                  <a:pt x="425" y="14"/>
                  <a:pt x="425" y="14"/>
                  <a:pt x="425" y="14"/>
                </a:cubicBezTo>
                <a:cubicBezTo>
                  <a:pt x="426" y="14"/>
                  <a:pt x="426" y="14"/>
                  <a:pt x="426" y="15"/>
                </a:cubicBezTo>
                <a:cubicBezTo>
                  <a:pt x="426" y="15"/>
                  <a:pt x="426" y="15"/>
                  <a:pt x="426" y="15"/>
                </a:cubicBezTo>
                <a:cubicBezTo>
                  <a:pt x="426" y="15"/>
                  <a:pt x="427" y="16"/>
                  <a:pt x="428" y="16"/>
                </a:cubicBezTo>
                <a:cubicBezTo>
                  <a:pt x="428" y="17"/>
                  <a:pt x="429" y="17"/>
                  <a:pt x="429" y="17"/>
                </a:cubicBezTo>
                <a:cubicBezTo>
                  <a:pt x="430" y="17"/>
                  <a:pt x="430" y="19"/>
                  <a:pt x="431" y="19"/>
                </a:cubicBezTo>
                <a:cubicBezTo>
                  <a:pt x="430" y="20"/>
                  <a:pt x="431" y="20"/>
                  <a:pt x="431" y="20"/>
                </a:cubicBezTo>
                <a:cubicBezTo>
                  <a:pt x="431" y="20"/>
                  <a:pt x="431" y="21"/>
                  <a:pt x="431" y="21"/>
                </a:cubicBezTo>
                <a:cubicBezTo>
                  <a:pt x="431" y="21"/>
                  <a:pt x="431" y="22"/>
                  <a:pt x="431" y="22"/>
                </a:cubicBezTo>
                <a:cubicBezTo>
                  <a:pt x="431" y="22"/>
                  <a:pt x="431" y="23"/>
                  <a:pt x="431" y="23"/>
                </a:cubicBezTo>
                <a:cubicBezTo>
                  <a:pt x="431" y="23"/>
                  <a:pt x="432" y="24"/>
                  <a:pt x="432" y="24"/>
                </a:cubicBezTo>
                <a:cubicBezTo>
                  <a:pt x="432" y="25"/>
                  <a:pt x="431" y="25"/>
                  <a:pt x="431" y="26"/>
                </a:cubicBezTo>
                <a:cubicBezTo>
                  <a:pt x="431" y="27"/>
                  <a:pt x="430" y="28"/>
                  <a:pt x="430" y="29"/>
                </a:cubicBezTo>
                <a:cubicBezTo>
                  <a:pt x="430" y="29"/>
                  <a:pt x="430" y="29"/>
                  <a:pt x="430" y="29"/>
                </a:cubicBezTo>
                <a:cubicBezTo>
                  <a:pt x="429" y="29"/>
                  <a:pt x="429" y="30"/>
                  <a:pt x="428" y="30"/>
                </a:cubicBezTo>
                <a:cubicBezTo>
                  <a:pt x="428" y="30"/>
                  <a:pt x="428" y="30"/>
                  <a:pt x="428" y="31"/>
                </a:cubicBezTo>
                <a:cubicBezTo>
                  <a:pt x="427" y="31"/>
                  <a:pt x="427" y="31"/>
                  <a:pt x="427" y="31"/>
                </a:cubicBezTo>
                <a:cubicBezTo>
                  <a:pt x="426" y="31"/>
                  <a:pt x="424" y="32"/>
                  <a:pt x="423" y="32"/>
                </a:cubicBezTo>
                <a:cubicBezTo>
                  <a:pt x="423" y="32"/>
                  <a:pt x="423" y="32"/>
                  <a:pt x="423" y="32"/>
                </a:cubicBezTo>
                <a:cubicBezTo>
                  <a:pt x="422" y="32"/>
                  <a:pt x="422" y="32"/>
                  <a:pt x="421" y="32"/>
                </a:cubicBezTo>
                <a:cubicBezTo>
                  <a:pt x="421" y="33"/>
                  <a:pt x="420" y="32"/>
                  <a:pt x="420" y="32"/>
                </a:cubicBezTo>
                <a:cubicBezTo>
                  <a:pt x="420" y="32"/>
                  <a:pt x="419" y="32"/>
                  <a:pt x="419" y="32"/>
                </a:cubicBezTo>
                <a:cubicBezTo>
                  <a:pt x="419" y="32"/>
                  <a:pt x="418" y="32"/>
                  <a:pt x="418" y="32"/>
                </a:cubicBezTo>
                <a:cubicBezTo>
                  <a:pt x="417" y="32"/>
                  <a:pt x="417" y="31"/>
                  <a:pt x="416" y="31"/>
                </a:cubicBezTo>
                <a:cubicBezTo>
                  <a:pt x="416" y="31"/>
                  <a:pt x="416" y="31"/>
                  <a:pt x="416" y="31"/>
                </a:cubicBezTo>
                <a:cubicBezTo>
                  <a:pt x="415" y="31"/>
                  <a:pt x="415" y="30"/>
                  <a:pt x="415" y="30"/>
                </a:cubicBezTo>
                <a:cubicBezTo>
                  <a:pt x="415" y="30"/>
                  <a:pt x="415" y="30"/>
                  <a:pt x="414" y="30"/>
                </a:cubicBezTo>
                <a:cubicBezTo>
                  <a:pt x="414" y="29"/>
                  <a:pt x="415" y="29"/>
                  <a:pt x="414" y="29"/>
                </a:cubicBezTo>
                <a:cubicBezTo>
                  <a:pt x="414" y="28"/>
                  <a:pt x="413" y="30"/>
                  <a:pt x="413" y="29"/>
                </a:cubicBezTo>
                <a:cubicBezTo>
                  <a:pt x="413" y="28"/>
                  <a:pt x="412" y="28"/>
                  <a:pt x="411" y="27"/>
                </a:cubicBezTo>
                <a:cubicBezTo>
                  <a:pt x="410" y="27"/>
                  <a:pt x="410" y="27"/>
                  <a:pt x="410" y="27"/>
                </a:cubicBezTo>
                <a:cubicBezTo>
                  <a:pt x="410" y="27"/>
                  <a:pt x="410" y="27"/>
                  <a:pt x="410" y="27"/>
                </a:cubicBezTo>
                <a:cubicBezTo>
                  <a:pt x="410" y="27"/>
                  <a:pt x="410" y="27"/>
                  <a:pt x="410" y="27"/>
                </a:cubicBezTo>
                <a:cubicBezTo>
                  <a:pt x="408" y="26"/>
                  <a:pt x="408" y="26"/>
                  <a:pt x="408" y="26"/>
                </a:cubicBezTo>
                <a:cubicBezTo>
                  <a:pt x="407" y="26"/>
                  <a:pt x="407" y="26"/>
                  <a:pt x="407" y="26"/>
                </a:cubicBezTo>
                <a:cubicBezTo>
                  <a:pt x="399" y="23"/>
                  <a:pt x="390" y="21"/>
                  <a:pt x="383" y="20"/>
                </a:cubicBezTo>
                <a:cubicBezTo>
                  <a:pt x="376" y="19"/>
                  <a:pt x="370" y="18"/>
                  <a:pt x="363" y="17"/>
                </a:cubicBezTo>
                <a:cubicBezTo>
                  <a:pt x="342" y="15"/>
                  <a:pt x="321" y="16"/>
                  <a:pt x="300" y="17"/>
                </a:cubicBezTo>
                <a:cubicBezTo>
                  <a:pt x="288" y="18"/>
                  <a:pt x="273" y="20"/>
                  <a:pt x="262" y="22"/>
                </a:cubicBezTo>
                <a:cubicBezTo>
                  <a:pt x="249" y="24"/>
                  <a:pt x="236" y="27"/>
                  <a:pt x="224" y="30"/>
                </a:cubicBezTo>
                <a:cubicBezTo>
                  <a:pt x="217" y="32"/>
                  <a:pt x="210" y="34"/>
                  <a:pt x="203" y="36"/>
                </a:cubicBezTo>
                <a:cubicBezTo>
                  <a:pt x="196" y="38"/>
                  <a:pt x="196" y="38"/>
                  <a:pt x="196" y="38"/>
                </a:cubicBezTo>
                <a:cubicBezTo>
                  <a:pt x="190" y="41"/>
                  <a:pt x="183" y="43"/>
                  <a:pt x="176" y="46"/>
                </a:cubicBezTo>
                <a:cubicBezTo>
                  <a:pt x="170" y="49"/>
                  <a:pt x="164" y="51"/>
                  <a:pt x="157" y="54"/>
                </a:cubicBezTo>
                <a:cubicBezTo>
                  <a:pt x="148" y="58"/>
                  <a:pt x="138" y="64"/>
                  <a:pt x="127" y="70"/>
                </a:cubicBezTo>
                <a:cubicBezTo>
                  <a:pt x="117" y="77"/>
                  <a:pt x="106" y="84"/>
                  <a:pt x="96" y="92"/>
                </a:cubicBezTo>
                <a:cubicBezTo>
                  <a:pt x="93" y="94"/>
                  <a:pt x="93" y="94"/>
                  <a:pt x="93" y="94"/>
                </a:cubicBezTo>
                <a:cubicBezTo>
                  <a:pt x="80" y="104"/>
                  <a:pt x="69" y="115"/>
                  <a:pt x="59" y="125"/>
                </a:cubicBezTo>
                <a:cubicBezTo>
                  <a:pt x="47" y="138"/>
                  <a:pt x="34" y="155"/>
                  <a:pt x="26" y="171"/>
                </a:cubicBezTo>
                <a:cubicBezTo>
                  <a:pt x="19" y="186"/>
                  <a:pt x="14" y="201"/>
                  <a:pt x="14" y="217"/>
                </a:cubicBezTo>
                <a:cubicBezTo>
                  <a:pt x="15" y="222"/>
                  <a:pt x="15" y="229"/>
                  <a:pt x="17" y="234"/>
                </a:cubicBezTo>
                <a:cubicBezTo>
                  <a:pt x="19" y="239"/>
                  <a:pt x="22" y="244"/>
                  <a:pt x="26" y="249"/>
                </a:cubicBezTo>
                <a:cubicBezTo>
                  <a:pt x="28" y="252"/>
                  <a:pt x="31" y="255"/>
                  <a:pt x="35" y="258"/>
                </a:cubicBezTo>
                <a:cubicBezTo>
                  <a:pt x="40" y="261"/>
                  <a:pt x="45" y="264"/>
                  <a:pt x="51" y="267"/>
                </a:cubicBezTo>
                <a:cubicBezTo>
                  <a:pt x="61" y="272"/>
                  <a:pt x="72" y="276"/>
                  <a:pt x="84" y="279"/>
                </a:cubicBezTo>
                <a:cubicBezTo>
                  <a:pt x="95" y="282"/>
                  <a:pt x="106" y="284"/>
                  <a:pt x="117" y="285"/>
                </a:cubicBezTo>
                <a:cubicBezTo>
                  <a:pt x="121" y="286"/>
                  <a:pt x="125" y="286"/>
                  <a:pt x="129" y="287"/>
                </a:cubicBezTo>
                <a:cubicBezTo>
                  <a:pt x="131" y="287"/>
                  <a:pt x="134" y="287"/>
                  <a:pt x="137" y="287"/>
                </a:cubicBezTo>
                <a:cubicBezTo>
                  <a:pt x="150" y="289"/>
                  <a:pt x="168" y="290"/>
                  <a:pt x="184" y="291"/>
                </a:cubicBezTo>
                <a:cubicBezTo>
                  <a:pt x="206" y="291"/>
                  <a:pt x="227" y="291"/>
                  <a:pt x="251" y="289"/>
                </a:cubicBezTo>
                <a:cubicBezTo>
                  <a:pt x="268" y="287"/>
                  <a:pt x="287" y="285"/>
                  <a:pt x="306" y="281"/>
                </a:cubicBezTo>
                <a:cubicBezTo>
                  <a:pt x="331" y="276"/>
                  <a:pt x="357" y="268"/>
                  <a:pt x="381" y="259"/>
                </a:cubicBezTo>
                <a:cubicBezTo>
                  <a:pt x="395" y="254"/>
                  <a:pt x="407" y="248"/>
                  <a:pt x="419" y="241"/>
                </a:cubicBezTo>
                <a:cubicBezTo>
                  <a:pt x="430" y="233"/>
                  <a:pt x="440" y="224"/>
                  <a:pt x="449" y="215"/>
                </a:cubicBezTo>
                <a:cubicBezTo>
                  <a:pt x="450" y="214"/>
                  <a:pt x="451" y="213"/>
                  <a:pt x="453" y="211"/>
                </a:cubicBezTo>
                <a:cubicBezTo>
                  <a:pt x="455" y="209"/>
                  <a:pt x="454" y="210"/>
                  <a:pt x="456" y="207"/>
                </a:cubicBezTo>
                <a:cubicBezTo>
                  <a:pt x="458" y="205"/>
                  <a:pt x="457" y="207"/>
                  <a:pt x="458" y="205"/>
                </a:cubicBezTo>
                <a:cubicBezTo>
                  <a:pt x="464" y="198"/>
                  <a:pt x="464" y="198"/>
                  <a:pt x="464" y="198"/>
                </a:cubicBezTo>
                <a:cubicBezTo>
                  <a:pt x="465" y="197"/>
                  <a:pt x="466" y="196"/>
                  <a:pt x="467" y="195"/>
                </a:cubicBezTo>
                <a:cubicBezTo>
                  <a:pt x="467" y="194"/>
                  <a:pt x="468" y="193"/>
                  <a:pt x="469" y="192"/>
                </a:cubicBezTo>
                <a:cubicBezTo>
                  <a:pt x="472" y="187"/>
                  <a:pt x="475" y="182"/>
                  <a:pt x="477" y="177"/>
                </a:cubicBezTo>
                <a:cubicBezTo>
                  <a:pt x="482" y="167"/>
                  <a:pt x="486" y="156"/>
                  <a:pt x="487" y="146"/>
                </a:cubicBezTo>
                <a:cubicBezTo>
                  <a:pt x="487" y="143"/>
                  <a:pt x="487" y="146"/>
                  <a:pt x="488" y="144"/>
                </a:cubicBezTo>
                <a:cubicBezTo>
                  <a:pt x="488" y="142"/>
                  <a:pt x="488" y="141"/>
                  <a:pt x="487" y="139"/>
                </a:cubicBezTo>
                <a:cubicBezTo>
                  <a:pt x="487" y="137"/>
                  <a:pt x="487" y="136"/>
                  <a:pt x="487" y="134"/>
                </a:cubicBezTo>
                <a:cubicBezTo>
                  <a:pt x="487" y="130"/>
                  <a:pt x="486" y="126"/>
                  <a:pt x="485" y="123"/>
                </a:cubicBezTo>
                <a:cubicBezTo>
                  <a:pt x="483" y="115"/>
                  <a:pt x="480" y="108"/>
                  <a:pt x="475" y="103"/>
                </a:cubicBezTo>
                <a:cubicBezTo>
                  <a:pt x="472" y="98"/>
                  <a:pt x="467" y="94"/>
                  <a:pt x="462" y="91"/>
                </a:cubicBezTo>
                <a:cubicBezTo>
                  <a:pt x="460" y="90"/>
                  <a:pt x="461" y="90"/>
                  <a:pt x="460" y="90"/>
                </a:cubicBezTo>
                <a:cubicBezTo>
                  <a:pt x="458" y="89"/>
                  <a:pt x="459" y="89"/>
                  <a:pt x="458" y="88"/>
                </a:cubicBezTo>
                <a:cubicBezTo>
                  <a:pt x="456" y="87"/>
                  <a:pt x="456" y="87"/>
                  <a:pt x="456" y="87"/>
                </a:cubicBezTo>
                <a:cubicBezTo>
                  <a:pt x="453" y="86"/>
                  <a:pt x="453" y="86"/>
                  <a:pt x="453" y="86"/>
                </a:cubicBezTo>
                <a:cubicBezTo>
                  <a:pt x="439" y="78"/>
                  <a:pt x="424" y="72"/>
                  <a:pt x="409" y="67"/>
                </a:cubicBezTo>
                <a:cubicBezTo>
                  <a:pt x="406" y="66"/>
                  <a:pt x="406" y="66"/>
                  <a:pt x="402" y="64"/>
                </a:cubicBezTo>
                <a:cubicBezTo>
                  <a:pt x="398" y="63"/>
                  <a:pt x="399" y="63"/>
                  <a:pt x="396" y="63"/>
                </a:cubicBezTo>
                <a:cubicBezTo>
                  <a:pt x="395" y="63"/>
                  <a:pt x="392" y="61"/>
                  <a:pt x="391" y="61"/>
                </a:cubicBezTo>
                <a:cubicBezTo>
                  <a:pt x="390" y="61"/>
                  <a:pt x="391" y="61"/>
                  <a:pt x="391" y="61"/>
                </a:cubicBezTo>
                <a:cubicBezTo>
                  <a:pt x="388" y="60"/>
                  <a:pt x="378" y="58"/>
                  <a:pt x="373" y="57"/>
                </a:cubicBezTo>
                <a:cubicBezTo>
                  <a:pt x="366" y="56"/>
                  <a:pt x="358" y="54"/>
                  <a:pt x="350" y="53"/>
                </a:cubicBezTo>
                <a:cubicBezTo>
                  <a:pt x="358" y="54"/>
                  <a:pt x="365" y="55"/>
                  <a:pt x="367" y="55"/>
                </a:cubicBezTo>
                <a:cubicBezTo>
                  <a:pt x="359" y="53"/>
                  <a:pt x="344" y="52"/>
                  <a:pt x="336" y="51"/>
                </a:cubicBezTo>
                <a:cubicBezTo>
                  <a:pt x="318" y="50"/>
                  <a:pt x="294" y="52"/>
                  <a:pt x="273" y="56"/>
                </a:cubicBezTo>
                <a:cubicBezTo>
                  <a:pt x="272" y="56"/>
                  <a:pt x="271" y="56"/>
                  <a:pt x="271" y="56"/>
                </a:cubicBezTo>
                <a:cubicBezTo>
                  <a:pt x="265" y="57"/>
                  <a:pt x="265" y="57"/>
                  <a:pt x="265" y="57"/>
                </a:cubicBezTo>
                <a:cubicBezTo>
                  <a:pt x="264" y="58"/>
                  <a:pt x="264" y="58"/>
                  <a:pt x="264" y="58"/>
                </a:cubicBezTo>
                <a:cubicBezTo>
                  <a:pt x="264" y="58"/>
                  <a:pt x="263" y="58"/>
                  <a:pt x="262" y="58"/>
                </a:cubicBezTo>
                <a:cubicBezTo>
                  <a:pt x="264" y="58"/>
                  <a:pt x="264" y="58"/>
                  <a:pt x="264" y="58"/>
                </a:cubicBezTo>
                <a:cubicBezTo>
                  <a:pt x="265" y="57"/>
                  <a:pt x="265" y="57"/>
                  <a:pt x="265" y="57"/>
                </a:cubicBezTo>
                <a:cubicBezTo>
                  <a:pt x="266" y="57"/>
                  <a:pt x="266" y="57"/>
                  <a:pt x="266" y="57"/>
                </a:cubicBezTo>
                <a:cubicBezTo>
                  <a:pt x="266" y="57"/>
                  <a:pt x="266" y="57"/>
                  <a:pt x="266" y="57"/>
                </a:cubicBezTo>
                <a:cubicBezTo>
                  <a:pt x="267" y="57"/>
                  <a:pt x="267" y="57"/>
                  <a:pt x="267" y="57"/>
                </a:cubicBezTo>
                <a:cubicBezTo>
                  <a:pt x="288" y="53"/>
                  <a:pt x="309" y="50"/>
                  <a:pt x="330" y="51"/>
                </a:cubicBezTo>
                <a:cubicBezTo>
                  <a:pt x="335" y="51"/>
                  <a:pt x="343" y="51"/>
                  <a:pt x="352" y="52"/>
                </a:cubicBezTo>
                <a:cubicBezTo>
                  <a:pt x="362" y="53"/>
                  <a:pt x="371" y="55"/>
                  <a:pt x="378" y="57"/>
                </a:cubicBezTo>
                <a:cubicBezTo>
                  <a:pt x="387" y="58"/>
                  <a:pt x="391" y="59"/>
                  <a:pt x="387" y="58"/>
                </a:cubicBezTo>
                <a:cubicBezTo>
                  <a:pt x="376" y="55"/>
                  <a:pt x="367" y="53"/>
                  <a:pt x="356" y="52"/>
                </a:cubicBezTo>
                <a:cubicBezTo>
                  <a:pt x="354" y="51"/>
                  <a:pt x="352" y="51"/>
                  <a:pt x="355" y="51"/>
                </a:cubicBezTo>
                <a:cubicBezTo>
                  <a:pt x="377" y="53"/>
                  <a:pt x="401" y="60"/>
                  <a:pt x="418" y="66"/>
                </a:cubicBezTo>
                <a:cubicBezTo>
                  <a:pt x="428" y="70"/>
                  <a:pt x="428" y="70"/>
                  <a:pt x="428" y="70"/>
                </a:cubicBezTo>
                <a:cubicBezTo>
                  <a:pt x="430" y="70"/>
                  <a:pt x="431" y="71"/>
                  <a:pt x="432" y="71"/>
                </a:cubicBezTo>
                <a:cubicBezTo>
                  <a:pt x="432" y="71"/>
                  <a:pt x="430" y="70"/>
                  <a:pt x="430" y="70"/>
                </a:cubicBezTo>
                <a:cubicBezTo>
                  <a:pt x="411" y="62"/>
                  <a:pt x="395" y="56"/>
                  <a:pt x="374" y="52"/>
                </a:cubicBezTo>
                <a:cubicBezTo>
                  <a:pt x="371" y="51"/>
                  <a:pt x="368" y="51"/>
                  <a:pt x="365" y="50"/>
                </a:cubicBezTo>
                <a:cubicBezTo>
                  <a:pt x="358" y="49"/>
                  <a:pt x="347" y="48"/>
                  <a:pt x="338" y="47"/>
                </a:cubicBezTo>
                <a:cubicBezTo>
                  <a:pt x="336" y="47"/>
                  <a:pt x="337" y="47"/>
                  <a:pt x="336" y="47"/>
                </a:cubicBezTo>
                <a:cubicBezTo>
                  <a:pt x="315" y="46"/>
                  <a:pt x="296" y="48"/>
                  <a:pt x="277" y="51"/>
                </a:cubicBezTo>
                <a:cubicBezTo>
                  <a:pt x="293" y="48"/>
                  <a:pt x="310" y="47"/>
                  <a:pt x="325" y="47"/>
                </a:cubicBezTo>
                <a:cubicBezTo>
                  <a:pt x="327" y="47"/>
                  <a:pt x="328" y="46"/>
                  <a:pt x="330" y="46"/>
                </a:cubicBezTo>
                <a:cubicBezTo>
                  <a:pt x="343" y="47"/>
                  <a:pt x="363" y="49"/>
                  <a:pt x="379" y="52"/>
                </a:cubicBezTo>
                <a:cubicBezTo>
                  <a:pt x="381" y="52"/>
                  <a:pt x="382" y="52"/>
                  <a:pt x="375" y="51"/>
                </a:cubicBezTo>
                <a:cubicBezTo>
                  <a:pt x="377" y="51"/>
                  <a:pt x="378" y="51"/>
                  <a:pt x="381" y="52"/>
                </a:cubicBezTo>
                <a:cubicBezTo>
                  <a:pt x="381" y="52"/>
                  <a:pt x="380" y="52"/>
                  <a:pt x="379" y="52"/>
                </a:cubicBezTo>
                <a:cubicBezTo>
                  <a:pt x="388" y="53"/>
                  <a:pt x="389" y="54"/>
                  <a:pt x="398" y="56"/>
                </a:cubicBezTo>
                <a:cubicBezTo>
                  <a:pt x="399" y="56"/>
                  <a:pt x="400" y="56"/>
                  <a:pt x="399" y="56"/>
                </a:cubicBezTo>
                <a:cubicBezTo>
                  <a:pt x="392" y="54"/>
                  <a:pt x="385" y="52"/>
                  <a:pt x="379" y="51"/>
                </a:cubicBezTo>
                <a:cubicBezTo>
                  <a:pt x="375" y="50"/>
                  <a:pt x="372" y="50"/>
                  <a:pt x="369" y="49"/>
                </a:cubicBezTo>
                <a:cubicBezTo>
                  <a:pt x="367" y="49"/>
                  <a:pt x="367" y="49"/>
                  <a:pt x="365" y="48"/>
                </a:cubicBezTo>
                <a:cubicBezTo>
                  <a:pt x="363" y="48"/>
                  <a:pt x="360" y="48"/>
                  <a:pt x="358" y="48"/>
                </a:cubicBezTo>
                <a:cubicBezTo>
                  <a:pt x="353" y="47"/>
                  <a:pt x="353" y="47"/>
                  <a:pt x="353" y="47"/>
                </a:cubicBezTo>
                <a:cubicBezTo>
                  <a:pt x="345" y="46"/>
                  <a:pt x="336" y="46"/>
                  <a:pt x="327" y="45"/>
                </a:cubicBezTo>
                <a:cubicBezTo>
                  <a:pt x="321" y="45"/>
                  <a:pt x="314" y="45"/>
                  <a:pt x="307" y="46"/>
                </a:cubicBezTo>
                <a:cubicBezTo>
                  <a:pt x="310" y="45"/>
                  <a:pt x="315" y="45"/>
                  <a:pt x="320" y="45"/>
                </a:cubicBezTo>
                <a:cubicBezTo>
                  <a:pt x="337" y="45"/>
                  <a:pt x="357" y="46"/>
                  <a:pt x="371" y="49"/>
                </a:cubicBezTo>
                <a:cubicBezTo>
                  <a:pt x="372" y="49"/>
                  <a:pt x="369" y="48"/>
                  <a:pt x="368" y="48"/>
                </a:cubicBezTo>
                <a:cubicBezTo>
                  <a:pt x="363" y="47"/>
                  <a:pt x="360" y="47"/>
                  <a:pt x="356" y="46"/>
                </a:cubicBezTo>
                <a:cubicBezTo>
                  <a:pt x="354" y="46"/>
                  <a:pt x="357" y="46"/>
                  <a:pt x="355" y="46"/>
                </a:cubicBezTo>
                <a:cubicBezTo>
                  <a:pt x="345" y="45"/>
                  <a:pt x="335" y="45"/>
                  <a:pt x="323" y="45"/>
                </a:cubicBezTo>
                <a:cubicBezTo>
                  <a:pt x="322" y="44"/>
                  <a:pt x="319" y="44"/>
                  <a:pt x="321" y="44"/>
                </a:cubicBezTo>
                <a:cubicBezTo>
                  <a:pt x="319" y="44"/>
                  <a:pt x="319" y="44"/>
                  <a:pt x="317" y="44"/>
                </a:cubicBezTo>
                <a:cubicBezTo>
                  <a:pt x="314" y="44"/>
                  <a:pt x="318" y="44"/>
                  <a:pt x="317" y="44"/>
                </a:cubicBezTo>
                <a:cubicBezTo>
                  <a:pt x="314" y="44"/>
                  <a:pt x="310" y="45"/>
                  <a:pt x="308" y="45"/>
                </a:cubicBezTo>
                <a:cubicBezTo>
                  <a:pt x="294" y="46"/>
                  <a:pt x="282" y="47"/>
                  <a:pt x="266" y="50"/>
                </a:cubicBezTo>
                <a:cubicBezTo>
                  <a:pt x="276" y="48"/>
                  <a:pt x="290" y="46"/>
                  <a:pt x="305" y="45"/>
                </a:cubicBezTo>
                <a:cubicBezTo>
                  <a:pt x="308" y="44"/>
                  <a:pt x="304" y="45"/>
                  <a:pt x="307" y="44"/>
                </a:cubicBezTo>
                <a:cubicBezTo>
                  <a:pt x="311" y="44"/>
                  <a:pt x="314" y="44"/>
                  <a:pt x="318" y="44"/>
                </a:cubicBezTo>
                <a:cubicBezTo>
                  <a:pt x="328" y="44"/>
                  <a:pt x="328" y="44"/>
                  <a:pt x="328" y="44"/>
                </a:cubicBezTo>
                <a:cubicBezTo>
                  <a:pt x="333" y="44"/>
                  <a:pt x="338" y="44"/>
                  <a:pt x="343" y="44"/>
                </a:cubicBezTo>
                <a:cubicBezTo>
                  <a:pt x="348" y="45"/>
                  <a:pt x="351" y="45"/>
                  <a:pt x="356" y="45"/>
                </a:cubicBezTo>
                <a:cubicBezTo>
                  <a:pt x="358" y="46"/>
                  <a:pt x="358" y="45"/>
                  <a:pt x="361" y="46"/>
                </a:cubicBezTo>
                <a:cubicBezTo>
                  <a:pt x="362" y="46"/>
                  <a:pt x="357" y="45"/>
                  <a:pt x="360" y="45"/>
                </a:cubicBezTo>
                <a:cubicBezTo>
                  <a:pt x="363" y="46"/>
                  <a:pt x="360" y="45"/>
                  <a:pt x="362" y="46"/>
                </a:cubicBezTo>
                <a:cubicBezTo>
                  <a:pt x="365" y="46"/>
                  <a:pt x="366" y="46"/>
                  <a:pt x="368" y="46"/>
                </a:cubicBezTo>
                <a:cubicBezTo>
                  <a:pt x="375" y="48"/>
                  <a:pt x="382" y="49"/>
                  <a:pt x="389" y="51"/>
                </a:cubicBezTo>
                <a:cubicBezTo>
                  <a:pt x="391" y="51"/>
                  <a:pt x="386" y="50"/>
                  <a:pt x="388" y="50"/>
                </a:cubicBezTo>
                <a:cubicBezTo>
                  <a:pt x="391" y="51"/>
                  <a:pt x="401" y="54"/>
                  <a:pt x="403" y="54"/>
                </a:cubicBezTo>
                <a:cubicBezTo>
                  <a:pt x="411" y="57"/>
                  <a:pt x="415" y="58"/>
                  <a:pt x="424" y="61"/>
                </a:cubicBezTo>
                <a:cubicBezTo>
                  <a:pt x="427" y="63"/>
                  <a:pt x="424" y="61"/>
                  <a:pt x="426" y="62"/>
                </a:cubicBezTo>
                <a:cubicBezTo>
                  <a:pt x="431" y="64"/>
                  <a:pt x="434" y="65"/>
                  <a:pt x="440" y="68"/>
                </a:cubicBezTo>
                <a:cubicBezTo>
                  <a:pt x="444" y="69"/>
                  <a:pt x="450" y="72"/>
                  <a:pt x="455" y="75"/>
                </a:cubicBezTo>
                <a:cubicBezTo>
                  <a:pt x="455" y="74"/>
                  <a:pt x="452" y="73"/>
                  <a:pt x="449" y="71"/>
                </a:cubicBezTo>
                <a:cubicBezTo>
                  <a:pt x="451" y="72"/>
                  <a:pt x="456" y="75"/>
                  <a:pt x="458" y="76"/>
                </a:cubicBezTo>
                <a:cubicBezTo>
                  <a:pt x="466" y="80"/>
                  <a:pt x="473" y="84"/>
                  <a:pt x="480" y="91"/>
                </a:cubicBezTo>
                <a:cubicBezTo>
                  <a:pt x="486" y="97"/>
                  <a:pt x="492" y="105"/>
                  <a:pt x="495" y="116"/>
                </a:cubicBezTo>
                <a:cubicBezTo>
                  <a:pt x="496" y="119"/>
                  <a:pt x="497" y="120"/>
                  <a:pt x="498" y="123"/>
                </a:cubicBezTo>
                <a:cubicBezTo>
                  <a:pt x="498" y="124"/>
                  <a:pt x="498" y="124"/>
                  <a:pt x="498" y="123"/>
                </a:cubicBezTo>
                <a:cubicBezTo>
                  <a:pt x="498" y="126"/>
                  <a:pt x="499" y="130"/>
                  <a:pt x="499" y="134"/>
                </a:cubicBezTo>
                <a:cubicBezTo>
                  <a:pt x="500" y="136"/>
                  <a:pt x="500" y="139"/>
                  <a:pt x="500" y="141"/>
                </a:cubicBezTo>
                <a:cubicBezTo>
                  <a:pt x="500" y="143"/>
                  <a:pt x="500" y="146"/>
                  <a:pt x="500" y="148"/>
                </a:cubicBezTo>
                <a:close/>
                <a:moveTo>
                  <a:pt x="385" y="50"/>
                </a:moveTo>
                <a:cubicBezTo>
                  <a:pt x="380" y="49"/>
                  <a:pt x="378" y="49"/>
                  <a:pt x="371" y="47"/>
                </a:cubicBezTo>
                <a:cubicBezTo>
                  <a:pt x="369" y="47"/>
                  <a:pt x="367" y="47"/>
                  <a:pt x="364" y="46"/>
                </a:cubicBezTo>
                <a:cubicBezTo>
                  <a:pt x="363" y="47"/>
                  <a:pt x="354" y="45"/>
                  <a:pt x="354" y="46"/>
                </a:cubicBezTo>
                <a:cubicBezTo>
                  <a:pt x="359" y="46"/>
                  <a:pt x="362" y="47"/>
                  <a:pt x="365" y="47"/>
                </a:cubicBezTo>
                <a:cubicBezTo>
                  <a:pt x="367" y="47"/>
                  <a:pt x="364" y="47"/>
                  <a:pt x="366" y="47"/>
                </a:cubicBezTo>
                <a:cubicBezTo>
                  <a:pt x="370" y="48"/>
                  <a:pt x="380" y="49"/>
                  <a:pt x="386" y="51"/>
                </a:cubicBezTo>
                <a:cubicBezTo>
                  <a:pt x="386" y="51"/>
                  <a:pt x="384" y="50"/>
                  <a:pt x="385" y="50"/>
                </a:cubicBezTo>
                <a:close/>
                <a:moveTo>
                  <a:pt x="387" y="51"/>
                </a:moveTo>
                <a:cubicBezTo>
                  <a:pt x="387" y="51"/>
                  <a:pt x="388" y="51"/>
                  <a:pt x="388" y="51"/>
                </a:cubicBezTo>
                <a:cubicBezTo>
                  <a:pt x="392" y="52"/>
                  <a:pt x="389" y="51"/>
                  <a:pt x="387" y="51"/>
                </a:cubicBezTo>
                <a:close/>
                <a:moveTo>
                  <a:pt x="391" y="61"/>
                </a:moveTo>
                <a:cubicBezTo>
                  <a:pt x="391" y="61"/>
                  <a:pt x="391" y="61"/>
                  <a:pt x="391" y="61"/>
                </a:cubicBezTo>
                <a:cubicBezTo>
                  <a:pt x="391" y="61"/>
                  <a:pt x="391" y="61"/>
                  <a:pt x="391" y="61"/>
                </a:cubicBezTo>
                <a:close/>
              </a:path>
            </a:pathLst>
          </a:custGeom>
          <a:solidFill>
            <a:schemeClr val="bg1">
              <a:lumMod val="65000"/>
            </a:schemeClr>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lstStyle/>
          <a:p>
            <a:pPr algn="ctr"/>
            <a:r>
              <a:rPr lang="fr-FR" smtClean="0"/>
              <a:t>PIPING</a:t>
            </a:r>
            <a:endParaRPr lang="fr-FR"/>
          </a:p>
        </p:txBody>
      </p:sp>
      <p:sp>
        <p:nvSpPr>
          <p:cNvPr id="11" name="Espace réservé du contenu 10"/>
          <p:cNvSpPr>
            <a:spLocks noGrp="1"/>
          </p:cNvSpPr>
          <p:nvPr>
            <p:ph idx="1"/>
          </p:nvPr>
        </p:nvSpPr>
        <p:spPr>
          <a:xfrm>
            <a:off x="181496" y="1188141"/>
            <a:ext cx="5326608" cy="2529805"/>
          </a:xfrm>
        </p:spPr>
        <p:txBody>
          <a:bodyPr/>
          <a:lstStyle/>
          <a:p>
            <a:pPr marL="0" lvl="1" indent="0">
              <a:buNone/>
            </a:pPr>
            <a:r>
              <a:rPr lang="en-GB" sz="1400" dirty="0" smtClean="0">
                <a:solidFill>
                  <a:schemeClr val="tx1"/>
                </a:solidFill>
              </a:rPr>
              <a:t>Piping components shall fulfil ASME B 31.3 (ASME code for pressure piping) requirements: </a:t>
            </a:r>
          </a:p>
          <a:p>
            <a:pPr marL="0" lvl="1" indent="0">
              <a:buNone/>
            </a:pPr>
            <a:endParaRPr lang="en-GB" sz="1400" dirty="0" smtClean="0">
              <a:solidFill>
                <a:schemeClr val="tx1"/>
              </a:solidFill>
            </a:endParaRPr>
          </a:p>
          <a:p>
            <a:pPr lvl="1" algn="just">
              <a:buFontTx/>
              <a:buChar char="-"/>
            </a:pPr>
            <a:r>
              <a:rPr lang="en-GB" sz="1400" dirty="0" smtClean="0">
                <a:solidFill>
                  <a:schemeClr val="tx1"/>
                </a:solidFill>
              </a:rPr>
              <a:t>Material in accordance with ASME BPVC Section II (316L, 304L, 6061 T6).</a:t>
            </a:r>
          </a:p>
          <a:p>
            <a:pPr lvl="1" algn="just">
              <a:buFontTx/>
              <a:buChar char="-"/>
            </a:pPr>
            <a:r>
              <a:rPr lang="en-GB" sz="1400" dirty="0" smtClean="0">
                <a:solidFill>
                  <a:schemeClr val="tx1"/>
                </a:solidFill>
              </a:rPr>
              <a:t>Bellows and hoses shall be ASME certified.</a:t>
            </a:r>
          </a:p>
          <a:p>
            <a:pPr lvl="1" algn="just">
              <a:buFontTx/>
              <a:buChar char="-"/>
            </a:pPr>
            <a:r>
              <a:rPr lang="en-GB" sz="1400" dirty="0" smtClean="0">
                <a:solidFill>
                  <a:schemeClr val="tx1"/>
                </a:solidFill>
              </a:rPr>
              <a:t>Calculation note checking piping wall thickness and flange design according to ASME, in operating and leak test conditions.  </a:t>
            </a:r>
          </a:p>
          <a:p>
            <a:pPr lvl="1" algn="just">
              <a:buFontTx/>
              <a:buChar char="-"/>
            </a:pPr>
            <a:r>
              <a:rPr lang="en-GB" sz="1400" dirty="0" smtClean="0">
                <a:solidFill>
                  <a:schemeClr val="tx1"/>
                </a:solidFill>
              </a:rPr>
              <a:t>Welding according to B 31.3/BPVC Section IX.</a:t>
            </a:r>
          </a:p>
          <a:p>
            <a:pPr lvl="1" algn="just">
              <a:buFontTx/>
              <a:buChar char="-"/>
            </a:pPr>
            <a:r>
              <a:rPr lang="en-GB" sz="1400" dirty="0" smtClean="0">
                <a:solidFill>
                  <a:schemeClr val="tx1"/>
                </a:solidFill>
              </a:rPr>
              <a:t>Pressure/leak test.  </a:t>
            </a:r>
          </a:p>
          <a:p>
            <a:pPr lvl="1">
              <a:buFontTx/>
              <a:buChar char="-"/>
            </a:pPr>
            <a:endParaRPr lang="en-GB" dirty="0"/>
          </a:p>
        </p:txBody>
      </p:sp>
      <p:sp>
        <p:nvSpPr>
          <p:cNvPr id="8" name="Espace réservé du numéro de diapositive 7"/>
          <p:cNvSpPr>
            <a:spLocks noGrp="1"/>
          </p:cNvSpPr>
          <p:nvPr>
            <p:ph type="sldNum" sz="quarter" idx="11"/>
          </p:nvPr>
        </p:nvSpPr>
        <p:spPr>
          <a:xfrm>
            <a:off x="8025304" y="6362278"/>
            <a:ext cx="1118696" cy="365125"/>
          </a:xfrm>
        </p:spPr>
        <p:txBody>
          <a:bodyPr/>
          <a:lstStyle/>
          <a:p>
            <a:r>
              <a:rPr lang="fr-FR" smtClean="0"/>
              <a:t>|  PAGE </a:t>
            </a:r>
            <a:fld id="{AEFB9B6D-867A-40B8-ACB0-35CC9F272C9C}" type="slidenum">
              <a:rPr lang="fr-FR" smtClean="0"/>
              <a:pPr/>
              <a:t>8</a:t>
            </a:fld>
            <a:endParaRPr lang="fr-FR" dirty="0"/>
          </a:p>
        </p:txBody>
      </p:sp>
      <p:sp>
        <p:nvSpPr>
          <p:cNvPr id="9" name="Espace réservé du pied de page 8"/>
          <p:cNvSpPr>
            <a:spLocks noGrp="1"/>
          </p:cNvSpPr>
          <p:nvPr>
            <p:ph type="ftr" sz="quarter" idx="12"/>
          </p:nvPr>
        </p:nvSpPr>
        <p:spPr>
          <a:xfrm>
            <a:off x="2085480" y="6362278"/>
            <a:ext cx="5939824" cy="365125"/>
          </a:xfrm>
        </p:spPr>
        <p:txBody>
          <a:bodyPr/>
          <a:lstStyle/>
          <a:p>
            <a:r>
              <a:rPr lang="fr-FR" smtClean="0"/>
              <a:t>CEA Saclay/Irfu projet IFMIF EVEDA SRF LINAC | 06/07/2016</a:t>
            </a:r>
            <a:endParaRPr lang="fr-FR" dirty="0"/>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8862" t="20056" r="11381" b="34820"/>
          <a:stretch/>
        </p:blipFill>
        <p:spPr>
          <a:xfrm>
            <a:off x="6017802" y="1095058"/>
            <a:ext cx="3043726" cy="1217491"/>
          </a:xfrm>
          <a:prstGeom prst="rect">
            <a:avLst/>
          </a:prstGeom>
        </p:spPr>
      </p:pic>
      <p:pic>
        <p:nvPicPr>
          <p:cNvPr id="12" name="Image 11" descr="\\dapnia\data\manip\IFMIF_SRF-Linac\Certification\Cryomodule\Figures without any English word\Thermal screen pip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190" y="3051403"/>
            <a:ext cx="2448272" cy="1305074"/>
          </a:xfrm>
          <a:prstGeom prst="rect">
            <a:avLst/>
          </a:prstGeom>
          <a:noFill/>
          <a:ln>
            <a:noFill/>
          </a:ln>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97417" y="4437111"/>
            <a:ext cx="802734" cy="1612325"/>
          </a:xfrm>
          <a:prstGeom prst="rect">
            <a:avLst/>
          </a:prstGeom>
          <a:noFill/>
        </p:spPr>
      </p:pic>
      <p:pic>
        <p:nvPicPr>
          <p:cNvPr id="13" name="Image 12"/>
          <p:cNvPicPr>
            <a:picLocks noChangeAspect="1"/>
          </p:cNvPicPr>
          <p:nvPr/>
        </p:nvPicPr>
        <p:blipFill>
          <a:blip r:embed="rId5"/>
          <a:stretch>
            <a:fillRect/>
          </a:stretch>
        </p:blipFill>
        <p:spPr>
          <a:xfrm>
            <a:off x="181496" y="4331581"/>
            <a:ext cx="1839405" cy="2064909"/>
          </a:xfrm>
          <a:prstGeom prst="rect">
            <a:avLst/>
          </a:prstGeom>
        </p:spPr>
      </p:pic>
      <p:sp>
        <p:nvSpPr>
          <p:cNvPr id="5" name="ZoneTexte 4"/>
          <p:cNvSpPr txBox="1"/>
          <p:nvPr/>
        </p:nvSpPr>
        <p:spPr>
          <a:xfrm>
            <a:off x="69841" y="6236570"/>
            <a:ext cx="1903984" cy="246221"/>
          </a:xfrm>
          <a:prstGeom prst="rect">
            <a:avLst/>
          </a:prstGeom>
          <a:noFill/>
        </p:spPr>
        <p:txBody>
          <a:bodyPr wrap="square" rtlCol="0">
            <a:spAutoFit/>
          </a:bodyPr>
          <a:lstStyle/>
          <a:p>
            <a:pPr algn="ctr"/>
            <a:r>
              <a:rPr lang="fr-FR" sz="1000" smtClean="0"/>
              <a:t>Power coupler outer conductor</a:t>
            </a:r>
            <a:endParaRPr lang="fr-FR" sz="1000"/>
          </a:p>
        </p:txBody>
      </p:sp>
      <p:sp>
        <p:nvSpPr>
          <p:cNvPr id="14" name="ZoneTexte 13"/>
          <p:cNvSpPr txBox="1"/>
          <p:nvPr/>
        </p:nvSpPr>
        <p:spPr>
          <a:xfrm>
            <a:off x="1892808" y="6239294"/>
            <a:ext cx="1903984" cy="400110"/>
          </a:xfrm>
          <a:prstGeom prst="rect">
            <a:avLst/>
          </a:prstGeom>
          <a:noFill/>
        </p:spPr>
        <p:txBody>
          <a:bodyPr wrap="square" rtlCol="0">
            <a:spAutoFit/>
          </a:bodyPr>
          <a:lstStyle/>
          <a:p>
            <a:pPr algn="ctr"/>
            <a:r>
              <a:rPr lang="fr-FR" sz="1000" smtClean="0"/>
              <a:t>Current leads assembly (CIEMAT)</a:t>
            </a:r>
            <a:endParaRPr lang="fr-FR" sz="1000"/>
          </a:p>
        </p:txBody>
      </p:sp>
      <p:pic>
        <p:nvPicPr>
          <p:cNvPr id="15" name="Image 14"/>
          <p:cNvPicPr>
            <a:picLocks noChangeAspect="1"/>
          </p:cNvPicPr>
          <p:nvPr/>
        </p:nvPicPr>
        <p:blipFill rotWithShape="1">
          <a:blip r:embed="rId6"/>
          <a:srcRect l="26834" t="11130"/>
          <a:stretch/>
        </p:blipFill>
        <p:spPr>
          <a:xfrm>
            <a:off x="3693068" y="4587306"/>
            <a:ext cx="518892" cy="1579377"/>
          </a:xfrm>
          <a:prstGeom prst="rect">
            <a:avLst/>
          </a:prstGeom>
        </p:spPr>
      </p:pic>
      <p:sp>
        <p:nvSpPr>
          <p:cNvPr id="6" name="Ellipse 5"/>
          <p:cNvSpPr/>
          <p:nvPr/>
        </p:nvSpPr>
        <p:spPr>
          <a:xfrm>
            <a:off x="2699792" y="4725144"/>
            <a:ext cx="500359" cy="936104"/>
          </a:xfrm>
          <a:prstGeom prst="ellipse">
            <a:avLst/>
          </a:prstGeom>
          <a:no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7" name="Connecteur droit avec flèche 16"/>
          <p:cNvCxnSpPr/>
          <p:nvPr/>
        </p:nvCxnSpPr>
        <p:spPr>
          <a:xfrm flipH="1">
            <a:off x="1115616" y="5229200"/>
            <a:ext cx="288032" cy="144016"/>
          </a:xfrm>
          <a:prstGeom prst="straightConnector1">
            <a:avLst/>
          </a:prstGeom>
          <a:ln w="571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355976" y="5218458"/>
            <a:ext cx="2362200" cy="646331"/>
          </a:xfrm>
          <a:prstGeom prst="rect">
            <a:avLst/>
          </a:prstGeom>
        </p:spPr>
        <p:txBody>
          <a:bodyPr wrap="square">
            <a:spAutoFit/>
          </a:bodyPr>
          <a:lstStyle/>
          <a:p>
            <a:pPr algn="ctr"/>
            <a:r>
              <a:rPr lang="fr-FR" sz="1200" b="1" u="sng" smtClean="0"/>
              <a:t>Considered as piping </a:t>
            </a:r>
            <a:r>
              <a:rPr lang="fr-FR" sz="1200" smtClean="0"/>
              <a:t>as </a:t>
            </a:r>
            <a:r>
              <a:rPr lang="fr-FR" sz="1200"/>
              <a:t>per ASME </a:t>
            </a:r>
            <a:r>
              <a:rPr lang="fr-FR" sz="1200" smtClean="0"/>
              <a:t>B 31.3: </a:t>
            </a:r>
            <a:endParaRPr lang="fr-FR" sz="1200"/>
          </a:p>
          <a:p>
            <a:pPr algn="ctr"/>
            <a:r>
              <a:rPr lang="fr-FR" sz="1200" smtClean="0"/>
              <a:t>Inner </a:t>
            </a:r>
            <a:r>
              <a:rPr lang="fr-FR" sz="1200"/>
              <a:t>diameter </a:t>
            </a:r>
            <a:r>
              <a:rPr lang="fr-FR" sz="1200" smtClean="0"/>
              <a:t>&lt; </a:t>
            </a:r>
            <a:r>
              <a:rPr lang="fr-FR" sz="1200"/>
              <a:t>6 in. </a:t>
            </a:r>
            <a:r>
              <a:rPr lang="fr-FR" sz="1200" smtClean="0"/>
              <a:t>(152 mm)</a:t>
            </a:r>
            <a:endParaRPr lang="fr-FR" sz="1200"/>
          </a:p>
        </p:txBody>
      </p:sp>
      <p:sp>
        <p:nvSpPr>
          <p:cNvPr id="22" name="ZoneTexte 21"/>
          <p:cNvSpPr txBox="1"/>
          <p:nvPr/>
        </p:nvSpPr>
        <p:spPr>
          <a:xfrm>
            <a:off x="7740352" y="1141743"/>
            <a:ext cx="789008" cy="276999"/>
          </a:xfrm>
          <a:prstGeom prst="rect">
            <a:avLst/>
          </a:prstGeom>
          <a:noFill/>
        </p:spPr>
        <p:txBody>
          <a:bodyPr wrap="square" rtlCol="0">
            <a:spAutoFit/>
          </a:bodyPr>
          <a:lstStyle/>
          <a:p>
            <a:r>
              <a:rPr lang="fr-FR" sz="1200" b="1" smtClean="0">
                <a:solidFill>
                  <a:schemeClr val="accent4"/>
                </a:solidFill>
              </a:rPr>
              <a:t>316 L</a:t>
            </a:r>
            <a:endParaRPr lang="fr-FR" sz="1200" b="1">
              <a:solidFill>
                <a:schemeClr val="accent4"/>
              </a:solidFill>
            </a:endParaRPr>
          </a:p>
        </p:txBody>
      </p:sp>
      <p:sp>
        <p:nvSpPr>
          <p:cNvPr id="23" name="ZoneTexte 22"/>
          <p:cNvSpPr txBox="1"/>
          <p:nvPr/>
        </p:nvSpPr>
        <p:spPr>
          <a:xfrm>
            <a:off x="7287479" y="2951465"/>
            <a:ext cx="989695" cy="276999"/>
          </a:xfrm>
          <a:prstGeom prst="rect">
            <a:avLst/>
          </a:prstGeom>
          <a:noFill/>
        </p:spPr>
        <p:txBody>
          <a:bodyPr wrap="square" rtlCol="0">
            <a:spAutoFit/>
          </a:bodyPr>
          <a:lstStyle/>
          <a:p>
            <a:r>
              <a:rPr lang="fr-FR" sz="1200" b="1" smtClean="0">
                <a:solidFill>
                  <a:schemeClr val="accent4"/>
                </a:solidFill>
              </a:rPr>
              <a:t>Al 6061 T6</a:t>
            </a:r>
            <a:endParaRPr lang="fr-FR" sz="1200" b="1">
              <a:solidFill>
                <a:schemeClr val="accent4"/>
              </a:solidFill>
            </a:endParaRPr>
          </a:p>
        </p:txBody>
      </p:sp>
      <p:sp>
        <p:nvSpPr>
          <p:cNvPr id="24" name="ZoneTexte 23"/>
          <p:cNvSpPr txBox="1"/>
          <p:nvPr/>
        </p:nvSpPr>
        <p:spPr>
          <a:xfrm>
            <a:off x="3097625" y="4376195"/>
            <a:ext cx="789008" cy="276999"/>
          </a:xfrm>
          <a:prstGeom prst="rect">
            <a:avLst/>
          </a:prstGeom>
          <a:noFill/>
        </p:spPr>
        <p:txBody>
          <a:bodyPr wrap="square" rtlCol="0">
            <a:spAutoFit/>
          </a:bodyPr>
          <a:lstStyle/>
          <a:p>
            <a:r>
              <a:rPr lang="fr-FR" sz="1200" b="1" smtClean="0">
                <a:solidFill>
                  <a:schemeClr val="accent4"/>
                </a:solidFill>
              </a:rPr>
              <a:t>316 L</a:t>
            </a:r>
            <a:endParaRPr lang="fr-FR" sz="1200" b="1">
              <a:solidFill>
                <a:schemeClr val="accent4"/>
              </a:solidFill>
            </a:endParaRPr>
          </a:p>
        </p:txBody>
      </p:sp>
      <p:sp>
        <p:nvSpPr>
          <p:cNvPr id="25" name="ZoneTexte 24"/>
          <p:cNvSpPr txBox="1"/>
          <p:nvPr/>
        </p:nvSpPr>
        <p:spPr>
          <a:xfrm>
            <a:off x="1337597" y="4295992"/>
            <a:ext cx="789008" cy="276999"/>
          </a:xfrm>
          <a:prstGeom prst="rect">
            <a:avLst/>
          </a:prstGeom>
          <a:noFill/>
        </p:spPr>
        <p:txBody>
          <a:bodyPr wrap="square" rtlCol="0">
            <a:spAutoFit/>
          </a:bodyPr>
          <a:lstStyle/>
          <a:p>
            <a:r>
              <a:rPr lang="fr-FR" sz="1200" b="1" smtClean="0">
                <a:solidFill>
                  <a:schemeClr val="accent4"/>
                </a:solidFill>
              </a:rPr>
              <a:t>304 L</a:t>
            </a:r>
            <a:endParaRPr lang="fr-FR" sz="1200" b="1">
              <a:solidFill>
                <a:schemeClr val="accent4"/>
              </a:solidFill>
            </a:endParaRPr>
          </a:p>
        </p:txBody>
      </p:sp>
      <p:sp>
        <p:nvSpPr>
          <p:cNvPr id="26" name="ZoneTexte 25"/>
          <p:cNvSpPr txBox="1"/>
          <p:nvPr/>
        </p:nvSpPr>
        <p:spPr>
          <a:xfrm>
            <a:off x="6444208" y="2294196"/>
            <a:ext cx="1903984" cy="246221"/>
          </a:xfrm>
          <a:prstGeom prst="rect">
            <a:avLst/>
          </a:prstGeom>
          <a:noFill/>
        </p:spPr>
        <p:txBody>
          <a:bodyPr wrap="square" rtlCol="0">
            <a:spAutoFit/>
          </a:bodyPr>
          <a:lstStyle/>
          <a:p>
            <a:pPr algn="ctr"/>
            <a:r>
              <a:rPr lang="fr-FR" sz="1000" smtClean="0"/>
              <a:t>Cryogenic piping</a:t>
            </a:r>
            <a:endParaRPr lang="fr-FR" sz="1000"/>
          </a:p>
        </p:txBody>
      </p:sp>
      <p:sp>
        <p:nvSpPr>
          <p:cNvPr id="27" name="ZoneTexte 26"/>
          <p:cNvSpPr txBox="1"/>
          <p:nvPr/>
        </p:nvSpPr>
        <p:spPr>
          <a:xfrm>
            <a:off x="7396200" y="4072129"/>
            <a:ext cx="1903984" cy="246221"/>
          </a:xfrm>
          <a:prstGeom prst="rect">
            <a:avLst/>
          </a:prstGeom>
          <a:noFill/>
        </p:spPr>
        <p:txBody>
          <a:bodyPr wrap="square" rtlCol="0">
            <a:spAutoFit/>
          </a:bodyPr>
          <a:lstStyle/>
          <a:p>
            <a:pPr algn="ctr"/>
            <a:r>
              <a:rPr lang="fr-FR" sz="1000" smtClean="0"/>
              <a:t>Thermal shield piping</a:t>
            </a:r>
            <a:endParaRPr lang="fr-FR" sz="1000"/>
          </a:p>
        </p:txBody>
      </p:sp>
      <p:sp>
        <p:nvSpPr>
          <p:cNvPr id="28" name="ZoneTexte 27"/>
          <p:cNvSpPr txBox="1"/>
          <p:nvPr/>
        </p:nvSpPr>
        <p:spPr>
          <a:xfrm>
            <a:off x="7288336" y="5264625"/>
            <a:ext cx="1496280" cy="600164"/>
          </a:xfrm>
          <a:prstGeom prst="rect">
            <a:avLst/>
          </a:prstGeom>
          <a:noFill/>
        </p:spPr>
        <p:txBody>
          <a:bodyPr wrap="square" rtlCol="0">
            <a:spAutoFit/>
          </a:bodyPr>
          <a:lstStyle/>
          <a:p>
            <a:pPr algn="ctr"/>
            <a:r>
              <a:rPr lang="fr-FR" sz="1100" smtClean="0"/>
              <a:t>Max. internal pressure: </a:t>
            </a:r>
            <a:br>
              <a:rPr lang="fr-FR" sz="1100" smtClean="0"/>
            </a:br>
            <a:r>
              <a:rPr lang="fr-FR" sz="1100" smtClean="0"/>
              <a:t>0,15 MPa</a:t>
            </a:r>
            <a:endParaRPr lang="fr-FR" sz="1100"/>
          </a:p>
        </p:txBody>
      </p:sp>
      <p:sp>
        <p:nvSpPr>
          <p:cNvPr id="30" name="Freeform 501"/>
          <p:cNvSpPr>
            <a:spLocks noEditPoints="1"/>
          </p:cNvSpPr>
          <p:nvPr/>
        </p:nvSpPr>
        <p:spPr bwMode="auto">
          <a:xfrm>
            <a:off x="7289155" y="5091325"/>
            <a:ext cx="1472297" cy="900595"/>
          </a:xfrm>
          <a:custGeom>
            <a:avLst/>
            <a:gdLst>
              <a:gd name="T0" fmla="*/ 450 w 500"/>
              <a:gd name="T1" fmla="*/ 71 h 305"/>
              <a:gd name="T2" fmla="*/ 422 w 500"/>
              <a:gd name="T3" fmla="*/ 60 h 305"/>
              <a:gd name="T4" fmla="*/ 366 w 500"/>
              <a:gd name="T5" fmla="*/ 54 h 305"/>
              <a:gd name="T6" fmla="*/ 299 w 500"/>
              <a:gd name="T7" fmla="*/ 46 h 305"/>
              <a:gd name="T8" fmla="*/ 265 w 500"/>
              <a:gd name="T9" fmla="*/ 53 h 305"/>
              <a:gd name="T10" fmla="*/ 264 w 500"/>
              <a:gd name="T11" fmla="*/ 53 h 305"/>
              <a:gd name="T12" fmla="*/ 265 w 500"/>
              <a:gd name="T13" fmla="*/ 51 h 305"/>
              <a:gd name="T14" fmla="*/ 265 w 500"/>
              <a:gd name="T15" fmla="*/ 51 h 305"/>
              <a:gd name="T16" fmla="*/ 264 w 500"/>
              <a:gd name="T17" fmla="*/ 51 h 305"/>
              <a:gd name="T18" fmla="*/ 265 w 500"/>
              <a:gd name="T19" fmla="*/ 58 h 305"/>
              <a:gd name="T20" fmla="*/ 263 w 500"/>
              <a:gd name="T21" fmla="*/ 51 h 305"/>
              <a:gd name="T22" fmla="*/ 262 w 500"/>
              <a:gd name="T23" fmla="*/ 53 h 305"/>
              <a:gd name="T24" fmla="*/ 262 w 500"/>
              <a:gd name="T25" fmla="*/ 56 h 305"/>
              <a:gd name="T26" fmla="*/ 262 w 500"/>
              <a:gd name="T27" fmla="*/ 58 h 305"/>
              <a:gd name="T28" fmla="*/ 339 w 500"/>
              <a:gd name="T29" fmla="*/ 54 h 305"/>
              <a:gd name="T30" fmla="*/ 264 w 500"/>
              <a:gd name="T31" fmla="*/ 56 h 305"/>
              <a:gd name="T32" fmla="*/ 263 w 500"/>
              <a:gd name="T33" fmla="*/ 56 h 305"/>
              <a:gd name="T34" fmla="*/ 260 w 500"/>
              <a:gd name="T35" fmla="*/ 52 h 305"/>
              <a:gd name="T36" fmla="*/ 263 w 500"/>
              <a:gd name="T37" fmla="*/ 52 h 305"/>
              <a:gd name="T38" fmla="*/ 494 w 500"/>
              <a:gd name="T39" fmla="*/ 169 h 305"/>
              <a:gd name="T40" fmla="*/ 465 w 500"/>
              <a:gd name="T41" fmla="*/ 217 h 305"/>
              <a:gd name="T42" fmla="*/ 167 w 500"/>
              <a:gd name="T43" fmla="*/ 304 h 305"/>
              <a:gd name="T44" fmla="*/ 2 w 500"/>
              <a:gd name="T45" fmla="*/ 232 h 305"/>
              <a:gd name="T46" fmla="*/ 61 w 500"/>
              <a:gd name="T47" fmla="*/ 102 h 305"/>
              <a:gd name="T48" fmla="*/ 180 w 500"/>
              <a:gd name="T49" fmla="*/ 28 h 305"/>
              <a:gd name="T50" fmla="*/ 304 w 500"/>
              <a:gd name="T51" fmla="*/ 1 h 305"/>
              <a:gd name="T52" fmla="*/ 398 w 500"/>
              <a:gd name="T53" fmla="*/ 6 h 305"/>
              <a:gd name="T54" fmla="*/ 416 w 500"/>
              <a:gd name="T55" fmla="*/ 12 h 305"/>
              <a:gd name="T56" fmla="*/ 424 w 500"/>
              <a:gd name="T57" fmla="*/ 14 h 305"/>
              <a:gd name="T58" fmla="*/ 431 w 500"/>
              <a:gd name="T59" fmla="*/ 19 h 305"/>
              <a:gd name="T60" fmla="*/ 431 w 500"/>
              <a:gd name="T61" fmla="*/ 26 h 305"/>
              <a:gd name="T62" fmla="*/ 423 w 500"/>
              <a:gd name="T63" fmla="*/ 32 h 305"/>
              <a:gd name="T64" fmla="*/ 416 w 500"/>
              <a:gd name="T65" fmla="*/ 31 h 305"/>
              <a:gd name="T66" fmla="*/ 411 w 500"/>
              <a:gd name="T67" fmla="*/ 27 h 305"/>
              <a:gd name="T68" fmla="*/ 383 w 500"/>
              <a:gd name="T69" fmla="*/ 20 h 305"/>
              <a:gd name="T70" fmla="*/ 196 w 500"/>
              <a:gd name="T71" fmla="*/ 38 h 305"/>
              <a:gd name="T72" fmla="*/ 59 w 500"/>
              <a:gd name="T73" fmla="*/ 125 h 305"/>
              <a:gd name="T74" fmla="*/ 51 w 500"/>
              <a:gd name="T75" fmla="*/ 267 h 305"/>
              <a:gd name="T76" fmla="*/ 251 w 500"/>
              <a:gd name="T77" fmla="*/ 289 h 305"/>
              <a:gd name="T78" fmla="*/ 456 w 500"/>
              <a:gd name="T79" fmla="*/ 207 h 305"/>
              <a:gd name="T80" fmla="*/ 487 w 500"/>
              <a:gd name="T81" fmla="*/ 146 h 305"/>
              <a:gd name="T82" fmla="*/ 462 w 500"/>
              <a:gd name="T83" fmla="*/ 91 h 305"/>
              <a:gd name="T84" fmla="*/ 402 w 500"/>
              <a:gd name="T85" fmla="*/ 64 h 305"/>
              <a:gd name="T86" fmla="*/ 367 w 500"/>
              <a:gd name="T87" fmla="*/ 55 h 305"/>
              <a:gd name="T88" fmla="*/ 262 w 500"/>
              <a:gd name="T89" fmla="*/ 58 h 305"/>
              <a:gd name="T90" fmla="*/ 330 w 500"/>
              <a:gd name="T91" fmla="*/ 51 h 305"/>
              <a:gd name="T92" fmla="*/ 418 w 500"/>
              <a:gd name="T93" fmla="*/ 66 h 305"/>
              <a:gd name="T94" fmla="*/ 338 w 500"/>
              <a:gd name="T95" fmla="*/ 47 h 305"/>
              <a:gd name="T96" fmla="*/ 375 w 500"/>
              <a:gd name="T97" fmla="*/ 51 h 305"/>
              <a:gd name="T98" fmla="*/ 369 w 500"/>
              <a:gd name="T99" fmla="*/ 49 h 305"/>
              <a:gd name="T100" fmla="*/ 320 w 500"/>
              <a:gd name="T101" fmla="*/ 45 h 305"/>
              <a:gd name="T102" fmla="*/ 321 w 500"/>
              <a:gd name="T103" fmla="*/ 44 h 305"/>
              <a:gd name="T104" fmla="*/ 307 w 500"/>
              <a:gd name="T105" fmla="*/ 44 h 305"/>
              <a:gd name="T106" fmla="*/ 360 w 500"/>
              <a:gd name="T107" fmla="*/ 45 h 305"/>
              <a:gd name="T108" fmla="*/ 424 w 500"/>
              <a:gd name="T109" fmla="*/ 61 h 305"/>
              <a:gd name="T110" fmla="*/ 480 w 500"/>
              <a:gd name="T111" fmla="*/ 91 h 305"/>
              <a:gd name="T112" fmla="*/ 500 w 500"/>
              <a:gd name="T113" fmla="*/ 148 h 305"/>
              <a:gd name="T114" fmla="*/ 366 w 500"/>
              <a:gd name="T115" fmla="*/ 47 h 305"/>
              <a:gd name="T116" fmla="*/ 391 w 500"/>
              <a:gd name="T117" fmla="*/ 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305">
                <a:moveTo>
                  <a:pt x="484" y="124"/>
                </a:moveTo>
                <a:cubicBezTo>
                  <a:pt x="485" y="125"/>
                  <a:pt x="485" y="127"/>
                  <a:pt x="485" y="128"/>
                </a:cubicBezTo>
                <a:lnTo>
                  <a:pt x="484" y="124"/>
                </a:lnTo>
                <a:close/>
                <a:moveTo>
                  <a:pt x="450" y="71"/>
                </a:moveTo>
                <a:cubicBezTo>
                  <a:pt x="449" y="70"/>
                  <a:pt x="448" y="69"/>
                  <a:pt x="445" y="68"/>
                </a:cubicBezTo>
                <a:cubicBezTo>
                  <a:pt x="445" y="68"/>
                  <a:pt x="449" y="70"/>
                  <a:pt x="450" y="71"/>
                </a:cubicBezTo>
                <a:close/>
                <a:moveTo>
                  <a:pt x="438" y="65"/>
                </a:moveTo>
                <a:cubicBezTo>
                  <a:pt x="440" y="66"/>
                  <a:pt x="443" y="67"/>
                  <a:pt x="443" y="67"/>
                </a:cubicBezTo>
                <a:cubicBezTo>
                  <a:pt x="442" y="67"/>
                  <a:pt x="438" y="65"/>
                  <a:pt x="438" y="65"/>
                </a:cubicBezTo>
                <a:close/>
                <a:moveTo>
                  <a:pt x="422" y="60"/>
                </a:moveTo>
                <a:cubicBezTo>
                  <a:pt x="420" y="60"/>
                  <a:pt x="417" y="58"/>
                  <a:pt x="417" y="58"/>
                </a:cubicBezTo>
                <a:cubicBezTo>
                  <a:pt x="418" y="59"/>
                  <a:pt x="421" y="60"/>
                  <a:pt x="422" y="60"/>
                </a:cubicBezTo>
                <a:close/>
                <a:moveTo>
                  <a:pt x="413" y="55"/>
                </a:moveTo>
                <a:cubicBezTo>
                  <a:pt x="410" y="54"/>
                  <a:pt x="405" y="52"/>
                  <a:pt x="404" y="52"/>
                </a:cubicBezTo>
                <a:cubicBezTo>
                  <a:pt x="408" y="53"/>
                  <a:pt x="411" y="54"/>
                  <a:pt x="413" y="55"/>
                </a:cubicBezTo>
                <a:close/>
                <a:moveTo>
                  <a:pt x="366" y="54"/>
                </a:moveTo>
                <a:cubicBezTo>
                  <a:pt x="370" y="55"/>
                  <a:pt x="379" y="56"/>
                  <a:pt x="384" y="57"/>
                </a:cubicBezTo>
                <a:cubicBezTo>
                  <a:pt x="379" y="56"/>
                  <a:pt x="372" y="55"/>
                  <a:pt x="366" y="54"/>
                </a:cubicBezTo>
                <a:close/>
                <a:moveTo>
                  <a:pt x="366" y="49"/>
                </a:moveTo>
                <a:cubicBezTo>
                  <a:pt x="361" y="48"/>
                  <a:pt x="361" y="48"/>
                  <a:pt x="361" y="48"/>
                </a:cubicBezTo>
                <a:cubicBezTo>
                  <a:pt x="359" y="48"/>
                  <a:pt x="347" y="47"/>
                  <a:pt x="348" y="47"/>
                </a:cubicBezTo>
                <a:cubicBezTo>
                  <a:pt x="356" y="47"/>
                  <a:pt x="366" y="49"/>
                  <a:pt x="372" y="50"/>
                </a:cubicBezTo>
                <a:cubicBezTo>
                  <a:pt x="370" y="50"/>
                  <a:pt x="368" y="50"/>
                  <a:pt x="366" y="49"/>
                </a:cubicBezTo>
                <a:close/>
                <a:moveTo>
                  <a:pt x="299" y="46"/>
                </a:moveTo>
                <a:cubicBezTo>
                  <a:pt x="296" y="46"/>
                  <a:pt x="296" y="46"/>
                  <a:pt x="296" y="46"/>
                </a:cubicBezTo>
                <a:cubicBezTo>
                  <a:pt x="296" y="47"/>
                  <a:pt x="296" y="47"/>
                  <a:pt x="297" y="47"/>
                </a:cubicBezTo>
                <a:cubicBezTo>
                  <a:pt x="299" y="46"/>
                  <a:pt x="299" y="46"/>
                  <a:pt x="299" y="46"/>
                </a:cubicBezTo>
                <a:close/>
                <a:moveTo>
                  <a:pt x="264" y="53"/>
                </a:moveTo>
                <a:cubicBezTo>
                  <a:pt x="264" y="53"/>
                  <a:pt x="264" y="53"/>
                  <a:pt x="264" y="53"/>
                </a:cubicBezTo>
                <a:cubicBezTo>
                  <a:pt x="264" y="53"/>
                  <a:pt x="265" y="53"/>
                  <a:pt x="265" y="53"/>
                </a:cubicBezTo>
                <a:cubicBezTo>
                  <a:pt x="265" y="53"/>
                  <a:pt x="265" y="53"/>
                  <a:pt x="265" y="53"/>
                </a:cubicBezTo>
                <a:cubicBezTo>
                  <a:pt x="269" y="52"/>
                  <a:pt x="269" y="52"/>
                  <a:pt x="269" y="52"/>
                </a:cubicBezTo>
                <a:lnTo>
                  <a:pt x="264" y="53"/>
                </a:lnTo>
                <a:close/>
                <a:moveTo>
                  <a:pt x="264" y="53"/>
                </a:moveTo>
                <a:cubicBezTo>
                  <a:pt x="264" y="53"/>
                  <a:pt x="264" y="53"/>
                  <a:pt x="264" y="53"/>
                </a:cubicBezTo>
                <a:cubicBezTo>
                  <a:pt x="264" y="53"/>
                  <a:pt x="264" y="53"/>
                  <a:pt x="264" y="53"/>
                </a:cubicBezTo>
                <a:cubicBezTo>
                  <a:pt x="263" y="53"/>
                  <a:pt x="264" y="53"/>
                  <a:pt x="264" y="53"/>
                </a:cubicBezTo>
                <a:close/>
                <a:moveTo>
                  <a:pt x="264" y="53"/>
                </a:moveTo>
                <a:cubicBezTo>
                  <a:pt x="264" y="53"/>
                  <a:pt x="264" y="53"/>
                  <a:pt x="264" y="53"/>
                </a:cubicBezTo>
                <a:cubicBezTo>
                  <a:pt x="264" y="53"/>
                  <a:pt x="264" y="53"/>
                  <a:pt x="264" y="53"/>
                </a:cubicBezTo>
                <a:cubicBezTo>
                  <a:pt x="264" y="53"/>
                  <a:pt x="264" y="53"/>
                  <a:pt x="264" y="53"/>
                </a:cubicBezTo>
                <a:close/>
                <a:moveTo>
                  <a:pt x="265" y="51"/>
                </a:moveTo>
                <a:cubicBezTo>
                  <a:pt x="264" y="51"/>
                  <a:pt x="264" y="51"/>
                  <a:pt x="264" y="51"/>
                </a:cubicBezTo>
                <a:cubicBezTo>
                  <a:pt x="264" y="51"/>
                  <a:pt x="264" y="51"/>
                  <a:pt x="264" y="51"/>
                </a:cubicBezTo>
                <a:cubicBezTo>
                  <a:pt x="264" y="51"/>
                  <a:pt x="264" y="51"/>
                  <a:pt x="265" y="51"/>
                </a:cubicBezTo>
                <a:cubicBezTo>
                  <a:pt x="265" y="51"/>
                  <a:pt x="265" y="51"/>
                  <a:pt x="265" y="51"/>
                </a:cubicBezTo>
                <a:cubicBezTo>
                  <a:pt x="265" y="51"/>
                  <a:pt x="265" y="51"/>
                  <a:pt x="265" y="50"/>
                </a:cubicBezTo>
                <a:cubicBezTo>
                  <a:pt x="265" y="51"/>
                  <a:pt x="265" y="51"/>
                  <a:pt x="265" y="51"/>
                </a:cubicBezTo>
                <a:close/>
                <a:moveTo>
                  <a:pt x="265" y="57"/>
                </a:moveTo>
                <a:cubicBezTo>
                  <a:pt x="265" y="57"/>
                  <a:pt x="265" y="57"/>
                  <a:pt x="265" y="57"/>
                </a:cubicBezTo>
                <a:cubicBezTo>
                  <a:pt x="265" y="57"/>
                  <a:pt x="265" y="57"/>
                  <a:pt x="265" y="57"/>
                </a:cubicBezTo>
                <a:close/>
                <a:moveTo>
                  <a:pt x="264" y="51"/>
                </a:moveTo>
                <a:cubicBezTo>
                  <a:pt x="264" y="51"/>
                  <a:pt x="264" y="52"/>
                  <a:pt x="264" y="52"/>
                </a:cubicBezTo>
                <a:cubicBezTo>
                  <a:pt x="264" y="52"/>
                  <a:pt x="264" y="52"/>
                  <a:pt x="264" y="51"/>
                </a:cubicBezTo>
                <a:close/>
                <a:moveTo>
                  <a:pt x="264" y="51"/>
                </a:moveTo>
                <a:cubicBezTo>
                  <a:pt x="264" y="51"/>
                  <a:pt x="264" y="51"/>
                  <a:pt x="264" y="51"/>
                </a:cubicBezTo>
                <a:cubicBezTo>
                  <a:pt x="264" y="51"/>
                  <a:pt x="264" y="51"/>
                  <a:pt x="264" y="51"/>
                </a:cubicBezTo>
                <a:close/>
                <a:moveTo>
                  <a:pt x="265" y="58"/>
                </a:moveTo>
                <a:cubicBezTo>
                  <a:pt x="265" y="58"/>
                  <a:pt x="265" y="58"/>
                  <a:pt x="265" y="58"/>
                </a:cubicBezTo>
                <a:cubicBezTo>
                  <a:pt x="265" y="58"/>
                  <a:pt x="265" y="58"/>
                  <a:pt x="265" y="58"/>
                </a:cubicBezTo>
                <a:close/>
                <a:moveTo>
                  <a:pt x="265" y="57"/>
                </a:moveTo>
                <a:cubicBezTo>
                  <a:pt x="264" y="57"/>
                  <a:pt x="264" y="57"/>
                  <a:pt x="264" y="57"/>
                </a:cubicBezTo>
                <a:cubicBezTo>
                  <a:pt x="264" y="57"/>
                  <a:pt x="265" y="57"/>
                  <a:pt x="265" y="57"/>
                </a:cubicBezTo>
                <a:close/>
                <a:moveTo>
                  <a:pt x="263" y="51"/>
                </a:moveTo>
                <a:cubicBezTo>
                  <a:pt x="263" y="51"/>
                  <a:pt x="263" y="51"/>
                  <a:pt x="263" y="51"/>
                </a:cubicBezTo>
                <a:cubicBezTo>
                  <a:pt x="263" y="51"/>
                  <a:pt x="263" y="51"/>
                  <a:pt x="263" y="51"/>
                </a:cubicBezTo>
                <a:close/>
                <a:moveTo>
                  <a:pt x="263" y="54"/>
                </a:moveTo>
                <a:cubicBezTo>
                  <a:pt x="263" y="54"/>
                  <a:pt x="263" y="53"/>
                  <a:pt x="263" y="53"/>
                </a:cubicBezTo>
                <a:cubicBezTo>
                  <a:pt x="263" y="53"/>
                  <a:pt x="263" y="53"/>
                  <a:pt x="263" y="54"/>
                </a:cubicBezTo>
                <a:close/>
                <a:moveTo>
                  <a:pt x="262" y="53"/>
                </a:moveTo>
                <a:cubicBezTo>
                  <a:pt x="263" y="53"/>
                  <a:pt x="263" y="53"/>
                  <a:pt x="263" y="53"/>
                </a:cubicBezTo>
                <a:cubicBezTo>
                  <a:pt x="263" y="53"/>
                  <a:pt x="262" y="53"/>
                  <a:pt x="262" y="53"/>
                </a:cubicBezTo>
                <a:close/>
                <a:moveTo>
                  <a:pt x="262" y="53"/>
                </a:moveTo>
                <a:cubicBezTo>
                  <a:pt x="262" y="52"/>
                  <a:pt x="262" y="53"/>
                  <a:pt x="262" y="53"/>
                </a:cubicBezTo>
                <a:cubicBezTo>
                  <a:pt x="262" y="53"/>
                  <a:pt x="262" y="52"/>
                  <a:pt x="262" y="52"/>
                </a:cubicBezTo>
                <a:cubicBezTo>
                  <a:pt x="262" y="53"/>
                  <a:pt x="262" y="53"/>
                  <a:pt x="262" y="53"/>
                </a:cubicBezTo>
                <a:close/>
                <a:moveTo>
                  <a:pt x="262" y="56"/>
                </a:moveTo>
                <a:cubicBezTo>
                  <a:pt x="263" y="56"/>
                  <a:pt x="262" y="56"/>
                  <a:pt x="262" y="56"/>
                </a:cubicBezTo>
                <a:close/>
                <a:moveTo>
                  <a:pt x="261" y="58"/>
                </a:moveTo>
                <a:cubicBezTo>
                  <a:pt x="262" y="58"/>
                  <a:pt x="262" y="58"/>
                  <a:pt x="262" y="58"/>
                </a:cubicBezTo>
                <a:cubicBezTo>
                  <a:pt x="262" y="58"/>
                  <a:pt x="261" y="58"/>
                  <a:pt x="261" y="58"/>
                </a:cubicBezTo>
                <a:close/>
                <a:moveTo>
                  <a:pt x="262" y="58"/>
                </a:moveTo>
                <a:cubicBezTo>
                  <a:pt x="262" y="58"/>
                  <a:pt x="262" y="58"/>
                  <a:pt x="262" y="58"/>
                </a:cubicBezTo>
                <a:cubicBezTo>
                  <a:pt x="262" y="59"/>
                  <a:pt x="262" y="59"/>
                  <a:pt x="262" y="58"/>
                </a:cubicBezTo>
                <a:close/>
                <a:moveTo>
                  <a:pt x="262" y="61"/>
                </a:moveTo>
                <a:cubicBezTo>
                  <a:pt x="262" y="61"/>
                  <a:pt x="262" y="61"/>
                  <a:pt x="262" y="61"/>
                </a:cubicBezTo>
                <a:cubicBezTo>
                  <a:pt x="262" y="61"/>
                  <a:pt x="262" y="61"/>
                  <a:pt x="262" y="61"/>
                </a:cubicBezTo>
                <a:close/>
                <a:moveTo>
                  <a:pt x="261" y="61"/>
                </a:moveTo>
                <a:cubicBezTo>
                  <a:pt x="260" y="61"/>
                  <a:pt x="260" y="61"/>
                  <a:pt x="261" y="61"/>
                </a:cubicBezTo>
                <a:close/>
                <a:moveTo>
                  <a:pt x="339" y="54"/>
                </a:moveTo>
                <a:cubicBezTo>
                  <a:pt x="334" y="54"/>
                  <a:pt x="330" y="54"/>
                  <a:pt x="326" y="54"/>
                </a:cubicBezTo>
                <a:cubicBezTo>
                  <a:pt x="329" y="54"/>
                  <a:pt x="333" y="54"/>
                  <a:pt x="336" y="54"/>
                </a:cubicBezTo>
                <a:cubicBezTo>
                  <a:pt x="336" y="54"/>
                  <a:pt x="338" y="54"/>
                  <a:pt x="339" y="54"/>
                </a:cubicBezTo>
                <a:close/>
                <a:moveTo>
                  <a:pt x="263" y="56"/>
                </a:moveTo>
                <a:cubicBezTo>
                  <a:pt x="264" y="56"/>
                  <a:pt x="264" y="56"/>
                  <a:pt x="264" y="56"/>
                </a:cubicBezTo>
                <a:cubicBezTo>
                  <a:pt x="264" y="56"/>
                  <a:pt x="264" y="56"/>
                  <a:pt x="264" y="56"/>
                </a:cubicBezTo>
                <a:cubicBezTo>
                  <a:pt x="264" y="56"/>
                  <a:pt x="265" y="56"/>
                  <a:pt x="265" y="56"/>
                </a:cubicBezTo>
                <a:cubicBezTo>
                  <a:pt x="265" y="56"/>
                  <a:pt x="265" y="56"/>
                  <a:pt x="265" y="56"/>
                </a:cubicBezTo>
                <a:cubicBezTo>
                  <a:pt x="265" y="56"/>
                  <a:pt x="265" y="56"/>
                  <a:pt x="265" y="56"/>
                </a:cubicBezTo>
                <a:cubicBezTo>
                  <a:pt x="265" y="56"/>
                  <a:pt x="265" y="56"/>
                  <a:pt x="265" y="56"/>
                </a:cubicBezTo>
                <a:cubicBezTo>
                  <a:pt x="265" y="56"/>
                  <a:pt x="265" y="56"/>
                  <a:pt x="265" y="55"/>
                </a:cubicBezTo>
                <a:cubicBezTo>
                  <a:pt x="265" y="56"/>
                  <a:pt x="264" y="56"/>
                  <a:pt x="263" y="56"/>
                </a:cubicBezTo>
                <a:close/>
                <a:moveTo>
                  <a:pt x="264" y="52"/>
                </a:moveTo>
                <a:cubicBezTo>
                  <a:pt x="264" y="52"/>
                  <a:pt x="264" y="52"/>
                  <a:pt x="264" y="52"/>
                </a:cubicBezTo>
                <a:cubicBezTo>
                  <a:pt x="264" y="52"/>
                  <a:pt x="263" y="52"/>
                  <a:pt x="263" y="52"/>
                </a:cubicBezTo>
                <a:cubicBezTo>
                  <a:pt x="263" y="52"/>
                  <a:pt x="264" y="52"/>
                  <a:pt x="264" y="52"/>
                </a:cubicBezTo>
                <a:close/>
                <a:moveTo>
                  <a:pt x="261" y="53"/>
                </a:moveTo>
                <a:cubicBezTo>
                  <a:pt x="261" y="52"/>
                  <a:pt x="261" y="52"/>
                  <a:pt x="260" y="52"/>
                </a:cubicBezTo>
                <a:cubicBezTo>
                  <a:pt x="260" y="53"/>
                  <a:pt x="259" y="53"/>
                  <a:pt x="259" y="53"/>
                </a:cubicBezTo>
                <a:cubicBezTo>
                  <a:pt x="259" y="53"/>
                  <a:pt x="260" y="53"/>
                  <a:pt x="260" y="53"/>
                </a:cubicBezTo>
                <a:cubicBezTo>
                  <a:pt x="260" y="53"/>
                  <a:pt x="260" y="53"/>
                  <a:pt x="260" y="53"/>
                </a:cubicBezTo>
                <a:cubicBezTo>
                  <a:pt x="261" y="53"/>
                  <a:pt x="261" y="53"/>
                  <a:pt x="262" y="52"/>
                </a:cubicBezTo>
                <a:cubicBezTo>
                  <a:pt x="262" y="52"/>
                  <a:pt x="262" y="52"/>
                  <a:pt x="262" y="52"/>
                </a:cubicBezTo>
                <a:cubicBezTo>
                  <a:pt x="262" y="52"/>
                  <a:pt x="263" y="52"/>
                  <a:pt x="263" y="52"/>
                </a:cubicBezTo>
                <a:cubicBezTo>
                  <a:pt x="262" y="52"/>
                  <a:pt x="262" y="52"/>
                  <a:pt x="261" y="53"/>
                </a:cubicBezTo>
                <a:close/>
                <a:moveTo>
                  <a:pt x="262" y="59"/>
                </a:moveTo>
                <a:cubicBezTo>
                  <a:pt x="262" y="59"/>
                  <a:pt x="262" y="59"/>
                  <a:pt x="262" y="59"/>
                </a:cubicBezTo>
                <a:cubicBezTo>
                  <a:pt x="262" y="59"/>
                  <a:pt x="262" y="59"/>
                  <a:pt x="262" y="59"/>
                </a:cubicBezTo>
                <a:close/>
                <a:moveTo>
                  <a:pt x="500" y="148"/>
                </a:moveTo>
                <a:cubicBezTo>
                  <a:pt x="498" y="158"/>
                  <a:pt x="496" y="166"/>
                  <a:pt x="494" y="169"/>
                </a:cubicBezTo>
                <a:cubicBezTo>
                  <a:pt x="493" y="172"/>
                  <a:pt x="495" y="168"/>
                  <a:pt x="494" y="170"/>
                </a:cubicBezTo>
                <a:cubicBezTo>
                  <a:pt x="493" y="174"/>
                  <a:pt x="490" y="181"/>
                  <a:pt x="488" y="184"/>
                </a:cubicBezTo>
                <a:cubicBezTo>
                  <a:pt x="486" y="189"/>
                  <a:pt x="483" y="194"/>
                  <a:pt x="480" y="199"/>
                </a:cubicBezTo>
                <a:cubicBezTo>
                  <a:pt x="478" y="202"/>
                  <a:pt x="477" y="204"/>
                  <a:pt x="475" y="206"/>
                </a:cubicBezTo>
                <a:cubicBezTo>
                  <a:pt x="470" y="212"/>
                  <a:pt x="470" y="212"/>
                  <a:pt x="470" y="212"/>
                </a:cubicBezTo>
                <a:cubicBezTo>
                  <a:pt x="469" y="214"/>
                  <a:pt x="466" y="216"/>
                  <a:pt x="465" y="217"/>
                </a:cubicBezTo>
                <a:cubicBezTo>
                  <a:pt x="462" y="221"/>
                  <a:pt x="456" y="228"/>
                  <a:pt x="452" y="232"/>
                </a:cubicBezTo>
                <a:cubicBezTo>
                  <a:pt x="438" y="245"/>
                  <a:pt x="422" y="256"/>
                  <a:pt x="405" y="264"/>
                </a:cubicBezTo>
                <a:cubicBezTo>
                  <a:pt x="387" y="272"/>
                  <a:pt x="369" y="278"/>
                  <a:pt x="351" y="284"/>
                </a:cubicBezTo>
                <a:cubicBezTo>
                  <a:pt x="314" y="295"/>
                  <a:pt x="277" y="301"/>
                  <a:pt x="239" y="304"/>
                </a:cubicBezTo>
                <a:cubicBezTo>
                  <a:pt x="221" y="305"/>
                  <a:pt x="200" y="305"/>
                  <a:pt x="183" y="305"/>
                </a:cubicBezTo>
                <a:cubicBezTo>
                  <a:pt x="177" y="304"/>
                  <a:pt x="172" y="304"/>
                  <a:pt x="167" y="304"/>
                </a:cubicBezTo>
                <a:cubicBezTo>
                  <a:pt x="155" y="303"/>
                  <a:pt x="142" y="302"/>
                  <a:pt x="129" y="301"/>
                </a:cubicBezTo>
                <a:cubicBezTo>
                  <a:pt x="116" y="299"/>
                  <a:pt x="103" y="298"/>
                  <a:pt x="93" y="296"/>
                </a:cubicBezTo>
                <a:cubicBezTo>
                  <a:pt x="77" y="292"/>
                  <a:pt x="61" y="288"/>
                  <a:pt x="45" y="280"/>
                </a:cubicBezTo>
                <a:cubicBezTo>
                  <a:pt x="38" y="277"/>
                  <a:pt x="32" y="273"/>
                  <a:pt x="27" y="269"/>
                </a:cubicBezTo>
                <a:cubicBezTo>
                  <a:pt x="24" y="268"/>
                  <a:pt x="22" y="266"/>
                  <a:pt x="20" y="264"/>
                </a:cubicBezTo>
                <a:cubicBezTo>
                  <a:pt x="11" y="256"/>
                  <a:pt x="4" y="244"/>
                  <a:pt x="2" y="232"/>
                </a:cubicBezTo>
                <a:cubicBezTo>
                  <a:pt x="1" y="225"/>
                  <a:pt x="0" y="219"/>
                  <a:pt x="0" y="213"/>
                </a:cubicBezTo>
                <a:cubicBezTo>
                  <a:pt x="0" y="203"/>
                  <a:pt x="2" y="191"/>
                  <a:pt x="6" y="180"/>
                </a:cubicBezTo>
                <a:cubicBezTo>
                  <a:pt x="10" y="169"/>
                  <a:pt x="16" y="158"/>
                  <a:pt x="22" y="148"/>
                </a:cubicBezTo>
                <a:cubicBezTo>
                  <a:pt x="25" y="143"/>
                  <a:pt x="29" y="139"/>
                  <a:pt x="32" y="134"/>
                </a:cubicBezTo>
                <a:cubicBezTo>
                  <a:pt x="34" y="132"/>
                  <a:pt x="36" y="130"/>
                  <a:pt x="38" y="127"/>
                </a:cubicBezTo>
                <a:cubicBezTo>
                  <a:pt x="44" y="119"/>
                  <a:pt x="54" y="109"/>
                  <a:pt x="61" y="102"/>
                </a:cubicBezTo>
                <a:cubicBezTo>
                  <a:pt x="65" y="98"/>
                  <a:pt x="69" y="95"/>
                  <a:pt x="74" y="91"/>
                </a:cubicBezTo>
                <a:cubicBezTo>
                  <a:pt x="83" y="83"/>
                  <a:pt x="92" y="76"/>
                  <a:pt x="100" y="70"/>
                </a:cubicBezTo>
                <a:cubicBezTo>
                  <a:pt x="111" y="62"/>
                  <a:pt x="128" y="52"/>
                  <a:pt x="143" y="45"/>
                </a:cubicBezTo>
                <a:cubicBezTo>
                  <a:pt x="144" y="44"/>
                  <a:pt x="144" y="44"/>
                  <a:pt x="144" y="44"/>
                </a:cubicBezTo>
                <a:cubicBezTo>
                  <a:pt x="155" y="39"/>
                  <a:pt x="166" y="33"/>
                  <a:pt x="177" y="29"/>
                </a:cubicBezTo>
                <a:cubicBezTo>
                  <a:pt x="179" y="29"/>
                  <a:pt x="179" y="29"/>
                  <a:pt x="180" y="28"/>
                </a:cubicBezTo>
                <a:cubicBezTo>
                  <a:pt x="194" y="23"/>
                  <a:pt x="194" y="23"/>
                  <a:pt x="194" y="23"/>
                </a:cubicBezTo>
                <a:cubicBezTo>
                  <a:pt x="215" y="16"/>
                  <a:pt x="231" y="12"/>
                  <a:pt x="249" y="9"/>
                </a:cubicBezTo>
                <a:cubicBezTo>
                  <a:pt x="259" y="6"/>
                  <a:pt x="271" y="5"/>
                  <a:pt x="281" y="3"/>
                </a:cubicBezTo>
                <a:cubicBezTo>
                  <a:pt x="284" y="3"/>
                  <a:pt x="287" y="2"/>
                  <a:pt x="290" y="2"/>
                </a:cubicBezTo>
                <a:cubicBezTo>
                  <a:pt x="293" y="2"/>
                  <a:pt x="295" y="2"/>
                  <a:pt x="297" y="1"/>
                </a:cubicBezTo>
                <a:cubicBezTo>
                  <a:pt x="304" y="1"/>
                  <a:pt x="304" y="1"/>
                  <a:pt x="304" y="1"/>
                </a:cubicBezTo>
                <a:cubicBezTo>
                  <a:pt x="307" y="1"/>
                  <a:pt x="311" y="0"/>
                  <a:pt x="314" y="0"/>
                </a:cubicBezTo>
                <a:cubicBezTo>
                  <a:pt x="318" y="0"/>
                  <a:pt x="321" y="0"/>
                  <a:pt x="324" y="0"/>
                </a:cubicBezTo>
                <a:cubicBezTo>
                  <a:pt x="327" y="0"/>
                  <a:pt x="331" y="0"/>
                  <a:pt x="334" y="0"/>
                </a:cubicBezTo>
                <a:cubicBezTo>
                  <a:pt x="343" y="0"/>
                  <a:pt x="351" y="0"/>
                  <a:pt x="361" y="1"/>
                </a:cubicBezTo>
                <a:cubicBezTo>
                  <a:pt x="368" y="2"/>
                  <a:pt x="376" y="2"/>
                  <a:pt x="384" y="4"/>
                </a:cubicBezTo>
                <a:cubicBezTo>
                  <a:pt x="389" y="4"/>
                  <a:pt x="394" y="5"/>
                  <a:pt x="398" y="6"/>
                </a:cubicBezTo>
                <a:cubicBezTo>
                  <a:pt x="400" y="7"/>
                  <a:pt x="403" y="8"/>
                  <a:pt x="405" y="8"/>
                </a:cubicBezTo>
                <a:cubicBezTo>
                  <a:pt x="408" y="9"/>
                  <a:pt x="410" y="10"/>
                  <a:pt x="413" y="11"/>
                </a:cubicBezTo>
                <a:cubicBezTo>
                  <a:pt x="415" y="11"/>
                  <a:pt x="415" y="11"/>
                  <a:pt x="415" y="11"/>
                </a:cubicBezTo>
                <a:cubicBezTo>
                  <a:pt x="415" y="11"/>
                  <a:pt x="415" y="11"/>
                  <a:pt x="415" y="11"/>
                </a:cubicBezTo>
                <a:cubicBezTo>
                  <a:pt x="415" y="11"/>
                  <a:pt x="415" y="11"/>
                  <a:pt x="415" y="11"/>
                </a:cubicBezTo>
                <a:cubicBezTo>
                  <a:pt x="416" y="11"/>
                  <a:pt x="416" y="11"/>
                  <a:pt x="416" y="12"/>
                </a:cubicBezTo>
                <a:cubicBezTo>
                  <a:pt x="417" y="12"/>
                  <a:pt x="419" y="13"/>
                  <a:pt x="420" y="12"/>
                </a:cubicBezTo>
                <a:cubicBezTo>
                  <a:pt x="420" y="12"/>
                  <a:pt x="420" y="12"/>
                  <a:pt x="420" y="12"/>
                </a:cubicBezTo>
                <a:cubicBezTo>
                  <a:pt x="421" y="12"/>
                  <a:pt x="421" y="12"/>
                  <a:pt x="421" y="12"/>
                </a:cubicBezTo>
                <a:cubicBezTo>
                  <a:pt x="421" y="13"/>
                  <a:pt x="422" y="13"/>
                  <a:pt x="423" y="13"/>
                </a:cubicBezTo>
                <a:cubicBezTo>
                  <a:pt x="423" y="13"/>
                  <a:pt x="423" y="13"/>
                  <a:pt x="423" y="13"/>
                </a:cubicBezTo>
                <a:cubicBezTo>
                  <a:pt x="424" y="13"/>
                  <a:pt x="424" y="14"/>
                  <a:pt x="424" y="14"/>
                </a:cubicBezTo>
                <a:cubicBezTo>
                  <a:pt x="425" y="14"/>
                  <a:pt x="425" y="14"/>
                  <a:pt x="425" y="14"/>
                </a:cubicBezTo>
                <a:cubicBezTo>
                  <a:pt x="426" y="14"/>
                  <a:pt x="426" y="14"/>
                  <a:pt x="426" y="15"/>
                </a:cubicBezTo>
                <a:cubicBezTo>
                  <a:pt x="426" y="15"/>
                  <a:pt x="426" y="15"/>
                  <a:pt x="426" y="15"/>
                </a:cubicBezTo>
                <a:cubicBezTo>
                  <a:pt x="426" y="15"/>
                  <a:pt x="427" y="16"/>
                  <a:pt x="428" y="16"/>
                </a:cubicBezTo>
                <a:cubicBezTo>
                  <a:pt x="428" y="17"/>
                  <a:pt x="429" y="17"/>
                  <a:pt x="429" y="17"/>
                </a:cubicBezTo>
                <a:cubicBezTo>
                  <a:pt x="430" y="17"/>
                  <a:pt x="430" y="19"/>
                  <a:pt x="431" y="19"/>
                </a:cubicBezTo>
                <a:cubicBezTo>
                  <a:pt x="430" y="20"/>
                  <a:pt x="431" y="20"/>
                  <a:pt x="431" y="20"/>
                </a:cubicBezTo>
                <a:cubicBezTo>
                  <a:pt x="431" y="20"/>
                  <a:pt x="431" y="21"/>
                  <a:pt x="431" y="21"/>
                </a:cubicBezTo>
                <a:cubicBezTo>
                  <a:pt x="431" y="21"/>
                  <a:pt x="431" y="22"/>
                  <a:pt x="431" y="22"/>
                </a:cubicBezTo>
                <a:cubicBezTo>
                  <a:pt x="431" y="22"/>
                  <a:pt x="431" y="23"/>
                  <a:pt x="431" y="23"/>
                </a:cubicBezTo>
                <a:cubicBezTo>
                  <a:pt x="431" y="23"/>
                  <a:pt x="432" y="24"/>
                  <a:pt x="432" y="24"/>
                </a:cubicBezTo>
                <a:cubicBezTo>
                  <a:pt x="432" y="25"/>
                  <a:pt x="431" y="25"/>
                  <a:pt x="431" y="26"/>
                </a:cubicBezTo>
                <a:cubicBezTo>
                  <a:pt x="431" y="27"/>
                  <a:pt x="430" y="28"/>
                  <a:pt x="430" y="29"/>
                </a:cubicBezTo>
                <a:cubicBezTo>
                  <a:pt x="430" y="29"/>
                  <a:pt x="430" y="29"/>
                  <a:pt x="430" y="29"/>
                </a:cubicBezTo>
                <a:cubicBezTo>
                  <a:pt x="429" y="29"/>
                  <a:pt x="429" y="30"/>
                  <a:pt x="428" y="30"/>
                </a:cubicBezTo>
                <a:cubicBezTo>
                  <a:pt x="428" y="30"/>
                  <a:pt x="428" y="30"/>
                  <a:pt x="428" y="31"/>
                </a:cubicBezTo>
                <a:cubicBezTo>
                  <a:pt x="427" y="31"/>
                  <a:pt x="427" y="31"/>
                  <a:pt x="427" y="31"/>
                </a:cubicBezTo>
                <a:cubicBezTo>
                  <a:pt x="426" y="31"/>
                  <a:pt x="424" y="32"/>
                  <a:pt x="423" y="32"/>
                </a:cubicBezTo>
                <a:cubicBezTo>
                  <a:pt x="423" y="32"/>
                  <a:pt x="423" y="32"/>
                  <a:pt x="423" y="32"/>
                </a:cubicBezTo>
                <a:cubicBezTo>
                  <a:pt x="422" y="32"/>
                  <a:pt x="422" y="32"/>
                  <a:pt x="421" y="32"/>
                </a:cubicBezTo>
                <a:cubicBezTo>
                  <a:pt x="421" y="33"/>
                  <a:pt x="420" y="32"/>
                  <a:pt x="420" y="32"/>
                </a:cubicBezTo>
                <a:cubicBezTo>
                  <a:pt x="420" y="32"/>
                  <a:pt x="419" y="32"/>
                  <a:pt x="419" y="32"/>
                </a:cubicBezTo>
                <a:cubicBezTo>
                  <a:pt x="419" y="32"/>
                  <a:pt x="418" y="32"/>
                  <a:pt x="418" y="32"/>
                </a:cubicBezTo>
                <a:cubicBezTo>
                  <a:pt x="417" y="32"/>
                  <a:pt x="417" y="31"/>
                  <a:pt x="416" y="31"/>
                </a:cubicBezTo>
                <a:cubicBezTo>
                  <a:pt x="416" y="31"/>
                  <a:pt x="416" y="31"/>
                  <a:pt x="416" y="31"/>
                </a:cubicBezTo>
                <a:cubicBezTo>
                  <a:pt x="415" y="31"/>
                  <a:pt x="415" y="30"/>
                  <a:pt x="415" y="30"/>
                </a:cubicBezTo>
                <a:cubicBezTo>
                  <a:pt x="415" y="30"/>
                  <a:pt x="415" y="30"/>
                  <a:pt x="414" y="30"/>
                </a:cubicBezTo>
                <a:cubicBezTo>
                  <a:pt x="414" y="29"/>
                  <a:pt x="415" y="29"/>
                  <a:pt x="414" y="29"/>
                </a:cubicBezTo>
                <a:cubicBezTo>
                  <a:pt x="414" y="28"/>
                  <a:pt x="413" y="30"/>
                  <a:pt x="413" y="29"/>
                </a:cubicBezTo>
                <a:cubicBezTo>
                  <a:pt x="413" y="28"/>
                  <a:pt x="412" y="28"/>
                  <a:pt x="411" y="27"/>
                </a:cubicBezTo>
                <a:cubicBezTo>
                  <a:pt x="410" y="27"/>
                  <a:pt x="410" y="27"/>
                  <a:pt x="410" y="27"/>
                </a:cubicBezTo>
                <a:cubicBezTo>
                  <a:pt x="410" y="27"/>
                  <a:pt x="410" y="27"/>
                  <a:pt x="410" y="27"/>
                </a:cubicBezTo>
                <a:cubicBezTo>
                  <a:pt x="410" y="27"/>
                  <a:pt x="410" y="27"/>
                  <a:pt x="410" y="27"/>
                </a:cubicBezTo>
                <a:cubicBezTo>
                  <a:pt x="408" y="26"/>
                  <a:pt x="408" y="26"/>
                  <a:pt x="408" y="26"/>
                </a:cubicBezTo>
                <a:cubicBezTo>
                  <a:pt x="407" y="26"/>
                  <a:pt x="407" y="26"/>
                  <a:pt x="407" y="26"/>
                </a:cubicBezTo>
                <a:cubicBezTo>
                  <a:pt x="399" y="23"/>
                  <a:pt x="390" y="21"/>
                  <a:pt x="383" y="20"/>
                </a:cubicBezTo>
                <a:cubicBezTo>
                  <a:pt x="376" y="19"/>
                  <a:pt x="370" y="18"/>
                  <a:pt x="363" y="17"/>
                </a:cubicBezTo>
                <a:cubicBezTo>
                  <a:pt x="342" y="15"/>
                  <a:pt x="321" y="16"/>
                  <a:pt x="300" y="17"/>
                </a:cubicBezTo>
                <a:cubicBezTo>
                  <a:pt x="288" y="18"/>
                  <a:pt x="273" y="20"/>
                  <a:pt x="262" y="22"/>
                </a:cubicBezTo>
                <a:cubicBezTo>
                  <a:pt x="249" y="24"/>
                  <a:pt x="236" y="27"/>
                  <a:pt x="224" y="30"/>
                </a:cubicBezTo>
                <a:cubicBezTo>
                  <a:pt x="217" y="32"/>
                  <a:pt x="210" y="34"/>
                  <a:pt x="203" y="36"/>
                </a:cubicBezTo>
                <a:cubicBezTo>
                  <a:pt x="196" y="38"/>
                  <a:pt x="196" y="38"/>
                  <a:pt x="196" y="38"/>
                </a:cubicBezTo>
                <a:cubicBezTo>
                  <a:pt x="190" y="41"/>
                  <a:pt x="183" y="43"/>
                  <a:pt x="176" y="46"/>
                </a:cubicBezTo>
                <a:cubicBezTo>
                  <a:pt x="170" y="49"/>
                  <a:pt x="164" y="51"/>
                  <a:pt x="157" y="54"/>
                </a:cubicBezTo>
                <a:cubicBezTo>
                  <a:pt x="148" y="58"/>
                  <a:pt x="138" y="64"/>
                  <a:pt x="127" y="70"/>
                </a:cubicBezTo>
                <a:cubicBezTo>
                  <a:pt x="117" y="77"/>
                  <a:pt x="106" y="84"/>
                  <a:pt x="96" y="92"/>
                </a:cubicBezTo>
                <a:cubicBezTo>
                  <a:pt x="93" y="94"/>
                  <a:pt x="93" y="94"/>
                  <a:pt x="93" y="94"/>
                </a:cubicBezTo>
                <a:cubicBezTo>
                  <a:pt x="80" y="104"/>
                  <a:pt x="69" y="115"/>
                  <a:pt x="59" y="125"/>
                </a:cubicBezTo>
                <a:cubicBezTo>
                  <a:pt x="47" y="138"/>
                  <a:pt x="34" y="155"/>
                  <a:pt x="26" y="171"/>
                </a:cubicBezTo>
                <a:cubicBezTo>
                  <a:pt x="19" y="186"/>
                  <a:pt x="14" y="201"/>
                  <a:pt x="14" y="217"/>
                </a:cubicBezTo>
                <a:cubicBezTo>
                  <a:pt x="15" y="222"/>
                  <a:pt x="15" y="229"/>
                  <a:pt x="17" y="234"/>
                </a:cubicBezTo>
                <a:cubicBezTo>
                  <a:pt x="19" y="239"/>
                  <a:pt x="22" y="244"/>
                  <a:pt x="26" y="249"/>
                </a:cubicBezTo>
                <a:cubicBezTo>
                  <a:pt x="28" y="252"/>
                  <a:pt x="31" y="255"/>
                  <a:pt x="35" y="258"/>
                </a:cubicBezTo>
                <a:cubicBezTo>
                  <a:pt x="40" y="261"/>
                  <a:pt x="45" y="264"/>
                  <a:pt x="51" y="267"/>
                </a:cubicBezTo>
                <a:cubicBezTo>
                  <a:pt x="61" y="272"/>
                  <a:pt x="72" y="276"/>
                  <a:pt x="84" y="279"/>
                </a:cubicBezTo>
                <a:cubicBezTo>
                  <a:pt x="95" y="282"/>
                  <a:pt x="106" y="284"/>
                  <a:pt x="117" y="285"/>
                </a:cubicBezTo>
                <a:cubicBezTo>
                  <a:pt x="121" y="286"/>
                  <a:pt x="125" y="286"/>
                  <a:pt x="129" y="287"/>
                </a:cubicBezTo>
                <a:cubicBezTo>
                  <a:pt x="131" y="287"/>
                  <a:pt x="134" y="287"/>
                  <a:pt x="137" y="287"/>
                </a:cubicBezTo>
                <a:cubicBezTo>
                  <a:pt x="150" y="289"/>
                  <a:pt x="168" y="290"/>
                  <a:pt x="184" y="291"/>
                </a:cubicBezTo>
                <a:cubicBezTo>
                  <a:pt x="206" y="291"/>
                  <a:pt x="227" y="291"/>
                  <a:pt x="251" y="289"/>
                </a:cubicBezTo>
                <a:cubicBezTo>
                  <a:pt x="268" y="287"/>
                  <a:pt x="287" y="285"/>
                  <a:pt x="306" y="281"/>
                </a:cubicBezTo>
                <a:cubicBezTo>
                  <a:pt x="331" y="276"/>
                  <a:pt x="357" y="268"/>
                  <a:pt x="381" y="259"/>
                </a:cubicBezTo>
                <a:cubicBezTo>
                  <a:pt x="395" y="254"/>
                  <a:pt x="407" y="248"/>
                  <a:pt x="419" y="241"/>
                </a:cubicBezTo>
                <a:cubicBezTo>
                  <a:pt x="430" y="233"/>
                  <a:pt x="440" y="224"/>
                  <a:pt x="449" y="215"/>
                </a:cubicBezTo>
                <a:cubicBezTo>
                  <a:pt x="450" y="214"/>
                  <a:pt x="451" y="213"/>
                  <a:pt x="453" y="211"/>
                </a:cubicBezTo>
                <a:cubicBezTo>
                  <a:pt x="455" y="209"/>
                  <a:pt x="454" y="210"/>
                  <a:pt x="456" y="207"/>
                </a:cubicBezTo>
                <a:cubicBezTo>
                  <a:pt x="458" y="205"/>
                  <a:pt x="457" y="207"/>
                  <a:pt x="458" y="205"/>
                </a:cubicBezTo>
                <a:cubicBezTo>
                  <a:pt x="464" y="198"/>
                  <a:pt x="464" y="198"/>
                  <a:pt x="464" y="198"/>
                </a:cubicBezTo>
                <a:cubicBezTo>
                  <a:pt x="465" y="197"/>
                  <a:pt x="466" y="196"/>
                  <a:pt x="467" y="195"/>
                </a:cubicBezTo>
                <a:cubicBezTo>
                  <a:pt x="467" y="194"/>
                  <a:pt x="468" y="193"/>
                  <a:pt x="469" y="192"/>
                </a:cubicBezTo>
                <a:cubicBezTo>
                  <a:pt x="472" y="187"/>
                  <a:pt x="475" y="182"/>
                  <a:pt x="477" y="177"/>
                </a:cubicBezTo>
                <a:cubicBezTo>
                  <a:pt x="482" y="167"/>
                  <a:pt x="486" y="156"/>
                  <a:pt x="487" y="146"/>
                </a:cubicBezTo>
                <a:cubicBezTo>
                  <a:pt x="487" y="143"/>
                  <a:pt x="487" y="146"/>
                  <a:pt x="488" y="144"/>
                </a:cubicBezTo>
                <a:cubicBezTo>
                  <a:pt x="488" y="142"/>
                  <a:pt x="488" y="141"/>
                  <a:pt x="487" y="139"/>
                </a:cubicBezTo>
                <a:cubicBezTo>
                  <a:pt x="487" y="137"/>
                  <a:pt x="487" y="136"/>
                  <a:pt x="487" y="134"/>
                </a:cubicBezTo>
                <a:cubicBezTo>
                  <a:pt x="487" y="130"/>
                  <a:pt x="486" y="126"/>
                  <a:pt x="485" y="123"/>
                </a:cubicBezTo>
                <a:cubicBezTo>
                  <a:pt x="483" y="115"/>
                  <a:pt x="480" y="108"/>
                  <a:pt x="475" y="103"/>
                </a:cubicBezTo>
                <a:cubicBezTo>
                  <a:pt x="472" y="98"/>
                  <a:pt x="467" y="94"/>
                  <a:pt x="462" y="91"/>
                </a:cubicBezTo>
                <a:cubicBezTo>
                  <a:pt x="460" y="90"/>
                  <a:pt x="461" y="90"/>
                  <a:pt x="460" y="90"/>
                </a:cubicBezTo>
                <a:cubicBezTo>
                  <a:pt x="458" y="89"/>
                  <a:pt x="459" y="89"/>
                  <a:pt x="458" y="88"/>
                </a:cubicBezTo>
                <a:cubicBezTo>
                  <a:pt x="456" y="87"/>
                  <a:pt x="456" y="87"/>
                  <a:pt x="456" y="87"/>
                </a:cubicBezTo>
                <a:cubicBezTo>
                  <a:pt x="453" y="86"/>
                  <a:pt x="453" y="86"/>
                  <a:pt x="453" y="86"/>
                </a:cubicBezTo>
                <a:cubicBezTo>
                  <a:pt x="439" y="78"/>
                  <a:pt x="424" y="72"/>
                  <a:pt x="409" y="67"/>
                </a:cubicBezTo>
                <a:cubicBezTo>
                  <a:pt x="406" y="66"/>
                  <a:pt x="406" y="66"/>
                  <a:pt x="402" y="64"/>
                </a:cubicBezTo>
                <a:cubicBezTo>
                  <a:pt x="398" y="63"/>
                  <a:pt x="399" y="63"/>
                  <a:pt x="396" y="63"/>
                </a:cubicBezTo>
                <a:cubicBezTo>
                  <a:pt x="395" y="63"/>
                  <a:pt x="392" y="61"/>
                  <a:pt x="391" y="61"/>
                </a:cubicBezTo>
                <a:cubicBezTo>
                  <a:pt x="390" y="61"/>
                  <a:pt x="391" y="61"/>
                  <a:pt x="391" y="61"/>
                </a:cubicBezTo>
                <a:cubicBezTo>
                  <a:pt x="388" y="60"/>
                  <a:pt x="378" y="58"/>
                  <a:pt x="373" y="57"/>
                </a:cubicBezTo>
                <a:cubicBezTo>
                  <a:pt x="366" y="56"/>
                  <a:pt x="358" y="54"/>
                  <a:pt x="350" y="53"/>
                </a:cubicBezTo>
                <a:cubicBezTo>
                  <a:pt x="358" y="54"/>
                  <a:pt x="365" y="55"/>
                  <a:pt x="367" y="55"/>
                </a:cubicBezTo>
                <a:cubicBezTo>
                  <a:pt x="359" y="53"/>
                  <a:pt x="344" y="52"/>
                  <a:pt x="336" y="51"/>
                </a:cubicBezTo>
                <a:cubicBezTo>
                  <a:pt x="318" y="50"/>
                  <a:pt x="294" y="52"/>
                  <a:pt x="273" y="56"/>
                </a:cubicBezTo>
                <a:cubicBezTo>
                  <a:pt x="272" y="56"/>
                  <a:pt x="271" y="56"/>
                  <a:pt x="271" y="56"/>
                </a:cubicBezTo>
                <a:cubicBezTo>
                  <a:pt x="265" y="57"/>
                  <a:pt x="265" y="57"/>
                  <a:pt x="265" y="57"/>
                </a:cubicBezTo>
                <a:cubicBezTo>
                  <a:pt x="264" y="58"/>
                  <a:pt x="264" y="58"/>
                  <a:pt x="264" y="58"/>
                </a:cubicBezTo>
                <a:cubicBezTo>
                  <a:pt x="264" y="58"/>
                  <a:pt x="263" y="58"/>
                  <a:pt x="262" y="58"/>
                </a:cubicBezTo>
                <a:cubicBezTo>
                  <a:pt x="264" y="58"/>
                  <a:pt x="264" y="58"/>
                  <a:pt x="264" y="58"/>
                </a:cubicBezTo>
                <a:cubicBezTo>
                  <a:pt x="265" y="57"/>
                  <a:pt x="265" y="57"/>
                  <a:pt x="265" y="57"/>
                </a:cubicBezTo>
                <a:cubicBezTo>
                  <a:pt x="266" y="57"/>
                  <a:pt x="266" y="57"/>
                  <a:pt x="266" y="57"/>
                </a:cubicBezTo>
                <a:cubicBezTo>
                  <a:pt x="266" y="57"/>
                  <a:pt x="266" y="57"/>
                  <a:pt x="266" y="57"/>
                </a:cubicBezTo>
                <a:cubicBezTo>
                  <a:pt x="267" y="57"/>
                  <a:pt x="267" y="57"/>
                  <a:pt x="267" y="57"/>
                </a:cubicBezTo>
                <a:cubicBezTo>
                  <a:pt x="288" y="53"/>
                  <a:pt x="309" y="50"/>
                  <a:pt x="330" y="51"/>
                </a:cubicBezTo>
                <a:cubicBezTo>
                  <a:pt x="335" y="51"/>
                  <a:pt x="343" y="51"/>
                  <a:pt x="352" y="52"/>
                </a:cubicBezTo>
                <a:cubicBezTo>
                  <a:pt x="362" y="53"/>
                  <a:pt x="371" y="55"/>
                  <a:pt x="378" y="57"/>
                </a:cubicBezTo>
                <a:cubicBezTo>
                  <a:pt x="387" y="58"/>
                  <a:pt x="391" y="59"/>
                  <a:pt x="387" y="58"/>
                </a:cubicBezTo>
                <a:cubicBezTo>
                  <a:pt x="376" y="55"/>
                  <a:pt x="367" y="53"/>
                  <a:pt x="356" y="52"/>
                </a:cubicBezTo>
                <a:cubicBezTo>
                  <a:pt x="354" y="51"/>
                  <a:pt x="352" y="51"/>
                  <a:pt x="355" y="51"/>
                </a:cubicBezTo>
                <a:cubicBezTo>
                  <a:pt x="377" y="53"/>
                  <a:pt x="401" y="60"/>
                  <a:pt x="418" y="66"/>
                </a:cubicBezTo>
                <a:cubicBezTo>
                  <a:pt x="428" y="70"/>
                  <a:pt x="428" y="70"/>
                  <a:pt x="428" y="70"/>
                </a:cubicBezTo>
                <a:cubicBezTo>
                  <a:pt x="430" y="70"/>
                  <a:pt x="431" y="71"/>
                  <a:pt x="432" y="71"/>
                </a:cubicBezTo>
                <a:cubicBezTo>
                  <a:pt x="432" y="71"/>
                  <a:pt x="430" y="70"/>
                  <a:pt x="430" y="70"/>
                </a:cubicBezTo>
                <a:cubicBezTo>
                  <a:pt x="411" y="62"/>
                  <a:pt x="395" y="56"/>
                  <a:pt x="374" y="52"/>
                </a:cubicBezTo>
                <a:cubicBezTo>
                  <a:pt x="371" y="51"/>
                  <a:pt x="368" y="51"/>
                  <a:pt x="365" y="50"/>
                </a:cubicBezTo>
                <a:cubicBezTo>
                  <a:pt x="358" y="49"/>
                  <a:pt x="347" y="48"/>
                  <a:pt x="338" y="47"/>
                </a:cubicBezTo>
                <a:cubicBezTo>
                  <a:pt x="336" y="47"/>
                  <a:pt x="337" y="47"/>
                  <a:pt x="336" y="47"/>
                </a:cubicBezTo>
                <a:cubicBezTo>
                  <a:pt x="315" y="46"/>
                  <a:pt x="296" y="48"/>
                  <a:pt x="277" y="51"/>
                </a:cubicBezTo>
                <a:cubicBezTo>
                  <a:pt x="293" y="48"/>
                  <a:pt x="310" y="47"/>
                  <a:pt x="325" y="47"/>
                </a:cubicBezTo>
                <a:cubicBezTo>
                  <a:pt x="327" y="47"/>
                  <a:pt x="328" y="46"/>
                  <a:pt x="330" y="46"/>
                </a:cubicBezTo>
                <a:cubicBezTo>
                  <a:pt x="343" y="47"/>
                  <a:pt x="363" y="49"/>
                  <a:pt x="379" y="52"/>
                </a:cubicBezTo>
                <a:cubicBezTo>
                  <a:pt x="381" y="52"/>
                  <a:pt x="382" y="52"/>
                  <a:pt x="375" y="51"/>
                </a:cubicBezTo>
                <a:cubicBezTo>
                  <a:pt x="377" y="51"/>
                  <a:pt x="378" y="51"/>
                  <a:pt x="381" y="52"/>
                </a:cubicBezTo>
                <a:cubicBezTo>
                  <a:pt x="381" y="52"/>
                  <a:pt x="380" y="52"/>
                  <a:pt x="379" y="52"/>
                </a:cubicBezTo>
                <a:cubicBezTo>
                  <a:pt x="388" y="53"/>
                  <a:pt x="389" y="54"/>
                  <a:pt x="398" y="56"/>
                </a:cubicBezTo>
                <a:cubicBezTo>
                  <a:pt x="399" y="56"/>
                  <a:pt x="400" y="56"/>
                  <a:pt x="399" y="56"/>
                </a:cubicBezTo>
                <a:cubicBezTo>
                  <a:pt x="392" y="54"/>
                  <a:pt x="385" y="52"/>
                  <a:pt x="379" y="51"/>
                </a:cubicBezTo>
                <a:cubicBezTo>
                  <a:pt x="375" y="50"/>
                  <a:pt x="372" y="50"/>
                  <a:pt x="369" y="49"/>
                </a:cubicBezTo>
                <a:cubicBezTo>
                  <a:pt x="367" y="49"/>
                  <a:pt x="367" y="49"/>
                  <a:pt x="365" y="48"/>
                </a:cubicBezTo>
                <a:cubicBezTo>
                  <a:pt x="363" y="48"/>
                  <a:pt x="360" y="48"/>
                  <a:pt x="358" y="48"/>
                </a:cubicBezTo>
                <a:cubicBezTo>
                  <a:pt x="353" y="47"/>
                  <a:pt x="353" y="47"/>
                  <a:pt x="353" y="47"/>
                </a:cubicBezTo>
                <a:cubicBezTo>
                  <a:pt x="345" y="46"/>
                  <a:pt x="336" y="46"/>
                  <a:pt x="327" y="45"/>
                </a:cubicBezTo>
                <a:cubicBezTo>
                  <a:pt x="321" y="45"/>
                  <a:pt x="314" y="45"/>
                  <a:pt x="307" y="46"/>
                </a:cubicBezTo>
                <a:cubicBezTo>
                  <a:pt x="310" y="45"/>
                  <a:pt x="315" y="45"/>
                  <a:pt x="320" y="45"/>
                </a:cubicBezTo>
                <a:cubicBezTo>
                  <a:pt x="337" y="45"/>
                  <a:pt x="357" y="46"/>
                  <a:pt x="371" y="49"/>
                </a:cubicBezTo>
                <a:cubicBezTo>
                  <a:pt x="372" y="49"/>
                  <a:pt x="369" y="48"/>
                  <a:pt x="368" y="48"/>
                </a:cubicBezTo>
                <a:cubicBezTo>
                  <a:pt x="363" y="47"/>
                  <a:pt x="360" y="47"/>
                  <a:pt x="356" y="46"/>
                </a:cubicBezTo>
                <a:cubicBezTo>
                  <a:pt x="354" y="46"/>
                  <a:pt x="357" y="46"/>
                  <a:pt x="355" y="46"/>
                </a:cubicBezTo>
                <a:cubicBezTo>
                  <a:pt x="345" y="45"/>
                  <a:pt x="335" y="45"/>
                  <a:pt x="323" y="45"/>
                </a:cubicBezTo>
                <a:cubicBezTo>
                  <a:pt x="322" y="44"/>
                  <a:pt x="319" y="44"/>
                  <a:pt x="321" y="44"/>
                </a:cubicBezTo>
                <a:cubicBezTo>
                  <a:pt x="319" y="44"/>
                  <a:pt x="319" y="44"/>
                  <a:pt x="317" y="44"/>
                </a:cubicBezTo>
                <a:cubicBezTo>
                  <a:pt x="314" y="44"/>
                  <a:pt x="318" y="44"/>
                  <a:pt x="317" y="44"/>
                </a:cubicBezTo>
                <a:cubicBezTo>
                  <a:pt x="314" y="44"/>
                  <a:pt x="310" y="45"/>
                  <a:pt x="308" y="45"/>
                </a:cubicBezTo>
                <a:cubicBezTo>
                  <a:pt x="294" y="46"/>
                  <a:pt x="282" y="47"/>
                  <a:pt x="266" y="50"/>
                </a:cubicBezTo>
                <a:cubicBezTo>
                  <a:pt x="276" y="48"/>
                  <a:pt x="290" y="46"/>
                  <a:pt x="305" y="45"/>
                </a:cubicBezTo>
                <a:cubicBezTo>
                  <a:pt x="308" y="44"/>
                  <a:pt x="304" y="45"/>
                  <a:pt x="307" y="44"/>
                </a:cubicBezTo>
                <a:cubicBezTo>
                  <a:pt x="311" y="44"/>
                  <a:pt x="314" y="44"/>
                  <a:pt x="318" y="44"/>
                </a:cubicBezTo>
                <a:cubicBezTo>
                  <a:pt x="328" y="44"/>
                  <a:pt x="328" y="44"/>
                  <a:pt x="328" y="44"/>
                </a:cubicBezTo>
                <a:cubicBezTo>
                  <a:pt x="333" y="44"/>
                  <a:pt x="338" y="44"/>
                  <a:pt x="343" y="44"/>
                </a:cubicBezTo>
                <a:cubicBezTo>
                  <a:pt x="348" y="45"/>
                  <a:pt x="351" y="45"/>
                  <a:pt x="356" y="45"/>
                </a:cubicBezTo>
                <a:cubicBezTo>
                  <a:pt x="358" y="46"/>
                  <a:pt x="358" y="45"/>
                  <a:pt x="361" y="46"/>
                </a:cubicBezTo>
                <a:cubicBezTo>
                  <a:pt x="362" y="46"/>
                  <a:pt x="357" y="45"/>
                  <a:pt x="360" y="45"/>
                </a:cubicBezTo>
                <a:cubicBezTo>
                  <a:pt x="363" y="46"/>
                  <a:pt x="360" y="45"/>
                  <a:pt x="362" y="46"/>
                </a:cubicBezTo>
                <a:cubicBezTo>
                  <a:pt x="365" y="46"/>
                  <a:pt x="366" y="46"/>
                  <a:pt x="368" y="46"/>
                </a:cubicBezTo>
                <a:cubicBezTo>
                  <a:pt x="375" y="48"/>
                  <a:pt x="382" y="49"/>
                  <a:pt x="389" y="51"/>
                </a:cubicBezTo>
                <a:cubicBezTo>
                  <a:pt x="391" y="51"/>
                  <a:pt x="386" y="50"/>
                  <a:pt x="388" y="50"/>
                </a:cubicBezTo>
                <a:cubicBezTo>
                  <a:pt x="391" y="51"/>
                  <a:pt x="401" y="54"/>
                  <a:pt x="403" y="54"/>
                </a:cubicBezTo>
                <a:cubicBezTo>
                  <a:pt x="411" y="57"/>
                  <a:pt x="415" y="58"/>
                  <a:pt x="424" y="61"/>
                </a:cubicBezTo>
                <a:cubicBezTo>
                  <a:pt x="427" y="63"/>
                  <a:pt x="424" y="61"/>
                  <a:pt x="426" y="62"/>
                </a:cubicBezTo>
                <a:cubicBezTo>
                  <a:pt x="431" y="64"/>
                  <a:pt x="434" y="65"/>
                  <a:pt x="440" y="68"/>
                </a:cubicBezTo>
                <a:cubicBezTo>
                  <a:pt x="444" y="69"/>
                  <a:pt x="450" y="72"/>
                  <a:pt x="455" y="75"/>
                </a:cubicBezTo>
                <a:cubicBezTo>
                  <a:pt x="455" y="74"/>
                  <a:pt x="452" y="73"/>
                  <a:pt x="449" y="71"/>
                </a:cubicBezTo>
                <a:cubicBezTo>
                  <a:pt x="451" y="72"/>
                  <a:pt x="456" y="75"/>
                  <a:pt x="458" y="76"/>
                </a:cubicBezTo>
                <a:cubicBezTo>
                  <a:pt x="466" y="80"/>
                  <a:pt x="473" y="84"/>
                  <a:pt x="480" y="91"/>
                </a:cubicBezTo>
                <a:cubicBezTo>
                  <a:pt x="486" y="97"/>
                  <a:pt x="492" y="105"/>
                  <a:pt x="495" y="116"/>
                </a:cubicBezTo>
                <a:cubicBezTo>
                  <a:pt x="496" y="119"/>
                  <a:pt x="497" y="120"/>
                  <a:pt x="498" y="123"/>
                </a:cubicBezTo>
                <a:cubicBezTo>
                  <a:pt x="498" y="124"/>
                  <a:pt x="498" y="124"/>
                  <a:pt x="498" y="123"/>
                </a:cubicBezTo>
                <a:cubicBezTo>
                  <a:pt x="498" y="126"/>
                  <a:pt x="499" y="130"/>
                  <a:pt x="499" y="134"/>
                </a:cubicBezTo>
                <a:cubicBezTo>
                  <a:pt x="500" y="136"/>
                  <a:pt x="500" y="139"/>
                  <a:pt x="500" y="141"/>
                </a:cubicBezTo>
                <a:cubicBezTo>
                  <a:pt x="500" y="143"/>
                  <a:pt x="500" y="146"/>
                  <a:pt x="500" y="148"/>
                </a:cubicBezTo>
                <a:close/>
                <a:moveTo>
                  <a:pt x="385" y="50"/>
                </a:moveTo>
                <a:cubicBezTo>
                  <a:pt x="380" y="49"/>
                  <a:pt x="378" y="49"/>
                  <a:pt x="371" y="47"/>
                </a:cubicBezTo>
                <a:cubicBezTo>
                  <a:pt x="369" y="47"/>
                  <a:pt x="367" y="47"/>
                  <a:pt x="364" y="46"/>
                </a:cubicBezTo>
                <a:cubicBezTo>
                  <a:pt x="363" y="47"/>
                  <a:pt x="354" y="45"/>
                  <a:pt x="354" y="46"/>
                </a:cubicBezTo>
                <a:cubicBezTo>
                  <a:pt x="359" y="46"/>
                  <a:pt x="362" y="47"/>
                  <a:pt x="365" y="47"/>
                </a:cubicBezTo>
                <a:cubicBezTo>
                  <a:pt x="367" y="47"/>
                  <a:pt x="364" y="47"/>
                  <a:pt x="366" y="47"/>
                </a:cubicBezTo>
                <a:cubicBezTo>
                  <a:pt x="370" y="48"/>
                  <a:pt x="380" y="49"/>
                  <a:pt x="386" y="51"/>
                </a:cubicBezTo>
                <a:cubicBezTo>
                  <a:pt x="386" y="51"/>
                  <a:pt x="384" y="50"/>
                  <a:pt x="385" y="50"/>
                </a:cubicBezTo>
                <a:close/>
                <a:moveTo>
                  <a:pt x="387" y="51"/>
                </a:moveTo>
                <a:cubicBezTo>
                  <a:pt x="387" y="51"/>
                  <a:pt x="388" y="51"/>
                  <a:pt x="388" y="51"/>
                </a:cubicBezTo>
                <a:cubicBezTo>
                  <a:pt x="392" y="52"/>
                  <a:pt x="389" y="51"/>
                  <a:pt x="387" y="51"/>
                </a:cubicBezTo>
                <a:close/>
                <a:moveTo>
                  <a:pt x="391" y="61"/>
                </a:moveTo>
                <a:cubicBezTo>
                  <a:pt x="391" y="61"/>
                  <a:pt x="391" y="61"/>
                  <a:pt x="391" y="61"/>
                </a:cubicBezTo>
                <a:cubicBezTo>
                  <a:pt x="391" y="61"/>
                  <a:pt x="391" y="61"/>
                  <a:pt x="391" y="61"/>
                </a:cubicBezTo>
                <a:close/>
              </a:path>
            </a:pathLst>
          </a:custGeom>
          <a:solidFill>
            <a:schemeClr val="bg1">
              <a:lumMod val="65000"/>
            </a:schemeClr>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p:txBody>
          <a:bodyPr/>
          <a:lstStyle/>
          <a:p>
            <a:pPr algn="ctr"/>
            <a:r>
              <a:rPr lang="fr-FR" smtClean="0"/>
              <a:t>APPLICABLE TESTS</a:t>
            </a:r>
            <a:endParaRPr lang="fr-FR"/>
          </a:p>
        </p:txBody>
      </p:sp>
      <p:sp>
        <p:nvSpPr>
          <p:cNvPr id="8" name="Espace réservé du numéro de diapositive 7"/>
          <p:cNvSpPr>
            <a:spLocks noGrp="1"/>
          </p:cNvSpPr>
          <p:nvPr>
            <p:ph type="sldNum" sz="quarter" idx="11"/>
          </p:nvPr>
        </p:nvSpPr>
        <p:spPr/>
        <p:txBody>
          <a:bodyPr/>
          <a:lstStyle/>
          <a:p>
            <a:r>
              <a:rPr lang="fr-FR" smtClean="0"/>
              <a:t>|  PAGE </a:t>
            </a:r>
            <a:fld id="{AEFB9B6D-867A-40B8-ACB0-35CC9F272C9C}" type="slidenum">
              <a:rPr lang="fr-FR" smtClean="0"/>
              <a:pPr/>
              <a:t>9</a:t>
            </a:fld>
            <a:endParaRPr lang="fr-FR" dirty="0"/>
          </a:p>
        </p:txBody>
      </p:sp>
      <p:sp>
        <p:nvSpPr>
          <p:cNvPr id="9" name="Espace réservé du pied de page 8"/>
          <p:cNvSpPr>
            <a:spLocks noGrp="1"/>
          </p:cNvSpPr>
          <p:nvPr>
            <p:ph type="ftr" sz="quarter" idx="12"/>
          </p:nvPr>
        </p:nvSpPr>
        <p:spPr/>
        <p:txBody>
          <a:bodyPr/>
          <a:lstStyle/>
          <a:p>
            <a:r>
              <a:rPr lang="fr-FR" dirty="0" smtClean="0"/>
              <a:t>CEA Saclay/</a:t>
            </a:r>
            <a:r>
              <a:rPr lang="fr-FR" dirty="0" err="1" smtClean="0"/>
              <a:t>Irfu</a:t>
            </a:r>
            <a:r>
              <a:rPr lang="fr-FR" dirty="0" smtClean="0"/>
              <a:t> projet IFMIF EVEDA SRF LINAC | 06/07/2016</a:t>
            </a:r>
            <a:endParaRPr lang="fr-FR" dirty="0"/>
          </a:p>
        </p:txBody>
      </p:sp>
      <p:sp>
        <p:nvSpPr>
          <p:cNvPr id="3" name="ZoneTexte 2"/>
          <p:cNvSpPr txBox="1"/>
          <p:nvPr/>
        </p:nvSpPr>
        <p:spPr>
          <a:xfrm>
            <a:off x="186308" y="1124744"/>
            <a:ext cx="8778180" cy="1661993"/>
          </a:xfrm>
          <a:prstGeom prst="rect">
            <a:avLst/>
          </a:prstGeom>
          <a:noFill/>
        </p:spPr>
        <p:txBody>
          <a:bodyPr wrap="square" rtlCol="0">
            <a:spAutoFit/>
          </a:bodyPr>
          <a:lstStyle/>
          <a:p>
            <a:pPr marL="285750" indent="-285750" algn="just">
              <a:buFontTx/>
              <a:buChar char="-"/>
            </a:pPr>
            <a:r>
              <a:rPr lang="fr-FR" sz="1600" dirty="0" err="1" smtClean="0"/>
              <a:t>Welding</a:t>
            </a:r>
            <a:r>
              <a:rPr lang="fr-FR" sz="1600" dirty="0" smtClean="0"/>
              <a:t> qualification </a:t>
            </a:r>
            <a:r>
              <a:rPr lang="fr-FR" sz="1600" dirty="0" err="1" smtClean="0"/>
              <a:t>according</a:t>
            </a:r>
            <a:r>
              <a:rPr lang="fr-FR" sz="1600" dirty="0" smtClean="0"/>
              <a:t> to ASME BPVC Section IX or ASME B31.3 (WPS, PQR, PTC…)</a:t>
            </a:r>
          </a:p>
          <a:p>
            <a:pPr algn="just"/>
            <a:endParaRPr lang="fr-FR" sz="1600" dirty="0" smtClean="0"/>
          </a:p>
          <a:p>
            <a:pPr marL="285750" indent="-285750" algn="just">
              <a:buFontTx/>
              <a:buChar char="-"/>
            </a:pPr>
            <a:r>
              <a:rPr lang="fr-FR" sz="1600" b="1" dirty="0" smtClean="0">
                <a:solidFill>
                  <a:srgbClr val="0070C0"/>
                </a:solidFill>
              </a:rPr>
              <a:t>PRESSURE TESTS:  </a:t>
            </a:r>
            <a:r>
              <a:rPr lang="fr-FR" sz="1600" dirty="0" smtClean="0"/>
              <a:t>All </a:t>
            </a:r>
            <a:r>
              <a:rPr lang="fr-FR" sz="1600" dirty="0"/>
              <a:t>components </a:t>
            </a:r>
            <a:r>
              <a:rPr lang="fr-FR" sz="1600" dirty="0" err="1"/>
              <a:t>falling</a:t>
            </a:r>
            <a:r>
              <a:rPr lang="fr-FR" sz="1600" dirty="0"/>
              <a:t> </a:t>
            </a:r>
            <a:r>
              <a:rPr lang="fr-FR" sz="1600" dirty="0" err="1"/>
              <a:t>within</a:t>
            </a:r>
            <a:r>
              <a:rPr lang="fr-FR" sz="1600" dirty="0"/>
              <a:t> the scope of ASME </a:t>
            </a:r>
            <a:r>
              <a:rPr lang="fr-FR" sz="1600" dirty="0" err="1"/>
              <a:t>shall</a:t>
            </a:r>
            <a:r>
              <a:rPr lang="fr-FR" sz="1600" dirty="0"/>
              <a:t> </a:t>
            </a:r>
            <a:r>
              <a:rPr lang="fr-FR" sz="1600" dirty="0" err="1"/>
              <a:t>be</a:t>
            </a:r>
            <a:r>
              <a:rPr lang="fr-FR" sz="1600" dirty="0"/>
              <a:t> pressure and </a:t>
            </a:r>
            <a:r>
              <a:rPr lang="fr-FR" sz="1600" dirty="0" err="1"/>
              <a:t>leak</a:t>
            </a:r>
            <a:r>
              <a:rPr lang="fr-FR" sz="1600" dirty="0"/>
              <a:t> </a:t>
            </a:r>
            <a:r>
              <a:rPr lang="fr-FR" sz="1600" dirty="0" err="1"/>
              <a:t>tested</a:t>
            </a:r>
            <a:r>
              <a:rPr lang="fr-FR" sz="1600" dirty="0"/>
              <a:t> </a:t>
            </a:r>
            <a:r>
              <a:rPr lang="fr-FR" sz="1600" dirty="0" smtClean="0"/>
              <a:t> (</a:t>
            </a:r>
            <a:r>
              <a:rPr lang="fr-FR" sz="1600" dirty="0"/>
              <a:t>in accordance </a:t>
            </a:r>
            <a:r>
              <a:rPr lang="fr-FR" sz="1600" dirty="0" err="1"/>
              <a:t>with</a:t>
            </a:r>
            <a:r>
              <a:rPr lang="fr-FR" sz="1600" dirty="0"/>
              <a:t> ASME and HPGSL </a:t>
            </a:r>
            <a:r>
              <a:rPr lang="fr-FR" sz="1600" dirty="0" err="1"/>
              <a:t>requirements</a:t>
            </a:r>
            <a:r>
              <a:rPr lang="fr-FR" sz="1600" dirty="0"/>
              <a:t>). </a:t>
            </a:r>
          </a:p>
          <a:p>
            <a:pPr marL="285750" indent="-285750" algn="just">
              <a:buFontTx/>
              <a:buChar char="-"/>
            </a:pPr>
            <a:endParaRPr lang="fr-FR" u="sng" dirty="0"/>
          </a:p>
        </p:txBody>
      </p:sp>
      <mc:AlternateContent xmlns:mc="http://schemas.openxmlformats.org/markup-compatibility/2006" xmlns:a14="http://schemas.microsoft.com/office/drawing/2010/main">
        <mc:Choice Requires="a14">
          <p:sp>
            <p:nvSpPr>
              <p:cNvPr id="12" name="Espace réservé du contenu 6"/>
              <p:cNvSpPr>
                <a:spLocks noGrp="1"/>
              </p:cNvSpPr>
              <p:nvPr>
                <p:ph idx="1"/>
              </p:nvPr>
            </p:nvSpPr>
            <p:spPr>
              <a:xfrm>
                <a:off x="186309" y="2636912"/>
                <a:ext cx="8778179" cy="3168352"/>
              </a:xfrm>
            </p:spPr>
            <p:txBody>
              <a:bodyPr>
                <a:normAutofit/>
              </a:bodyPr>
              <a:lstStyle/>
              <a:p>
                <a:pPr marL="0" lvl="1" indent="0" algn="just">
                  <a:buNone/>
                </a:pPr>
                <a:endParaRPr lang="fr-FR" sz="3200" dirty="0" smtClean="0"/>
              </a:p>
              <a:p>
                <a:pPr lvl="1">
                  <a:buBlip>
                    <a:blip r:embed="rId2"/>
                  </a:buBlip>
                </a:pPr>
                <a:r>
                  <a:rPr lang="en-US" sz="1600" u="sng" dirty="0" smtClean="0">
                    <a:solidFill>
                      <a:schemeClr val="tx1"/>
                    </a:solidFill>
                  </a:rPr>
                  <a:t>Hydrostatic test</a:t>
                </a:r>
                <a:r>
                  <a:rPr lang="en-US" sz="1600" dirty="0" smtClean="0">
                    <a:solidFill>
                      <a:schemeClr val="tx1"/>
                    </a:solidFill>
                  </a:rPr>
                  <a:t>: </a:t>
                </a:r>
                <a:r>
                  <a:rPr lang="en-US" sz="1600" b="1" dirty="0" smtClean="0">
                    <a:solidFill>
                      <a:schemeClr val="accent6">
                        <a:lumMod val="60000"/>
                        <a:lumOff val="40000"/>
                      </a:schemeClr>
                    </a:solidFill>
                  </a:rPr>
                  <a:t>1.5</a:t>
                </a:r>
                <a:r>
                  <a:rPr lang="en-US" sz="1600" dirty="0" smtClean="0">
                    <a:solidFill>
                      <a:schemeClr val="tx1"/>
                    </a:solidFill>
                  </a:rPr>
                  <a:t> </a:t>
                </a:r>
                <a:r>
                  <a:rPr lang="en-US" sz="1200" dirty="0" smtClean="0">
                    <a:solidFill>
                      <a:schemeClr val="accent2">
                        <a:lumMod val="75000"/>
                      </a:schemeClr>
                    </a:solidFill>
                  </a:rPr>
                  <a:t>(ASME: min. 1,3)</a:t>
                </a:r>
                <a:r>
                  <a:rPr lang="en-US" sz="1600" dirty="0" smtClean="0">
                    <a:solidFill>
                      <a:schemeClr val="tx1"/>
                    </a:solidFill>
                  </a:rPr>
                  <a:t> times of the maximum allowable working pressure (MAWP). </a:t>
                </a:r>
                <a14:m>
                  <m:oMath xmlns:m="http://schemas.openxmlformats.org/officeDocument/2006/math">
                    <m:sSub>
                      <m:sSubPr>
                        <m:ctrlPr>
                          <a:rPr lang="fr-FR" sz="1600" b="0" i="1" smtClean="0">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𝑃</m:t>
                        </m:r>
                      </m:e>
                      <m:sub>
                        <m:r>
                          <a:rPr lang="fr-FR" sz="1600" b="0" i="1" smtClean="0">
                            <a:solidFill>
                              <a:schemeClr val="tx1"/>
                            </a:solidFill>
                            <a:latin typeface="Cambria Math" panose="02040503050406030204" pitchFamily="18" charset="0"/>
                          </a:rPr>
                          <m:t>𝐻𝑡𝑒𝑠𝑡</m:t>
                        </m:r>
                      </m:sub>
                    </m:sSub>
                    <m:r>
                      <a:rPr lang="fr-FR" sz="1600" b="0" i="1" smtClean="0">
                        <a:solidFill>
                          <a:schemeClr val="tx1"/>
                        </a:solidFill>
                        <a:latin typeface="Cambria Math" panose="02040503050406030204" pitchFamily="18" charset="0"/>
                      </a:rPr>
                      <m:t>=1,5</m:t>
                    </m:r>
                    <m:r>
                      <a:rPr lang="fr-FR" sz="1600" b="0" i="1" smtClean="0">
                        <a:solidFill>
                          <a:schemeClr val="tx1"/>
                        </a:solidFill>
                        <a:latin typeface="Cambria Math" panose="02040503050406030204" pitchFamily="18" charset="0"/>
                        <a:ea typeface="Cambria Math" panose="02040503050406030204" pitchFamily="18" charset="0"/>
                      </a:rPr>
                      <m:t>×0,15=0,225 </m:t>
                    </m:r>
                    <m:r>
                      <a:rPr lang="fr-FR" sz="1600" b="0" i="1" smtClean="0">
                        <a:solidFill>
                          <a:schemeClr val="tx1"/>
                        </a:solidFill>
                        <a:latin typeface="Cambria Math" panose="02040503050406030204" pitchFamily="18" charset="0"/>
                        <a:ea typeface="Cambria Math" panose="02040503050406030204" pitchFamily="18" charset="0"/>
                      </a:rPr>
                      <m:t>𝑀𝑃𝑎</m:t>
                    </m:r>
                  </m:oMath>
                </a14:m>
                <a:r>
                  <a:rPr lang="en-US" sz="1600" dirty="0" smtClean="0">
                    <a:solidFill>
                      <a:schemeClr val="tx1"/>
                    </a:solidFill>
                  </a:rPr>
                  <a:t/>
                </a:r>
                <a:br>
                  <a:rPr lang="en-US" sz="1600" dirty="0" smtClean="0">
                    <a:solidFill>
                      <a:schemeClr val="tx1"/>
                    </a:solidFill>
                  </a:rPr>
                </a:br>
                <a:endParaRPr lang="en-US" sz="1600" dirty="0">
                  <a:solidFill>
                    <a:schemeClr val="tx1"/>
                  </a:solidFill>
                </a:endParaRPr>
              </a:p>
              <a:p>
                <a:pPr lvl="1">
                  <a:buBlip>
                    <a:blip r:embed="rId2"/>
                  </a:buBlip>
                </a:pPr>
                <a:r>
                  <a:rPr lang="en-US" sz="1600" u="sng" dirty="0" smtClean="0">
                    <a:solidFill>
                      <a:schemeClr val="tx1"/>
                    </a:solidFill>
                  </a:rPr>
                  <a:t>Pneumatic test</a:t>
                </a:r>
                <a:r>
                  <a:rPr lang="en-US" sz="1600" dirty="0" smtClean="0">
                    <a:solidFill>
                      <a:schemeClr val="tx1"/>
                    </a:solidFill>
                  </a:rPr>
                  <a:t>: </a:t>
                </a:r>
                <a:r>
                  <a:rPr lang="en-US" sz="1600" b="1" dirty="0" smtClean="0">
                    <a:solidFill>
                      <a:schemeClr val="accent6">
                        <a:lumMod val="60000"/>
                        <a:lumOff val="40000"/>
                      </a:schemeClr>
                    </a:solidFill>
                  </a:rPr>
                  <a:t>1.25</a:t>
                </a:r>
                <a:r>
                  <a:rPr lang="en-US" sz="1600" dirty="0" smtClean="0">
                    <a:solidFill>
                      <a:schemeClr val="tx1"/>
                    </a:solidFill>
                  </a:rPr>
                  <a:t> </a:t>
                </a:r>
                <a:r>
                  <a:rPr lang="en-US" sz="1200" dirty="0" smtClean="0">
                    <a:solidFill>
                      <a:schemeClr val="accent2">
                        <a:lumMod val="75000"/>
                      </a:schemeClr>
                    </a:solidFill>
                  </a:rPr>
                  <a:t>(ASME: min. 1,1)</a:t>
                </a:r>
                <a:r>
                  <a:rPr lang="en-US" sz="1400" dirty="0" smtClean="0">
                    <a:solidFill>
                      <a:schemeClr val="tx1"/>
                    </a:solidFill>
                  </a:rPr>
                  <a:t> </a:t>
                </a:r>
                <a:r>
                  <a:rPr lang="en-US" sz="1600" dirty="0" smtClean="0">
                    <a:solidFill>
                      <a:schemeClr val="tx1"/>
                    </a:solidFill>
                  </a:rPr>
                  <a:t>times of MAWP if there is a reason to avoid water contamination. In Pneumatic test, all welding should be inspected by DPT unless it is justified to avoid liquid contamination (ex: cavities). </a:t>
                </a:r>
                <a14:m>
                  <m:oMath xmlns:m="http://schemas.openxmlformats.org/officeDocument/2006/math">
                    <m:sSub>
                      <m:sSubPr>
                        <m:ctrlPr>
                          <a:rPr lang="fr-FR" i="1">
                            <a:solidFill>
                              <a:schemeClr val="tx1"/>
                            </a:solidFill>
                            <a:latin typeface="Cambria Math" panose="02040503050406030204" pitchFamily="18" charset="0"/>
                          </a:rPr>
                        </m:ctrlPr>
                      </m:sSubPr>
                      <m:e>
                        <m:r>
                          <a:rPr lang="fr-FR" i="1">
                            <a:solidFill>
                              <a:schemeClr val="tx1"/>
                            </a:solidFill>
                            <a:latin typeface="Cambria Math" panose="02040503050406030204" pitchFamily="18" charset="0"/>
                          </a:rPr>
                          <m:t>𝑃</m:t>
                        </m:r>
                      </m:e>
                      <m:sub>
                        <m:r>
                          <a:rPr lang="fr-FR" b="0" i="1" smtClean="0">
                            <a:solidFill>
                              <a:schemeClr val="tx1"/>
                            </a:solidFill>
                            <a:latin typeface="Cambria Math" panose="02040503050406030204" pitchFamily="18" charset="0"/>
                          </a:rPr>
                          <m:t>𝑃</m:t>
                        </m:r>
                        <m:r>
                          <a:rPr lang="fr-FR" i="1">
                            <a:solidFill>
                              <a:schemeClr val="tx1"/>
                            </a:solidFill>
                            <a:latin typeface="Cambria Math" panose="02040503050406030204" pitchFamily="18" charset="0"/>
                          </a:rPr>
                          <m:t>𝑡𝑒𝑠𝑡</m:t>
                        </m:r>
                      </m:sub>
                    </m:sSub>
                    <m:r>
                      <a:rPr lang="fr-FR" i="1">
                        <a:solidFill>
                          <a:schemeClr val="tx1"/>
                        </a:solidFill>
                        <a:latin typeface="Cambria Math" panose="02040503050406030204" pitchFamily="18" charset="0"/>
                      </a:rPr>
                      <m:t>=1,</m:t>
                    </m:r>
                    <m:r>
                      <a:rPr lang="fr-FR" b="0" i="1" smtClean="0">
                        <a:solidFill>
                          <a:schemeClr val="tx1"/>
                        </a:solidFill>
                        <a:latin typeface="Cambria Math" panose="02040503050406030204" pitchFamily="18" charset="0"/>
                      </a:rPr>
                      <m:t>2</m:t>
                    </m:r>
                    <m:r>
                      <a:rPr lang="fr-FR" i="1">
                        <a:solidFill>
                          <a:schemeClr val="tx1"/>
                        </a:solidFill>
                        <a:latin typeface="Cambria Math" panose="02040503050406030204" pitchFamily="18" charset="0"/>
                      </a:rPr>
                      <m:t>5</m:t>
                    </m:r>
                    <m:r>
                      <a:rPr lang="fr-FR" i="1">
                        <a:solidFill>
                          <a:schemeClr val="tx1"/>
                        </a:solidFill>
                        <a:latin typeface="Cambria Math" panose="02040503050406030204" pitchFamily="18" charset="0"/>
                        <a:ea typeface="Cambria Math" panose="02040503050406030204" pitchFamily="18" charset="0"/>
                      </a:rPr>
                      <m:t>×0,15=0,</m:t>
                    </m:r>
                    <m:r>
                      <a:rPr lang="fr-FR" b="0" i="1" smtClean="0">
                        <a:solidFill>
                          <a:schemeClr val="tx1"/>
                        </a:solidFill>
                        <a:latin typeface="Cambria Math" panose="02040503050406030204" pitchFamily="18" charset="0"/>
                        <a:ea typeface="Cambria Math" panose="02040503050406030204" pitchFamily="18" charset="0"/>
                      </a:rPr>
                      <m:t>187</m:t>
                    </m:r>
                    <m:r>
                      <a:rPr lang="fr-FR" i="1">
                        <a:solidFill>
                          <a:schemeClr val="tx1"/>
                        </a:solidFill>
                        <a:latin typeface="Cambria Math" panose="02040503050406030204" pitchFamily="18" charset="0"/>
                        <a:ea typeface="Cambria Math" panose="02040503050406030204" pitchFamily="18" charset="0"/>
                      </a:rPr>
                      <m:t> </m:t>
                    </m:r>
                    <m:r>
                      <a:rPr lang="fr-FR" i="1">
                        <a:solidFill>
                          <a:schemeClr val="tx1"/>
                        </a:solidFill>
                        <a:latin typeface="Cambria Math" panose="02040503050406030204" pitchFamily="18" charset="0"/>
                        <a:ea typeface="Cambria Math" panose="02040503050406030204" pitchFamily="18" charset="0"/>
                      </a:rPr>
                      <m:t>𝑀𝑃𝑎</m:t>
                    </m:r>
                  </m:oMath>
                </a14:m>
                <a:r>
                  <a:rPr lang="en-US" sz="1600" dirty="0" smtClean="0">
                    <a:solidFill>
                      <a:schemeClr val="tx1"/>
                    </a:solidFill>
                  </a:rPr>
                  <a:t/>
                </a:r>
                <a:br>
                  <a:rPr lang="en-US" sz="1600" dirty="0" smtClean="0">
                    <a:solidFill>
                      <a:schemeClr val="tx1"/>
                    </a:solidFill>
                  </a:rPr>
                </a:br>
                <a:endParaRPr lang="en-US" sz="1600" dirty="0" smtClean="0">
                  <a:solidFill>
                    <a:schemeClr val="tx1"/>
                  </a:solidFill>
                </a:endParaRPr>
              </a:p>
              <a:p>
                <a:pPr lvl="1" algn="just">
                  <a:buBlip>
                    <a:blip r:embed="rId2"/>
                  </a:buBlip>
                </a:pPr>
                <a:r>
                  <a:rPr lang="en-US" sz="1600" dirty="0" smtClean="0">
                    <a:solidFill>
                      <a:schemeClr val="tx1"/>
                    </a:solidFill>
                  </a:rPr>
                  <a:t>Pressure vessel Hydrostatic test or Pneumatic test with </a:t>
                </a:r>
                <a:r>
                  <a:rPr lang="en-US" sz="1600" i="1" dirty="0" smtClean="0">
                    <a:solidFill>
                      <a:schemeClr val="tx1"/>
                    </a:solidFill>
                  </a:rPr>
                  <a:t>third party </a:t>
                </a:r>
                <a:r>
                  <a:rPr lang="en-US" sz="1600" dirty="0" smtClean="0">
                    <a:solidFill>
                      <a:schemeClr val="tx1"/>
                    </a:solidFill>
                  </a:rPr>
                  <a:t>inspector. </a:t>
                </a:r>
              </a:p>
              <a:p>
                <a:pPr lvl="1" algn="just">
                  <a:buBlip>
                    <a:blip r:embed="rId2"/>
                  </a:buBlip>
                </a:pPr>
                <a:endParaRPr lang="en-US" sz="1600" dirty="0" smtClean="0">
                  <a:solidFill>
                    <a:schemeClr val="tx1"/>
                  </a:solidFill>
                </a:endParaRPr>
              </a:p>
              <a:p>
                <a:pPr lvl="1" algn="just">
                  <a:buBlip>
                    <a:blip r:embed="rId2"/>
                  </a:buBlip>
                </a:pPr>
                <a:r>
                  <a:rPr lang="en-US" sz="1600" dirty="0" smtClean="0">
                    <a:solidFill>
                      <a:schemeClr val="tx1"/>
                    </a:solidFill>
                  </a:rPr>
                  <a:t>Pressure </a:t>
                </a:r>
                <a:r>
                  <a:rPr lang="en-US" sz="1600" dirty="0">
                    <a:solidFill>
                      <a:schemeClr val="tx1"/>
                    </a:solidFill>
                  </a:rPr>
                  <a:t>vessel leak tightness test with an </a:t>
                </a:r>
                <a:r>
                  <a:rPr lang="en-US" sz="1600" i="1" dirty="0">
                    <a:solidFill>
                      <a:schemeClr val="tx1"/>
                    </a:solidFill>
                  </a:rPr>
                  <a:t>in-shop</a:t>
                </a:r>
                <a:r>
                  <a:rPr lang="en-US" sz="1600" dirty="0">
                    <a:solidFill>
                      <a:schemeClr val="tx1"/>
                    </a:solidFill>
                  </a:rPr>
                  <a:t> </a:t>
                </a:r>
                <a:r>
                  <a:rPr lang="en-US" sz="1600" dirty="0" smtClean="0">
                    <a:solidFill>
                      <a:schemeClr val="tx1"/>
                    </a:solidFill>
                  </a:rPr>
                  <a:t>inspector. </a:t>
                </a:r>
                <a:endParaRPr lang="en-US" sz="1600" dirty="0">
                  <a:solidFill>
                    <a:schemeClr val="tx1"/>
                  </a:solidFill>
                </a:endParaRPr>
              </a:p>
              <a:p>
                <a:pPr marL="0" lvl="1" indent="0" algn="just">
                  <a:buNone/>
                </a:pPr>
                <a:endParaRPr lang="fr-FR" sz="3200" dirty="0" smtClean="0"/>
              </a:p>
            </p:txBody>
          </p:sp>
        </mc:Choice>
        <mc:Fallback xmlns="">
          <p:sp>
            <p:nvSpPr>
              <p:cNvPr id="12" name="Espace réservé du contenu 6"/>
              <p:cNvSpPr>
                <a:spLocks noGrp="1" noRot="1" noChangeAspect="1" noMove="1" noResize="1" noEditPoints="1" noAdjustHandles="1" noChangeArrowheads="1" noChangeShapeType="1" noTextEdit="1"/>
              </p:cNvSpPr>
              <p:nvPr>
                <p:ph idx="1"/>
              </p:nvPr>
            </p:nvSpPr>
            <p:spPr>
              <a:xfrm>
                <a:off x="186309" y="2636912"/>
                <a:ext cx="8778179" cy="3168352"/>
              </a:xfrm>
              <a:blipFill rotWithShape="0">
                <a:blip r:embed="rId3"/>
                <a:stretch>
                  <a:fillRect l="-69" r="-1250"/>
                </a:stretch>
              </a:blipFill>
            </p:spPr>
            <p:txBody>
              <a:bodyPr/>
              <a:lstStyle/>
              <a:p>
                <a:r>
                  <a:rPr lang="en-GB">
                    <a:noFill/>
                  </a:rPr>
                  <a:t> </a:t>
                </a:r>
              </a:p>
            </p:txBody>
          </p:sp>
        </mc:Fallback>
      </mc:AlternateContent>
    </p:spTree>
    <p:extLst>
      <p:ext uri="{BB962C8B-B14F-4D97-AF65-F5344CB8AC3E}">
        <p14:creationId xmlns:p14="http://schemas.microsoft.com/office/powerpoint/2010/main" val="1912698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_powerpoint_CEA_Irfu (1)">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PRESENTATION-CEA-LIPAC.pptx" id="{38AB4D9F-3E51-43B0-81D0-7F0AFE7ABF25}" vid="{44AFD87B-311D-4BD0-826C-7AB72614D5C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Template-PRESENTATION-CEA-LIPAC</Template>
  <TotalTime>1068</TotalTime>
  <Words>907</Words>
  <Application>Microsoft Office PowerPoint</Application>
  <PresentationFormat>Affichage à l'écran (4:3)</PresentationFormat>
  <Paragraphs>134</Paragraphs>
  <Slides>10</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Cambria Math</vt:lpstr>
      <vt:lpstr>Times New Roman</vt:lpstr>
      <vt:lpstr>Wingdings</vt:lpstr>
      <vt:lpstr>Mod_powerpoint_CEA_Irfu (1)</vt:lpstr>
      <vt:lpstr>IFMIF CAVITY AND CRYOMODULE LICENSING</vt:lpstr>
      <vt:lpstr>IFMIF CRYOMODULE OVERVIEW</vt:lpstr>
      <vt:lpstr>IFMIF CRYOMODULE OVERVIEW</vt:lpstr>
      <vt:lpstr>LICENSING STRATEGY</vt:lpstr>
      <vt:lpstr>CAVITY LICENSING</vt:lpstr>
      <vt:lpstr>WELDING QUALIFICATION: EXAMPLE OF CAVITIES</vt:lpstr>
      <vt:lpstr>PHASE SEPARATOR</vt:lpstr>
      <vt:lpstr>PIPING</vt:lpstr>
      <vt:lpstr>APPLICABLE TESTS</vt:lpstr>
      <vt:lpstr>DSM  Irfu </vt:lpstr>
    </vt:vector>
  </TitlesOfParts>
  <Company>CEA Saclay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dc:title>
  <dc:creator>RIQUELME Aline</dc:creator>
  <cp:lastModifiedBy>BAZIN Nicolas</cp:lastModifiedBy>
  <cp:revision>65</cp:revision>
  <dcterms:created xsi:type="dcterms:W3CDTF">2016-06-22T07:49:05Z</dcterms:created>
  <dcterms:modified xsi:type="dcterms:W3CDTF">2016-07-05T13:29:10Z</dcterms:modified>
</cp:coreProperties>
</file>