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3"/>
  </p:notesMasterIdLst>
  <p:handoutMasterIdLst>
    <p:handoutMasterId r:id="rId14"/>
  </p:handoutMasterIdLst>
  <p:sldIdLst>
    <p:sldId id="294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napToObjects="1" showGuides="1">
      <p:cViewPr varScale="1">
        <p:scale>
          <a:sx n="94" d="100"/>
          <a:sy n="94" d="100"/>
        </p:scale>
        <p:origin x="797" y="8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59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25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5 Jul '16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S.K. Chandrasekaran | LCLS-II CM Ambient Magnetic Field Management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5 Jul '16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S.K. Chandrasekaran | LCLS-II CM Ambient Magnetic Field Management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smtClean="0"/>
              <a:t>5 Jul '16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S.K. Chandrasekaran | LCLS-II CM Ambient Magnetic Field Management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5 Jul '16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S.K. Chandrasekaran | LCLS-II CM Ambient Magnetic Field Management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5 Jul '16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S.K. Chandrasekaran | LCLS-II CM Ambient Magnetic Field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 Jul '16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S.K. Chandrasekaran | LCLS-II CM Ambient Magnetic Field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5 Jul '16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S.K. Chandrasekaran | LCLS-II CM Ambient Magnetic Field Management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Tesla Technology Collaboration Meeting, </a:t>
            </a:r>
            <a:r>
              <a:rPr lang="en-US" dirty="0" err="1" smtClean="0"/>
              <a:t>Saclay</a:t>
            </a:r>
            <a:endParaRPr lang="en-US" dirty="0"/>
          </a:p>
          <a:p>
            <a:r>
              <a:rPr lang="en-US" dirty="0" smtClean="0"/>
              <a:t>July 5, 2016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LCLS-II CM Ambient Magnetic Field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4612821"/>
            <a:ext cx="8672513" cy="1173165"/>
          </a:xfrm>
        </p:spPr>
        <p:txBody>
          <a:bodyPr/>
          <a:lstStyle/>
          <a:p>
            <a:r>
              <a:rPr lang="en-US" sz="2000" dirty="0" smtClean="0"/>
              <a:t>Fields up to 46 </a:t>
            </a:r>
            <a:r>
              <a:rPr lang="en-US" sz="2000" dirty="0" err="1" smtClean="0"/>
              <a:t>mG</a:t>
            </a:r>
            <a:r>
              <a:rPr lang="en-US" sz="2000" dirty="0" smtClean="0"/>
              <a:t> discovered after major assembly work</a:t>
            </a:r>
          </a:p>
          <a:p>
            <a:pPr lvl="1"/>
            <a:r>
              <a:rPr lang="en-US" sz="1800" dirty="0" err="1" smtClean="0"/>
              <a:t>Cryo</a:t>
            </a:r>
            <a:r>
              <a:rPr lang="en-US" sz="1800" dirty="0" smtClean="0"/>
              <a:t>-piping welds, warm coupler install, etc.</a:t>
            </a:r>
            <a:endParaRPr lang="en-US" sz="1800" dirty="0" smtClean="0"/>
          </a:p>
          <a:p>
            <a:r>
              <a:rPr lang="en-US" sz="2000" dirty="0" smtClean="0"/>
              <a:t>Investigation </a:t>
            </a:r>
            <a:r>
              <a:rPr lang="en-US" sz="2000" dirty="0" smtClean="0"/>
              <a:t>performed &amp; ruled out several sources</a:t>
            </a:r>
          </a:p>
          <a:p>
            <a:pPr lvl="1"/>
            <a:r>
              <a:rPr lang="en-US" sz="1800" dirty="0" smtClean="0"/>
              <a:t>Vacuum vessel deduced to be magnetized</a:t>
            </a:r>
          </a:p>
          <a:p>
            <a:r>
              <a:rPr lang="en-US" sz="2000" dirty="0" smtClean="0"/>
              <a:t>Cryomodule successfully demagnetized using in-place coils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fields as assembly progresses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 Jul '16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S.K. Chandrasekaran | LCLS-II CM Ambient Magnetic Field Management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799" y="679331"/>
            <a:ext cx="4881725" cy="393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75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large scale project where </a:t>
            </a:r>
          </a:p>
          <a:p>
            <a:pPr lvl="1"/>
            <a:r>
              <a:rPr lang="en-US" dirty="0" smtClean="0"/>
              <a:t>Magnetic hygiene very strictly enforced</a:t>
            </a:r>
          </a:p>
          <a:p>
            <a:pPr lvl="1"/>
            <a:r>
              <a:rPr lang="en-US" dirty="0" smtClean="0"/>
              <a:t>Cryomodule instrumented to monitor magnetic environment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2-layer magnetic shielding of cavities</a:t>
            </a:r>
          </a:p>
          <a:p>
            <a:r>
              <a:rPr lang="en-US" dirty="0" smtClean="0"/>
              <a:t>Fluxgates monitored during cryomodule assembly</a:t>
            </a:r>
          </a:p>
          <a:p>
            <a:r>
              <a:rPr lang="en-US" dirty="0" smtClean="0"/>
              <a:t>Helmholtz coils outside vacuum vessel</a:t>
            </a:r>
          </a:p>
          <a:p>
            <a:pPr lvl="1"/>
            <a:r>
              <a:rPr lang="en-US" dirty="0" smtClean="0"/>
              <a:t>Able to demagnetize vessel &amp; cryomodule in-situ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 Jul '16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S.K. Chandrasekaran | LCLS-II CM Ambient Magnetic Field Management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114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First large CW project where magnetic shielding being analyzed stringently, especially longitudinal component of magnetic field</a:t>
            </a:r>
          </a:p>
          <a:p>
            <a:pPr lvl="1"/>
            <a:r>
              <a:rPr lang="en-US" sz="1800" i="1" dirty="0" err="1"/>
              <a:t>B</a:t>
            </a:r>
            <a:r>
              <a:rPr lang="en-US" sz="1800" baseline="-25000" dirty="0" err="1"/>
              <a:t>avg</a:t>
            </a:r>
            <a:r>
              <a:rPr lang="en-US" sz="1800" dirty="0"/>
              <a:t> ↓ → </a:t>
            </a:r>
            <a:r>
              <a:rPr lang="en-US" sz="1800" i="1" dirty="0" err="1"/>
              <a:t>R</a:t>
            </a:r>
            <a:r>
              <a:rPr lang="en-US" sz="1800" i="1" baseline="-25000" dirty="0" err="1"/>
              <a:t>s</a:t>
            </a:r>
            <a:r>
              <a:rPr lang="en-US" sz="1800" baseline="-25000" dirty="0"/>
              <a:t> </a:t>
            </a:r>
            <a:r>
              <a:rPr lang="en-US" sz="1800" dirty="0"/>
              <a:t>↓ → </a:t>
            </a:r>
            <a:r>
              <a:rPr lang="en-US" sz="1800" i="1" dirty="0"/>
              <a:t>Q</a:t>
            </a:r>
            <a:r>
              <a:rPr lang="en-US" sz="1800" baseline="-25000" dirty="0"/>
              <a:t>0 </a:t>
            </a:r>
            <a:r>
              <a:rPr lang="en-US" sz="1800" dirty="0"/>
              <a:t>↑ → </a:t>
            </a:r>
            <a:r>
              <a:rPr lang="en-US" sz="1800" i="1" dirty="0" err="1"/>
              <a:t>P</a:t>
            </a:r>
            <a:r>
              <a:rPr lang="en-US" sz="1800" baseline="-25000" dirty="0" err="1"/>
              <a:t>diss</a:t>
            </a:r>
            <a:r>
              <a:rPr lang="en-US" sz="1800" dirty="0"/>
              <a:t>↓ → </a:t>
            </a:r>
            <a:r>
              <a:rPr lang="en-US" sz="1800" dirty="0" smtClean="0"/>
              <a:t>$</a:t>
            </a:r>
            <a:r>
              <a:rPr lang="en-US" sz="1800" baseline="-25000" dirty="0" smtClean="0"/>
              <a:t>capital &amp; </a:t>
            </a:r>
            <a:r>
              <a:rPr lang="en-US" sz="1800" baseline="-25000" dirty="0" err="1" smtClean="0"/>
              <a:t>oper</a:t>
            </a:r>
            <a:r>
              <a:rPr lang="en-US" sz="1800" dirty="0" smtClean="0"/>
              <a:t> </a:t>
            </a:r>
            <a:r>
              <a:rPr lang="en-US" sz="1800" dirty="0"/>
              <a:t>↓</a:t>
            </a:r>
          </a:p>
          <a:p>
            <a:pPr lvl="1"/>
            <a:endParaRPr lang="en-US" sz="1800" dirty="0"/>
          </a:p>
          <a:p>
            <a:r>
              <a:rPr lang="en-US" sz="2000" dirty="0"/>
              <a:t>LCLS-II specification [1]: </a:t>
            </a:r>
          </a:p>
          <a:p>
            <a:pPr lvl="1"/>
            <a:r>
              <a:rPr lang="en-US" sz="1800" i="1" dirty="0" err="1"/>
              <a:t>B</a:t>
            </a:r>
            <a:r>
              <a:rPr lang="en-US" sz="1800" baseline="-25000" dirty="0" err="1"/>
              <a:t>avg</a:t>
            </a:r>
            <a:r>
              <a:rPr lang="en-US" sz="1800" dirty="0"/>
              <a:t>&lt;5 </a:t>
            </a:r>
            <a:r>
              <a:rPr lang="en-US" sz="1800" dirty="0" err="1"/>
              <a:t>mG</a:t>
            </a:r>
            <a:r>
              <a:rPr lang="en-US" sz="1800" dirty="0"/>
              <a:t> to reach </a:t>
            </a:r>
            <a:r>
              <a:rPr lang="en-US" sz="1800" i="1" dirty="0"/>
              <a:t>Q</a:t>
            </a:r>
            <a:r>
              <a:rPr lang="en-US" sz="1800" dirty="0"/>
              <a:t> &gt;2.7E10 at 2 K, 16 MV/m</a:t>
            </a:r>
          </a:p>
          <a:p>
            <a:pPr lvl="1"/>
            <a:endParaRPr lang="en-US" sz="1800" dirty="0"/>
          </a:p>
          <a:p>
            <a:r>
              <a:rPr lang="en-US" sz="2000" dirty="0"/>
              <a:t>Major magnetic field sources: vacuum vessel, components, earth</a:t>
            </a:r>
          </a:p>
          <a:p>
            <a:pPr lvl="1"/>
            <a:r>
              <a:rPr lang="en-US" sz="1800" i="1" dirty="0" err="1"/>
              <a:t>B</a:t>
            </a:r>
            <a:r>
              <a:rPr lang="en-US" sz="1800" baseline="-25000" dirty="0" err="1"/>
              <a:t>vessel</a:t>
            </a:r>
            <a:r>
              <a:rPr lang="en-US" sz="1800" dirty="0"/>
              <a:t>&lt; 3 G [2] </a:t>
            </a:r>
          </a:p>
          <a:p>
            <a:pPr lvl="1"/>
            <a:r>
              <a:rPr lang="en-US" sz="1800" i="1" dirty="0" err="1"/>
              <a:t>B</a:t>
            </a:r>
            <a:r>
              <a:rPr lang="en-US" sz="1800" baseline="-25000" dirty="0" err="1"/>
              <a:t>components</a:t>
            </a:r>
            <a:r>
              <a:rPr lang="en-US" sz="1800" dirty="0"/>
              <a:t>~ 1 G</a:t>
            </a:r>
          </a:p>
          <a:p>
            <a:pPr lvl="1"/>
            <a:r>
              <a:rPr lang="en-US" sz="1800" i="1" dirty="0" err="1"/>
              <a:t>B</a:t>
            </a:r>
            <a:r>
              <a:rPr lang="en-US" sz="1800" baseline="-25000" dirty="0" err="1"/>
              <a:t>earth</a:t>
            </a:r>
            <a:r>
              <a:rPr lang="en-US" sz="1800" dirty="0"/>
              <a:t>≈ 483 </a:t>
            </a:r>
            <a:r>
              <a:rPr lang="en-US" sz="1800" dirty="0" err="1"/>
              <a:t>mG</a:t>
            </a:r>
            <a:r>
              <a:rPr lang="en-US" sz="1800" dirty="0"/>
              <a:t> at SLAC [3]</a:t>
            </a:r>
          </a:p>
          <a:p>
            <a:pPr lvl="1"/>
            <a:r>
              <a:rPr lang="en-US" sz="1800" i="1" dirty="0"/>
              <a:t>B</a:t>
            </a:r>
            <a:r>
              <a:rPr lang="en-US" sz="1800" baseline="-25000" dirty="0"/>
              <a:t>//,beamline</a:t>
            </a:r>
            <a:r>
              <a:rPr lang="en-US" sz="1800" dirty="0"/>
              <a:t>≈ 150 </a:t>
            </a:r>
            <a:r>
              <a:rPr lang="en-US" sz="1800" dirty="0" err="1" smtClean="0"/>
              <a:t>mG</a:t>
            </a:r>
            <a:r>
              <a:rPr lang="en-US" sz="1800" dirty="0" smtClean="0"/>
              <a:t> [4]</a:t>
            </a:r>
            <a:endParaRPr lang="en-US" sz="1800" dirty="0"/>
          </a:p>
          <a:p>
            <a:pPr lvl="1"/>
            <a:endParaRPr lang="en-US" sz="1800" dirty="0"/>
          </a:p>
          <a:p>
            <a:r>
              <a:rPr lang="en-US" sz="2000" dirty="0"/>
              <a:t>Most analyses done assuming SLAC tunnel magnetic fields</a:t>
            </a:r>
          </a:p>
          <a:p>
            <a:pPr lvl="1"/>
            <a:endParaRPr lang="en-US" baseline="-25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scope, specifications &amp; sources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 Jul '16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S.K. Chandrasekaran | LCLS-II CM Ambient Magnetic Field Management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5582781"/>
            <a:ext cx="8790140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600" baseline="-25000" dirty="0" smtClean="0"/>
              <a:t>[1] “1.3 GHz Superconducting RF </a:t>
            </a:r>
            <a:r>
              <a:rPr lang="en-US" sz="1600" baseline="-25000" dirty="0" err="1" smtClean="0"/>
              <a:t>Cryomodule</a:t>
            </a:r>
            <a:r>
              <a:rPr lang="en-US" sz="1600" baseline="-25000" dirty="0" smtClean="0"/>
              <a:t>,” Functional Requirements Document, LCLSII-4.5-FR-0053.</a:t>
            </a:r>
          </a:p>
          <a:p>
            <a:pPr marL="0" indent="0">
              <a:buNone/>
            </a:pPr>
            <a:r>
              <a:rPr lang="en-US" sz="1600" baseline="-25000" dirty="0" smtClean="0"/>
              <a:t>[</a:t>
            </a:r>
            <a:r>
              <a:rPr lang="en-US" sz="1600" baseline="-25000" dirty="0"/>
              <a:t>2</a:t>
            </a:r>
            <a:r>
              <a:rPr lang="en-US" sz="1600" baseline="-25000" dirty="0" smtClean="0"/>
              <a:t>] A</a:t>
            </a:r>
            <a:r>
              <a:rPr lang="en-US" sz="1600" baseline="-25000" dirty="0"/>
              <a:t>. Crawford, </a:t>
            </a:r>
            <a:r>
              <a:rPr lang="en-US" sz="1600" baseline="-25000" dirty="0" smtClean="0"/>
              <a:t>arXiv:1507.06582v1.</a:t>
            </a:r>
            <a:endParaRPr lang="en-US" sz="1600" baseline="-25000" dirty="0"/>
          </a:p>
          <a:p>
            <a:pPr marL="0" indent="0">
              <a:buNone/>
            </a:pPr>
            <a:r>
              <a:rPr lang="en-US" sz="1600" baseline="-25000" dirty="0" smtClean="0"/>
              <a:t>[3] </a:t>
            </a:r>
            <a:r>
              <a:rPr lang="en-US" sz="1600" baseline="-25000" dirty="0"/>
              <a:t>National Oceanic and Atmospheric Administration, 2014--2019 World Magnetic Model</a:t>
            </a:r>
            <a:r>
              <a:rPr lang="en-US" sz="1600" baseline="-25000" dirty="0" smtClean="0"/>
              <a:t>.</a:t>
            </a:r>
          </a:p>
          <a:p>
            <a:pPr marL="0" indent="0">
              <a:buNone/>
            </a:pPr>
            <a:r>
              <a:rPr lang="en-US" sz="1600" baseline="-25000" dirty="0" smtClean="0"/>
              <a:t>[4] S. Anderson, ”Tunnel Background Field Measurement in </a:t>
            </a:r>
            <a:r>
              <a:rPr lang="en-US" sz="1600" baseline="-25000" dirty="0" err="1" smtClean="0"/>
              <a:t>Linac</a:t>
            </a:r>
            <a:r>
              <a:rPr lang="en-US" sz="1600" baseline="-25000" dirty="0" smtClean="0"/>
              <a:t> Sectors 2-10 and in the LCLS </a:t>
            </a:r>
            <a:r>
              <a:rPr lang="en-US" sz="1600" baseline="-25000" dirty="0" err="1" smtClean="0"/>
              <a:t>Undulator</a:t>
            </a:r>
            <a:r>
              <a:rPr lang="en-US" sz="1600" baseline="-25000" dirty="0" smtClean="0"/>
              <a:t> Hall.”</a:t>
            </a:r>
            <a:endParaRPr lang="en-US" sz="16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2422455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4696391"/>
            <a:ext cx="8672513" cy="1277374"/>
          </a:xfrm>
        </p:spPr>
        <p:txBody>
          <a:bodyPr/>
          <a:lstStyle/>
          <a:p>
            <a:r>
              <a:rPr lang="en-US" dirty="0"/>
              <a:t>Smaller ambient magnetic fields beneficial</a:t>
            </a:r>
          </a:p>
          <a:p>
            <a:pPr lvl="1"/>
            <a:r>
              <a:rPr lang="en-US" dirty="0"/>
              <a:t>For high </a:t>
            </a:r>
            <a:r>
              <a:rPr lang="en-US" i="1" dirty="0"/>
              <a:t>Q</a:t>
            </a:r>
            <a:r>
              <a:rPr lang="en-US" dirty="0"/>
              <a:t> &amp; for low flux expelling material</a:t>
            </a:r>
          </a:p>
          <a:p>
            <a:r>
              <a:rPr lang="en-US" i="1" dirty="0" smtClean="0"/>
              <a:t>Q</a:t>
            </a:r>
            <a:r>
              <a:rPr lang="en-US" baseline="-25000" dirty="0" smtClean="0"/>
              <a:t>0</a:t>
            </a:r>
            <a:r>
              <a:rPr lang="en-US" dirty="0" smtClean="0"/>
              <a:t>&gt;2.7 </a:t>
            </a:r>
            <a:r>
              <a:rPr lang="en-US" dirty="0"/>
              <a:t>x 10</a:t>
            </a:r>
            <a:r>
              <a:rPr lang="en-US" baseline="30000" dirty="0"/>
              <a:t>10</a:t>
            </a:r>
            <a:r>
              <a:rPr lang="en-US" dirty="0"/>
              <a:t> may be realized for trapped </a:t>
            </a:r>
            <a:r>
              <a:rPr lang="en-US" i="1" dirty="0"/>
              <a:t>B</a:t>
            </a:r>
            <a:r>
              <a:rPr lang="en-US" dirty="0"/>
              <a:t>&lt;3 </a:t>
            </a:r>
            <a:r>
              <a:rPr lang="en-US" dirty="0" err="1" smtClean="0"/>
              <a:t>mG</a:t>
            </a:r>
            <a:endParaRPr lang="en-US" dirty="0" smtClean="0"/>
          </a:p>
          <a:p>
            <a:pPr lvl="1"/>
            <a:r>
              <a:rPr lang="en-US" dirty="0" smtClean="0"/>
              <a:t>For N-doped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Trapped Magnetic Flux &amp; </a:t>
            </a:r>
            <a:r>
              <a:rPr lang="en-US" i="1" dirty="0"/>
              <a:t>Q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 Jul '16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S.K. Chandrasekaran | LCLS-II CM Ambient Magnetic Field Management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7784"/>
            <a:ext cx="4700405" cy="36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8364" y="2032907"/>
            <a:ext cx="2058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↓</a:t>
            </a:r>
            <a:r>
              <a:rPr lang="en-US" i="1" dirty="0" smtClean="0"/>
              <a:t>B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↑</a:t>
            </a:r>
            <a:r>
              <a:rPr lang="en-US" dirty="0"/>
              <a:t> </a:t>
            </a:r>
            <a:r>
              <a:rPr lang="en-US" dirty="0" smtClean="0"/>
              <a:t>↑</a:t>
            </a:r>
            <a:r>
              <a:rPr lang="en-US" i="1" dirty="0" smtClean="0"/>
              <a:t>Q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806450" y="3716511"/>
            <a:ext cx="2408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M. Martinello et al., IPAC 2016</a:t>
            </a: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9267" y="1037413"/>
            <a:ext cx="4494733" cy="32196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61503" y="3015074"/>
            <a:ext cx="1917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S. Posen et al., </a:t>
            </a:r>
            <a:r>
              <a:rPr lang="en-US" sz="1400" dirty="0" smtClean="0"/>
              <a:t>J. Appl. </a:t>
            </a:r>
          </a:p>
          <a:p>
            <a:pPr algn="ctr"/>
            <a:r>
              <a:rPr lang="en-US" sz="1400" dirty="0" smtClean="0"/>
              <a:t>Phys. </a:t>
            </a:r>
            <a:r>
              <a:rPr lang="en-US" sz="1400" b="1" dirty="0" smtClean="0"/>
              <a:t>119</a:t>
            </a:r>
            <a:r>
              <a:rPr lang="en-US" sz="1400" dirty="0" smtClean="0"/>
              <a:t>, 213903 </a:t>
            </a:r>
            <a:r>
              <a:rPr lang="en-US" sz="1400" dirty="0" smtClean="0"/>
              <a:t>2016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70870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2-layer passive magnetic shielding</a:t>
            </a:r>
          </a:p>
          <a:p>
            <a:pPr lvl="1"/>
            <a:r>
              <a:rPr lang="en-US" dirty="0" smtClean="0"/>
              <a:t>Manufactured from </a:t>
            </a:r>
            <a:r>
              <a:rPr lang="en-US" dirty="0" err="1" smtClean="0"/>
              <a:t>Cryoperm</a:t>
            </a:r>
            <a:r>
              <a:rPr lang="en-US" dirty="0" smtClean="0"/>
              <a:t> 10</a:t>
            </a:r>
          </a:p>
          <a:p>
            <a:r>
              <a:rPr lang="en-US" dirty="0" smtClean="0"/>
              <a:t>Strict magnetic hygiene program</a:t>
            </a:r>
          </a:p>
          <a:p>
            <a:pPr lvl="1"/>
            <a:r>
              <a:rPr lang="en-US" dirty="0" smtClean="0"/>
              <a:t>Material choices</a:t>
            </a:r>
          </a:p>
          <a:p>
            <a:pPr lvl="1"/>
            <a:r>
              <a:rPr lang="en-US" dirty="0" smtClean="0"/>
              <a:t>Inspection &amp; demagnetization of components near cavities</a:t>
            </a:r>
          </a:p>
          <a:p>
            <a:pPr lvl="1"/>
            <a:r>
              <a:rPr lang="en-US" dirty="0" smtClean="0"/>
              <a:t>Demagnetization of vacuum vessel</a:t>
            </a:r>
          </a:p>
          <a:p>
            <a:pPr lvl="1"/>
            <a:r>
              <a:rPr lang="en-US" dirty="0" smtClean="0"/>
              <a:t>Demagnetization of assembled cryomodule / vessel</a:t>
            </a:r>
          </a:p>
          <a:p>
            <a:r>
              <a:rPr lang="en-US" dirty="0" smtClean="0"/>
              <a:t>Active longitudinal magnetic field cancellation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Ambient Magnetic Field Management Methods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 Jul '16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S.K. Chandrasekaran | LCLS-II CM Ambient Magnetic Field Management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453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cavities instrumented with fluxgates inside helium vessel</a:t>
            </a:r>
          </a:p>
          <a:p>
            <a:pPr lvl="1"/>
            <a:r>
              <a:rPr lang="en-US" dirty="0" smtClean="0"/>
              <a:t>Cavities 1, 4, 5, 8</a:t>
            </a:r>
          </a:p>
          <a:p>
            <a:r>
              <a:rPr lang="en-US" dirty="0" smtClean="0"/>
              <a:t>2 fluxgates per cavity</a:t>
            </a:r>
          </a:p>
          <a:p>
            <a:pPr lvl="1"/>
            <a:r>
              <a:rPr lang="en-US" dirty="0" smtClean="0"/>
              <a:t>#1: 45°to cavity axis, in vertical plane of cavity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#2: 90°to cavity axis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Fluxgates in </a:t>
            </a:r>
            <a:r>
              <a:rPr lang="en-US" dirty="0" err="1" smtClean="0"/>
              <a:t>pCM</a:t>
            </a:r>
            <a:r>
              <a:rPr lang="en-US" dirty="0" smtClean="0"/>
              <a:t> cavities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 Jul '16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S.K. Chandrasekaran | LCLS-II CM Ambient Magnetic Field Management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" y="2997271"/>
            <a:ext cx="9143689" cy="24379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-2700000">
            <a:off x="1563003" y="3432940"/>
            <a:ext cx="45719" cy="2029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44240" y="486101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585862" y="2590800"/>
            <a:ext cx="0" cy="855697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585862" y="4967698"/>
            <a:ext cx="0" cy="869222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189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fluxgates</a:t>
            </a:r>
          </a:p>
          <a:p>
            <a:pPr lvl="1"/>
            <a:r>
              <a:rPr lang="en-US" dirty="0" smtClean="0"/>
              <a:t>Cavities 1, 2, 5, 7, 8</a:t>
            </a:r>
          </a:p>
          <a:p>
            <a:pPr lvl="1"/>
            <a:r>
              <a:rPr lang="en-US" dirty="0" smtClean="0"/>
              <a:t>Mounted between the two layers of magnetic shields</a:t>
            </a:r>
          </a:p>
          <a:p>
            <a:pPr lvl="1"/>
            <a:r>
              <a:rPr lang="en-US" dirty="0" smtClean="0"/>
              <a:t>Parallel to cavity axis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fluxgates outside cavities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 Jul '16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S.K. Chandrasekaran | LCLS-II CM Ambient Magnetic Field Management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 descr="M:\Saravan\Magnetic shield LCLS-II\Demag vacuum vessel\C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0665"/>
            <a:ext cx="9144000" cy="14708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 rot="5400000">
            <a:off x="778502" y="3921439"/>
            <a:ext cx="45719" cy="2029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1771824" y="3923166"/>
            <a:ext cx="45719" cy="2029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7103104" y="3919712"/>
            <a:ext cx="45719" cy="2029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5400000">
            <a:off x="8096426" y="3921439"/>
            <a:ext cx="45719" cy="2029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5400000">
            <a:off x="5124000" y="3923167"/>
            <a:ext cx="45719" cy="2029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10256" y="3096986"/>
            <a:ext cx="0" cy="855697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798135" y="3096986"/>
            <a:ext cx="0" cy="855697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152930" y="3096986"/>
            <a:ext cx="0" cy="855697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112360" y="3096986"/>
            <a:ext cx="0" cy="855697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115114" y="3096986"/>
            <a:ext cx="0" cy="855697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907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Manufactured from </a:t>
            </a:r>
            <a:r>
              <a:rPr lang="en-US" dirty="0" err="1" smtClean="0"/>
              <a:t>Cryoperm</a:t>
            </a:r>
            <a:r>
              <a:rPr lang="en-US" dirty="0" smtClean="0"/>
              <a:t> 10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2-layer magnetic shields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 Jul '16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S.K. Chandrasekaran | LCLS-II CM Ambient Magnetic Field Management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012" y="1420585"/>
            <a:ext cx="6779976" cy="476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7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Materials in close proximity to cavities controlled</a:t>
            </a:r>
          </a:p>
          <a:p>
            <a:pPr lvl="1"/>
            <a:r>
              <a:rPr lang="en-US" dirty="0" smtClean="0"/>
              <a:t>Non magnetic materials preferred</a:t>
            </a:r>
          </a:p>
          <a:p>
            <a:pPr lvl="1"/>
            <a:r>
              <a:rPr lang="en-US" dirty="0" smtClean="0"/>
              <a:t>If stainless steel needed, 316LN or 316L preferred</a:t>
            </a:r>
          </a:p>
          <a:p>
            <a:r>
              <a:rPr lang="en-US" dirty="0" smtClean="0"/>
              <a:t>All stainless steel &amp; other magnetic components checked for residual magnetic fields</a:t>
            </a:r>
          </a:p>
          <a:p>
            <a:pPr lvl="1"/>
            <a:r>
              <a:rPr lang="en-US" dirty="0" smtClean="0"/>
              <a:t>Residual fields at cavity RF surface distance should be ≤5 </a:t>
            </a:r>
            <a:r>
              <a:rPr lang="en-US" dirty="0" err="1" smtClean="0"/>
              <a:t>mG</a:t>
            </a:r>
            <a:endParaRPr lang="en-US" dirty="0" smtClean="0"/>
          </a:p>
          <a:p>
            <a:pPr lvl="1"/>
            <a:r>
              <a:rPr lang="en-US" dirty="0" smtClean="0"/>
              <a:t>Invar rod subject to this requirement too</a:t>
            </a:r>
          </a:p>
          <a:p>
            <a:pPr lvl="2"/>
            <a:r>
              <a:rPr lang="en-US" dirty="0" smtClean="0"/>
              <a:t>Checked &amp; demagnetized after final welding &amp; grinding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hygiene program - Components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 Jul '16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S.K. Chandrasekaran | LCLS-II CM Ambient Magnetic Field Management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01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2333003"/>
            <a:ext cx="6804378" cy="3322355"/>
          </a:xfrm>
        </p:spPr>
        <p:txBody>
          <a:bodyPr/>
          <a:lstStyle/>
          <a:p>
            <a:r>
              <a:rPr lang="en-US" sz="2000" dirty="0" smtClean="0"/>
              <a:t>Helmholtz coils wound onto vessel directly</a:t>
            </a:r>
          </a:p>
          <a:p>
            <a:r>
              <a:rPr lang="en-US" sz="2000" dirty="0" smtClean="0"/>
              <a:t>Residual mag field at beamline, top &amp; bottom equators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hygiene program – Vacuum Vessel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 Jul '16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S.K. Chandrasekaran | LCLS-II CM Ambient Magnetic Field Management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1" r="12773"/>
          <a:stretch/>
        </p:blipFill>
        <p:spPr>
          <a:xfrm>
            <a:off x="7032978" y="824599"/>
            <a:ext cx="1519486" cy="2996288"/>
          </a:xfrm>
          <a:prstGeom prst="rect">
            <a:avLst/>
          </a:prstGeom>
        </p:spPr>
      </p:pic>
      <p:pic>
        <p:nvPicPr>
          <p:cNvPr id="8" name="Picture 7" descr="M:\Saravan\Magnetic shield LCLS-II\Demag vacuum vessel\Demag and expts\20160510_15464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13" b="35149"/>
          <a:stretch/>
        </p:blipFill>
        <p:spPr bwMode="auto">
          <a:xfrm>
            <a:off x="636588" y="824599"/>
            <a:ext cx="5757801" cy="13099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2015"/>
            <a:ext cx="4537704" cy="35793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704" y="3271884"/>
            <a:ext cx="4634472" cy="35861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61821" y="3724091"/>
            <a:ext cx="216896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/>
              <a:t>B</a:t>
            </a:r>
            <a:r>
              <a:rPr lang="en-US" sz="2000" baseline="-25000" dirty="0" err="1" smtClean="0"/>
              <a:t>avg</a:t>
            </a:r>
            <a:r>
              <a:rPr lang="en-US" sz="2000" baseline="-25000" dirty="0" smtClean="0"/>
              <a:t>  </a:t>
            </a:r>
            <a:r>
              <a:rPr lang="en-US" sz="2000" dirty="0" smtClean="0"/>
              <a:t>&gt; 500 </a:t>
            </a:r>
            <a:r>
              <a:rPr lang="en-US" sz="2000" dirty="0" err="1" smtClean="0"/>
              <a:t>mG</a:t>
            </a:r>
            <a:endParaRPr lang="en-US" sz="2000" dirty="0" smtClean="0"/>
          </a:p>
          <a:p>
            <a:pPr algn="ctr"/>
            <a:r>
              <a:rPr lang="en-US" sz="2000" dirty="0" smtClean="0"/>
              <a:t>↓ </a:t>
            </a:r>
          </a:p>
          <a:p>
            <a:pPr algn="ctr"/>
            <a:r>
              <a:rPr lang="en-US" sz="2000" dirty="0" smtClean="0"/>
              <a:t>&lt;</a:t>
            </a:r>
            <a:r>
              <a:rPr lang="en-US" sz="2000" dirty="0"/>
              <a:t>50 </a:t>
            </a:r>
            <a:r>
              <a:rPr lang="en-US" sz="2000" dirty="0" err="1" smtClean="0"/>
              <a:t>mG</a:t>
            </a:r>
            <a:r>
              <a:rPr lang="en-US" sz="2000" dirty="0" smtClean="0"/>
              <a:t> &amp; uniform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7230" y="3303443"/>
            <a:ext cx="216896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/>
              <a:t>B</a:t>
            </a:r>
            <a:r>
              <a:rPr lang="en-US" sz="2000" baseline="-25000" dirty="0" err="1" smtClean="0"/>
              <a:t>z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&gt; 300 </a:t>
            </a:r>
            <a:r>
              <a:rPr lang="en-US" sz="2000" dirty="0" err="1" smtClean="0"/>
              <a:t>mG</a:t>
            </a:r>
            <a:endParaRPr lang="en-US" sz="2000" dirty="0" smtClean="0"/>
          </a:p>
          <a:p>
            <a:pPr algn="ctr"/>
            <a:r>
              <a:rPr lang="en-US" sz="2000" dirty="0" smtClean="0"/>
              <a:t>↓ </a:t>
            </a:r>
          </a:p>
          <a:p>
            <a:pPr algn="ctr"/>
            <a:r>
              <a:rPr lang="en-US" sz="2000" dirty="0" smtClean="0"/>
              <a:t>&lt;</a:t>
            </a:r>
            <a:r>
              <a:rPr lang="en-US" sz="2000" dirty="0"/>
              <a:t>50 </a:t>
            </a:r>
            <a:r>
              <a:rPr lang="en-US" sz="2000" dirty="0" err="1" smtClean="0"/>
              <a:t>mG</a:t>
            </a:r>
            <a:r>
              <a:rPr lang="en-US" sz="2000" dirty="0" smtClean="0"/>
              <a:t> &amp; uniform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926093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841</TotalTime>
  <Words>695</Words>
  <Application>Microsoft Office PowerPoint</Application>
  <PresentationFormat>On-screen Show (4:3)</PresentationFormat>
  <Paragraphs>125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Calibri</vt:lpstr>
      <vt:lpstr>Geneva</vt:lpstr>
      <vt:lpstr>Helvetica</vt:lpstr>
      <vt:lpstr>Wingdings</vt:lpstr>
      <vt:lpstr>Fermilab_PPT_090815</vt:lpstr>
      <vt:lpstr>PowerPoint Presentation</vt:lpstr>
      <vt:lpstr>Magnetic scope, specifications &amp; sources</vt:lpstr>
      <vt:lpstr>Trapped Magnetic Flux &amp; Q0</vt:lpstr>
      <vt:lpstr>Ambient Magnetic Field Management Methods</vt:lpstr>
      <vt:lpstr>Fluxgates in pCM cavities</vt:lpstr>
      <vt:lpstr>Longitudinal fluxgates outside cavities</vt:lpstr>
      <vt:lpstr>2-layer magnetic shields</vt:lpstr>
      <vt:lpstr>Magnetic hygiene program - Components</vt:lpstr>
      <vt:lpstr>Magnetic hygiene program – Vacuum Vessel</vt:lpstr>
      <vt:lpstr>Magnetic fields as assembly progresses</vt:lpstr>
      <vt:lpstr>Summary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Saravan K. Chandrasekaran x 31841N</dc:creator>
  <cp:lastModifiedBy>Saravan K. Chandrasekaran x 31841N</cp:lastModifiedBy>
  <cp:revision>31</cp:revision>
  <cp:lastPrinted>2014-01-20T19:40:21Z</cp:lastPrinted>
  <dcterms:created xsi:type="dcterms:W3CDTF">2016-07-03T15:34:28Z</dcterms:created>
  <dcterms:modified xsi:type="dcterms:W3CDTF">2016-07-04T22:46:25Z</dcterms:modified>
</cp:coreProperties>
</file>