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5"/>
  </p:notesMasterIdLst>
  <p:handoutMasterIdLst>
    <p:handoutMasterId r:id="rId26"/>
  </p:handoutMasterIdLst>
  <p:sldIdLst>
    <p:sldId id="294" r:id="rId2"/>
    <p:sldId id="300" r:id="rId3"/>
    <p:sldId id="331" r:id="rId4"/>
    <p:sldId id="327" r:id="rId5"/>
    <p:sldId id="330" r:id="rId6"/>
    <p:sldId id="321" r:id="rId7"/>
    <p:sldId id="335" r:id="rId8"/>
    <p:sldId id="329" r:id="rId9"/>
    <p:sldId id="341" r:id="rId10"/>
    <p:sldId id="315" r:id="rId11"/>
    <p:sldId id="316" r:id="rId12"/>
    <p:sldId id="317" r:id="rId13"/>
    <p:sldId id="319" r:id="rId14"/>
    <p:sldId id="337" r:id="rId15"/>
    <p:sldId id="338" r:id="rId16"/>
    <p:sldId id="320" r:id="rId17"/>
    <p:sldId id="298" r:id="rId18"/>
    <p:sldId id="336" r:id="rId19"/>
    <p:sldId id="342" r:id="rId20"/>
    <p:sldId id="332" r:id="rId21"/>
    <p:sldId id="343" r:id="rId22"/>
    <p:sldId id="333" r:id="rId23"/>
    <p:sldId id="344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94660"/>
  </p:normalViewPr>
  <p:slideViewPr>
    <p:cSldViewPr snapToGrid="0" snapToObjects="1" showGuides="1">
      <p:cViewPr varScale="1">
        <p:scale>
          <a:sx n="112" d="100"/>
          <a:sy n="112" d="100"/>
        </p:scale>
        <p:origin x="-1632" y="-10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image of new tuner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19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7/6/16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L.Ristori | SSR1 Cryomodule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7/6/16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L.Ristori | SSR1 Cryomodule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smtClean="0"/>
              <a:t>7/6/16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L.Ristori | SSR1 Cryomodule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7/6/16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L.Ristori | SSR1 Cryomodule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7/6/16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L.Ristori | SSR1 Cryomodule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7/6/16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L.Ristori | SSR1 Cryomodule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7/6/16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L.Ristori | SSR1 Cryomodule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55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7/6/16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L.Ristori | SSR1 Cryomodule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PNG"/><Relationship Id="rId3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jpeg"/><Relationship Id="rId5" Type="http://schemas.microsoft.com/office/2007/relationships/hdphoto" Target="../media/hdphoto5.wdp"/><Relationship Id="rId6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microsoft.com/office/2007/relationships/hdphoto" Target="../media/hdphoto6.wdp"/><Relationship Id="rId5" Type="http://schemas.openxmlformats.org/officeDocument/2006/relationships/image" Target="../media/image49.jpeg"/><Relationship Id="rId6" Type="http://schemas.openxmlformats.org/officeDocument/2006/relationships/image" Target="../media/image50.png"/><Relationship Id="rId7" Type="http://schemas.openxmlformats.org/officeDocument/2006/relationships/image" Target="../media/image51.jpeg"/><Relationship Id="rId8" Type="http://schemas.microsoft.com/office/2007/relationships/hdphoto" Target="../media/hdphoto7.wdp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4" Type="http://schemas.openxmlformats.org/officeDocument/2006/relationships/image" Target="../media/image53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4" Type="http://schemas.openxmlformats.org/officeDocument/2006/relationships/image" Target="../media/image55.jpe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hyperlink" Target="http://srf2015proc.triumf.ca/prepress/papers/tupb074.pdf" TargetMode="External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microsoft.com/office/2007/relationships/hdphoto" Target="../media/hdphoto3.wdp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Leonardo Ristori</a:t>
            </a:r>
          </a:p>
          <a:p>
            <a:r>
              <a:rPr lang="en-US" dirty="0"/>
              <a:t>TTC Meeting</a:t>
            </a:r>
          </a:p>
          <a:p>
            <a:r>
              <a:rPr lang="en-US" dirty="0"/>
              <a:t>CEA Saclay, 5-8 July 2016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PIP-II SSR1 Cryomodule</a:t>
            </a:r>
          </a:p>
          <a:p>
            <a:r>
              <a:rPr lang="en-US" dirty="0"/>
              <a:t>Technical Issues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Cavity-Magnet String on Rail System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7/6/16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L.Ristori | SSR1 Cryomodule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/>
              <a:pPr/>
              <a:t>10</a:t>
            </a:fld>
            <a:endParaRPr lang="en-US" altLang="en-US"/>
          </a:p>
        </p:txBody>
      </p:sp>
      <p:pic>
        <p:nvPicPr>
          <p:cNvPr id="7" name="Content Placeholder 6" descr="image0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8" t="3120" r="1476" b="2564"/>
          <a:stretch/>
        </p:blipFill>
        <p:spPr bwMode="auto">
          <a:xfrm>
            <a:off x="317511" y="1043046"/>
            <a:ext cx="8597890" cy="411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906815"/>
            <a:ext cx="34070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String Assembly....</a:t>
            </a:r>
          </a:p>
          <a:p>
            <a:r>
              <a:rPr lang="en-US"/>
              <a:t>To purge or not to purge?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8006" y="4093818"/>
            <a:ext cx="40931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Purging seems the better approach in this case</a:t>
            </a:r>
          </a:p>
          <a:p>
            <a:endParaRPr lang="en-US" sz="1400"/>
          </a:p>
          <a:p>
            <a:pPr marL="285750" indent="-285750">
              <a:buFont typeface="Arial"/>
              <a:buChar char="•"/>
            </a:pPr>
            <a:r>
              <a:rPr lang="en-US" sz="1400"/>
              <a:t>Re-entrant shape of cavity endwalls prone to turbulence</a:t>
            </a:r>
          </a:p>
          <a:p>
            <a:pPr marL="285750" indent="-285750">
              <a:buFont typeface="Arial"/>
              <a:buChar char="•"/>
            </a:pPr>
            <a:r>
              <a:rPr lang="en-US" sz="1400"/>
              <a:t>Vicinity of connections to high e-field regions, high risk</a:t>
            </a:r>
          </a:p>
          <a:p>
            <a:pPr marL="285750" indent="-285750">
              <a:buFont typeface="Arial"/>
              <a:buChar char="•"/>
            </a:pPr>
            <a:r>
              <a:rPr lang="en-US" sz="1400"/>
              <a:t>First cleanroom assembly for new facility</a:t>
            </a:r>
          </a:p>
          <a:p>
            <a:pPr marL="285750" indent="-285750">
              <a:buFont typeface="Arial"/>
              <a:buChar char="•"/>
            </a:pPr>
            <a:r>
              <a:rPr lang="en-US" sz="1400"/>
              <a:t>First non 9-cell cryomodule at Fermilab</a:t>
            </a:r>
          </a:p>
          <a:p>
            <a:pPr marL="285750" indent="-285750">
              <a:buFont typeface="Arial"/>
              <a:buChar char="•"/>
            </a:pPr>
            <a:endParaRPr lang="en-US" sz="1400"/>
          </a:p>
          <a:p>
            <a:endParaRPr lang="en-US" sz="1400"/>
          </a:p>
          <a:p>
            <a:pPr marL="285750" indent="-285750">
              <a:buFont typeface="Arial"/>
              <a:buChar char="•"/>
            </a:pPr>
            <a:endParaRPr lang="en-US" sz="1400"/>
          </a:p>
          <a:p>
            <a:pPr marL="285750" indent="-285750">
              <a:buFont typeface="Arial"/>
              <a:buChar char="•"/>
            </a:pPr>
            <a:endParaRPr lang="en-US" sz="1400"/>
          </a:p>
        </p:txBody>
      </p:sp>
      <p:sp>
        <p:nvSpPr>
          <p:cNvPr id="10" name="TextBox 9"/>
          <p:cNvSpPr txBox="1"/>
          <p:nvPr/>
        </p:nvSpPr>
        <p:spPr>
          <a:xfrm>
            <a:off x="222250" y="5846247"/>
            <a:ext cx="3309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/>
              <a:t>Work by D. Passarelli – M. Parise</a:t>
            </a:r>
          </a:p>
        </p:txBody>
      </p:sp>
    </p:spTree>
    <p:extLst>
      <p:ext uri="{BB962C8B-B14F-4D97-AF65-F5344CB8AC3E}">
        <p14:creationId xmlns:p14="http://schemas.microsoft.com/office/powerpoint/2010/main" val="3087084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387079" cy="641739"/>
          </a:xfrm>
        </p:spPr>
        <p:txBody>
          <a:bodyPr/>
          <a:lstStyle/>
          <a:p>
            <a:r>
              <a:rPr lang="en-US" dirty="0" smtClean="0"/>
              <a:t>Rail System – staged outside cleanroom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46760" y="1178556"/>
            <a:ext cx="5472857" cy="410464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7/6/16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L.Ristori | SSR1 Cryomodule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17462" y="1691636"/>
            <a:ext cx="4104644" cy="307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64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Magnet-BPM Installation Tool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8600" y="1043046"/>
            <a:ext cx="3137321" cy="4987867"/>
          </a:xfrm>
        </p:spPr>
        <p:txBody>
          <a:bodyPr/>
          <a:lstStyle/>
          <a:p>
            <a:r>
              <a:rPr lang="en-US" sz="1800"/>
              <a:t>Magnet, BPM, 2 bellows, assembled and HPR washed prior to installation</a:t>
            </a:r>
          </a:p>
          <a:p>
            <a:r>
              <a:rPr lang="en-US" sz="1800"/>
              <a:t>Aligned using modular system employing independent devices for each DOF</a:t>
            </a:r>
          </a:p>
          <a:p>
            <a:r>
              <a:rPr lang="en-US" sz="1800"/>
              <a:t>Bellow alignment braces still not finalized</a:t>
            </a:r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7/6/16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L.Ristori | SSR1 Cryomodule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44" r="4214"/>
          <a:stretch/>
        </p:blipFill>
        <p:spPr>
          <a:xfrm>
            <a:off x="3479495" y="1320980"/>
            <a:ext cx="4863034" cy="47497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30503" y="1052824"/>
            <a:ext cx="198926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4"/>
                </a:solidFill>
              </a:rPr>
              <a:t>Gas Springs (Compression)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37073" y="920870"/>
            <a:ext cx="198926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4"/>
                </a:solidFill>
              </a:rPr>
              <a:t>Tension Wires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526338" y="1576044"/>
            <a:ext cx="609170" cy="4888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2"/>
          </p:cNvCxnSpPr>
          <p:nvPr/>
        </p:nvCxnSpPr>
        <p:spPr>
          <a:xfrm>
            <a:off x="6531706" y="1228647"/>
            <a:ext cx="427285" cy="5602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43096" y="4226567"/>
            <a:ext cx="984823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4"/>
                </a:solidFill>
              </a:rPr>
              <a:t>Modular alignment system</a:t>
            </a:r>
          </a:p>
        </p:txBody>
      </p:sp>
      <p:sp>
        <p:nvSpPr>
          <p:cNvPr id="25" name="Right Brace 24"/>
          <p:cNvSpPr/>
          <p:nvPr/>
        </p:nvSpPr>
        <p:spPr>
          <a:xfrm>
            <a:off x="7265566" y="3793706"/>
            <a:ext cx="329874" cy="1604386"/>
          </a:xfrm>
          <a:prstGeom prst="rightBrac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G_558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36588" y="4192211"/>
            <a:ext cx="2421556" cy="18161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80701" y="328866"/>
            <a:ext cx="195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/>
              <a:t>Work by M. Parise</a:t>
            </a:r>
          </a:p>
        </p:txBody>
      </p:sp>
    </p:spTree>
    <p:extLst>
      <p:ext uri="{BB962C8B-B14F-4D97-AF65-F5344CB8AC3E}">
        <p14:creationId xmlns:p14="http://schemas.microsoft.com/office/powerpoint/2010/main" val="3594891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6" descr="image00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6522" y="2457656"/>
            <a:ext cx="4138517" cy="204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30"/>
          <p:cNvGrpSpPr/>
          <p:nvPr/>
        </p:nvGrpSpPr>
        <p:grpSpPr>
          <a:xfrm rot="21416492">
            <a:off x="5988102" y="4451015"/>
            <a:ext cx="3066889" cy="1254789"/>
            <a:chOff x="1768984" y="1687124"/>
            <a:chExt cx="5789094" cy="2865951"/>
          </a:xfrm>
        </p:grpSpPr>
        <p:pic>
          <p:nvPicPr>
            <p:cNvPr id="32" name="Content Placeholder 6" descr="image00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8984" y="1687124"/>
              <a:ext cx="5789094" cy="2865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 rot="20616366">
              <a:off x="1919343" y="2201472"/>
              <a:ext cx="4679316" cy="989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Cryomodule Assembly Strategy (not finalized)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7/6/16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L.Ristori | SSR1 Cryomodule</a:t>
            </a:r>
            <a:endParaRPr lang="en-US" b="1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228600" y="1043046"/>
            <a:ext cx="3385119" cy="498786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800"/>
              <a:t>In cleanroom, Rough alignment done, clocking is fixed. </a:t>
            </a:r>
            <a:r>
              <a:rPr lang="en-US" sz="1800"/>
              <a:t>String with rail system comes out of cleanroom.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/>
              <a:t>String is made rigid by tooling (not pictured) and lifted by crane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/>
              <a:t>String is lowered on strongback assembly, on 2</a:t>
            </a:r>
            <a:r>
              <a:rPr lang="en-US" sz="1800" baseline="30000"/>
              <a:t>nd</a:t>
            </a:r>
            <a:r>
              <a:rPr lang="en-US" sz="1800"/>
              <a:t> rail system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/>
              <a:t>Cold mass assembly is completed (tuners, 2-phase, current leads, piping, MLI). Final alignment is done.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/>
              <a:t>Cold mass inserted in vacuum vessel (rollers not pictured). Alignment is checked.</a:t>
            </a:r>
          </a:p>
        </p:txBody>
      </p:sp>
      <p:pic>
        <p:nvPicPr>
          <p:cNvPr id="19" name="Content Placeholder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6584" y="4553075"/>
            <a:ext cx="2663279" cy="1741860"/>
          </a:xfrm>
          <a:prstGeom prst="snip2DiagRect">
            <a:avLst>
              <a:gd name="adj1" fmla="val 30904"/>
              <a:gd name="adj2" fmla="val 16667"/>
            </a:avLst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4736" y="1043046"/>
            <a:ext cx="2790689" cy="1363604"/>
          </a:xfrm>
          <a:prstGeom prst="round2DiagRect">
            <a:avLst>
              <a:gd name="adj1" fmla="val 50000"/>
              <a:gd name="adj2" fmla="val 0"/>
            </a:avLst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7227" y="4049990"/>
            <a:ext cx="2832219" cy="1401307"/>
          </a:xfrm>
          <a:prstGeom prst="round2DiagRect">
            <a:avLst>
              <a:gd name="adj1" fmla="val 50000"/>
              <a:gd name="adj2" fmla="val 0"/>
            </a:avLst>
          </a:prstGeom>
        </p:spPr>
      </p:pic>
      <p:sp>
        <p:nvSpPr>
          <p:cNvPr id="23" name="Bent Arrow 22"/>
          <p:cNvSpPr/>
          <p:nvPr/>
        </p:nvSpPr>
        <p:spPr>
          <a:xfrm>
            <a:off x="4852712" y="1579637"/>
            <a:ext cx="733069" cy="1053092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8171778" y="2054561"/>
            <a:ext cx="433647" cy="16725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4403491">
            <a:off x="6706225" y="4977886"/>
            <a:ext cx="433647" cy="16725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878948" y="3424014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9355" y="1193938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01449" y="2510888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47446" y="3791879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24189" y="5740381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82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76265" y="84313"/>
            <a:ext cx="8106659" cy="511754"/>
          </a:xfrm>
        </p:spPr>
        <p:txBody>
          <a:bodyPr/>
          <a:lstStyle/>
          <a:p>
            <a:r>
              <a:rPr lang="en-US" sz="2200" dirty="0" smtClean="0"/>
              <a:t>SSR1 Tuner: Requirements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76266" y="6504213"/>
            <a:ext cx="7314736" cy="2521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063F7131-51C0-40F6-ABEB-9C31E026C52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393" y="4302910"/>
            <a:ext cx="6469063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391" y="2622675"/>
            <a:ext cx="6469063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390" y="901639"/>
            <a:ext cx="6469063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7/6/16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L.Ristori | SSR1 Cryomodule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7108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 thruBlk="1"/>
      </p:transition>
    </mc:Choice>
    <mc:Fallback xmlns="">
      <p:transition xmlns:p14="http://schemas.microsoft.com/office/powerpoint/2010/main" spd="med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Prototype Tuner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787" y="1332052"/>
            <a:ext cx="4210088" cy="2508634"/>
          </a:xfrm>
          <a:prstGeom prst="rect">
            <a:avLst/>
          </a:prstGeom>
        </p:spPr>
      </p:pic>
      <p:pic>
        <p:nvPicPr>
          <p:cNvPr id="10" name="Picture 9" descr="DSC_2064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2965134"/>
            <a:ext cx="1924577" cy="904078"/>
          </a:xfrm>
          <a:prstGeom prst="rect">
            <a:avLst/>
          </a:prstGeom>
        </p:spPr>
      </p:pic>
      <p:pic>
        <p:nvPicPr>
          <p:cNvPr id="3" name="Picture 2" descr="2014-12-12 10.33.04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877" y="4233836"/>
            <a:ext cx="2364941" cy="1840380"/>
          </a:xfrm>
          <a:prstGeom prst="rect">
            <a:avLst/>
          </a:prstGeom>
        </p:spPr>
      </p:pic>
      <p:pic>
        <p:nvPicPr>
          <p:cNvPr id="8" name="Picture 7" descr="2014-12-12 10.50.48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2149" y="3724950"/>
            <a:ext cx="2703541" cy="2188910"/>
          </a:xfrm>
          <a:prstGeom prst="rect">
            <a:avLst/>
          </a:prstGeom>
        </p:spPr>
      </p:pic>
      <p:pic>
        <p:nvPicPr>
          <p:cNvPr id="11" name="Picture 10" descr="2014-12-12 10.49.30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7364" y="4233836"/>
            <a:ext cx="2428469" cy="17868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35012" y="3417173"/>
            <a:ext cx="2697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Cartridge with motor and piezos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90408" y="3926059"/>
            <a:ext cx="2209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Installation of cartridge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9877" y="3933094"/>
            <a:ext cx="2697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Alignment system for main arms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14818" y="230909"/>
            <a:ext cx="3318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accent6"/>
                </a:solidFill>
              </a:rPr>
              <a:t>D. Passarelli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/>
              <a:t>L.Ristori | SSR1 Cryomodule</a:t>
            </a:r>
            <a:endParaRPr lang="en-US" b="1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pPr>
              <a:defRPr/>
            </a:pPr>
            <a:fld id="{8D828626-EF86-AC4E-8DED-1D4611268D81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2" name="Picture 3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0590" y="955175"/>
            <a:ext cx="4352549" cy="230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7/6/16</a:t>
            </a:r>
          </a:p>
        </p:txBody>
      </p:sp>
    </p:spTree>
    <p:extLst>
      <p:ext uri="{BB962C8B-B14F-4D97-AF65-F5344CB8AC3E}">
        <p14:creationId xmlns:p14="http://schemas.microsoft.com/office/powerpoint/2010/main" val="141471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569410" cy="641739"/>
          </a:xfrm>
        </p:spPr>
        <p:txBody>
          <a:bodyPr/>
          <a:lstStyle/>
          <a:p>
            <a:r>
              <a:rPr lang="en-US" dirty="0" smtClean="0"/>
              <a:t>SSR1 Tuner: Testing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7/6/16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L.Ristori | SSR1 Cryomodule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65" y="1042988"/>
            <a:ext cx="5807885" cy="4546159"/>
          </a:xfrm>
        </p:spPr>
      </p:pic>
      <p:sp>
        <p:nvSpPr>
          <p:cNvPr id="9" name="Rectangle 8"/>
          <p:cNvSpPr/>
          <p:nvPr/>
        </p:nvSpPr>
        <p:spPr>
          <a:xfrm>
            <a:off x="228600" y="5821291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Performance </a:t>
            </a:r>
            <a:r>
              <a:rPr lang="en-US" sz="1200" i="1" dirty="0">
                <a:latin typeface="Helvetica" panose="020B0604020202020204" pitchFamily="34" charset="0"/>
                <a:cs typeface="Helvetica" panose="020B0604020202020204" pitchFamily="34" charset="0"/>
              </a:rPr>
              <a:t>of the Tuner mechanism for SSR1 Resonators During Fully </a:t>
            </a:r>
            <a:r>
              <a:rPr lang="en-US" sz="12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Integrated </a:t>
            </a:r>
            <a:r>
              <a:rPr lang="en-US" sz="1200" i="1" dirty="0">
                <a:latin typeface="Helvetica" panose="020B0604020202020204" pitchFamily="34" charset="0"/>
                <a:cs typeface="Helvetica" panose="020B0604020202020204" pitchFamily="34" charset="0"/>
              </a:rPr>
              <a:t>Tests at Fermilab</a:t>
            </a:r>
            <a:r>
              <a:rPr lang="en-US" sz="12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1200" i="1" dirty="0">
                <a:latin typeface="Helvetica" panose="020B0604020202020204" pitchFamily="34" charset="0"/>
                <a:cs typeface="Helvetica" panose="020B0604020202020204" pitchFamily="34" charset="0"/>
              </a:rPr>
              <a:t>D. Passarelli et. al</a:t>
            </a:r>
            <a:r>
              <a:rPr lang="en-US" sz="12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., </a:t>
            </a:r>
            <a:r>
              <a:rPr lang="en-US" sz="1200" i="1" dirty="0">
                <a:latin typeface="Helvetica" panose="020B0604020202020204" pitchFamily="34" charset="0"/>
                <a:cs typeface="Helvetica" panose="020B0604020202020204" pitchFamily="34" charset="0"/>
              </a:rPr>
              <a:t>Proceedings of SRF2015, Whistler, Canada, THPB061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66065" y="1243082"/>
            <a:ext cx="272054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Tuning is achieved with cavity always under compression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Spec is &gt; 135kHz range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Motor and Piezos are in series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Preload of Piezos is achieved by engaging the motor up to 80 kHz shift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r>
              <a:rPr lang="en-US" sz="1400" dirty="0" smtClean="0"/>
              <a:t>Studies of microphonics control of the SSR1 cavity have being carried out using this tuner mechanism.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98635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10044249_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720" y="617178"/>
            <a:ext cx="5549331" cy="2984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SSR1 Tuner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1213404"/>
            <a:ext cx="3853668" cy="468034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004C97"/>
                </a:solidFill>
                <a:latin typeface="Calibri" panose="020F0502020204030204" pitchFamily="34" charset="0"/>
              </a:rPr>
              <a:t>Based on the experiences gained assembling and testing the prototype tuner we’re updating the design of the tuner for the production version.</a:t>
            </a:r>
            <a:endParaRPr lang="en-US" sz="1000" dirty="0">
              <a:solidFill>
                <a:srgbClr val="004C97"/>
              </a:solidFill>
              <a:latin typeface="Calibri" panose="020F0502020204030204" pitchFamily="34" charset="0"/>
            </a:endParaRPr>
          </a:p>
          <a:p>
            <a:endParaRPr lang="en-US" sz="600" dirty="0">
              <a:solidFill>
                <a:srgbClr val="004C97"/>
              </a:solidFill>
              <a:latin typeface="Calibri" panose="020F0502020204030204" pitchFamily="34" charset="0"/>
            </a:endParaRPr>
          </a:p>
          <a:p>
            <a:r>
              <a:rPr lang="en-US" sz="1800" dirty="0" smtClean="0">
                <a:solidFill>
                  <a:srgbClr val="004C97"/>
                </a:solidFill>
                <a:latin typeface="Calibri" panose="020F0502020204030204" pitchFamily="34" charset="0"/>
              </a:rPr>
              <a:t>Main changes:</a:t>
            </a:r>
          </a:p>
          <a:p>
            <a:pPr lvl="1"/>
            <a:r>
              <a:rPr lang="en-US" sz="1600" dirty="0">
                <a:solidFill>
                  <a:srgbClr val="004C97"/>
                </a:solidFill>
                <a:latin typeface="Calibri" panose="020F0502020204030204" pitchFamily="34" charset="0"/>
              </a:rPr>
              <a:t>Clearance with beam connections</a:t>
            </a:r>
            <a:endParaRPr lang="en-US" sz="1600" dirty="0" smtClean="0">
              <a:solidFill>
                <a:srgbClr val="004C97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1600" dirty="0" smtClean="0">
                <a:solidFill>
                  <a:srgbClr val="004C97"/>
                </a:solidFill>
                <a:latin typeface="Calibri" panose="020F0502020204030204" pitchFamily="34" charset="0"/>
              </a:rPr>
              <a:t>Integration of commercial encapsulated piezos stack (same used for LCLS-II). Replacing the “homemade” ones which are considered less reliable.</a:t>
            </a:r>
            <a:endParaRPr lang="en-US" sz="1800" dirty="0" smtClean="0">
              <a:solidFill>
                <a:srgbClr val="004C97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1600" dirty="0" smtClean="0">
                <a:solidFill>
                  <a:srgbClr val="004C97"/>
                </a:solidFill>
                <a:latin typeface="Calibri" panose="020F0502020204030204" pitchFamily="34" charset="0"/>
              </a:rPr>
              <a:t>Easier installation: improve connections among parts</a:t>
            </a:r>
          </a:p>
          <a:p>
            <a:pPr lvl="1"/>
            <a:r>
              <a:rPr lang="en-US" sz="1600" dirty="0" smtClean="0">
                <a:solidFill>
                  <a:srgbClr val="004C97"/>
                </a:solidFill>
                <a:latin typeface="Calibri" panose="020F0502020204030204" pitchFamily="34" charset="0"/>
              </a:rPr>
              <a:t>Easier handling: reduce the overall weight of components without loosing stiffness (efficiency)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7/6/16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L.Ristori | SSR1 Cryomodule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26430" y="3907986"/>
            <a:ext cx="4081538" cy="1600200"/>
            <a:chOff x="2621182" y="2327612"/>
            <a:chExt cx="4081538" cy="1600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55280" y="2327612"/>
              <a:ext cx="1847440" cy="1600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21182" y="2327612"/>
              <a:ext cx="1331386" cy="1600200"/>
            </a:xfrm>
            <a:prstGeom prst="rect">
              <a:avLst/>
            </a:prstGeom>
          </p:spPr>
        </p:pic>
        <p:sp>
          <p:nvSpPr>
            <p:cNvPr id="9" name="Right Arrow 8"/>
            <p:cNvSpPr/>
            <p:nvPr/>
          </p:nvSpPr>
          <p:spPr>
            <a:xfrm>
              <a:off x="4122174" y="2906486"/>
              <a:ext cx="612058" cy="442452"/>
            </a:xfrm>
            <a:prstGeom prst="rightArrow">
              <a:avLst/>
            </a:prstGeom>
            <a:noFill/>
            <a:ln>
              <a:solidFill>
                <a:srgbClr val="004C9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760528" y="119810"/>
            <a:ext cx="22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/>
              <a:t>Work by D. Passarelli</a:t>
            </a:r>
          </a:p>
        </p:txBody>
      </p:sp>
    </p:spTree>
    <p:extLst>
      <p:ext uri="{BB962C8B-B14F-4D97-AF65-F5344CB8AC3E}">
        <p14:creationId xmlns:p14="http://schemas.microsoft.com/office/powerpoint/2010/main" val="10431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325 MHz Power Coupler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7/6/16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L.Ristori | SSR1 Cryomodule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/>
              <a:pPr/>
              <a:t>18</a:t>
            </a:fld>
            <a:endParaRPr lang="en-US" alt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936" b="-8936"/>
          <a:stretch>
            <a:fillRect/>
          </a:stretch>
        </p:blipFill>
        <p:spPr>
          <a:xfrm>
            <a:off x="222250" y="442017"/>
            <a:ext cx="8672513" cy="4987867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920733"/>
              </p:ext>
            </p:extLst>
          </p:nvPr>
        </p:nvGraphicFramePr>
        <p:xfrm>
          <a:off x="187779" y="4980384"/>
          <a:ext cx="4295095" cy="123444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3195112"/>
                <a:gridCol w="1099983"/>
              </a:tblGrid>
              <a:tr h="181862"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50" dirty="0">
                          <a:effectLst/>
                        </a:rPr>
                        <a:t>Parameter </a:t>
                      </a:r>
                      <a:endParaRPr lang="en-US" sz="1350" b="1" dirty="0">
                        <a:effectLst/>
                        <a:latin typeface="Times.New.Roman.Bold0113.875"/>
                        <a:ea typeface="Calibri" panose="020F0502020204030204" pitchFamily="34" charset="0"/>
                        <a:cs typeface="Times.New.Roman.Bold0113.875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50">
                          <a:effectLst/>
                        </a:rPr>
                        <a:t>Value</a:t>
                      </a:r>
                      <a:endParaRPr lang="en-US" sz="1350" b="1">
                        <a:effectLst/>
                        <a:latin typeface="Times.New.Roman.Bold0113.875"/>
                        <a:ea typeface="Calibri" panose="020F0502020204030204" pitchFamily="34" charset="0"/>
                        <a:cs typeface="Times.New.Roman.Bold0113.875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50">
                          <a:effectLst/>
                        </a:rPr>
                        <a:t>Frequency</a:t>
                      </a:r>
                      <a:endParaRPr lang="en-US" sz="1350" b="1">
                        <a:effectLst/>
                        <a:latin typeface="Times.New.Roman.Bold0113.875"/>
                        <a:ea typeface="Calibri" panose="020F0502020204030204" pitchFamily="34" charset="0"/>
                        <a:cs typeface="Times.New.Roman.Bold0113.875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50" dirty="0">
                          <a:effectLst/>
                        </a:rPr>
                        <a:t>325 MHz</a:t>
                      </a:r>
                      <a:endParaRPr lang="en-US" sz="1350" b="1" dirty="0">
                        <a:effectLst/>
                        <a:latin typeface="Times.New.Roman.Bold0113.875"/>
                        <a:ea typeface="Calibri" panose="020F0502020204030204" pitchFamily="34" charset="0"/>
                        <a:cs typeface="Times.New.Roman.Bold0113.875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50" dirty="0">
                          <a:effectLst/>
                        </a:rPr>
                        <a:t>Pass band (S</a:t>
                      </a:r>
                      <a:r>
                        <a:rPr lang="en-US" sz="1350" baseline="-25000" dirty="0">
                          <a:effectLst/>
                        </a:rPr>
                        <a:t>11</a:t>
                      </a:r>
                      <a:r>
                        <a:rPr lang="en-US" sz="1350" dirty="0">
                          <a:effectLst/>
                        </a:rPr>
                        <a:t>&lt;0.1)</a:t>
                      </a:r>
                      <a:endParaRPr lang="en-US" sz="1350" b="1" dirty="0">
                        <a:effectLst/>
                        <a:latin typeface="Times.New.Roman.Bold0113.875"/>
                        <a:ea typeface="Calibri" panose="020F0502020204030204" pitchFamily="34" charset="0"/>
                        <a:cs typeface="Times.New.Roman.Bold0113.875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50">
                          <a:effectLst/>
                        </a:rPr>
                        <a:t>&gt; 1 MHz</a:t>
                      </a:r>
                      <a:endParaRPr lang="en-US" sz="1350" b="1">
                        <a:effectLst/>
                        <a:latin typeface="Times.New.Roman.Bold0113.875"/>
                        <a:ea typeface="Calibri" panose="020F0502020204030204" pitchFamily="34" charset="0"/>
                        <a:cs typeface="Times.New.Roman.Bold0113.875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50" dirty="0">
                          <a:effectLst/>
                        </a:rPr>
                        <a:t>PIP-II Operating power (CW reflection)</a:t>
                      </a:r>
                      <a:endParaRPr lang="en-US" sz="1350" b="1" dirty="0">
                        <a:effectLst/>
                        <a:latin typeface="Times.New.Roman.Bold0113.875"/>
                        <a:ea typeface="Calibri" panose="020F0502020204030204" pitchFamily="34" charset="0"/>
                        <a:cs typeface="Times.New.Roman.Bold0113.875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50" dirty="0">
                          <a:effectLst/>
                        </a:rPr>
                        <a:t>15 kW</a:t>
                      </a:r>
                      <a:endParaRPr lang="en-US" sz="1350" b="1" dirty="0">
                        <a:effectLst/>
                        <a:latin typeface="Times.New.Roman.Bold0113.875"/>
                        <a:ea typeface="Calibri" panose="020F0502020204030204" pitchFamily="34" charset="0"/>
                        <a:cs typeface="Times.New.Roman.Bold0113.875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50">
                          <a:effectLst/>
                        </a:rPr>
                        <a:t>Acceptance Testing power</a:t>
                      </a:r>
                      <a:endParaRPr lang="en-US" sz="1350" b="1">
                        <a:effectLst/>
                        <a:latin typeface="Times.New.Roman.Bold0113.875"/>
                        <a:ea typeface="Calibri" panose="020F0502020204030204" pitchFamily="34" charset="0"/>
                        <a:cs typeface="Times.New.Roman.Bold0113.875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50" b="1" dirty="0">
                          <a:solidFill>
                            <a:srgbClr val="C00000"/>
                          </a:solidFill>
                          <a:effectLst/>
                        </a:rPr>
                        <a:t>30 kW</a:t>
                      </a:r>
                      <a:endParaRPr lang="en-US" sz="1350" b="1" dirty="0">
                        <a:solidFill>
                          <a:srgbClr val="C00000"/>
                        </a:solidFill>
                        <a:effectLst/>
                        <a:latin typeface="Times.New.Roman.Bold0113.875"/>
                        <a:ea typeface="Calibri" panose="020F0502020204030204" pitchFamily="34" charset="0"/>
                        <a:cs typeface="Times.New.Roman.Bold0113.875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50" dirty="0">
                          <a:effectLst/>
                        </a:rPr>
                        <a:t>HV bias</a:t>
                      </a:r>
                      <a:endParaRPr lang="en-US" sz="1350" b="1" dirty="0">
                        <a:effectLst/>
                        <a:latin typeface="Times.New.Roman.Bold0113.875"/>
                        <a:ea typeface="Calibri" panose="020F0502020204030204" pitchFamily="34" charset="0"/>
                        <a:cs typeface="Times.New.Roman.Bold0113.875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50" b="1" dirty="0">
                          <a:solidFill>
                            <a:srgbClr val="C00000"/>
                          </a:solidFill>
                          <a:effectLst/>
                        </a:rPr>
                        <a:t>~ 4kV</a:t>
                      </a:r>
                      <a:endParaRPr lang="en-US" sz="1350" b="1" dirty="0">
                        <a:solidFill>
                          <a:srgbClr val="C00000"/>
                        </a:solidFill>
                        <a:effectLst/>
                        <a:latin typeface="Times.New.Roman.Bold0113.875"/>
                        <a:ea typeface="Calibri" panose="020F0502020204030204" pitchFamily="34" charset="0"/>
                        <a:cs typeface="Times.New.Roman.Bold0113.875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26043" y="4684821"/>
            <a:ext cx="22884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25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u="none" strike="noStrike" cap="none" normalizeH="0" baseline="0" dirty="0" smtClean="0" bmk="_Toc32365899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Electro-magnetic </a:t>
            </a:r>
            <a:r>
              <a:rPr kumimoji="0" lang="en-US" altLang="en-US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design</a:t>
            </a:r>
            <a:endParaRPr kumimoji="0" lang="en-US" altLang="en-US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915652"/>
              </p:ext>
            </p:extLst>
          </p:nvPr>
        </p:nvGraphicFramePr>
        <p:xfrm>
          <a:off x="4482874" y="3946962"/>
          <a:ext cx="4440278" cy="226314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3040380"/>
                <a:gridCol w="1399898"/>
              </a:tblGrid>
              <a:tr h="0"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50" dirty="0">
                          <a:effectLst/>
                        </a:rPr>
                        <a:t>Parameters</a:t>
                      </a:r>
                      <a:endParaRPr lang="en-US" sz="1350" b="1" dirty="0">
                        <a:effectLst/>
                        <a:latin typeface="Times.New.Roman.Bold0113.875"/>
                        <a:ea typeface="Calibri" panose="020F0502020204030204" pitchFamily="34" charset="0"/>
                        <a:cs typeface="Times.New.Roman.Bold0113.875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50">
                          <a:effectLst/>
                        </a:rPr>
                        <a:t>Value</a:t>
                      </a:r>
                      <a:endParaRPr lang="en-US" sz="1350" b="1">
                        <a:effectLst/>
                        <a:latin typeface="Times.New.Roman.Bold0113.875"/>
                        <a:ea typeface="Calibri" panose="020F0502020204030204" pitchFamily="34" charset="0"/>
                        <a:cs typeface="Times.New.Roman.Bold0113.875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50" dirty="0">
                          <a:effectLst/>
                        </a:rPr>
                        <a:t>Thermal intercepts (nominal)</a:t>
                      </a:r>
                      <a:endParaRPr lang="en-US" sz="1350" b="1" dirty="0">
                        <a:effectLst/>
                        <a:latin typeface="Times.New.Roman.Bold0113.875"/>
                        <a:ea typeface="Calibri" panose="020F0502020204030204" pitchFamily="34" charset="0"/>
                        <a:cs typeface="Times.New.Roman.Bold0113.875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50">
                          <a:effectLst/>
                        </a:rPr>
                        <a:t>5 K and 80 K</a:t>
                      </a:r>
                      <a:endParaRPr lang="en-US" sz="1350" b="1">
                        <a:effectLst/>
                        <a:latin typeface="Times.New.Roman.Bold0113.875"/>
                        <a:ea typeface="Calibri" panose="020F0502020204030204" pitchFamily="34" charset="0"/>
                        <a:cs typeface="Times.New.Roman.Bold0113.875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50">
                          <a:effectLst/>
                        </a:rPr>
                        <a:t>Temperature at 5 K intercept</a:t>
                      </a:r>
                      <a:endParaRPr lang="en-US" sz="1350" b="1">
                        <a:effectLst/>
                        <a:latin typeface="Times.New.Roman.Bold0113.875"/>
                        <a:ea typeface="Calibri" panose="020F0502020204030204" pitchFamily="34" charset="0"/>
                        <a:cs typeface="Times.New.Roman.Bold0113.875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50">
                          <a:effectLst/>
                        </a:rPr>
                        <a:t>&lt; 15 K</a:t>
                      </a:r>
                      <a:endParaRPr lang="en-US" sz="1350" b="1">
                        <a:effectLst/>
                        <a:latin typeface="Times.New.Roman.Bold0113.875"/>
                        <a:ea typeface="Calibri" panose="020F0502020204030204" pitchFamily="34" charset="0"/>
                        <a:cs typeface="Times.New.Roman.Bold0113.875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50">
                          <a:effectLst/>
                        </a:rPr>
                        <a:t>Temperature at 80 K intercept</a:t>
                      </a:r>
                      <a:endParaRPr lang="en-US" sz="1350" b="1">
                        <a:effectLst/>
                        <a:latin typeface="Times.New.Roman.Bold0113.875"/>
                        <a:ea typeface="Calibri" panose="020F0502020204030204" pitchFamily="34" charset="0"/>
                        <a:cs typeface="Times.New.Roman.Bold0113.875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50" dirty="0">
                          <a:effectLst/>
                        </a:rPr>
                        <a:t>&lt; 125 K</a:t>
                      </a:r>
                      <a:endParaRPr lang="en-US" sz="1350" b="1" dirty="0">
                        <a:effectLst/>
                        <a:latin typeface="Times.New.Roman.Bold0113.875"/>
                        <a:ea typeface="Calibri" panose="020F0502020204030204" pitchFamily="34" charset="0"/>
                        <a:cs typeface="Times.New.Roman.Bold0113.875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50">
                          <a:effectLst/>
                        </a:rPr>
                        <a:t>2K heat load (30 kW)</a:t>
                      </a:r>
                      <a:endParaRPr lang="en-US" sz="1350" b="1">
                        <a:effectLst/>
                        <a:latin typeface="Times.New.Roman.Bold0113.875"/>
                        <a:ea typeface="Calibri" panose="020F0502020204030204" pitchFamily="34" charset="0"/>
                        <a:cs typeface="Times.New.Roman.Bold0113.875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50" b="1" dirty="0">
                          <a:solidFill>
                            <a:srgbClr val="C00000"/>
                          </a:solidFill>
                          <a:effectLst/>
                        </a:rPr>
                        <a:t>&lt; 1 W</a:t>
                      </a:r>
                      <a:endParaRPr lang="en-US" sz="1350" b="1" dirty="0">
                        <a:solidFill>
                          <a:srgbClr val="C00000"/>
                        </a:solidFill>
                        <a:effectLst/>
                        <a:latin typeface="Times.New.Roman.Bold0113.875"/>
                        <a:ea typeface="Calibri" panose="020F0502020204030204" pitchFamily="34" charset="0"/>
                        <a:cs typeface="Times.New.Roman.Bold0113.875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50">
                          <a:effectLst/>
                        </a:rPr>
                        <a:t>5K heat load (30 kW)</a:t>
                      </a:r>
                      <a:endParaRPr lang="en-US" sz="1350" b="1">
                        <a:effectLst/>
                        <a:latin typeface="Times.New.Roman.Bold0113.875"/>
                        <a:ea typeface="Calibri" panose="020F0502020204030204" pitchFamily="34" charset="0"/>
                        <a:cs typeface="Times.New.Roman.Bold0113.875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50" b="1" dirty="0">
                          <a:solidFill>
                            <a:srgbClr val="C00000"/>
                          </a:solidFill>
                          <a:effectLst/>
                        </a:rPr>
                        <a:t>&lt; 6 W</a:t>
                      </a:r>
                      <a:endParaRPr lang="en-US" sz="1350" b="1" dirty="0">
                        <a:solidFill>
                          <a:srgbClr val="C00000"/>
                        </a:solidFill>
                        <a:effectLst/>
                        <a:latin typeface="Times.New.Roman.Bold0113.875"/>
                        <a:ea typeface="Calibri" panose="020F0502020204030204" pitchFamily="34" charset="0"/>
                        <a:cs typeface="Times.New.Roman.Bold0113.875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50" dirty="0">
                          <a:effectLst/>
                        </a:rPr>
                        <a:t>80K heat load </a:t>
                      </a:r>
                      <a:r>
                        <a:rPr lang="en-US" sz="1350" dirty="0" smtClean="0">
                          <a:effectLst/>
                        </a:rPr>
                        <a:t>(30</a:t>
                      </a:r>
                      <a:r>
                        <a:rPr lang="en-US" sz="1350" baseline="0" dirty="0" smtClean="0">
                          <a:effectLst/>
                        </a:rPr>
                        <a:t> </a:t>
                      </a:r>
                      <a:r>
                        <a:rPr lang="en-US" sz="1350" dirty="0" smtClean="0">
                          <a:effectLst/>
                        </a:rPr>
                        <a:t>kW</a:t>
                      </a:r>
                      <a:r>
                        <a:rPr lang="en-US" sz="1350" dirty="0">
                          <a:effectLst/>
                        </a:rPr>
                        <a:t>)</a:t>
                      </a:r>
                      <a:endParaRPr lang="en-US" sz="1350" b="1" dirty="0">
                        <a:effectLst/>
                        <a:latin typeface="Times.New.Roman.Bold0113.875"/>
                        <a:ea typeface="Calibri" panose="020F0502020204030204" pitchFamily="34" charset="0"/>
                        <a:cs typeface="Times.New.Roman.Bold0113.875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50" b="1" dirty="0">
                          <a:solidFill>
                            <a:srgbClr val="C00000"/>
                          </a:solidFill>
                          <a:effectLst/>
                        </a:rPr>
                        <a:t>&lt; 11 W</a:t>
                      </a:r>
                      <a:endParaRPr lang="en-US" sz="1350" b="1" dirty="0">
                        <a:solidFill>
                          <a:srgbClr val="C00000"/>
                        </a:solidFill>
                        <a:effectLst/>
                        <a:latin typeface="Times.New.Roman.Bold0113.875"/>
                        <a:ea typeface="Calibri" panose="020F0502020204030204" pitchFamily="34" charset="0"/>
                        <a:cs typeface="Times.New.Roman.Bold0113.875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50">
                          <a:effectLst/>
                        </a:rPr>
                        <a:t>Antenna tip temperature (30 kW)</a:t>
                      </a:r>
                      <a:endParaRPr lang="en-US" sz="1350" b="1">
                        <a:effectLst/>
                        <a:latin typeface="Times.New.Roman.Bold0113.875"/>
                        <a:ea typeface="Calibri" panose="020F0502020204030204" pitchFamily="34" charset="0"/>
                        <a:cs typeface="Times.New.Roman.Bold0113.875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50">
                          <a:effectLst/>
                        </a:rPr>
                        <a:t>&lt; 330 K </a:t>
                      </a:r>
                      <a:endParaRPr lang="en-US" sz="1350" b="1">
                        <a:effectLst/>
                        <a:latin typeface="Times.New.Roman.Bold0113.875"/>
                        <a:ea typeface="Calibri" panose="020F0502020204030204" pitchFamily="34" charset="0"/>
                        <a:cs typeface="Times.New.Roman.Bold0113.875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50">
                          <a:effectLst/>
                        </a:rPr>
                        <a:t>Antenna cooling media</a:t>
                      </a:r>
                      <a:endParaRPr lang="en-US" sz="1350" b="1">
                        <a:effectLst/>
                        <a:latin typeface="Times.New.Roman.Bold0113.875"/>
                        <a:ea typeface="Calibri" panose="020F0502020204030204" pitchFamily="34" charset="0"/>
                        <a:cs typeface="Times.New.Roman.Bold0113.875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50">
                          <a:effectLst/>
                        </a:rPr>
                        <a:t>Air</a:t>
                      </a:r>
                      <a:endParaRPr lang="en-US" sz="1350" b="1">
                        <a:effectLst/>
                        <a:latin typeface="Times.New.Roman.Bold0113.875"/>
                        <a:ea typeface="Calibri" panose="020F0502020204030204" pitchFamily="34" charset="0"/>
                        <a:cs typeface="Times.New.Roman.Bold0113.875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50">
                          <a:effectLst/>
                        </a:rPr>
                        <a:t>Air flow rate (30 kW)</a:t>
                      </a:r>
                      <a:endParaRPr lang="en-US" sz="1350" b="1">
                        <a:effectLst/>
                        <a:latin typeface="Times.New.Roman.Bold0113.875"/>
                        <a:ea typeface="Calibri" panose="020F0502020204030204" pitchFamily="34" charset="0"/>
                        <a:cs typeface="Times.New.Roman.Bold0113.875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50">
                          <a:effectLst/>
                        </a:rPr>
                        <a:t>&lt; 2 g/s</a:t>
                      </a:r>
                      <a:endParaRPr lang="en-US" sz="1350" b="1">
                        <a:effectLst/>
                        <a:latin typeface="Times.New.Roman.Bold0113.875"/>
                        <a:ea typeface="Calibri" panose="020F0502020204030204" pitchFamily="34" charset="0"/>
                        <a:cs typeface="Times.New.Roman.Bold0113.875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50">
                          <a:effectLst/>
                        </a:rPr>
                        <a:t>Max cooling air pressure drop</a:t>
                      </a:r>
                      <a:endParaRPr lang="en-US" sz="1350" b="1">
                        <a:effectLst/>
                        <a:latin typeface="Times.New.Roman.Bold0113.875"/>
                        <a:ea typeface="Calibri" panose="020F0502020204030204" pitchFamily="34" charset="0"/>
                        <a:cs typeface="Times.New.Roman.Bold0113.875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50" dirty="0">
                          <a:effectLst/>
                        </a:rPr>
                        <a:t>&lt; 1.0 bar</a:t>
                      </a:r>
                      <a:endParaRPr lang="en-US" sz="1350" b="1" dirty="0">
                        <a:effectLst/>
                        <a:latin typeface="Times.New.Roman.Bold0113.875"/>
                        <a:ea typeface="Calibri" panose="020F0502020204030204" pitchFamily="34" charset="0"/>
                        <a:cs typeface="Times.New.Roman.Bold0113.875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980701" y="3641734"/>
            <a:ext cx="15269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25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Thermal design</a:t>
            </a:r>
            <a:endParaRPr kumimoji="0" lang="en-US" altLang="en-US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80701" y="328866"/>
            <a:ext cx="2065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/>
              <a:t>Work by S. Kazakov</a:t>
            </a:r>
          </a:p>
        </p:txBody>
      </p:sp>
    </p:spTree>
    <p:extLst>
      <p:ext uri="{BB962C8B-B14F-4D97-AF65-F5344CB8AC3E}">
        <p14:creationId xmlns:p14="http://schemas.microsoft.com/office/powerpoint/2010/main" val="3427155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 Prototype Tested to Failure (reached 47 kW, successful)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7/6/16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L.Ristori | SSR1 Cryomodule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/>
              <a:pPr/>
              <a:t>19</a:t>
            </a:fld>
            <a:endParaRPr lang="en-US" alt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44" r="-11544"/>
          <a:stretch>
            <a:fillRect/>
          </a:stretch>
        </p:blipFill>
        <p:spPr>
          <a:xfrm>
            <a:off x="86419" y="862759"/>
            <a:ext cx="5380896" cy="3094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532" y="3617527"/>
            <a:ext cx="3663608" cy="2596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900" y="862759"/>
            <a:ext cx="3705513" cy="2709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1" y="4106075"/>
            <a:ext cx="5153844" cy="1734909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2795220" y="862759"/>
            <a:ext cx="260812" cy="43002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0374" y="34020"/>
            <a:ext cx="2065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/>
              <a:t>Work by S. Kazakov</a:t>
            </a:r>
          </a:p>
        </p:txBody>
      </p:sp>
    </p:spTree>
    <p:extLst>
      <p:ext uri="{BB962C8B-B14F-4D97-AF65-F5344CB8AC3E}">
        <p14:creationId xmlns:p14="http://schemas.microsoft.com/office/powerpoint/2010/main" val="3635629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/>
              <a:t>The Fermilab SSR1 Cryomodule</a:t>
            </a:r>
          </a:p>
          <a:p>
            <a:r>
              <a:rPr lang="en-US" sz="1800"/>
              <a:t>Study on vacuum manifold</a:t>
            </a:r>
          </a:p>
          <a:p>
            <a:r>
              <a:rPr lang="en-US" sz="1800"/>
              <a:t>Study on cool-down for alignment</a:t>
            </a:r>
          </a:p>
          <a:p>
            <a:r>
              <a:rPr lang="en-US" sz="1800"/>
              <a:t>String Assembly Challenges</a:t>
            </a:r>
          </a:p>
          <a:p>
            <a:r>
              <a:rPr lang="en-US" sz="1800"/>
              <a:t>Cryomodule Assembly Strategy</a:t>
            </a:r>
          </a:p>
          <a:p>
            <a:r>
              <a:rPr lang="en-US" sz="1800"/>
              <a:t>Spoke Tuner</a:t>
            </a:r>
          </a:p>
          <a:p>
            <a:pPr lvl="1"/>
            <a:r>
              <a:rPr lang="en-US" sz="1800"/>
              <a:t>Requirements</a:t>
            </a:r>
          </a:p>
          <a:p>
            <a:pPr lvl="1"/>
            <a:r>
              <a:rPr lang="en-US" sz="1800"/>
              <a:t>Prototype</a:t>
            </a:r>
          </a:p>
          <a:p>
            <a:pPr lvl="1"/>
            <a:r>
              <a:rPr lang="en-US" sz="1800"/>
              <a:t>Production</a:t>
            </a:r>
          </a:p>
          <a:p>
            <a:r>
              <a:rPr lang="en-US" sz="1800"/>
              <a:t>Coupler</a:t>
            </a:r>
          </a:p>
          <a:p>
            <a:pPr lvl="1"/>
            <a:r>
              <a:rPr lang="en-US" sz="1800"/>
              <a:t>Requirements</a:t>
            </a:r>
          </a:p>
          <a:p>
            <a:pPr lvl="1"/>
            <a:r>
              <a:rPr lang="en-US" sz="1800"/>
              <a:t>Prototype Test to Failure</a:t>
            </a:r>
          </a:p>
          <a:p>
            <a:pPr lvl="1"/>
            <a:r>
              <a:rPr lang="en-US" sz="1800"/>
              <a:t>Production</a:t>
            </a:r>
          </a:p>
          <a:p>
            <a:pPr lvl="1"/>
            <a:r>
              <a:rPr lang="en-US" sz="1800"/>
              <a:t>Electro-deposited bellows</a:t>
            </a:r>
          </a:p>
          <a:p>
            <a:pPr lvl="1"/>
            <a:r>
              <a:rPr lang="en-US" sz="1800"/>
              <a:t>Low pressure gap window</a:t>
            </a:r>
          </a:p>
          <a:p>
            <a:pPr lvl="1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7/6/16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L.Ristori | SSR1 Cryomodule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016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Failed Coupler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7/6/16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L.Ristori | SSR1 Cryomodule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/>
              <a:pPr/>
              <a:t>20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3232" y="3419825"/>
            <a:ext cx="3507082" cy="2614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7836" y="3419826"/>
            <a:ext cx="2541643" cy="2614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818548" y="258758"/>
            <a:ext cx="2419466" cy="3589180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7107791" y="1176739"/>
            <a:ext cx="186434" cy="55924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724193" y="1329139"/>
            <a:ext cx="186434" cy="55924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8075839" y="3937998"/>
            <a:ext cx="615711" cy="116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920383" y="4241860"/>
            <a:ext cx="615711" cy="116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920383" y="4707896"/>
            <a:ext cx="615711" cy="116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8075839" y="4998697"/>
            <a:ext cx="570032" cy="1407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817409" y="4893370"/>
            <a:ext cx="383599" cy="2693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142739" y="4801570"/>
            <a:ext cx="383599" cy="2693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422708" y="-270213"/>
            <a:ext cx="2419466" cy="46471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680" y="3419826"/>
            <a:ext cx="3033829" cy="2614279"/>
          </a:xfrm>
          <a:prstGeom prst="rect">
            <a:avLst/>
          </a:prstGeom>
        </p:spPr>
      </p:pic>
      <p:sp>
        <p:nvSpPr>
          <p:cNvPr id="26" name="Down Arrow 25"/>
          <p:cNvSpPr/>
          <p:nvPr/>
        </p:nvSpPr>
        <p:spPr>
          <a:xfrm>
            <a:off x="2937255" y="1177677"/>
            <a:ext cx="186434" cy="55924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2553657" y="1330077"/>
            <a:ext cx="186434" cy="55924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2157486" y="1495066"/>
            <a:ext cx="186434" cy="55924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1773888" y="1647466"/>
            <a:ext cx="186434" cy="55924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980701" y="328866"/>
            <a:ext cx="2065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/>
              <a:t>Work by S. Kazakov</a:t>
            </a:r>
          </a:p>
        </p:txBody>
      </p:sp>
    </p:spTree>
    <p:extLst>
      <p:ext uri="{BB962C8B-B14F-4D97-AF65-F5344CB8AC3E}">
        <p14:creationId xmlns:p14="http://schemas.microsoft.com/office/powerpoint/2010/main" val="777541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Production Couplers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7/6/16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L.Ristori | SSR1 Cryomodule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/>
              <a:pPr/>
              <a:t>21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155" y="2081026"/>
            <a:ext cx="6965245" cy="39179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884" y="1020624"/>
            <a:ext cx="4079753" cy="22948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14108" y="745403"/>
            <a:ext cx="4152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/>
              <a:t>Much better quality visually than prototypes</a:t>
            </a:r>
          </a:p>
          <a:p>
            <a:pPr marL="342900" indent="-342900">
              <a:buFont typeface="Arial"/>
              <a:buChar char="•"/>
            </a:pPr>
            <a:r>
              <a:rPr lang="en-US" sz="1800"/>
              <a:t>High Power Tests this month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3220" y="144200"/>
            <a:ext cx="2065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/>
              <a:t>Work by S. Kazakov</a:t>
            </a:r>
          </a:p>
        </p:txBody>
      </p:sp>
    </p:spTree>
    <p:extLst>
      <p:ext uri="{BB962C8B-B14F-4D97-AF65-F5344CB8AC3E}">
        <p14:creationId xmlns:p14="http://schemas.microsoft.com/office/powerpoint/2010/main" val="3850860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Electro-Deposited Bellows </a:t>
            </a:r>
          </a:p>
        </p:txBody>
      </p:sp>
      <p:pic>
        <p:nvPicPr>
          <p:cNvPr id="7" name="Content Placeholder 6" descr="IMG_8445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138962" y="885895"/>
            <a:ext cx="3177354" cy="215286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7/6/16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L.Ristori | SSR1 Cryomodule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/>
              <a:pPr/>
              <a:t>22</a:t>
            </a:fld>
            <a:endParaRPr lang="en-US" altLang="en-US"/>
          </a:p>
        </p:txBody>
      </p:sp>
      <p:pic>
        <p:nvPicPr>
          <p:cNvPr id="9" name="Picture 8" descr="IMG_839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138963" y="3385191"/>
            <a:ext cx="3549976" cy="26624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376" y="646391"/>
            <a:ext cx="1386060" cy="2165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376" y="2813737"/>
            <a:ext cx="1395307" cy="33062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2868" y="1031960"/>
            <a:ext cx="360600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Alternative to copper-plating (which has lots of potential issues)</a:t>
            </a:r>
          </a:p>
          <a:p>
            <a:endParaRPr lang="en-US" sz="1800"/>
          </a:p>
          <a:p>
            <a:r>
              <a:rPr lang="en-US" sz="1800"/>
              <a:t>PROS</a:t>
            </a:r>
          </a:p>
          <a:p>
            <a:pPr marL="171450" indent="-171450">
              <a:buFont typeface="Arial"/>
              <a:buChar char="•"/>
            </a:pPr>
            <a:r>
              <a:rPr lang="en-US" sz="1800"/>
              <a:t>Flexible and elastic</a:t>
            </a:r>
          </a:p>
          <a:p>
            <a:pPr marL="171450" indent="-171450">
              <a:buFont typeface="Arial"/>
              <a:buChar char="•"/>
            </a:pPr>
            <a:r>
              <a:rPr lang="en-US" sz="1800"/>
              <a:t>Vacuum integrity</a:t>
            </a:r>
          </a:p>
          <a:p>
            <a:pPr marL="171450" indent="-171450">
              <a:buFont typeface="Arial"/>
              <a:buChar char="•"/>
            </a:pPr>
            <a:r>
              <a:rPr lang="en-US" sz="1800"/>
              <a:t>Flawless internal finish</a:t>
            </a:r>
          </a:p>
          <a:p>
            <a:pPr marL="171450" indent="-171450">
              <a:buFont typeface="Arial"/>
              <a:buChar char="•"/>
            </a:pPr>
            <a:r>
              <a:rPr lang="en-US" sz="1800"/>
              <a:t>Very tight tolerance on shape</a:t>
            </a:r>
          </a:p>
          <a:p>
            <a:pPr marL="171450" indent="-171450">
              <a:buFont typeface="Arial"/>
              <a:buChar char="•"/>
            </a:pPr>
            <a:endParaRPr lang="en-US" sz="1800"/>
          </a:p>
          <a:p>
            <a:r>
              <a:rPr lang="en-US" sz="1800"/>
              <a:t>CONS</a:t>
            </a:r>
          </a:p>
          <a:p>
            <a:pPr marL="171450" indent="-171450">
              <a:buFont typeface="Arial"/>
              <a:buChar char="•"/>
            </a:pPr>
            <a:r>
              <a:rPr lang="en-US" sz="1800"/>
              <a:t>25um internal layer of Nickel is slightly magneti, not a problem for PIP-II</a:t>
            </a:r>
          </a:p>
          <a:p>
            <a:pPr marL="171450" indent="-171450">
              <a:buFont typeface="Arial"/>
              <a:buChar char="•"/>
            </a:pPr>
            <a:r>
              <a:rPr lang="en-US" sz="1800"/>
              <a:t>limited suppliers</a:t>
            </a:r>
          </a:p>
          <a:p>
            <a:pPr marL="171450" indent="-171450">
              <a:buFont typeface="Arial"/>
              <a:buChar char="•"/>
            </a:pPr>
            <a:endParaRPr lang="en-US" sz="1800"/>
          </a:p>
        </p:txBody>
      </p:sp>
      <p:sp>
        <p:nvSpPr>
          <p:cNvPr id="13" name="TextBox 12"/>
          <p:cNvSpPr txBox="1"/>
          <p:nvPr/>
        </p:nvSpPr>
        <p:spPr>
          <a:xfrm>
            <a:off x="6584814" y="144200"/>
            <a:ext cx="2330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/>
              <a:t>Work by O. Pronitchev</a:t>
            </a:r>
          </a:p>
        </p:txBody>
      </p:sp>
    </p:spTree>
    <p:extLst>
      <p:ext uri="{BB962C8B-B14F-4D97-AF65-F5344CB8AC3E}">
        <p14:creationId xmlns:p14="http://schemas.microsoft.com/office/powerpoint/2010/main" val="1181406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Ceramic Window with Low Pressure Gap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7/6/16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L.Ristori | SSR1 Cryomodule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/>
              <a:pPr/>
              <a:t>23</a:t>
            </a:fld>
            <a:endParaRPr lang="en-US" altLang="en-US"/>
          </a:p>
        </p:txBody>
      </p:sp>
      <p:pic>
        <p:nvPicPr>
          <p:cNvPr id="7" name="Picture 6" descr="double_window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7448" y="1575892"/>
            <a:ext cx="5481597" cy="35725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6865" y="1458055"/>
            <a:ext cx="299100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b="1" dirty="0"/>
              <a:t>Low pressure gas is kept between windows</a:t>
            </a:r>
          </a:p>
          <a:p>
            <a:pPr marL="285750" indent="-285750">
              <a:buFont typeface="Arial"/>
              <a:buChar char="•"/>
            </a:pPr>
            <a:r>
              <a:rPr lang="en-US" sz="1400" b="1" dirty="0"/>
              <a:t>Advantages: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b="1" dirty="0"/>
              <a:t> reliability as two windows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b="1" dirty="0"/>
              <a:t>compact as single </a:t>
            </a:r>
            <a:r>
              <a:rPr lang="en-US" sz="1400" b="1" dirty="0" smtClean="0"/>
              <a:t>window (antenna can be easily cooled)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b="1" dirty="0"/>
              <a:t>lower bending forces on window, compared to single window of same total thickness</a:t>
            </a:r>
            <a:endParaRPr lang="en-US" sz="1400" b="1" dirty="0" smtClean="0"/>
          </a:p>
          <a:p>
            <a:pPr marL="285750" indent="-285750">
              <a:buFont typeface="Arial"/>
              <a:buChar char="•"/>
            </a:pPr>
            <a:r>
              <a:rPr lang="en-US" sz="1400" b="1" dirty="0"/>
              <a:t>Occurrence leaks can be detected: decrease of pressure in gap indicates of crack in inner window, increasing pressure in gap indicates of crack in outer window.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Any single crack is not fatal for accelerator.     </a:t>
            </a:r>
            <a:r>
              <a:rPr lang="en-US" sz="1400" b="1" dirty="0" smtClean="0"/>
              <a:t> 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03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Helvetica" charset="0"/>
              </a:rPr>
              <a:t>SSR1 Cryomodule</a:t>
            </a:r>
          </a:p>
        </p:txBody>
      </p:sp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4C97"/>
                </a:solidFill>
                <a:latin typeface="Helvetica" charset="0"/>
              </a:rPr>
              <a:t>7/6/16</a:t>
            </a: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4C97"/>
                </a:solidFill>
                <a:latin typeface="Helvetica" charset="0"/>
              </a:rPr>
              <a:t>L.Ristori | SSR1 Cryomodule</a:t>
            </a:r>
            <a:endParaRPr lang="en-US" sz="1200" b="1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D98DF52-3CFD-424B-9A02-16ECD9FE8373}" type="slidenum">
              <a:rPr lang="en-US" sz="1200">
                <a:solidFill>
                  <a:srgbClr val="004C97"/>
                </a:solidFill>
                <a:latin typeface="Helvetica" charset="0"/>
              </a:rPr>
              <a:pPr eaLnBrk="1" hangingPunct="1"/>
              <a:t>3</a:t>
            </a:fld>
            <a:endParaRPr lang="en-US" sz="12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33797" name="Content Placeholder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" y="873125"/>
            <a:ext cx="8286750" cy="525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2"/>
          <p:cNvSpPr txBox="1">
            <a:spLocks noChangeArrowheads="1"/>
          </p:cNvSpPr>
          <p:nvPr/>
        </p:nvSpPr>
        <p:spPr bwMode="auto">
          <a:xfrm>
            <a:off x="465138" y="1042988"/>
            <a:ext cx="3186112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400"/>
              <a:t>Segmented approach</a:t>
            </a:r>
          </a:p>
          <a:p>
            <a:pPr eaLnBrk="1" hangingPunct="1">
              <a:buFont typeface="Arial" charset="0"/>
              <a:buChar char="•"/>
            </a:pPr>
            <a:r>
              <a:rPr lang="en-US" sz="1400"/>
              <a:t>2 K operation</a:t>
            </a:r>
          </a:p>
          <a:p>
            <a:pPr eaLnBrk="1" hangingPunct="1">
              <a:buFont typeface="Arial" charset="0"/>
              <a:buChar char="•"/>
            </a:pPr>
            <a:r>
              <a:rPr lang="en-US" sz="1400"/>
              <a:t>2 bar relief</a:t>
            </a:r>
          </a:p>
          <a:p>
            <a:pPr eaLnBrk="1" hangingPunct="1">
              <a:buFont typeface="Arial" charset="0"/>
              <a:buChar char="•"/>
            </a:pPr>
            <a:r>
              <a:rPr lang="en-US" sz="1400"/>
              <a:t>8 SRF Cavities + Couplers</a:t>
            </a:r>
          </a:p>
          <a:p>
            <a:pPr eaLnBrk="1" hangingPunct="1">
              <a:buFont typeface="Arial" charset="0"/>
              <a:buChar char="•"/>
            </a:pPr>
            <a:r>
              <a:rPr lang="en-US" sz="1400"/>
              <a:t>4 SC Magnets</a:t>
            </a:r>
          </a:p>
          <a:p>
            <a:pPr eaLnBrk="1" hangingPunct="1">
              <a:buFont typeface="Arial" charset="0"/>
              <a:buChar char="•"/>
            </a:pPr>
            <a:r>
              <a:rPr lang="en-US" sz="1400"/>
              <a:t>4 BPMs</a:t>
            </a:r>
          </a:p>
        </p:txBody>
      </p:sp>
    </p:spTree>
    <p:extLst>
      <p:ext uri="{BB962C8B-B14F-4D97-AF65-F5344CB8AC3E}">
        <p14:creationId xmlns:p14="http://schemas.microsoft.com/office/powerpoint/2010/main" val="176056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7/6/16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L.Ristori | SSR1 Cryomodule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10" name="Title 8"/>
          <p:cNvSpPr txBox="1">
            <a:spLocks/>
          </p:cNvSpPr>
          <p:nvPr/>
        </p:nvSpPr>
        <p:spPr>
          <a:xfrm>
            <a:off x="1380513" y="806894"/>
            <a:ext cx="6965139" cy="300177"/>
          </a:xfrm>
          <a:prstGeom prst="rect">
            <a:avLst/>
          </a:prstGeom>
        </p:spPr>
        <p:txBody>
          <a:bodyPr lIns="0" tIns="0" rIns="0" bIns="0" anchor="b" anchorCtr="0">
            <a:normAutofit fontScale="90000" lnSpcReduction="200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3137" y1="18944" x2="93137" y2="18944"/>
                        <a14:foregroundMark x1="27591" y1="92350" x2="27591" y2="92350"/>
                        <a14:foregroundMark x1="39216" y1="83971" x2="39216" y2="83971"/>
                        <a14:foregroundMark x1="44398" y1="78324" x2="44398" y2="78324"/>
                        <a14:foregroundMark x1="54622" y1="71038" x2="54622" y2="71038"/>
                        <a14:foregroundMark x1="62325" y1="66485" x2="62325" y2="66485"/>
                        <a14:foregroundMark x1="91036" y1="44080" x2="91036" y2="44080"/>
                        <a14:foregroundMark x1="79132" y1="52459" x2="79132" y2="52459"/>
                        <a14:foregroundMark x1="72829" y1="57559" x2="72829" y2="57559"/>
                        <a14:foregroundMark x1="64986" y1="69581" x2="64986" y2="69581"/>
                        <a14:foregroundMark x1="59244" y1="75046" x2="59244" y2="75046"/>
                        <a14:foregroundMark x1="65686" y1="70492" x2="65686" y2="70492"/>
                        <a14:foregroundMark x1="77171" y1="61749" x2="77171" y2="61749"/>
                        <a14:foregroundMark x1="83333" y1="57195" x2="83333" y2="571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23" y="978162"/>
            <a:ext cx="4532026" cy="3332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260303" y="4310782"/>
            <a:ext cx="2532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5.2 m long</a:t>
            </a:r>
          </a:p>
          <a:p>
            <a:pPr algn="ctr"/>
            <a:r>
              <a:rPr lang="en-US" sz="1200" dirty="0"/>
              <a:t>8 Cav + 4 Magnets</a:t>
            </a:r>
          </a:p>
          <a:p>
            <a:pPr algn="ctr"/>
            <a:r>
              <a:rPr lang="en-US" sz="1200" dirty="0"/>
              <a:t>Bottom-supported elements with warm </a:t>
            </a:r>
            <a:r>
              <a:rPr lang="en-US" sz="1200" dirty="0" err="1"/>
              <a:t>strongback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52134" y="1726534"/>
            <a:ext cx="1898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Tuner access ports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77349" y="1039686"/>
            <a:ext cx="1898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Current leads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923" y="2095972"/>
            <a:ext cx="1898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Alignment</a:t>
            </a:r>
          </a:p>
          <a:p>
            <a:r>
              <a:rPr lang="en-US" sz="1400"/>
              <a:t> viewports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84359" y="3697789"/>
            <a:ext cx="1898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Couplers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144818" y="1431636"/>
            <a:ext cx="935182" cy="2078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297218" y="1999674"/>
            <a:ext cx="935182" cy="745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866758" y="3552522"/>
            <a:ext cx="315191" cy="2936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2366" y="2619192"/>
            <a:ext cx="103910" cy="4634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130175" y="-41275"/>
            <a:ext cx="9013825" cy="6413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SSR1 </a:t>
            </a:r>
            <a:r>
              <a:rPr lang="en-US" dirty="0" err="1"/>
              <a:t>Cryomodule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390552" y="181444"/>
            <a:ext cx="55248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L. Ristori, T. Nicol, Y. Orlov, D. </a:t>
            </a:r>
            <a:r>
              <a:rPr lang="en-US" sz="2000" dirty="0" err="1"/>
              <a:t>Passarelli</a:t>
            </a:r>
            <a:r>
              <a:rPr lang="en-US" sz="2000" dirty="0"/>
              <a:t>, M. Parise</a:t>
            </a:r>
          </a:p>
          <a:p>
            <a:r>
              <a:rPr lang="en-US" sz="1400" dirty="0"/>
              <a:t>http://accelconf.web.cern.ch/AccelConf/PAC2013/papers/thpma09.pdf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59392">
            <a:off x="2130730" y="2706917"/>
            <a:ext cx="6483229" cy="3207730"/>
          </a:xfrm>
          <a:prstGeom prst="round2DiagRect">
            <a:avLst>
              <a:gd name="adj1" fmla="val 50000"/>
              <a:gd name="adj2" fmla="val 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997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Helvetica" charset="0"/>
              </a:rPr>
              <a:t>SSR1 Cryomodule R&amp;D Goals</a:t>
            </a:r>
          </a:p>
        </p:txBody>
      </p:sp>
      <p:sp>
        <p:nvSpPr>
          <p:cNvPr id="34818" name="Content Placeholder 6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>
                <a:latin typeface="Helvetica" charset="0"/>
              </a:rPr>
              <a:t>Validate new spoke cavity cryomodule design concepts</a:t>
            </a:r>
          </a:p>
          <a:p>
            <a:pPr lvl="1" eaLnBrk="1" hangingPunct="1"/>
            <a:r>
              <a:rPr lang="en-US" sz="1800">
                <a:latin typeface="Helvetica" charset="0"/>
                <a:ea typeface="MS PGothic" charset="0"/>
                <a:cs typeface="MS PGothic" charset="0"/>
              </a:rPr>
              <a:t>Room temperature strongback</a:t>
            </a:r>
          </a:p>
          <a:p>
            <a:pPr lvl="1" eaLnBrk="1" hangingPunct="1"/>
            <a:r>
              <a:rPr lang="en-US" sz="1800">
                <a:latin typeface="Helvetica" charset="0"/>
                <a:ea typeface="MS PGothic" charset="0"/>
                <a:cs typeface="MS PGothic" charset="0"/>
              </a:rPr>
              <a:t>Individual support posts to control axial motion</a:t>
            </a:r>
          </a:p>
          <a:p>
            <a:pPr lvl="1" eaLnBrk="1" hangingPunct="1"/>
            <a:r>
              <a:rPr lang="en-US" sz="1800">
                <a:latin typeface="Helvetica" charset="0"/>
                <a:ea typeface="MS PGothic" charset="0"/>
                <a:cs typeface="MS PGothic" charset="0"/>
              </a:rPr>
              <a:t>Conduction cooled magnet current leads (not new, but new to us)</a:t>
            </a:r>
          </a:p>
          <a:p>
            <a:pPr lvl="1" eaLnBrk="1" hangingPunct="1"/>
            <a:r>
              <a:rPr lang="en-US" sz="1800">
                <a:latin typeface="Helvetica" charset="0"/>
                <a:ea typeface="MS PGothic" charset="0"/>
                <a:cs typeface="MS PGothic" charset="0"/>
              </a:rPr>
              <a:t>Single-window coaxial input coupler</a:t>
            </a:r>
          </a:p>
          <a:p>
            <a:pPr lvl="1" eaLnBrk="1" hangingPunct="1"/>
            <a:r>
              <a:rPr lang="en-US" sz="1800">
                <a:latin typeface="Helvetica" charset="0"/>
                <a:ea typeface="MS PGothic" charset="0"/>
                <a:cs typeface="MS PGothic" charset="0"/>
              </a:rPr>
              <a:t>Integral beam instrumentation</a:t>
            </a:r>
          </a:p>
          <a:p>
            <a:pPr lvl="1" eaLnBrk="1" hangingPunct="1"/>
            <a:r>
              <a:rPr lang="en-US" sz="1800">
                <a:latin typeface="Helvetica" charset="0"/>
                <a:ea typeface="MS PGothic" charset="0"/>
                <a:cs typeface="MS PGothic" charset="0"/>
              </a:rPr>
              <a:t>Determine the practicality of tuner access ports</a:t>
            </a:r>
          </a:p>
          <a:p>
            <a:pPr eaLnBrk="1" hangingPunct="1"/>
            <a:r>
              <a:rPr lang="en-US" sz="2000">
                <a:latin typeface="Helvetica" charset="0"/>
              </a:rPr>
              <a:t>Validate alignment concepts</a:t>
            </a:r>
          </a:p>
          <a:p>
            <a:pPr lvl="1" eaLnBrk="1" hangingPunct="1"/>
            <a:r>
              <a:rPr lang="en-US" sz="1800">
                <a:latin typeface="Helvetica" charset="0"/>
                <a:ea typeface="MS PGothic" charset="0"/>
                <a:cs typeface="MS PGothic" charset="0"/>
              </a:rPr>
              <a:t>Gain experience with the required alignment tolerances</a:t>
            </a:r>
          </a:p>
          <a:p>
            <a:pPr lvl="1" eaLnBrk="1" hangingPunct="1"/>
            <a:r>
              <a:rPr lang="en-US" sz="1800">
                <a:latin typeface="Helvetica" charset="0"/>
                <a:ea typeface="MS PGothic" charset="0"/>
                <a:cs typeface="MS PGothic" charset="0"/>
              </a:rPr>
              <a:t>Verify alignment stability during cooldown</a:t>
            </a:r>
          </a:p>
          <a:p>
            <a:pPr eaLnBrk="1" hangingPunct="1"/>
            <a:r>
              <a:rPr lang="en-US" sz="2000">
                <a:latin typeface="Helvetica" charset="0"/>
              </a:rPr>
              <a:t>Verify static and dynamic heat load estimates</a:t>
            </a:r>
          </a:p>
          <a:p>
            <a:pPr eaLnBrk="1" hangingPunct="1"/>
            <a:r>
              <a:rPr lang="en-US" sz="2000">
                <a:latin typeface="Helvetica" charset="0"/>
              </a:rPr>
              <a:t>Clean-Room assembly in New Facility (Lab 2)</a:t>
            </a:r>
          </a:p>
          <a:p>
            <a:pPr lvl="1" eaLnBrk="1" hangingPunct="1"/>
            <a:r>
              <a:rPr lang="en-US" sz="1800">
                <a:latin typeface="Helvetica" charset="0"/>
                <a:ea typeface="MS PGothic" charset="0"/>
                <a:cs typeface="MS PGothic" charset="0"/>
              </a:rPr>
              <a:t>Gain experience with strings of spoke cavities, solenoids, and beam instrumentation, e.g. cleanroom operations, shipping and handling, etc.</a:t>
            </a:r>
          </a:p>
        </p:txBody>
      </p:sp>
      <p:sp>
        <p:nvSpPr>
          <p:cNvPr id="34819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4C97"/>
                </a:solidFill>
                <a:latin typeface="Helvetica" charset="0"/>
              </a:rPr>
              <a:t>7/6/16</a:t>
            </a:r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4C97"/>
                </a:solidFill>
                <a:latin typeface="Helvetica" charset="0"/>
              </a:rPr>
              <a:t>L.Ristori | SSR1 Cryomodule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738A545-4721-B947-B3D9-48056662DD0C}" type="slidenum">
              <a:rPr lang="en-US" sz="1200">
                <a:solidFill>
                  <a:srgbClr val="004C97"/>
                </a:solidFill>
                <a:latin typeface="Helvetica" charset="0"/>
              </a:rPr>
              <a:pPr eaLnBrk="1" hangingPunct="1"/>
              <a:t>5</a:t>
            </a:fld>
            <a:endParaRPr lang="en-US" sz="120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11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757790" cy="641739"/>
          </a:xfrm>
        </p:spPr>
        <p:txBody>
          <a:bodyPr/>
          <a:lstStyle/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SSR1 String Assembly: Beam-line vacuum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7/6/16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L.Ristori | SSR1 Cryomodule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149796" y="781920"/>
            <a:ext cx="3584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High vacuum level (&lt; 5E-5 </a:t>
            </a:r>
            <a:r>
              <a:rPr lang="en-US" sz="1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Torr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 is needed inside the beam line volume before the introduction of liquid helium.</a:t>
            </a:r>
          </a:p>
          <a:p>
            <a:pPr algn="just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Maximum acceptable time set to 12 hours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78131" y="969666"/>
            <a:ext cx="504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Measurements (very conservative conditions, moisture in cavities)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41600" y="1380355"/>
            <a:ext cx="2509694" cy="2095377"/>
            <a:chOff x="6643035" y="1657300"/>
            <a:chExt cx="2509694" cy="209537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2518" y="1717923"/>
              <a:ext cx="2273874" cy="2034754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643035" y="3286918"/>
              <a:ext cx="8009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ln w="0"/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Vacuum Pump</a:t>
              </a:r>
              <a:endParaRPr lang="en-US" sz="1100" b="1" dirty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259260" y="1657300"/>
              <a:ext cx="8934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ln w="0"/>
                  <a:solidFill>
                    <a:srgbClr val="92D05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Pressure Gauges</a:t>
              </a:r>
              <a:endParaRPr lang="en-US" sz="1100" b="1" dirty="0">
                <a:ln w="0"/>
                <a:solidFill>
                  <a:srgbClr val="92D05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8301005" y="1959666"/>
              <a:ext cx="75319" cy="340944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6940348" y="1959666"/>
              <a:ext cx="1360657" cy="0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5" idx="3"/>
            </p:cNvCxnSpPr>
            <p:nvPr/>
          </p:nvCxnSpPr>
          <p:spPr>
            <a:xfrm flipV="1">
              <a:off x="7443991" y="3334591"/>
              <a:ext cx="212447" cy="167771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3872002" y="3583863"/>
            <a:ext cx="3538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Vacuum simulation (ideal scenario)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236416" y="1417021"/>
            <a:ext cx="2859378" cy="2102492"/>
            <a:chOff x="3895514" y="2060544"/>
            <a:chExt cx="2859378" cy="2102492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5514" y="2060544"/>
              <a:ext cx="2684297" cy="2102492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4124114" y="2518780"/>
              <a:ext cx="26307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Ultimate pressure is below 5e-5 </a:t>
              </a:r>
              <a:r>
                <a:rPr lang="en-US" sz="1000" dirty="0" err="1" smtClean="0">
                  <a:latin typeface="Helvetica" panose="020B0604020202020204" pitchFamily="34" charset="0"/>
                  <a:cs typeface="Helvetica" panose="020B0604020202020204" pitchFamily="34" charset="0"/>
                </a:rPr>
                <a:t>Torr</a:t>
              </a:r>
              <a:endParaRPr lang="en-US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2002" y="3882514"/>
            <a:ext cx="2701319" cy="183522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28601" y="4171724"/>
            <a:ext cx="35057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he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high-vacuum level at room temperature can 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be achieved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pumping down by the beam ports 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only. Furthermore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, simulations 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performed on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the entire string with 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clean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components 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show that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the achievable pressure 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would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be 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of </a:t>
            </a:r>
            <a:r>
              <a:rPr lang="en-US" sz="1400" b="1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7E−8 </a:t>
            </a:r>
            <a:r>
              <a:rPr lang="en-US" sz="1400" b="1" u="sng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Torr</a:t>
            </a:r>
            <a:r>
              <a:rPr lang="en-US" sz="1400" b="1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pumping from both ends.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555369" y="3970913"/>
            <a:ext cx="2431023" cy="1835769"/>
            <a:chOff x="6555369" y="3943886"/>
            <a:chExt cx="2431023" cy="1835769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5369" y="3943886"/>
              <a:ext cx="2431023" cy="1835769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7083658" y="4530709"/>
              <a:ext cx="1588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Ultimate pressure is below 1e-7 </a:t>
              </a:r>
              <a:r>
                <a:rPr lang="en-US" sz="1000" dirty="0" err="1" smtClean="0"/>
                <a:t>Torr</a:t>
              </a:r>
              <a:endParaRPr lang="en-US" sz="10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6409" y="1946416"/>
            <a:ext cx="3676357" cy="2130997"/>
            <a:chOff x="106409" y="2748064"/>
            <a:chExt cx="3676357" cy="2130997"/>
          </a:xfrm>
        </p:grpSpPr>
        <p:grpSp>
          <p:nvGrpSpPr>
            <p:cNvPr id="9" name="Group 8"/>
            <p:cNvGrpSpPr/>
            <p:nvPr/>
          </p:nvGrpSpPr>
          <p:grpSpPr>
            <a:xfrm>
              <a:off x="106409" y="2748064"/>
              <a:ext cx="3676357" cy="2130997"/>
              <a:chOff x="106409" y="1528864"/>
              <a:chExt cx="3676357" cy="213099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409" y="1528864"/>
                <a:ext cx="3676357" cy="2130997"/>
              </a:xfrm>
              <a:prstGeom prst="rect">
                <a:avLst/>
              </a:prstGeom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676275" y="2614471"/>
                <a:ext cx="836200" cy="707886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C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Vacuum Manifold is not needed!</a:t>
                </a:r>
                <a:endParaRPr lang="en-US" sz="1000" b="1" dirty="0">
                  <a:solidFill>
                    <a:srgbClr val="C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cxnSp>
          <p:nvCxnSpPr>
            <p:cNvPr id="51" name="Straight Arrow Connector 50"/>
            <p:cNvCxnSpPr/>
            <p:nvPr/>
          </p:nvCxnSpPr>
          <p:spPr>
            <a:xfrm flipV="1">
              <a:off x="1090994" y="3438978"/>
              <a:ext cx="0" cy="39072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228600" y="5868574"/>
            <a:ext cx="8757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Helvetica" panose="020B0604020202020204" pitchFamily="34" charset="0"/>
                <a:cs typeface="Helvetica" panose="020B0604020202020204" pitchFamily="34" charset="0"/>
                <a:hlinkClick r:id="rId7"/>
              </a:rPr>
              <a:t>High-vacuum Simulations </a:t>
            </a:r>
            <a:r>
              <a:rPr lang="en-US" sz="1200" i="1" dirty="0">
                <a:latin typeface="Helvetica" panose="020B0604020202020204" pitchFamily="34" charset="0"/>
                <a:cs typeface="Helvetica" panose="020B0604020202020204" pitchFamily="34" charset="0"/>
                <a:hlinkClick r:id="rId7"/>
              </a:rPr>
              <a:t>and Measurements on the SSR1 Cryomodule Beam-line</a:t>
            </a:r>
            <a:r>
              <a:rPr lang="en-US" sz="1200" i="1" dirty="0">
                <a:latin typeface="Helvetica" panose="020B0604020202020204" pitchFamily="34" charset="0"/>
                <a:cs typeface="Helvetica" panose="020B0604020202020204" pitchFamily="34" charset="0"/>
              </a:rPr>
              <a:t>, D. Passarelli et al., Proceedings </a:t>
            </a:r>
            <a:r>
              <a:rPr lang="en-US" sz="12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of SRF2015</a:t>
            </a:r>
            <a:r>
              <a:rPr lang="en-US" sz="1200" i="1" dirty="0">
                <a:latin typeface="Helvetica" panose="020B0604020202020204" pitchFamily="34" charset="0"/>
                <a:cs typeface="Helvetica" panose="020B0604020202020204" pitchFamily="34" charset="0"/>
              </a:rPr>
              <a:t>, Whistler, BC, Canada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831" y="144200"/>
            <a:ext cx="195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/>
              <a:t>Work by M. Parise</a:t>
            </a:r>
          </a:p>
        </p:txBody>
      </p:sp>
    </p:spTree>
    <p:extLst>
      <p:ext uri="{BB962C8B-B14F-4D97-AF65-F5344CB8AC3E}">
        <p14:creationId xmlns:p14="http://schemas.microsoft.com/office/powerpoint/2010/main" val="4221941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740"/>
          <a:stretch/>
        </p:blipFill>
        <p:spPr>
          <a:xfrm>
            <a:off x="293447" y="1833616"/>
            <a:ext cx="8610599" cy="4411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Cool-down displacements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/>
              <a:t>Thanks to strong-back at room temperature, no longitudinal displacements.</a:t>
            </a:r>
          </a:p>
          <a:p>
            <a:r>
              <a:rPr lang="en-US" sz="1600"/>
              <a:t>Vertical displacements of magnets and cavities are the same, since the supporting structures are made of same material (</a:t>
            </a:r>
            <a:r>
              <a:rPr lang="en-US" sz="1600">
                <a:sym typeface="Wingdings"/>
              </a:rPr>
              <a:t> same thermal contraction)</a:t>
            </a:r>
            <a:endParaRPr lang="en-US" sz="16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7/6/16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L.Ristori | SSR1 Cryomodule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403988" y="3172695"/>
            <a:ext cx="541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Predicted b</a:t>
            </a:r>
            <a:r>
              <a:rPr lang="en-US" sz="1800">
                <a:solidFill>
                  <a:srgbClr val="FF0000"/>
                </a:solidFill>
              </a:rPr>
              <a:t>eamline shift: </a:t>
            </a:r>
            <a:r>
              <a:rPr lang="en-US" sz="180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1800">
                <a:solidFill>
                  <a:srgbClr val="FF0000"/>
                </a:solidFill>
              </a:rPr>
              <a:t>down ~1mm, will be pre-set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304058" y="4536089"/>
            <a:ext cx="7427463" cy="0"/>
          </a:xfrm>
          <a:prstGeom prst="line">
            <a:avLst/>
          </a:prstGeom>
          <a:ln>
            <a:solidFill>
              <a:srgbClr val="FF0000"/>
            </a:solidFill>
            <a:prstDash val="lg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1588" y="2227344"/>
            <a:ext cx="3819525" cy="71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47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SSR1 String Assembly: design features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922" b="32982"/>
          <a:stretch/>
        </p:blipFill>
        <p:spPr>
          <a:xfrm>
            <a:off x="228600" y="2855947"/>
            <a:ext cx="8672513" cy="146304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7/6/16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L.Ristori | SSR1 Cryomodule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337" y="4425667"/>
            <a:ext cx="3779520" cy="1870006"/>
          </a:xfrm>
          <a:prstGeom prst="roundRect">
            <a:avLst/>
          </a:prstGeom>
          <a:ln w="12700">
            <a:solidFill>
              <a:srgbClr val="00B050"/>
            </a:solidFill>
            <a:prstDash val="dashDot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495" y="871641"/>
            <a:ext cx="3779518" cy="1870005"/>
          </a:xfrm>
          <a:prstGeom prst="roundRect">
            <a:avLst/>
          </a:prstGeom>
          <a:ln w="12700">
            <a:solidFill>
              <a:srgbClr val="FF0000"/>
            </a:solidFill>
            <a:prstDash val="dash"/>
          </a:ln>
        </p:spPr>
      </p:pic>
      <p:sp>
        <p:nvSpPr>
          <p:cNvPr id="10" name="Rounded Rectangle 9"/>
          <p:cNvSpPr/>
          <p:nvPr/>
        </p:nvSpPr>
        <p:spPr>
          <a:xfrm>
            <a:off x="2286000" y="3368040"/>
            <a:ext cx="594360" cy="326882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263074" y="3368040"/>
            <a:ext cx="594360" cy="326882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257733" y="3368040"/>
            <a:ext cx="594360" cy="326882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endCxn id="9" idx="2"/>
          </p:cNvCxnSpPr>
          <p:nvPr/>
        </p:nvCxnSpPr>
        <p:spPr>
          <a:xfrm flipV="1">
            <a:off x="2880360" y="2741646"/>
            <a:ext cx="1679894" cy="6263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0"/>
            <a:endCxn id="9" idx="2"/>
          </p:cNvCxnSpPr>
          <p:nvPr/>
        </p:nvCxnSpPr>
        <p:spPr>
          <a:xfrm flipV="1">
            <a:off x="4560254" y="2741646"/>
            <a:ext cx="0" cy="6263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0"/>
            <a:endCxn id="9" idx="2"/>
          </p:cNvCxnSpPr>
          <p:nvPr/>
        </p:nvCxnSpPr>
        <p:spPr>
          <a:xfrm flipH="1" flipV="1">
            <a:off x="4560254" y="2741646"/>
            <a:ext cx="1994659" cy="6263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066800" y="3368040"/>
            <a:ext cx="1051560" cy="326882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053839" y="3368040"/>
            <a:ext cx="1051560" cy="326882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039423" y="3365711"/>
            <a:ext cx="1051560" cy="326882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7018843" y="3368040"/>
            <a:ext cx="1051560" cy="326882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30025" y="990554"/>
            <a:ext cx="1866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Interconnection cavity-cavity</a:t>
            </a:r>
            <a:endParaRPr lang="en-US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2575" y="5079699"/>
            <a:ext cx="2357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Interconnection cavity-magnet-BPM-cavity</a:t>
            </a:r>
            <a:endParaRPr lang="en-US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66480" y="3988391"/>
            <a:ext cx="66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Helvetica" panose="020B0604020202020204" pitchFamily="34" charset="0"/>
                <a:cs typeface="Helvetica" panose="020B0604020202020204" pitchFamily="34" charset="0"/>
              </a:rPr>
              <a:t>SSR1</a:t>
            </a:r>
          </a:p>
          <a:p>
            <a:pPr algn="ctr"/>
            <a:r>
              <a:rPr lang="en-US" sz="1000" b="1" dirty="0">
                <a:latin typeface="Helvetica" panose="020B0604020202020204" pitchFamily="34" charset="0"/>
                <a:cs typeface="Helvetica" panose="020B0604020202020204" pitchFamily="34" charset="0"/>
              </a:rPr>
              <a:t>Type 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77340" y="3990778"/>
            <a:ext cx="640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Helvetica" panose="020B0604020202020204" pitchFamily="34" charset="0"/>
                <a:cs typeface="Helvetica" panose="020B0604020202020204" pitchFamily="34" charset="0"/>
              </a:rPr>
              <a:t>SSR1 Type 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8600" y="1513774"/>
            <a:ext cx="2438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Edge-welded bellows assembly</a:t>
            </a:r>
          </a:p>
          <a:p>
            <a:pPr algn="r"/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Al-diamond seals</a:t>
            </a:r>
          </a:p>
          <a:p>
            <a:pPr algn="r"/>
            <a:r>
              <a:rPr lang="en-US" sz="1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SiBr</a:t>
            </a:r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set screws</a:t>
            </a:r>
          </a:p>
          <a:p>
            <a:pPr algn="r"/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316L stainless nuts and washers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8600" y="5509034"/>
            <a:ext cx="2497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Hydro-formed bellows assemblies</a:t>
            </a:r>
          </a:p>
          <a:p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Al-diamond seals</a:t>
            </a:r>
          </a:p>
          <a:p>
            <a:r>
              <a:rPr lang="en-US" sz="1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SiBr</a:t>
            </a:r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set screws</a:t>
            </a:r>
          </a:p>
          <a:p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316L stainless nuts and washers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71612" y="4506268"/>
            <a:ext cx="9782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Solenoid</a:t>
            </a:r>
            <a:endParaRPr lang="en-US" sz="1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30997" y="4640859"/>
            <a:ext cx="4961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BPM</a:t>
            </a:r>
            <a:endParaRPr lang="en-US" sz="1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191797" y="4851549"/>
            <a:ext cx="0" cy="356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368333" y="4709072"/>
            <a:ext cx="0" cy="356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370675" y="3981600"/>
            <a:ext cx="0" cy="3907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551326" y="3990778"/>
            <a:ext cx="640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Helvetica" panose="020B0604020202020204" pitchFamily="34" charset="0"/>
                <a:cs typeface="Helvetica" panose="020B0604020202020204" pitchFamily="34" charset="0"/>
              </a:rPr>
              <a:t>SSR1 Type B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49472" y="3990778"/>
            <a:ext cx="640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Helvetica" panose="020B0604020202020204" pitchFamily="34" charset="0"/>
                <a:cs typeface="Helvetica" panose="020B0604020202020204" pitchFamily="34" charset="0"/>
              </a:rPr>
              <a:t>SSR1 Type 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536180" y="3966510"/>
            <a:ext cx="640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Helvetica" panose="020B0604020202020204" pitchFamily="34" charset="0"/>
                <a:cs typeface="Helvetica" panose="020B0604020202020204" pitchFamily="34" charset="0"/>
              </a:rPr>
              <a:t>SSR1 Type 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942894" y="3988391"/>
            <a:ext cx="66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Helvetica" panose="020B0604020202020204" pitchFamily="34" charset="0"/>
                <a:cs typeface="Helvetica" panose="020B0604020202020204" pitchFamily="34" charset="0"/>
              </a:rPr>
              <a:t>SSR1</a:t>
            </a:r>
          </a:p>
          <a:p>
            <a:pPr algn="ctr"/>
            <a:r>
              <a:rPr lang="en-US" sz="1000" b="1" dirty="0">
                <a:latin typeface="Helvetica" panose="020B0604020202020204" pitchFamily="34" charset="0"/>
                <a:cs typeface="Helvetica" panose="020B0604020202020204" pitchFamily="34" charset="0"/>
              </a:rPr>
              <a:t>Type A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929629" y="3966510"/>
            <a:ext cx="66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Helvetica" panose="020B0604020202020204" pitchFamily="34" charset="0"/>
                <a:cs typeface="Helvetica" panose="020B0604020202020204" pitchFamily="34" charset="0"/>
              </a:rPr>
              <a:t>SSR1</a:t>
            </a:r>
          </a:p>
          <a:p>
            <a:pPr algn="ctr"/>
            <a:r>
              <a:rPr lang="en-US" sz="1000" b="1" dirty="0">
                <a:latin typeface="Helvetica" panose="020B0604020202020204" pitchFamily="34" charset="0"/>
                <a:cs typeface="Helvetica" panose="020B0604020202020204" pitchFamily="34" charset="0"/>
              </a:rPr>
              <a:t>Type 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902712" y="3988391"/>
            <a:ext cx="66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Helvetica" panose="020B0604020202020204" pitchFamily="34" charset="0"/>
                <a:cs typeface="Helvetica" panose="020B0604020202020204" pitchFamily="34" charset="0"/>
              </a:rPr>
              <a:t>SSR1</a:t>
            </a:r>
          </a:p>
          <a:p>
            <a:pPr algn="ctr"/>
            <a:r>
              <a:rPr lang="en-US" sz="1000" b="1" dirty="0">
                <a:latin typeface="Helvetica" panose="020B0604020202020204" pitchFamily="34" charset="0"/>
                <a:cs typeface="Helvetica" panose="020B0604020202020204" pitchFamily="34" charset="0"/>
              </a:rPr>
              <a:t>Type 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9927" y="4351760"/>
            <a:ext cx="66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Gate Valve</a:t>
            </a:r>
            <a:endParaRPr lang="en-US" sz="1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8737053" y="3981600"/>
            <a:ext cx="0" cy="3907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406305" y="4351760"/>
            <a:ext cx="66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Gate Valve</a:t>
            </a:r>
            <a:endParaRPr lang="en-US" sz="1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4419600" y="1272540"/>
            <a:ext cx="269081" cy="0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282092" y="1023191"/>
            <a:ext cx="5960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20mm</a:t>
            </a:r>
            <a:endParaRPr lang="en-US" sz="1000" dirty="0">
              <a:solidFill>
                <a:srgbClr val="FFC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962222" y="4257151"/>
            <a:ext cx="0" cy="3907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47503" y="4627311"/>
            <a:ext cx="83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Coupler</a:t>
            </a:r>
            <a:br>
              <a:rPr lang="en-US" sz="1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(cold-end)</a:t>
            </a:r>
            <a:endParaRPr lang="en-US" sz="1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162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Cavity-Cavity Connection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7/6/16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L.Ristori | SSR1 Cryomodule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10" name="Picture 9" descr="IMG_5769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109132" y="2495294"/>
            <a:ext cx="4046213" cy="3034660"/>
          </a:xfrm>
          <a:prstGeom prst="rect">
            <a:avLst/>
          </a:prstGeom>
        </p:spPr>
      </p:pic>
      <p:pic>
        <p:nvPicPr>
          <p:cNvPr id="11" name="Picture 10" descr="IMG_5766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13500" y="2420527"/>
            <a:ext cx="4037116" cy="317509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1195204" y="3092405"/>
            <a:ext cx="805114" cy="12474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497911" y="4537591"/>
            <a:ext cx="357884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2015-02-26 10.07.45.jpeg"/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25517" y="443113"/>
            <a:ext cx="3401388" cy="1956258"/>
          </a:xfrm>
        </p:spPr>
      </p:pic>
      <p:sp>
        <p:nvSpPr>
          <p:cNvPr id="16" name="TextBox 15"/>
          <p:cNvSpPr txBox="1"/>
          <p:nvPr/>
        </p:nvSpPr>
        <p:spPr>
          <a:xfrm>
            <a:off x="453587" y="963919"/>
            <a:ext cx="42977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Bellows allow enough room to perform the assembly (tested outside the cleanroom)</a:t>
            </a:r>
          </a:p>
        </p:txBody>
      </p:sp>
      <p:sp>
        <p:nvSpPr>
          <p:cNvPr id="17" name="TextBox 16"/>
          <p:cNvSpPr txBox="1"/>
          <p:nvPr/>
        </p:nvSpPr>
        <p:spPr>
          <a:xfrm rot="21118955">
            <a:off x="1214065" y="3118092"/>
            <a:ext cx="971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99D6EA"/>
                </a:solidFill>
              </a:rPr>
              <a:t>extended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97911" y="3732934"/>
            <a:ext cx="1195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99D6EA"/>
                </a:solidFill>
              </a:rPr>
              <a:t>compressed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14569" y="3381094"/>
            <a:ext cx="19528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/>
              <a:t>Cleanliness?</a:t>
            </a:r>
          </a:p>
          <a:p>
            <a:r>
              <a:rPr lang="en-US" sz="1400"/>
              <a:t>Edge-welded bellows were subjected to cleaning and extensive testing in cleanroom.</a:t>
            </a:r>
          </a:p>
          <a:p>
            <a:r>
              <a:rPr lang="en-US" sz="1400"/>
              <a:t>Results were excellent and repeatable.</a:t>
            </a:r>
          </a:p>
          <a:p>
            <a:r>
              <a:rPr lang="en-US" sz="1400"/>
              <a:t>US cleaning sufficient, HPR better.</a:t>
            </a:r>
          </a:p>
        </p:txBody>
      </p:sp>
    </p:spTree>
    <p:extLst>
      <p:ext uri="{BB962C8B-B14F-4D97-AF65-F5344CB8AC3E}">
        <p14:creationId xmlns:p14="http://schemas.microsoft.com/office/powerpoint/2010/main" val="294113175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5742</TotalTime>
  <Words>1575</Words>
  <Application>Microsoft Macintosh PowerPoint</Application>
  <PresentationFormat>On-screen Show (4:3)</PresentationFormat>
  <Paragraphs>297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Fermilab_PPT_090815</vt:lpstr>
      <vt:lpstr>PowerPoint Presentation</vt:lpstr>
      <vt:lpstr>Topics</vt:lpstr>
      <vt:lpstr>SSR1 Cryomodule</vt:lpstr>
      <vt:lpstr>SSR1 Cryomodule</vt:lpstr>
      <vt:lpstr>SSR1 Cryomodule R&amp;D Goals</vt:lpstr>
      <vt:lpstr>SSR1 String Assembly: Beam-line vacuum</vt:lpstr>
      <vt:lpstr>Cool-down displacements</vt:lpstr>
      <vt:lpstr>SSR1 String Assembly: design features</vt:lpstr>
      <vt:lpstr>Cavity-Cavity Connection</vt:lpstr>
      <vt:lpstr>Cavity-Magnet String on Rail System</vt:lpstr>
      <vt:lpstr>Rail System – staged outside cleanroom</vt:lpstr>
      <vt:lpstr>Magnet-BPM Installation Tool</vt:lpstr>
      <vt:lpstr>Cryomodule Assembly Strategy (not finalized)</vt:lpstr>
      <vt:lpstr>SSR1 Tuner: Requirements</vt:lpstr>
      <vt:lpstr>Prototype Tuner</vt:lpstr>
      <vt:lpstr>SSR1 Tuner: Testing</vt:lpstr>
      <vt:lpstr>Production SSR1 Tuner</vt:lpstr>
      <vt:lpstr>325 MHz Power Coupler</vt:lpstr>
      <vt:lpstr>1 Prototype Tested to Failure (reached 47 kW, successful)</vt:lpstr>
      <vt:lpstr>Failed Coupler</vt:lpstr>
      <vt:lpstr>Production Couplers</vt:lpstr>
      <vt:lpstr>Electro-Deposited Bellows </vt:lpstr>
      <vt:lpstr>Ceramic Window with Low Pressure Gap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Leonardo Ristori</cp:lastModifiedBy>
  <cp:revision>299</cp:revision>
  <cp:lastPrinted>2014-01-20T19:40:21Z</cp:lastPrinted>
  <dcterms:created xsi:type="dcterms:W3CDTF">2014-01-03T20:18:13Z</dcterms:created>
  <dcterms:modified xsi:type="dcterms:W3CDTF">2016-07-06T00:36:57Z</dcterms:modified>
</cp:coreProperties>
</file>