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2" r:id="rId2"/>
    <p:sldId id="273" r:id="rId3"/>
    <p:sldId id="295" r:id="rId4"/>
    <p:sldId id="293" r:id="rId5"/>
    <p:sldId id="303" r:id="rId6"/>
    <p:sldId id="305" r:id="rId7"/>
    <p:sldId id="306" r:id="rId8"/>
    <p:sldId id="307" r:id="rId9"/>
    <p:sldId id="308" r:id="rId10"/>
    <p:sldId id="309" r:id="rId11"/>
    <p:sldId id="310" r:id="rId12"/>
    <p:sldId id="294" r:id="rId13"/>
    <p:sldId id="297" r:id="rId14"/>
    <p:sldId id="298" r:id="rId15"/>
    <p:sldId id="299" r:id="rId16"/>
    <p:sldId id="300" r:id="rId17"/>
    <p:sldId id="301" r:id="rId18"/>
    <p:sldId id="302" r:id="rId19"/>
    <p:sldId id="292" r:id="rId20"/>
    <p:sldId id="284" r:id="rId21"/>
    <p:sldId id="291" r:id="rId22"/>
    <p:sldId id="285" r:id="rId23"/>
    <p:sldId id="283" r:id="rId24"/>
    <p:sldId id="286" r:id="rId25"/>
    <p:sldId id="289" r:id="rId26"/>
    <p:sldId id="290" r:id="rId27"/>
    <p:sldId id="287" r:id="rId28"/>
    <p:sldId id="288" r:id="rId29"/>
  </p:sldIdLst>
  <p:sldSz cx="9144000" cy="6858000" type="screen4x3"/>
  <p:notesSz cx="6819900" cy="9931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80808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97" d="100"/>
          <a:sy n="97" d="100"/>
        </p:scale>
        <p:origin x="970" y="77"/>
      </p:cViewPr>
      <p:guideLst>
        <p:guide orient="horz" pos="2160"/>
        <p:guide pos="2880"/>
      </p:guideLst>
    </p:cSldViewPr>
  </p:slideViewPr>
  <p:notesTextViewPr>
    <p:cViewPr>
      <p:scale>
        <a:sx n="100" d="100"/>
        <a:sy n="100" d="100"/>
      </p:scale>
      <p:origin x="0" y="0"/>
    </p:cViewPr>
  </p:notesTextViewPr>
  <p:notesViewPr>
    <p:cSldViewPr>
      <p:cViewPr varScale="1">
        <p:scale>
          <a:sx n="89" d="100"/>
          <a:sy n="89" d="100"/>
        </p:scale>
        <p:origin x="-3762" y="-108"/>
      </p:cViewPr>
      <p:guideLst>
        <p:guide orient="horz" pos="3128"/>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55290" cy="496570"/>
          </a:xfrm>
          <a:prstGeom prst="rect">
            <a:avLst/>
          </a:prstGeom>
        </p:spPr>
        <p:txBody>
          <a:bodyPr vert="horz" lIns="95710" tIns="47855" rIns="95710" bIns="47855" rtlCol="0"/>
          <a:lstStyle>
            <a:lvl1pPr algn="l">
              <a:defRPr sz="1300"/>
            </a:lvl1pPr>
          </a:lstStyle>
          <a:p>
            <a:endParaRPr lang="fr-FR"/>
          </a:p>
        </p:txBody>
      </p:sp>
      <p:sp>
        <p:nvSpPr>
          <p:cNvPr id="3" name="Espace réservé de la date 2"/>
          <p:cNvSpPr>
            <a:spLocks noGrp="1"/>
          </p:cNvSpPr>
          <p:nvPr>
            <p:ph type="dt" sz="quarter" idx="1"/>
          </p:nvPr>
        </p:nvSpPr>
        <p:spPr>
          <a:xfrm>
            <a:off x="3863032" y="1"/>
            <a:ext cx="2955290" cy="496570"/>
          </a:xfrm>
          <a:prstGeom prst="rect">
            <a:avLst/>
          </a:prstGeom>
        </p:spPr>
        <p:txBody>
          <a:bodyPr vert="horz" lIns="95710" tIns="47855" rIns="95710" bIns="47855" rtlCol="0"/>
          <a:lstStyle>
            <a:lvl1pPr algn="r">
              <a:defRPr sz="1300"/>
            </a:lvl1pPr>
          </a:lstStyle>
          <a:p>
            <a:fld id="{D14C3DA1-9BFE-4D5D-B25D-7CC592D9C3C5}" type="datetimeFigureOut">
              <a:rPr lang="fr-FR" smtClean="0"/>
              <a:t>05/07/2016</a:t>
            </a:fld>
            <a:endParaRPr lang="fr-FR"/>
          </a:p>
        </p:txBody>
      </p:sp>
      <p:sp>
        <p:nvSpPr>
          <p:cNvPr id="4" name="Espace réservé du pied de page 3"/>
          <p:cNvSpPr>
            <a:spLocks noGrp="1"/>
          </p:cNvSpPr>
          <p:nvPr>
            <p:ph type="ftr" sz="quarter" idx="2"/>
          </p:nvPr>
        </p:nvSpPr>
        <p:spPr>
          <a:xfrm>
            <a:off x="0" y="9433107"/>
            <a:ext cx="2955290" cy="496570"/>
          </a:xfrm>
          <a:prstGeom prst="rect">
            <a:avLst/>
          </a:prstGeom>
        </p:spPr>
        <p:txBody>
          <a:bodyPr vert="horz" lIns="95710" tIns="47855" rIns="95710" bIns="47855"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3863032" y="9433107"/>
            <a:ext cx="2955290" cy="496570"/>
          </a:xfrm>
          <a:prstGeom prst="rect">
            <a:avLst/>
          </a:prstGeom>
        </p:spPr>
        <p:txBody>
          <a:bodyPr vert="horz" lIns="95710" tIns="47855" rIns="95710" bIns="47855" rtlCol="0" anchor="b"/>
          <a:lstStyle>
            <a:lvl1pPr algn="r">
              <a:defRPr sz="1300"/>
            </a:lvl1pPr>
          </a:lstStyle>
          <a:p>
            <a:fld id="{6B21956D-7473-4ACD-A8EB-84381C2C4BE4}" type="slidenum">
              <a:rPr lang="fr-FR" smtClean="0"/>
              <a:t>‹N°›</a:t>
            </a:fld>
            <a:endParaRPr lang="fr-FR"/>
          </a:p>
        </p:txBody>
      </p:sp>
    </p:spTree>
    <p:extLst>
      <p:ext uri="{BB962C8B-B14F-4D97-AF65-F5344CB8AC3E}">
        <p14:creationId xmlns:p14="http://schemas.microsoft.com/office/powerpoint/2010/main" val="12477152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55290" cy="496570"/>
          </a:xfrm>
          <a:prstGeom prst="rect">
            <a:avLst/>
          </a:prstGeom>
        </p:spPr>
        <p:txBody>
          <a:bodyPr vert="horz" lIns="95710" tIns="47855" rIns="95710" bIns="47855" rtlCol="0"/>
          <a:lstStyle>
            <a:lvl1pPr algn="l">
              <a:defRPr sz="1300"/>
            </a:lvl1pPr>
          </a:lstStyle>
          <a:p>
            <a:endParaRPr lang="fr-FR"/>
          </a:p>
        </p:txBody>
      </p:sp>
      <p:sp>
        <p:nvSpPr>
          <p:cNvPr id="3" name="Espace réservé de la date 2"/>
          <p:cNvSpPr>
            <a:spLocks noGrp="1"/>
          </p:cNvSpPr>
          <p:nvPr>
            <p:ph type="dt" idx="1"/>
          </p:nvPr>
        </p:nvSpPr>
        <p:spPr>
          <a:xfrm>
            <a:off x="3863032" y="1"/>
            <a:ext cx="2955290" cy="496570"/>
          </a:xfrm>
          <a:prstGeom prst="rect">
            <a:avLst/>
          </a:prstGeom>
        </p:spPr>
        <p:txBody>
          <a:bodyPr vert="horz" lIns="95710" tIns="47855" rIns="95710" bIns="47855" rtlCol="0"/>
          <a:lstStyle>
            <a:lvl1pPr algn="r">
              <a:defRPr sz="1300"/>
            </a:lvl1pPr>
          </a:lstStyle>
          <a:p>
            <a:fld id="{4F3AFE2C-5007-4057-8DFB-EC24DF7E4136}" type="datetimeFigureOut">
              <a:rPr lang="fr-FR" smtClean="0"/>
              <a:pPr/>
              <a:t>05/07/2016</a:t>
            </a:fld>
            <a:endParaRPr lang="fr-FR"/>
          </a:p>
        </p:txBody>
      </p:sp>
      <p:sp>
        <p:nvSpPr>
          <p:cNvPr id="4" name="Espace réservé de l'image des diapositives 3"/>
          <p:cNvSpPr>
            <a:spLocks noGrp="1" noRot="1" noChangeAspect="1"/>
          </p:cNvSpPr>
          <p:nvPr>
            <p:ph type="sldImg" idx="2"/>
          </p:nvPr>
        </p:nvSpPr>
        <p:spPr>
          <a:xfrm>
            <a:off x="928688" y="746125"/>
            <a:ext cx="4962525" cy="3722688"/>
          </a:xfrm>
          <a:prstGeom prst="rect">
            <a:avLst/>
          </a:prstGeom>
          <a:noFill/>
          <a:ln w="12700">
            <a:solidFill>
              <a:prstClr val="black"/>
            </a:solidFill>
          </a:ln>
        </p:spPr>
        <p:txBody>
          <a:bodyPr vert="horz" lIns="95710" tIns="47855" rIns="95710" bIns="47855" rtlCol="0" anchor="ctr"/>
          <a:lstStyle/>
          <a:p>
            <a:endParaRPr lang="fr-FR"/>
          </a:p>
        </p:txBody>
      </p:sp>
      <p:sp>
        <p:nvSpPr>
          <p:cNvPr id="5" name="Espace réservé des commentaires 4"/>
          <p:cNvSpPr>
            <a:spLocks noGrp="1"/>
          </p:cNvSpPr>
          <p:nvPr>
            <p:ph type="body" sz="quarter" idx="3"/>
          </p:nvPr>
        </p:nvSpPr>
        <p:spPr>
          <a:xfrm>
            <a:off x="681990" y="4717415"/>
            <a:ext cx="5455920" cy="4469130"/>
          </a:xfrm>
          <a:prstGeom prst="rect">
            <a:avLst/>
          </a:prstGeom>
        </p:spPr>
        <p:txBody>
          <a:bodyPr vert="horz" lIns="95710" tIns="47855" rIns="95710" bIns="47855"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3107"/>
            <a:ext cx="2955290" cy="496570"/>
          </a:xfrm>
          <a:prstGeom prst="rect">
            <a:avLst/>
          </a:prstGeom>
        </p:spPr>
        <p:txBody>
          <a:bodyPr vert="horz" lIns="95710" tIns="47855" rIns="95710" bIns="47855"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63032" y="9433107"/>
            <a:ext cx="2955290" cy="496570"/>
          </a:xfrm>
          <a:prstGeom prst="rect">
            <a:avLst/>
          </a:prstGeom>
        </p:spPr>
        <p:txBody>
          <a:bodyPr vert="horz" lIns="95710" tIns="47855" rIns="95710" bIns="47855" rtlCol="0" anchor="b"/>
          <a:lstStyle>
            <a:lvl1pPr algn="r">
              <a:defRPr sz="1300"/>
            </a:lvl1pPr>
          </a:lstStyle>
          <a:p>
            <a:fld id="{C625FE0B-B3A6-4AF6-B265-A109385ED237}" type="slidenum">
              <a:rPr lang="fr-FR" smtClean="0"/>
              <a:pPr/>
              <a:t>‹N°›</a:t>
            </a:fld>
            <a:endParaRPr lang="fr-FR"/>
          </a:p>
        </p:txBody>
      </p:sp>
    </p:spTree>
    <p:extLst>
      <p:ext uri="{BB962C8B-B14F-4D97-AF65-F5344CB8AC3E}">
        <p14:creationId xmlns:p14="http://schemas.microsoft.com/office/powerpoint/2010/main" val="27718974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797814-9470-47AD-9E1E-C68E3D83087E}" type="slidenum">
              <a:rPr lang="en-US" smtClean="0"/>
              <a:t>2</a:t>
            </a:fld>
            <a:endParaRPr lang="en-US"/>
          </a:p>
        </p:txBody>
      </p:sp>
    </p:spTree>
    <p:extLst>
      <p:ext uri="{BB962C8B-B14F-4D97-AF65-F5344CB8AC3E}">
        <p14:creationId xmlns:p14="http://schemas.microsoft.com/office/powerpoint/2010/main" val="4189093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310128" cy="6858000"/>
          </a:xfrm>
          <a:prstGeom prst="rect">
            <a:avLst/>
          </a:prstGeom>
        </p:spPr>
      </p:pic>
      <p:sp>
        <p:nvSpPr>
          <p:cNvPr id="2" name="Titre 1"/>
          <p:cNvSpPr>
            <a:spLocks noGrp="1"/>
          </p:cNvSpPr>
          <p:nvPr>
            <p:ph type="ctrTitle"/>
          </p:nvPr>
        </p:nvSpPr>
        <p:spPr>
          <a:xfrm>
            <a:off x="3960000" y="1855288"/>
            <a:ext cx="4788464" cy="2653832"/>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3" name="Sous-titre 2"/>
          <p:cNvSpPr>
            <a:spLocks noGrp="1"/>
          </p:cNvSpPr>
          <p:nvPr>
            <p:ph type="subTitle" idx="1"/>
          </p:nvPr>
        </p:nvSpPr>
        <p:spPr>
          <a:xfrm>
            <a:off x="3960000" y="5805264"/>
            <a:ext cx="3060272"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texte 8"/>
          <p:cNvSpPr>
            <a:spLocks noGrp="1"/>
          </p:cNvSpPr>
          <p:nvPr>
            <p:ph type="body" sz="quarter" idx="13" hasCustomPrompt="1"/>
          </p:nvPr>
        </p:nvSpPr>
        <p:spPr>
          <a:xfrm>
            <a:off x="3960000" y="4509120"/>
            <a:ext cx="4788464" cy="1224136"/>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pic>
        <p:nvPicPr>
          <p:cNvPr id="1027" name="Picture 3" descr="C:\Users\eb137366\Downloads\logoirfu02quadri.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370886" y="6008003"/>
            <a:ext cx="1305570" cy="5893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age vierge">
    <p:spTree>
      <p:nvGrpSpPr>
        <p:cNvPr id="1" name=""/>
        <p:cNvGrpSpPr/>
        <p:nvPr/>
      </p:nvGrpSpPr>
      <p:grpSpPr>
        <a:xfrm>
          <a:off x="0" y="0"/>
          <a:ext cx="0" cy="0"/>
          <a:chOff x="0" y="0"/>
          <a:chExt cx="0" cy="0"/>
        </a:xfrm>
      </p:grpSpPr>
      <p:pic>
        <p:nvPicPr>
          <p:cNvPr id="9" name="Image 8" descr="bandeau_page_car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251460"/>
          </a:xfrm>
          <a:prstGeom prst="rect">
            <a:avLst/>
          </a:prstGeom>
        </p:spPr>
      </p:pic>
      <p:sp>
        <p:nvSpPr>
          <p:cNvPr id="7" name="Espace réservé du numéro de diapositive 6"/>
          <p:cNvSpPr>
            <a:spLocks noGrp="1"/>
          </p:cNvSpPr>
          <p:nvPr>
            <p:ph type="sldNum" sz="quarter" idx="11"/>
          </p:nvPr>
        </p:nvSpPr>
        <p:spPr/>
        <p:txBody>
          <a:bodyPr/>
          <a:lstStyle/>
          <a:p>
            <a:r>
              <a:rPr lang="fr-FR" smtClean="0"/>
              <a:t>|  PAGE </a:t>
            </a:r>
            <a:fld id="{AEFB9B6D-867A-40B8-ACB0-35CC9F272C9C}" type="slidenum">
              <a:rPr lang="fr-FR" smtClean="0"/>
              <a:pPr/>
              <a:t>‹N°›</a:t>
            </a:fld>
            <a:endParaRPr lang="fr-FR" dirty="0"/>
          </a:p>
        </p:txBody>
      </p:sp>
      <p:sp>
        <p:nvSpPr>
          <p:cNvPr id="8" name="Espace réservé du pied de page 7"/>
          <p:cNvSpPr>
            <a:spLocks noGrp="1"/>
          </p:cNvSpPr>
          <p:nvPr>
            <p:ph type="ftr" sz="quarter" idx="12"/>
          </p:nvPr>
        </p:nvSpPr>
        <p:spPr/>
        <p:txBody>
          <a:bodyPr/>
          <a:lstStyle/>
          <a:p>
            <a:r>
              <a:rPr lang="en-US" smtClean="0"/>
              <a:t>TTC topical workshop on cleam room assembly | Nov12-14th 2014</a:t>
            </a:r>
            <a:endParaRPr lang="fr-FR" dirty="0"/>
          </a:p>
        </p:txBody>
      </p:sp>
      <p:sp>
        <p:nvSpPr>
          <p:cNvPr id="17" name="Espace réservé du contenu 15"/>
          <p:cNvSpPr>
            <a:spLocks noGrp="1"/>
          </p:cNvSpPr>
          <p:nvPr>
            <p:ph sz="quarter" idx="15"/>
          </p:nvPr>
        </p:nvSpPr>
        <p:spPr>
          <a:xfrm>
            <a:off x="378000" y="836613"/>
            <a:ext cx="8460000" cy="51847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rte">
    <p:spTree>
      <p:nvGrpSpPr>
        <p:cNvPr id="1" name=""/>
        <p:cNvGrpSpPr/>
        <p:nvPr/>
      </p:nvGrpSpPr>
      <p:grpSpPr>
        <a:xfrm>
          <a:off x="0" y="0"/>
          <a:ext cx="0" cy="0"/>
          <a:chOff x="0" y="0"/>
          <a:chExt cx="0" cy="0"/>
        </a:xfrm>
      </p:grpSpPr>
      <p:pic>
        <p:nvPicPr>
          <p:cNvPr id="10" name="Image 9" descr="car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6486" y="846237"/>
            <a:ext cx="8460000" cy="4156911"/>
          </a:xfrm>
          <a:prstGeom prst="rect">
            <a:avLst/>
          </a:prstGeom>
        </p:spPr>
      </p:pic>
      <p:pic>
        <p:nvPicPr>
          <p:cNvPr id="9" name="Image 8" descr="bandeau_page_car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251460"/>
          </a:xfrm>
          <a:prstGeom prst="rect">
            <a:avLst/>
          </a:prstGeom>
        </p:spPr>
      </p:pic>
      <p:sp>
        <p:nvSpPr>
          <p:cNvPr id="7" name="Espace réservé du numéro de diapositive 6"/>
          <p:cNvSpPr>
            <a:spLocks noGrp="1"/>
          </p:cNvSpPr>
          <p:nvPr>
            <p:ph type="sldNum" sz="quarter" idx="11"/>
          </p:nvPr>
        </p:nvSpPr>
        <p:spPr/>
        <p:txBody>
          <a:bodyPr/>
          <a:lstStyle/>
          <a:p>
            <a:r>
              <a:rPr lang="fr-FR" smtClean="0"/>
              <a:t>|  PAGE </a:t>
            </a:r>
            <a:fld id="{AEFB9B6D-867A-40B8-ACB0-35CC9F272C9C}" type="slidenum">
              <a:rPr lang="fr-FR" smtClean="0"/>
              <a:pPr/>
              <a:t>‹N°›</a:t>
            </a:fld>
            <a:endParaRPr lang="fr-FR" dirty="0"/>
          </a:p>
        </p:txBody>
      </p:sp>
      <p:sp>
        <p:nvSpPr>
          <p:cNvPr id="8" name="Espace réservé du pied de page 7"/>
          <p:cNvSpPr>
            <a:spLocks noGrp="1"/>
          </p:cNvSpPr>
          <p:nvPr>
            <p:ph type="ftr" sz="quarter" idx="12"/>
          </p:nvPr>
        </p:nvSpPr>
        <p:spPr/>
        <p:txBody>
          <a:bodyPr/>
          <a:lstStyle/>
          <a:p>
            <a:r>
              <a:rPr lang="en-US" smtClean="0"/>
              <a:t>TTC topical workshop on cleam room assembly | Nov12-14th 2014</a:t>
            </a:r>
            <a:endParaRPr lang="fr-FR" dirty="0"/>
          </a:p>
        </p:txBody>
      </p:sp>
      <p:sp>
        <p:nvSpPr>
          <p:cNvPr id="33" name="Espace réservé du graphique 32"/>
          <p:cNvSpPr>
            <a:spLocks noGrp="1"/>
          </p:cNvSpPr>
          <p:nvPr>
            <p:ph type="chart" sz="quarter" idx="13" hasCustomPrompt="1"/>
          </p:nvPr>
        </p:nvSpPr>
        <p:spPr>
          <a:xfrm>
            <a:off x="899592" y="5157788"/>
            <a:ext cx="3240360" cy="863600"/>
          </a:xfrm>
        </p:spPr>
        <p:txBody>
          <a:bodyPr anchor="ctr"/>
          <a:lstStyle>
            <a:lvl1pPr marL="0" indent="0" algn="ctr">
              <a:defRPr sz="1200"/>
            </a:lvl1pPr>
          </a:lstStyle>
          <a:p>
            <a:r>
              <a:rPr lang="fr-FR" dirty="0" smtClean="0"/>
              <a:t> Graphique</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Texte">
    <p:spTree>
      <p:nvGrpSpPr>
        <p:cNvPr id="1" name=""/>
        <p:cNvGrpSpPr/>
        <p:nvPr/>
      </p:nvGrpSpPr>
      <p:grpSpPr>
        <a:xfrm>
          <a:off x="0" y="0"/>
          <a:ext cx="0" cy="0"/>
          <a:chOff x="0" y="0"/>
          <a:chExt cx="0" cy="0"/>
        </a:xfrm>
      </p:grpSpPr>
      <p:pic>
        <p:nvPicPr>
          <p:cNvPr id="8" name="Image 7" descr="bandeau_intercalai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0128" y="0"/>
            <a:ext cx="5833872" cy="6858000"/>
          </a:xfrm>
          <a:prstGeom prst="rect">
            <a:avLst/>
          </a:prstGeom>
        </p:spPr>
      </p:pic>
      <p:pic>
        <p:nvPicPr>
          <p:cNvPr id="7" name="Image 6" descr="bandeau_derniè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310128" y="0"/>
            <a:ext cx="5833872" cy="5805264"/>
          </a:xfrm>
          <a:prstGeom prst="rect">
            <a:avLst/>
          </a:prstGeom>
        </p:spPr>
      </p:pic>
      <p:sp>
        <p:nvSpPr>
          <p:cNvPr id="2" name="Titre 1"/>
          <p:cNvSpPr>
            <a:spLocks noGrp="1"/>
          </p:cNvSpPr>
          <p:nvPr>
            <p:ph type="title"/>
          </p:nvPr>
        </p:nvSpPr>
        <p:spPr>
          <a:xfrm>
            <a:off x="7138800" y="5799600"/>
            <a:ext cx="1897200" cy="943200"/>
          </a:xfrm>
        </p:spPr>
        <p:txBody>
          <a:bodyPr anchor="t" anchorCtr="0"/>
          <a:lstStyle>
            <a:lvl1pPr>
              <a:lnSpc>
                <a:spcPts val="1200"/>
              </a:lnSpc>
              <a:defRPr sz="850" b="0" cap="none" baseline="0">
                <a:solidFill>
                  <a:schemeClr val="bg2"/>
                </a:solidFill>
              </a:defRPr>
            </a:lvl1pPr>
          </a:lstStyle>
          <a:p>
            <a:r>
              <a:rPr lang="fr-FR" smtClean="0"/>
              <a:t>Modifiez le style du titre</a:t>
            </a:r>
            <a:endParaRPr lang="fr-FR" dirty="0"/>
          </a:p>
        </p:txBody>
      </p:sp>
      <p:sp>
        <p:nvSpPr>
          <p:cNvPr id="3" name="Espace réservé du contenu 2"/>
          <p:cNvSpPr>
            <a:spLocks noGrp="1"/>
          </p:cNvSpPr>
          <p:nvPr>
            <p:ph idx="1"/>
          </p:nvPr>
        </p:nvSpPr>
        <p:spPr>
          <a:xfrm>
            <a:off x="3539505" y="5799600"/>
            <a:ext cx="3552775" cy="943200"/>
          </a:xfrm>
        </p:spPr>
        <p:txBody>
          <a:bodyPr/>
          <a:lstStyle>
            <a:lvl1pPr marL="0" indent="0">
              <a:lnSpc>
                <a:spcPts val="1200"/>
              </a:lnSpc>
              <a:spcAft>
                <a:spcPts val="0"/>
              </a:spcAft>
              <a:buFont typeface="Arial" pitchFamily="34" charset="0"/>
              <a:buNone/>
              <a:defRPr sz="800">
                <a:solidFill>
                  <a:schemeClr val="bg1"/>
                </a:solidFill>
              </a:defRPr>
            </a:lvl1pPr>
            <a:lvl2pPr marL="0" indent="0">
              <a:lnSpc>
                <a:spcPts val="1200"/>
              </a:lnSpc>
              <a:spcBef>
                <a:spcPts val="800"/>
              </a:spcBef>
              <a:buFont typeface="Arial" pitchFamily="34" charset="0"/>
              <a:buNone/>
              <a:defRPr sz="650">
                <a:solidFill>
                  <a:schemeClr val="bg1"/>
                </a:solidFill>
              </a:defRPr>
            </a:lvl2pPr>
            <a:lvl3pPr marL="0" indent="0">
              <a:lnSpc>
                <a:spcPts val="1200"/>
              </a:lnSpc>
              <a:buFont typeface="Arial" pitchFamily="34" charset="0"/>
              <a:buNone/>
              <a:defRPr sz="650">
                <a:solidFill>
                  <a:schemeClr val="bg1"/>
                </a:solidFill>
              </a:defRPr>
            </a:lvl3pPr>
            <a:lvl4pPr marL="0" indent="0">
              <a:lnSpc>
                <a:spcPts val="1200"/>
              </a:lnSpc>
              <a:buFont typeface="Arial" pitchFamily="34" charset="0"/>
              <a:buNone/>
              <a:defRPr sz="650">
                <a:solidFill>
                  <a:schemeClr val="bg1"/>
                </a:solidFill>
              </a:defRPr>
            </a:lvl4pPr>
            <a:lvl5pPr marL="0" indent="0">
              <a:lnSpc>
                <a:spcPts val="1200"/>
              </a:lnSpc>
              <a:buFont typeface="Arial" pitchFamily="34" charset="0"/>
              <a:buNone/>
              <a:defRPr sz="650">
                <a:solidFill>
                  <a:schemeClr val="bg1"/>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1" name="Espace réservé du numéro de diapositive 10"/>
          <p:cNvSpPr>
            <a:spLocks noGrp="1"/>
          </p:cNvSpPr>
          <p:nvPr>
            <p:ph type="sldNum" sz="quarter" idx="11"/>
          </p:nvPr>
        </p:nvSpPr>
        <p:spPr>
          <a:xfrm>
            <a:off x="576000" y="5445224"/>
            <a:ext cx="1118696" cy="365125"/>
          </a:xfrm>
        </p:spPr>
        <p:txBody>
          <a:bodyPr/>
          <a:lstStyle>
            <a:lvl1pPr algn="l">
              <a:defRPr>
                <a:solidFill>
                  <a:schemeClr val="bg1"/>
                </a:solidFill>
              </a:defRPr>
            </a:lvl1pPr>
          </a:lstStyle>
          <a:p>
            <a:r>
              <a:rPr lang="fr-FR" dirty="0"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a:xfrm>
            <a:off x="576000" y="5877272"/>
            <a:ext cx="2664296" cy="365125"/>
          </a:xfrm>
        </p:spPr>
        <p:txBody>
          <a:bodyPr/>
          <a:lstStyle>
            <a:lvl1pPr algn="l">
              <a:defRPr>
                <a:solidFill>
                  <a:schemeClr val="bg1"/>
                </a:solidFill>
              </a:defRPr>
            </a:lvl1pPr>
          </a:lstStyle>
          <a:p>
            <a:r>
              <a:rPr lang="en-US" smtClean="0"/>
              <a:t>TTC topical workshop on cleam room assembly | Nov12-14th 2014</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p:txBody>
          <a:bodyPr/>
          <a:lstStyle/>
          <a:p>
            <a:r>
              <a:rPr lang="en-US" smtClean="0"/>
              <a:t>TTC topical workshop on cleam room assembly | Nov12-14th 2014</a:t>
            </a:r>
            <a:endParaRPr lang="fr-FR"/>
          </a:p>
        </p:txBody>
      </p:sp>
      <p:sp>
        <p:nvSpPr>
          <p:cNvPr id="6" name="Espace réservé du numéro de diapositive 5"/>
          <p:cNvSpPr>
            <a:spLocks noGrp="1"/>
          </p:cNvSpPr>
          <p:nvPr>
            <p:ph type="sldNum" sz="quarter" idx="12"/>
          </p:nvPr>
        </p:nvSpPr>
        <p:spPr/>
        <p:txBody>
          <a:bodyPr/>
          <a:lstStyle/>
          <a:p>
            <a:fld id="{595D7D40-04FC-4379-A98D-E5698312BED6}" type="slidenum">
              <a:rPr lang="fr-FR" smtClean="0"/>
              <a:t>‹N°›</a:t>
            </a:fld>
            <a:endParaRPr lang="fr-FR"/>
          </a:p>
        </p:txBody>
      </p:sp>
    </p:spTree>
    <p:extLst>
      <p:ext uri="{BB962C8B-B14F-4D97-AF65-F5344CB8AC3E}">
        <p14:creationId xmlns:p14="http://schemas.microsoft.com/office/powerpoint/2010/main" val="3825260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628650" y="6356351"/>
            <a:ext cx="2057400" cy="365125"/>
          </a:xfrm>
          <a:prstGeom prst="rect">
            <a:avLst/>
          </a:prstGeom>
        </p:spPr>
        <p:txBody>
          <a:bodyPr/>
          <a:lstStyle/>
          <a:p>
            <a:pPr>
              <a:defRPr/>
            </a:pPr>
            <a:endParaRPr lang="en-GB"/>
          </a:p>
        </p:txBody>
      </p:sp>
      <p:sp>
        <p:nvSpPr>
          <p:cNvPr id="4" name="Espace réservé du pied de page 3"/>
          <p:cNvSpPr>
            <a:spLocks noGrp="1"/>
          </p:cNvSpPr>
          <p:nvPr>
            <p:ph type="ftr" sz="quarter" idx="11"/>
          </p:nvPr>
        </p:nvSpPr>
        <p:spPr/>
        <p:txBody>
          <a:bodyPr/>
          <a:lstStyle/>
          <a:p>
            <a:pPr>
              <a:defRPr/>
            </a:pPr>
            <a:endParaRPr lang="en-GB"/>
          </a:p>
        </p:txBody>
      </p:sp>
      <p:sp>
        <p:nvSpPr>
          <p:cNvPr id="5" name="Espace réservé du numéro de diapositive 4"/>
          <p:cNvSpPr>
            <a:spLocks noGrp="1"/>
          </p:cNvSpPr>
          <p:nvPr>
            <p:ph type="sldNum" sz="quarter" idx="12"/>
          </p:nvPr>
        </p:nvSpPr>
        <p:spPr/>
        <p:txBody>
          <a:bodyPr/>
          <a:lstStyle/>
          <a:p>
            <a:fld id="{151EEEFC-851D-45DF-9B3C-11DD16CB4534}" type="slidenum">
              <a:rPr lang="en-GB" altLang="fr-FR" smtClean="0"/>
              <a:pPr/>
              <a:t>‹N°›</a:t>
            </a:fld>
            <a:endParaRPr lang="en-GB" altLang="fr-FR"/>
          </a:p>
        </p:txBody>
      </p:sp>
    </p:spTree>
    <p:extLst>
      <p:ext uri="{BB962C8B-B14F-4D97-AF65-F5344CB8AC3E}">
        <p14:creationId xmlns:p14="http://schemas.microsoft.com/office/powerpoint/2010/main" val="286357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34739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7" name="Espace réservé du numéro de diapositive 4"/>
          <p:cNvSpPr txBox="1">
            <a:spLocks/>
          </p:cNvSpPr>
          <p:nvPr userDrawn="1"/>
        </p:nvSpPr>
        <p:spPr>
          <a:xfrm>
            <a:off x="8172400" y="6500834"/>
            <a:ext cx="899624" cy="357166"/>
          </a:xfrm>
          <a:prstGeom prst="rect">
            <a:avLst/>
          </a:prstGeom>
        </p:spPr>
        <p:txBody>
          <a:bodyPr vert="horz" lIns="91440" tIns="45720" rIns="91440" bIns="45720" rtlCol="0" anchor="ctr"/>
          <a:lstStyle>
            <a:lvl1pPr>
              <a:defRPr baseline="0">
                <a:solidFill>
                  <a:srgbClr val="C3004A"/>
                </a:solidFill>
                <a:latin typeface="Arial Bold"/>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C3004A"/>
                </a:solidFill>
                <a:effectLst/>
                <a:uLnTx/>
                <a:uFillTx/>
                <a:latin typeface="Symbol" pitchFamily="18" charset="2"/>
                <a:ea typeface="+mn-ea"/>
                <a:cs typeface="+mn-cs"/>
              </a:rPr>
              <a:t>- </a:t>
            </a:r>
            <a:fld id="{827C2CF4-5274-451A-B5B2-DDFF816FA3BB}" type="slidenum">
              <a:rPr kumimoji="0" lang="fr-FR" sz="1400" b="1" i="0" u="none" strike="noStrike" kern="1200" cap="none" spc="0" normalizeH="0" baseline="0" noProof="0" smtClean="0">
                <a:ln>
                  <a:noFill/>
                </a:ln>
                <a:solidFill>
                  <a:srgbClr val="C3004A"/>
                </a:solidFill>
                <a:effectLst/>
                <a:uLnTx/>
                <a:uFillTx/>
                <a:latin typeface="Symbol" pitchFamily="18" charset="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r>
              <a:rPr kumimoji="0" lang="fr-FR" sz="1400" b="1" i="0" u="none" strike="noStrike" kern="1200" cap="none" spc="0" normalizeH="0" baseline="0" noProof="0" dirty="0" smtClean="0">
                <a:ln>
                  <a:noFill/>
                </a:ln>
                <a:solidFill>
                  <a:srgbClr val="C3004A"/>
                </a:solidFill>
                <a:effectLst/>
                <a:uLnTx/>
                <a:uFillTx/>
                <a:latin typeface="Symbol" pitchFamily="18" charset="2"/>
                <a:ea typeface="+mn-ea"/>
                <a:cs typeface="+mn-cs"/>
              </a:rPr>
              <a:t> -</a:t>
            </a:r>
            <a:endParaRPr kumimoji="0" lang="fr-FR" sz="1400" b="1" i="0" u="none" strike="noStrike" kern="1200" cap="none" spc="0" normalizeH="0" baseline="0" noProof="0" dirty="0">
              <a:ln>
                <a:noFill/>
              </a:ln>
              <a:solidFill>
                <a:srgbClr val="C3004A"/>
              </a:solidFill>
              <a:effectLst/>
              <a:uLnTx/>
              <a:uFillTx/>
              <a:latin typeface="Symbol" pitchFamily="18" charset="2"/>
              <a:ea typeface="+mn-ea"/>
              <a:cs typeface="+mn-cs"/>
            </a:endParaRPr>
          </a:p>
        </p:txBody>
      </p:sp>
      <p:cxnSp>
        <p:nvCxnSpPr>
          <p:cNvPr id="4" name="Connecteur droit 3"/>
          <p:cNvCxnSpPr/>
          <p:nvPr userDrawn="1"/>
        </p:nvCxnSpPr>
        <p:spPr>
          <a:xfrm>
            <a:off x="1835696" y="620688"/>
            <a:ext cx="5616624" cy="0"/>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pic>
        <p:nvPicPr>
          <p:cNvPr id="5" name="Image 4" descr="IPN_gif64trans_L200px.gif"/>
          <p:cNvPicPr>
            <a:picLocks noChangeAspect="1"/>
          </p:cNvPicPr>
          <p:nvPr userDrawn="1"/>
        </p:nvPicPr>
        <p:blipFill>
          <a:blip r:embed="rId2" cstate="print"/>
          <a:stretch>
            <a:fillRect/>
          </a:stretch>
        </p:blipFill>
        <p:spPr>
          <a:xfrm>
            <a:off x="27112" y="32048"/>
            <a:ext cx="1252403" cy="732656"/>
          </a:xfrm>
          <a:prstGeom prst="rect">
            <a:avLst/>
          </a:prstGeom>
        </p:spPr>
      </p:pic>
      <p:sp>
        <p:nvSpPr>
          <p:cNvPr id="6" name="Rectangle 5"/>
          <p:cNvSpPr/>
          <p:nvPr userDrawn="1"/>
        </p:nvSpPr>
        <p:spPr>
          <a:xfrm>
            <a:off x="611560" y="6530999"/>
            <a:ext cx="7632848" cy="338554"/>
          </a:xfrm>
          <a:prstGeom prst="rect">
            <a:avLst/>
          </a:prstGeom>
        </p:spPr>
        <p:txBody>
          <a:bodyPr wrap="square">
            <a:spAutoFit/>
          </a:bodyPr>
          <a:lstStyle/>
          <a:p>
            <a:pPr marL="342900" lvl="0" indent="-342900" algn="ctr" eaLnBrk="0" hangingPunct="0">
              <a:spcBef>
                <a:spcPct val="20000"/>
              </a:spcBef>
              <a:defRPr/>
            </a:pPr>
            <a:r>
              <a:rPr lang="en-US" sz="1600" b="1" i="1" kern="0" dirty="0" smtClean="0">
                <a:solidFill>
                  <a:srgbClr val="5F2987"/>
                </a:solidFill>
                <a:latin typeface="Calibri" pitchFamily="34" charset="0"/>
                <a:cs typeface="Calibri" pitchFamily="34" charset="0"/>
              </a:rPr>
              <a:t>TTC Meeting – 5</a:t>
            </a:r>
            <a:r>
              <a:rPr lang="en-US" sz="1600" b="1" i="1" kern="0" baseline="30000" dirty="0" smtClean="0">
                <a:solidFill>
                  <a:srgbClr val="5F2987"/>
                </a:solidFill>
                <a:latin typeface="Calibri" pitchFamily="34" charset="0"/>
                <a:cs typeface="Calibri" pitchFamily="34" charset="0"/>
              </a:rPr>
              <a:t>th</a:t>
            </a:r>
            <a:r>
              <a:rPr lang="en-US" sz="1600" b="1" i="1" kern="0" dirty="0" smtClean="0">
                <a:solidFill>
                  <a:srgbClr val="5F2987"/>
                </a:solidFill>
                <a:latin typeface="Calibri" pitchFamily="34" charset="0"/>
                <a:cs typeface="Calibri" pitchFamily="34" charset="0"/>
              </a:rPr>
              <a:t>  July 2016</a:t>
            </a:r>
          </a:p>
        </p:txBody>
      </p:sp>
    </p:spTree>
    <p:extLst>
      <p:ext uri="{BB962C8B-B14F-4D97-AF65-F5344CB8AC3E}">
        <p14:creationId xmlns:p14="http://schemas.microsoft.com/office/powerpoint/2010/main" val="1723317807"/>
      </p:ext>
    </p:extLst>
  </p:cSld>
  <p:clrMapOvr>
    <a:masterClrMapping/>
  </p:clrMapOvr>
  <p:transition spd="slow"/>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7" name="Espace réservé du numéro de diapositive 4"/>
          <p:cNvSpPr txBox="1">
            <a:spLocks/>
          </p:cNvSpPr>
          <p:nvPr userDrawn="1"/>
        </p:nvSpPr>
        <p:spPr>
          <a:xfrm>
            <a:off x="8172400" y="6500834"/>
            <a:ext cx="899624" cy="357166"/>
          </a:xfrm>
          <a:prstGeom prst="rect">
            <a:avLst/>
          </a:prstGeom>
        </p:spPr>
        <p:txBody>
          <a:bodyPr vert="horz" lIns="91440" tIns="45720" rIns="91440" bIns="45720" rtlCol="0" anchor="ctr"/>
          <a:lstStyle>
            <a:lvl1pPr>
              <a:defRPr baseline="0">
                <a:solidFill>
                  <a:srgbClr val="C3004A"/>
                </a:solidFill>
                <a:latin typeface="Arial Bold"/>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C3004A"/>
                </a:solidFill>
                <a:effectLst/>
                <a:uLnTx/>
                <a:uFillTx/>
                <a:latin typeface="Symbol" pitchFamily="18" charset="2"/>
                <a:ea typeface="+mn-ea"/>
                <a:cs typeface="+mn-cs"/>
              </a:rPr>
              <a:t>- </a:t>
            </a:r>
            <a:fld id="{827C2CF4-5274-451A-B5B2-DDFF816FA3BB}" type="slidenum">
              <a:rPr kumimoji="0" lang="fr-FR" sz="1400" b="1" i="0" u="none" strike="noStrike" kern="1200" cap="none" spc="0" normalizeH="0" baseline="0" noProof="0" smtClean="0">
                <a:ln>
                  <a:noFill/>
                </a:ln>
                <a:solidFill>
                  <a:srgbClr val="C3004A"/>
                </a:solidFill>
                <a:effectLst/>
                <a:uLnTx/>
                <a:uFillTx/>
                <a:latin typeface="Symbol" pitchFamily="18" charset="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r>
              <a:rPr kumimoji="0" lang="fr-FR" sz="1400" b="1" i="0" u="none" strike="noStrike" kern="1200" cap="none" spc="0" normalizeH="0" baseline="0" noProof="0" dirty="0" smtClean="0">
                <a:ln>
                  <a:noFill/>
                </a:ln>
                <a:solidFill>
                  <a:srgbClr val="C3004A"/>
                </a:solidFill>
                <a:effectLst/>
                <a:uLnTx/>
                <a:uFillTx/>
                <a:latin typeface="Symbol" pitchFamily="18" charset="2"/>
                <a:ea typeface="+mn-ea"/>
                <a:cs typeface="+mn-cs"/>
              </a:rPr>
              <a:t> -</a:t>
            </a:r>
            <a:endParaRPr kumimoji="0" lang="fr-FR" sz="1400" b="1" i="0" u="none" strike="noStrike" kern="1200" cap="none" spc="0" normalizeH="0" baseline="0" noProof="0" dirty="0">
              <a:ln>
                <a:noFill/>
              </a:ln>
              <a:solidFill>
                <a:srgbClr val="C3004A"/>
              </a:solidFill>
              <a:effectLst/>
              <a:uLnTx/>
              <a:uFillTx/>
              <a:latin typeface="Symbol" pitchFamily="18" charset="2"/>
              <a:ea typeface="+mn-ea"/>
              <a:cs typeface="+mn-cs"/>
            </a:endParaRPr>
          </a:p>
        </p:txBody>
      </p:sp>
      <p:cxnSp>
        <p:nvCxnSpPr>
          <p:cNvPr id="4" name="Connecteur droit 3"/>
          <p:cNvCxnSpPr/>
          <p:nvPr userDrawn="1"/>
        </p:nvCxnSpPr>
        <p:spPr>
          <a:xfrm>
            <a:off x="1835696" y="620688"/>
            <a:ext cx="5616624" cy="0"/>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pic>
        <p:nvPicPr>
          <p:cNvPr id="5" name="Image 4" descr="IPN_gif64trans_L200px.gif"/>
          <p:cNvPicPr>
            <a:picLocks noChangeAspect="1"/>
          </p:cNvPicPr>
          <p:nvPr userDrawn="1"/>
        </p:nvPicPr>
        <p:blipFill>
          <a:blip r:embed="rId2" cstate="print"/>
          <a:stretch>
            <a:fillRect/>
          </a:stretch>
        </p:blipFill>
        <p:spPr>
          <a:xfrm>
            <a:off x="27112" y="32048"/>
            <a:ext cx="1252403" cy="732656"/>
          </a:xfrm>
          <a:prstGeom prst="rect">
            <a:avLst/>
          </a:prstGeom>
        </p:spPr>
      </p:pic>
      <p:sp>
        <p:nvSpPr>
          <p:cNvPr id="6" name="Rectangle 5"/>
          <p:cNvSpPr/>
          <p:nvPr userDrawn="1"/>
        </p:nvSpPr>
        <p:spPr>
          <a:xfrm>
            <a:off x="611560" y="6530999"/>
            <a:ext cx="7632848" cy="338554"/>
          </a:xfrm>
          <a:prstGeom prst="rect">
            <a:avLst/>
          </a:prstGeom>
        </p:spPr>
        <p:txBody>
          <a:bodyPr wrap="square">
            <a:spAutoFit/>
          </a:bodyPr>
          <a:lstStyle/>
          <a:p>
            <a:pPr marL="342900" lvl="0" indent="-342900" algn="ctr" eaLnBrk="0" hangingPunct="0">
              <a:spcBef>
                <a:spcPct val="20000"/>
              </a:spcBef>
              <a:defRPr/>
            </a:pPr>
            <a:r>
              <a:rPr lang="en-US" sz="1600" b="1" i="1" kern="0" dirty="0" smtClean="0">
                <a:solidFill>
                  <a:srgbClr val="5F2987"/>
                </a:solidFill>
                <a:latin typeface="Calibri" pitchFamily="34" charset="0"/>
                <a:cs typeface="Calibri" pitchFamily="34" charset="0"/>
              </a:rPr>
              <a:t>TTC Meeting – 5</a:t>
            </a:r>
            <a:r>
              <a:rPr lang="en-US" sz="1600" b="1" i="1" kern="0" baseline="30000" dirty="0" smtClean="0">
                <a:solidFill>
                  <a:srgbClr val="5F2987"/>
                </a:solidFill>
                <a:latin typeface="Calibri" pitchFamily="34" charset="0"/>
                <a:cs typeface="Calibri" pitchFamily="34" charset="0"/>
              </a:rPr>
              <a:t>th</a:t>
            </a:r>
            <a:r>
              <a:rPr lang="en-US" sz="1600" b="1" i="1" kern="0" dirty="0" smtClean="0">
                <a:solidFill>
                  <a:srgbClr val="5F2987"/>
                </a:solidFill>
                <a:latin typeface="Calibri" pitchFamily="34" charset="0"/>
                <a:cs typeface="Calibri" pitchFamily="34" charset="0"/>
              </a:rPr>
              <a:t>  July 2016</a:t>
            </a:r>
          </a:p>
        </p:txBody>
      </p:sp>
    </p:spTree>
    <p:extLst>
      <p:ext uri="{BB962C8B-B14F-4D97-AF65-F5344CB8AC3E}">
        <p14:creationId xmlns:p14="http://schemas.microsoft.com/office/powerpoint/2010/main" val="3074713812"/>
      </p:ext>
    </p:extLst>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1 visuel">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310128" cy="6858000"/>
          </a:xfrm>
          <a:prstGeom prst="rect">
            <a:avLst/>
          </a:prstGeom>
        </p:spPr>
      </p:pic>
      <p:sp>
        <p:nvSpPr>
          <p:cNvPr id="2" name="Titre 1"/>
          <p:cNvSpPr>
            <a:spLocks noGrp="1"/>
          </p:cNvSpPr>
          <p:nvPr>
            <p:ph type="ctrTitle"/>
          </p:nvPr>
        </p:nvSpPr>
        <p:spPr>
          <a:xfrm>
            <a:off x="3960000" y="1855288"/>
            <a:ext cx="4788464" cy="1429696"/>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9" name="Espace réservé du texte 8"/>
          <p:cNvSpPr>
            <a:spLocks noGrp="1"/>
          </p:cNvSpPr>
          <p:nvPr>
            <p:ph type="body" sz="quarter" idx="13" hasCustomPrompt="1"/>
          </p:nvPr>
        </p:nvSpPr>
        <p:spPr>
          <a:xfrm>
            <a:off x="3960000" y="5445224"/>
            <a:ext cx="4788464" cy="288032"/>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sp>
        <p:nvSpPr>
          <p:cNvPr id="11" name="Sous-titre 2"/>
          <p:cNvSpPr>
            <a:spLocks noGrp="1"/>
          </p:cNvSpPr>
          <p:nvPr>
            <p:ph type="subTitle" idx="1"/>
          </p:nvPr>
        </p:nvSpPr>
        <p:spPr>
          <a:xfrm>
            <a:off x="3960000" y="5805264"/>
            <a:ext cx="3060272"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pic>
        <p:nvPicPr>
          <p:cNvPr id="16" name="Picture 3" descr="C:\Users\eb137366\Downloads\logoirfu02quadri.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370886" y="6008003"/>
            <a:ext cx="1305570" cy="58934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9"/>
          <p:cNvGrpSpPr>
            <a:grpSpLocks/>
          </p:cNvGrpSpPr>
          <p:nvPr userDrawn="1"/>
        </p:nvGrpSpPr>
        <p:grpSpPr bwMode="auto">
          <a:xfrm>
            <a:off x="977897" y="3356992"/>
            <a:ext cx="8166103" cy="2117727"/>
            <a:chOff x="528" y="2578"/>
            <a:chExt cx="5144" cy="1334"/>
          </a:xfrm>
        </p:grpSpPr>
        <p:pic>
          <p:nvPicPr>
            <p:cNvPr id="13" name="Picture 5" descr="solenoide_at_100K"/>
            <p:cNvPicPr preferRelativeResize="0">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717" y="2578"/>
              <a:ext cx="883" cy="1206"/>
            </a:xfrm>
            <a:prstGeom prst="rect">
              <a:avLst/>
            </a:prstGeom>
            <a:noFill/>
            <a:ln w="9525">
              <a:solidFill>
                <a:schemeClr val="tx1"/>
              </a:solidFill>
              <a:miter lim="800000"/>
              <a:headEnd/>
              <a:tailEnd/>
            </a:ln>
          </p:spPr>
        </p:pic>
        <p:pic>
          <p:nvPicPr>
            <p:cNvPr id="14" name="Picture 6" descr="Edelweiss2"/>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2228" y="2578"/>
              <a:ext cx="836" cy="1206"/>
            </a:xfrm>
            <a:prstGeom prst="rect">
              <a:avLst/>
            </a:prstGeom>
            <a:noFill/>
            <a:ln w="9525">
              <a:solidFill>
                <a:schemeClr val="tx1"/>
              </a:solidFill>
              <a:miter lim="800000"/>
              <a:headEnd/>
              <a:tailEnd/>
            </a:ln>
          </p:spPr>
        </p:pic>
        <p:sp>
          <p:nvSpPr>
            <p:cNvPr id="15" name="Text Box 7"/>
            <p:cNvSpPr txBox="1">
              <a:spLocks noChangeArrowheads="1"/>
            </p:cNvSpPr>
            <p:nvPr userDrawn="1"/>
          </p:nvSpPr>
          <p:spPr bwMode="auto">
            <a:xfrm>
              <a:off x="4798" y="3640"/>
              <a:ext cx="329" cy="173"/>
            </a:xfrm>
            <a:prstGeom prst="rect">
              <a:avLst/>
            </a:prstGeom>
            <a:noFill/>
            <a:ln w="9525">
              <a:noFill/>
              <a:miter lim="800000"/>
              <a:headEnd/>
              <a:tailEnd/>
            </a:ln>
            <a:effectLst>
              <a:outerShdw dist="17961" dir="2700000" algn="ctr" rotWithShape="0">
                <a:schemeClr val="tx1"/>
              </a:outerShdw>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a:solidFill>
                    <a:schemeClr val="bg1"/>
                  </a:solidFill>
                </a:rPr>
                <a:t>CMS</a:t>
              </a:r>
            </a:p>
          </p:txBody>
        </p:sp>
        <p:pic>
          <p:nvPicPr>
            <p:cNvPr id="17" name="Picture 8" descr="DoubleChooz"/>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28" y="2579"/>
              <a:ext cx="845" cy="1205"/>
            </a:xfrm>
            <a:prstGeom prst="rect">
              <a:avLst/>
            </a:prstGeom>
            <a:noFill/>
            <a:ln w="9525">
              <a:solidFill>
                <a:schemeClr val="tx1"/>
              </a:solidFill>
              <a:miter lim="800000"/>
              <a:headEnd/>
              <a:tailEnd/>
            </a:ln>
          </p:spPr>
        </p:pic>
        <p:sp>
          <p:nvSpPr>
            <p:cNvPr id="18" name="Text Box 9"/>
            <p:cNvSpPr txBox="1">
              <a:spLocks noChangeArrowheads="1"/>
            </p:cNvSpPr>
            <p:nvPr userDrawn="1"/>
          </p:nvSpPr>
          <p:spPr bwMode="auto">
            <a:xfrm>
              <a:off x="533" y="3642"/>
              <a:ext cx="763" cy="173"/>
            </a:xfrm>
            <a:prstGeom prst="rect">
              <a:avLst/>
            </a:prstGeom>
            <a:noFill/>
            <a:ln w="9525">
              <a:noFill/>
              <a:miter lim="800000"/>
              <a:headEnd/>
              <a:tailEnd/>
            </a:ln>
            <a:effectLst>
              <a:outerShdw dist="17961" dir="2700000" algn="ctr" rotWithShape="0">
                <a:schemeClr val="tx1"/>
              </a:outerShdw>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a:solidFill>
                    <a:schemeClr val="bg1"/>
                  </a:solidFill>
                </a:rPr>
                <a:t>Double Chooz</a:t>
              </a:r>
            </a:p>
          </p:txBody>
        </p:sp>
        <p:pic>
          <p:nvPicPr>
            <p:cNvPr id="19" name="Picture 10"/>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912" y="2578"/>
              <a:ext cx="845" cy="1206"/>
            </a:xfrm>
            <a:prstGeom prst="rect">
              <a:avLst/>
            </a:prstGeom>
            <a:noFill/>
            <a:ln w="9525">
              <a:solidFill>
                <a:schemeClr val="tx1"/>
              </a:solidFill>
              <a:miter lim="800000"/>
              <a:headEnd/>
              <a:tailEnd/>
            </a:ln>
          </p:spPr>
        </p:pic>
        <p:pic>
          <p:nvPicPr>
            <p:cNvPr id="20" name="Picture 11" descr="hess-new-small"/>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3068" y="2578"/>
              <a:ext cx="844" cy="1206"/>
            </a:xfrm>
            <a:prstGeom prst="rect">
              <a:avLst/>
            </a:prstGeom>
            <a:noFill/>
            <a:ln w="9525">
              <a:solidFill>
                <a:schemeClr val="tx1"/>
              </a:solidFill>
              <a:miter lim="800000"/>
              <a:headEnd/>
              <a:tailEnd/>
            </a:ln>
          </p:spPr>
        </p:pic>
        <p:sp>
          <p:nvSpPr>
            <p:cNvPr id="21" name="Rectangle 20"/>
            <p:cNvSpPr>
              <a:spLocks noChangeArrowheads="1"/>
            </p:cNvSpPr>
            <p:nvPr userDrawn="1"/>
          </p:nvSpPr>
          <p:spPr bwMode="auto">
            <a:xfrm>
              <a:off x="3106" y="3640"/>
              <a:ext cx="377" cy="173"/>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dirty="0">
                  <a:solidFill>
                    <a:schemeClr val="bg1"/>
                  </a:solidFill>
                </a:rPr>
                <a:t>HESS</a:t>
              </a:r>
            </a:p>
          </p:txBody>
        </p:sp>
        <p:sp>
          <p:nvSpPr>
            <p:cNvPr id="22" name="Rectangle 21"/>
            <p:cNvSpPr>
              <a:spLocks noChangeArrowheads="1"/>
            </p:cNvSpPr>
            <p:nvPr userDrawn="1"/>
          </p:nvSpPr>
          <p:spPr bwMode="auto">
            <a:xfrm>
              <a:off x="2424" y="3640"/>
              <a:ext cx="580" cy="17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dirty="0" smtClean="0">
                  <a:solidFill>
                    <a:schemeClr val="bg1"/>
                  </a:solidFill>
                </a:rPr>
                <a:t>Edelweiss</a:t>
              </a:r>
              <a:endParaRPr lang="en-US" sz="1200" b="1" i="1" dirty="0">
                <a:solidFill>
                  <a:schemeClr val="bg1"/>
                </a:solidFill>
              </a:endParaRPr>
            </a:p>
          </p:txBody>
        </p:sp>
        <p:sp>
          <p:nvSpPr>
            <p:cNvPr id="23" name="Rectangle 22"/>
            <p:cNvSpPr>
              <a:spLocks noChangeArrowheads="1"/>
            </p:cNvSpPr>
            <p:nvPr userDrawn="1"/>
          </p:nvSpPr>
          <p:spPr bwMode="auto">
            <a:xfrm>
              <a:off x="3953" y="3640"/>
              <a:ext cx="520" cy="17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dirty="0">
                  <a:solidFill>
                    <a:schemeClr val="bg1"/>
                  </a:solidFill>
                </a:rPr>
                <a:t>Herschel</a:t>
              </a:r>
            </a:p>
          </p:txBody>
        </p:sp>
        <p:pic>
          <p:nvPicPr>
            <p:cNvPr id="24" name="Picture 15" descr="alice_tracking chambe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377" y="2578"/>
              <a:ext cx="845" cy="1204"/>
            </a:xfrm>
            <a:prstGeom prst="rect">
              <a:avLst/>
            </a:prstGeom>
            <a:noFill/>
            <a:ln w="9525">
              <a:solidFill>
                <a:schemeClr val="tx1"/>
              </a:solidFill>
              <a:miter lim="800000"/>
              <a:headEnd/>
              <a:tailEnd/>
            </a:ln>
          </p:spPr>
        </p:pic>
        <p:sp>
          <p:nvSpPr>
            <p:cNvPr id="25" name="Text Box 16"/>
            <p:cNvSpPr txBox="1">
              <a:spLocks noChangeArrowheads="1"/>
            </p:cNvSpPr>
            <p:nvPr userDrawn="1"/>
          </p:nvSpPr>
          <p:spPr bwMode="auto">
            <a:xfrm>
              <a:off x="1377" y="3641"/>
              <a:ext cx="679" cy="173"/>
            </a:xfrm>
            <a:prstGeom prst="rect">
              <a:avLst/>
            </a:prstGeom>
            <a:noFill/>
            <a:ln w="9525">
              <a:noFill/>
              <a:miter lim="800000"/>
              <a:headEnd/>
              <a:tailEnd/>
            </a:ln>
            <a:effectLst>
              <a:outerShdw dist="17961" dir="2700000" algn="ctr" rotWithShape="0">
                <a:schemeClr val="tx1"/>
              </a:outerShdw>
            </a:effectLst>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a:solidFill>
                    <a:schemeClr val="bg1"/>
                  </a:solidFill>
                </a:rPr>
                <a:t>ALICE</a:t>
              </a:r>
            </a:p>
          </p:txBody>
        </p:sp>
        <p:sp>
          <p:nvSpPr>
            <p:cNvPr id="26" name="Rectangle 25"/>
            <p:cNvSpPr>
              <a:spLocks noChangeArrowheads="1"/>
            </p:cNvSpPr>
            <p:nvPr userDrawn="1"/>
          </p:nvSpPr>
          <p:spPr bwMode="auto">
            <a:xfrm>
              <a:off x="3528" y="3816"/>
              <a:ext cx="2144" cy="96"/>
            </a:xfrm>
            <a:prstGeom prst="rect">
              <a:avLst/>
            </a:prstGeom>
            <a:noFill/>
            <a:ln w="12700">
              <a:noFill/>
              <a:miter lim="800000"/>
              <a:headEnd/>
              <a:tailEnd/>
            </a:ln>
          </p:spPr>
          <p:txBody>
            <a:bodyPr lIns="90487" tIns="44450" rIns="90487" bIns="4445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0000"/>
                </a:lnSpc>
                <a:spcBef>
                  <a:spcPct val="0"/>
                </a:spcBef>
              </a:pPr>
              <a:r>
                <a:rPr lang="en-US" sz="1200" b="1" i="1">
                  <a:solidFill>
                    <a:srgbClr val="000000"/>
                  </a:solidFill>
                </a:rPr>
                <a:t>Detecting radiations from the Universe.  </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re 3 visuels">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310128" cy="6858000"/>
          </a:xfrm>
          <a:prstGeom prst="rect">
            <a:avLst/>
          </a:prstGeom>
        </p:spPr>
      </p:pic>
      <p:sp>
        <p:nvSpPr>
          <p:cNvPr id="2" name="Titre 1"/>
          <p:cNvSpPr>
            <a:spLocks noGrp="1"/>
          </p:cNvSpPr>
          <p:nvPr>
            <p:ph type="ctrTitle"/>
          </p:nvPr>
        </p:nvSpPr>
        <p:spPr>
          <a:xfrm>
            <a:off x="3960000" y="1855288"/>
            <a:ext cx="4788464" cy="1429696"/>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9" name="Espace réservé du texte 8"/>
          <p:cNvSpPr>
            <a:spLocks noGrp="1"/>
          </p:cNvSpPr>
          <p:nvPr>
            <p:ph type="body" sz="quarter" idx="13" hasCustomPrompt="1"/>
          </p:nvPr>
        </p:nvSpPr>
        <p:spPr>
          <a:xfrm>
            <a:off x="3960000" y="5445224"/>
            <a:ext cx="4788464" cy="288032"/>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sp>
        <p:nvSpPr>
          <p:cNvPr id="21" name="Espace réservé du contenu 20"/>
          <p:cNvSpPr>
            <a:spLocks noGrp="1"/>
          </p:cNvSpPr>
          <p:nvPr>
            <p:ph sz="quarter" idx="20" hasCustomPrompt="1"/>
          </p:nvPr>
        </p:nvSpPr>
        <p:spPr>
          <a:xfrm>
            <a:off x="3312000" y="3312000"/>
            <a:ext cx="1944000" cy="2124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22" name="Espace réservé du contenu 20"/>
          <p:cNvSpPr>
            <a:spLocks noGrp="1"/>
          </p:cNvSpPr>
          <p:nvPr>
            <p:ph sz="quarter" idx="21" hasCustomPrompt="1"/>
          </p:nvPr>
        </p:nvSpPr>
        <p:spPr>
          <a:xfrm>
            <a:off x="5256000" y="3312000"/>
            <a:ext cx="1944000" cy="2124000"/>
          </a:xfrm>
          <a:solidFill>
            <a:srgbClr val="808080"/>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23" name="Espace réservé du contenu 20"/>
          <p:cNvSpPr>
            <a:spLocks noGrp="1"/>
          </p:cNvSpPr>
          <p:nvPr>
            <p:ph sz="quarter" idx="22" hasCustomPrompt="1"/>
          </p:nvPr>
        </p:nvSpPr>
        <p:spPr>
          <a:xfrm>
            <a:off x="7200000" y="3312000"/>
            <a:ext cx="1944000" cy="2124000"/>
          </a:xfrm>
          <a:solidFill>
            <a:srgbClr val="B2B2B2"/>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2" name="Sous-titre 2"/>
          <p:cNvSpPr>
            <a:spLocks noGrp="1"/>
          </p:cNvSpPr>
          <p:nvPr>
            <p:ph type="subTitle" idx="1"/>
          </p:nvPr>
        </p:nvSpPr>
        <p:spPr>
          <a:xfrm>
            <a:off x="3960000" y="5805264"/>
            <a:ext cx="3060272"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pic>
        <p:nvPicPr>
          <p:cNvPr id="14" name="Picture 3" descr="C:\Users\eb137366\Downloads\logoirfu02quadri.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370886" y="6008003"/>
            <a:ext cx="1305570" cy="5893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Intercalaires">
    <p:spTree>
      <p:nvGrpSpPr>
        <p:cNvPr id="1" name=""/>
        <p:cNvGrpSpPr/>
        <p:nvPr/>
      </p:nvGrpSpPr>
      <p:grpSpPr>
        <a:xfrm>
          <a:off x="0" y="0"/>
          <a:ext cx="0" cy="0"/>
          <a:chOff x="0" y="0"/>
          <a:chExt cx="0" cy="0"/>
        </a:xfrm>
      </p:grpSpPr>
      <p:pic>
        <p:nvPicPr>
          <p:cNvPr id="12" name="Image 11" descr="bandeau_intercalai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0128" y="0"/>
            <a:ext cx="5833872" cy="6858000"/>
          </a:xfrm>
          <a:prstGeom prst="rect">
            <a:avLst/>
          </a:prstGeom>
        </p:spPr>
      </p:pic>
      <p:sp>
        <p:nvSpPr>
          <p:cNvPr id="2" name="Titre 1"/>
          <p:cNvSpPr>
            <a:spLocks noGrp="1"/>
          </p:cNvSpPr>
          <p:nvPr>
            <p:ph type="title"/>
          </p:nvPr>
        </p:nvSpPr>
        <p:spPr>
          <a:xfrm>
            <a:off x="3672000" y="1949598"/>
            <a:ext cx="5364496" cy="4719761"/>
          </a:xfrm>
        </p:spPr>
        <p:txBody>
          <a:bodyPr anchor="t"/>
          <a:lstStyle>
            <a:lvl1pPr algn="l">
              <a:lnSpc>
                <a:spcPts val="2800"/>
              </a:lnSpc>
              <a:defRPr sz="2200" b="1" cap="all"/>
            </a:lvl1pPr>
          </a:lstStyle>
          <a:p>
            <a:r>
              <a:rPr lang="fr-FR" smtClean="0"/>
              <a:t>Modifiez le style du titre</a:t>
            </a:r>
            <a:endParaRPr lang="fr-FR" dirty="0"/>
          </a:p>
        </p:txBody>
      </p:sp>
      <p:sp>
        <p:nvSpPr>
          <p:cNvPr id="3" name="Espace réservé du texte 2"/>
          <p:cNvSpPr>
            <a:spLocks noGrp="1"/>
          </p:cNvSpPr>
          <p:nvPr>
            <p:ph type="body" idx="1"/>
          </p:nvPr>
        </p:nvSpPr>
        <p:spPr>
          <a:xfrm>
            <a:off x="3672000" y="260649"/>
            <a:ext cx="5292488" cy="1584176"/>
          </a:xfrm>
        </p:spPr>
        <p:txBody>
          <a:bodyPr anchor="t" anchorCtr="0"/>
          <a:lstStyle>
            <a:lvl1pPr marL="0" indent="0">
              <a:lnSpc>
                <a:spcPts val="1200"/>
              </a:lnSpc>
              <a:spcAft>
                <a:spcPts val="0"/>
              </a:spcAft>
              <a:buNone/>
              <a:defRPr sz="85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8" name="Espace réservé du numéro de diapositive 7"/>
          <p:cNvSpPr>
            <a:spLocks noGrp="1"/>
          </p:cNvSpPr>
          <p:nvPr>
            <p:ph type="sldNum" sz="quarter" idx="11"/>
          </p:nvPr>
        </p:nvSpPr>
        <p:spPr>
          <a:xfrm>
            <a:off x="576000" y="5877272"/>
            <a:ext cx="2699856" cy="365125"/>
          </a:xfrm>
        </p:spPr>
        <p:txBody>
          <a:bodyPr/>
          <a:lstStyle>
            <a:lvl1pPr>
              <a:defRPr>
                <a:solidFill>
                  <a:schemeClr val="bg1"/>
                </a:solidFill>
              </a:defRPr>
            </a:lvl1pPr>
          </a:lstStyle>
          <a:p>
            <a:r>
              <a:rPr lang="fr-FR" dirty="0" smtClean="0"/>
              <a:t>|  PAGE </a:t>
            </a:r>
            <a:fld id="{AEFB9B6D-867A-40B8-ACB0-35CC9F272C9C}" type="slidenum">
              <a:rPr lang="fr-FR" smtClean="0"/>
              <a:pPr/>
              <a:t>‹N°›</a:t>
            </a:fld>
            <a:endParaRPr lang="fr-FR" dirty="0"/>
          </a:p>
        </p:txBody>
      </p:sp>
      <p:sp>
        <p:nvSpPr>
          <p:cNvPr id="9" name="Espace réservé du pied de page 8"/>
          <p:cNvSpPr>
            <a:spLocks noGrp="1"/>
          </p:cNvSpPr>
          <p:nvPr>
            <p:ph type="ftr" sz="quarter" idx="12"/>
          </p:nvPr>
        </p:nvSpPr>
        <p:spPr>
          <a:xfrm>
            <a:off x="576000" y="5445224"/>
            <a:ext cx="2699856" cy="365125"/>
          </a:xfrm>
        </p:spPr>
        <p:txBody>
          <a:bodyPr/>
          <a:lstStyle>
            <a:lvl1pPr>
              <a:defRPr>
                <a:solidFill>
                  <a:schemeClr val="bg1"/>
                </a:solidFill>
              </a:defRPr>
            </a:lvl1pPr>
          </a:lstStyle>
          <a:p>
            <a:pPr algn="l"/>
            <a:r>
              <a:rPr lang="en-US" smtClean="0"/>
              <a:t>TTC topical workshop on cleam room assembly | Nov12-14th 2014</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dirty="0"/>
          </a:p>
        </p:txBody>
      </p:sp>
      <p:sp>
        <p:nvSpPr>
          <p:cNvPr id="3" name="Espace réservé du contenu 2"/>
          <p:cNvSpPr>
            <a:spLocks noGrp="1"/>
          </p:cNvSpPr>
          <p:nvPr>
            <p:ph idx="1"/>
          </p:nvPr>
        </p:nvSpPr>
        <p:spPr/>
        <p:txBody>
          <a:bodyPr/>
          <a:lstStyle>
            <a:lvl1pPr>
              <a:spcBef>
                <a:spcPts val="2000"/>
              </a:spcBef>
              <a:spcAft>
                <a:spcPts val="1500"/>
              </a:spcAft>
              <a:defRPr/>
            </a:lvl1pPr>
            <a:lvl2pPr marL="361950" indent="0">
              <a:lnSpc>
                <a:spcPts val="2800"/>
              </a:lnSpc>
              <a:buFont typeface="Arial" pitchFamily="34" charset="0"/>
              <a:buNone/>
              <a:tabLst>
                <a:tab pos="8077200" algn="r"/>
              </a:tabLst>
              <a:defRPr sz="2200"/>
            </a:lvl2pPr>
            <a:lvl3pPr marL="361950" indent="0">
              <a:lnSpc>
                <a:spcPts val="2800"/>
              </a:lnSpc>
              <a:buFont typeface="Arial" pitchFamily="34" charset="0"/>
              <a:buNone/>
              <a:tabLst>
                <a:tab pos="8077200" algn="r"/>
              </a:tabLst>
              <a:defRPr sz="2200"/>
            </a:lvl3pPr>
            <a:lvl4pPr marL="361950" indent="0">
              <a:lnSpc>
                <a:spcPts val="2800"/>
              </a:lnSpc>
              <a:buFont typeface="Arial" pitchFamily="34" charset="0"/>
              <a:buNone/>
              <a:tabLst>
                <a:tab pos="8077200" algn="r"/>
              </a:tabLst>
              <a:defRPr sz="2200"/>
            </a:lvl4pPr>
            <a:lvl5pPr marL="361950" indent="0">
              <a:lnSpc>
                <a:spcPts val="2800"/>
              </a:lnSpc>
              <a:buNone/>
              <a:tabLst>
                <a:tab pos="8077200" algn="r"/>
              </a:tabLst>
              <a:defRPr sz="22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1" name="Espace réservé du numéro de diapositive 10"/>
          <p:cNvSpPr>
            <a:spLocks noGrp="1"/>
          </p:cNvSpPr>
          <p:nvPr>
            <p:ph type="sldNum" sz="quarter" idx="11"/>
          </p:nvPr>
        </p:nvSpPr>
        <p:spPr/>
        <p:txBody>
          <a:bodyPr/>
          <a:lstStyle/>
          <a:p>
            <a:r>
              <a:rPr lang="fr-FR"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p:txBody>
          <a:bodyPr/>
          <a:lstStyle/>
          <a:p>
            <a:r>
              <a:rPr lang="en-US" smtClean="0"/>
              <a:t>TTC topical workshop on cleam room assembly | Nov12-14th 2014</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1" name="Espace réservé du numéro de diapositive 10"/>
          <p:cNvSpPr>
            <a:spLocks noGrp="1"/>
          </p:cNvSpPr>
          <p:nvPr>
            <p:ph type="sldNum" sz="quarter" idx="11"/>
          </p:nvPr>
        </p:nvSpPr>
        <p:spPr/>
        <p:txBody>
          <a:bodyPr/>
          <a:lstStyle/>
          <a:p>
            <a:r>
              <a:rPr lang="fr-FR"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p:txBody>
          <a:bodyPr/>
          <a:lstStyle/>
          <a:p>
            <a:r>
              <a:rPr lang="en-US" smtClean="0"/>
              <a:t>TTC topical workshop on cleam room assembly | Nov12-14th 2014</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1 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3" name="Espace réservé du numéro de diapositive 12"/>
          <p:cNvSpPr>
            <a:spLocks noGrp="1"/>
          </p:cNvSpPr>
          <p:nvPr>
            <p:ph type="sldNum" sz="quarter" idx="17"/>
          </p:nvPr>
        </p:nvSpPr>
        <p:spPr/>
        <p:txBody>
          <a:bodyPr/>
          <a:lstStyle/>
          <a:p>
            <a:r>
              <a:rPr lang="fr-FR" smtClean="0"/>
              <a:t>|  PAGE </a:t>
            </a:r>
            <a:fld id="{AEFB9B6D-867A-40B8-ACB0-35CC9F272C9C}" type="slidenum">
              <a:rPr lang="fr-FR" smtClean="0"/>
              <a:pPr/>
              <a:t>‹N°›</a:t>
            </a:fld>
            <a:endParaRPr lang="fr-FR" dirty="0"/>
          </a:p>
        </p:txBody>
      </p:sp>
      <p:sp>
        <p:nvSpPr>
          <p:cNvPr id="14" name="Espace réservé du pied de page 13"/>
          <p:cNvSpPr>
            <a:spLocks noGrp="1"/>
          </p:cNvSpPr>
          <p:nvPr>
            <p:ph type="ftr" sz="quarter" idx="18"/>
          </p:nvPr>
        </p:nvSpPr>
        <p:spPr/>
        <p:txBody>
          <a:bodyPr/>
          <a:lstStyle/>
          <a:p>
            <a:r>
              <a:rPr lang="en-US" smtClean="0"/>
              <a:t>TTC topical workshop on cleam room assembly | Nov12-14th 2014</a:t>
            </a:r>
            <a:endParaRPr lang="fr-FR" dirty="0"/>
          </a:p>
        </p:txBody>
      </p:sp>
      <p:sp>
        <p:nvSpPr>
          <p:cNvPr id="11" name="Espace réservé du contenu 20"/>
          <p:cNvSpPr>
            <a:spLocks noGrp="1"/>
          </p:cNvSpPr>
          <p:nvPr>
            <p:ph sz="quarter" idx="20" hasCustomPrompt="1"/>
          </p:nvPr>
        </p:nvSpPr>
        <p:spPr>
          <a:xfrm>
            <a:off x="5148000" y="2016000"/>
            <a:ext cx="3492000" cy="3690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3" name="Espace réservé du numéro de diapositive 12"/>
          <p:cNvSpPr>
            <a:spLocks noGrp="1"/>
          </p:cNvSpPr>
          <p:nvPr>
            <p:ph type="sldNum" sz="quarter" idx="19"/>
          </p:nvPr>
        </p:nvSpPr>
        <p:spPr/>
        <p:txBody>
          <a:bodyPr/>
          <a:lstStyle/>
          <a:p>
            <a:r>
              <a:rPr lang="fr-FR" smtClean="0"/>
              <a:t>|  PAGE </a:t>
            </a:r>
            <a:fld id="{AEFB9B6D-867A-40B8-ACB0-35CC9F272C9C}" type="slidenum">
              <a:rPr lang="fr-FR" smtClean="0"/>
              <a:pPr/>
              <a:t>‹N°›</a:t>
            </a:fld>
            <a:endParaRPr lang="fr-FR" dirty="0"/>
          </a:p>
        </p:txBody>
      </p:sp>
      <p:sp>
        <p:nvSpPr>
          <p:cNvPr id="14" name="Espace réservé du pied de page 13"/>
          <p:cNvSpPr>
            <a:spLocks noGrp="1"/>
          </p:cNvSpPr>
          <p:nvPr>
            <p:ph type="ftr" sz="quarter" idx="20"/>
          </p:nvPr>
        </p:nvSpPr>
        <p:spPr/>
        <p:txBody>
          <a:bodyPr/>
          <a:lstStyle/>
          <a:p>
            <a:r>
              <a:rPr lang="en-US" smtClean="0"/>
              <a:t>TTC topical workshop on cleam room assembly | Nov12-14th 2014</a:t>
            </a:r>
            <a:endParaRPr lang="fr-FR" dirty="0"/>
          </a:p>
        </p:txBody>
      </p:sp>
      <p:sp>
        <p:nvSpPr>
          <p:cNvPr id="15" name="Espace réservé du contenu 20"/>
          <p:cNvSpPr>
            <a:spLocks noGrp="1"/>
          </p:cNvSpPr>
          <p:nvPr>
            <p:ph sz="quarter" idx="21" hasCustomPrompt="1"/>
          </p:nvPr>
        </p:nvSpPr>
        <p:spPr>
          <a:xfrm>
            <a:off x="5148000" y="2016000"/>
            <a:ext cx="3492000" cy="1980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6" name="Espace réservé du contenu 20"/>
          <p:cNvSpPr>
            <a:spLocks noGrp="1"/>
          </p:cNvSpPr>
          <p:nvPr>
            <p:ph sz="quarter" idx="22" hasCustomPrompt="1"/>
          </p:nvPr>
        </p:nvSpPr>
        <p:spPr>
          <a:xfrm>
            <a:off x="5148000" y="3999600"/>
            <a:ext cx="1746000" cy="1695600"/>
          </a:xfrm>
          <a:solidFill>
            <a:srgbClr val="808080"/>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7" name="Espace réservé du contenu 20"/>
          <p:cNvSpPr>
            <a:spLocks noGrp="1"/>
          </p:cNvSpPr>
          <p:nvPr>
            <p:ph sz="quarter" idx="23" hasCustomPrompt="1"/>
          </p:nvPr>
        </p:nvSpPr>
        <p:spPr>
          <a:xfrm>
            <a:off x="6894000" y="3999600"/>
            <a:ext cx="1746000" cy="1695600"/>
          </a:xfrm>
          <a:solidFill>
            <a:srgbClr val="B2B2B2"/>
          </a:solidFill>
        </p:spPr>
        <p:txBody>
          <a:bodyPr anchor="ctr"/>
          <a:lstStyle>
            <a:lvl1pPr marL="0" indent="0" algn="ctr">
              <a:defRPr sz="1200">
                <a:solidFill>
                  <a:schemeClr val="bg1"/>
                </a:solidFill>
              </a:defRPr>
            </a:lvl1pPr>
          </a:lstStyle>
          <a:p>
            <a:r>
              <a:rPr lang="fr-FR" dirty="0" smtClean="0"/>
              <a:t>Visuel</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graphiqu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3707506"/>
            <a:ext cx="8172464" cy="252980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1" name="Espace réservé du numéro de diapositive 10"/>
          <p:cNvSpPr>
            <a:spLocks noGrp="1"/>
          </p:cNvSpPr>
          <p:nvPr>
            <p:ph type="sldNum" sz="quarter" idx="11"/>
          </p:nvPr>
        </p:nvSpPr>
        <p:spPr/>
        <p:txBody>
          <a:bodyPr/>
          <a:lstStyle/>
          <a:p>
            <a:r>
              <a:rPr lang="fr-FR"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p:txBody>
          <a:bodyPr/>
          <a:lstStyle/>
          <a:p>
            <a:r>
              <a:rPr lang="en-US" smtClean="0"/>
              <a:t>TTC topical workshop on cleam room assembly | Nov12-14th 2014</a:t>
            </a:r>
            <a:endParaRPr lang="fr-FR" dirty="0"/>
          </a:p>
        </p:txBody>
      </p:sp>
      <p:sp>
        <p:nvSpPr>
          <p:cNvPr id="9" name="Espace réservé du contenu 20"/>
          <p:cNvSpPr>
            <a:spLocks noGrp="1"/>
          </p:cNvSpPr>
          <p:nvPr>
            <p:ph sz="quarter" idx="21" hasCustomPrompt="1"/>
          </p:nvPr>
        </p:nvSpPr>
        <p:spPr>
          <a:xfrm>
            <a:off x="576000" y="1458000"/>
            <a:ext cx="8064000" cy="1908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descr="bandeau_texte.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9144000" cy="955548"/>
          </a:xfrm>
          <a:prstGeom prst="rect">
            <a:avLst/>
          </a:prstGeom>
        </p:spPr>
      </p:pic>
      <p:sp>
        <p:nvSpPr>
          <p:cNvPr id="2" name="Espace réservé du titre 1"/>
          <p:cNvSpPr>
            <a:spLocks noGrp="1"/>
          </p:cNvSpPr>
          <p:nvPr>
            <p:ph type="title"/>
          </p:nvPr>
        </p:nvSpPr>
        <p:spPr>
          <a:xfrm>
            <a:off x="1512000" y="52752"/>
            <a:ext cx="7236464" cy="908720"/>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576000" y="1268760"/>
            <a:ext cx="8172464" cy="4968552"/>
          </a:xfrm>
          <a:prstGeom prst="rect">
            <a:avLst/>
          </a:prstGeom>
        </p:spPr>
        <p:txBody>
          <a:bodyPr vert="horz" lIns="0" tIns="0" rIns="0" bIns="0" rtlCol="0">
            <a:no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3"/>
          </p:nvPr>
        </p:nvSpPr>
        <p:spPr>
          <a:xfrm>
            <a:off x="2051720" y="6305192"/>
            <a:ext cx="5939824" cy="365125"/>
          </a:xfrm>
          <a:prstGeom prst="rect">
            <a:avLst/>
          </a:prstGeom>
        </p:spPr>
        <p:txBody>
          <a:bodyPr vert="horz" lIns="0" tIns="0" rIns="0" bIns="0" rtlCol="0" anchor="ctr"/>
          <a:lstStyle>
            <a:lvl1pPr algn="r">
              <a:defRPr sz="1000">
                <a:solidFill>
                  <a:srgbClr val="666666"/>
                </a:solidFill>
              </a:defRPr>
            </a:lvl1pPr>
          </a:lstStyle>
          <a:p>
            <a:r>
              <a:rPr lang="en-US" smtClean="0"/>
              <a:t>TTC topical workshop on cleam room assembly | Nov12-14th 2014</a:t>
            </a:r>
            <a:endParaRPr lang="fr-FR" dirty="0"/>
          </a:p>
        </p:txBody>
      </p:sp>
      <p:sp>
        <p:nvSpPr>
          <p:cNvPr id="6" name="Espace réservé du numéro de diapositive 5"/>
          <p:cNvSpPr>
            <a:spLocks noGrp="1"/>
          </p:cNvSpPr>
          <p:nvPr>
            <p:ph type="sldNum" sz="quarter" idx="4"/>
          </p:nvPr>
        </p:nvSpPr>
        <p:spPr>
          <a:xfrm>
            <a:off x="8025304" y="6303598"/>
            <a:ext cx="1118696" cy="365125"/>
          </a:xfrm>
          <a:prstGeom prst="rect">
            <a:avLst/>
          </a:prstGeom>
        </p:spPr>
        <p:txBody>
          <a:bodyPr vert="horz" lIns="0" tIns="0" rIns="0" bIns="0" rtlCol="0" anchor="ctr"/>
          <a:lstStyle>
            <a:lvl1pPr algn="l">
              <a:defRPr sz="1000">
                <a:solidFill>
                  <a:srgbClr val="666666"/>
                </a:solidFill>
              </a:defRPr>
            </a:lvl1pPr>
          </a:lstStyle>
          <a:p>
            <a:r>
              <a:rPr lang="fr-FR" dirty="0" smtClean="0"/>
              <a:t>|  PAGE </a:t>
            </a:r>
            <a:fld id="{AEFB9B6D-867A-40B8-ACB0-35CC9F272C9C}" type="slidenum">
              <a:rPr lang="fr-FR" smtClean="0"/>
              <a:pPr/>
              <a:t>‹N°›</a:t>
            </a:fld>
            <a:endParaRPr lang="fr-FR" dirty="0"/>
          </a:p>
        </p:txBody>
      </p:sp>
      <p:pic>
        <p:nvPicPr>
          <p:cNvPr id="2050" name="Picture 2" descr="C:\Users\eb137366\Downloads\irfu_signature.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8244408" y="155313"/>
            <a:ext cx="646061" cy="64492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66" r:id="rId5"/>
    <p:sldLayoutId id="2147483650" r:id="rId6"/>
    <p:sldLayoutId id="2147483662" r:id="rId7"/>
    <p:sldLayoutId id="2147483663" r:id="rId8"/>
    <p:sldLayoutId id="2147483664" r:id="rId9"/>
    <p:sldLayoutId id="2147483667" r:id="rId10"/>
    <p:sldLayoutId id="2147483654" r:id="rId11"/>
    <p:sldLayoutId id="2147483668" r:id="rId12"/>
    <p:sldLayoutId id="2147483669" r:id="rId13"/>
    <p:sldLayoutId id="2147483670" r:id="rId14"/>
    <p:sldLayoutId id="2147483671" r:id="rId15"/>
    <p:sldLayoutId id="2147483672" r:id="rId16"/>
    <p:sldLayoutId id="2147483673" r:id="rId1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algn="l" defTabSz="914400" rtl="0" eaLnBrk="1" latinLnBrk="0" hangingPunct="1">
        <a:spcBef>
          <a:spcPct val="0"/>
        </a:spcBef>
        <a:buNone/>
        <a:defRPr sz="2200" b="1" kern="1200" cap="all" baseline="0">
          <a:solidFill>
            <a:schemeClr val="bg1"/>
          </a:solidFill>
          <a:latin typeface="+mj-lt"/>
          <a:ea typeface="+mj-ea"/>
          <a:cs typeface="+mj-cs"/>
        </a:defRPr>
      </a:lvl1pPr>
    </p:titleStyle>
    <p:body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21"/>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22"/>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microsoft.com/office/2007/relationships/hdphoto" Target="../media/hdphoto1.wdp"/><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0.jpeg"/><Relationship Id="rId11" Type="http://schemas.openxmlformats.org/officeDocument/2006/relationships/image" Target="../media/image45.jpeg"/><Relationship Id="rId5" Type="http://schemas.microsoft.com/office/2007/relationships/hdphoto" Target="../media/hdphoto2.wdp"/><Relationship Id="rId10" Type="http://schemas.openxmlformats.org/officeDocument/2006/relationships/image" Target="../media/image44.jpeg"/><Relationship Id="rId4" Type="http://schemas.openxmlformats.org/officeDocument/2006/relationships/image" Target="../media/image39.png"/><Relationship Id="rId9" Type="http://schemas.openxmlformats.org/officeDocument/2006/relationships/image" Target="../media/image43.jpeg"/><Relationship Id="rId1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17.xml"/><Relationship Id="rId6" Type="http://schemas.openxmlformats.org/officeDocument/2006/relationships/image" Target="../media/image52.jpeg"/><Relationship Id="rId5" Type="http://schemas.microsoft.com/office/2007/relationships/hdphoto" Target="../media/hdphoto3.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8.gif"/></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err="1"/>
              <a:t>Welcome</a:t>
            </a:r>
            <a:r>
              <a:rPr lang="fr-FR" dirty="0"/>
              <a:t> to TTC </a:t>
            </a:r>
            <a:r>
              <a:rPr lang="fr-FR" dirty="0" smtClean="0"/>
              <a:t>workshop</a:t>
            </a:r>
            <a:endParaRPr lang="fr-FR" dirty="0"/>
          </a:p>
        </p:txBody>
      </p:sp>
      <p:sp>
        <p:nvSpPr>
          <p:cNvPr id="10" name="Sous-titre 9"/>
          <p:cNvSpPr>
            <a:spLocks noGrp="1"/>
          </p:cNvSpPr>
          <p:nvPr>
            <p:ph type="subTitle" idx="1"/>
          </p:nvPr>
        </p:nvSpPr>
        <p:spPr>
          <a:xfrm>
            <a:off x="3960000" y="5805264"/>
            <a:ext cx="3060272" cy="504056"/>
          </a:xfrm>
        </p:spPr>
        <p:txBody>
          <a:bodyPr/>
          <a:lstStyle/>
          <a:p>
            <a:pPr algn="ctr"/>
            <a:r>
              <a:rPr lang="fr-FR" dirty="0" smtClean="0"/>
              <a:t>ACCESS, BUS, CANTEEN, MAP, SHUTTLE </a:t>
            </a:r>
          </a:p>
        </p:txBody>
      </p:sp>
      <p:pic>
        <p:nvPicPr>
          <p:cNvPr id="5" name="Picture 2" descr="http://agenda.infn.it/conferenceDisplay.py/getLogo?confId=308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5936" y="188640"/>
            <a:ext cx="3600400" cy="154017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p:cNvSpPr>
            <a:spLocks noGrp="1"/>
          </p:cNvSpPr>
          <p:nvPr>
            <p:ph type="body" sz="quarter" idx="13"/>
          </p:nvPr>
        </p:nvSpPr>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0"/>
            <a:ext cx="7236464" cy="908720"/>
          </a:xfrm>
        </p:spPr>
        <p:txBody>
          <a:bodyPr/>
          <a:lstStyle/>
          <a:p>
            <a:r>
              <a:rPr lang="fr-FR" dirty="0" smtClean="0"/>
              <a:t>WG 3 &amp; WG4</a:t>
            </a:r>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10</a:t>
            </a:fld>
            <a:endParaRPr lang="fr-FR" dirty="0"/>
          </a:p>
        </p:txBody>
      </p:sp>
      <p:sp>
        <p:nvSpPr>
          <p:cNvPr id="6" name="Rectangle 5"/>
          <p:cNvSpPr/>
          <p:nvPr/>
        </p:nvSpPr>
        <p:spPr>
          <a:xfrm>
            <a:off x="147639" y="1337777"/>
            <a:ext cx="4280345" cy="4031873"/>
          </a:xfrm>
          <a:prstGeom prst="rect">
            <a:avLst/>
          </a:prstGeom>
        </p:spPr>
        <p:txBody>
          <a:bodyPr wrap="square">
            <a:spAutoFit/>
          </a:bodyPr>
          <a:lstStyle/>
          <a:p>
            <a:r>
              <a:rPr lang="en-US" sz="1600" u="sng" dirty="0"/>
              <a:t>WG3: High current and CW accelerators (S. </a:t>
            </a:r>
            <a:r>
              <a:rPr lang="en-US" sz="1600" u="sng" dirty="0" err="1"/>
              <a:t>Belomestnykh</a:t>
            </a:r>
            <a:r>
              <a:rPr lang="en-US" sz="1600" u="sng" dirty="0"/>
              <a:t>, J. </a:t>
            </a:r>
            <a:r>
              <a:rPr lang="en-US" sz="1600" u="sng" dirty="0" err="1"/>
              <a:t>Hao</a:t>
            </a:r>
            <a:r>
              <a:rPr lang="en-US" sz="1600" u="sng" dirty="0"/>
              <a:t>, E. Jensen)</a:t>
            </a:r>
            <a:endParaRPr lang="en-US" sz="1600" dirty="0"/>
          </a:p>
          <a:p>
            <a:r>
              <a:rPr lang="en-US" sz="1600" dirty="0"/>
              <a:t>With growing interest in a future Higgs factory e+ e- collider - either via the ILC path or the FCC-</a:t>
            </a:r>
            <a:r>
              <a:rPr lang="en-US" sz="1600" dirty="0" err="1"/>
              <a:t>ee</a:t>
            </a:r>
            <a:r>
              <a:rPr lang="en-US" sz="1600" dirty="0"/>
              <a:t> path - co-chairs should identify the key issues for SRF for such accelerators, and encourage short presentations that address these issues.  Similarly SRF for CW light sources such as ERLs have seen significant advances, so that major issues for this topic should be addressed.  Include storage rings light sources issues as appropriate.  Demonstrated and needed advances in couplers and tuners for both accelerator classes should be included. </a:t>
            </a:r>
          </a:p>
        </p:txBody>
      </p:sp>
      <p:sp>
        <p:nvSpPr>
          <p:cNvPr id="3" name="Rectangle 2"/>
          <p:cNvSpPr/>
          <p:nvPr/>
        </p:nvSpPr>
        <p:spPr>
          <a:xfrm>
            <a:off x="4572000" y="1311663"/>
            <a:ext cx="4572000" cy="5016758"/>
          </a:xfrm>
          <a:prstGeom prst="rect">
            <a:avLst/>
          </a:prstGeom>
        </p:spPr>
        <p:txBody>
          <a:bodyPr>
            <a:spAutoFit/>
          </a:bodyPr>
          <a:lstStyle/>
          <a:p>
            <a:r>
              <a:rPr lang="en-US" sz="1600" u="sng" dirty="0"/>
              <a:t>WG 4: The Performance Frontier (S. Aull, A. </a:t>
            </a:r>
            <a:r>
              <a:rPr lang="en-US" sz="1600" u="sng" dirty="0" err="1"/>
              <a:t>Grassellino</a:t>
            </a:r>
            <a:r>
              <a:rPr lang="en-US" sz="1600" u="sng" dirty="0"/>
              <a:t>, K. </a:t>
            </a:r>
            <a:r>
              <a:rPr lang="en-US" sz="1600" u="sng" dirty="0" err="1"/>
              <a:t>Umemori</a:t>
            </a:r>
            <a:r>
              <a:rPr lang="en-US" sz="1600" u="sng" dirty="0"/>
              <a:t>)</a:t>
            </a:r>
            <a:endParaRPr lang="en-US" sz="1600" dirty="0"/>
          </a:p>
          <a:p>
            <a:r>
              <a:rPr lang="en-US" sz="1600" dirty="0"/>
              <a:t>Three working groups have been active under the TTC umbrella: High Q for cryogenic cost reduction for CW accelerators at medium gradients, High Gradients with </a:t>
            </a:r>
            <a:r>
              <a:rPr lang="en-US" sz="1600" dirty="0" err="1"/>
              <a:t>Nb</a:t>
            </a:r>
            <a:r>
              <a:rPr lang="en-US" sz="1600" dirty="0"/>
              <a:t> and Nb3Sn, and Thin film </a:t>
            </a:r>
            <a:r>
              <a:rPr lang="en-US" sz="1600" dirty="0" err="1"/>
              <a:t>Nb</a:t>
            </a:r>
            <a:r>
              <a:rPr lang="en-US" sz="1600" dirty="0"/>
              <a:t>-Cu for cost reduction.   Please include on-going efforts on composite </a:t>
            </a:r>
            <a:r>
              <a:rPr lang="en-US" sz="1600" dirty="0" err="1"/>
              <a:t>Nb</a:t>
            </a:r>
            <a:r>
              <a:rPr lang="en-US" sz="1600" dirty="0"/>
              <a:t>-Cu. Explorations at these frontiers will benefit medium-term and far-term future accelerators under discussion.  Co-chairs should encourage presentations that will lead to a summary of on-going efforts underway for the three active WGs.  Breakthroughs in these areas should get special attention.  In your final summary please make an assessment of the probability of success for improved understanding, and highlight results for high Q, gradients &gt; 50 MV/m and successful elimination of the Q-slope in </a:t>
            </a:r>
            <a:r>
              <a:rPr lang="en-US" sz="1600" dirty="0" err="1"/>
              <a:t>Nb</a:t>
            </a:r>
            <a:r>
              <a:rPr lang="en-US" sz="1600" dirty="0"/>
              <a:t>-Cu. </a:t>
            </a:r>
          </a:p>
        </p:txBody>
      </p:sp>
    </p:spTree>
    <p:extLst>
      <p:ext uri="{BB962C8B-B14F-4D97-AF65-F5344CB8AC3E}">
        <p14:creationId xmlns:p14="http://schemas.microsoft.com/office/powerpoint/2010/main" val="2799543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Thursday </a:t>
            </a:r>
            <a:r>
              <a:rPr lang="fr-FR" dirty="0" err="1" smtClean="0"/>
              <a:t>afternoon</a:t>
            </a:r>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11</a:t>
            </a:fld>
            <a:endParaRPr lang="fr-FR" dirty="0"/>
          </a:p>
        </p:txBody>
      </p:sp>
      <p:pic>
        <p:nvPicPr>
          <p:cNvPr id="6" name="Image 5"/>
          <p:cNvPicPr>
            <a:picLocks noChangeAspect="1"/>
          </p:cNvPicPr>
          <p:nvPr/>
        </p:nvPicPr>
        <p:blipFill rotWithShape="1">
          <a:blip r:embed="rId2"/>
          <a:srcRect l="26966" t="26375" r="3932" b="7181"/>
          <a:stretch/>
        </p:blipFill>
        <p:spPr>
          <a:xfrm>
            <a:off x="107504" y="1124744"/>
            <a:ext cx="5548458" cy="4268044"/>
          </a:xfrm>
          <a:prstGeom prst="rect">
            <a:avLst/>
          </a:prstGeom>
        </p:spPr>
      </p:pic>
    </p:spTree>
    <p:extLst>
      <p:ext uri="{BB962C8B-B14F-4D97-AF65-F5344CB8AC3E}">
        <p14:creationId xmlns:p14="http://schemas.microsoft.com/office/powerpoint/2010/main" val="473024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err="1" smtClean="0"/>
              <a:t>Lab</a:t>
            </a:r>
            <a:r>
              <a:rPr lang="fr-FR" dirty="0" smtClean="0"/>
              <a:t> tour on Thursday, July 7th</a:t>
            </a:r>
            <a:endParaRPr lang="fr-FR" dirty="0"/>
          </a:p>
        </p:txBody>
      </p:sp>
      <p:sp>
        <p:nvSpPr>
          <p:cNvPr id="3" name="Espace réservé du contenu 2"/>
          <p:cNvSpPr>
            <a:spLocks noGrp="1"/>
          </p:cNvSpPr>
          <p:nvPr>
            <p:ph idx="1"/>
          </p:nvPr>
        </p:nvSpPr>
        <p:spPr/>
        <p:txBody>
          <a:bodyPr/>
          <a:lstStyle/>
          <a:p>
            <a:endParaRPr lang="fr-FR" dirty="0" smtClean="0">
              <a:solidFill>
                <a:srgbClr val="666666"/>
              </a:solidFill>
            </a:endParaRPr>
          </a:p>
          <a:p>
            <a:r>
              <a:rPr lang="fr-FR" dirty="0" err="1" smtClean="0">
                <a:solidFill>
                  <a:srgbClr val="666666"/>
                </a:solidFill>
              </a:rPr>
              <a:t>When</a:t>
            </a:r>
            <a:r>
              <a:rPr lang="fr-FR" dirty="0" smtClean="0">
                <a:solidFill>
                  <a:srgbClr val="666666"/>
                </a:solidFill>
              </a:rPr>
              <a:t> </a:t>
            </a:r>
            <a:r>
              <a:rPr lang="fr-FR" dirty="0" err="1" smtClean="0">
                <a:solidFill>
                  <a:srgbClr val="666666"/>
                </a:solidFill>
              </a:rPr>
              <a:t>registering</a:t>
            </a:r>
            <a:r>
              <a:rPr lang="fr-FR" dirty="0" smtClean="0">
                <a:solidFill>
                  <a:srgbClr val="666666"/>
                </a:solidFill>
              </a:rPr>
              <a:t> on Tuesday </a:t>
            </a:r>
            <a:r>
              <a:rPr lang="fr-FR" dirty="0" err="1" smtClean="0">
                <a:solidFill>
                  <a:srgbClr val="666666"/>
                </a:solidFill>
              </a:rPr>
              <a:t>morning</a:t>
            </a:r>
            <a:r>
              <a:rPr lang="fr-FR" dirty="0" smtClean="0">
                <a:solidFill>
                  <a:srgbClr val="666666"/>
                </a:solidFill>
              </a:rPr>
              <a:t>, </a:t>
            </a:r>
            <a:r>
              <a:rPr lang="fr-FR" dirty="0" err="1" smtClean="0">
                <a:solidFill>
                  <a:srgbClr val="666666"/>
                </a:solidFill>
              </a:rPr>
              <a:t>please</a:t>
            </a:r>
            <a:r>
              <a:rPr lang="fr-FR" dirty="0" smtClean="0">
                <a:solidFill>
                  <a:srgbClr val="666666"/>
                </a:solidFill>
              </a:rPr>
              <a:t> </a:t>
            </a:r>
            <a:r>
              <a:rPr lang="fr-FR" dirty="0" err="1" smtClean="0">
                <a:solidFill>
                  <a:srgbClr val="666666"/>
                </a:solidFill>
              </a:rPr>
              <a:t>indicate</a:t>
            </a:r>
            <a:r>
              <a:rPr lang="fr-FR" dirty="0">
                <a:solidFill>
                  <a:srgbClr val="666666"/>
                </a:solidFill>
              </a:rPr>
              <a:t> </a:t>
            </a:r>
            <a:r>
              <a:rPr lang="fr-FR" dirty="0" smtClean="0">
                <a:solidFill>
                  <a:srgbClr val="666666"/>
                </a:solidFill>
              </a:rPr>
              <a:t>if </a:t>
            </a:r>
            <a:r>
              <a:rPr lang="fr-FR" dirty="0" err="1" smtClean="0">
                <a:solidFill>
                  <a:srgbClr val="666666"/>
                </a:solidFill>
              </a:rPr>
              <a:t>you</a:t>
            </a:r>
            <a:r>
              <a:rPr lang="fr-FR" dirty="0" smtClean="0">
                <a:solidFill>
                  <a:srgbClr val="666666"/>
                </a:solidFill>
              </a:rPr>
              <a:t> </a:t>
            </a:r>
            <a:r>
              <a:rPr lang="fr-FR" dirty="0" err="1" smtClean="0">
                <a:solidFill>
                  <a:srgbClr val="666666"/>
                </a:solidFill>
              </a:rPr>
              <a:t>will</a:t>
            </a:r>
            <a:r>
              <a:rPr lang="fr-FR" dirty="0" smtClean="0">
                <a:solidFill>
                  <a:srgbClr val="666666"/>
                </a:solidFill>
              </a:rPr>
              <a:t> </a:t>
            </a:r>
            <a:r>
              <a:rPr lang="fr-FR" dirty="0" err="1" smtClean="0">
                <a:solidFill>
                  <a:srgbClr val="666666"/>
                </a:solidFill>
              </a:rPr>
              <a:t>be</a:t>
            </a:r>
            <a:r>
              <a:rPr lang="fr-FR" dirty="0" smtClean="0">
                <a:solidFill>
                  <a:srgbClr val="666666"/>
                </a:solidFill>
              </a:rPr>
              <a:t> </a:t>
            </a:r>
            <a:r>
              <a:rPr lang="fr-FR" dirty="0" err="1" smtClean="0">
                <a:solidFill>
                  <a:srgbClr val="666666"/>
                </a:solidFill>
              </a:rPr>
              <a:t>attending</a:t>
            </a:r>
            <a:r>
              <a:rPr lang="fr-FR" dirty="0" smtClean="0">
                <a:solidFill>
                  <a:srgbClr val="666666"/>
                </a:solidFill>
              </a:rPr>
              <a:t> the </a:t>
            </a:r>
            <a:r>
              <a:rPr lang="fr-FR" dirty="0" err="1" smtClean="0">
                <a:solidFill>
                  <a:srgbClr val="666666"/>
                </a:solidFill>
              </a:rPr>
              <a:t>lab</a:t>
            </a:r>
            <a:r>
              <a:rPr lang="fr-FR" dirty="0" smtClean="0">
                <a:solidFill>
                  <a:srgbClr val="666666"/>
                </a:solidFill>
              </a:rPr>
              <a:t> tour on Thursday </a:t>
            </a:r>
            <a:r>
              <a:rPr lang="fr-FR" dirty="0" err="1" smtClean="0">
                <a:solidFill>
                  <a:srgbClr val="666666"/>
                </a:solidFill>
              </a:rPr>
              <a:t>afternoon</a:t>
            </a:r>
            <a:r>
              <a:rPr lang="fr-FR" dirty="0" smtClean="0">
                <a:solidFill>
                  <a:srgbClr val="666666"/>
                </a:solidFill>
              </a:rPr>
              <a:t>.</a:t>
            </a:r>
          </a:p>
          <a:p>
            <a:endParaRPr lang="fr-FR" dirty="0" smtClean="0">
              <a:solidFill>
                <a:srgbClr val="666666"/>
              </a:solidFill>
            </a:endParaRPr>
          </a:p>
          <a:p>
            <a:r>
              <a:rPr lang="fr-FR" dirty="0" smtClean="0">
                <a:solidFill>
                  <a:srgbClr val="666666"/>
                </a:solidFill>
              </a:rPr>
              <a:t>The tour </a:t>
            </a:r>
            <a:r>
              <a:rPr lang="fr-FR" dirty="0" err="1" smtClean="0">
                <a:solidFill>
                  <a:srgbClr val="666666"/>
                </a:solidFill>
              </a:rPr>
              <a:t>includes</a:t>
            </a:r>
            <a:r>
              <a:rPr lang="fr-FR" dirty="0" smtClean="0">
                <a:solidFill>
                  <a:srgbClr val="666666"/>
                </a:solidFill>
              </a:rPr>
              <a:t> CEA/Saclay</a:t>
            </a:r>
            <a:r>
              <a:rPr lang="fr-FR" dirty="0">
                <a:solidFill>
                  <a:srgbClr val="666666"/>
                </a:solidFill>
              </a:rPr>
              <a:t> and </a:t>
            </a:r>
            <a:r>
              <a:rPr lang="fr-FR" dirty="0" smtClean="0">
                <a:solidFill>
                  <a:srgbClr val="666666"/>
                </a:solidFill>
              </a:rPr>
              <a:t>IPNO SRF infrastructures.</a:t>
            </a:r>
            <a:endParaRPr lang="fr-FR" dirty="0">
              <a:solidFill>
                <a:srgbClr val="666666"/>
              </a:solidFill>
            </a:endParaRPr>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12</a:t>
            </a:fld>
            <a:endParaRPr lang="fr-FR" dirty="0"/>
          </a:p>
        </p:txBody>
      </p:sp>
      <p:sp>
        <p:nvSpPr>
          <p:cNvPr id="5" name="Espace réservé du pied de page 4"/>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475450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e 14"/>
          <p:cNvGrpSpPr>
            <a:grpSpLocks/>
          </p:cNvGrpSpPr>
          <p:nvPr/>
        </p:nvGrpSpPr>
        <p:grpSpPr bwMode="auto">
          <a:xfrm>
            <a:off x="175390" y="952363"/>
            <a:ext cx="6119812" cy="5637213"/>
            <a:chOff x="1316038" y="1154113"/>
            <a:chExt cx="6119812" cy="5637212"/>
          </a:xfrm>
        </p:grpSpPr>
        <p:pic>
          <p:nvPicPr>
            <p:cNvPr id="3123" name="Picture 8" descr="GSI047"/>
            <p:cNvPicPr>
              <a:picLocks noChangeAspect="1" noChangeArrowheads="1"/>
            </p:cNvPicPr>
            <p:nvPr/>
          </p:nvPicPr>
          <p:blipFill>
            <a:blip r:embed="rId2">
              <a:extLst>
                <a:ext uri="{28A0092B-C50C-407E-A947-70E740481C1C}">
                  <a14:useLocalDpi xmlns:a14="http://schemas.microsoft.com/office/drawing/2010/main" val="0"/>
                </a:ext>
              </a:extLst>
            </a:blip>
            <a:srcRect l="3773" t="18652" r="34581" b="39374"/>
            <a:stretch>
              <a:fillRect/>
            </a:stretch>
          </p:blipFill>
          <p:spPr bwMode="auto">
            <a:xfrm>
              <a:off x="1316038" y="1154113"/>
              <a:ext cx="6119812" cy="5637212"/>
            </a:xfrm>
            <a:prstGeom prst="rect">
              <a:avLst/>
            </a:prstGeom>
            <a:noFill/>
            <a:ln w="317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3124" name="Rectangle 13"/>
            <p:cNvSpPr>
              <a:spLocks noChangeArrowheads="1"/>
            </p:cNvSpPr>
            <p:nvPr/>
          </p:nvSpPr>
          <p:spPr bwMode="auto">
            <a:xfrm>
              <a:off x="5186088" y="1672701"/>
              <a:ext cx="248062" cy="1730455"/>
            </a:xfrm>
            <a:prstGeom prst="rect">
              <a:avLst/>
            </a:prstGeom>
            <a:solidFill>
              <a:srgbClr val="FFFFFF"/>
            </a:solidFill>
            <a:ln w="9525" algn="ctr">
              <a:solidFill>
                <a:srgbClr val="FFFFFF"/>
              </a:solidFill>
              <a:round/>
              <a:headEnd/>
              <a:tailEnd/>
            </a:ln>
          </p:spPr>
          <p:txBody>
            <a:bodyPr/>
            <a:lstStyle/>
            <a:p>
              <a:endParaRPr lang="fr-FR" altLang="fr-FR"/>
            </a:p>
          </p:txBody>
        </p:sp>
        <p:sp>
          <p:nvSpPr>
            <p:cNvPr id="3125" name="Rectangle 108"/>
            <p:cNvSpPr>
              <a:spLocks noChangeArrowheads="1"/>
            </p:cNvSpPr>
            <p:nvPr/>
          </p:nvSpPr>
          <p:spPr bwMode="auto">
            <a:xfrm>
              <a:off x="5240583" y="2461925"/>
              <a:ext cx="248062" cy="732435"/>
            </a:xfrm>
            <a:prstGeom prst="rect">
              <a:avLst/>
            </a:prstGeom>
            <a:solidFill>
              <a:srgbClr val="FFFFFF"/>
            </a:solidFill>
            <a:ln w="9525" algn="ctr">
              <a:solidFill>
                <a:srgbClr val="FFFFFF"/>
              </a:solidFill>
              <a:round/>
              <a:headEnd/>
              <a:tailEnd/>
            </a:ln>
          </p:spPr>
          <p:txBody>
            <a:bodyPr/>
            <a:lstStyle>
              <a:lvl1pPr eaLnBrk="0" hangingPunct="0">
                <a:spcBef>
                  <a:spcPct val="60000"/>
                </a:spcBef>
                <a:buClr>
                  <a:srgbClr val="000000"/>
                </a:buClr>
                <a:buChar char="•"/>
                <a:defRPr sz="2800">
                  <a:solidFill>
                    <a:srgbClr val="000000"/>
                  </a:solidFill>
                  <a:latin typeface="Garamond" panose="02020404030301010803" pitchFamily="18" charset="0"/>
                </a:defRPr>
              </a:lvl1pPr>
              <a:lvl2pPr marL="742950" indent="-285750" eaLnBrk="0" hangingPunct="0">
                <a:spcBef>
                  <a:spcPct val="20000"/>
                </a:spcBef>
                <a:buClr>
                  <a:srgbClr val="000000"/>
                </a:buClr>
                <a:buFont typeface="Garamond" panose="02020404030301010803" pitchFamily="18" charset="0"/>
                <a:buChar char="−"/>
                <a:defRPr sz="2400">
                  <a:solidFill>
                    <a:srgbClr val="000000"/>
                  </a:solidFill>
                  <a:latin typeface="Garamond" panose="02020404030301010803" pitchFamily="18" charset="0"/>
                </a:defRPr>
              </a:lvl2pPr>
              <a:lvl3pPr marL="1143000" indent="-228600" eaLnBrk="0" hangingPunct="0">
                <a:spcBef>
                  <a:spcPct val="20000"/>
                </a:spcBef>
                <a:buClr>
                  <a:srgbClr val="000000"/>
                </a:buClr>
                <a:buChar char="•"/>
                <a:defRPr sz="2000">
                  <a:solidFill>
                    <a:srgbClr val="000000"/>
                  </a:solidFill>
                  <a:latin typeface="Garamond" panose="02020404030301010803" pitchFamily="18" charset="0"/>
                </a:defRPr>
              </a:lvl3pPr>
              <a:lvl4pPr marL="1600200" indent="-228600" eaLnBrk="0" hangingPunct="0">
                <a:spcBef>
                  <a:spcPct val="20000"/>
                </a:spcBef>
                <a:buClr>
                  <a:srgbClr val="000000"/>
                </a:buClr>
                <a:buFont typeface="Garamond" panose="02020404030301010803" pitchFamily="18" charset="0"/>
                <a:buChar char="−"/>
                <a:defRPr sz="1600">
                  <a:solidFill>
                    <a:srgbClr val="000000"/>
                  </a:solidFill>
                  <a:latin typeface="Garamond" panose="02020404030301010803" pitchFamily="18" charset="0"/>
                </a:defRPr>
              </a:lvl4pPr>
              <a:lvl5pPr marL="2057400" indent="-228600" eaLnBrk="0" hangingPunct="0">
                <a:spcBef>
                  <a:spcPct val="20000"/>
                </a:spcBef>
                <a:buClr>
                  <a:srgbClr val="000000"/>
                </a:buClr>
                <a:buChar char="•"/>
                <a:defRPr sz="1600">
                  <a:solidFill>
                    <a:srgbClr val="000000"/>
                  </a:solidFill>
                  <a:latin typeface="Garamond" panose="02020404030301010803"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9pPr>
            </a:lstStyle>
            <a:p>
              <a:pPr eaLnBrk="1" hangingPunct="1">
                <a:spcBef>
                  <a:spcPct val="0"/>
                </a:spcBef>
                <a:buClrTx/>
                <a:buFontTx/>
                <a:buNone/>
              </a:pPr>
              <a:endParaRPr lang="fr-FR" altLang="fr-FR" sz="2400">
                <a:solidFill>
                  <a:schemeClr val="tx1"/>
                </a:solidFill>
                <a:latin typeface="Arial" panose="020B0604020202020204" pitchFamily="34" charset="0"/>
              </a:endParaRPr>
            </a:p>
          </p:txBody>
        </p:sp>
      </p:grpSp>
      <p:sp>
        <p:nvSpPr>
          <p:cNvPr id="3077" name="Rectangle 12"/>
          <p:cNvSpPr>
            <a:spLocks noChangeArrowheads="1"/>
          </p:cNvSpPr>
          <p:nvPr/>
        </p:nvSpPr>
        <p:spPr bwMode="auto">
          <a:xfrm>
            <a:off x="1058040" y="169903"/>
            <a:ext cx="7554912" cy="66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60000"/>
              </a:spcBef>
              <a:buClr>
                <a:srgbClr val="000000"/>
              </a:buClr>
              <a:buChar char="•"/>
              <a:defRPr sz="2800">
                <a:solidFill>
                  <a:srgbClr val="000000"/>
                </a:solidFill>
                <a:latin typeface="Garamond" pitchFamily="18" charset="0"/>
              </a:defRPr>
            </a:lvl1pPr>
            <a:lvl2pPr marL="742950" indent="-285750" eaLnBrk="0" hangingPunct="0">
              <a:spcBef>
                <a:spcPct val="20000"/>
              </a:spcBef>
              <a:buClr>
                <a:srgbClr val="000000"/>
              </a:buClr>
              <a:buFont typeface="Garamond" pitchFamily="18" charset="0"/>
              <a:buChar char="−"/>
              <a:defRPr sz="2400">
                <a:solidFill>
                  <a:srgbClr val="000000"/>
                </a:solidFill>
                <a:latin typeface="Garamond" pitchFamily="18" charset="0"/>
              </a:defRPr>
            </a:lvl2pPr>
            <a:lvl3pPr marL="1143000" indent="-228600" eaLnBrk="0" hangingPunct="0">
              <a:spcBef>
                <a:spcPct val="20000"/>
              </a:spcBef>
              <a:buClr>
                <a:srgbClr val="000000"/>
              </a:buClr>
              <a:buChar char="•"/>
              <a:defRPr sz="2000">
                <a:solidFill>
                  <a:srgbClr val="000000"/>
                </a:solidFill>
                <a:latin typeface="Garamond" pitchFamily="18" charset="0"/>
              </a:defRPr>
            </a:lvl3pPr>
            <a:lvl4pPr marL="1600200" indent="-228600" eaLnBrk="0" hangingPunct="0">
              <a:spcBef>
                <a:spcPct val="20000"/>
              </a:spcBef>
              <a:buClr>
                <a:srgbClr val="000000"/>
              </a:buClr>
              <a:buFont typeface="Garamond" pitchFamily="18" charset="0"/>
              <a:buChar char="−"/>
              <a:defRPr sz="1600">
                <a:solidFill>
                  <a:srgbClr val="000000"/>
                </a:solidFill>
                <a:latin typeface="Garamond" pitchFamily="18" charset="0"/>
              </a:defRPr>
            </a:lvl4pPr>
            <a:lvl5pPr marL="2057400" indent="-228600" eaLnBrk="0" hangingPunct="0">
              <a:spcBef>
                <a:spcPct val="20000"/>
              </a:spcBef>
              <a:buClr>
                <a:srgbClr val="000000"/>
              </a:buClr>
              <a:buChar char="•"/>
              <a:defRPr sz="1600">
                <a:solidFill>
                  <a:srgbClr val="000000"/>
                </a:solidFill>
                <a:latin typeface="Garamond"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itchFamily="18" charset="0"/>
              </a:defRPr>
            </a:lvl9pPr>
          </a:lstStyle>
          <a:p>
            <a:pPr algn="ctr" eaLnBrk="1" hangingPunct="1">
              <a:spcBef>
                <a:spcPct val="0"/>
              </a:spcBef>
              <a:buClrTx/>
              <a:buFontTx/>
              <a:buNone/>
              <a:defRPr/>
            </a:pPr>
            <a:r>
              <a:rPr lang="fr-FR" altLang="fr-FR" sz="2400" dirty="0" smtClean="0">
                <a:solidFill>
                  <a:schemeClr val="accent2">
                    <a:lumMod val="75000"/>
                  </a:schemeClr>
                </a:solidFill>
                <a:latin typeface="Arial" charset="0"/>
                <a:cs typeface="Arial" charset="0"/>
              </a:rPr>
              <a:t>XFEL Village and IPNO </a:t>
            </a:r>
            <a:r>
              <a:rPr lang="fr-FR" altLang="fr-FR" sz="2400" dirty="0" err="1" smtClean="0">
                <a:solidFill>
                  <a:schemeClr val="accent2">
                    <a:lumMod val="75000"/>
                  </a:schemeClr>
                </a:solidFill>
                <a:latin typeface="Arial" charset="0"/>
                <a:cs typeface="Arial" charset="0"/>
              </a:rPr>
              <a:t>visit</a:t>
            </a:r>
            <a:endParaRPr lang="fr-FR" altLang="fr-FR" sz="2400" dirty="0" smtClean="0">
              <a:solidFill>
                <a:schemeClr val="accent2">
                  <a:lumMod val="75000"/>
                </a:schemeClr>
              </a:solidFill>
              <a:latin typeface="Arial" charset="0"/>
              <a:cs typeface="Arial" charset="0"/>
            </a:endParaRPr>
          </a:p>
          <a:p>
            <a:pPr algn="ctr" eaLnBrk="1" hangingPunct="1">
              <a:spcBef>
                <a:spcPct val="0"/>
              </a:spcBef>
              <a:buClrTx/>
              <a:buFontTx/>
              <a:buNone/>
              <a:defRPr/>
            </a:pPr>
            <a:r>
              <a:rPr lang="fr-FR" altLang="fr-FR" sz="1800" dirty="0" smtClean="0">
                <a:solidFill>
                  <a:schemeClr val="accent2">
                    <a:lumMod val="75000"/>
                  </a:schemeClr>
                </a:solidFill>
                <a:latin typeface="Arial" charset="0"/>
                <a:cs typeface="Arial" charset="0"/>
              </a:rPr>
              <a:t>07/07/2016 </a:t>
            </a:r>
            <a:r>
              <a:rPr lang="fr-FR" altLang="fr-FR" sz="1800" dirty="0" err="1" smtClean="0">
                <a:solidFill>
                  <a:schemeClr val="accent2">
                    <a:lumMod val="75000"/>
                  </a:schemeClr>
                </a:solidFill>
                <a:latin typeface="Arial" charset="0"/>
                <a:cs typeface="Arial" charset="0"/>
              </a:rPr>
              <a:t>afternoon</a:t>
            </a:r>
            <a:endParaRPr lang="fr-FR" altLang="fr-FR" sz="1800" dirty="0" smtClean="0">
              <a:solidFill>
                <a:schemeClr val="accent2">
                  <a:lumMod val="75000"/>
                </a:schemeClr>
              </a:solidFill>
              <a:latin typeface="Arial" charset="0"/>
              <a:cs typeface="Arial" charset="0"/>
            </a:endParaRPr>
          </a:p>
        </p:txBody>
      </p:sp>
      <p:grpSp>
        <p:nvGrpSpPr>
          <p:cNvPr id="4" name="Groupe 65"/>
          <p:cNvGrpSpPr>
            <a:grpSpLocks/>
          </p:cNvGrpSpPr>
          <p:nvPr/>
        </p:nvGrpSpPr>
        <p:grpSpPr bwMode="auto">
          <a:xfrm>
            <a:off x="681008" y="6184900"/>
            <a:ext cx="1150938" cy="152400"/>
            <a:chOff x="-1836718" y="3966669"/>
            <a:chExt cx="1152134" cy="152714"/>
          </a:xfrm>
        </p:grpSpPr>
        <p:cxnSp>
          <p:nvCxnSpPr>
            <p:cNvPr id="3116" name="Connecteur droit 66"/>
            <p:cNvCxnSpPr>
              <a:cxnSpLocks noChangeShapeType="1"/>
            </p:cNvCxnSpPr>
            <p:nvPr/>
          </p:nvCxnSpPr>
          <p:spPr bwMode="auto">
            <a:xfrm>
              <a:off x="-1836712" y="4042366"/>
              <a:ext cx="1152000" cy="0"/>
            </a:xfrm>
            <a:prstGeom prst="line">
              <a:avLst/>
            </a:prstGeom>
            <a:noFill/>
            <a:ln w="1270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7" name="Connecteur droit 67"/>
            <p:cNvCxnSpPr>
              <a:cxnSpLocks noChangeShapeType="1"/>
            </p:cNvCxnSpPr>
            <p:nvPr/>
          </p:nvCxnSpPr>
          <p:spPr bwMode="auto">
            <a:xfrm flipV="1">
              <a:off x="-1836718" y="3975391"/>
              <a:ext cx="6" cy="135779"/>
            </a:xfrm>
            <a:prstGeom prst="line">
              <a:avLst/>
            </a:prstGeom>
            <a:noFill/>
            <a:ln w="1270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8" name="Connecteur droit 68"/>
            <p:cNvCxnSpPr>
              <a:cxnSpLocks noChangeShapeType="1"/>
            </p:cNvCxnSpPr>
            <p:nvPr/>
          </p:nvCxnSpPr>
          <p:spPr bwMode="auto">
            <a:xfrm flipH="1" flipV="1">
              <a:off x="-684712" y="3975136"/>
              <a:ext cx="128" cy="135779"/>
            </a:xfrm>
            <a:prstGeom prst="line">
              <a:avLst/>
            </a:prstGeom>
            <a:noFill/>
            <a:ln w="1270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9" name="Connecteur droit 69"/>
            <p:cNvCxnSpPr>
              <a:cxnSpLocks noChangeShapeType="1"/>
            </p:cNvCxnSpPr>
            <p:nvPr/>
          </p:nvCxnSpPr>
          <p:spPr bwMode="auto">
            <a:xfrm flipV="1">
              <a:off x="-1620688" y="3983603"/>
              <a:ext cx="0" cy="135780"/>
            </a:xfrm>
            <a:prstGeom prst="line">
              <a:avLst/>
            </a:prstGeom>
            <a:noFill/>
            <a:ln w="1270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0" name="Connecteur droit 70"/>
            <p:cNvCxnSpPr>
              <a:cxnSpLocks noChangeShapeType="1"/>
            </p:cNvCxnSpPr>
            <p:nvPr/>
          </p:nvCxnSpPr>
          <p:spPr bwMode="auto">
            <a:xfrm flipV="1">
              <a:off x="-1116632" y="3975136"/>
              <a:ext cx="0" cy="135779"/>
            </a:xfrm>
            <a:prstGeom prst="line">
              <a:avLst/>
            </a:prstGeom>
            <a:noFill/>
            <a:ln w="1270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1" name="Connecteur droit 71"/>
            <p:cNvCxnSpPr>
              <a:cxnSpLocks noChangeShapeType="1"/>
            </p:cNvCxnSpPr>
            <p:nvPr/>
          </p:nvCxnSpPr>
          <p:spPr bwMode="auto">
            <a:xfrm flipV="1">
              <a:off x="-900608" y="3966669"/>
              <a:ext cx="0" cy="135779"/>
            </a:xfrm>
            <a:prstGeom prst="line">
              <a:avLst/>
            </a:prstGeom>
            <a:noFill/>
            <a:ln w="1270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2" name="Connecteur droit 72"/>
            <p:cNvCxnSpPr>
              <a:cxnSpLocks noChangeShapeType="1"/>
            </p:cNvCxnSpPr>
            <p:nvPr/>
          </p:nvCxnSpPr>
          <p:spPr bwMode="auto">
            <a:xfrm flipV="1">
              <a:off x="-1374991" y="3983603"/>
              <a:ext cx="0" cy="135779"/>
            </a:xfrm>
            <a:prstGeom prst="line">
              <a:avLst/>
            </a:prstGeom>
            <a:noFill/>
            <a:ln w="1270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ZoneTexte 2"/>
          <p:cNvSpPr txBox="1"/>
          <p:nvPr/>
        </p:nvSpPr>
        <p:spPr>
          <a:xfrm>
            <a:off x="1031846" y="5924550"/>
            <a:ext cx="492125" cy="254000"/>
          </a:xfrm>
          <a:prstGeom prst="rect">
            <a:avLst/>
          </a:prstGeom>
          <a:noFill/>
        </p:spPr>
        <p:txBody>
          <a:bodyPr wrap="none">
            <a:spAutoFit/>
          </a:bodyPr>
          <a:lstStyle/>
          <a:p>
            <a:pPr>
              <a:defRPr/>
            </a:pPr>
            <a:r>
              <a:rPr lang="fr-FR" sz="1050" dirty="0">
                <a:solidFill>
                  <a:srgbClr val="000000"/>
                </a:solidFill>
                <a:latin typeface="Arial" charset="0"/>
              </a:rPr>
              <a:t>50 m</a:t>
            </a:r>
          </a:p>
        </p:txBody>
      </p:sp>
      <p:pic>
        <p:nvPicPr>
          <p:cNvPr id="3079" name="Picture 5" descr="http://alloprof.biz/ImagesDesFiches/bv3/g1061i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296" y="4586288"/>
            <a:ext cx="14351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5" name="Groupe 17"/>
          <p:cNvGrpSpPr>
            <a:grpSpLocks/>
          </p:cNvGrpSpPr>
          <p:nvPr/>
        </p:nvGrpSpPr>
        <p:grpSpPr bwMode="auto">
          <a:xfrm>
            <a:off x="2579477" y="2528395"/>
            <a:ext cx="293670" cy="307777"/>
            <a:chOff x="5796704" y="2997200"/>
            <a:chExt cx="293443" cy="308974"/>
          </a:xfrm>
        </p:grpSpPr>
        <p:sp>
          <p:nvSpPr>
            <p:cNvPr id="80" name="Ellipse 46"/>
            <p:cNvSpPr>
              <a:spLocks noChangeArrowheads="1"/>
            </p:cNvSpPr>
            <p:nvPr/>
          </p:nvSpPr>
          <p:spPr bwMode="auto">
            <a:xfrm>
              <a:off x="5827688" y="3048198"/>
              <a:ext cx="215733" cy="215146"/>
            </a:xfrm>
            <a:prstGeom prst="ellipse">
              <a:avLst/>
            </a:prstGeom>
            <a:solidFill>
              <a:schemeClr val="tx1">
                <a:lumMod val="50000"/>
              </a:schemeClr>
            </a:solidFill>
            <a:ln w="9525" algn="ctr">
              <a:solidFill>
                <a:schemeClr val="tx1"/>
              </a:solidFill>
              <a:round/>
              <a:headEnd/>
              <a:tailEnd/>
            </a:ln>
          </p:spPr>
          <p:txBody>
            <a:bodyPr/>
            <a:lstStyle>
              <a:lvl1pPr eaLnBrk="0" hangingPunct="0">
                <a:spcBef>
                  <a:spcPct val="60000"/>
                </a:spcBef>
                <a:buClr>
                  <a:srgbClr val="000000"/>
                </a:buClr>
                <a:buChar char="•"/>
                <a:defRPr sz="2800">
                  <a:solidFill>
                    <a:srgbClr val="000000"/>
                  </a:solidFill>
                  <a:latin typeface="Garamond" pitchFamily="18" charset="0"/>
                </a:defRPr>
              </a:lvl1pPr>
              <a:lvl2pPr marL="742950" indent="-285750" eaLnBrk="0" hangingPunct="0">
                <a:spcBef>
                  <a:spcPct val="20000"/>
                </a:spcBef>
                <a:buClr>
                  <a:srgbClr val="000000"/>
                </a:buClr>
                <a:buFont typeface="Garamond" pitchFamily="18" charset="0"/>
                <a:buChar char="−"/>
                <a:defRPr sz="2400">
                  <a:solidFill>
                    <a:srgbClr val="000000"/>
                  </a:solidFill>
                  <a:latin typeface="Garamond" pitchFamily="18" charset="0"/>
                </a:defRPr>
              </a:lvl2pPr>
              <a:lvl3pPr marL="1143000" indent="-228600" eaLnBrk="0" hangingPunct="0">
                <a:spcBef>
                  <a:spcPct val="20000"/>
                </a:spcBef>
                <a:buClr>
                  <a:srgbClr val="000000"/>
                </a:buClr>
                <a:buChar char="•"/>
                <a:defRPr sz="2000">
                  <a:solidFill>
                    <a:srgbClr val="000000"/>
                  </a:solidFill>
                  <a:latin typeface="Garamond" pitchFamily="18" charset="0"/>
                </a:defRPr>
              </a:lvl3pPr>
              <a:lvl4pPr marL="1600200" indent="-228600" eaLnBrk="0" hangingPunct="0">
                <a:spcBef>
                  <a:spcPct val="20000"/>
                </a:spcBef>
                <a:buClr>
                  <a:srgbClr val="000000"/>
                </a:buClr>
                <a:buFont typeface="Garamond" pitchFamily="18" charset="0"/>
                <a:buChar char="−"/>
                <a:defRPr sz="1600">
                  <a:solidFill>
                    <a:srgbClr val="000000"/>
                  </a:solidFill>
                  <a:latin typeface="Garamond" pitchFamily="18" charset="0"/>
                </a:defRPr>
              </a:lvl4pPr>
              <a:lvl5pPr marL="2057400" indent="-228600" eaLnBrk="0" hangingPunct="0">
                <a:spcBef>
                  <a:spcPct val="20000"/>
                </a:spcBef>
                <a:buClr>
                  <a:srgbClr val="000000"/>
                </a:buClr>
                <a:buChar char="•"/>
                <a:defRPr sz="1600">
                  <a:solidFill>
                    <a:srgbClr val="000000"/>
                  </a:solidFill>
                  <a:latin typeface="Garamond"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itchFamily="18" charset="0"/>
                </a:defRPr>
              </a:lvl9pPr>
            </a:lstStyle>
            <a:p>
              <a:pPr eaLnBrk="1" hangingPunct="1">
                <a:spcBef>
                  <a:spcPct val="0"/>
                </a:spcBef>
                <a:buClrTx/>
                <a:buFontTx/>
                <a:buNone/>
                <a:defRPr/>
              </a:pPr>
              <a:endParaRPr lang="fr-FR" altLang="fr-FR" sz="2400" smtClean="0">
                <a:solidFill>
                  <a:schemeClr val="tx1"/>
                </a:solidFill>
                <a:latin typeface="Arial" charset="0"/>
              </a:endParaRPr>
            </a:p>
          </p:txBody>
        </p:sp>
        <p:sp>
          <p:nvSpPr>
            <p:cNvPr id="3115" name="Rectangle 4"/>
            <p:cNvSpPr>
              <a:spLocks noChangeArrowheads="1"/>
            </p:cNvSpPr>
            <p:nvPr/>
          </p:nvSpPr>
          <p:spPr bwMode="auto">
            <a:xfrm>
              <a:off x="5796704" y="2997200"/>
              <a:ext cx="293443" cy="30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000000"/>
                </a:buClr>
                <a:buChar char="•"/>
                <a:defRPr sz="2800">
                  <a:solidFill>
                    <a:srgbClr val="000000"/>
                  </a:solidFill>
                  <a:latin typeface="Garamond" panose="02020404030301010803" pitchFamily="18" charset="0"/>
                </a:defRPr>
              </a:lvl1pPr>
              <a:lvl2pPr marL="742950" indent="-285750" eaLnBrk="0" hangingPunct="0">
                <a:spcBef>
                  <a:spcPct val="20000"/>
                </a:spcBef>
                <a:buClr>
                  <a:srgbClr val="000000"/>
                </a:buClr>
                <a:buFont typeface="Garamond" panose="02020404030301010803" pitchFamily="18" charset="0"/>
                <a:buChar char="−"/>
                <a:defRPr sz="2400">
                  <a:solidFill>
                    <a:srgbClr val="000000"/>
                  </a:solidFill>
                  <a:latin typeface="Garamond" panose="02020404030301010803" pitchFamily="18" charset="0"/>
                </a:defRPr>
              </a:lvl2pPr>
              <a:lvl3pPr marL="1143000" indent="-228600" eaLnBrk="0" hangingPunct="0">
                <a:spcBef>
                  <a:spcPct val="20000"/>
                </a:spcBef>
                <a:buClr>
                  <a:srgbClr val="000000"/>
                </a:buClr>
                <a:buChar char="•"/>
                <a:defRPr sz="2000">
                  <a:solidFill>
                    <a:srgbClr val="000000"/>
                  </a:solidFill>
                  <a:latin typeface="Garamond" panose="02020404030301010803" pitchFamily="18" charset="0"/>
                </a:defRPr>
              </a:lvl3pPr>
              <a:lvl4pPr marL="1600200" indent="-228600" eaLnBrk="0" hangingPunct="0">
                <a:spcBef>
                  <a:spcPct val="20000"/>
                </a:spcBef>
                <a:buClr>
                  <a:srgbClr val="000000"/>
                </a:buClr>
                <a:buFont typeface="Garamond" panose="02020404030301010803" pitchFamily="18" charset="0"/>
                <a:buChar char="−"/>
                <a:defRPr sz="1600">
                  <a:solidFill>
                    <a:srgbClr val="000000"/>
                  </a:solidFill>
                  <a:latin typeface="Garamond" panose="02020404030301010803" pitchFamily="18" charset="0"/>
                </a:defRPr>
              </a:lvl4pPr>
              <a:lvl5pPr marL="2057400" indent="-228600" eaLnBrk="0" hangingPunct="0">
                <a:spcBef>
                  <a:spcPct val="20000"/>
                </a:spcBef>
                <a:buClr>
                  <a:srgbClr val="000000"/>
                </a:buClr>
                <a:buChar char="•"/>
                <a:defRPr sz="1600">
                  <a:solidFill>
                    <a:srgbClr val="000000"/>
                  </a:solidFill>
                  <a:latin typeface="Garamond" panose="02020404030301010803"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9pPr>
            </a:lstStyle>
            <a:p>
              <a:pPr eaLnBrk="1" hangingPunct="1">
                <a:spcBef>
                  <a:spcPct val="0"/>
                </a:spcBef>
                <a:buClrTx/>
                <a:buFontTx/>
                <a:buNone/>
              </a:pPr>
              <a:r>
                <a:rPr lang="fr-FR" altLang="fr-FR" sz="1400" dirty="0" smtClean="0">
                  <a:solidFill>
                    <a:srgbClr val="FFFFFF"/>
                  </a:solidFill>
                  <a:latin typeface="Arial" panose="020B0604020202020204" pitchFamily="34" charset="0"/>
                </a:rPr>
                <a:t>1</a:t>
              </a:r>
              <a:endParaRPr lang="fr-FR" altLang="fr-FR" sz="1400" dirty="0">
                <a:solidFill>
                  <a:srgbClr val="FFFFFF"/>
                </a:solidFill>
                <a:latin typeface="Arial" panose="020B0604020202020204" pitchFamily="34" charset="0"/>
              </a:endParaRPr>
            </a:p>
          </p:txBody>
        </p:sp>
      </p:grpSp>
      <p:grpSp>
        <p:nvGrpSpPr>
          <p:cNvPr id="3086" name="Groupe 17"/>
          <p:cNvGrpSpPr>
            <a:grpSpLocks/>
          </p:cNvGrpSpPr>
          <p:nvPr/>
        </p:nvGrpSpPr>
        <p:grpSpPr bwMode="auto">
          <a:xfrm>
            <a:off x="2362468" y="2088316"/>
            <a:ext cx="284052" cy="307777"/>
            <a:chOff x="5795963" y="2997200"/>
            <a:chExt cx="283833" cy="308974"/>
          </a:xfrm>
        </p:grpSpPr>
        <p:sp>
          <p:nvSpPr>
            <p:cNvPr id="83" name="Ellipse 46"/>
            <p:cNvSpPr>
              <a:spLocks noChangeArrowheads="1"/>
            </p:cNvSpPr>
            <p:nvPr/>
          </p:nvSpPr>
          <p:spPr bwMode="auto">
            <a:xfrm>
              <a:off x="5827688" y="3048198"/>
              <a:ext cx="215733" cy="215147"/>
            </a:xfrm>
            <a:prstGeom prst="ellipse">
              <a:avLst/>
            </a:prstGeom>
            <a:solidFill>
              <a:schemeClr val="tx1">
                <a:lumMod val="50000"/>
              </a:schemeClr>
            </a:solidFill>
            <a:ln w="9525" algn="ctr">
              <a:solidFill>
                <a:schemeClr val="tx1"/>
              </a:solidFill>
              <a:round/>
              <a:headEnd/>
              <a:tailEnd/>
            </a:ln>
          </p:spPr>
          <p:txBody>
            <a:bodyPr/>
            <a:lstStyle>
              <a:lvl1pPr eaLnBrk="0" hangingPunct="0">
                <a:spcBef>
                  <a:spcPct val="60000"/>
                </a:spcBef>
                <a:buClr>
                  <a:srgbClr val="000000"/>
                </a:buClr>
                <a:buChar char="•"/>
                <a:defRPr sz="2800">
                  <a:solidFill>
                    <a:srgbClr val="000000"/>
                  </a:solidFill>
                  <a:latin typeface="Garamond" pitchFamily="18" charset="0"/>
                </a:defRPr>
              </a:lvl1pPr>
              <a:lvl2pPr marL="742950" indent="-285750" eaLnBrk="0" hangingPunct="0">
                <a:spcBef>
                  <a:spcPct val="20000"/>
                </a:spcBef>
                <a:buClr>
                  <a:srgbClr val="000000"/>
                </a:buClr>
                <a:buFont typeface="Garamond" pitchFamily="18" charset="0"/>
                <a:buChar char="−"/>
                <a:defRPr sz="2400">
                  <a:solidFill>
                    <a:srgbClr val="000000"/>
                  </a:solidFill>
                  <a:latin typeface="Garamond" pitchFamily="18" charset="0"/>
                </a:defRPr>
              </a:lvl2pPr>
              <a:lvl3pPr marL="1143000" indent="-228600" eaLnBrk="0" hangingPunct="0">
                <a:spcBef>
                  <a:spcPct val="20000"/>
                </a:spcBef>
                <a:buClr>
                  <a:srgbClr val="000000"/>
                </a:buClr>
                <a:buChar char="•"/>
                <a:defRPr sz="2000">
                  <a:solidFill>
                    <a:srgbClr val="000000"/>
                  </a:solidFill>
                  <a:latin typeface="Garamond" pitchFamily="18" charset="0"/>
                </a:defRPr>
              </a:lvl3pPr>
              <a:lvl4pPr marL="1600200" indent="-228600" eaLnBrk="0" hangingPunct="0">
                <a:spcBef>
                  <a:spcPct val="20000"/>
                </a:spcBef>
                <a:buClr>
                  <a:srgbClr val="000000"/>
                </a:buClr>
                <a:buFont typeface="Garamond" pitchFamily="18" charset="0"/>
                <a:buChar char="−"/>
                <a:defRPr sz="1600">
                  <a:solidFill>
                    <a:srgbClr val="000000"/>
                  </a:solidFill>
                  <a:latin typeface="Garamond" pitchFamily="18" charset="0"/>
                </a:defRPr>
              </a:lvl4pPr>
              <a:lvl5pPr marL="2057400" indent="-228600" eaLnBrk="0" hangingPunct="0">
                <a:spcBef>
                  <a:spcPct val="20000"/>
                </a:spcBef>
                <a:buClr>
                  <a:srgbClr val="000000"/>
                </a:buClr>
                <a:buChar char="•"/>
                <a:defRPr sz="1600">
                  <a:solidFill>
                    <a:srgbClr val="000000"/>
                  </a:solidFill>
                  <a:latin typeface="Garamond"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itchFamily="18" charset="0"/>
                </a:defRPr>
              </a:lvl9pPr>
            </a:lstStyle>
            <a:p>
              <a:pPr eaLnBrk="1" hangingPunct="1">
                <a:spcBef>
                  <a:spcPct val="0"/>
                </a:spcBef>
                <a:buClrTx/>
                <a:buFontTx/>
                <a:buNone/>
                <a:defRPr/>
              </a:pPr>
              <a:endParaRPr lang="fr-FR" altLang="fr-FR" sz="2400" smtClean="0">
                <a:solidFill>
                  <a:schemeClr val="tx1"/>
                </a:solidFill>
                <a:latin typeface="Arial" charset="0"/>
              </a:endParaRPr>
            </a:p>
          </p:txBody>
        </p:sp>
        <p:sp>
          <p:nvSpPr>
            <p:cNvPr id="3113" name="Rectangle 4"/>
            <p:cNvSpPr>
              <a:spLocks noChangeArrowheads="1"/>
            </p:cNvSpPr>
            <p:nvPr/>
          </p:nvSpPr>
          <p:spPr bwMode="auto">
            <a:xfrm>
              <a:off x="5795963" y="2997200"/>
              <a:ext cx="283833" cy="30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000000"/>
                </a:buClr>
                <a:buChar char="•"/>
                <a:defRPr sz="2800">
                  <a:solidFill>
                    <a:srgbClr val="000000"/>
                  </a:solidFill>
                  <a:latin typeface="Garamond" panose="02020404030301010803" pitchFamily="18" charset="0"/>
                </a:defRPr>
              </a:lvl1pPr>
              <a:lvl2pPr marL="742950" indent="-285750" eaLnBrk="0" hangingPunct="0">
                <a:spcBef>
                  <a:spcPct val="20000"/>
                </a:spcBef>
                <a:buClr>
                  <a:srgbClr val="000000"/>
                </a:buClr>
                <a:buFont typeface="Garamond" panose="02020404030301010803" pitchFamily="18" charset="0"/>
                <a:buChar char="−"/>
                <a:defRPr sz="2400">
                  <a:solidFill>
                    <a:srgbClr val="000000"/>
                  </a:solidFill>
                  <a:latin typeface="Garamond" panose="02020404030301010803" pitchFamily="18" charset="0"/>
                </a:defRPr>
              </a:lvl2pPr>
              <a:lvl3pPr marL="1143000" indent="-228600" eaLnBrk="0" hangingPunct="0">
                <a:spcBef>
                  <a:spcPct val="20000"/>
                </a:spcBef>
                <a:buClr>
                  <a:srgbClr val="000000"/>
                </a:buClr>
                <a:buChar char="•"/>
                <a:defRPr sz="2000">
                  <a:solidFill>
                    <a:srgbClr val="000000"/>
                  </a:solidFill>
                  <a:latin typeface="Garamond" panose="02020404030301010803" pitchFamily="18" charset="0"/>
                </a:defRPr>
              </a:lvl3pPr>
              <a:lvl4pPr marL="1600200" indent="-228600" eaLnBrk="0" hangingPunct="0">
                <a:spcBef>
                  <a:spcPct val="20000"/>
                </a:spcBef>
                <a:buClr>
                  <a:srgbClr val="000000"/>
                </a:buClr>
                <a:buFont typeface="Garamond" panose="02020404030301010803" pitchFamily="18" charset="0"/>
                <a:buChar char="−"/>
                <a:defRPr sz="1600">
                  <a:solidFill>
                    <a:srgbClr val="000000"/>
                  </a:solidFill>
                  <a:latin typeface="Garamond" panose="02020404030301010803" pitchFamily="18" charset="0"/>
                </a:defRPr>
              </a:lvl4pPr>
              <a:lvl5pPr marL="2057400" indent="-228600" eaLnBrk="0" hangingPunct="0">
                <a:spcBef>
                  <a:spcPct val="20000"/>
                </a:spcBef>
                <a:buClr>
                  <a:srgbClr val="000000"/>
                </a:buClr>
                <a:buChar char="•"/>
                <a:defRPr sz="1600">
                  <a:solidFill>
                    <a:srgbClr val="000000"/>
                  </a:solidFill>
                  <a:latin typeface="Garamond" panose="02020404030301010803"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9pPr>
            </a:lstStyle>
            <a:p>
              <a:pPr eaLnBrk="1" hangingPunct="1">
                <a:spcBef>
                  <a:spcPct val="0"/>
                </a:spcBef>
                <a:buClrTx/>
                <a:buFontTx/>
                <a:buNone/>
              </a:pPr>
              <a:r>
                <a:rPr lang="fr-FR" altLang="fr-FR" sz="1400" dirty="0">
                  <a:solidFill>
                    <a:srgbClr val="FFFFFF"/>
                  </a:solidFill>
                  <a:latin typeface="Arial" panose="020B0604020202020204" pitchFamily="34" charset="0"/>
                </a:rPr>
                <a:t>2</a:t>
              </a:r>
            </a:p>
          </p:txBody>
        </p:sp>
      </p:grpSp>
      <p:grpSp>
        <p:nvGrpSpPr>
          <p:cNvPr id="3088" name="Groupe 17"/>
          <p:cNvGrpSpPr>
            <a:grpSpLocks/>
          </p:cNvGrpSpPr>
          <p:nvPr/>
        </p:nvGrpSpPr>
        <p:grpSpPr bwMode="auto">
          <a:xfrm>
            <a:off x="3533831" y="1684555"/>
            <a:ext cx="284052" cy="307777"/>
            <a:chOff x="5795585" y="2999642"/>
            <a:chExt cx="283832" cy="308974"/>
          </a:xfrm>
        </p:grpSpPr>
        <p:sp>
          <p:nvSpPr>
            <p:cNvPr id="3108" name="Ellipse 46"/>
            <p:cNvSpPr>
              <a:spLocks noChangeArrowheads="1"/>
            </p:cNvSpPr>
            <p:nvPr/>
          </p:nvSpPr>
          <p:spPr bwMode="auto">
            <a:xfrm>
              <a:off x="5827713" y="3048000"/>
              <a:ext cx="215900" cy="215900"/>
            </a:xfrm>
            <a:prstGeom prst="ellipse">
              <a:avLst/>
            </a:prstGeom>
            <a:solidFill>
              <a:schemeClr val="bg1"/>
            </a:solidFill>
            <a:ln w="9525" algn="ctr">
              <a:solidFill>
                <a:schemeClr val="tx1"/>
              </a:solidFill>
              <a:round/>
              <a:headEnd/>
              <a:tailEnd/>
            </a:ln>
          </p:spPr>
          <p:txBody>
            <a:bodyPr/>
            <a:lstStyle>
              <a:lvl1pPr eaLnBrk="0" hangingPunct="0">
                <a:spcBef>
                  <a:spcPct val="60000"/>
                </a:spcBef>
                <a:buClr>
                  <a:srgbClr val="000000"/>
                </a:buClr>
                <a:buChar char="•"/>
                <a:defRPr sz="2800">
                  <a:solidFill>
                    <a:srgbClr val="000000"/>
                  </a:solidFill>
                  <a:latin typeface="Garamond" panose="02020404030301010803" pitchFamily="18" charset="0"/>
                </a:defRPr>
              </a:lvl1pPr>
              <a:lvl2pPr marL="742950" indent="-285750" eaLnBrk="0" hangingPunct="0">
                <a:spcBef>
                  <a:spcPct val="20000"/>
                </a:spcBef>
                <a:buClr>
                  <a:srgbClr val="000000"/>
                </a:buClr>
                <a:buFont typeface="Garamond" panose="02020404030301010803" pitchFamily="18" charset="0"/>
                <a:buChar char="−"/>
                <a:defRPr sz="2400">
                  <a:solidFill>
                    <a:srgbClr val="000000"/>
                  </a:solidFill>
                  <a:latin typeface="Garamond" panose="02020404030301010803" pitchFamily="18" charset="0"/>
                </a:defRPr>
              </a:lvl2pPr>
              <a:lvl3pPr marL="1143000" indent="-228600" eaLnBrk="0" hangingPunct="0">
                <a:spcBef>
                  <a:spcPct val="20000"/>
                </a:spcBef>
                <a:buClr>
                  <a:srgbClr val="000000"/>
                </a:buClr>
                <a:buChar char="•"/>
                <a:defRPr sz="2000">
                  <a:solidFill>
                    <a:srgbClr val="000000"/>
                  </a:solidFill>
                  <a:latin typeface="Garamond" panose="02020404030301010803" pitchFamily="18" charset="0"/>
                </a:defRPr>
              </a:lvl3pPr>
              <a:lvl4pPr marL="1600200" indent="-228600" eaLnBrk="0" hangingPunct="0">
                <a:spcBef>
                  <a:spcPct val="20000"/>
                </a:spcBef>
                <a:buClr>
                  <a:srgbClr val="000000"/>
                </a:buClr>
                <a:buFont typeface="Garamond" panose="02020404030301010803" pitchFamily="18" charset="0"/>
                <a:buChar char="−"/>
                <a:defRPr sz="1600">
                  <a:solidFill>
                    <a:srgbClr val="000000"/>
                  </a:solidFill>
                  <a:latin typeface="Garamond" panose="02020404030301010803" pitchFamily="18" charset="0"/>
                </a:defRPr>
              </a:lvl4pPr>
              <a:lvl5pPr marL="2057400" indent="-228600" eaLnBrk="0" hangingPunct="0">
                <a:spcBef>
                  <a:spcPct val="20000"/>
                </a:spcBef>
                <a:buClr>
                  <a:srgbClr val="000000"/>
                </a:buClr>
                <a:buChar char="•"/>
                <a:defRPr sz="1600">
                  <a:solidFill>
                    <a:srgbClr val="000000"/>
                  </a:solidFill>
                  <a:latin typeface="Garamond" panose="02020404030301010803"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9pPr>
            </a:lstStyle>
            <a:p>
              <a:pPr eaLnBrk="1" hangingPunct="1">
                <a:spcBef>
                  <a:spcPct val="0"/>
                </a:spcBef>
                <a:buClrTx/>
                <a:buFontTx/>
                <a:buNone/>
              </a:pPr>
              <a:endParaRPr lang="fr-FR" altLang="fr-FR" sz="2400">
                <a:solidFill>
                  <a:schemeClr val="tx1"/>
                </a:solidFill>
                <a:latin typeface="Arial" panose="020B0604020202020204" pitchFamily="34" charset="0"/>
              </a:endParaRPr>
            </a:p>
          </p:txBody>
        </p:sp>
        <p:sp>
          <p:nvSpPr>
            <p:cNvPr id="3109" name="Rectangle 4"/>
            <p:cNvSpPr>
              <a:spLocks noChangeArrowheads="1"/>
            </p:cNvSpPr>
            <p:nvPr/>
          </p:nvSpPr>
          <p:spPr bwMode="auto">
            <a:xfrm>
              <a:off x="5795585" y="2999642"/>
              <a:ext cx="283832" cy="30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000000"/>
                </a:buClr>
                <a:buChar char="•"/>
                <a:defRPr sz="2800">
                  <a:solidFill>
                    <a:srgbClr val="000000"/>
                  </a:solidFill>
                  <a:latin typeface="Garamond" panose="02020404030301010803" pitchFamily="18" charset="0"/>
                </a:defRPr>
              </a:lvl1pPr>
              <a:lvl2pPr marL="742950" indent="-285750" eaLnBrk="0" hangingPunct="0">
                <a:spcBef>
                  <a:spcPct val="20000"/>
                </a:spcBef>
                <a:buClr>
                  <a:srgbClr val="000000"/>
                </a:buClr>
                <a:buFont typeface="Garamond" panose="02020404030301010803" pitchFamily="18" charset="0"/>
                <a:buChar char="−"/>
                <a:defRPr sz="2400">
                  <a:solidFill>
                    <a:srgbClr val="000000"/>
                  </a:solidFill>
                  <a:latin typeface="Garamond" panose="02020404030301010803" pitchFamily="18" charset="0"/>
                </a:defRPr>
              </a:lvl2pPr>
              <a:lvl3pPr marL="1143000" indent="-228600" eaLnBrk="0" hangingPunct="0">
                <a:spcBef>
                  <a:spcPct val="20000"/>
                </a:spcBef>
                <a:buClr>
                  <a:srgbClr val="000000"/>
                </a:buClr>
                <a:buChar char="•"/>
                <a:defRPr sz="2000">
                  <a:solidFill>
                    <a:srgbClr val="000000"/>
                  </a:solidFill>
                  <a:latin typeface="Garamond" panose="02020404030301010803" pitchFamily="18" charset="0"/>
                </a:defRPr>
              </a:lvl3pPr>
              <a:lvl4pPr marL="1600200" indent="-228600" eaLnBrk="0" hangingPunct="0">
                <a:spcBef>
                  <a:spcPct val="20000"/>
                </a:spcBef>
                <a:buClr>
                  <a:srgbClr val="000000"/>
                </a:buClr>
                <a:buFont typeface="Garamond" panose="02020404030301010803" pitchFamily="18" charset="0"/>
                <a:buChar char="−"/>
                <a:defRPr sz="1600">
                  <a:solidFill>
                    <a:srgbClr val="000000"/>
                  </a:solidFill>
                  <a:latin typeface="Garamond" panose="02020404030301010803" pitchFamily="18" charset="0"/>
                </a:defRPr>
              </a:lvl4pPr>
              <a:lvl5pPr marL="2057400" indent="-228600" eaLnBrk="0" hangingPunct="0">
                <a:spcBef>
                  <a:spcPct val="20000"/>
                </a:spcBef>
                <a:buClr>
                  <a:srgbClr val="000000"/>
                </a:buClr>
                <a:buChar char="•"/>
                <a:defRPr sz="1600">
                  <a:solidFill>
                    <a:srgbClr val="000000"/>
                  </a:solidFill>
                  <a:latin typeface="Garamond" panose="02020404030301010803"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9pPr>
            </a:lstStyle>
            <a:p>
              <a:pPr eaLnBrk="1" hangingPunct="1">
                <a:spcBef>
                  <a:spcPct val="0"/>
                </a:spcBef>
                <a:buClrTx/>
                <a:buFontTx/>
                <a:buNone/>
              </a:pPr>
              <a:r>
                <a:rPr lang="fr-FR" altLang="fr-FR" sz="1400" dirty="0" smtClean="0">
                  <a:solidFill>
                    <a:srgbClr val="FFFFFF"/>
                  </a:solidFill>
                  <a:latin typeface="Arial" panose="020B0604020202020204" pitchFamily="34" charset="0"/>
                </a:rPr>
                <a:t>3</a:t>
              </a:r>
              <a:endParaRPr lang="fr-FR" altLang="fr-FR" sz="1400" dirty="0">
                <a:solidFill>
                  <a:srgbClr val="FFFFFF"/>
                </a:solidFill>
                <a:latin typeface="Arial" panose="020B0604020202020204" pitchFamily="34" charset="0"/>
              </a:endParaRPr>
            </a:p>
          </p:txBody>
        </p:sp>
      </p:grpSp>
      <p:sp>
        <p:nvSpPr>
          <p:cNvPr id="8" name="Ellipse 7"/>
          <p:cNvSpPr/>
          <p:nvPr/>
        </p:nvSpPr>
        <p:spPr bwMode="auto">
          <a:xfrm>
            <a:off x="2710441" y="430920"/>
            <a:ext cx="699938" cy="659642"/>
          </a:xfrm>
          <a:prstGeom prst="ellipse">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endParaRPr lang="fr-FR" altLang="fr-FR" sz="700" dirty="0" smtClean="0">
              <a:effectLst>
                <a:outerShdw blurRad="38100" dist="38100" dir="2700000" algn="tl">
                  <a:srgbClr val="000000">
                    <a:alpha val="43137"/>
                  </a:srgbClr>
                </a:outerShdw>
              </a:effectLst>
            </a:endParaRPr>
          </a:p>
          <a:p>
            <a:pPr algn="ctr"/>
            <a:r>
              <a:rPr lang="fr-FR" altLang="fr-FR" sz="1000" dirty="0" smtClean="0">
                <a:effectLst>
                  <a:outerShdw blurRad="38100" dist="38100" dir="2700000" algn="tl">
                    <a:srgbClr val="000000">
                      <a:alpha val="43137"/>
                    </a:srgbClr>
                  </a:outerShdw>
                </a:effectLst>
              </a:rPr>
              <a:t>BUS</a:t>
            </a:r>
            <a:endParaRPr kumimoji="0" lang="fr-FR" sz="1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84" name="Groupe 17"/>
          <p:cNvGrpSpPr>
            <a:grpSpLocks/>
          </p:cNvGrpSpPr>
          <p:nvPr/>
        </p:nvGrpSpPr>
        <p:grpSpPr bwMode="auto">
          <a:xfrm>
            <a:off x="3589665" y="1222373"/>
            <a:ext cx="284052" cy="307777"/>
            <a:chOff x="5795585" y="2999642"/>
            <a:chExt cx="283832" cy="308974"/>
          </a:xfrm>
        </p:grpSpPr>
        <p:sp>
          <p:nvSpPr>
            <p:cNvPr id="85" name="Ellipse 46"/>
            <p:cNvSpPr>
              <a:spLocks noChangeArrowheads="1"/>
            </p:cNvSpPr>
            <p:nvPr/>
          </p:nvSpPr>
          <p:spPr bwMode="auto">
            <a:xfrm>
              <a:off x="5827713" y="3048000"/>
              <a:ext cx="215900" cy="215900"/>
            </a:xfrm>
            <a:prstGeom prst="ellipse">
              <a:avLst/>
            </a:prstGeom>
            <a:solidFill>
              <a:schemeClr val="bg1"/>
            </a:solidFill>
            <a:ln w="9525" algn="ctr">
              <a:solidFill>
                <a:schemeClr val="tx1"/>
              </a:solidFill>
              <a:round/>
              <a:headEnd/>
              <a:tailEnd/>
            </a:ln>
          </p:spPr>
          <p:txBody>
            <a:bodyPr/>
            <a:lstStyle>
              <a:lvl1pPr eaLnBrk="0" hangingPunct="0">
                <a:spcBef>
                  <a:spcPct val="60000"/>
                </a:spcBef>
                <a:buClr>
                  <a:srgbClr val="000000"/>
                </a:buClr>
                <a:buChar char="•"/>
                <a:defRPr sz="2800">
                  <a:solidFill>
                    <a:srgbClr val="000000"/>
                  </a:solidFill>
                  <a:latin typeface="Garamond" panose="02020404030301010803" pitchFamily="18" charset="0"/>
                </a:defRPr>
              </a:lvl1pPr>
              <a:lvl2pPr marL="742950" indent="-285750" eaLnBrk="0" hangingPunct="0">
                <a:spcBef>
                  <a:spcPct val="20000"/>
                </a:spcBef>
                <a:buClr>
                  <a:srgbClr val="000000"/>
                </a:buClr>
                <a:buFont typeface="Garamond" panose="02020404030301010803" pitchFamily="18" charset="0"/>
                <a:buChar char="−"/>
                <a:defRPr sz="2400">
                  <a:solidFill>
                    <a:srgbClr val="000000"/>
                  </a:solidFill>
                  <a:latin typeface="Garamond" panose="02020404030301010803" pitchFamily="18" charset="0"/>
                </a:defRPr>
              </a:lvl2pPr>
              <a:lvl3pPr marL="1143000" indent="-228600" eaLnBrk="0" hangingPunct="0">
                <a:spcBef>
                  <a:spcPct val="20000"/>
                </a:spcBef>
                <a:buClr>
                  <a:srgbClr val="000000"/>
                </a:buClr>
                <a:buChar char="•"/>
                <a:defRPr sz="2000">
                  <a:solidFill>
                    <a:srgbClr val="000000"/>
                  </a:solidFill>
                  <a:latin typeface="Garamond" panose="02020404030301010803" pitchFamily="18" charset="0"/>
                </a:defRPr>
              </a:lvl3pPr>
              <a:lvl4pPr marL="1600200" indent="-228600" eaLnBrk="0" hangingPunct="0">
                <a:spcBef>
                  <a:spcPct val="20000"/>
                </a:spcBef>
                <a:buClr>
                  <a:srgbClr val="000000"/>
                </a:buClr>
                <a:buFont typeface="Garamond" panose="02020404030301010803" pitchFamily="18" charset="0"/>
                <a:buChar char="−"/>
                <a:defRPr sz="1600">
                  <a:solidFill>
                    <a:srgbClr val="000000"/>
                  </a:solidFill>
                  <a:latin typeface="Garamond" panose="02020404030301010803" pitchFamily="18" charset="0"/>
                </a:defRPr>
              </a:lvl4pPr>
              <a:lvl5pPr marL="2057400" indent="-228600" eaLnBrk="0" hangingPunct="0">
                <a:spcBef>
                  <a:spcPct val="20000"/>
                </a:spcBef>
                <a:buClr>
                  <a:srgbClr val="000000"/>
                </a:buClr>
                <a:buChar char="•"/>
                <a:defRPr sz="1600">
                  <a:solidFill>
                    <a:srgbClr val="000000"/>
                  </a:solidFill>
                  <a:latin typeface="Garamond" panose="02020404030301010803"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9pPr>
            </a:lstStyle>
            <a:p>
              <a:pPr eaLnBrk="1" hangingPunct="1">
                <a:spcBef>
                  <a:spcPct val="0"/>
                </a:spcBef>
                <a:buClrTx/>
                <a:buFontTx/>
                <a:buNone/>
              </a:pPr>
              <a:endParaRPr lang="fr-FR" altLang="fr-FR" sz="2400">
                <a:solidFill>
                  <a:schemeClr val="tx1"/>
                </a:solidFill>
                <a:latin typeface="Arial" panose="020B0604020202020204" pitchFamily="34" charset="0"/>
              </a:endParaRPr>
            </a:p>
          </p:txBody>
        </p:sp>
        <p:sp>
          <p:nvSpPr>
            <p:cNvPr id="86" name="Rectangle 4"/>
            <p:cNvSpPr>
              <a:spLocks noChangeArrowheads="1"/>
            </p:cNvSpPr>
            <p:nvPr/>
          </p:nvSpPr>
          <p:spPr bwMode="auto">
            <a:xfrm>
              <a:off x="5795585" y="2999642"/>
              <a:ext cx="283832" cy="30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000000"/>
                </a:buClr>
                <a:buChar char="•"/>
                <a:defRPr sz="2800">
                  <a:solidFill>
                    <a:srgbClr val="000000"/>
                  </a:solidFill>
                  <a:latin typeface="Garamond" panose="02020404030301010803" pitchFamily="18" charset="0"/>
                </a:defRPr>
              </a:lvl1pPr>
              <a:lvl2pPr marL="742950" indent="-285750" eaLnBrk="0" hangingPunct="0">
                <a:spcBef>
                  <a:spcPct val="20000"/>
                </a:spcBef>
                <a:buClr>
                  <a:srgbClr val="000000"/>
                </a:buClr>
                <a:buFont typeface="Garamond" panose="02020404030301010803" pitchFamily="18" charset="0"/>
                <a:buChar char="−"/>
                <a:defRPr sz="2400">
                  <a:solidFill>
                    <a:srgbClr val="000000"/>
                  </a:solidFill>
                  <a:latin typeface="Garamond" panose="02020404030301010803" pitchFamily="18" charset="0"/>
                </a:defRPr>
              </a:lvl2pPr>
              <a:lvl3pPr marL="1143000" indent="-228600" eaLnBrk="0" hangingPunct="0">
                <a:spcBef>
                  <a:spcPct val="20000"/>
                </a:spcBef>
                <a:buClr>
                  <a:srgbClr val="000000"/>
                </a:buClr>
                <a:buChar char="•"/>
                <a:defRPr sz="2000">
                  <a:solidFill>
                    <a:srgbClr val="000000"/>
                  </a:solidFill>
                  <a:latin typeface="Garamond" panose="02020404030301010803" pitchFamily="18" charset="0"/>
                </a:defRPr>
              </a:lvl3pPr>
              <a:lvl4pPr marL="1600200" indent="-228600" eaLnBrk="0" hangingPunct="0">
                <a:spcBef>
                  <a:spcPct val="20000"/>
                </a:spcBef>
                <a:buClr>
                  <a:srgbClr val="000000"/>
                </a:buClr>
                <a:buFont typeface="Garamond" panose="02020404030301010803" pitchFamily="18" charset="0"/>
                <a:buChar char="−"/>
                <a:defRPr sz="1600">
                  <a:solidFill>
                    <a:srgbClr val="000000"/>
                  </a:solidFill>
                  <a:latin typeface="Garamond" panose="02020404030301010803" pitchFamily="18" charset="0"/>
                </a:defRPr>
              </a:lvl4pPr>
              <a:lvl5pPr marL="2057400" indent="-228600" eaLnBrk="0" hangingPunct="0">
                <a:spcBef>
                  <a:spcPct val="20000"/>
                </a:spcBef>
                <a:buClr>
                  <a:srgbClr val="000000"/>
                </a:buClr>
                <a:buChar char="•"/>
                <a:defRPr sz="1600">
                  <a:solidFill>
                    <a:srgbClr val="000000"/>
                  </a:solidFill>
                  <a:latin typeface="Garamond" panose="02020404030301010803"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9pPr>
            </a:lstStyle>
            <a:p>
              <a:pPr eaLnBrk="1" hangingPunct="1">
                <a:spcBef>
                  <a:spcPct val="0"/>
                </a:spcBef>
                <a:buClrTx/>
                <a:buFontTx/>
                <a:buNone/>
              </a:pPr>
              <a:r>
                <a:rPr lang="fr-FR" altLang="fr-FR" sz="1400" dirty="0" smtClean="0">
                  <a:solidFill>
                    <a:srgbClr val="FFFFFF"/>
                  </a:solidFill>
                  <a:latin typeface="Arial" panose="020B0604020202020204" pitchFamily="34" charset="0"/>
                </a:rPr>
                <a:t>4</a:t>
              </a:r>
              <a:endParaRPr lang="fr-FR" altLang="fr-FR" sz="1400" dirty="0">
                <a:solidFill>
                  <a:srgbClr val="FFFFFF"/>
                </a:solidFill>
                <a:latin typeface="Arial" panose="020B0604020202020204" pitchFamily="34" charset="0"/>
              </a:endParaRPr>
            </a:p>
          </p:txBody>
        </p:sp>
      </p:grpSp>
      <p:sp>
        <p:nvSpPr>
          <p:cNvPr id="78" name="Rectangle 77"/>
          <p:cNvSpPr/>
          <p:nvPr/>
        </p:nvSpPr>
        <p:spPr bwMode="auto">
          <a:xfrm>
            <a:off x="4259233" y="1090613"/>
            <a:ext cx="576263" cy="361950"/>
          </a:xfrm>
          <a:prstGeom prst="rect">
            <a:avLst/>
          </a:prstGeom>
          <a:noFill/>
          <a:ln w="9525" cap="flat" cmpd="sng" algn="ctr">
            <a:noFill/>
            <a:prstDash val="solid"/>
            <a:round/>
            <a:headEnd type="none" w="med" len="med"/>
            <a:tailEnd type="none" w="med" len="med"/>
          </a:ln>
          <a:effectLst/>
        </p:spPr>
        <p:txBody>
          <a:bodyPr/>
          <a:lstStyle/>
          <a:p>
            <a:pPr>
              <a:defRPr/>
            </a:pPr>
            <a:endParaRPr lang="fr-FR" sz="2000" i="1" dirty="0">
              <a:effectLst>
                <a:outerShdw blurRad="38100" dist="38100" dir="2700000" algn="tl">
                  <a:srgbClr val="000000">
                    <a:alpha val="43137"/>
                  </a:srgbClr>
                </a:outerShdw>
              </a:effectLst>
              <a:latin typeface="+mj-lt"/>
            </a:endParaRPr>
          </a:p>
        </p:txBody>
      </p:sp>
      <p:grpSp>
        <p:nvGrpSpPr>
          <p:cNvPr id="112" name="Groupe 17"/>
          <p:cNvGrpSpPr>
            <a:grpSpLocks/>
          </p:cNvGrpSpPr>
          <p:nvPr/>
        </p:nvGrpSpPr>
        <p:grpSpPr bwMode="auto">
          <a:xfrm>
            <a:off x="2276177" y="1508754"/>
            <a:ext cx="284052" cy="307777"/>
            <a:chOff x="5795585" y="2999642"/>
            <a:chExt cx="283832" cy="308974"/>
          </a:xfrm>
        </p:grpSpPr>
        <p:sp>
          <p:nvSpPr>
            <p:cNvPr id="113" name="Ellipse 46"/>
            <p:cNvSpPr>
              <a:spLocks noChangeArrowheads="1"/>
            </p:cNvSpPr>
            <p:nvPr/>
          </p:nvSpPr>
          <p:spPr bwMode="auto">
            <a:xfrm>
              <a:off x="5827713" y="3048000"/>
              <a:ext cx="215900" cy="215900"/>
            </a:xfrm>
            <a:prstGeom prst="ellipse">
              <a:avLst/>
            </a:prstGeom>
            <a:solidFill>
              <a:schemeClr val="bg1"/>
            </a:solidFill>
            <a:ln w="9525" algn="ctr">
              <a:solidFill>
                <a:schemeClr val="tx1"/>
              </a:solidFill>
              <a:round/>
              <a:headEnd/>
              <a:tailEnd/>
            </a:ln>
          </p:spPr>
          <p:txBody>
            <a:bodyPr/>
            <a:lstStyle>
              <a:lvl1pPr eaLnBrk="0" hangingPunct="0">
                <a:spcBef>
                  <a:spcPct val="60000"/>
                </a:spcBef>
                <a:buClr>
                  <a:srgbClr val="000000"/>
                </a:buClr>
                <a:buChar char="•"/>
                <a:defRPr sz="2800">
                  <a:solidFill>
                    <a:srgbClr val="000000"/>
                  </a:solidFill>
                  <a:latin typeface="Garamond" panose="02020404030301010803" pitchFamily="18" charset="0"/>
                </a:defRPr>
              </a:lvl1pPr>
              <a:lvl2pPr marL="742950" indent="-285750" eaLnBrk="0" hangingPunct="0">
                <a:spcBef>
                  <a:spcPct val="20000"/>
                </a:spcBef>
                <a:buClr>
                  <a:srgbClr val="000000"/>
                </a:buClr>
                <a:buFont typeface="Garamond" panose="02020404030301010803" pitchFamily="18" charset="0"/>
                <a:buChar char="−"/>
                <a:defRPr sz="2400">
                  <a:solidFill>
                    <a:srgbClr val="000000"/>
                  </a:solidFill>
                  <a:latin typeface="Garamond" panose="02020404030301010803" pitchFamily="18" charset="0"/>
                </a:defRPr>
              </a:lvl2pPr>
              <a:lvl3pPr marL="1143000" indent="-228600" eaLnBrk="0" hangingPunct="0">
                <a:spcBef>
                  <a:spcPct val="20000"/>
                </a:spcBef>
                <a:buClr>
                  <a:srgbClr val="000000"/>
                </a:buClr>
                <a:buChar char="•"/>
                <a:defRPr sz="2000">
                  <a:solidFill>
                    <a:srgbClr val="000000"/>
                  </a:solidFill>
                  <a:latin typeface="Garamond" panose="02020404030301010803" pitchFamily="18" charset="0"/>
                </a:defRPr>
              </a:lvl3pPr>
              <a:lvl4pPr marL="1600200" indent="-228600" eaLnBrk="0" hangingPunct="0">
                <a:spcBef>
                  <a:spcPct val="20000"/>
                </a:spcBef>
                <a:buClr>
                  <a:srgbClr val="000000"/>
                </a:buClr>
                <a:buFont typeface="Garamond" panose="02020404030301010803" pitchFamily="18" charset="0"/>
                <a:buChar char="−"/>
                <a:defRPr sz="1600">
                  <a:solidFill>
                    <a:srgbClr val="000000"/>
                  </a:solidFill>
                  <a:latin typeface="Garamond" panose="02020404030301010803" pitchFamily="18" charset="0"/>
                </a:defRPr>
              </a:lvl4pPr>
              <a:lvl5pPr marL="2057400" indent="-228600" eaLnBrk="0" hangingPunct="0">
                <a:spcBef>
                  <a:spcPct val="20000"/>
                </a:spcBef>
                <a:buClr>
                  <a:srgbClr val="000000"/>
                </a:buClr>
                <a:buChar char="•"/>
                <a:defRPr sz="1600">
                  <a:solidFill>
                    <a:srgbClr val="000000"/>
                  </a:solidFill>
                  <a:latin typeface="Garamond" panose="02020404030301010803"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9pPr>
            </a:lstStyle>
            <a:p>
              <a:pPr eaLnBrk="1" hangingPunct="1">
                <a:spcBef>
                  <a:spcPct val="0"/>
                </a:spcBef>
                <a:buClrTx/>
                <a:buFontTx/>
                <a:buNone/>
              </a:pPr>
              <a:endParaRPr lang="fr-FR" altLang="fr-FR" sz="2400">
                <a:solidFill>
                  <a:schemeClr val="tx1"/>
                </a:solidFill>
                <a:latin typeface="Arial" panose="020B0604020202020204" pitchFamily="34" charset="0"/>
              </a:endParaRPr>
            </a:p>
          </p:txBody>
        </p:sp>
        <p:sp>
          <p:nvSpPr>
            <p:cNvPr id="114" name="Rectangle 4"/>
            <p:cNvSpPr>
              <a:spLocks noChangeArrowheads="1"/>
            </p:cNvSpPr>
            <p:nvPr/>
          </p:nvSpPr>
          <p:spPr bwMode="auto">
            <a:xfrm>
              <a:off x="5795585" y="2999642"/>
              <a:ext cx="283832" cy="30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000000"/>
                </a:buClr>
                <a:buChar char="•"/>
                <a:defRPr sz="2800">
                  <a:solidFill>
                    <a:srgbClr val="000000"/>
                  </a:solidFill>
                  <a:latin typeface="Garamond" panose="02020404030301010803" pitchFamily="18" charset="0"/>
                </a:defRPr>
              </a:lvl1pPr>
              <a:lvl2pPr marL="742950" indent="-285750" eaLnBrk="0" hangingPunct="0">
                <a:spcBef>
                  <a:spcPct val="20000"/>
                </a:spcBef>
                <a:buClr>
                  <a:srgbClr val="000000"/>
                </a:buClr>
                <a:buFont typeface="Garamond" panose="02020404030301010803" pitchFamily="18" charset="0"/>
                <a:buChar char="−"/>
                <a:defRPr sz="2400">
                  <a:solidFill>
                    <a:srgbClr val="000000"/>
                  </a:solidFill>
                  <a:latin typeface="Garamond" panose="02020404030301010803" pitchFamily="18" charset="0"/>
                </a:defRPr>
              </a:lvl2pPr>
              <a:lvl3pPr marL="1143000" indent="-228600" eaLnBrk="0" hangingPunct="0">
                <a:spcBef>
                  <a:spcPct val="20000"/>
                </a:spcBef>
                <a:buClr>
                  <a:srgbClr val="000000"/>
                </a:buClr>
                <a:buChar char="•"/>
                <a:defRPr sz="2000">
                  <a:solidFill>
                    <a:srgbClr val="000000"/>
                  </a:solidFill>
                  <a:latin typeface="Garamond" panose="02020404030301010803" pitchFamily="18" charset="0"/>
                </a:defRPr>
              </a:lvl3pPr>
              <a:lvl4pPr marL="1600200" indent="-228600" eaLnBrk="0" hangingPunct="0">
                <a:spcBef>
                  <a:spcPct val="20000"/>
                </a:spcBef>
                <a:buClr>
                  <a:srgbClr val="000000"/>
                </a:buClr>
                <a:buFont typeface="Garamond" panose="02020404030301010803" pitchFamily="18" charset="0"/>
                <a:buChar char="−"/>
                <a:defRPr sz="1600">
                  <a:solidFill>
                    <a:srgbClr val="000000"/>
                  </a:solidFill>
                  <a:latin typeface="Garamond" panose="02020404030301010803" pitchFamily="18" charset="0"/>
                </a:defRPr>
              </a:lvl4pPr>
              <a:lvl5pPr marL="2057400" indent="-228600" eaLnBrk="0" hangingPunct="0">
                <a:spcBef>
                  <a:spcPct val="20000"/>
                </a:spcBef>
                <a:buClr>
                  <a:srgbClr val="000000"/>
                </a:buClr>
                <a:buChar char="•"/>
                <a:defRPr sz="1600">
                  <a:solidFill>
                    <a:srgbClr val="000000"/>
                  </a:solidFill>
                  <a:latin typeface="Garamond" panose="02020404030301010803"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9pPr>
            </a:lstStyle>
            <a:p>
              <a:pPr eaLnBrk="1" hangingPunct="1">
                <a:spcBef>
                  <a:spcPct val="0"/>
                </a:spcBef>
                <a:buClrTx/>
                <a:buFontTx/>
                <a:buNone/>
              </a:pPr>
              <a:r>
                <a:rPr lang="fr-FR" altLang="fr-FR" sz="1400" dirty="0" smtClean="0">
                  <a:solidFill>
                    <a:srgbClr val="FFFFFF"/>
                  </a:solidFill>
                  <a:latin typeface="Arial" panose="020B0604020202020204" pitchFamily="34" charset="0"/>
                </a:rPr>
                <a:t>5</a:t>
              </a:r>
              <a:endParaRPr lang="fr-FR" altLang="fr-FR" sz="1400" dirty="0">
                <a:solidFill>
                  <a:srgbClr val="FFFFFF"/>
                </a:solidFill>
                <a:latin typeface="Arial" panose="020B0604020202020204" pitchFamily="34" charset="0"/>
              </a:endParaRPr>
            </a:p>
          </p:txBody>
        </p:sp>
      </p:grpSp>
      <p:grpSp>
        <p:nvGrpSpPr>
          <p:cNvPr id="115" name="Groupe 17"/>
          <p:cNvGrpSpPr>
            <a:grpSpLocks/>
          </p:cNvGrpSpPr>
          <p:nvPr/>
        </p:nvGrpSpPr>
        <p:grpSpPr bwMode="auto">
          <a:xfrm>
            <a:off x="2353409" y="2997461"/>
            <a:ext cx="284052" cy="307777"/>
            <a:chOff x="5795585" y="2999642"/>
            <a:chExt cx="283832" cy="308974"/>
          </a:xfrm>
        </p:grpSpPr>
        <p:sp>
          <p:nvSpPr>
            <p:cNvPr id="116" name="Ellipse 46"/>
            <p:cNvSpPr>
              <a:spLocks noChangeArrowheads="1"/>
            </p:cNvSpPr>
            <p:nvPr/>
          </p:nvSpPr>
          <p:spPr bwMode="auto">
            <a:xfrm>
              <a:off x="5827713" y="3048000"/>
              <a:ext cx="215900" cy="215900"/>
            </a:xfrm>
            <a:prstGeom prst="ellipse">
              <a:avLst/>
            </a:prstGeom>
            <a:solidFill>
              <a:schemeClr val="bg1"/>
            </a:solidFill>
            <a:ln w="9525" algn="ctr">
              <a:solidFill>
                <a:schemeClr val="tx1"/>
              </a:solidFill>
              <a:round/>
              <a:headEnd/>
              <a:tailEnd/>
            </a:ln>
          </p:spPr>
          <p:txBody>
            <a:bodyPr/>
            <a:lstStyle>
              <a:lvl1pPr eaLnBrk="0" hangingPunct="0">
                <a:spcBef>
                  <a:spcPct val="60000"/>
                </a:spcBef>
                <a:buClr>
                  <a:srgbClr val="000000"/>
                </a:buClr>
                <a:buChar char="•"/>
                <a:defRPr sz="2800">
                  <a:solidFill>
                    <a:srgbClr val="000000"/>
                  </a:solidFill>
                  <a:latin typeface="Garamond" panose="02020404030301010803" pitchFamily="18" charset="0"/>
                </a:defRPr>
              </a:lvl1pPr>
              <a:lvl2pPr marL="742950" indent="-285750" eaLnBrk="0" hangingPunct="0">
                <a:spcBef>
                  <a:spcPct val="20000"/>
                </a:spcBef>
                <a:buClr>
                  <a:srgbClr val="000000"/>
                </a:buClr>
                <a:buFont typeface="Garamond" panose="02020404030301010803" pitchFamily="18" charset="0"/>
                <a:buChar char="−"/>
                <a:defRPr sz="2400">
                  <a:solidFill>
                    <a:srgbClr val="000000"/>
                  </a:solidFill>
                  <a:latin typeface="Garamond" panose="02020404030301010803" pitchFamily="18" charset="0"/>
                </a:defRPr>
              </a:lvl2pPr>
              <a:lvl3pPr marL="1143000" indent="-228600" eaLnBrk="0" hangingPunct="0">
                <a:spcBef>
                  <a:spcPct val="20000"/>
                </a:spcBef>
                <a:buClr>
                  <a:srgbClr val="000000"/>
                </a:buClr>
                <a:buChar char="•"/>
                <a:defRPr sz="2000">
                  <a:solidFill>
                    <a:srgbClr val="000000"/>
                  </a:solidFill>
                  <a:latin typeface="Garamond" panose="02020404030301010803" pitchFamily="18" charset="0"/>
                </a:defRPr>
              </a:lvl3pPr>
              <a:lvl4pPr marL="1600200" indent="-228600" eaLnBrk="0" hangingPunct="0">
                <a:spcBef>
                  <a:spcPct val="20000"/>
                </a:spcBef>
                <a:buClr>
                  <a:srgbClr val="000000"/>
                </a:buClr>
                <a:buFont typeface="Garamond" panose="02020404030301010803" pitchFamily="18" charset="0"/>
                <a:buChar char="−"/>
                <a:defRPr sz="1600">
                  <a:solidFill>
                    <a:srgbClr val="000000"/>
                  </a:solidFill>
                  <a:latin typeface="Garamond" panose="02020404030301010803" pitchFamily="18" charset="0"/>
                </a:defRPr>
              </a:lvl4pPr>
              <a:lvl5pPr marL="2057400" indent="-228600" eaLnBrk="0" hangingPunct="0">
                <a:spcBef>
                  <a:spcPct val="20000"/>
                </a:spcBef>
                <a:buClr>
                  <a:srgbClr val="000000"/>
                </a:buClr>
                <a:buChar char="•"/>
                <a:defRPr sz="1600">
                  <a:solidFill>
                    <a:srgbClr val="000000"/>
                  </a:solidFill>
                  <a:latin typeface="Garamond" panose="02020404030301010803"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9pPr>
            </a:lstStyle>
            <a:p>
              <a:pPr eaLnBrk="1" hangingPunct="1">
                <a:spcBef>
                  <a:spcPct val="0"/>
                </a:spcBef>
                <a:buClrTx/>
                <a:buFontTx/>
                <a:buNone/>
              </a:pPr>
              <a:endParaRPr lang="fr-FR" altLang="fr-FR" sz="2400">
                <a:solidFill>
                  <a:schemeClr val="tx1"/>
                </a:solidFill>
                <a:latin typeface="Arial" panose="020B0604020202020204" pitchFamily="34" charset="0"/>
              </a:endParaRPr>
            </a:p>
          </p:txBody>
        </p:sp>
        <p:sp>
          <p:nvSpPr>
            <p:cNvPr id="117" name="Rectangle 4"/>
            <p:cNvSpPr>
              <a:spLocks noChangeArrowheads="1"/>
            </p:cNvSpPr>
            <p:nvPr/>
          </p:nvSpPr>
          <p:spPr bwMode="auto">
            <a:xfrm>
              <a:off x="5795585" y="2999642"/>
              <a:ext cx="283832" cy="30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000000"/>
                </a:buClr>
                <a:buChar char="•"/>
                <a:defRPr sz="2800">
                  <a:solidFill>
                    <a:srgbClr val="000000"/>
                  </a:solidFill>
                  <a:latin typeface="Garamond" panose="02020404030301010803" pitchFamily="18" charset="0"/>
                </a:defRPr>
              </a:lvl1pPr>
              <a:lvl2pPr marL="742950" indent="-285750" eaLnBrk="0" hangingPunct="0">
                <a:spcBef>
                  <a:spcPct val="20000"/>
                </a:spcBef>
                <a:buClr>
                  <a:srgbClr val="000000"/>
                </a:buClr>
                <a:buFont typeface="Garamond" panose="02020404030301010803" pitchFamily="18" charset="0"/>
                <a:buChar char="−"/>
                <a:defRPr sz="2400">
                  <a:solidFill>
                    <a:srgbClr val="000000"/>
                  </a:solidFill>
                  <a:latin typeface="Garamond" panose="02020404030301010803" pitchFamily="18" charset="0"/>
                </a:defRPr>
              </a:lvl2pPr>
              <a:lvl3pPr marL="1143000" indent="-228600" eaLnBrk="0" hangingPunct="0">
                <a:spcBef>
                  <a:spcPct val="20000"/>
                </a:spcBef>
                <a:buClr>
                  <a:srgbClr val="000000"/>
                </a:buClr>
                <a:buChar char="•"/>
                <a:defRPr sz="2000">
                  <a:solidFill>
                    <a:srgbClr val="000000"/>
                  </a:solidFill>
                  <a:latin typeface="Garamond" panose="02020404030301010803" pitchFamily="18" charset="0"/>
                </a:defRPr>
              </a:lvl3pPr>
              <a:lvl4pPr marL="1600200" indent="-228600" eaLnBrk="0" hangingPunct="0">
                <a:spcBef>
                  <a:spcPct val="20000"/>
                </a:spcBef>
                <a:buClr>
                  <a:srgbClr val="000000"/>
                </a:buClr>
                <a:buFont typeface="Garamond" panose="02020404030301010803" pitchFamily="18" charset="0"/>
                <a:buChar char="−"/>
                <a:defRPr sz="1600">
                  <a:solidFill>
                    <a:srgbClr val="000000"/>
                  </a:solidFill>
                  <a:latin typeface="Garamond" panose="02020404030301010803" pitchFamily="18" charset="0"/>
                </a:defRPr>
              </a:lvl4pPr>
              <a:lvl5pPr marL="2057400" indent="-228600" eaLnBrk="0" hangingPunct="0">
                <a:spcBef>
                  <a:spcPct val="20000"/>
                </a:spcBef>
                <a:buClr>
                  <a:srgbClr val="000000"/>
                </a:buClr>
                <a:buChar char="•"/>
                <a:defRPr sz="1600">
                  <a:solidFill>
                    <a:srgbClr val="000000"/>
                  </a:solidFill>
                  <a:latin typeface="Garamond" panose="02020404030301010803" pitchFamily="18" charset="0"/>
                </a:defRPr>
              </a:lvl5pPr>
              <a:lvl6pPr marL="25146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6pPr>
              <a:lvl7pPr marL="29718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7pPr>
              <a:lvl8pPr marL="34290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8pPr>
              <a:lvl9pPr marL="3886200" indent="-228600" eaLnBrk="0" fontAlgn="base" hangingPunct="0">
                <a:spcBef>
                  <a:spcPct val="20000"/>
                </a:spcBef>
                <a:spcAft>
                  <a:spcPct val="0"/>
                </a:spcAft>
                <a:buClr>
                  <a:srgbClr val="000000"/>
                </a:buClr>
                <a:buChar char="•"/>
                <a:defRPr sz="1600">
                  <a:solidFill>
                    <a:srgbClr val="000000"/>
                  </a:solidFill>
                  <a:latin typeface="Garamond" panose="02020404030301010803" pitchFamily="18" charset="0"/>
                </a:defRPr>
              </a:lvl9pPr>
            </a:lstStyle>
            <a:p>
              <a:pPr eaLnBrk="1" hangingPunct="1">
                <a:spcBef>
                  <a:spcPct val="0"/>
                </a:spcBef>
                <a:buClrTx/>
                <a:buFontTx/>
                <a:buNone/>
              </a:pPr>
              <a:r>
                <a:rPr lang="fr-FR" altLang="fr-FR" sz="1400" dirty="0" smtClean="0">
                  <a:solidFill>
                    <a:srgbClr val="FFFFFF"/>
                  </a:solidFill>
                  <a:latin typeface="Arial" panose="020B0604020202020204" pitchFamily="34" charset="0"/>
                </a:rPr>
                <a:t>6</a:t>
              </a:r>
              <a:endParaRPr lang="fr-FR" altLang="fr-FR" sz="1400" dirty="0">
                <a:solidFill>
                  <a:srgbClr val="FFFFFF"/>
                </a:solidFill>
                <a:latin typeface="Arial" panose="020B0604020202020204" pitchFamily="34" charset="0"/>
              </a:endParaRPr>
            </a:p>
          </p:txBody>
        </p:sp>
      </p:grpSp>
    </p:spTree>
    <p:extLst>
      <p:ext uri="{BB962C8B-B14F-4D97-AF65-F5344CB8AC3E}">
        <p14:creationId xmlns:p14="http://schemas.microsoft.com/office/powerpoint/2010/main" val="2329055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1"/>
          <p:cNvPicPr>
            <a:picLocks noChangeAspect="1" noChangeArrowheads="1"/>
          </p:cNvPicPr>
          <p:nvPr/>
        </p:nvPicPr>
        <p:blipFill rotWithShape="1">
          <a:blip r:embed="rId2" cstate="print"/>
          <a:srcRect t="7490"/>
          <a:stretch/>
        </p:blipFill>
        <p:spPr bwMode="auto">
          <a:xfrm>
            <a:off x="1346200" y="1152525"/>
            <a:ext cx="7696200" cy="5679034"/>
          </a:xfrm>
          <a:prstGeom prst="rect">
            <a:avLst/>
          </a:prstGeom>
          <a:solidFill>
            <a:srgbClr val="FFFFFF"/>
          </a:solidFill>
          <a:ln w="9525">
            <a:noFill/>
            <a:miter lim="800000"/>
            <a:headEnd/>
            <a:tailEnd/>
          </a:ln>
        </p:spPr>
      </p:pic>
      <p:sp>
        <p:nvSpPr>
          <p:cNvPr id="2" name="Titre 1"/>
          <p:cNvSpPr>
            <a:spLocks noGrp="1"/>
          </p:cNvSpPr>
          <p:nvPr>
            <p:ph type="title"/>
          </p:nvPr>
        </p:nvSpPr>
        <p:spPr>
          <a:xfrm>
            <a:off x="376238" y="88038"/>
            <a:ext cx="7848600" cy="665365"/>
          </a:xfrm>
        </p:spPr>
        <p:txBody>
          <a:bodyPr/>
          <a:lstStyle/>
          <a:p>
            <a:r>
              <a:rPr lang="fr-FR" dirty="0" smtClean="0"/>
              <a:t>XFEL Village</a:t>
            </a:r>
            <a:endParaRPr lang="fr-FR" dirty="0"/>
          </a:p>
        </p:txBody>
      </p:sp>
      <p:sp>
        <p:nvSpPr>
          <p:cNvPr id="4" name="Espace réservé du numéro de diapositive 3"/>
          <p:cNvSpPr>
            <a:spLocks noGrp="1"/>
          </p:cNvSpPr>
          <p:nvPr>
            <p:ph type="sldNum" sz="quarter" idx="12"/>
          </p:nvPr>
        </p:nvSpPr>
        <p:spPr>
          <a:xfrm>
            <a:off x="8025304" y="6488294"/>
            <a:ext cx="1118696" cy="365125"/>
          </a:xfrm>
        </p:spPr>
        <p:txBody>
          <a:bodyPr/>
          <a:lstStyle/>
          <a:p>
            <a:r>
              <a:rPr lang="fr-FR" smtClean="0"/>
              <a:t>|  PAGE </a:t>
            </a:r>
            <a:fld id="{AEFB9B6D-867A-40B8-ACB0-35CC9F272C9C}" type="slidenum">
              <a:rPr lang="fr-FR" smtClean="0"/>
              <a:pPr/>
              <a:t>14</a:t>
            </a:fld>
            <a:endParaRPr lang="fr-FR" dirty="0"/>
          </a:p>
        </p:txBody>
      </p:sp>
      <p:pic>
        <p:nvPicPr>
          <p:cNvPr id="10" name="Picture 4"/>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5816877" y="2990958"/>
            <a:ext cx="191202" cy="619270"/>
          </a:xfrm>
          <a:prstGeom prst="rect">
            <a:avLst/>
          </a:prstGeom>
          <a:noFill/>
          <a:ln w="9525">
            <a:noFill/>
            <a:miter lim="800000"/>
            <a:headEnd/>
            <a:tailEnd/>
          </a:ln>
          <a:effectLst/>
        </p:spPr>
      </p:pic>
      <p:sp>
        <p:nvSpPr>
          <p:cNvPr id="11" name="Text Box 4"/>
          <p:cNvSpPr txBox="1">
            <a:spLocks noChangeArrowheads="1"/>
          </p:cNvSpPr>
          <p:nvPr/>
        </p:nvSpPr>
        <p:spPr bwMode="auto">
          <a:xfrm>
            <a:off x="4709285" y="6355681"/>
            <a:ext cx="3372270" cy="461665"/>
          </a:xfrm>
          <a:prstGeom prst="rect">
            <a:avLst/>
          </a:prstGeom>
          <a:solidFill>
            <a:srgbClr val="C0C0C0"/>
          </a:solidFill>
          <a:ln w="9525">
            <a:noFill/>
            <a:miter lim="800000"/>
            <a:headEnd/>
            <a:tailEnd/>
          </a:ln>
        </p:spPr>
        <p:txBody>
          <a:bodyPr wrap="none">
            <a:spAutoFit/>
          </a:bodyPr>
          <a:lstStyle/>
          <a:p>
            <a:r>
              <a:rPr lang="fr-FR" sz="2400" b="0" dirty="0" err="1"/>
              <a:t>XFel</a:t>
            </a:r>
            <a:r>
              <a:rPr lang="fr-FR" sz="2400" b="0" dirty="0"/>
              <a:t> </a:t>
            </a:r>
            <a:r>
              <a:rPr lang="fr-FR" sz="2400" b="0" dirty="0" smtClean="0"/>
              <a:t>Village ~ 1350 m2</a:t>
            </a:r>
            <a:endParaRPr lang="fr-FR" sz="2400" b="0" dirty="0"/>
          </a:p>
        </p:txBody>
      </p:sp>
      <p:sp>
        <p:nvSpPr>
          <p:cNvPr id="12" name="Rectangle 32"/>
          <p:cNvSpPr>
            <a:spLocks noChangeArrowheads="1"/>
          </p:cNvSpPr>
          <p:nvPr/>
        </p:nvSpPr>
        <p:spPr bwMode="auto">
          <a:xfrm>
            <a:off x="6908800" y="2419896"/>
            <a:ext cx="220663" cy="838200"/>
          </a:xfrm>
          <a:prstGeom prst="rect">
            <a:avLst/>
          </a:prstGeom>
          <a:solidFill>
            <a:schemeClr val="accent2">
              <a:alpha val="50195"/>
            </a:schemeClr>
          </a:solidFill>
          <a:ln w="9525">
            <a:solidFill>
              <a:schemeClr val="accent2"/>
            </a:solidFill>
            <a:miter lim="800000"/>
            <a:headEnd/>
            <a:tailEnd/>
          </a:ln>
        </p:spPr>
        <p:txBody>
          <a:bodyPr wrap="none" anchor="ctr"/>
          <a:lstStyle/>
          <a:p>
            <a:pPr algn="ctr"/>
            <a:r>
              <a:rPr lang="en-GB" sz="1800" b="0" dirty="0" smtClean="0">
                <a:solidFill>
                  <a:schemeClr val="bg1"/>
                </a:solidFill>
              </a:rPr>
              <a:t>3</a:t>
            </a:r>
            <a:endParaRPr lang="en-GB" sz="1800" b="0" dirty="0">
              <a:solidFill>
                <a:schemeClr val="bg1"/>
              </a:solidFill>
            </a:endParaRPr>
          </a:p>
          <a:p>
            <a:pPr algn="ctr"/>
            <a:endParaRPr lang="en-GB" sz="1800" b="0" dirty="0">
              <a:solidFill>
                <a:schemeClr val="bg1"/>
              </a:solidFill>
            </a:endParaRPr>
          </a:p>
          <a:p>
            <a:pPr algn="ctr"/>
            <a:r>
              <a:rPr lang="en-GB" sz="1800" b="0" dirty="0" smtClean="0">
                <a:solidFill>
                  <a:schemeClr val="bg1"/>
                </a:solidFill>
              </a:rPr>
              <a:t>2</a:t>
            </a:r>
            <a:endParaRPr lang="en-GB" sz="1800" b="0" dirty="0">
              <a:solidFill>
                <a:schemeClr val="bg1"/>
              </a:solidFill>
            </a:endParaRPr>
          </a:p>
        </p:txBody>
      </p:sp>
      <p:sp>
        <p:nvSpPr>
          <p:cNvPr id="13" name="Rectangle 33"/>
          <p:cNvSpPr>
            <a:spLocks noChangeArrowheads="1"/>
          </p:cNvSpPr>
          <p:nvPr/>
        </p:nvSpPr>
        <p:spPr bwMode="auto">
          <a:xfrm>
            <a:off x="6291263" y="1937295"/>
            <a:ext cx="835025" cy="432000"/>
          </a:xfrm>
          <a:prstGeom prst="rect">
            <a:avLst/>
          </a:prstGeom>
          <a:solidFill>
            <a:srgbClr val="00FF00">
              <a:alpha val="50195"/>
            </a:srgbClr>
          </a:solidFill>
          <a:ln w="9525">
            <a:solidFill>
              <a:srgbClr val="00FF00"/>
            </a:solidFill>
            <a:miter lim="800000"/>
            <a:headEnd/>
            <a:tailEnd/>
          </a:ln>
        </p:spPr>
        <p:txBody>
          <a:bodyPr wrap="none" anchor="ctr"/>
          <a:lstStyle/>
          <a:p>
            <a:pPr algn="ctr"/>
            <a:r>
              <a:rPr lang="en-GB" sz="1800" b="0" dirty="0">
                <a:solidFill>
                  <a:schemeClr val="bg1"/>
                </a:solidFill>
              </a:rPr>
              <a:t>4</a:t>
            </a:r>
          </a:p>
        </p:txBody>
      </p:sp>
      <p:sp>
        <p:nvSpPr>
          <p:cNvPr id="14" name="Rectangle 34"/>
          <p:cNvSpPr>
            <a:spLocks noChangeArrowheads="1"/>
          </p:cNvSpPr>
          <p:nvPr/>
        </p:nvSpPr>
        <p:spPr bwMode="auto">
          <a:xfrm>
            <a:off x="5156200" y="2051596"/>
            <a:ext cx="473075" cy="762000"/>
          </a:xfrm>
          <a:prstGeom prst="rect">
            <a:avLst/>
          </a:prstGeom>
          <a:solidFill>
            <a:srgbClr val="FF0000">
              <a:alpha val="50195"/>
            </a:srgbClr>
          </a:solidFill>
          <a:ln w="9525">
            <a:solidFill>
              <a:srgbClr val="FF0000"/>
            </a:solidFill>
            <a:miter lim="800000"/>
            <a:headEnd/>
            <a:tailEnd/>
          </a:ln>
        </p:spPr>
        <p:txBody>
          <a:bodyPr wrap="none" anchor="ctr"/>
          <a:lstStyle/>
          <a:p>
            <a:pPr algn="ctr"/>
            <a:r>
              <a:rPr lang="en-GB" sz="1800" b="0" dirty="0">
                <a:solidFill>
                  <a:schemeClr val="bg1"/>
                </a:solidFill>
              </a:rPr>
              <a:t>6</a:t>
            </a:r>
          </a:p>
        </p:txBody>
      </p:sp>
      <p:sp>
        <p:nvSpPr>
          <p:cNvPr id="15" name="Rectangle 35"/>
          <p:cNvSpPr>
            <a:spLocks noChangeArrowheads="1"/>
          </p:cNvSpPr>
          <p:nvPr/>
        </p:nvSpPr>
        <p:spPr bwMode="auto">
          <a:xfrm>
            <a:off x="4516438" y="2838996"/>
            <a:ext cx="1096962" cy="324000"/>
          </a:xfrm>
          <a:prstGeom prst="rect">
            <a:avLst/>
          </a:prstGeom>
          <a:solidFill>
            <a:srgbClr val="00FF00">
              <a:alpha val="50195"/>
            </a:srgbClr>
          </a:solidFill>
          <a:ln w="9525">
            <a:solidFill>
              <a:srgbClr val="00FF00"/>
            </a:solidFill>
            <a:miter lim="800000"/>
            <a:headEnd/>
            <a:tailEnd/>
          </a:ln>
        </p:spPr>
        <p:txBody>
          <a:bodyPr wrap="none" anchor="ctr"/>
          <a:lstStyle/>
          <a:p>
            <a:pPr algn="ctr"/>
            <a:r>
              <a:rPr lang="en-GB" sz="1800" b="0">
                <a:solidFill>
                  <a:srgbClr val="003366"/>
                </a:solidFill>
              </a:rPr>
              <a:t>5</a:t>
            </a:r>
          </a:p>
        </p:txBody>
      </p:sp>
      <p:sp>
        <p:nvSpPr>
          <p:cNvPr id="16" name="Text Box 36"/>
          <p:cNvSpPr txBox="1">
            <a:spLocks noChangeArrowheads="1"/>
          </p:cNvSpPr>
          <p:nvPr/>
        </p:nvSpPr>
        <p:spPr bwMode="auto">
          <a:xfrm>
            <a:off x="7227888" y="1915071"/>
            <a:ext cx="1676400" cy="530225"/>
          </a:xfrm>
          <a:prstGeom prst="rect">
            <a:avLst/>
          </a:prstGeom>
          <a:solidFill>
            <a:srgbClr val="FFFFFF"/>
          </a:solidFill>
          <a:ln w="12700">
            <a:solidFill>
              <a:srgbClr val="FF9900"/>
            </a:solidFill>
            <a:miter lim="800000"/>
            <a:headEnd/>
            <a:tailEnd/>
          </a:ln>
        </p:spPr>
        <p:txBody>
          <a:bodyPr>
            <a:spAutoFit/>
          </a:bodyPr>
          <a:lstStyle/>
          <a:p>
            <a:pPr algn="ctr"/>
            <a:r>
              <a:rPr lang="fr-FR" sz="1400" b="0" dirty="0" err="1">
                <a:solidFill>
                  <a:srgbClr val="008000"/>
                </a:solidFill>
              </a:rPr>
              <a:t>Bldg</a:t>
            </a:r>
            <a:r>
              <a:rPr lang="fr-FR" sz="1400" b="0" dirty="0">
                <a:solidFill>
                  <a:srgbClr val="008000"/>
                </a:solidFill>
              </a:rPr>
              <a:t> 124 </a:t>
            </a:r>
            <a:r>
              <a:rPr lang="fr-FR" sz="1400" b="0" dirty="0" err="1">
                <a:solidFill>
                  <a:srgbClr val="008000"/>
                </a:solidFill>
              </a:rPr>
              <a:t>North</a:t>
            </a:r>
            <a:endParaRPr lang="fr-FR" sz="1400" b="0" dirty="0">
              <a:solidFill>
                <a:srgbClr val="008000"/>
              </a:solidFill>
            </a:endParaRPr>
          </a:p>
          <a:p>
            <a:pPr algn="ctr"/>
            <a:r>
              <a:rPr lang="fr-FR" sz="1400" b="0" dirty="0">
                <a:solidFill>
                  <a:srgbClr val="008000"/>
                </a:solidFill>
              </a:rPr>
              <a:t>25x15 m²</a:t>
            </a:r>
          </a:p>
        </p:txBody>
      </p:sp>
      <p:sp>
        <p:nvSpPr>
          <p:cNvPr id="17" name="Text Box 37"/>
          <p:cNvSpPr txBox="1">
            <a:spLocks noChangeArrowheads="1"/>
          </p:cNvSpPr>
          <p:nvPr/>
        </p:nvSpPr>
        <p:spPr bwMode="auto">
          <a:xfrm>
            <a:off x="2716213" y="2804071"/>
            <a:ext cx="1584325" cy="530225"/>
          </a:xfrm>
          <a:prstGeom prst="rect">
            <a:avLst/>
          </a:prstGeom>
          <a:solidFill>
            <a:srgbClr val="FFFFFF"/>
          </a:solidFill>
          <a:ln w="12700">
            <a:solidFill>
              <a:srgbClr val="FF9900"/>
            </a:solidFill>
            <a:miter lim="800000"/>
            <a:headEnd/>
            <a:tailEnd/>
          </a:ln>
        </p:spPr>
        <p:txBody>
          <a:bodyPr>
            <a:spAutoFit/>
          </a:bodyPr>
          <a:lstStyle/>
          <a:p>
            <a:pPr algn="ctr"/>
            <a:r>
              <a:rPr lang="fr-FR" sz="1400" b="0" dirty="0" err="1">
                <a:solidFill>
                  <a:srgbClr val="008000"/>
                </a:solidFill>
              </a:rPr>
              <a:t>Bldg</a:t>
            </a:r>
            <a:r>
              <a:rPr lang="fr-FR" sz="1400" b="0" dirty="0">
                <a:solidFill>
                  <a:srgbClr val="008000"/>
                </a:solidFill>
              </a:rPr>
              <a:t> 126 </a:t>
            </a:r>
            <a:r>
              <a:rPr lang="fr-FR" sz="1400" b="0" dirty="0" err="1">
                <a:solidFill>
                  <a:srgbClr val="008000"/>
                </a:solidFill>
              </a:rPr>
              <a:t>North</a:t>
            </a:r>
            <a:endParaRPr lang="fr-FR" sz="1400" b="0" dirty="0">
              <a:solidFill>
                <a:srgbClr val="008000"/>
              </a:solidFill>
            </a:endParaRPr>
          </a:p>
          <a:p>
            <a:pPr algn="ctr"/>
            <a:r>
              <a:rPr lang="fr-FR" sz="1400" b="0" dirty="0">
                <a:solidFill>
                  <a:srgbClr val="008000"/>
                </a:solidFill>
              </a:rPr>
              <a:t>40x11 m²</a:t>
            </a:r>
          </a:p>
        </p:txBody>
      </p:sp>
      <p:sp>
        <p:nvSpPr>
          <p:cNvPr id="18" name="Rectangle 38"/>
          <p:cNvSpPr>
            <a:spLocks noChangeArrowheads="1"/>
          </p:cNvSpPr>
          <p:nvPr/>
        </p:nvSpPr>
        <p:spPr bwMode="auto">
          <a:xfrm>
            <a:off x="4533900" y="2051596"/>
            <a:ext cx="576000" cy="762000"/>
          </a:xfrm>
          <a:prstGeom prst="rect">
            <a:avLst/>
          </a:prstGeom>
          <a:solidFill>
            <a:srgbClr val="FFFF00">
              <a:alpha val="50000"/>
            </a:srgbClr>
          </a:solidFill>
          <a:ln w="9525">
            <a:solidFill>
              <a:srgbClr val="FFFF00"/>
            </a:solidFill>
            <a:miter lim="800000"/>
            <a:headEnd/>
            <a:tailEnd/>
          </a:ln>
        </p:spPr>
        <p:txBody>
          <a:bodyPr wrap="none" anchor="ctr"/>
          <a:lstStyle/>
          <a:p>
            <a:pPr algn="ctr"/>
            <a:r>
              <a:rPr lang="en-GB" sz="1800" b="0" dirty="0">
                <a:solidFill>
                  <a:schemeClr val="bg1"/>
                </a:solidFill>
              </a:rPr>
              <a:t>7</a:t>
            </a:r>
          </a:p>
        </p:txBody>
      </p:sp>
      <p:sp>
        <p:nvSpPr>
          <p:cNvPr id="19" name="Text Box 39"/>
          <p:cNvSpPr txBox="1">
            <a:spLocks noChangeArrowheads="1"/>
          </p:cNvSpPr>
          <p:nvPr/>
        </p:nvSpPr>
        <p:spPr bwMode="auto">
          <a:xfrm>
            <a:off x="4156075" y="3596234"/>
            <a:ext cx="1512888" cy="530225"/>
          </a:xfrm>
          <a:prstGeom prst="rect">
            <a:avLst/>
          </a:prstGeom>
          <a:solidFill>
            <a:srgbClr val="FFFFFF"/>
          </a:solidFill>
          <a:ln w="12700">
            <a:solidFill>
              <a:srgbClr val="FF9900"/>
            </a:solidFill>
            <a:miter lim="800000"/>
            <a:headEnd/>
            <a:tailEnd/>
          </a:ln>
        </p:spPr>
        <p:txBody>
          <a:bodyPr>
            <a:spAutoFit/>
          </a:bodyPr>
          <a:lstStyle/>
          <a:p>
            <a:pPr algn="ctr"/>
            <a:r>
              <a:rPr lang="fr-FR" sz="1400" b="0">
                <a:solidFill>
                  <a:srgbClr val="008000"/>
                </a:solidFill>
              </a:rPr>
              <a:t>Bldg 126 South 30x17 m²</a:t>
            </a:r>
          </a:p>
        </p:txBody>
      </p:sp>
      <p:sp>
        <p:nvSpPr>
          <p:cNvPr id="20" name="Rectangle 40"/>
          <p:cNvSpPr>
            <a:spLocks noChangeArrowheads="1"/>
          </p:cNvSpPr>
          <p:nvPr/>
        </p:nvSpPr>
        <p:spPr bwMode="auto">
          <a:xfrm>
            <a:off x="5689600" y="3321596"/>
            <a:ext cx="411163" cy="828000"/>
          </a:xfrm>
          <a:prstGeom prst="rect">
            <a:avLst/>
          </a:prstGeom>
          <a:solidFill>
            <a:srgbClr val="00FF00">
              <a:alpha val="50195"/>
            </a:srgbClr>
          </a:solidFill>
          <a:ln w="9525">
            <a:solidFill>
              <a:srgbClr val="00FF00"/>
            </a:solidFill>
            <a:miter lim="800000"/>
            <a:headEnd/>
            <a:tailEnd/>
          </a:ln>
        </p:spPr>
        <p:txBody>
          <a:bodyPr wrap="none" anchor="ctr"/>
          <a:lstStyle/>
          <a:p>
            <a:pPr algn="ctr"/>
            <a:r>
              <a:rPr lang="en-GB" sz="1800" b="0" dirty="0">
                <a:solidFill>
                  <a:srgbClr val="003366"/>
                </a:solidFill>
              </a:rPr>
              <a:t>8</a:t>
            </a:r>
          </a:p>
        </p:txBody>
      </p:sp>
      <p:sp>
        <p:nvSpPr>
          <p:cNvPr id="21" name="Rectangle 41"/>
          <p:cNvSpPr>
            <a:spLocks noChangeArrowheads="1"/>
          </p:cNvSpPr>
          <p:nvPr/>
        </p:nvSpPr>
        <p:spPr bwMode="auto">
          <a:xfrm>
            <a:off x="6781800" y="2889796"/>
            <a:ext cx="114300" cy="368300"/>
          </a:xfrm>
          <a:prstGeom prst="rect">
            <a:avLst/>
          </a:prstGeom>
          <a:solidFill>
            <a:schemeClr val="accent2">
              <a:alpha val="50195"/>
            </a:schemeClr>
          </a:solidFill>
          <a:ln w="9525">
            <a:solidFill>
              <a:schemeClr val="accent2"/>
            </a:solidFill>
            <a:miter lim="800000"/>
            <a:headEnd/>
            <a:tailEnd/>
          </a:ln>
        </p:spPr>
        <p:txBody>
          <a:bodyPr wrap="none" anchor="ctr"/>
          <a:lstStyle/>
          <a:p>
            <a:pPr algn="ctr"/>
            <a:r>
              <a:rPr lang="fr-FR" sz="1800" b="0" dirty="0" smtClean="0">
                <a:solidFill>
                  <a:schemeClr val="bg1"/>
                </a:solidFill>
              </a:rPr>
              <a:t>1</a:t>
            </a:r>
            <a:endParaRPr lang="fr-FR" sz="1800" b="0" dirty="0">
              <a:solidFill>
                <a:schemeClr val="bg1"/>
              </a:solidFill>
            </a:endParaRPr>
          </a:p>
        </p:txBody>
      </p:sp>
      <p:sp>
        <p:nvSpPr>
          <p:cNvPr id="22" name="Rectangle 42"/>
          <p:cNvSpPr>
            <a:spLocks noChangeArrowheads="1"/>
          </p:cNvSpPr>
          <p:nvPr/>
        </p:nvSpPr>
        <p:spPr bwMode="auto">
          <a:xfrm>
            <a:off x="3175000" y="1683296"/>
            <a:ext cx="762000" cy="1447800"/>
          </a:xfrm>
          <a:prstGeom prst="rect">
            <a:avLst/>
          </a:prstGeom>
          <a:noFill/>
          <a:ln w="9525">
            <a:noFill/>
            <a:miter lim="800000"/>
            <a:headEnd/>
            <a:tailEnd/>
          </a:ln>
        </p:spPr>
        <p:txBody>
          <a:bodyPr wrap="none" anchor="ctr">
            <a:spAutoFit/>
          </a:bodyPr>
          <a:lstStyle/>
          <a:p>
            <a:endParaRPr lang="fr-FR"/>
          </a:p>
        </p:txBody>
      </p:sp>
      <p:sp>
        <p:nvSpPr>
          <p:cNvPr id="23" name="Rectangle 43"/>
          <p:cNvSpPr>
            <a:spLocks noChangeArrowheads="1"/>
          </p:cNvSpPr>
          <p:nvPr/>
        </p:nvSpPr>
        <p:spPr bwMode="auto">
          <a:xfrm>
            <a:off x="3175000" y="1683296"/>
            <a:ext cx="838200" cy="1524000"/>
          </a:xfrm>
          <a:prstGeom prst="rect">
            <a:avLst/>
          </a:prstGeom>
          <a:noFill/>
          <a:ln w="9525">
            <a:noFill/>
            <a:miter lim="800000"/>
            <a:headEnd/>
            <a:tailEnd/>
          </a:ln>
        </p:spPr>
        <p:txBody>
          <a:bodyPr wrap="none" anchor="ctr">
            <a:spAutoFit/>
          </a:bodyPr>
          <a:lstStyle/>
          <a:p>
            <a:endParaRPr lang="fr-FR"/>
          </a:p>
        </p:txBody>
      </p:sp>
      <p:sp>
        <p:nvSpPr>
          <p:cNvPr id="24" name="Rectangle 44"/>
          <p:cNvSpPr>
            <a:spLocks noChangeArrowheads="1"/>
          </p:cNvSpPr>
          <p:nvPr/>
        </p:nvSpPr>
        <p:spPr bwMode="auto">
          <a:xfrm>
            <a:off x="5664200" y="2064296"/>
            <a:ext cx="609600" cy="1143000"/>
          </a:xfrm>
          <a:prstGeom prst="rect">
            <a:avLst/>
          </a:prstGeom>
          <a:noFill/>
          <a:ln w="9525">
            <a:solidFill>
              <a:schemeClr val="accent1"/>
            </a:solidFill>
            <a:miter lim="800000"/>
            <a:headEnd/>
            <a:tailEnd/>
          </a:ln>
        </p:spPr>
        <p:txBody>
          <a:bodyPr anchor="ctr">
            <a:spAutoFit/>
          </a:bodyPr>
          <a:lstStyle/>
          <a:p>
            <a:endParaRPr lang="fr-FR"/>
          </a:p>
        </p:txBody>
      </p:sp>
      <p:sp>
        <p:nvSpPr>
          <p:cNvPr id="25" name="Text Box 45"/>
          <p:cNvSpPr txBox="1">
            <a:spLocks noChangeArrowheads="1"/>
          </p:cNvSpPr>
          <p:nvPr/>
        </p:nvSpPr>
        <p:spPr bwMode="auto">
          <a:xfrm>
            <a:off x="5588000" y="2292896"/>
            <a:ext cx="762000" cy="646331"/>
          </a:xfrm>
          <a:prstGeom prst="rect">
            <a:avLst/>
          </a:prstGeom>
          <a:solidFill>
            <a:srgbClr val="FFFFFF"/>
          </a:solidFill>
          <a:ln w="9525">
            <a:noFill/>
            <a:miter lim="800000"/>
            <a:headEnd/>
            <a:tailEnd/>
          </a:ln>
        </p:spPr>
        <p:txBody>
          <a:bodyPr>
            <a:spAutoFit/>
          </a:bodyPr>
          <a:lstStyle/>
          <a:p>
            <a:pPr algn="ctr"/>
            <a:r>
              <a:rPr lang="fr-FR" sz="1800" b="0" dirty="0" err="1" smtClean="0">
                <a:solidFill>
                  <a:schemeClr val="bg1"/>
                </a:solidFill>
              </a:rPr>
              <a:t>CourtYard</a:t>
            </a:r>
            <a:endParaRPr lang="fr-FR" sz="1800" b="0" dirty="0">
              <a:solidFill>
                <a:schemeClr val="bg1"/>
              </a:solidFill>
            </a:endParaRPr>
          </a:p>
        </p:txBody>
      </p:sp>
      <p:sp>
        <p:nvSpPr>
          <p:cNvPr id="26" name="Text Box 50"/>
          <p:cNvSpPr txBox="1">
            <a:spLocks noChangeArrowheads="1"/>
          </p:cNvSpPr>
          <p:nvPr/>
        </p:nvSpPr>
        <p:spPr bwMode="auto">
          <a:xfrm>
            <a:off x="6028393" y="3804335"/>
            <a:ext cx="312906" cy="369332"/>
          </a:xfrm>
          <a:prstGeom prst="rect">
            <a:avLst/>
          </a:prstGeom>
          <a:noFill/>
          <a:ln w="9525">
            <a:noFill/>
            <a:miter lim="800000"/>
            <a:headEnd/>
            <a:tailEnd/>
          </a:ln>
        </p:spPr>
        <p:txBody>
          <a:bodyPr wrap="none">
            <a:spAutoFit/>
          </a:bodyPr>
          <a:lstStyle/>
          <a:p>
            <a:pPr algn="ctr"/>
            <a:r>
              <a:rPr lang="fr-FR" sz="1800" b="0" dirty="0" smtClean="0">
                <a:solidFill>
                  <a:srgbClr val="003366"/>
                </a:solidFill>
              </a:rPr>
              <a:t>6</a:t>
            </a:r>
            <a:endParaRPr lang="fr-FR" sz="1800" b="0" dirty="0">
              <a:solidFill>
                <a:srgbClr val="003366"/>
              </a:solidFill>
            </a:endParaRPr>
          </a:p>
        </p:txBody>
      </p:sp>
      <p:sp>
        <p:nvSpPr>
          <p:cNvPr id="28" name="Text Box 5"/>
          <p:cNvSpPr txBox="1">
            <a:spLocks noChangeArrowheads="1"/>
          </p:cNvSpPr>
          <p:nvPr/>
        </p:nvSpPr>
        <p:spPr bwMode="auto">
          <a:xfrm>
            <a:off x="1365250" y="6434684"/>
            <a:ext cx="1449388" cy="366712"/>
          </a:xfrm>
          <a:prstGeom prst="rect">
            <a:avLst/>
          </a:prstGeom>
          <a:solidFill>
            <a:srgbClr val="CCFFCC"/>
          </a:solidFill>
          <a:ln w="9525">
            <a:noFill/>
            <a:miter lim="800000"/>
            <a:headEnd/>
            <a:tailEnd/>
          </a:ln>
        </p:spPr>
        <p:txBody>
          <a:bodyPr wrap="none">
            <a:spAutoFit/>
          </a:bodyPr>
          <a:lstStyle/>
          <a:p>
            <a:pPr algn="ctr"/>
            <a:r>
              <a:rPr lang="fr-FR" sz="1800" b="0">
                <a:latin typeface="Times New Roman" pitchFamily="18" charset="0"/>
                <a:cs typeface="Times New Roman" pitchFamily="18" charset="0"/>
              </a:rPr>
              <a:t>©</a:t>
            </a:r>
            <a:r>
              <a:rPr lang="fr-FR" sz="1800" b="0">
                <a:latin typeface="Times New Roman" pitchFamily="18" charset="0"/>
              </a:rPr>
              <a:t>GoogleMap</a:t>
            </a:r>
          </a:p>
        </p:txBody>
      </p:sp>
      <p:sp>
        <p:nvSpPr>
          <p:cNvPr id="29" name="Text Box 6"/>
          <p:cNvSpPr txBox="1">
            <a:spLocks noChangeArrowheads="1"/>
          </p:cNvSpPr>
          <p:nvPr/>
        </p:nvSpPr>
        <p:spPr bwMode="auto">
          <a:xfrm>
            <a:off x="133350" y="1924596"/>
            <a:ext cx="1281113" cy="822325"/>
          </a:xfrm>
          <a:prstGeom prst="rect">
            <a:avLst/>
          </a:prstGeom>
          <a:solidFill>
            <a:schemeClr val="accent2">
              <a:alpha val="54117"/>
            </a:schemeClr>
          </a:solidFill>
          <a:ln w="9525">
            <a:noFill/>
            <a:miter lim="800000"/>
            <a:headEnd/>
            <a:tailEnd/>
          </a:ln>
        </p:spPr>
        <p:txBody>
          <a:bodyPr>
            <a:spAutoFit/>
          </a:bodyPr>
          <a:lstStyle/>
          <a:p>
            <a:pPr algn="ctr">
              <a:spcBef>
                <a:spcPct val="50000"/>
              </a:spcBef>
            </a:pPr>
            <a:r>
              <a:rPr lang="fr-FR" sz="2400" b="0">
                <a:latin typeface="Times New Roman" pitchFamily="18" charset="0"/>
              </a:rPr>
              <a:t>Clean rooms</a:t>
            </a:r>
          </a:p>
        </p:txBody>
      </p:sp>
      <p:sp>
        <p:nvSpPr>
          <p:cNvPr id="30" name="Text Box 7"/>
          <p:cNvSpPr txBox="1">
            <a:spLocks noChangeArrowheads="1"/>
          </p:cNvSpPr>
          <p:nvPr/>
        </p:nvSpPr>
        <p:spPr bwMode="auto">
          <a:xfrm>
            <a:off x="153988" y="2885034"/>
            <a:ext cx="1439862" cy="822325"/>
          </a:xfrm>
          <a:prstGeom prst="rect">
            <a:avLst/>
          </a:prstGeom>
          <a:solidFill>
            <a:srgbClr val="008000">
              <a:alpha val="54117"/>
            </a:srgbClr>
          </a:solidFill>
          <a:ln w="9525">
            <a:noFill/>
            <a:miter lim="800000"/>
            <a:headEnd/>
            <a:tailEnd/>
          </a:ln>
        </p:spPr>
        <p:txBody>
          <a:bodyPr>
            <a:spAutoFit/>
          </a:bodyPr>
          <a:lstStyle/>
          <a:p>
            <a:pPr algn="ctr">
              <a:spcBef>
                <a:spcPct val="50000"/>
              </a:spcBef>
            </a:pPr>
            <a:r>
              <a:rPr lang="fr-FR" sz="2400" b="0">
                <a:latin typeface="Times New Roman" pitchFamily="18" charset="0"/>
              </a:rPr>
              <a:t>Assembly halls</a:t>
            </a:r>
          </a:p>
        </p:txBody>
      </p:sp>
      <p:sp>
        <p:nvSpPr>
          <p:cNvPr id="31" name="Text Box 8"/>
          <p:cNvSpPr txBox="1">
            <a:spLocks noChangeArrowheads="1"/>
          </p:cNvSpPr>
          <p:nvPr/>
        </p:nvSpPr>
        <p:spPr bwMode="auto">
          <a:xfrm>
            <a:off x="101600" y="3859759"/>
            <a:ext cx="1728788" cy="461665"/>
          </a:xfrm>
          <a:prstGeom prst="rect">
            <a:avLst/>
          </a:prstGeom>
          <a:solidFill>
            <a:srgbClr val="FFFF00">
              <a:alpha val="54000"/>
            </a:srgbClr>
          </a:solidFill>
          <a:ln w="9525">
            <a:noFill/>
            <a:miter lim="800000"/>
            <a:headEnd/>
            <a:tailEnd/>
          </a:ln>
        </p:spPr>
        <p:txBody>
          <a:bodyPr>
            <a:spAutoFit/>
          </a:bodyPr>
          <a:lstStyle/>
          <a:p>
            <a:pPr algn="ctr">
              <a:spcBef>
                <a:spcPct val="50000"/>
              </a:spcBef>
            </a:pPr>
            <a:r>
              <a:rPr lang="fr-FR" sz="2400" b="0" dirty="0" smtClean="0">
                <a:latin typeface="Times New Roman" pitchFamily="18" charset="0"/>
              </a:rPr>
              <a:t>Offices</a:t>
            </a:r>
            <a:endParaRPr lang="fr-FR" sz="2400" b="0" dirty="0">
              <a:latin typeface="Times New Roman" pitchFamily="18" charset="0"/>
            </a:endParaRPr>
          </a:p>
        </p:txBody>
      </p:sp>
      <p:pic>
        <p:nvPicPr>
          <p:cNvPr id="33" name="Picture 4"/>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rot="19557803">
            <a:off x="5861245" y="1734694"/>
            <a:ext cx="191112" cy="619059"/>
          </a:xfrm>
          <a:prstGeom prst="rect">
            <a:avLst/>
          </a:prstGeom>
          <a:noFill/>
          <a:ln w="9525">
            <a:noFill/>
            <a:miter lim="800000"/>
            <a:headEnd/>
            <a:tailEnd/>
          </a:ln>
          <a:effectLst/>
        </p:spPr>
      </p:pic>
      <p:sp>
        <p:nvSpPr>
          <p:cNvPr id="34" name="Text Box 8"/>
          <p:cNvSpPr txBox="1">
            <a:spLocks noChangeArrowheads="1"/>
          </p:cNvSpPr>
          <p:nvPr/>
        </p:nvSpPr>
        <p:spPr bwMode="auto">
          <a:xfrm>
            <a:off x="114300" y="4558259"/>
            <a:ext cx="1728788" cy="461665"/>
          </a:xfrm>
          <a:prstGeom prst="rect">
            <a:avLst/>
          </a:prstGeom>
          <a:solidFill>
            <a:srgbClr val="FF0000">
              <a:alpha val="54117"/>
            </a:srgbClr>
          </a:solidFill>
          <a:ln w="9525">
            <a:noFill/>
            <a:miter lim="800000"/>
            <a:headEnd/>
            <a:tailEnd/>
          </a:ln>
        </p:spPr>
        <p:txBody>
          <a:bodyPr>
            <a:spAutoFit/>
          </a:bodyPr>
          <a:lstStyle/>
          <a:p>
            <a:pPr algn="ctr">
              <a:spcBef>
                <a:spcPct val="50000"/>
              </a:spcBef>
            </a:pPr>
            <a:r>
              <a:rPr lang="fr-FR" sz="2400" b="0" dirty="0" err="1" smtClean="0">
                <a:latin typeface="Times New Roman" pitchFamily="18" charset="0"/>
              </a:rPr>
              <a:t>Warehouse</a:t>
            </a:r>
            <a:endParaRPr lang="fr-FR" sz="2400" b="0" dirty="0">
              <a:latin typeface="Times New Roman" pitchFamily="18" charset="0"/>
            </a:endParaRPr>
          </a:p>
        </p:txBody>
      </p:sp>
      <p:sp>
        <p:nvSpPr>
          <p:cNvPr id="35" name="Rectangle 49"/>
          <p:cNvSpPr>
            <a:spLocks noChangeArrowheads="1"/>
          </p:cNvSpPr>
          <p:nvPr/>
        </p:nvSpPr>
        <p:spPr bwMode="auto">
          <a:xfrm>
            <a:off x="6108646" y="3835292"/>
            <a:ext cx="152400" cy="304800"/>
          </a:xfrm>
          <a:prstGeom prst="rect">
            <a:avLst/>
          </a:prstGeom>
          <a:solidFill>
            <a:srgbClr val="FF0000">
              <a:alpha val="50195"/>
            </a:srgbClr>
          </a:solidFill>
          <a:ln w="9525">
            <a:solidFill>
              <a:srgbClr val="FF0000"/>
            </a:solidFill>
            <a:miter lim="800000"/>
            <a:headEnd/>
            <a:tailEnd/>
          </a:ln>
        </p:spPr>
        <p:txBody>
          <a:bodyPr wrap="none" anchor="ctr"/>
          <a:lstStyle/>
          <a:p>
            <a:pPr algn="ctr"/>
            <a:endParaRPr lang="fr-FR" sz="1800" b="0">
              <a:solidFill>
                <a:srgbClr val="003366"/>
              </a:solidFill>
            </a:endParaRPr>
          </a:p>
        </p:txBody>
      </p:sp>
    </p:spTree>
    <p:extLst>
      <p:ext uri="{BB962C8B-B14F-4D97-AF65-F5344CB8AC3E}">
        <p14:creationId xmlns:p14="http://schemas.microsoft.com/office/powerpoint/2010/main" val="3745192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7952" y="-5657"/>
            <a:ext cx="7886700" cy="1325563"/>
          </a:xfrm>
        </p:spPr>
        <p:txBody>
          <a:bodyPr/>
          <a:lstStyle/>
          <a:p>
            <a:r>
              <a:rPr lang="fr-FR" dirty="0" smtClean="0"/>
              <a:t>XFEL Village </a:t>
            </a:r>
            <a:r>
              <a:rPr lang="fr-FR" dirty="0" err="1" smtClean="0"/>
              <a:t>details</a:t>
            </a:r>
            <a:endParaRPr lang="fr-FR" dirty="0"/>
          </a:p>
        </p:txBody>
      </p:sp>
      <p:sp>
        <p:nvSpPr>
          <p:cNvPr id="3" name="Titre 1"/>
          <p:cNvSpPr txBox="1">
            <a:spLocks/>
          </p:cNvSpPr>
          <p:nvPr/>
        </p:nvSpPr>
        <p:spPr>
          <a:xfrm>
            <a:off x="1512000" y="52752"/>
            <a:ext cx="7236464" cy="9087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endParaRPr lang="fr-FR" b="0" dirty="0"/>
          </a:p>
        </p:txBody>
      </p:sp>
      <p:sp>
        <p:nvSpPr>
          <p:cNvPr id="4" name="Espace réservé du numéro de diapositive 3"/>
          <p:cNvSpPr>
            <a:spLocks noGrp="1"/>
          </p:cNvSpPr>
          <p:nvPr>
            <p:ph type="sldNum" sz="quarter" idx="11"/>
          </p:nvPr>
        </p:nvSpPr>
        <p:spPr>
          <a:xfrm>
            <a:off x="8025304" y="6303598"/>
            <a:ext cx="1118696" cy="365125"/>
          </a:xfrm>
        </p:spPr>
        <p:txBody>
          <a:bodyPr/>
          <a:lstStyle/>
          <a:p>
            <a:r>
              <a:rPr lang="fr-FR" smtClean="0"/>
              <a:t>|  PAGE </a:t>
            </a:r>
            <a:fld id="{AEFB9B6D-867A-40B8-ACB0-35CC9F272C9C}" type="slidenum">
              <a:rPr lang="fr-FR" smtClean="0"/>
              <a:pPr/>
              <a:t>15</a:t>
            </a:fld>
            <a:endParaRPr lang="fr-FR"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864" y="1196752"/>
            <a:ext cx="2304256" cy="1536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1090" y="1196752"/>
            <a:ext cx="2304256" cy="1541917"/>
          </a:xfrm>
          <a:prstGeom prst="rect">
            <a:avLst/>
          </a:prstGeom>
          <a:ln>
            <a:noFill/>
          </a:ln>
          <a:effectLst>
            <a:outerShdw blurRad="292100" dist="139700" dir="2700000" algn="tl" rotWithShape="0">
              <a:srgbClr val="333333">
                <a:alpha val="65000"/>
              </a:srgbClr>
            </a:outerShdw>
          </a:effec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488" y="1191006"/>
            <a:ext cx="2317949" cy="1541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1090" y="2923316"/>
            <a:ext cx="2304256" cy="1729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801"/>
          <a:stretch/>
        </p:blipFill>
        <p:spPr bwMode="auto">
          <a:xfrm>
            <a:off x="6050221" y="2924944"/>
            <a:ext cx="2342481" cy="1692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1230" y="4863087"/>
            <a:ext cx="2440586" cy="1627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445864" y="2353613"/>
            <a:ext cx="2253928" cy="369332"/>
          </a:xfrm>
          <a:prstGeom prst="rect">
            <a:avLst/>
          </a:prstGeom>
          <a:noFill/>
        </p:spPr>
        <p:txBody>
          <a:bodyPr wrap="square" rtlCol="0">
            <a:spAutoFit/>
          </a:bodyPr>
          <a:lstStyle/>
          <a:p>
            <a:r>
              <a:rPr lang="fr-FR" sz="1800" b="1" dirty="0" smtClean="0">
                <a:solidFill>
                  <a:schemeClr val="bg1"/>
                </a:solidFill>
              </a:rPr>
              <a:t>Coupler </a:t>
            </a:r>
            <a:r>
              <a:rPr lang="fr-FR" sz="1800" b="1" dirty="0" err="1" smtClean="0">
                <a:solidFill>
                  <a:schemeClr val="bg1"/>
                </a:solidFill>
              </a:rPr>
              <a:t>assembly</a:t>
            </a:r>
            <a:endParaRPr lang="fr-FR" sz="1800" b="1" dirty="0">
              <a:solidFill>
                <a:schemeClr val="bg1"/>
              </a:solidFill>
            </a:endParaRPr>
          </a:p>
        </p:txBody>
      </p:sp>
      <p:sp>
        <p:nvSpPr>
          <p:cNvPr id="13" name="ZoneTexte 12"/>
          <p:cNvSpPr txBox="1"/>
          <p:nvPr/>
        </p:nvSpPr>
        <p:spPr>
          <a:xfrm>
            <a:off x="3231090" y="2353613"/>
            <a:ext cx="2304256" cy="400110"/>
          </a:xfrm>
          <a:prstGeom prst="rect">
            <a:avLst/>
          </a:prstGeom>
          <a:noFill/>
        </p:spPr>
        <p:txBody>
          <a:bodyPr wrap="square" rtlCol="0">
            <a:spAutoFit/>
          </a:bodyPr>
          <a:lstStyle/>
          <a:p>
            <a:r>
              <a:rPr lang="fr-FR" sz="2000" b="1" dirty="0" smtClean="0">
                <a:solidFill>
                  <a:schemeClr val="bg1"/>
                </a:solidFill>
              </a:rPr>
              <a:t>String </a:t>
            </a:r>
            <a:r>
              <a:rPr lang="fr-FR" sz="2000" b="1" dirty="0" err="1" smtClean="0">
                <a:solidFill>
                  <a:schemeClr val="bg1"/>
                </a:solidFill>
              </a:rPr>
              <a:t>assembly</a:t>
            </a:r>
            <a:endParaRPr lang="fr-FR" sz="2000" b="1" dirty="0">
              <a:solidFill>
                <a:schemeClr val="bg1"/>
              </a:solidFill>
            </a:endParaRPr>
          </a:p>
        </p:txBody>
      </p:sp>
      <p:sp>
        <p:nvSpPr>
          <p:cNvPr id="14" name="ZoneTexte 13"/>
          <p:cNvSpPr txBox="1"/>
          <p:nvPr/>
        </p:nvSpPr>
        <p:spPr>
          <a:xfrm>
            <a:off x="6067068" y="2394369"/>
            <a:ext cx="1762139" cy="338554"/>
          </a:xfrm>
          <a:prstGeom prst="rect">
            <a:avLst/>
          </a:prstGeom>
          <a:noFill/>
        </p:spPr>
        <p:txBody>
          <a:bodyPr wrap="square" rtlCol="0">
            <a:spAutoFit/>
          </a:bodyPr>
          <a:lstStyle/>
          <a:p>
            <a:r>
              <a:rPr lang="fr-FR" sz="1600" b="1" dirty="0" smtClean="0">
                <a:solidFill>
                  <a:schemeClr val="bg1"/>
                </a:solidFill>
              </a:rPr>
              <a:t>Roll out</a:t>
            </a:r>
            <a:endParaRPr lang="fr-FR" sz="1600" b="1" dirty="0">
              <a:solidFill>
                <a:schemeClr val="bg1"/>
              </a:solidFill>
            </a:endParaRPr>
          </a:p>
        </p:txBody>
      </p:sp>
      <p:sp>
        <p:nvSpPr>
          <p:cNvPr id="15" name="ZoneTexte 14"/>
          <p:cNvSpPr txBox="1"/>
          <p:nvPr/>
        </p:nvSpPr>
        <p:spPr>
          <a:xfrm>
            <a:off x="3191011" y="4334105"/>
            <a:ext cx="2127387" cy="338554"/>
          </a:xfrm>
          <a:prstGeom prst="rect">
            <a:avLst/>
          </a:prstGeom>
          <a:noFill/>
        </p:spPr>
        <p:txBody>
          <a:bodyPr wrap="square" rtlCol="0">
            <a:spAutoFit/>
          </a:bodyPr>
          <a:lstStyle/>
          <a:p>
            <a:r>
              <a:rPr lang="fr-FR" sz="1600" b="1" dirty="0" smtClean="0">
                <a:solidFill>
                  <a:schemeClr val="bg1"/>
                </a:solidFill>
              </a:rPr>
              <a:t>Cantilever</a:t>
            </a:r>
            <a:endParaRPr lang="fr-FR" sz="1600" b="1" dirty="0">
              <a:solidFill>
                <a:schemeClr val="bg1"/>
              </a:solidFill>
            </a:endParaRPr>
          </a:p>
        </p:txBody>
      </p:sp>
      <p:sp>
        <p:nvSpPr>
          <p:cNvPr id="16" name="ZoneTexte 15"/>
          <p:cNvSpPr txBox="1"/>
          <p:nvPr/>
        </p:nvSpPr>
        <p:spPr>
          <a:xfrm>
            <a:off x="6050221" y="4278688"/>
            <a:ext cx="2305605" cy="338554"/>
          </a:xfrm>
          <a:prstGeom prst="rect">
            <a:avLst/>
          </a:prstGeom>
          <a:noFill/>
        </p:spPr>
        <p:txBody>
          <a:bodyPr wrap="square" rtlCol="0">
            <a:spAutoFit/>
          </a:bodyPr>
          <a:lstStyle/>
          <a:p>
            <a:r>
              <a:rPr lang="fr-FR" sz="1600" b="1" dirty="0" smtClean="0">
                <a:solidFill>
                  <a:schemeClr val="bg1"/>
                </a:solidFill>
              </a:rPr>
              <a:t>Warm coupler</a:t>
            </a:r>
            <a:endParaRPr lang="fr-FR" sz="1600" b="1" dirty="0">
              <a:solidFill>
                <a:schemeClr val="bg1"/>
              </a:solidFill>
            </a:endParaRPr>
          </a:p>
        </p:txBody>
      </p:sp>
      <p:sp>
        <p:nvSpPr>
          <p:cNvPr id="17" name="ZoneTexte 16"/>
          <p:cNvSpPr txBox="1"/>
          <p:nvPr/>
        </p:nvSpPr>
        <p:spPr>
          <a:xfrm>
            <a:off x="3156167" y="6112573"/>
            <a:ext cx="2629368" cy="338554"/>
          </a:xfrm>
          <a:prstGeom prst="rect">
            <a:avLst/>
          </a:prstGeom>
          <a:noFill/>
        </p:spPr>
        <p:txBody>
          <a:bodyPr wrap="square" rtlCol="0">
            <a:spAutoFit/>
          </a:bodyPr>
          <a:lstStyle/>
          <a:p>
            <a:r>
              <a:rPr lang="fr-FR" sz="1600" b="1" dirty="0" smtClean="0">
                <a:solidFill>
                  <a:schemeClr val="bg1"/>
                </a:solidFill>
              </a:rPr>
              <a:t>Final </a:t>
            </a:r>
            <a:r>
              <a:rPr lang="fr-FR" sz="1600" b="1" dirty="0" err="1" smtClean="0">
                <a:solidFill>
                  <a:schemeClr val="bg1"/>
                </a:solidFill>
              </a:rPr>
              <a:t>checks</a:t>
            </a:r>
            <a:r>
              <a:rPr lang="fr-FR" sz="1600" b="1" dirty="0" smtClean="0">
                <a:solidFill>
                  <a:schemeClr val="bg1"/>
                </a:solidFill>
              </a:rPr>
              <a:t> </a:t>
            </a:r>
            <a:r>
              <a:rPr lang="fr-FR" sz="1600" b="1" dirty="0" err="1" smtClean="0">
                <a:solidFill>
                  <a:schemeClr val="bg1"/>
                </a:solidFill>
              </a:rPr>
              <a:t>Shipment</a:t>
            </a:r>
            <a:endParaRPr lang="fr-FR" sz="1600" b="1" dirty="0">
              <a:solidFill>
                <a:schemeClr val="bg1"/>
              </a:solidFill>
            </a:endParaRPr>
          </a:p>
        </p:txBody>
      </p:sp>
      <p:pic>
        <p:nvPicPr>
          <p:cNvPr id="20" name="Image 19"/>
          <p:cNvPicPr preferRelativeResize="0">
            <a:picLocks noChangeAspect="1"/>
          </p:cNvPicPr>
          <p:nvPr/>
        </p:nvPicPr>
        <p:blipFill rotWithShape="1">
          <a:blip r:embed="rId8" cstate="print">
            <a:extLst>
              <a:ext uri="{28A0092B-C50C-407E-A947-70E740481C1C}">
                <a14:useLocalDpi xmlns:a14="http://schemas.microsoft.com/office/drawing/2010/main" val="0"/>
              </a:ext>
            </a:extLst>
          </a:blip>
          <a:srcRect l="8743" r="13503" b="17920"/>
          <a:stretch/>
        </p:blipFill>
        <p:spPr bwMode="auto">
          <a:xfrm>
            <a:off x="406125" y="2923316"/>
            <a:ext cx="2407968" cy="1693926"/>
          </a:xfrm>
          <a:prstGeom prst="rect">
            <a:avLst/>
          </a:prstGeom>
          <a:noFill/>
        </p:spPr>
      </p:pic>
      <p:sp>
        <p:nvSpPr>
          <p:cNvPr id="21" name="ZoneTexte 20"/>
          <p:cNvSpPr txBox="1"/>
          <p:nvPr/>
        </p:nvSpPr>
        <p:spPr>
          <a:xfrm>
            <a:off x="369249" y="4310134"/>
            <a:ext cx="2088232" cy="338554"/>
          </a:xfrm>
          <a:prstGeom prst="rect">
            <a:avLst/>
          </a:prstGeom>
          <a:noFill/>
        </p:spPr>
        <p:txBody>
          <a:bodyPr wrap="square" rtlCol="0">
            <a:spAutoFit/>
          </a:bodyPr>
          <a:lstStyle/>
          <a:p>
            <a:r>
              <a:rPr lang="fr-FR" sz="1600" b="1" dirty="0" err="1" smtClean="0">
                <a:solidFill>
                  <a:schemeClr val="bg1"/>
                </a:solidFill>
              </a:rPr>
              <a:t>Alignment</a:t>
            </a:r>
            <a:endParaRPr lang="fr-FR" sz="1600" b="1" dirty="0">
              <a:solidFill>
                <a:schemeClr val="bg1"/>
              </a:solidFill>
            </a:endParaRPr>
          </a:p>
        </p:txBody>
      </p:sp>
    </p:spTree>
    <p:extLst>
      <p:ext uri="{BB962C8B-B14F-4D97-AF65-F5344CB8AC3E}">
        <p14:creationId xmlns:p14="http://schemas.microsoft.com/office/powerpoint/2010/main" val="327564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8" y="1607909"/>
            <a:ext cx="9096516" cy="491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8"/>
          <p:cNvSpPr txBox="1">
            <a:spLocks noChangeArrowheads="1"/>
          </p:cNvSpPr>
          <p:nvPr/>
        </p:nvSpPr>
        <p:spPr bwMode="auto">
          <a:xfrm>
            <a:off x="827584" y="216024"/>
            <a:ext cx="7740352" cy="548680"/>
          </a:xfrm>
          <a:prstGeom prst="rect">
            <a:avLst/>
          </a:prstGeom>
          <a:noFill/>
          <a:ln w="9525">
            <a:noFill/>
            <a:miter lim="800000"/>
            <a:headEnd/>
            <a:tailEnd/>
          </a:ln>
        </p:spPr>
        <p:txBody>
          <a:bodyPr/>
          <a:lstStyle/>
          <a:p>
            <a:pPr algn="ctr">
              <a:spcAft>
                <a:spcPts val="0"/>
              </a:spcAft>
              <a:tabLst>
                <a:tab pos="806450" algn="l"/>
              </a:tabLst>
              <a:defRPr/>
            </a:pPr>
            <a:r>
              <a:rPr lang="fr-FR" sz="3200" b="1" dirty="0" smtClean="0">
                <a:solidFill>
                  <a:schemeClr val="bg1"/>
                </a:solidFill>
                <a:effectLst>
                  <a:outerShdw blurRad="38100" dist="38100" dir="2700000" algn="tl">
                    <a:srgbClr val="C0C0C0"/>
                  </a:outerShdw>
                </a:effectLst>
                <a:latin typeface="Calibri" pitchFamily="34" charset="0"/>
              </a:rPr>
              <a:t>IPN Orsay </a:t>
            </a:r>
            <a:r>
              <a:rPr lang="fr-FR" sz="3200" b="1" dirty="0" err="1" smtClean="0">
                <a:solidFill>
                  <a:schemeClr val="bg1"/>
                </a:solidFill>
                <a:effectLst>
                  <a:outerShdw blurRad="38100" dist="38100" dir="2700000" algn="tl">
                    <a:srgbClr val="C0C0C0"/>
                  </a:outerShdw>
                </a:effectLst>
                <a:latin typeface="Calibri" pitchFamily="34" charset="0"/>
              </a:rPr>
              <a:t>Visit</a:t>
            </a:r>
            <a:endParaRPr lang="fr-FR" sz="3200" b="1" dirty="0" smtClean="0">
              <a:solidFill>
                <a:schemeClr val="bg1"/>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1744818055"/>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6142059" y="0"/>
            <a:ext cx="3001941" cy="1238220"/>
          </a:xfrm>
          <a:prstGeom prst="rect">
            <a:avLst/>
          </a:prstGeom>
          <a:no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Times New Roman" pitchFamily="18" charset="0"/>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Lst>
          </a:blip>
          <a:srcRect/>
          <a:stretch>
            <a:fillRect/>
          </a:stretch>
        </p:blipFill>
        <p:spPr bwMode="auto">
          <a:xfrm>
            <a:off x="2844274" y="1493263"/>
            <a:ext cx="3981064" cy="3103286"/>
          </a:xfrm>
          <a:prstGeom prst="rect">
            <a:avLst/>
          </a:prstGeom>
          <a:noFill/>
          <a:ln w="9525">
            <a:noFill/>
            <a:miter lim="800000"/>
            <a:headEnd/>
            <a:tailEnd/>
          </a:ln>
        </p:spPr>
      </p:pic>
      <p:sp>
        <p:nvSpPr>
          <p:cNvPr id="6" name="Text Box 42"/>
          <p:cNvSpPr txBox="1">
            <a:spLocks noChangeArrowheads="1"/>
          </p:cNvSpPr>
          <p:nvPr/>
        </p:nvSpPr>
        <p:spPr bwMode="auto">
          <a:xfrm>
            <a:off x="244487" y="6364560"/>
            <a:ext cx="1724025" cy="304800"/>
          </a:xfrm>
          <a:prstGeom prst="rect">
            <a:avLst/>
          </a:prstGeom>
          <a:noFill/>
          <a:ln w="9525">
            <a:noFill/>
            <a:miter lim="800000"/>
            <a:headEnd/>
            <a:tailEnd/>
          </a:ln>
        </p:spPr>
        <p:txBody>
          <a:bodyPr>
            <a:spAutoFit/>
          </a:bodyPr>
          <a:lstStyle/>
          <a:p>
            <a:pPr algn="ctr"/>
            <a:r>
              <a:rPr lang="fr-FR" sz="1400" i="1" dirty="0" err="1" smtClean="0">
                <a:latin typeface="Calibri" pitchFamily="34" charset="0"/>
              </a:rPr>
              <a:t>Chemical</a:t>
            </a:r>
            <a:r>
              <a:rPr lang="fr-FR" sz="1400" i="1" dirty="0" smtClean="0">
                <a:latin typeface="Calibri" pitchFamily="34" charset="0"/>
              </a:rPr>
              <a:t> </a:t>
            </a:r>
            <a:r>
              <a:rPr lang="fr-FR" sz="1400" i="1" dirty="0" err="1" smtClean="0">
                <a:latin typeface="Calibri" pitchFamily="34" charset="0"/>
              </a:rPr>
              <a:t>etching</a:t>
            </a:r>
            <a:r>
              <a:rPr lang="fr-FR" sz="1400" i="1" dirty="0" smtClean="0">
                <a:latin typeface="Calibri" pitchFamily="34" charset="0"/>
              </a:rPr>
              <a:t> </a:t>
            </a:r>
            <a:r>
              <a:rPr lang="fr-FR" sz="1400" i="1" dirty="0" err="1" smtClean="0">
                <a:latin typeface="Calibri" pitchFamily="34" charset="0"/>
              </a:rPr>
              <a:t>lab</a:t>
            </a:r>
            <a:endParaRPr lang="fr-FR" sz="1400" i="1" dirty="0">
              <a:latin typeface="Calibri" pitchFamily="34" charset="0"/>
            </a:endParaRPr>
          </a:p>
        </p:txBody>
      </p:sp>
      <p:sp>
        <p:nvSpPr>
          <p:cNvPr id="8" name="Text Box 39"/>
          <p:cNvSpPr txBox="1">
            <a:spLocks noChangeArrowheads="1"/>
          </p:cNvSpPr>
          <p:nvPr/>
        </p:nvSpPr>
        <p:spPr bwMode="auto">
          <a:xfrm>
            <a:off x="2926842" y="1838251"/>
            <a:ext cx="1800200" cy="307777"/>
          </a:xfrm>
          <a:prstGeom prst="rect">
            <a:avLst/>
          </a:prstGeom>
          <a:noFill/>
          <a:ln w="9525">
            <a:noFill/>
            <a:miter lim="800000"/>
            <a:headEnd/>
            <a:tailEnd/>
          </a:ln>
        </p:spPr>
        <p:txBody>
          <a:bodyPr wrap="square">
            <a:spAutoFit/>
          </a:bodyPr>
          <a:lstStyle/>
          <a:p>
            <a:pPr algn="ctr"/>
            <a:r>
              <a:rPr lang="fr-FR" sz="1400" i="1" dirty="0" smtClean="0">
                <a:latin typeface="Calibri" pitchFamily="34" charset="0"/>
              </a:rPr>
              <a:t>ISO 4 clean room</a:t>
            </a:r>
            <a:endParaRPr lang="fr-FR" sz="1400" i="1" dirty="0">
              <a:latin typeface="Calibri" pitchFamily="34" charset="0"/>
            </a:endParaRPr>
          </a:p>
        </p:txBody>
      </p:sp>
      <p:sp>
        <p:nvSpPr>
          <p:cNvPr id="10" name="Text Box 45"/>
          <p:cNvSpPr txBox="1">
            <a:spLocks noChangeArrowheads="1"/>
          </p:cNvSpPr>
          <p:nvPr/>
        </p:nvSpPr>
        <p:spPr bwMode="auto">
          <a:xfrm>
            <a:off x="1968512" y="5968364"/>
            <a:ext cx="2697209" cy="523220"/>
          </a:xfrm>
          <a:prstGeom prst="rect">
            <a:avLst/>
          </a:prstGeom>
          <a:noFill/>
          <a:ln w="9525">
            <a:noFill/>
            <a:miter lim="800000"/>
            <a:headEnd/>
            <a:tailEnd/>
          </a:ln>
        </p:spPr>
        <p:txBody>
          <a:bodyPr wrap="square">
            <a:spAutoFit/>
          </a:bodyPr>
          <a:lstStyle/>
          <a:p>
            <a:pPr algn="ctr"/>
            <a:r>
              <a:rPr lang="fr-FR" sz="1400" i="1" dirty="0" err="1" smtClean="0">
                <a:latin typeface="Calibri" pitchFamily="34" charset="0"/>
              </a:rPr>
              <a:t>Helium</a:t>
            </a:r>
            <a:r>
              <a:rPr lang="fr-FR" sz="1400" i="1" dirty="0" smtClean="0">
                <a:latin typeface="Calibri" pitchFamily="34" charset="0"/>
              </a:rPr>
              <a:t> </a:t>
            </a:r>
            <a:r>
              <a:rPr lang="fr-FR" sz="1400" i="1" dirty="0" err="1" smtClean="0">
                <a:latin typeface="Calibri" pitchFamily="34" charset="0"/>
              </a:rPr>
              <a:t>gas</a:t>
            </a:r>
            <a:r>
              <a:rPr lang="fr-FR" sz="1400" i="1" dirty="0" smtClean="0">
                <a:latin typeface="Calibri" pitchFamily="34" charset="0"/>
              </a:rPr>
              <a:t> </a:t>
            </a:r>
            <a:r>
              <a:rPr lang="fr-FR" sz="1400" i="1" dirty="0" err="1" smtClean="0">
                <a:latin typeface="Calibri" pitchFamily="34" charset="0"/>
              </a:rPr>
              <a:t>recovery</a:t>
            </a:r>
            <a:r>
              <a:rPr lang="fr-FR" sz="1400" i="1" dirty="0" smtClean="0">
                <a:latin typeface="Calibri" pitchFamily="34" charset="0"/>
              </a:rPr>
              <a:t> &amp; compression</a:t>
            </a:r>
            <a:endParaRPr lang="fr-FR" sz="1400" i="1" dirty="0">
              <a:latin typeface="Calibri" pitchFamily="34" charset="0"/>
            </a:endParaRPr>
          </a:p>
        </p:txBody>
      </p:sp>
      <p:sp>
        <p:nvSpPr>
          <p:cNvPr id="11" name="Text Box 36"/>
          <p:cNvSpPr txBox="1">
            <a:spLocks noChangeArrowheads="1"/>
          </p:cNvSpPr>
          <p:nvPr/>
        </p:nvSpPr>
        <p:spPr bwMode="auto">
          <a:xfrm>
            <a:off x="7524750" y="3717032"/>
            <a:ext cx="1619250" cy="523220"/>
          </a:xfrm>
          <a:prstGeom prst="rect">
            <a:avLst/>
          </a:prstGeom>
          <a:noFill/>
          <a:ln w="9525">
            <a:noFill/>
            <a:miter lim="800000"/>
            <a:headEnd/>
            <a:tailEnd/>
          </a:ln>
        </p:spPr>
        <p:txBody>
          <a:bodyPr>
            <a:spAutoFit/>
          </a:bodyPr>
          <a:lstStyle/>
          <a:p>
            <a:pPr algn="ctr"/>
            <a:r>
              <a:rPr lang="fr-FR" sz="1400" i="1" dirty="0" err="1" smtClean="0">
                <a:latin typeface="Calibri" pitchFamily="34" charset="0"/>
              </a:rPr>
              <a:t>Helium</a:t>
            </a:r>
            <a:r>
              <a:rPr lang="fr-FR" sz="1400" i="1" dirty="0" smtClean="0">
                <a:latin typeface="Calibri" pitchFamily="34" charset="0"/>
              </a:rPr>
              <a:t> </a:t>
            </a:r>
            <a:r>
              <a:rPr lang="fr-FR" sz="1400" i="1" dirty="0" err="1" smtClean="0">
                <a:latin typeface="Calibri" pitchFamily="34" charset="0"/>
              </a:rPr>
              <a:t>pumping</a:t>
            </a:r>
            <a:r>
              <a:rPr lang="fr-FR" sz="1400" i="1" dirty="0" smtClean="0">
                <a:latin typeface="Calibri" pitchFamily="34" charset="0"/>
              </a:rPr>
              <a:t> system</a:t>
            </a:r>
            <a:endParaRPr lang="fr-FR" sz="1400" b="1" dirty="0">
              <a:latin typeface="Calibri" pitchFamily="34" charset="0"/>
            </a:endParaRPr>
          </a:p>
        </p:txBody>
      </p:sp>
      <p:sp>
        <p:nvSpPr>
          <p:cNvPr id="12" name="Text Box 21"/>
          <p:cNvSpPr txBox="1">
            <a:spLocks noChangeArrowheads="1"/>
          </p:cNvSpPr>
          <p:nvPr/>
        </p:nvSpPr>
        <p:spPr bwMode="auto">
          <a:xfrm>
            <a:off x="6228184" y="1988840"/>
            <a:ext cx="2352968" cy="307777"/>
          </a:xfrm>
          <a:prstGeom prst="rect">
            <a:avLst/>
          </a:prstGeom>
          <a:noFill/>
          <a:ln w="9525">
            <a:noFill/>
            <a:miter lim="800000"/>
            <a:headEnd/>
            <a:tailEnd/>
          </a:ln>
        </p:spPr>
        <p:txBody>
          <a:bodyPr wrap="square">
            <a:spAutoFit/>
          </a:bodyPr>
          <a:lstStyle/>
          <a:p>
            <a:pPr algn="ctr"/>
            <a:r>
              <a:rPr lang="fr-FR" sz="1400" i="1" dirty="0" err="1" smtClean="0">
                <a:latin typeface="Calibri" pitchFamily="34" charset="0"/>
              </a:rPr>
              <a:t>Cryogenic</a:t>
            </a:r>
            <a:r>
              <a:rPr lang="fr-FR" sz="1400" i="1" dirty="0" smtClean="0">
                <a:latin typeface="Calibri" pitchFamily="34" charset="0"/>
              </a:rPr>
              <a:t> test hall</a:t>
            </a:r>
            <a:endParaRPr lang="fr-FR" sz="1400" i="1" dirty="0">
              <a:latin typeface="Calibri" pitchFamily="34" charset="0"/>
            </a:endParaRPr>
          </a:p>
        </p:txBody>
      </p:sp>
      <p:sp>
        <p:nvSpPr>
          <p:cNvPr id="15" name="Text Box 25"/>
          <p:cNvSpPr txBox="1">
            <a:spLocks noChangeArrowheads="1"/>
          </p:cNvSpPr>
          <p:nvPr/>
        </p:nvSpPr>
        <p:spPr bwMode="auto">
          <a:xfrm>
            <a:off x="475622" y="3799382"/>
            <a:ext cx="1290738" cy="307777"/>
          </a:xfrm>
          <a:prstGeom prst="rect">
            <a:avLst/>
          </a:prstGeom>
          <a:noFill/>
          <a:ln w="9525">
            <a:noFill/>
            <a:miter lim="800000"/>
            <a:headEnd/>
            <a:tailEnd/>
          </a:ln>
        </p:spPr>
        <p:txBody>
          <a:bodyPr wrap="none">
            <a:spAutoFit/>
          </a:bodyPr>
          <a:lstStyle/>
          <a:p>
            <a:r>
              <a:rPr lang="fr-FR" sz="1400" i="1" dirty="0" err="1" smtClean="0">
                <a:latin typeface="+mj-lt"/>
              </a:rPr>
              <a:t>Assembly</a:t>
            </a:r>
            <a:r>
              <a:rPr lang="fr-FR" sz="1400" i="1" dirty="0" smtClean="0">
                <a:latin typeface="+mj-lt"/>
              </a:rPr>
              <a:t> hall</a:t>
            </a:r>
            <a:endParaRPr lang="fr-FR" sz="1400" i="1" dirty="0">
              <a:latin typeface="+mj-lt"/>
            </a:endParaRPr>
          </a:p>
        </p:txBody>
      </p:sp>
      <p:pic>
        <p:nvPicPr>
          <p:cNvPr id="1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Lst>
          </a:blip>
          <a:srcRect/>
          <a:stretch>
            <a:fillRect/>
          </a:stretch>
        </p:blipFill>
        <p:spPr bwMode="auto">
          <a:xfrm>
            <a:off x="6588224" y="4005064"/>
            <a:ext cx="2119461" cy="1063228"/>
          </a:xfrm>
          <a:prstGeom prst="rect">
            <a:avLst/>
          </a:prstGeom>
          <a:noFill/>
          <a:ln w="9525">
            <a:noFill/>
            <a:miter lim="800000"/>
            <a:headEnd/>
            <a:tailEnd/>
          </a:ln>
        </p:spPr>
      </p:pic>
      <p:sp>
        <p:nvSpPr>
          <p:cNvPr id="17" name="ZoneTexte 16"/>
          <p:cNvSpPr txBox="1"/>
          <p:nvPr/>
        </p:nvSpPr>
        <p:spPr>
          <a:xfrm>
            <a:off x="6948264" y="4941168"/>
            <a:ext cx="1803635" cy="307777"/>
          </a:xfrm>
          <a:prstGeom prst="rect">
            <a:avLst/>
          </a:prstGeom>
          <a:noFill/>
        </p:spPr>
        <p:txBody>
          <a:bodyPr wrap="none" rtlCol="0">
            <a:spAutoFit/>
          </a:bodyPr>
          <a:lstStyle/>
          <a:p>
            <a:r>
              <a:rPr lang="fr-FR" sz="1400" i="1" dirty="0" smtClean="0">
                <a:latin typeface="+mn-lt"/>
              </a:rPr>
              <a:t>352 MHz RF Source</a:t>
            </a:r>
            <a:endParaRPr lang="fr-FR" sz="1400" i="1" dirty="0">
              <a:latin typeface="+mn-lt"/>
            </a:endParaRPr>
          </a:p>
        </p:txBody>
      </p:sp>
      <p:pic>
        <p:nvPicPr>
          <p:cNvPr id="18" name="Picture 4" descr="D:\TRAVAIL\SUPRATECH\LIQUEFACTEUR\PHOTOS_SUPRATECH_LIQUE\cadres.jpg"/>
          <p:cNvPicPr>
            <a:picLocks noChangeAspect="1" noChangeArrowheads="1"/>
          </p:cNvPicPr>
          <p:nvPr/>
        </p:nvPicPr>
        <p:blipFill>
          <a:blip r:embed="rId6" cstate="print"/>
          <a:srcRect/>
          <a:stretch>
            <a:fillRect/>
          </a:stretch>
        </p:blipFill>
        <p:spPr bwMode="auto">
          <a:xfrm flipH="1">
            <a:off x="2370938" y="4694929"/>
            <a:ext cx="1745997" cy="1312655"/>
          </a:xfrm>
          <a:prstGeom prst="rect">
            <a:avLst/>
          </a:prstGeom>
          <a:noFill/>
          <a:ln w="9525">
            <a:noFill/>
            <a:miter lim="800000"/>
            <a:headEnd/>
            <a:tailEnd/>
          </a:ln>
        </p:spPr>
      </p:pic>
      <p:pic>
        <p:nvPicPr>
          <p:cNvPr id="19" name="Picture 3" descr="D:\TRAVAIL\SUPRATECH\SALLE_MACHINE\PHOTOS\DSCF0003.JPG"/>
          <p:cNvPicPr>
            <a:picLocks noChangeAspect="1" noChangeArrowheads="1"/>
          </p:cNvPicPr>
          <p:nvPr/>
        </p:nvPicPr>
        <p:blipFill>
          <a:blip r:embed="rId7" cstate="print"/>
          <a:srcRect l="6934" t="12657"/>
          <a:stretch>
            <a:fillRect/>
          </a:stretch>
        </p:blipFill>
        <p:spPr bwMode="auto">
          <a:xfrm>
            <a:off x="7740352" y="2276872"/>
            <a:ext cx="1164011" cy="1457177"/>
          </a:xfrm>
          <a:prstGeom prst="rect">
            <a:avLst/>
          </a:prstGeom>
          <a:noFill/>
          <a:ln w="9525">
            <a:noFill/>
            <a:miter lim="800000"/>
            <a:headEnd/>
            <a:tailEnd/>
          </a:ln>
        </p:spPr>
      </p:pic>
      <p:pic>
        <p:nvPicPr>
          <p:cNvPr id="20" name="Picture 35"/>
          <p:cNvPicPr>
            <a:picLocks noChangeAspect="1" noChangeArrowheads="1"/>
          </p:cNvPicPr>
          <p:nvPr/>
        </p:nvPicPr>
        <p:blipFill>
          <a:blip r:embed="rId8" cstate="print"/>
          <a:srcRect/>
          <a:stretch>
            <a:fillRect/>
          </a:stretch>
        </p:blipFill>
        <p:spPr bwMode="auto">
          <a:xfrm>
            <a:off x="4572000" y="4694929"/>
            <a:ext cx="1717793" cy="1288421"/>
          </a:xfrm>
          <a:prstGeom prst="rect">
            <a:avLst/>
          </a:prstGeom>
          <a:noFill/>
          <a:ln w="9525">
            <a:noFill/>
            <a:miter lim="800000"/>
            <a:headEnd/>
            <a:tailEnd/>
          </a:ln>
        </p:spPr>
      </p:pic>
      <p:pic>
        <p:nvPicPr>
          <p:cNvPr id="21" name="Image 8" descr="Salle blanche opérationnelle sept 2007 - 3.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93853" y="692696"/>
            <a:ext cx="2066179" cy="120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p:cNvSpPr txBox="1"/>
          <p:nvPr/>
        </p:nvSpPr>
        <p:spPr>
          <a:xfrm>
            <a:off x="4590313" y="5977189"/>
            <a:ext cx="1946367" cy="523220"/>
          </a:xfrm>
          <a:prstGeom prst="rect">
            <a:avLst/>
          </a:prstGeom>
          <a:noFill/>
        </p:spPr>
        <p:txBody>
          <a:bodyPr wrap="none" rtlCol="0">
            <a:spAutoFit/>
          </a:bodyPr>
          <a:lstStyle/>
          <a:p>
            <a:r>
              <a:rPr lang="fr-FR" sz="1400" i="1" dirty="0" smtClean="0">
                <a:latin typeface="+mj-lt"/>
              </a:rPr>
              <a:t>400 kW water </a:t>
            </a:r>
            <a:r>
              <a:rPr lang="fr-FR" sz="1400" i="1" dirty="0" err="1" smtClean="0">
                <a:latin typeface="+mj-lt"/>
              </a:rPr>
              <a:t>cooling</a:t>
            </a:r>
            <a:r>
              <a:rPr lang="fr-FR" sz="1400" i="1" dirty="0" smtClean="0">
                <a:latin typeface="+mj-lt"/>
              </a:rPr>
              <a:t> </a:t>
            </a:r>
          </a:p>
          <a:p>
            <a:r>
              <a:rPr lang="fr-FR" sz="1400" i="1" dirty="0" smtClean="0">
                <a:latin typeface="+mj-lt"/>
              </a:rPr>
              <a:t>production</a:t>
            </a:r>
            <a:endParaRPr lang="fr-FR" sz="1400" i="1" dirty="0">
              <a:latin typeface="+mj-lt"/>
            </a:endParaRPr>
          </a:p>
        </p:txBody>
      </p:sp>
      <p:pic>
        <p:nvPicPr>
          <p:cNvPr id="23"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8450" y="4196279"/>
            <a:ext cx="1645278" cy="2193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8184" y="692696"/>
            <a:ext cx="1831848" cy="137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4487" y="2468432"/>
            <a:ext cx="1848229" cy="138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Connecteur droit 25"/>
          <p:cNvCxnSpPr/>
          <p:nvPr/>
        </p:nvCxnSpPr>
        <p:spPr>
          <a:xfrm>
            <a:off x="3491880" y="2132856"/>
            <a:ext cx="408666" cy="41879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2195736" y="2717400"/>
            <a:ext cx="2016224" cy="56758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2051720" y="3085297"/>
            <a:ext cx="1728192" cy="156783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V="1">
            <a:off x="3233583" y="3905075"/>
            <a:ext cx="1167488" cy="67194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6326653" y="3068960"/>
            <a:ext cx="1341691" cy="36852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5643563" y="1484784"/>
            <a:ext cx="512613" cy="123261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5412647" y="3437479"/>
            <a:ext cx="95457" cy="114337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H="1" flipV="1">
            <a:off x="6372200" y="3700599"/>
            <a:ext cx="747966" cy="124469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5" name="Text Box 18"/>
          <p:cNvSpPr txBox="1">
            <a:spLocks noChangeArrowheads="1"/>
          </p:cNvSpPr>
          <p:nvPr/>
        </p:nvSpPr>
        <p:spPr bwMode="auto">
          <a:xfrm>
            <a:off x="827584" y="1"/>
            <a:ext cx="7740352" cy="548680"/>
          </a:xfrm>
          <a:prstGeom prst="rect">
            <a:avLst/>
          </a:prstGeom>
          <a:noFill/>
          <a:ln w="9525">
            <a:noFill/>
            <a:miter lim="800000"/>
            <a:headEnd/>
            <a:tailEnd/>
          </a:ln>
        </p:spPr>
        <p:txBody>
          <a:bodyPr/>
          <a:lstStyle/>
          <a:p>
            <a:pPr algn="ctr">
              <a:spcAft>
                <a:spcPts val="0"/>
              </a:spcAft>
              <a:tabLst>
                <a:tab pos="806450" algn="l"/>
              </a:tabLst>
              <a:defRPr/>
            </a:pPr>
            <a:r>
              <a:rPr lang="fr-FR" sz="3200" b="1" dirty="0" err="1" smtClean="0">
                <a:solidFill>
                  <a:schemeClr val="bg1"/>
                </a:solidFill>
                <a:effectLst>
                  <a:outerShdw blurRad="38100" dist="38100" dir="2700000" algn="tl">
                    <a:srgbClr val="C0C0C0"/>
                  </a:outerShdw>
                </a:effectLst>
                <a:latin typeface="Calibri" pitchFamily="34" charset="0"/>
              </a:rPr>
              <a:t>SupraTech</a:t>
            </a:r>
            <a:r>
              <a:rPr lang="fr-FR" sz="3200" b="1" dirty="0" smtClean="0">
                <a:solidFill>
                  <a:schemeClr val="bg1"/>
                </a:solidFill>
                <a:effectLst>
                  <a:outerShdw blurRad="38100" dist="38100" dir="2700000" algn="tl">
                    <a:srgbClr val="C0C0C0"/>
                  </a:outerShdw>
                </a:effectLst>
                <a:latin typeface="Calibri" pitchFamily="34" charset="0"/>
              </a:rPr>
              <a:t> </a:t>
            </a:r>
            <a:r>
              <a:rPr lang="fr-FR" sz="3200" b="1" dirty="0" err="1" smtClean="0">
                <a:solidFill>
                  <a:schemeClr val="bg1"/>
                </a:solidFill>
                <a:effectLst>
                  <a:outerShdw blurRad="38100" dist="38100" dir="2700000" algn="tl">
                    <a:srgbClr val="C0C0C0"/>
                  </a:outerShdw>
                </a:effectLst>
                <a:latin typeface="Calibri" pitchFamily="34" charset="0"/>
              </a:rPr>
              <a:t>Technological</a:t>
            </a:r>
            <a:r>
              <a:rPr lang="fr-FR" sz="3200" b="1" dirty="0" smtClean="0">
                <a:solidFill>
                  <a:schemeClr val="bg1"/>
                </a:solidFill>
                <a:effectLst>
                  <a:outerShdw blurRad="38100" dist="38100" dir="2700000" algn="tl">
                    <a:srgbClr val="C0C0C0"/>
                  </a:outerShdw>
                </a:effectLst>
                <a:latin typeface="Calibri" pitchFamily="34" charset="0"/>
              </a:rPr>
              <a:t> Platform</a:t>
            </a:r>
          </a:p>
        </p:txBody>
      </p:sp>
      <p:pic>
        <p:nvPicPr>
          <p:cNvPr id="36" name="Picture 2" descr="E:\Photos diverses\Sept 2015 - Four ESS\IMG_0012.JPG"/>
          <p:cNvPicPr>
            <a:picLocks noChangeAspect="1" noChangeArrowheads="1"/>
          </p:cNvPicPr>
          <p:nvPr/>
        </p:nvPicPr>
        <p:blipFill>
          <a:blip r:embed="rId13" cstate="print"/>
          <a:srcRect/>
          <a:stretch>
            <a:fillRect/>
          </a:stretch>
        </p:blipFill>
        <p:spPr bwMode="auto">
          <a:xfrm>
            <a:off x="251519" y="836712"/>
            <a:ext cx="1728193" cy="1296144"/>
          </a:xfrm>
          <a:prstGeom prst="rect">
            <a:avLst/>
          </a:prstGeom>
          <a:noFill/>
        </p:spPr>
      </p:pic>
      <p:sp>
        <p:nvSpPr>
          <p:cNvPr id="39" name="Text Box 39"/>
          <p:cNvSpPr txBox="1">
            <a:spLocks noChangeArrowheads="1"/>
          </p:cNvSpPr>
          <p:nvPr/>
        </p:nvSpPr>
        <p:spPr bwMode="auto">
          <a:xfrm>
            <a:off x="251520" y="2041103"/>
            <a:ext cx="1800200" cy="307777"/>
          </a:xfrm>
          <a:prstGeom prst="rect">
            <a:avLst/>
          </a:prstGeom>
          <a:noFill/>
          <a:ln w="9525">
            <a:noFill/>
            <a:miter lim="800000"/>
            <a:headEnd/>
            <a:tailEnd/>
          </a:ln>
        </p:spPr>
        <p:txBody>
          <a:bodyPr wrap="square">
            <a:spAutoFit/>
          </a:bodyPr>
          <a:lstStyle/>
          <a:p>
            <a:pPr algn="ctr"/>
            <a:r>
              <a:rPr lang="fr-FR" sz="1400" i="1" dirty="0" smtClean="0">
                <a:latin typeface="Calibri" pitchFamily="34" charset="0"/>
              </a:rPr>
              <a:t>Vacuum </a:t>
            </a:r>
            <a:r>
              <a:rPr lang="fr-FR" sz="1400" i="1" dirty="0" err="1" smtClean="0">
                <a:latin typeface="Calibri" pitchFamily="34" charset="0"/>
              </a:rPr>
              <a:t>furnace</a:t>
            </a:r>
            <a:endParaRPr lang="fr-FR" sz="1400" i="1" dirty="0">
              <a:latin typeface="Calibri" pitchFamily="34" charset="0"/>
            </a:endParaRPr>
          </a:p>
        </p:txBody>
      </p:sp>
      <p:cxnSp>
        <p:nvCxnSpPr>
          <p:cNvPr id="40" name="Connecteur droit 39"/>
          <p:cNvCxnSpPr/>
          <p:nvPr/>
        </p:nvCxnSpPr>
        <p:spPr>
          <a:xfrm>
            <a:off x="1979712" y="1988840"/>
            <a:ext cx="1728192" cy="79208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44" name="Picture 2" descr="D:\Projets\SPARE\modulateur SPARE\FAT\SAT\photo sat\21 12 2015\P103099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48264" y="5229200"/>
            <a:ext cx="1728192"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617126"/>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6142059" y="0"/>
            <a:ext cx="3001941" cy="1238220"/>
          </a:xfrm>
          <a:prstGeom prst="rect">
            <a:avLst/>
          </a:prstGeom>
          <a:no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Times New Roman" pitchFamily="18" charset="0"/>
            </a:endParaRPr>
          </a:p>
        </p:txBody>
      </p:sp>
      <p:sp>
        <p:nvSpPr>
          <p:cNvPr id="35" name="Text Box 18"/>
          <p:cNvSpPr txBox="1">
            <a:spLocks noChangeArrowheads="1"/>
          </p:cNvSpPr>
          <p:nvPr/>
        </p:nvSpPr>
        <p:spPr bwMode="auto">
          <a:xfrm>
            <a:off x="827584" y="1"/>
            <a:ext cx="7740352" cy="548680"/>
          </a:xfrm>
          <a:prstGeom prst="rect">
            <a:avLst/>
          </a:prstGeom>
          <a:noFill/>
          <a:ln w="9525">
            <a:noFill/>
            <a:miter lim="800000"/>
            <a:headEnd/>
            <a:tailEnd/>
          </a:ln>
        </p:spPr>
        <p:txBody>
          <a:bodyPr/>
          <a:lstStyle/>
          <a:p>
            <a:pPr algn="ctr">
              <a:spcAft>
                <a:spcPts val="0"/>
              </a:spcAft>
              <a:tabLst>
                <a:tab pos="806450" algn="l"/>
              </a:tabLst>
              <a:defRPr/>
            </a:pPr>
            <a:r>
              <a:rPr lang="fr-FR" sz="3200" b="1" dirty="0" err="1" smtClean="0">
                <a:solidFill>
                  <a:schemeClr val="bg1"/>
                </a:solidFill>
                <a:effectLst>
                  <a:outerShdw blurRad="38100" dist="38100" dir="2700000" algn="tl">
                    <a:srgbClr val="C0C0C0"/>
                  </a:outerShdw>
                </a:effectLst>
                <a:latin typeface="Calibri" pitchFamily="34" charset="0"/>
              </a:rPr>
              <a:t>SupraTech</a:t>
            </a:r>
            <a:r>
              <a:rPr lang="fr-FR" sz="3200" b="1" dirty="0" smtClean="0">
                <a:solidFill>
                  <a:schemeClr val="bg1"/>
                </a:solidFill>
                <a:effectLst>
                  <a:outerShdw blurRad="38100" dist="38100" dir="2700000" algn="tl">
                    <a:srgbClr val="C0C0C0"/>
                  </a:outerShdw>
                </a:effectLst>
                <a:latin typeface="Calibri" pitchFamily="34" charset="0"/>
              </a:rPr>
              <a:t> </a:t>
            </a:r>
            <a:r>
              <a:rPr lang="fr-FR" sz="3200" b="1" dirty="0" err="1" smtClean="0">
                <a:solidFill>
                  <a:schemeClr val="bg1"/>
                </a:solidFill>
                <a:effectLst>
                  <a:outerShdw blurRad="38100" dist="38100" dir="2700000" algn="tl">
                    <a:srgbClr val="C0C0C0"/>
                  </a:outerShdw>
                </a:effectLst>
                <a:latin typeface="Calibri" pitchFamily="34" charset="0"/>
              </a:rPr>
              <a:t>Technological</a:t>
            </a:r>
            <a:r>
              <a:rPr lang="fr-FR" sz="3200" b="1" dirty="0" smtClean="0">
                <a:solidFill>
                  <a:schemeClr val="bg1"/>
                </a:solidFill>
                <a:effectLst>
                  <a:outerShdw blurRad="38100" dist="38100" dir="2700000" algn="tl">
                    <a:srgbClr val="C0C0C0"/>
                  </a:outerShdw>
                </a:effectLst>
                <a:latin typeface="Calibri" pitchFamily="34" charset="0"/>
              </a:rPr>
              <a:t> Platform</a:t>
            </a:r>
          </a:p>
        </p:txBody>
      </p:sp>
      <p:pic>
        <p:nvPicPr>
          <p:cNvPr id="3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24744"/>
            <a:ext cx="2620708" cy="196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descr="manip_complete_dessus_bouteilles"/>
          <p:cNvPicPr>
            <a:picLocks noChangeAspect="1" noChangeArrowheads="1"/>
          </p:cNvPicPr>
          <p:nvPr/>
        </p:nvPicPr>
        <p:blipFill>
          <a:blip r:embed="rId3" cstate="print">
            <a:lum bright="20000" contrast="-2000"/>
            <a:extLst>
              <a:ext uri="{28A0092B-C50C-407E-A947-70E740481C1C}">
                <a14:useLocalDpi xmlns:a14="http://schemas.microsoft.com/office/drawing/2010/main" val="0"/>
              </a:ext>
            </a:extLst>
          </a:blip>
          <a:srcRect/>
          <a:stretch>
            <a:fillRect/>
          </a:stretch>
        </p:blipFill>
        <p:spPr bwMode="auto">
          <a:xfrm>
            <a:off x="6242494" y="1105144"/>
            <a:ext cx="2523437" cy="195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667" b="91556" l="10000" r="99333">
                        <a14:foregroundMark x1="82542" y1="63556" x2="89125" y2="63056"/>
                        <a14:foregroundMark x1="87958" y1="68444" x2="95292" y2="78222"/>
                        <a14:foregroundMark x1="94917" y1="79556" x2="80417" y2="79000"/>
                        <a14:foregroundMark x1="66500" y1="75167" x2="55917" y2="76722"/>
                        <a14:foregroundMark x1="55917" y1="62000" x2="67500" y2="62000"/>
                        <a14:foregroundMark x1="63833" y1="64833" x2="64208" y2="70278"/>
                        <a14:foregroundMark x1="60542" y1="66667" x2="56667" y2="66667"/>
                        <a14:foregroundMark x1="53792" y1="80056" x2="36000" y2="80056"/>
                        <a14:foregroundMark x1="45083" y1="80333" x2="45083" y2="80333"/>
                        <a14:foregroundMark x1="45083" y1="80333" x2="57625" y2="80056"/>
                        <a14:foregroundMark x1="66125" y1="75167" x2="66125" y2="75167"/>
                        <a14:foregroundMark x1="42958" y1="86500" x2="99167" y2="85444"/>
                        <a14:foregroundMark x1="89875" y1="62556" x2="98750" y2="62556"/>
                        <a14:foregroundMark x1="60167" y1="68722" x2="57250" y2="67167"/>
                        <a14:foregroundMark x1="46625" y1="43500" x2="41042" y2="41444"/>
                        <a14:foregroundMark x1="58224" y1="63122" x2="61655" y2="63392"/>
                        <a14:backgroundMark x1="22805" y1="47779" x2="11907" y2="49664"/>
                        <a14:backgroundMark x1="93239" y1="48048" x2="90918" y2="32705"/>
                      </a14:backgroundRemoval>
                    </a14:imgEffect>
                  </a14:imgLayer>
                </a14:imgProps>
              </a:ext>
              <a:ext uri="{28A0092B-C50C-407E-A947-70E740481C1C}">
                <a14:useLocalDpi xmlns:a14="http://schemas.microsoft.com/office/drawing/2010/main" val="0"/>
              </a:ext>
            </a:extLst>
          </a:blip>
          <a:srcRect/>
          <a:stretch>
            <a:fillRect/>
          </a:stretch>
        </p:blipFill>
        <p:spPr bwMode="auto">
          <a:xfrm>
            <a:off x="2069703" y="1700117"/>
            <a:ext cx="4117458" cy="308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ZoneTexte 38"/>
          <p:cNvSpPr txBox="1"/>
          <p:nvPr/>
        </p:nvSpPr>
        <p:spPr>
          <a:xfrm>
            <a:off x="661119" y="3090276"/>
            <a:ext cx="1418978" cy="307777"/>
          </a:xfrm>
          <a:prstGeom prst="rect">
            <a:avLst/>
          </a:prstGeom>
          <a:noFill/>
        </p:spPr>
        <p:txBody>
          <a:bodyPr wrap="none" rtlCol="0">
            <a:spAutoFit/>
          </a:bodyPr>
          <a:lstStyle/>
          <a:p>
            <a:r>
              <a:rPr lang="fr-FR" sz="1400" i="1" dirty="0" err="1" smtClean="0">
                <a:latin typeface="+mn-lt"/>
              </a:rPr>
              <a:t>Helium</a:t>
            </a:r>
            <a:r>
              <a:rPr lang="fr-FR" sz="1400" i="1" dirty="0" smtClean="0">
                <a:latin typeface="+mn-lt"/>
              </a:rPr>
              <a:t> </a:t>
            </a:r>
            <a:r>
              <a:rPr lang="fr-FR" sz="1400" i="1" dirty="0" err="1" smtClean="0">
                <a:latin typeface="+mn-lt"/>
              </a:rPr>
              <a:t>liquefier</a:t>
            </a:r>
            <a:endParaRPr lang="fr-FR" sz="1400" i="1" dirty="0">
              <a:latin typeface="+mn-lt"/>
            </a:endParaRPr>
          </a:p>
        </p:txBody>
      </p:sp>
      <p:sp>
        <p:nvSpPr>
          <p:cNvPr id="40" name="ZoneTexte 39"/>
          <p:cNvSpPr txBox="1"/>
          <p:nvPr/>
        </p:nvSpPr>
        <p:spPr>
          <a:xfrm>
            <a:off x="6321945" y="3090275"/>
            <a:ext cx="2590774" cy="523220"/>
          </a:xfrm>
          <a:prstGeom prst="rect">
            <a:avLst/>
          </a:prstGeom>
          <a:noFill/>
        </p:spPr>
        <p:txBody>
          <a:bodyPr wrap="none" rtlCol="0">
            <a:spAutoFit/>
          </a:bodyPr>
          <a:lstStyle/>
          <a:p>
            <a:pPr algn="ctr"/>
            <a:r>
              <a:rPr lang="fr-FR" sz="1400" i="1" dirty="0" err="1" smtClean="0">
                <a:latin typeface="+mn-lt"/>
              </a:rPr>
              <a:t>Cryogenic</a:t>
            </a:r>
            <a:r>
              <a:rPr lang="fr-FR" sz="1400" i="1" dirty="0" smtClean="0">
                <a:latin typeface="+mn-lt"/>
              </a:rPr>
              <a:t> </a:t>
            </a:r>
            <a:r>
              <a:rPr lang="fr-FR" sz="1400" i="1" dirty="0" err="1" smtClean="0">
                <a:latin typeface="+mn-lt"/>
              </a:rPr>
              <a:t>temperature</a:t>
            </a:r>
            <a:r>
              <a:rPr lang="fr-FR" sz="1400" i="1" dirty="0" smtClean="0">
                <a:latin typeface="+mn-lt"/>
              </a:rPr>
              <a:t> </a:t>
            </a:r>
            <a:r>
              <a:rPr lang="fr-FR" sz="1400" i="1" dirty="0" err="1" smtClean="0">
                <a:latin typeface="+mn-lt"/>
              </a:rPr>
              <a:t>sensor</a:t>
            </a:r>
            <a:endParaRPr lang="fr-FR" sz="1400" i="1" dirty="0" smtClean="0">
              <a:latin typeface="+mn-lt"/>
            </a:endParaRPr>
          </a:p>
          <a:p>
            <a:pPr algn="ctr"/>
            <a:r>
              <a:rPr lang="fr-FR" sz="1400" i="1" dirty="0" smtClean="0">
                <a:latin typeface="+mn-lt"/>
              </a:rPr>
              <a:t>calibration station</a:t>
            </a:r>
            <a:endParaRPr lang="fr-FR" sz="1400" i="1" dirty="0">
              <a:latin typeface="+mn-lt"/>
            </a:endParaRPr>
          </a:p>
        </p:txBody>
      </p:sp>
      <p:pic>
        <p:nvPicPr>
          <p:cNvPr id="41" name="Picture 3" descr="P:\MPU-RDA\Spiral2\Photos_Zone_Tests\2013-09-12 11.14.25.jpg"/>
          <p:cNvPicPr>
            <a:picLocks noChangeAspect="1" noChangeArrowheads="1"/>
          </p:cNvPicPr>
          <p:nvPr/>
        </p:nvPicPr>
        <p:blipFill>
          <a:blip r:embed="rId6" cstate="print"/>
          <a:srcRect l="4411" r="2940"/>
          <a:stretch>
            <a:fillRect/>
          </a:stretch>
        </p:blipFill>
        <p:spPr bwMode="auto">
          <a:xfrm>
            <a:off x="6228182" y="4221088"/>
            <a:ext cx="2523437" cy="2170082"/>
          </a:xfrm>
          <a:prstGeom prst="rect">
            <a:avLst/>
          </a:prstGeom>
          <a:noFill/>
          <a:ln w="9525">
            <a:noFill/>
            <a:miter lim="800000"/>
            <a:headEnd/>
            <a:tailEnd/>
          </a:ln>
        </p:spPr>
      </p:pic>
      <p:pic>
        <p:nvPicPr>
          <p:cNvPr id="42" name="Picture 2"/>
          <p:cNvPicPr>
            <a:picLocks noChangeAspect="1" noChangeArrowheads="1"/>
          </p:cNvPicPr>
          <p:nvPr/>
        </p:nvPicPr>
        <p:blipFill>
          <a:blip r:embed="rId7" cstate="print"/>
          <a:srcRect l="11409" r="4726"/>
          <a:stretch>
            <a:fillRect/>
          </a:stretch>
        </p:blipFill>
        <p:spPr bwMode="auto">
          <a:xfrm>
            <a:off x="548344" y="4209132"/>
            <a:ext cx="2420225" cy="2182038"/>
          </a:xfrm>
          <a:prstGeom prst="rect">
            <a:avLst/>
          </a:prstGeom>
          <a:noFill/>
          <a:ln w="9525">
            <a:noFill/>
            <a:miter lim="800000"/>
            <a:headEnd/>
            <a:tailEnd/>
          </a:ln>
        </p:spPr>
      </p:pic>
      <p:sp>
        <p:nvSpPr>
          <p:cNvPr id="43" name="ZoneTexte 42"/>
          <p:cNvSpPr txBox="1"/>
          <p:nvPr/>
        </p:nvSpPr>
        <p:spPr>
          <a:xfrm>
            <a:off x="3707904" y="5157192"/>
            <a:ext cx="1656184" cy="523220"/>
          </a:xfrm>
          <a:prstGeom prst="rect">
            <a:avLst/>
          </a:prstGeom>
          <a:noFill/>
        </p:spPr>
        <p:txBody>
          <a:bodyPr wrap="square" rtlCol="0">
            <a:spAutoFit/>
          </a:bodyPr>
          <a:lstStyle/>
          <a:p>
            <a:pPr algn="ctr"/>
            <a:r>
              <a:rPr lang="fr-FR" sz="1400" dirty="0" err="1" smtClean="0">
                <a:latin typeface="+mn-lt"/>
              </a:rPr>
              <a:t>Cryogenic</a:t>
            </a:r>
            <a:r>
              <a:rPr lang="fr-FR" sz="1400" dirty="0" smtClean="0">
                <a:latin typeface="+mn-lt"/>
              </a:rPr>
              <a:t> </a:t>
            </a:r>
            <a:r>
              <a:rPr lang="fr-FR" sz="1400" dirty="0" err="1" smtClean="0">
                <a:latin typeface="+mn-lt"/>
              </a:rPr>
              <a:t>experimental</a:t>
            </a:r>
            <a:r>
              <a:rPr lang="fr-FR" sz="1400" dirty="0" smtClean="0">
                <a:latin typeface="+mn-lt"/>
              </a:rPr>
              <a:t> hall</a:t>
            </a:r>
            <a:endParaRPr lang="fr-FR" sz="1400" dirty="0">
              <a:latin typeface="+mn-lt"/>
            </a:endParaRPr>
          </a:p>
        </p:txBody>
      </p:sp>
      <p:cxnSp>
        <p:nvCxnSpPr>
          <p:cNvPr id="44" name="Connecteur droit avec flèche 43"/>
          <p:cNvCxnSpPr>
            <a:stCxn id="43" idx="3"/>
          </p:cNvCxnSpPr>
          <p:nvPr/>
        </p:nvCxnSpPr>
        <p:spPr>
          <a:xfrm>
            <a:off x="5364088" y="5418802"/>
            <a:ext cx="64807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 name="Connecteur droit avec flèche 44"/>
          <p:cNvCxnSpPr>
            <a:stCxn id="43" idx="1"/>
          </p:cNvCxnSpPr>
          <p:nvPr/>
        </p:nvCxnSpPr>
        <p:spPr>
          <a:xfrm flipH="1">
            <a:off x="3160260" y="5418802"/>
            <a:ext cx="54764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Connecteur droit 45"/>
          <p:cNvCxnSpPr/>
          <p:nvPr/>
        </p:nvCxnSpPr>
        <p:spPr>
          <a:xfrm flipV="1">
            <a:off x="4535996" y="2204864"/>
            <a:ext cx="1651165" cy="14539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3209440" y="2268591"/>
            <a:ext cx="1722600" cy="79285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3059832" y="3933056"/>
            <a:ext cx="504056" cy="108012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3707904" y="3933057"/>
            <a:ext cx="2376264" cy="108012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145582"/>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512000" y="52752"/>
            <a:ext cx="7236464" cy="908720"/>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pPr algn="ctr"/>
            <a:r>
              <a:rPr lang="fr-FR" smtClean="0"/>
              <a:t>Dinner on THURSDAy, July 7th, 2016</a:t>
            </a:r>
            <a:br>
              <a:rPr lang="fr-FR" smtClean="0"/>
            </a:br>
            <a:r>
              <a:rPr lang="fr-FR" smtClean="0"/>
              <a:t>at 20:45</a:t>
            </a:r>
            <a:endParaRPr lang="fr-FR"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093442"/>
            <a:ext cx="2232248" cy="2119534"/>
          </a:xfrm>
          <a:prstGeom prst="rect">
            <a:avLst/>
          </a:prstGeom>
        </p:spPr>
      </p:pic>
      <p:sp>
        <p:nvSpPr>
          <p:cNvPr id="10" name="ZoneTexte 9"/>
          <p:cNvSpPr txBox="1"/>
          <p:nvPr/>
        </p:nvSpPr>
        <p:spPr>
          <a:xfrm>
            <a:off x="2483768" y="1268760"/>
            <a:ext cx="6264696" cy="1692771"/>
          </a:xfrm>
          <a:prstGeom prst="rect">
            <a:avLst/>
          </a:prstGeom>
          <a:noFill/>
        </p:spPr>
        <p:txBody>
          <a:bodyPr wrap="square" rtlCol="0">
            <a:spAutoFit/>
          </a:bodyPr>
          <a:lstStyle/>
          <a:p>
            <a:pPr algn="ctr"/>
            <a:r>
              <a:rPr lang="fr-FR" dirty="0" err="1" smtClean="0"/>
              <a:t>Dinner</a:t>
            </a:r>
            <a:r>
              <a:rPr lang="fr-FR" dirty="0" smtClean="0"/>
              <a:t> </a:t>
            </a:r>
            <a:r>
              <a:rPr lang="fr-FR" dirty="0" err="1" smtClean="0"/>
              <a:t>will</a:t>
            </a:r>
            <a:r>
              <a:rPr lang="fr-FR" dirty="0" smtClean="0"/>
              <a:t> </a:t>
            </a:r>
            <a:r>
              <a:rPr lang="fr-FR" dirty="0" err="1" smtClean="0"/>
              <a:t>take</a:t>
            </a:r>
            <a:r>
              <a:rPr lang="fr-FR" dirty="0" smtClean="0"/>
              <a:t> place at </a:t>
            </a:r>
          </a:p>
          <a:p>
            <a:pPr algn="ctr"/>
            <a:r>
              <a:rPr lang="fr-FR" dirty="0" smtClean="0">
                <a:solidFill>
                  <a:srgbClr val="0070C0"/>
                </a:solidFill>
              </a:rPr>
              <a:t>« Au Bistrot de la Montagne » </a:t>
            </a:r>
            <a:r>
              <a:rPr lang="fr-FR" dirty="0" smtClean="0"/>
              <a:t>restaurant</a:t>
            </a:r>
          </a:p>
          <a:p>
            <a:pPr algn="ctr"/>
            <a:r>
              <a:rPr lang="fr-FR" i="1" dirty="0" smtClean="0"/>
              <a:t>38 &amp; 40 rue de la Montagne Sainte-Geneviève, 75005 Paris</a:t>
            </a:r>
          </a:p>
          <a:p>
            <a:pPr algn="ctr"/>
            <a:endParaRPr lang="fr-FR" dirty="0"/>
          </a:p>
          <a:p>
            <a:pPr algn="ctr"/>
            <a:r>
              <a:rPr lang="fr-FR" sz="1600" dirty="0" err="1" smtClean="0"/>
              <a:t>Nearest</a:t>
            </a:r>
            <a:r>
              <a:rPr lang="fr-FR" sz="1600" dirty="0" smtClean="0"/>
              <a:t> RER B station: Luxembourg (11 minutes </a:t>
            </a:r>
            <a:r>
              <a:rPr lang="fr-FR" sz="1600" dirty="0" err="1" smtClean="0"/>
              <a:t>walking</a:t>
            </a:r>
            <a:r>
              <a:rPr lang="fr-FR" sz="1600" dirty="0" smtClean="0"/>
              <a:t>)</a:t>
            </a:r>
          </a:p>
          <a:p>
            <a:pPr algn="ctr"/>
            <a:r>
              <a:rPr lang="fr-FR" sz="1600" dirty="0" err="1" smtClean="0"/>
              <a:t>Nearest</a:t>
            </a:r>
            <a:r>
              <a:rPr lang="fr-FR" sz="1600" dirty="0" smtClean="0"/>
              <a:t> Metro station: </a:t>
            </a:r>
            <a:r>
              <a:rPr lang="fr-FR" sz="1600" dirty="0" err="1" smtClean="0"/>
              <a:t>Maubert</a:t>
            </a:r>
            <a:r>
              <a:rPr lang="fr-FR" sz="1600" dirty="0" smtClean="0"/>
              <a:t> Mutualité (3 minutes </a:t>
            </a:r>
            <a:r>
              <a:rPr lang="fr-FR" sz="1600" dirty="0" err="1" smtClean="0"/>
              <a:t>walking</a:t>
            </a:r>
            <a:r>
              <a:rPr lang="fr-FR" sz="1600" dirty="0" smtClean="0"/>
              <a:t>)</a:t>
            </a:r>
            <a:endParaRPr lang="fr-FR" sz="1600" dirty="0"/>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3312775"/>
            <a:ext cx="5715000" cy="2971800"/>
          </a:xfrm>
          <a:prstGeom prst="rect">
            <a:avLst/>
          </a:prstGeom>
        </p:spPr>
      </p:pic>
    </p:spTree>
    <p:extLst>
      <p:ext uri="{BB962C8B-B14F-4D97-AF65-F5344CB8AC3E}">
        <p14:creationId xmlns:p14="http://schemas.microsoft.com/office/powerpoint/2010/main" val="4207522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7504" y="-63270"/>
            <a:ext cx="9144000" cy="6320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3962400" y="4419600"/>
            <a:ext cx="4191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29350" y="0"/>
            <a:ext cx="2914650" cy="1477328"/>
          </a:xfrm>
          <a:prstGeom prst="rect">
            <a:avLst/>
          </a:prstGeom>
          <a:solidFill>
            <a:schemeClr val="bg1"/>
          </a:solidFill>
        </p:spPr>
        <p:txBody>
          <a:bodyPr wrap="square" rtlCol="0">
            <a:spAutoFit/>
          </a:bodyPr>
          <a:lstStyle/>
          <a:p>
            <a:endParaRPr lang="en-US" b="1" dirty="0" smtClean="0">
              <a:solidFill>
                <a:srgbClr val="FFC000"/>
              </a:solidFill>
            </a:endParaRPr>
          </a:p>
          <a:p>
            <a:r>
              <a:rPr lang="en-US" dirty="0" smtClean="0">
                <a:solidFill>
                  <a:schemeClr val="accent5">
                    <a:lumMod val="60000"/>
                    <a:lumOff val="40000"/>
                  </a:schemeClr>
                </a:solidFill>
              </a:rPr>
              <a:t>INSTN (TTC meeting)</a:t>
            </a:r>
          </a:p>
          <a:p>
            <a:r>
              <a:rPr lang="en-US" dirty="0" smtClean="0">
                <a:solidFill>
                  <a:schemeClr val="accent1">
                    <a:lumMod val="60000"/>
                    <a:lumOff val="40000"/>
                  </a:schemeClr>
                </a:solidFill>
              </a:rPr>
              <a:t>Bus stop</a:t>
            </a:r>
          </a:p>
          <a:p>
            <a:r>
              <a:rPr lang="en-US" b="1" dirty="0" smtClean="0">
                <a:solidFill>
                  <a:srgbClr val="FF0000"/>
                </a:solidFill>
              </a:rPr>
              <a:t>Canteen 2</a:t>
            </a:r>
          </a:p>
          <a:p>
            <a:r>
              <a:rPr lang="en-US" b="1" dirty="0" smtClean="0">
                <a:solidFill>
                  <a:srgbClr val="0070C0"/>
                </a:solidFill>
              </a:rPr>
              <a:t>Lab tour </a:t>
            </a:r>
            <a:r>
              <a:rPr lang="en-US" dirty="0"/>
              <a:t>– </a:t>
            </a:r>
            <a:r>
              <a:rPr lang="en-US" dirty="0" smtClean="0"/>
              <a:t>Bldg. 124/126</a:t>
            </a:r>
          </a:p>
        </p:txBody>
      </p:sp>
      <p:pic>
        <p:nvPicPr>
          <p:cNvPr id="6" name="Picture 2" descr="http://agenda.infn.it/conferenceDisplay.py/getLogo?confId=308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60038" y="3249908"/>
            <a:ext cx="1714500" cy="73342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8"/>
          <p:cNvSpPr/>
          <p:nvPr/>
        </p:nvSpPr>
        <p:spPr>
          <a:xfrm>
            <a:off x="2362200" y="4552950"/>
            <a:ext cx="358776" cy="3810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space réservé du numéro de diapositive 13"/>
          <p:cNvSpPr>
            <a:spLocks noGrp="1"/>
          </p:cNvSpPr>
          <p:nvPr>
            <p:ph type="sldNum" sz="quarter" idx="12"/>
          </p:nvPr>
        </p:nvSpPr>
        <p:spPr/>
        <p:txBody>
          <a:bodyPr/>
          <a:lstStyle/>
          <a:p>
            <a:fld id="{595D7D40-04FC-4379-A98D-E5698312BED6}" type="slidenum">
              <a:rPr lang="fr-FR" smtClean="0"/>
              <a:t>2</a:t>
            </a:fld>
            <a:endParaRPr lang="fr-FR"/>
          </a:p>
        </p:txBody>
      </p:sp>
      <p:sp>
        <p:nvSpPr>
          <p:cNvPr id="5" name="Ellipse 4"/>
          <p:cNvSpPr/>
          <p:nvPr/>
        </p:nvSpPr>
        <p:spPr>
          <a:xfrm>
            <a:off x="4400550" y="3568858"/>
            <a:ext cx="342900" cy="36004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5148064" y="3645024"/>
            <a:ext cx="504056" cy="504056"/>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179512" y="6368779"/>
            <a:ext cx="2711063" cy="369332"/>
          </a:xfrm>
          <a:prstGeom prst="rect">
            <a:avLst/>
          </a:prstGeom>
        </p:spPr>
        <p:txBody>
          <a:bodyPr wrap="none">
            <a:spAutoFit/>
          </a:bodyPr>
          <a:lstStyle/>
          <a:p>
            <a:r>
              <a:rPr lang="fr-FR" dirty="0"/>
              <a:t>http://www.albatrans.net/</a:t>
            </a:r>
          </a:p>
        </p:txBody>
      </p:sp>
    </p:spTree>
    <p:extLst>
      <p:ext uri="{BB962C8B-B14F-4D97-AF65-F5344CB8AC3E}">
        <p14:creationId xmlns:p14="http://schemas.microsoft.com/office/powerpoint/2010/main" val="1882997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City buses (LINE 9) </a:t>
            </a:r>
            <a:r>
              <a:rPr lang="fr-FR" dirty="0" err="1" smtClean="0"/>
              <a:t>From</a:t>
            </a:r>
            <a:r>
              <a:rPr lang="fr-FR" dirty="0" smtClean="0"/>
              <a:t> Gare du Guichet</a:t>
            </a:r>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20</a:t>
            </a:fld>
            <a:endParaRPr lang="fr-FR" dirty="0"/>
          </a:p>
        </p:txBody>
      </p:sp>
      <p:pic>
        <p:nvPicPr>
          <p:cNvPr id="7" name="Image 6"/>
          <p:cNvPicPr>
            <a:picLocks noChangeAspect="1"/>
          </p:cNvPicPr>
          <p:nvPr/>
        </p:nvPicPr>
        <p:blipFill rotWithShape="1">
          <a:blip r:embed="rId2"/>
          <a:srcRect l="6294" t="31544" r="52362" b="13824"/>
          <a:stretch/>
        </p:blipFill>
        <p:spPr>
          <a:xfrm>
            <a:off x="2483768" y="1033213"/>
            <a:ext cx="5040560" cy="5328592"/>
          </a:xfrm>
          <a:prstGeom prst="rect">
            <a:avLst/>
          </a:prstGeom>
        </p:spPr>
      </p:pic>
      <p:sp>
        <p:nvSpPr>
          <p:cNvPr id="8" name="Ellipse 7"/>
          <p:cNvSpPr/>
          <p:nvPr/>
        </p:nvSpPr>
        <p:spPr>
          <a:xfrm>
            <a:off x="6152892" y="1124744"/>
            <a:ext cx="1080120" cy="187220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4355976" y="4794092"/>
            <a:ext cx="1080120" cy="477111"/>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26316" y="1876182"/>
            <a:ext cx="1326004" cy="369332"/>
          </a:xfrm>
          <a:prstGeom prst="rect">
            <a:avLst/>
          </a:prstGeom>
          <a:noFill/>
        </p:spPr>
        <p:txBody>
          <a:bodyPr wrap="none" rtlCol="0">
            <a:spAutoFit/>
          </a:bodyPr>
          <a:lstStyle/>
          <a:p>
            <a:r>
              <a:rPr lang="fr-FR" dirty="0" smtClean="0"/>
              <a:t>Bus station</a:t>
            </a:r>
            <a:endParaRPr lang="fr-FR" dirty="0"/>
          </a:p>
        </p:txBody>
      </p:sp>
      <p:sp>
        <p:nvSpPr>
          <p:cNvPr id="13" name="ZoneTexte 12"/>
          <p:cNvSpPr txBox="1"/>
          <p:nvPr/>
        </p:nvSpPr>
        <p:spPr>
          <a:xfrm>
            <a:off x="4534398" y="4836484"/>
            <a:ext cx="723275" cy="369332"/>
          </a:xfrm>
          <a:prstGeom prst="rect">
            <a:avLst/>
          </a:prstGeom>
          <a:noFill/>
        </p:spPr>
        <p:txBody>
          <a:bodyPr wrap="none" rtlCol="0">
            <a:spAutoFit/>
          </a:bodyPr>
          <a:lstStyle/>
          <a:p>
            <a:r>
              <a:rPr lang="fr-FR" dirty="0" err="1" smtClean="0"/>
              <a:t>Hotel</a:t>
            </a:r>
            <a:endParaRPr lang="fr-FR" dirty="0"/>
          </a:p>
        </p:txBody>
      </p:sp>
      <p:sp>
        <p:nvSpPr>
          <p:cNvPr id="15" name="Ellipse 14"/>
          <p:cNvSpPr/>
          <p:nvPr/>
        </p:nvSpPr>
        <p:spPr>
          <a:xfrm>
            <a:off x="5936868" y="3748390"/>
            <a:ext cx="1296144" cy="48882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p:cNvPicPr>
            <a:picLocks noChangeAspect="1"/>
          </p:cNvPicPr>
          <p:nvPr/>
        </p:nvPicPr>
        <p:blipFill rotWithShape="1">
          <a:blip r:embed="rId3"/>
          <a:srcRect l="23422" t="25637" r="31100" b="19731"/>
          <a:stretch/>
        </p:blipFill>
        <p:spPr>
          <a:xfrm>
            <a:off x="6999078" y="4543576"/>
            <a:ext cx="2052451" cy="1972485"/>
          </a:xfrm>
          <a:prstGeom prst="rect">
            <a:avLst/>
          </a:prstGeom>
        </p:spPr>
      </p:pic>
      <p:sp>
        <p:nvSpPr>
          <p:cNvPr id="18" name="Ellipse 17"/>
          <p:cNvSpPr/>
          <p:nvPr/>
        </p:nvSpPr>
        <p:spPr>
          <a:xfrm>
            <a:off x="8391006" y="5205816"/>
            <a:ext cx="247047" cy="30191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Espace réservé du contenu 5"/>
          <p:cNvPicPr>
            <a:picLocks noGrp="1" noChangeAspect="1"/>
          </p:cNvPicPr>
          <p:nvPr>
            <p:ph idx="1"/>
          </p:nvPr>
        </p:nvPicPr>
        <p:blipFill rotWithShape="1">
          <a:blip r:embed="rId4"/>
          <a:srcRect l="12603" t="13049" r="32909" b="11593"/>
          <a:stretch/>
        </p:blipFill>
        <p:spPr>
          <a:xfrm>
            <a:off x="75292" y="1077578"/>
            <a:ext cx="3923928" cy="4341367"/>
          </a:xfrm>
          <a:prstGeom prst="rect">
            <a:avLst/>
          </a:prstGeom>
        </p:spPr>
      </p:pic>
      <p:sp>
        <p:nvSpPr>
          <p:cNvPr id="14" name="Ellipse 13"/>
          <p:cNvSpPr/>
          <p:nvPr/>
        </p:nvSpPr>
        <p:spPr>
          <a:xfrm>
            <a:off x="120868" y="3162922"/>
            <a:ext cx="4166384" cy="28803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120868" y="1058564"/>
            <a:ext cx="4166384" cy="28803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8017776" y="4600569"/>
            <a:ext cx="941283" cy="369332"/>
          </a:xfrm>
          <a:prstGeom prst="rect">
            <a:avLst/>
          </a:prstGeom>
          <a:noFill/>
        </p:spPr>
        <p:txBody>
          <a:bodyPr wrap="none" rtlCol="0">
            <a:spAutoFit/>
          </a:bodyPr>
          <a:lstStyle/>
          <a:p>
            <a:r>
              <a:rPr lang="fr-FR" dirty="0" smtClean="0"/>
              <a:t>At CEA</a:t>
            </a:r>
            <a:endParaRPr lang="fr-FR" dirty="0"/>
          </a:p>
        </p:txBody>
      </p:sp>
      <p:sp>
        <p:nvSpPr>
          <p:cNvPr id="19" name="ZoneTexte 18"/>
          <p:cNvSpPr txBox="1"/>
          <p:nvPr/>
        </p:nvSpPr>
        <p:spPr>
          <a:xfrm>
            <a:off x="4815572" y="1175933"/>
            <a:ext cx="1582484" cy="369332"/>
          </a:xfrm>
          <a:prstGeom prst="rect">
            <a:avLst/>
          </a:prstGeom>
          <a:noFill/>
        </p:spPr>
        <p:txBody>
          <a:bodyPr wrap="none" rtlCol="0">
            <a:spAutoFit/>
          </a:bodyPr>
          <a:lstStyle/>
          <a:p>
            <a:r>
              <a:rPr lang="fr-FR" dirty="0" smtClean="0"/>
              <a:t>At Le Guichet</a:t>
            </a:r>
            <a:endParaRPr lang="fr-FR" dirty="0"/>
          </a:p>
        </p:txBody>
      </p:sp>
    </p:spTree>
    <p:extLst>
      <p:ext uri="{BB962C8B-B14F-4D97-AF65-F5344CB8AC3E}">
        <p14:creationId xmlns:p14="http://schemas.microsoft.com/office/powerpoint/2010/main" val="4029618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21</a:t>
            </a:fld>
            <a:endParaRPr lang="fr-FR" dirty="0"/>
          </a:p>
        </p:txBody>
      </p:sp>
      <p:pic>
        <p:nvPicPr>
          <p:cNvPr id="7" name="Image 6"/>
          <p:cNvPicPr>
            <a:picLocks noChangeAspect="1"/>
          </p:cNvPicPr>
          <p:nvPr/>
        </p:nvPicPr>
        <p:blipFill rotWithShape="1">
          <a:blip r:embed="rId2"/>
          <a:srcRect l="5704" t="36711" r="27556" b="14563"/>
          <a:stretch/>
        </p:blipFill>
        <p:spPr>
          <a:xfrm>
            <a:off x="120638" y="1027758"/>
            <a:ext cx="8136904" cy="4752528"/>
          </a:xfrm>
          <a:prstGeom prst="rect">
            <a:avLst/>
          </a:prstGeom>
        </p:spPr>
      </p:pic>
      <p:sp>
        <p:nvSpPr>
          <p:cNvPr id="8" name="Ellipse 7"/>
          <p:cNvSpPr/>
          <p:nvPr/>
        </p:nvSpPr>
        <p:spPr>
          <a:xfrm>
            <a:off x="1835696" y="1083890"/>
            <a:ext cx="6421846" cy="47290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p:cNvGrpSpPr/>
          <p:nvPr/>
        </p:nvGrpSpPr>
        <p:grpSpPr>
          <a:xfrm>
            <a:off x="5004048" y="1623078"/>
            <a:ext cx="3916109" cy="3763533"/>
            <a:chOff x="5004048" y="1623078"/>
            <a:chExt cx="3916109" cy="3763533"/>
          </a:xfrm>
        </p:grpSpPr>
        <p:pic>
          <p:nvPicPr>
            <p:cNvPr id="9" name="Image 8"/>
            <p:cNvPicPr>
              <a:picLocks noChangeAspect="1"/>
            </p:cNvPicPr>
            <p:nvPr/>
          </p:nvPicPr>
          <p:blipFill rotWithShape="1">
            <a:blip r:embed="rId3"/>
            <a:srcRect l="23422" t="25637" r="31100" b="19731"/>
            <a:stretch/>
          </p:blipFill>
          <p:spPr>
            <a:xfrm>
              <a:off x="5004048" y="1623078"/>
              <a:ext cx="3916109" cy="3763533"/>
            </a:xfrm>
            <a:prstGeom prst="rect">
              <a:avLst/>
            </a:prstGeom>
          </p:spPr>
        </p:pic>
        <p:sp>
          <p:nvSpPr>
            <p:cNvPr id="10" name="Ellipse 9"/>
            <p:cNvSpPr/>
            <p:nvPr/>
          </p:nvSpPr>
          <p:spPr>
            <a:xfrm>
              <a:off x="7604100" y="3067822"/>
              <a:ext cx="507136" cy="57606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6045969" y="2736302"/>
              <a:ext cx="744673" cy="79866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Ellipse 11"/>
          <p:cNvSpPr/>
          <p:nvPr/>
        </p:nvSpPr>
        <p:spPr>
          <a:xfrm>
            <a:off x="1835696" y="5407007"/>
            <a:ext cx="6421846" cy="47290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p:cNvSpPr txBox="1">
            <a:spLocks/>
          </p:cNvSpPr>
          <p:nvPr/>
        </p:nvSpPr>
        <p:spPr>
          <a:xfrm>
            <a:off x="1664400" y="44624"/>
            <a:ext cx="7236464" cy="908720"/>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r>
              <a:rPr lang="fr-FR" dirty="0" smtClean="0"/>
              <a:t>City buses (LINE 9) TO Gare du Guichet</a:t>
            </a:r>
            <a:endParaRPr lang="fr-FR" dirty="0"/>
          </a:p>
        </p:txBody>
      </p:sp>
    </p:spTree>
    <p:extLst>
      <p:ext uri="{BB962C8B-B14F-4D97-AF65-F5344CB8AC3E}">
        <p14:creationId xmlns:p14="http://schemas.microsoft.com/office/powerpoint/2010/main" val="27821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City </a:t>
            </a:r>
            <a:r>
              <a:rPr lang="fr-FR" dirty="0" smtClean="0"/>
              <a:t>buses (LINE 9) TO Gare </a:t>
            </a:r>
            <a:r>
              <a:rPr lang="fr-FR" dirty="0"/>
              <a:t>du Guichet</a:t>
            </a:r>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22</a:t>
            </a:fld>
            <a:endParaRPr lang="fr-FR" dirty="0"/>
          </a:p>
        </p:txBody>
      </p:sp>
      <p:pic>
        <p:nvPicPr>
          <p:cNvPr id="11" name="Image 10"/>
          <p:cNvPicPr>
            <a:picLocks noChangeAspect="1"/>
          </p:cNvPicPr>
          <p:nvPr/>
        </p:nvPicPr>
        <p:blipFill rotWithShape="1">
          <a:blip r:embed="rId2"/>
          <a:srcRect l="4523" t="41141" r="34644" b="4227"/>
          <a:stretch/>
        </p:blipFill>
        <p:spPr>
          <a:xfrm>
            <a:off x="352234" y="2110922"/>
            <a:ext cx="4911140" cy="3528392"/>
          </a:xfrm>
          <a:prstGeom prst="rect">
            <a:avLst/>
          </a:prstGeom>
        </p:spPr>
      </p:pic>
      <p:sp>
        <p:nvSpPr>
          <p:cNvPr id="10" name="Ellipse 9"/>
          <p:cNvSpPr/>
          <p:nvPr/>
        </p:nvSpPr>
        <p:spPr>
          <a:xfrm>
            <a:off x="179512" y="2492896"/>
            <a:ext cx="5256584" cy="36973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179512" y="5373216"/>
            <a:ext cx="5256584" cy="36973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p:cNvGrpSpPr/>
          <p:nvPr/>
        </p:nvGrpSpPr>
        <p:grpSpPr>
          <a:xfrm>
            <a:off x="5508104" y="2420888"/>
            <a:ext cx="3412053" cy="2965723"/>
            <a:chOff x="5004048" y="1623078"/>
            <a:chExt cx="3916109" cy="3763533"/>
          </a:xfrm>
        </p:grpSpPr>
        <p:pic>
          <p:nvPicPr>
            <p:cNvPr id="14" name="Image 13"/>
            <p:cNvPicPr>
              <a:picLocks noChangeAspect="1"/>
            </p:cNvPicPr>
            <p:nvPr/>
          </p:nvPicPr>
          <p:blipFill rotWithShape="1">
            <a:blip r:embed="rId3"/>
            <a:srcRect l="23422" t="25637" r="31100" b="19731"/>
            <a:stretch/>
          </p:blipFill>
          <p:spPr>
            <a:xfrm>
              <a:off x="5004048" y="1623078"/>
              <a:ext cx="3916109" cy="3763533"/>
            </a:xfrm>
            <a:prstGeom prst="rect">
              <a:avLst/>
            </a:prstGeom>
          </p:spPr>
        </p:pic>
        <p:sp>
          <p:nvSpPr>
            <p:cNvPr id="15" name="Ellipse 14"/>
            <p:cNvSpPr/>
            <p:nvPr/>
          </p:nvSpPr>
          <p:spPr>
            <a:xfrm>
              <a:off x="7604100" y="3067822"/>
              <a:ext cx="507136" cy="57606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6045969" y="2736302"/>
              <a:ext cx="744673" cy="79866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099146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CITY BUSES </a:t>
            </a:r>
            <a:r>
              <a:rPr lang="fr-FR" dirty="0" err="1" smtClean="0"/>
              <a:t>From</a:t>
            </a:r>
            <a:r>
              <a:rPr lang="fr-FR" dirty="0" smtClean="0"/>
              <a:t> </a:t>
            </a:r>
            <a:r>
              <a:rPr lang="fr-FR" dirty="0" err="1" smtClean="0"/>
              <a:t>Gif</a:t>
            </a:r>
            <a:r>
              <a:rPr lang="fr-FR" dirty="0" smtClean="0"/>
              <a:t> Sur Yvette : line 10</a:t>
            </a:r>
            <a:endParaRPr lang="fr-FR" dirty="0"/>
          </a:p>
        </p:txBody>
      </p:sp>
      <p:pic>
        <p:nvPicPr>
          <p:cNvPr id="6" name="Image 5"/>
          <p:cNvPicPr>
            <a:picLocks noChangeAspect="1"/>
          </p:cNvPicPr>
          <p:nvPr/>
        </p:nvPicPr>
        <p:blipFill rotWithShape="1">
          <a:blip r:embed="rId2"/>
          <a:srcRect l="34053" t="19731" r="18107" b="7180"/>
          <a:stretch/>
        </p:blipFill>
        <p:spPr>
          <a:xfrm>
            <a:off x="4387031" y="1051774"/>
            <a:ext cx="4596990" cy="5618543"/>
          </a:xfrm>
          <a:prstGeom prst="rect">
            <a:avLst/>
          </a:prstGeom>
        </p:spPr>
      </p:pic>
      <p:sp>
        <p:nvSpPr>
          <p:cNvPr id="7" name="Ellipse 6"/>
          <p:cNvSpPr/>
          <p:nvPr/>
        </p:nvSpPr>
        <p:spPr>
          <a:xfrm>
            <a:off x="7281362" y="5824856"/>
            <a:ext cx="1420364" cy="824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4387031" y="1051774"/>
            <a:ext cx="926206" cy="7004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rotWithShape="1">
          <a:blip r:embed="rId3"/>
          <a:srcRect l="43705" t="7383" r="13771" b="30813"/>
          <a:stretch/>
        </p:blipFill>
        <p:spPr>
          <a:xfrm>
            <a:off x="275979" y="1842564"/>
            <a:ext cx="4134489" cy="4807204"/>
          </a:xfrm>
          <a:prstGeom prst="rect">
            <a:avLst/>
          </a:prstGeom>
        </p:spPr>
      </p:pic>
      <p:sp>
        <p:nvSpPr>
          <p:cNvPr id="10" name="Rectangle 9"/>
          <p:cNvSpPr/>
          <p:nvPr/>
        </p:nvSpPr>
        <p:spPr>
          <a:xfrm>
            <a:off x="275979" y="1051774"/>
            <a:ext cx="4111052" cy="646331"/>
          </a:xfrm>
          <a:prstGeom prst="rect">
            <a:avLst/>
          </a:prstGeom>
        </p:spPr>
        <p:txBody>
          <a:bodyPr wrap="square">
            <a:spAutoFit/>
          </a:bodyPr>
          <a:lstStyle/>
          <a:p>
            <a:r>
              <a:rPr lang="fr-FR" dirty="0"/>
              <a:t>Buses </a:t>
            </a:r>
            <a:r>
              <a:rPr lang="fr-FR" dirty="0" err="1"/>
              <a:t>start</a:t>
            </a:r>
            <a:r>
              <a:rPr lang="fr-FR" dirty="0"/>
              <a:t> </a:t>
            </a:r>
            <a:r>
              <a:rPr lang="fr-FR" dirty="0" err="1"/>
              <a:t>from</a:t>
            </a:r>
            <a:r>
              <a:rPr lang="fr-FR" dirty="0"/>
              <a:t> RER </a:t>
            </a:r>
            <a:r>
              <a:rPr lang="fr-FR" dirty="0" err="1"/>
              <a:t>Gif</a:t>
            </a:r>
            <a:r>
              <a:rPr lang="fr-FR" dirty="0"/>
              <a:t> sur Yvette </a:t>
            </a:r>
            <a:r>
              <a:rPr lang="fr-FR" dirty="0" smtClean="0"/>
              <a:t>station and stops at Raoul Dautry</a:t>
            </a:r>
            <a:endParaRPr lang="fr-FR" dirty="0"/>
          </a:p>
        </p:txBody>
      </p:sp>
      <p:sp>
        <p:nvSpPr>
          <p:cNvPr id="11" name="Ellipse 10"/>
          <p:cNvSpPr/>
          <p:nvPr/>
        </p:nvSpPr>
        <p:spPr>
          <a:xfrm>
            <a:off x="233729" y="3390054"/>
            <a:ext cx="4153302" cy="2549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91393" y="1698105"/>
            <a:ext cx="624854" cy="434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233729" y="6315685"/>
            <a:ext cx="3585456" cy="182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39992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City buses </a:t>
            </a:r>
            <a:r>
              <a:rPr lang="fr-FR" dirty="0" err="1" smtClean="0"/>
              <a:t>from</a:t>
            </a:r>
            <a:r>
              <a:rPr lang="fr-FR" dirty="0" smtClean="0"/>
              <a:t> CEA to </a:t>
            </a:r>
            <a:r>
              <a:rPr lang="fr-FR" dirty="0" err="1" smtClean="0"/>
              <a:t>Gif</a:t>
            </a:r>
            <a:r>
              <a:rPr lang="fr-FR" dirty="0" smtClean="0"/>
              <a:t> sur Yvette</a:t>
            </a:r>
            <a:endParaRPr lang="fr-FR" dirty="0"/>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24</a:t>
            </a:fld>
            <a:endParaRPr lang="fr-FR" dirty="0"/>
          </a:p>
        </p:txBody>
      </p:sp>
      <p:pic>
        <p:nvPicPr>
          <p:cNvPr id="6" name="Image 5"/>
          <p:cNvPicPr>
            <a:picLocks noChangeAspect="1"/>
          </p:cNvPicPr>
          <p:nvPr/>
        </p:nvPicPr>
        <p:blipFill rotWithShape="1">
          <a:blip r:embed="rId2"/>
          <a:srcRect l="44094" t="56644" r="13973" b="12348"/>
          <a:stretch/>
        </p:blipFill>
        <p:spPr>
          <a:xfrm>
            <a:off x="553181" y="1295918"/>
            <a:ext cx="5112568" cy="3024336"/>
          </a:xfrm>
          <a:prstGeom prst="rect">
            <a:avLst/>
          </a:prstGeom>
        </p:spPr>
      </p:pic>
      <p:sp>
        <p:nvSpPr>
          <p:cNvPr id="7" name="Ellipse 6"/>
          <p:cNvSpPr/>
          <p:nvPr/>
        </p:nvSpPr>
        <p:spPr>
          <a:xfrm>
            <a:off x="452527" y="1295918"/>
            <a:ext cx="5213221" cy="3328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420576" y="3992663"/>
            <a:ext cx="5375560" cy="3275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rotWithShape="1">
          <a:blip r:embed="rId3"/>
          <a:srcRect l="23422" t="25637" r="31100" b="19731"/>
          <a:stretch/>
        </p:blipFill>
        <p:spPr>
          <a:xfrm>
            <a:off x="5227890" y="2708780"/>
            <a:ext cx="3916109" cy="3763533"/>
          </a:xfrm>
          <a:prstGeom prst="rect">
            <a:avLst/>
          </a:prstGeom>
        </p:spPr>
      </p:pic>
      <p:sp>
        <p:nvSpPr>
          <p:cNvPr id="10" name="Ellipse 9"/>
          <p:cNvSpPr/>
          <p:nvPr/>
        </p:nvSpPr>
        <p:spPr>
          <a:xfrm>
            <a:off x="7827942" y="4153524"/>
            <a:ext cx="507136" cy="57606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6269811" y="3822004"/>
            <a:ext cx="744673" cy="79866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rotWithShape="1">
          <a:blip r:embed="rId3"/>
          <a:srcRect l="23422" t="25637" r="31100" b="19731"/>
          <a:stretch/>
        </p:blipFill>
        <p:spPr>
          <a:xfrm>
            <a:off x="5380290" y="2861180"/>
            <a:ext cx="3916109" cy="3763533"/>
          </a:xfrm>
          <a:prstGeom prst="rect">
            <a:avLst/>
          </a:prstGeom>
        </p:spPr>
      </p:pic>
      <p:sp>
        <p:nvSpPr>
          <p:cNvPr id="13" name="Ellipse 12"/>
          <p:cNvSpPr/>
          <p:nvPr/>
        </p:nvSpPr>
        <p:spPr>
          <a:xfrm>
            <a:off x="7980342" y="4305924"/>
            <a:ext cx="507136" cy="57606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6422211" y="3974404"/>
            <a:ext cx="744673" cy="79866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2929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Gare Massy Palaiseau</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25</a:t>
            </a:fld>
            <a:endParaRPr lang="fr-FR" dirty="0"/>
          </a:p>
        </p:txBody>
      </p:sp>
      <p:sp>
        <p:nvSpPr>
          <p:cNvPr id="5" name="Espace réservé du pied de page 4"/>
          <p:cNvSpPr>
            <a:spLocks noGrp="1"/>
          </p:cNvSpPr>
          <p:nvPr>
            <p:ph type="ftr" sz="quarter" idx="12"/>
          </p:nvPr>
        </p:nvSpPr>
        <p:spPr/>
        <p:txBody>
          <a:bodyPr/>
          <a:lstStyle/>
          <a:p>
            <a:r>
              <a:rPr lang="en-US" smtClean="0"/>
              <a:t>TTC topical workshop on cleam room assembly | Nov12-14th 2014</a:t>
            </a:r>
            <a:endParaRPr lang="fr-FR" dirty="0"/>
          </a:p>
        </p:txBody>
      </p:sp>
      <p:pic>
        <p:nvPicPr>
          <p:cNvPr id="6" name="Image 5"/>
          <p:cNvPicPr>
            <a:picLocks noChangeAspect="1"/>
          </p:cNvPicPr>
          <p:nvPr/>
        </p:nvPicPr>
        <p:blipFill rotWithShape="1">
          <a:blip r:embed="rId2"/>
          <a:srcRect l="8066" t="16039" r="21060" b="25637"/>
          <a:stretch/>
        </p:blipFill>
        <p:spPr>
          <a:xfrm>
            <a:off x="341752" y="908720"/>
            <a:ext cx="8640960" cy="5688632"/>
          </a:xfrm>
          <a:prstGeom prst="rect">
            <a:avLst/>
          </a:prstGeom>
        </p:spPr>
      </p:pic>
      <p:sp>
        <p:nvSpPr>
          <p:cNvPr id="7" name="Ellipse 6"/>
          <p:cNvSpPr/>
          <p:nvPr/>
        </p:nvSpPr>
        <p:spPr>
          <a:xfrm rot="2805971">
            <a:off x="5134680" y="2816397"/>
            <a:ext cx="616994" cy="2905617"/>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917648" y="3919295"/>
            <a:ext cx="3454792" cy="369332"/>
          </a:xfrm>
          <a:prstGeom prst="rect">
            <a:avLst/>
          </a:prstGeom>
          <a:noFill/>
        </p:spPr>
        <p:txBody>
          <a:bodyPr wrap="none" rtlCol="0">
            <a:spAutoFit/>
          </a:bodyPr>
          <a:lstStyle/>
          <a:p>
            <a:r>
              <a:rPr lang="fr-FR" dirty="0" smtClean="0">
                <a:solidFill>
                  <a:schemeClr val="bg1"/>
                </a:solidFill>
              </a:rPr>
              <a:t>Bus </a:t>
            </a:r>
            <a:r>
              <a:rPr lang="fr-FR" dirty="0" err="1" smtClean="0">
                <a:solidFill>
                  <a:schemeClr val="bg1"/>
                </a:solidFill>
              </a:rPr>
              <a:t>sttation</a:t>
            </a:r>
            <a:r>
              <a:rPr lang="fr-FR" dirty="0" smtClean="0">
                <a:solidFill>
                  <a:schemeClr val="bg1"/>
                </a:solidFill>
              </a:rPr>
              <a:t> at Massy Palaiseau</a:t>
            </a:r>
            <a:endParaRPr lang="fr-FR" dirty="0">
              <a:solidFill>
                <a:schemeClr val="bg1"/>
              </a:solidFill>
            </a:endParaRPr>
          </a:p>
        </p:txBody>
      </p:sp>
    </p:spTree>
    <p:extLst>
      <p:ext uri="{BB962C8B-B14F-4D97-AF65-F5344CB8AC3E}">
        <p14:creationId xmlns:p14="http://schemas.microsoft.com/office/powerpoint/2010/main" val="3346313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At CEA</a:t>
            </a:r>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26</a:t>
            </a:fld>
            <a:endParaRPr lang="fr-FR" dirty="0"/>
          </a:p>
        </p:txBody>
      </p:sp>
      <p:sp>
        <p:nvSpPr>
          <p:cNvPr id="5" name="Espace réservé du pied de page 4"/>
          <p:cNvSpPr>
            <a:spLocks noGrp="1"/>
          </p:cNvSpPr>
          <p:nvPr>
            <p:ph type="ftr" sz="quarter" idx="12"/>
          </p:nvPr>
        </p:nvSpPr>
        <p:spPr/>
        <p:txBody>
          <a:bodyPr/>
          <a:lstStyle/>
          <a:p>
            <a:endParaRPr lang="fr-FR" dirty="0"/>
          </a:p>
        </p:txBody>
      </p:sp>
      <p:pic>
        <p:nvPicPr>
          <p:cNvPr id="6" name="Image 5"/>
          <p:cNvPicPr>
            <a:picLocks noChangeAspect="1"/>
          </p:cNvPicPr>
          <p:nvPr/>
        </p:nvPicPr>
        <p:blipFill rotWithShape="1">
          <a:blip r:embed="rId2"/>
          <a:srcRect l="23422" t="25637" r="31100" b="19731"/>
          <a:stretch/>
        </p:blipFill>
        <p:spPr>
          <a:xfrm>
            <a:off x="4856713" y="1988840"/>
            <a:ext cx="3916109" cy="3763533"/>
          </a:xfrm>
          <a:prstGeom prst="rect">
            <a:avLst/>
          </a:prstGeom>
        </p:spPr>
      </p:pic>
      <p:sp>
        <p:nvSpPr>
          <p:cNvPr id="7" name="Ellipse 6"/>
          <p:cNvSpPr/>
          <p:nvPr/>
        </p:nvSpPr>
        <p:spPr>
          <a:xfrm>
            <a:off x="7456765" y="3433584"/>
            <a:ext cx="507136" cy="57606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5898634" y="3102064"/>
            <a:ext cx="744673" cy="79866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7311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27</a:t>
            </a:fld>
            <a:endParaRPr lang="fr-FR" dirty="0"/>
          </a:p>
        </p:txBody>
      </p:sp>
      <p:sp>
        <p:nvSpPr>
          <p:cNvPr id="5" name="Espace réservé du pied de page 4"/>
          <p:cNvSpPr>
            <a:spLocks noGrp="1"/>
          </p:cNvSpPr>
          <p:nvPr>
            <p:ph type="ftr" sz="quarter" idx="12"/>
          </p:nvPr>
        </p:nvSpPr>
        <p:spPr/>
        <p:txBody>
          <a:bodyPr/>
          <a:lstStyle/>
          <a:p>
            <a:r>
              <a:rPr lang="en-US" smtClean="0"/>
              <a:t>TTC topical workshop on cleam room assembly | Nov12-14th 2014</a:t>
            </a:r>
            <a:endParaRPr lang="fr-FR" dirty="0"/>
          </a:p>
        </p:txBody>
      </p:sp>
      <p:pic>
        <p:nvPicPr>
          <p:cNvPr id="6" name="Image 5"/>
          <p:cNvPicPr>
            <a:picLocks noChangeAspect="1"/>
          </p:cNvPicPr>
          <p:nvPr/>
        </p:nvPicPr>
        <p:blipFill rotWithShape="1">
          <a:blip r:embed="rId2"/>
          <a:srcRect t="10986" b="4685"/>
          <a:stretch/>
        </p:blipFill>
        <p:spPr>
          <a:xfrm>
            <a:off x="249124" y="894723"/>
            <a:ext cx="8645751" cy="5832648"/>
          </a:xfrm>
          <a:prstGeom prst="rect">
            <a:avLst/>
          </a:prstGeom>
        </p:spPr>
      </p:pic>
      <p:sp>
        <p:nvSpPr>
          <p:cNvPr id="7" name="Ellipse 6"/>
          <p:cNvSpPr/>
          <p:nvPr/>
        </p:nvSpPr>
        <p:spPr>
          <a:xfrm>
            <a:off x="467544" y="1268760"/>
            <a:ext cx="2304256" cy="21602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359872" y="6374329"/>
            <a:ext cx="2304256" cy="21602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467544" y="4214089"/>
            <a:ext cx="2304256" cy="21602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467544" y="3429000"/>
            <a:ext cx="2304256" cy="21602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p:cNvSpPr txBox="1">
            <a:spLocks/>
          </p:cNvSpPr>
          <p:nvPr/>
        </p:nvSpPr>
        <p:spPr>
          <a:xfrm>
            <a:off x="1512000" y="0"/>
            <a:ext cx="7236464" cy="908720"/>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r>
              <a:rPr lang="fr-FR" dirty="0" smtClean="0"/>
              <a:t> line 91.06 FROM GARE RER Massy-PALAISEAU</a:t>
            </a:r>
            <a:endParaRPr lang="fr-FR" dirty="0"/>
          </a:p>
        </p:txBody>
      </p:sp>
    </p:spTree>
    <p:extLst>
      <p:ext uri="{BB962C8B-B14F-4D97-AF65-F5344CB8AC3E}">
        <p14:creationId xmlns:p14="http://schemas.microsoft.com/office/powerpoint/2010/main" val="1757204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 LINE 91.06 To GARE RER Massy-PALAISEAU</a:t>
            </a:r>
            <a:endParaRPr lang="fr-FR" dirty="0"/>
          </a:p>
        </p:txBody>
      </p:sp>
      <p:sp>
        <p:nvSpPr>
          <p:cNvPr id="3" name="Espace réservé du contenu 2"/>
          <p:cNvSpPr>
            <a:spLocks noGrp="1"/>
          </p:cNvSpPr>
          <p:nvPr>
            <p:ph idx="1"/>
          </p:nvPr>
        </p:nvSpPr>
        <p:spPr/>
        <p:txBody>
          <a:bodyPr/>
          <a:lstStyle/>
          <a:p>
            <a:endParaRPr lang="fr-FR"/>
          </a:p>
        </p:txBody>
      </p:sp>
      <p:sp>
        <p:nvSpPr>
          <p:cNvPr id="5" name="Espace réservé du pied de page 4"/>
          <p:cNvSpPr>
            <a:spLocks noGrp="1"/>
          </p:cNvSpPr>
          <p:nvPr>
            <p:ph type="ftr" sz="quarter" idx="12"/>
          </p:nvPr>
        </p:nvSpPr>
        <p:spPr/>
        <p:txBody>
          <a:bodyPr/>
          <a:lstStyle/>
          <a:p>
            <a:r>
              <a:rPr lang="en-US" smtClean="0"/>
              <a:t>TTC topical workshop on cleam room assembly | Nov12-14th 2014</a:t>
            </a:r>
            <a:endParaRPr lang="fr-FR" dirty="0"/>
          </a:p>
        </p:txBody>
      </p:sp>
      <p:pic>
        <p:nvPicPr>
          <p:cNvPr id="6" name="Image 5"/>
          <p:cNvPicPr>
            <a:picLocks noChangeAspect="1"/>
          </p:cNvPicPr>
          <p:nvPr/>
        </p:nvPicPr>
        <p:blipFill rotWithShape="1">
          <a:blip r:embed="rId2"/>
          <a:srcRect t="7181" r="4317" b="10872"/>
          <a:stretch/>
        </p:blipFill>
        <p:spPr>
          <a:xfrm>
            <a:off x="268719" y="1097360"/>
            <a:ext cx="8407738" cy="5760640"/>
          </a:xfrm>
          <a:prstGeom prst="rect">
            <a:avLst/>
          </a:prstGeom>
        </p:spPr>
      </p:pic>
      <p:sp>
        <p:nvSpPr>
          <p:cNvPr id="7" name="Ellipse 6"/>
          <p:cNvSpPr/>
          <p:nvPr/>
        </p:nvSpPr>
        <p:spPr>
          <a:xfrm>
            <a:off x="683568" y="1484784"/>
            <a:ext cx="187220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395536" y="3645024"/>
            <a:ext cx="2376264" cy="3224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555090" y="6591520"/>
            <a:ext cx="2376264" cy="3224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683568" y="4437112"/>
            <a:ext cx="187220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823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Internet </a:t>
            </a:r>
            <a:r>
              <a:rPr lang="fr-FR" dirty="0" err="1" smtClean="0"/>
              <a:t>access</a:t>
            </a:r>
            <a:r>
              <a:rPr lang="fr-FR" dirty="0" smtClean="0"/>
              <a:t> </a:t>
            </a:r>
            <a:endParaRPr lang="fr-FR" dirty="0"/>
          </a:p>
        </p:txBody>
      </p:sp>
      <p:sp>
        <p:nvSpPr>
          <p:cNvPr id="3" name="Espace réservé du contenu 2"/>
          <p:cNvSpPr>
            <a:spLocks noGrp="1"/>
          </p:cNvSpPr>
          <p:nvPr>
            <p:ph idx="1"/>
          </p:nvPr>
        </p:nvSpPr>
        <p:spPr/>
        <p:txBody>
          <a:bodyPr/>
          <a:lstStyle/>
          <a:p>
            <a:endParaRPr lang="fr-FR" dirty="0" smtClean="0">
              <a:solidFill>
                <a:srgbClr val="666666"/>
              </a:solidFill>
            </a:endParaRPr>
          </a:p>
          <a:p>
            <a:r>
              <a:rPr lang="fr-FR" dirty="0" err="1" smtClean="0">
                <a:solidFill>
                  <a:srgbClr val="666666"/>
                </a:solidFill>
              </a:rPr>
              <a:t>When</a:t>
            </a:r>
            <a:r>
              <a:rPr lang="fr-FR" dirty="0" smtClean="0">
                <a:solidFill>
                  <a:srgbClr val="666666"/>
                </a:solidFill>
              </a:rPr>
              <a:t> </a:t>
            </a:r>
            <a:r>
              <a:rPr lang="fr-FR" dirty="0" err="1" smtClean="0">
                <a:solidFill>
                  <a:srgbClr val="666666"/>
                </a:solidFill>
              </a:rPr>
              <a:t>registering</a:t>
            </a:r>
            <a:r>
              <a:rPr lang="fr-FR" dirty="0" smtClean="0">
                <a:solidFill>
                  <a:srgbClr val="666666"/>
                </a:solidFill>
              </a:rPr>
              <a:t> on Tuesday </a:t>
            </a:r>
            <a:r>
              <a:rPr lang="fr-FR" dirty="0" err="1" smtClean="0">
                <a:solidFill>
                  <a:srgbClr val="666666"/>
                </a:solidFill>
              </a:rPr>
              <a:t>morning</a:t>
            </a:r>
            <a:r>
              <a:rPr lang="fr-FR" dirty="0" smtClean="0">
                <a:solidFill>
                  <a:srgbClr val="666666"/>
                </a:solidFill>
              </a:rPr>
              <a:t>, </a:t>
            </a:r>
            <a:r>
              <a:rPr lang="fr-FR" dirty="0" err="1" smtClean="0">
                <a:solidFill>
                  <a:srgbClr val="666666"/>
                </a:solidFill>
              </a:rPr>
              <a:t>you</a:t>
            </a:r>
            <a:r>
              <a:rPr lang="fr-FR" dirty="0" smtClean="0">
                <a:solidFill>
                  <a:srgbClr val="666666"/>
                </a:solidFill>
              </a:rPr>
              <a:t> </a:t>
            </a:r>
            <a:r>
              <a:rPr lang="fr-FR" dirty="0" err="1" smtClean="0">
                <a:solidFill>
                  <a:srgbClr val="666666"/>
                </a:solidFill>
              </a:rPr>
              <a:t>will</a:t>
            </a:r>
            <a:r>
              <a:rPr lang="fr-FR" dirty="0" smtClean="0">
                <a:solidFill>
                  <a:srgbClr val="666666"/>
                </a:solidFill>
              </a:rPr>
              <a:t> have to </a:t>
            </a:r>
            <a:r>
              <a:rPr lang="fr-FR" dirty="0" err="1" smtClean="0">
                <a:solidFill>
                  <a:srgbClr val="666666"/>
                </a:solidFill>
              </a:rPr>
              <a:t>sign</a:t>
            </a:r>
            <a:r>
              <a:rPr lang="fr-FR" dirty="0" smtClean="0">
                <a:solidFill>
                  <a:srgbClr val="666666"/>
                </a:solidFill>
              </a:rPr>
              <a:t> </a:t>
            </a:r>
            <a:r>
              <a:rPr lang="fr-FR" dirty="0" err="1" smtClean="0">
                <a:solidFill>
                  <a:srgbClr val="666666"/>
                </a:solidFill>
              </a:rPr>
              <a:t>two</a:t>
            </a:r>
            <a:r>
              <a:rPr lang="fr-FR" dirty="0" smtClean="0">
                <a:solidFill>
                  <a:srgbClr val="666666"/>
                </a:solidFill>
              </a:rPr>
              <a:t> copies of instruction for internet </a:t>
            </a:r>
            <a:r>
              <a:rPr lang="fr-FR" dirty="0" err="1" smtClean="0">
                <a:solidFill>
                  <a:srgbClr val="666666"/>
                </a:solidFill>
              </a:rPr>
              <a:t>access</a:t>
            </a:r>
            <a:r>
              <a:rPr lang="fr-FR" dirty="0" smtClean="0">
                <a:solidFill>
                  <a:srgbClr val="666666"/>
                </a:solidFill>
              </a:rPr>
              <a:t> and return one </a:t>
            </a:r>
            <a:r>
              <a:rPr lang="fr-FR" dirty="0" err="1" smtClean="0">
                <a:solidFill>
                  <a:srgbClr val="666666"/>
                </a:solidFill>
              </a:rPr>
              <a:t>signed</a:t>
            </a:r>
            <a:r>
              <a:rPr lang="fr-FR" dirty="0" smtClean="0">
                <a:solidFill>
                  <a:srgbClr val="666666"/>
                </a:solidFill>
              </a:rPr>
              <a:t> copy to Catherine </a:t>
            </a:r>
            <a:r>
              <a:rPr lang="fr-FR" dirty="0" err="1" smtClean="0">
                <a:solidFill>
                  <a:srgbClr val="666666"/>
                </a:solidFill>
              </a:rPr>
              <a:t>Desailly</a:t>
            </a:r>
            <a:r>
              <a:rPr lang="fr-FR" dirty="0" smtClean="0">
                <a:solidFill>
                  <a:srgbClr val="666666"/>
                </a:solidFill>
              </a:rPr>
              <a:t>.</a:t>
            </a:r>
          </a:p>
          <a:p>
            <a:endParaRPr lang="fr-FR" dirty="0">
              <a:solidFill>
                <a:srgbClr val="666666"/>
              </a:solidFill>
            </a:endParaRPr>
          </a:p>
          <a:p>
            <a:r>
              <a:rPr lang="fr-FR" dirty="0" smtClean="0">
                <a:solidFill>
                  <a:srgbClr val="666666"/>
                </a:solidFill>
              </a:rPr>
              <a:t>You </a:t>
            </a:r>
            <a:r>
              <a:rPr lang="fr-FR" dirty="0" err="1" smtClean="0">
                <a:solidFill>
                  <a:srgbClr val="666666"/>
                </a:solidFill>
              </a:rPr>
              <a:t>can</a:t>
            </a:r>
            <a:r>
              <a:rPr lang="fr-FR" dirty="0" smtClean="0">
                <a:solidFill>
                  <a:srgbClr val="666666"/>
                </a:solidFill>
              </a:rPr>
              <a:t> </a:t>
            </a:r>
            <a:r>
              <a:rPr lang="fr-FR" dirty="0" err="1" smtClean="0">
                <a:solidFill>
                  <a:srgbClr val="666666"/>
                </a:solidFill>
              </a:rPr>
              <a:t>also</a:t>
            </a:r>
            <a:r>
              <a:rPr lang="fr-FR" dirty="0" smtClean="0">
                <a:solidFill>
                  <a:srgbClr val="666666"/>
                </a:solidFill>
              </a:rPr>
              <a:t> use </a:t>
            </a:r>
            <a:r>
              <a:rPr lang="fr-FR" dirty="0" err="1" smtClean="0">
                <a:solidFill>
                  <a:srgbClr val="666666"/>
                </a:solidFill>
              </a:rPr>
              <a:t>Eduroam</a:t>
            </a:r>
            <a:r>
              <a:rPr lang="fr-FR" dirty="0" smtClean="0">
                <a:solidFill>
                  <a:srgbClr val="666666"/>
                </a:solidFill>
              </a:rPr>
              <a:t>.</a:t>
            </a:r>
            <a:endParaRPr lang="fr-FR" dirty="0">
              <a:solidFill>
                <a:srgbClr val="666666"/>
              </a:solidFill>
            </a:endParaRPr>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3</a:t>
            </a:fld>
            <a:endParaRPr lang="fr-FR" dirty="0"/>
          </a:p>
        </p:txBody>
      </p:sp>
      <p:sp>
        <p:nvSpPr>
          <p:cNvPr id="5" name="Espace réservé du pied de page 4"/>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037097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err="1" smtClean="0"/>
              <a:t>Canteen</a:t>
            </a:r>
            <a:r>
              <a:rPr lang="fr-FR" dirty="0" smtClean="0"/>
              <a:t> 2</a:t>
            </a:r>
            <a:endParaRPr lang="fr-FR" dirty="0"/>
          </a:p>
        </p:txBody>
      </p:sp>
      <p:sp>
        <p:nvSpPr>
          <p:cNvPr id="3" name="Espace réservé du contenu 2"/>
          <p:cNvSpPr>
            <a:spLocks noGrp="1"/>
          </p:cNvSpPr>
          <p:nvPr>
            <p:ph idx="1"/>
          </p:nvPr>
        </p:nvSpPr>
        <p:spPr>
          <a:xfrm>
            <a:off x="2411760" y="1268760"/>
            <a:ext cx="6336704" cy="4968552"/>
          </a:xfrm>
        </p:spPr>
        <p:txBody>
          <a:bodyPr/>
          <a:lstStyle/>
          <a:p>
            <a:endParaRPr lang="fr-FR" sz="2400" dirty="0" smtClean="0">
              <a:solidFill>
                <a:schemeClr val="tx1"/>
              </a:solidFill>
            </a:endParaRPr>
          </a:p>
          <a:p>
            <a:endParaRPr lang="fr-FR" sz="2400" dirty="0">
              <a:solidFill>
                <a:schemeClr val="tx1"/>
              </a:solidFill>
            </a:endParaRPr>
          </a:p>
          <a:p>
            <a:r>
              <a:rPr lang="fr-FR" sz="2400" dirty="0" err="1" smtClean="0">
                <a:solidFill>
                  <a:srgbClr val="666666"/>
                </a:solidFill>
              </a:rPr>
              <a:t>Please</a:t>
            </a:r>
            <a:r>
              <a:rPr lang="fr-FR" sz="2400" dirty="0" smtClean="0">
                <a:solidFill>
                  <a:srgbClr val="666666"/>
                </a:solidFill>
              </a:rPr>
              <a:t> note </a:t>
            </a:r>
            <a:r>
              <a:rPr lang="fr-FR" sz="2400" dirty="0" err="1" smtClean="0">
                <a:solidFill>
                  <a:srgbClr val="666666"/>
                </a:solidFill>
              </a:rPr>
              <a:t>that</a:t>
            </a:r>
            <a:r>
              <a:rPr lang="fr-FR" sz="2400" dirty="0" smtClean="0">
                <a:solidFill>
                  <a:srgbClr val="666666"/>
                </a:solidFill>
              </a:rPr>
              <a:t> all </a:t>
            </a:r>
            <a:r>
              <a:rPr lang="fr-FR" sz="2400" dirty="0" err="1" smtClean="0">
                <a:solidFill>
                  <a:srgbClr val="666666"/>
                </a:solidFill>
              </a:rPr>
              <a:t>cashiers</a:t>
            </a:r>
            <a:r>
              <a:rPr lang="fr-FR" sz="2400" dirty="0" smtClean="0">
                <a:solidFill>
                  <a:srgbClr val="666666"/>
                </a:solidFill>
              </a:rPr>
              <a:t> </a:t>
            </a:r>
            <a:r>
              <a:rPr lang="fr-FR" sz="2400" dirty="0" err="1" smtClean="0">
                <a:solidFill>
                  <a:srgbClr val="666666"/>
                </a:solidFill>
              </a:rPr>
              <a:t>take</a:t>
            </a:r>
            <a:r>
              <a:rPr lang="fr-FR" sz="2400" dirty="0" smtClean="0">
                <a:solidFill>
                  <a:srgbClr val="666666"/>
                </a:solidFill>
              </a:rPr>
              <a:t> cash.</a:t>
            </a:r>
          </a:p>
          <a:p>
            <a:endParaRPr lang="fr-FR" sz="2400" dirty="0" smtClean="0">
              <a:solidFill>
                <a:srgbClr val="666666"/>
              </a:solidFill>
            </a:endParaRPr>
          </a:p>
          <a:p>
            <a:r>
              <a:rPr lang="fr-FR" sz="2400" dirty="0" err="1" smtClean="0">
                <a:solidFill>
                  <a:srgbClr val="666666"/>
                </a:solidFill>
              </a:rPr>
              <a:t>Only</a:t>
            </a:r>
            <a:r>
              <a:rPr lang="fr-FR" sz="2400" dirty="0" smtClean="0">
                <a:solidFill>
                  <a:srgbClr val="666666"/>
                </a:solidFill>
              </a:rPr>
              <a:t> one </a:t>
            </a:r>
            <a:r>
              <a:rPr lang="fr-FR" sz="2400" dirty="0" err="1" smtClean="0">
                <a:solidFill>
                  <a:srgbClr val="666666"/>
                </a:solidFill>
              </a:rPr>
              <a:t>cashier</a:t>
            </a:r>
            <a:r>
              <a:rPr lang="fr-FR" sz="2400" dirty="0" smtClean="0">
                <a:solidFill>
                  <a:srgbClr val="666666"/>
                </a:solidFill>
              </a:rPr>
              <a:t> </a:t>
            </a:r>
            <a:r>
              <a:rPr lang="fr-FR" sz="2400" dirty="0" err="1" smtClean="0">
                <a:solidFill>
                  <a:srgbClr val="666666"/>
                </a:solidFill>
              </a:rPr>
              <a:t>takes</a:t>
            </a:r>
            <a:r>
              <a:rPr lang="fr-FR" sz="2400" dirty="0" smtClean="0">
                <a:solidFill>
                  <a:srgbClr val="666666"/>
                </a:solidFill>
              </a:rPr>
              <a:t> </a:t>
            </a:r>
            <a:r>
              <a:rPr lang="fr-FR" sz="2400" dirty="0" err="1" smtClean="0">
                <a:solidFill>
                  <a:srgbClr val="666666"/>
                </a:solidFill>
              </a:rPr>
              <a:t>credit</a:t>
            </a:r>
            <a:r>
              <a:rPr lang="fr-FR" sz="2400" dirty="0" smtClean="0">
                <a:solidFill>
                  <a:srgbClr val="666666"/>
                </a:solidFill>
              </a:rPr>
              <a:t> </a:t>
            </a:r>
            <a:r>
              <a:rPr lang="fr-FR" sz="2400" dirty="0" err="1" smtClean="0">
                <a:solidFill>
                  <a:srgbClr val="666666"/>
                </a:solidFill>
              </a:rPr>
              <a:t>cards</a:t>
            </a:r>
            <a:r>
              <a:rPr lang="fr-FR" sz="2400" dirty="0" smtClean="0">
                <a:solidFill>
                  <a:srgbClr val="666666"/>
                </a:solidFill>
              </a:rPr>
              <a:t>.</a:t>
            </a:r>
            <a:endParaRPr lang="fr-FR" sz="2400" dirty="0">
              <a:solidFill>
                <a:srgbClr val="666666"/>
              </a:solidFill>
            </a:endParaRPr>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4</a:t>
            </a:fld>
            <a:endParaRPr lang="fr-FR" dirty="0"/>
          </a:p>
        </p:txBody>
      </p:sp>
      <p:sp>
        <p:nvSpPr>
          <p:cNvPr id="5" name="Espace réservé du pied de page 4"/>
          <p:cNvSpPr>
            <a:spLocks noGrp="1"/>
          </p:cNvSpPr>
          <p:nvPr>
            <p:ph type="ftr" sz="quarter" idx="12"/>
          </p:nvPr>
        </p:nvSpPr>
        <p:spPr/>
        <p:txBody>
          <a:bodyPr/>
          <a:lstStyle/>
          <a:p>
            <a:endParaRPr lang="fr-FR" dirty="0"/>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38587" t="47279" r="43301" b="18543"/>
          <a:stretch/>
        </p:blipFill>
        <p:spPr bwMode="auto">
          <a:xfrm>
            <a:off x="251520" y="1200880"/>
            <a:ext cx="1656184" cy="2160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175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GROuP</a:t>
            </a:r>
            <a:r>
              <a:rPr lang="fr-FR" dirty="0" smtClean="0"/>
              <a:t> PHOTO at 13h45 in the </a:t>
            </a:r>
            <a:r>
              <a:rPr lang="fr-FR" dirty="0" err="1" smtClean="0"/>
              <a:t>stairs</a:t>
            </a:r>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5</a:t>
            </a:fld>
            <a:endParaRPr lang="fr-FR" dirty="0"/>
          </a:p>
        </p:txBody>
      </p:sp>
      <p:sp>
        <p:nvSpPr>
          <p:cNvPr id="5" name="Espace réservé du pied de page 4"/>
          <p:cNvSpPr>
            <a:spLocks noGrp="1"/>
          </p:cNvSpPr>
          <p:nvPr>
            <p:ph type="ftr" sz="quarter" idx="12"/>
          </p:nvPr>
        </p:nvSpPr>
        <p:spPr/>
        <p:txBody>
          <a:bodyPr/>
          <a:lstStyle/>
          <a:p>
            <a:r>
              <a:rPr lang="en-US" smtClean="0"/>
              <a:t>TTC topical workshop on cleam room assembly | Nov12-14th 2014</a:t>
            </a:r>
            <a:endParaRPr lang="fr-FR" dirty="0"/>
          </a:p>
        </p:txBody>
      </p:sp>
    </p:spTree>
    <p:extLst>
      <p:ext uri="{BB962C8B-B14F-4D97-AF65-F5344CB8AC3E}">
        <p14:creationId xmlns:p14="http://schemas.microsoft.com/office/powerpoint/2010/main" val="371921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Agenda Tuesday </a:t>
            </a:r>
            <a:r>
              <a:rPr lang="fr-FR" dirty="0" err="1" smtClean="0"/>
              <a:t>Morning</a:t>
            </a:r>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6</a:t>
            </a:fld>
            <a:endParaRPr lang="fr-FR" dirty="0"/>
          </a:p>
        </p:txBody>
      </p:sp>
      <p:pic>
        <p:nvPicPr>
          <p:cNvPr id="6" name="Image 5"/>
          <p:cNvPicPr>
            <a:picLocks noChangeAspect="1"/>
          </p:cNvPicPr>
          <p:nvPr/>
        </p:nvPicPr>
        <p:blipFill rotWithShape="1">
          <a:blip r:embed="rId2"/>
          <a:srcRect l="26375" t="24898" r="3341" b="9395"/>
          <a:stretch/>
        </p:blipFill>
        <p:spPr>
          <a:xfrm>
            <a:off x="395536" y="952017"/>
            <a:ext cx="7869975" cy="5885948"/>
          </a:xfrm>
          <a:prstGeom prst="rect">
            <a:avLst/>
          </a:prstGeom>
        </p:spPr>
      </p:pic>
    </p:spTree>
    <p:extLst>
      <p:ext uri="{BB962C8B-B14F-4D97-AF65-F5344CB8AC3E}">
        <p14:creationId xmlns:p14="http://schemas.microsoft.com/office/powerpoint/2010/main" val="363341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Tuesday </a:t>
            </a:r>
            <a:r>
              <a:rPr lang="fr-FR" dirty="0" err="1" smtClean="0"/>
              <a:t>Afternoon</a:t>
            </a:r>
            <a:r>
              <a:rPr lang="fr-FR" dirty="0" smtClean="0"/>
              <a:t> &amp; </a:t>
            </a:r>
            <a:r>
              <a:rPr lang="fr-FR" dirty="0" err="1" smtClean="0"/>
              <a:t>Wednesday</a:t>
            </a:r>
            <a:r>
              <a:rPr lang="fr-FR" dirty="0" smtClean="0"/>
              <a:t> </a:t>
            </a:r>
            <a:r>
              <a:rPr lang="fr-FR" dirty="0" err="1" smtClean="0"/>
              <a:t>morning</a:t>
            </a:r>
            <a:r>
              <a:rPr lang="fr-FR" dirty="0" smtClean="0"/>
              <a:t> </a:t>
            </a:r>
            <a:br>
              <a:rPr lang="fr-FR" dirty="0" smtClean="0"/>
            </a:br>
            <a:r>
              <a:rPr lang="fr-FR" dirty="0"/>
              <a:t>WG1-WG2 </a:t>
            </a:r>
            <a:r>
              <a:rPr lang="fr-FR" dirty="0" err="1"/>
              <a:t>Parallel</a:t>
            </a:r>
            <a:r>
              <a:rPr lang="fr-FR" dirty="0"/>
              <a:t> </a:t>
            </a:r>
            <a:r>
              <a:rPr lang="fr-FR" dirty="0" smtClean="0"/>
              <a:t>session</a:t>
            </a:r>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7</a:t>
            </a:fld>
            <a:endParaRPr lang="fr-FR" dirty="0"/>
          </a:p>
        </p:txBody>
      </p:sp>
      <p:pic>
        <p:nvPicPr>
          <p:cNvPr id="6" name="Image 5"/>
          <p:cNvPicPr>
            <a:picLocks noChangeAspect="1"/>
          </p:cNvPicPr>
          <p:nvPr/>
        </p:nvPicPr>
        <p:blipFill rotWithShape="1">
          <a:blip r:embed="rId2"/>
          <a:srcRect l="26721" t="7991" r="4272" b="33825"/>
          <a:stretch/>
        </p:blipFill>
        <p:spPr>
          <a:xfrm>
            <a:off x="373832" y="961472"/>
            <a:ext cx="4176464" cy="2817156"/>
          </a:xfrm>
          <a:prstGeom prst="rect">
            <a:avLst/>
          </a:prstGeom>
        </p:spPr>
      </p:pic>
      <p:pic>
        <p:nvPicPr>
          <p:cNvPr id="10" name="Image 9"/>
          <p:cNvPicPr>
            <a:picLocks noChangeAspect="1"/>
          </p:cNvPicPr>
          <p:nvPr/>
        </p:nvPicPr>
        <p:blipFill rotWithShape="1">
          <a:blip r:embed="rId3"/>
          <a:srcRect l="26375" t="41141" r="3341" b="4965"/>
          <a:stretch/>
        </p:blipFill>
        <p:spPr>
          <a:xfrm>
            <a:off x="4376674" y="3970215"/>
            <a:ext cx="4398938" cy="2698508"/>
          </a:xfrm>
          <a:prstGeom prst="rect">
            <a:avLst/>
          </a:prstGeom>
        </p:spPr>
      </p:pic>
    </p:spTree>
    <p:extLst>
      <p:ext uri="{BB962C8B-B14F-4D97-AF65-F5344CB8AC3E}">
        <p14:creationId xmlns:p14="http://schemas.microsoft.com/office/powerpoint/2010/main" val="318537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WG1 &amp; WG2 </a:t>
            </a:r>
            <a:endParaRPr lang="fr-FR" dirty="0"/>
          </a:p>
        </p:txBody>
      </p:sp>
      <p:sp>
        <p:nvSpPr>
          <p:cNvPr id="7" name="Rectangle 6"/>
          <p:cNvSpPr/>
          <p:nvPr/>
        </p:nvSpPr>
        <p:spPr>
          <a:xfrm>
            <a:off x="81821" y="1412776"/>
            <a:ext cx="4490179" cy="4832092"/>
          </a:xfrm>
          <a:prstGeom prst="rect">
            <a:avLst/>
          </a:prstGeom>
        </p:spPr>
        <p:txBody>
          <a:bodyPr wrap="square">
            <a:spAutoFit/>
          </a:bodyPr>
          <a:lstStyle/>
          <a:p>
            <a:r>
              <a:rPr lang="en-US" sz="1400" u="sng" dirty="0"/>
              <a:t>WG1: Performance Degradation and Cures (L. Lilje, J. </a:t>
            </a:r>
            <a:r>
              <a:rPr lang="en-US" sz="1400" u="sng" dirty="0" err="1"/>
              <a:t>Mammosser</a:t>
            </a:r>
            <a:r>
              <a:rPr lang="en-US" sz="1400" u="sng" dirty="0"/>
              <a:t>, H. Sakai)</a:t>
            </a:r>
            <a:endParaRPr lang="en-US" sz="1400" dirty="0"/>
          </a:p>
          <a:p>
            <a:r>
              <a:rPr lang="en-US" sz="1400" dirty="0"/>
              <a:t>The general aim of WG1 is to gather and analyze the recorded degradations (or improvements) between vertical cavity tests and </a:t>
            </a:r>
            <a:r>
              <a:rPr lang="en-US" sz="1400" dirty="0" err="1"/>
              <a:t>cryomodule</a:t>
            </a:r>
            <a:r>
              <a:rPr lang="en-US" sz="1400" dirty="0"/>
              <a:t> performance for major accelerator projects (both high and low beta).  Also gather data on any further degradation (or improvement) in the beam line and over time. </a:t>
            </a:r>
            <a:endParaRPr lang="en-US" sz="1400" dirty="0" smtClean="0"/>
          </a:p>
          <a:p>
            <a:endParaRPr lang="en-US" sz="1400" dirty="0"/>
          </a:p>
          <a:p>
            <a:r>
              <a:rPr lang="en-US" sz="1400" dirty="0" smtClean="0"/>
              <a:t>Questions </a:t>
            </a:r>
            <a:r>
              <a:rPr lang="en-US" sz="1400" dirty="0"/>
              <a:t>: </a:t>
            </a:r>
          </a:p>
          <a:p>
            <a:r>
              <a:rPr lang="en-US" sz="1400" dirty="0"/>
              <a:t>What are the dominant limiting aspects - field emission, quench, Q-degradation, administrative limits, something else?  </a:t>
            </a:r>
          </a:p>
          <a:p>
            <a:r>
              <a:rPr lang="en-US" sz="1400" dirty="0"/>
              <a:t>What measures have been tried to cure the degradations, and how successful are these attempts?  </a:t>
            </a:r>
          </a:p>
          <a:p>
            <a:r>
              <a:rPr lang="en-US" sz="1400" dirty="0"/>
              <a:t>What efforts are underway or recommended to minimize contamination during </a:t>
            </a:r>
            <a:r>
              <a:rPr lang="en-US" sz="1400" dirty="0" err="1"/>
              <a:t>cryomodule</a:t>
            </a:r>
            <a:r>
              <a:rPr lang="en-US" sz="1400" dirty="0"/>
              <a:t> assembly and during connection to the beam line, such as particle-free vacuum components next to cold </a:t>
            </a:r>
            <a:r>
              <a:rPr lang="en-US" sz="1400" dirty="0" err="1"/>
              <a:t>linac</a:t>
            </a:r>
            <a:r>
              <a:rPr lang="en-US" sz="1400" dirty="0"/>
              <a:t> sections ? </a:t>
            </a:r>
          </a:p>
          <a:p>
            <a:endParaRPr lang="en-US" sz="1400" dirty="0"/>
          </a:p>
        </p:txBody>
      </p:sp>
      <p:sp>
        <p:nvSpPr>
          <p:cNvPr id="10" name="Rectangle 9"/>
          <p:cNvSpPr/>
          <p:nvPr/>
        </p:nvSpPr>
        <p:spPr>
          <a:xfrm>
            <a:off x="4671882" y="1400577"/>
            <a:ext cx="4266680" cy="3108543"/>
          </a:xfrm>
          <a:prstGeom prst="rect">
            <a:avLst/>
          </a:prstGeom>
        </p:spPr>
        <p:txBody>
          <a:bodyPr wrap="square">
            <a:spAutoFit/>
          </a:bodyPr>
          <a:lstStyle/>
          <a:p>
            <a:r>
              <a:rPr lang="en-US" sz="1400" u="sng" dirty="0"/>
              <a:t>WG2: Protons and Ions Accelerators (G. </a:t>
            </a:r>
            <a:r>
              <a:rPr lang="en-US" sz="1400" u="sng" dirty="0" err="1"/>
              <a:t>Devanz</a:t>
            </a:r>
            <a:r>
              <a:rPr lang="en-US" sz="1400" u="sng" dirty="0"/>
              <a:t>, R. </a:t>
            </a:r>
            <a:r>
              <a:rPr lang="en-US" sz="1400" u="sng" dirty="0" err="1"/>
              <a:t>Laxdal</a:t>
            </a:r>
            <a:r>
              <a:rPr lang="en-US" sz="1400" u="sng" dirty="0"/>
              <a:t>, P. </a:t>
            </a:r>
            <a:r>
              <a:rPr lang="en-US" sz="1400" u="sng" dirty="0" err="1"/>
              <a:t>Michelato</a:t>
            </a:r>
            <a:r>
              <a:rPr lang="en-US" sz="1400" u="sng" dirty="0"/>
              <a:t>)</a:t>
            </a:r>
            <a:endParaRPr lang="en-US" sz="1400" dirty="0"/>
          </a:p>
          <a:p>
            <a:r>
              <a:rPr lang="en-US" sz="1400" dirty="0"/>
              <a:t>Major initiatives are well underway for ion accelerators for nuclear astrophysics, such as FRIB, RAON and </a:t>
            </a:r>
            <a:r>
              <a:rPr lang="en-US" sz="1400" dirty="0" smtClean="0"/>
              <a:t>others</a:t>
            </a:r>
            <a:r>
              <a:rPr lang="en-US" sz="1400" dirty="0"/>
              <a:t>.  With the success of SNS, high intensity proton accelerator projects are progressing, such as ESS, PIP-II, </a:t>
            </a:r>
            <a:r>
              <a:rPr lang="en-US" sz="1400" dirty="0" err="1"/>
              <a:t>IndianSNS</a:t>
            </a:r>
            <a:r>
              <a:rPr lang="en-US" sz="1400" dirty="0"/>
              <a:t>, along with ADS ambitions, such as CADS and IADS.  The aim of WG2 is to address the major on-going issues for each type of accelerator, how these issues are being addressed, as well as the needed developments. Demonstrated and needed advances in couplers and tuners for both accelerator classes should be included. </a:t>
            </a:r>
          </a:p>
        </p:txBody>
      </p:sp>
    </p:spTree>
    <p:extLst>
      <p:ext uri="{BB962C8B-B14F-4D97-AF65-F5344CB8AC3E}">
        <p14:creationId xmlns:p14="http://schemas.microsoft.com/office/powerpoint/2010/main" val="4252152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0"/>
            <a:ext cx="7236464" cy="908720"/>
          </a:xfrm>
        </p:spPr>
        <p:txBody>
          <a:bodyPr/>
          <a:lstStyle/>
          <a:p>
            <a:r>
              <a:rPr lang="fr-FR" dirty="0" err="1" smtClean="0"/>
              <a:t>Wednesday</a:t>
            </a:r>
            <a:r>
              <a:rPr lang="fr-FR" dirty="0" smtClean="0"/>
              <a:t> </a:t>
            </a:r>
            <a:r>
              <a:rPr lang="fr-FR" dirty="0" err="1" smtClean="0"/>
              <a:t>afternoon</a:t>
            </a:r>
            <a:r>
              <a:rPr lang="fr-FR" dirty="0" smtClean="0"/>
              <a:t> &amp; Thursday </a:t>
            </a:r>
            <a:r>
              <a:rPr lang="fr-FR" dirty="0" err="1" smtClean="0"/>
              <a:t>morning</a:t>
            </a:r>
            <a:r>
              <a:rPr lang="fr-FR" dirty="0" smtClean="0"/>
              <a:t> </a:t>
            </a:r>
            <a:r>
              <a:rPr lang="fr-FR" dirty="0"/>
              <a:t/>
            </a:r>
            <a:br>
              <a:rPr lang="fr-FR" dirty="0"/>
            </a:br>
            <a:r>
              <a:rPr lang="fr-FR" dirty="0" smtClean="0"/>
              <a:t>WG3-WG4 </a:t>
            </a:r>
            <a:r>
              <a:rPr lang="fr-FR" dirty="0" err="1"/>
              <a:t>Parallel</a:t>
            </a:r>
            <a:r>
              <a:rPr lang="fr-FR" dirty="0"/>
              <a:t> session</a:t>
            </a:r>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9</a:t>
            </a:fld>
            <a:endParaRPr lang="fr-FR" dirty="0"/>
          </a:p>
        </p:txBody>
      </p:sp>
      <p:pic>
        <p:nvPicPr>
          <p:cNvPr id="7" name="Image 6"/>
          <p:cNvPicPr>
            <a:picLocks noChangeAspect="1"/>
          </p:cNvPicPr>
          <p:nvPr/>
        </p:nvPicPr>
        <p:blipFill rotWithShape="1">
          <a:blip r:embed="rId2"/>
          <a:srcRect l="26376" t="18993" r="3932" b="23422"/>
          <a:stretch/>
        </p:blipFill>
        <p:spPr>
          <a:xfrm>
            <a:off x="539552" y="1157887"/>
            <a:ext cx="3703796" cy="2448272"/>
          </a:xfrm>
          <a:prstGeom prst="rect">
            <a:avLst/>
          </a:prstGeom>
        </p:spPr>
      </p:pic>
      <p:pic>
        <p:nvPicPr>
          <p:cNvPr id="8" name="Image 7"/>
          <p:cNvPicPr>
            <a:picLocks noChangeAspect="1"/>
          </p:cNvPicPr>
          <p:nvPr/>
        </p:nvPicPr>
        <p:blipFill rotWithShape="1">
          <a:blip r:embed="rId3"/>
          <a:srcRect l="26966" t="41141" r="3340" b="7181"/>
          <a:stretch/>
        </p:blipFill>
        <p:spPr>
          <a:xfrm>
            <a:off x="4427984" y="4005064"/>
            <a:ext cx="3687709" cy="2187624"/>
          </a:xfrm>
          <a:prstGeom prst="rect">
            <a:avLst/>
          </a:prstGeom>
        </p:spPr>
      </p:pic>
    </p:spTree>
    <p:extLst>
      <p:ext uri="{BB962C8B-B14F-4D97-AF65-F5344CB8AC3E}">
        <p14:creationId xmlns:p14="http://schemas.microsoft.com/office/powerpoint/2010/main" val="1309442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d_powerpoint_CEA_Irfu">
  <a:themeElements>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Mod_powerpoint_CEA_Irfu</Template>
  <TotalTime>4828</TotalTime>
  <Words>688</Words>
  <Application>Microsoft Office PowerPoint</Application>
  <PresentationFormat>Affichage à l'écran (4:3)</PresentationFormat>
  <Paragraphs>149</Paragraphs>
  <Slides>28</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28</vt:i4>
      </vt:variant>
    </vt:vector>
  </HeadingPairs>
  <TitlesOfParts>
    <vt:vector size="33" baseType="lpstr">
      <vt:lpstr>Arial</vt:lpstr>
      <vt:lpstr>Calibri</vt:lpstr>
      <vt:lpstr>Symbol</vt:lpstr>
      <vt:lpstr>Times New Roman</vt:lpstr>
      <vt:lpstr>Mod_powerpoint_CEA_Irfu</vt:lpstr>
      <vt:lpstr>Welcome to TTC workshop</vt:lpstr>
      <vt:lpstr>Présentation PowerPoint</vt:lpstr>
      <vt:lpstr>Internet access </vt:lpstr>
      <vt:lpstr>Canteen 2</vt:lpstr>
      <vt:lpstr>GROuP PHOTO at 13h45 in the stairs</vt:lpstr>
      <vt:lpstr>Agenda Tuesday Morning</vt:lpstr>
      <vt:lpstr>Tuesday Afternoon &amp; Wednesday morning  WG1-WG2 Parallel session</vt:lpstr>
      <vt:lpstr>WG1 &amp; WG2 </vt:lpstr>
      <vt:lpstr>Wednesday afternoon &amp; Thursday morning  WG3-WG4 Parallel session</vt:lpstr>
      <vt:lpstr>WG 3 &amp; WG4</vt:lpstr>
      <vt:lpstr>Thursday afternoon</vt:lpstr>
      <vt:lpstr>Lab tour on Thursday, July 7th</vt:lpstr>
      <vt:lpstr>Présentation PowerPoint</vt:lpstr>
      <vt:lpstr>XFEL Village</vt:lpstr>
      <vt:lpstr>XFEL Village details</vt:lpstr>
      <vt:lpstr>Présentation PowerPoint</vt:lpstr>
      <vt:lpstr>Présentation PowerPoint</vt:lpstr>
      <vt:lpstr>Présentation PowerPoint</vt:lpstr>
      <vt:lpstr>Présentation PowerPoint</vt:lpstr>
      <vt:lpstr>City buses (LINE 9) From Gare du Guichet</vt:lpstr>
      <vt:lpstr>Présentation PowerPoint</vt:lpstr>
      <vt:lpstr>City buses (LINE 9) TO Gare du Guichet</vt:lpstr>
      <vt:lpstr>CITY BUSES From Gif Sur Yvette : line 10</vt:lpstr>
      <vt:lpstr>City buses from CEA to Gif sur Yvette</vt:lpstr>
      <vt:lpstr>Gare Massy Palaiseau</vt:lpstr>
      <vt:lpstr>At CEA</vt:lpstr>
      <vt:lpstr>Présentation PowerPoint</vt:lpstr>
      <vt:lpstr> LINE 91.06 To GARE RER Massy-PALAISEAU</vt:lpstr>
    </vt:vector>
  </TitlesOfParts>
  <Company>CEA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TTC topical meeting on clean room assembly</dc:title>
  <dc:creator>Stéphane BERRY</dc:creator>
  <cp:lastModifiedBy>MADEC Catherine</cp:lastModifiedBy>
  <cp:revision>87</cp:revision>
  <cp:lastPrinted>2016-05-11T05:59:25Z</cp:lastPrinted>
  <dcterms:created xsi:type="dcterms:W3CDTF">2014-11-05T23:22:26Z</dcterms:created>
  <dcterms:modified xsi:type="dcterms:W3CDTF">2016-07-05T09:49:02Z</dcterms:modified>
</cp:coreProperties>
</file>