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4033" r:id="rId6"/>
  </p:sldMasterIdLst>
  <p:notesMasterIdLst>
    <p:notesMasterId r:id="rId35"/>
  </p:notesMasterIdLst>
  <p:handoutMasterIdLst>
    <p:handoutMasterId r:id="rId36"/>
  </p:handoutMasterIdLst>
  <p:sldIdLst>
    <p:sldId id="511" r:id="rId7"/>
    <p:sldId id="700" r:id="rId8"/>
    <p:sldId id="676" r:id="rId9"/>
    <p:sldId id="612" r:id="rId10"/>
    <p:sldId id="682" r:id="rId11"/>
    <p:sldId id="633" r:id="rId12"/>
    <p:sldId id="686" r:id="rId13"/>
    <p:sldId id="708" r:id="rId14"/>
    <p:sldId id="707" r:id="rId15"/>
    <p:sldId id="703" r:id="rId16"/>
    <p:sldId id="704" r:id="rId17"/>
    <p:sldId id="637" r:id="rId18"/>
    <p:sldId id="638" r:id="rId19"/>
    <p:sldId id="705" r:id="rId20"/>
    <p:sldId id="716" r:id="rId21"/>
    <p:sldId id="706" r:id="rId22"/>
    <p:sldId id="645" r:id="rId23"/>
    <p:sldId id="702" r:id="rId24"/>
    <p:sldId id="687" r:id="rId25"/>
    <p:sldId id="685" r:id="rId26"/>
    <p:sldId id="680" r:id="rId27"/>
    <p:sldId id="715" r:id="rId28"/>
    <p:sldId id="709" r:id="rId29"/>
    <p:sldId id="710" r:id="rId30"/>
    <p:sldId id="711" r:id="rId31"/>
    <p:sldId id="712" r:id="rId32"/>
    <p:sldId id="713" r:id="rId33"/>
    <p:sldId id="714" r:id="rId34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6600"/>
    <a:srgbClr val="CC0000"/>
    <a:srgbClr val="FF6699"/>
    <a:srgbClr val="339933"/>
    <a:srgbClr val="FF3300"/>
    <a:srgbClr val="6600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2" autoAdjust="0"/>
    <p:restoredTop sz="85630" autoAdjust="0"/>
  </p:normalViewPr>
  <p:slideViewPr>
    <p:cSldViewPr>
      <p:cViewPr varScale="1">
        <p:scale>
          <a:sx n="61" d="100"/>
          <a:sy n="61" d="100"/>
        </p:scale>
        <p:origin x="12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>
            <a:lvl1pPr defTabSz="99039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7" y="1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>
            <a:lvl1pPr algn="r" defTabSz="99039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674"/>
            <a:ext cx="3077137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7" tIns="49514" rIns="99027" bIns="49514" numCol="1" anchor="b" anchorCtr="0" compatLnSpc="1">
            <a:prstTxWarp prst="textNoShape">
              <a:avLst/>
            </a:prstTxWarp>
          </a:bodyPr>
          <a:lstStyle>
            <a:lvl1pPr defTabSz="99039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7" y="9720674"/>
            <a:ext cx="3077137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7" tIns="49514" rIns="99027" bIns="49514" numCol="1" anchor="b" anchorCtr="0" compatLnSpc="1">
            <a:prstTxWarp prst="textNoShape">
              <a:avLst/>
            </a:prstTxWarp>
          </a:bodyPr>
          <a:lstStyle>
            <a:lvl1pPr algn="r" defTabSz="990395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8" tIns="46248" rIns="92498" bIns="46248" numCol="1" anchor="t" anchorCtr="0" compatLnSpc="1">
            <a:prstTxWarp prst="textNoShape">
              <a:avLst/>
            </a:prstTxWarp>
          </a:bodyPr>
          <a:lstStyle>
            <a:lvl1pPr defTabSz="92458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7" y="1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8" tIns="46248" rIns="92498" bIns="46248" numCol="1" anchor="t" anchorCtr="0" compatLnSpc="1">
            <a:prstTxWarp prst="textNoShape">
              <a:avLst/>
            </a:prstTxWarp>
          </a:bodyPr>
          <a:lstStyle>
            <a:lvl1pPr algn="r" defTabSz="92458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8" tIns="46248" rIns="92498" bIns="46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674"/>
            <a:ext cx="3077137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8" tIns="46248" rIns="92498" bIns="46248" numCol="1" anchor="b" anchorCtr="0" compatLnSpc="1">
            <a:prstTxWarp prst="textNoShape">
              <a:avLst/>
            </a:prstTxWarp>
          </a:bodyPr>
          <a:lstStyle>
            <a:lvl1pPr defTabSz="92458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7" y="9720674"/>
            <a:ext cx="3077137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8" tIns="46248" rIns="92498" bIns="46248" numCol="1" anchor="b" anchorCtr="0" compatLnSpc="1">
            <a:prstTxWarp prst="textNoShape">
              <a:avLst/>
            </a:prstTxWarp>
          </a:bodyPr>
          <a:lstStyle>
            <a:lvl1pPr algn="r" defTabSz="924589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78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79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29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62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53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59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308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62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545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720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155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55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8788400" y="6181725"/>
            <a:ext cx="147638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95800" y="5562600"/>
            <a:ext cx="31750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59300" y="5603875"/>
            <a:ext cx="354013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13263" y="5595938"/>
            <a:ext cx="346075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87850" y="5651500"/>
            <a:ext cx="620713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395288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8748713" y="836613"/>
            <a:ext cx="395287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338" y="1476375"/>
            <a:ext cx="8578850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3697288"/>
            <a:ext cx="8580438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88640"/>
            <a:ext cx="22326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04038" y="0"/>
            <a:ext cx="2239962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57225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8788400" y="6181725"/>
            <a:ext cx="147638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95800" y="5562600"/>
            <a:ext cx="31750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59300" y="5603875"/>
            <a:ext cx="354013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13263" y="5595938"/>
            <a:ext cx="346075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87850" y="5651500"/>
            <a:ext cx="620713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395288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8748713" y="836613"/>
            <a:ext cx="395287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338" y="1476375"/>
            <a:ext cx="8578850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3697288"/>
            <a:ext cx="8580438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88640"/>
            <a:ext cx="22326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840537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3863" y="892175"/>
            <a:ext cx="4283075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9338" y="892175"/>
            <a:ext cx="428466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8350" y="6597352"/>
            <a:ext cx="755650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840537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04038" y="0"/>
            <a:ext cx="2239962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57225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8788400" y="6181725"/>
            <a:ext cx="147638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95800" y="5562600"/>
            <a:ext cx="31750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59300" y="5603875"/>
            <a:ext cx="354013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13263" y="5595938"/>
            <a:ext cx="346075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87850" y="5651500"/>
            <a:ext cx="620713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395288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8748713" y="836613"/>
            <a:ext cx="395287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338" y="1476375"/>
            <a:ext cx="8578850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3697288"/>
            <a:ext cx="8580438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88640"/>
            <a:ext cx="22326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840537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3863" y="892175"/>
            <a:ext cx="4283075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9338" y="892175"/>
            <a:ext cx="428466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8350" y="6597352"/>
            <a:ext cx="755650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3863" y="892175"/>
            <a:ext cx="4283075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9338" y="892175"/>
            <a:ext cx="428466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8350" y="6597352"/>
            <a:ext cx="755650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04038" y="0"/>
            <a:ext cx="2239962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57225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8788400" y="6181725"/>
            <a:ext cx="147638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95800" y="5562600"/>
            <a:ext cx="31750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59300" y="5603875"/>
            <a:ext cx="354013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13263" y="5595938"/>
            <a:ext cx="346075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87850" y="5651500"/>
            <a:ext cx="620713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395288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8748713" y="836613"/>
            <a:ext cx="395287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338" y="1476375"/>
            <a:ext cx="8578850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3697288"/>
            <a:ext cx="8580438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88640"/>
            <a:ext cx="22326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840537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3863" y="892175"/>
            <a:ext cx="4283075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9338" y="892175"/>
            <a:ext cx="428466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8350" y="6597352"/>
            <a:ext cx="755650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04038" y="0"/>
            <a:ext cx="2239962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57225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8788400" y="6181725"/>
            <a:ext cx="147638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95800" y="5562600"/>
            <a:ext cx="31750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59300" y="5603875"/>
            <a:ext cx="354013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13263" y="5595938"/>
            <a:ext cx="346075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87850" y="5651500"/>
            <a:ext cx="620713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395288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8748713" y="836613"/>
            <a:ext cx="395287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338" y="1476375"/>
            <a:ext cx="8578850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3697288"/>
            <a:ext cx="8580438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88640"/>
            <a:ext cx="22326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840537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3863" y="892175"/>
            <a:ext cx="4283075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9338" y="892175"/>
            <a:ext cx="428466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8350" y="6597352"/>
            <a:ext cx="755650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04038" y="0"/>
            <a:ext cx="2239962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57225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8788400" y="6181725"/>
            <a:ext cx="147638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95800" y="5562600"/>
            <a:ext cx="31750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59300" y="5603875"/>
            <a:ext cx="354013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13263" y="5595938"/>
            <a:ext cx="346075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87850" y="5651500"/>
            <a:ext cx="620713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395288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8748713" y="836613"/>
            <a:ext cx="395287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338" y="1476375"/>
            <a:ext cx="8578850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100" y="3697288"/>
            <a:ext cx="8580438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28800"/>
            <a:ext cx="9143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5"/>
            <a:ext cx="9157931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3932" y="6334780"/>
            <a:ext cx="9157931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6718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88640"/>
            <a:ext cx="22326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32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840537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28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3863" y="892175"/>
            <a:ext cx="4283075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9338" y="892175"/>
            <a:ext cx="428466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8350" y="6597352"/>
            <a:ext cx="755650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305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2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28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11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89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05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35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04038" y="0"/>
            <a:ext cx="2239962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57225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11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0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CMS HGCAL -  June 3, 2016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68405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892175"/>
            <a:ext cx="8324601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97650"/>
            <a:ext cx="76342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s-ES" smtClean="0"/>
              <a:t>CMS HGCAL -  June 3, 2016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68405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892175"/>
            <a:ext cx="8324601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97650"/>
            <a:ext cx="76342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68405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892175"/>
            <a:ext cx="8324601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97650"/>
            <a:ext cx="76342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68405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892175"/>
            <a:ext cx="8324601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97650"/>
            <a:ext cx="76342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68405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892175"/>
            <a:ext cx="8324601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97650"/>
            <a:ext cx="76342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68405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892175"/>
            <a:ext cx="8324601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97650"/>
            <a:ext cx="76342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608763"/>
            <a:ext cx="7556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jpeg"/><Relationship Id="rId21" Type="http://schemas.openxmlformats.org/officeDocument/2006/relationships/image" Target="../media/image79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jpeg"/><Relationship Id="rId2" Type="http://schemas.openxmlformats.org/officeDocument/2006/relationships/image" Target="../media/image60.jpe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tiff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emf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79115" y="2204865"/>
            <a:ext cx="7385769" cy="154465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SKIROC2–CMS</a:t>
            </a:r>
            <a:br>
              <a:rPr lang="en-US" sz="3600" dirty="0" smtClean="0"/>
            </a:br>
            <a:r>
              <a:rPr lang="en-US" sz="3600" smtClean="0"/>
              <a:t>for the CMS HGCAL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19672" y="4093528"/>
            <a:ext cx="6297880" cy="1655762"/>
          </a:xfrm>
        </p:spPr>
        <p:txBody>
          <a:bodyPr/>
          <a:lstStyle/>
          <a:p>
            <a:r>
              <a:rPr lang="fr-FR" sz="1800" b="0" dirty="0" smtClean="0"/>
              <a:t>Ludovic Raux</a:t>
            </a:r>
          </a:p>
          <a:p>
            <a:endParaRPr lang="fr-FR" sz="2000" b="0" dirty="0" smtClean="0"/>
          </a:p>
          <a:p>
            <a:r>
              <a:rPr lang="fr-FR" sz="2000" b="0" dirty="0" err="1" smtClean="0"/>
              <a:t>June</a:t>
            </a:r>
            <a:r>
              <a:rPr lang="fr-FR" sz="2000" b="0" dirty="0" smtClean="0"/>
              <a:t> 1</a:t>
            </a:r>
            <a:r>
              <a:rPr lang="fr-FR" sz="2000" b="0" baseline="30000" dirty="0" smtClean="0"/>
              <a:t>st</a:t>
            </a:r>
            <a:r>
              <a:rPr lang="fr-FR" sz="2000" b="0" dirty="0" smtClean="0"/>
              <a:t>, 2016</a:t>
            </a:r>
            <a:endParaRPr lang="fr-FR" b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6" y="4543279"/>
            <a:ext cx="1550017" cy="15500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875" y="4543279"/>
            <a:ext cx="1550017" cy="15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620713"/>
          </a:xfrm>
        </p:spPr>
        <p:txBody>
          <a:bodyPr/>
          <a:lstStyle/>
          <a:p>
            <a:r>
              <a:rPr lang="en-US" sz="1800" dirty="0" smtClean="0">
                <a:latin typeface="Calibri" panose="020F0502020204030204" pitchFamily="34" charset="0"/>
              </a:rPr>
              <a:t>SKIROC2-CMS, Negative input: HG and LG linearity post-layout simulations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827584" y="8427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libri" panose="020F0502020204030204" pitchFamily="34" charset="0"/>
              </a:rPr>
              <a:t>Preamp</a:t>
            </a:r>
            <a:r>
              <a:rPr lang="fr-FR" dirty="0" smtClean="0">
                <a:latin typeface="Calibri" panose="020F0502020204030204" pitchFamily="34" charset="0"/>
              </a:rPr>
              <a:t>: </a:t>
            </a:r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=1M,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=1pF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76056" y="8427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libri" panose="020F0502020204030204" pitchFamily="34" charset="0"/>
              </a:rPr>
              <a:t>Preamp</a:t>
            </a:r>
            <a:r>
              <a:rPr lang="fr-FR" dirty="0" smtClean="0">
                <a:latin typeface="Calibri" panose="020F0502020204030204" pitchFamily="34" charset="0"/>
              </a:rPr>
              <a:t>: </a:t>
            </a:r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=20k,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=500fF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8382" y="6074132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HG linearity: from 0 to 160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LG linearity: from 0 to 1950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29189" y="6074132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HG linearity: from 0 to 220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LG linearity: from 0 to 600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2" y="1434057"/>
            <a:ext cx="4126130" cy="24745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2" y="3861566"/>
            <a:ext cx="4126130" cy="113578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92" y="4912939"/>
            <a:ext cx="4126130" cy="110286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535" y="1434057"/>
            <a:ext cx="4126130" cy="248006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535" y="3878026"/>
            <a:ext cx="4126130" cy="111932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535" y="4907452"/>
            <a:ext cx="4126130" cy="11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620713"/>
          </a:xfrm>
        </p:spPr>
        <p:txBody>
          <a:bodyPr/>
          <a:lstStyle/>
          <a:p>
            <a:r>
              <a:rPr lang="en-US" sz="2000" dirty="0" smtClean="0">
                <a:latin typeface="Calibri" panose="020F0502020204030204" pitchFamily="34" charset="0"/>
              </a:rPr>
              <a:t>SKIROC2-CMS, Negative input: </a:t>
            </a:r>
            <a:r>
              <a:rPr lang="en-US" sz="2000" dirty="0" err="1" smtClean="0">
                <a:latin typeface="Calibri" panose="020F0502020204030204" pitchFamily="34" charset="0"/>
              </a:rPr>
              <a:t>ToT</a:t>
            </a:r>
            <a:r>
              <a:rPr lang="en-US" sz="2000" dirty="0" smtClean="0">
                <a:latin typeface="Calibri" panose="020F0502020204030204" pitchFamily="34" charset="0"/>
              </a:rPr>
              <a:t> post-layout simulations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35285"/>
            <a:ext cx="4126130" cy="24745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09255"/>
            <a:ext cx="4126130" cy="124552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27584" y="8427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libri" panose="020F0502020204030204" pitchFamily="34" charset="0"/>
              </a:rPr>
              <a:t>Preamp</a:t>
            </a:r>
            <a:r>
              <a:rPr lang="fr-FR" dirty="0" smtClean="0">
                <a:latin typeface="Calibri" panose="020F0502020204030204" pitchFamily="34" charset="0"/>
              </a:rPr>
              <a:t>: </a:t>
            </a:r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=1M,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=1pF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76056" y="8427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libri" panose="020F0502020204030204" pitchFamily="34" charset="0"/>
              </a:rPr>
              <a:t>Preamp</a:t>
            </a:r>
            <a:r>
              <a:rPr lang="fr-FR" dirty="0" smtClean="0">
                <a:latin typeface="Calibri" panose="020F0502020204030204" pitchFamily="34" charset="0"/>
              </a:rPr>
              <a:t>: </a:t>
            </a:r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=20k,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=500fF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8382" y="5805264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Threshold @ 750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ToT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linearity: from 1,2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pC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 10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29189" y="5805264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Threshold @ 500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ToT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linearity: from 1,7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pC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 10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36" y="1536987"/>
            <a:ext cx="4126130" cy="24800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222" y="3999405"/>
            <a:ext cx="4120644" cy="12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016" y="3501008"/>
            <a:ext cx="3200400" cy="2400300"/>
          </a:xfrm>
          <a:prstGeom prst="rect">
            <a:avLst/>
          </a:prstGeom>
        </p:spPr>
      </p:pic>
      <p:pic>
        <p:nvPicPr>
          <p:cNvPr id="18" name="Espace réservé du contenu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65" y="3504525"/>
            <a:ext cx="3163663" cy="237274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>
                <a:latin typeface="Calibri" panose="020F0502020204030204" pitchFamily="34" charset="0"/>
              </a:rPr>
              <a:t>Positive input: HG and LG linearity post-layout simulations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46" y="1123437"/>
            <a:ext cx="4126130" cy="247458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27584" y="54868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</a:rPr>
              <a:t>Charge PA</a:t>
            </a:r>
          </a:p>
          <a:p>
            <a:pPr algn="ctr"/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=1M,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=1pF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48064" y="5519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alibri" panose="020F0502020204030204" pitchFamily="34" charset="0"/>
              </a:rPr>
              <a:t>Current</a:t>
            </a:r>
            <a:r>
              <a:rPr lang="fr-FR" dirty="0" smtClean="0">
                <a:latin typeface="Calibri" panose="020F0502020204030204" pitchFamily="34" charset="0"/>
              </a:rPr>
              <a:t> PA</a:t>
            </a:r>
          </a:p>
          <a:p>
            <a:pPr algn="ctr"/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=20k,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=500fF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8382" y="5949280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HG linearity: from 0 to 180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LG linearity: from 0 to 1700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120993" y="5949280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HG linearity: from 0 to 160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LG linearity: from 0 to 950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78" y="1123437"/>
            <a:ext cx="4142591" cy="24800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89352" y="3823743"/>
            <a:ext cx="1129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Preamp output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89351" y="4552398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H</a:t>
            </a:r>
            <a:r>
              <a:rPr lang="en-US" sz="1200" dirty="0" smtClean="0">
                <a:latin typeface="Calibri" panose="020F0502020204030204" pitchFamily="34" charset="0"/>
              </a:rPr>
              <a:t>G shaper output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888389" y="5142553"/>
            <a:ext cx="1263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LG shaper output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Positive input: </a:t>
            </a:r>
            <a:r>
              <a:rPr lang="en-US" dirty="0" err="1" smtClean="0">
                <a:latin typeface="Calibri" panose="020F0502020204030204" pitchFamily="34" charset="0"/>
              </a:rPr>
              <a:t>ToT</a:t>
            </a:r>
            <a:r>
              <a:rPr lang="en-US" dirty="0" smtClean="0">
                <a:latin typeface="Calibri" panose="020F0502020204030204" pitchFamily="34" charset="0"/>
              </a:rPr>
              <a:t> post-layout simulations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66881"/>
            <a:ext cx="4126130" cy="24800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566881"/>
            <a:ext cx="4126130" cy="24800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503" y="4046949"/>
            <a:ext cx="4126130" cy="12455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3935519"/>
            <a:ext cx="4126130" cy="124552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27584" y="84271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</a:rPr>
              <a:t>Charge PA</a:t>
            </a:r>
          </a:p>
          <a:p>
            <a:pPr algn="ctr"/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=1M,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=1pF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76056" y="84271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alibri" panose="020F0502020204030204" pitchFamily="34" charset="0"/>
              </a:rPr>
              <a:t>Current</a:t>
            </a:r>
            <a:r>
              <a:rPr lang="fr-FR" dirty="0" smtClean="0">
                <a:latin typeface="Calibri" panose="020F0502020204030204" pitchFamily="34" charset="0"/>
              </a:rPr>
              <a:t> PA</a:t>
            </a:r>
          </a:p>
          <a:p>
            <a:pPr algn="ctr"/>
            <a:r>
              <a:rPr lang="fr-FR" dirty="0" err="1" smtClean="0">
                <a:latin typeface="Calibri" panose="020F0502020204030204" pitchFamily="34" charset="0"/>
              </a:rPr>
              <a:t>Rf</a:t>
            </a:r>
            <a:r>
              <a:rPr lang="fr-FR" dirty="0" smtClean="0">
                <a:latin typeface="Calibri" panose="020F0502020204030204" pitchFamily="34" charset="0"/>
              </a:rPr>
              <a:t>=20k, </a:t>
            </a:r>
            <a:r>
              <a:rPr lang="fr-FR" dirty="0" err="1" smtClean="0">
                <a:latin typeface="Calibri" panose="020F0502020204030204" pitchFamily="34" charset="0"/>
              </a:rPr>
              <a:t>Cf</a:t>
            </a:r>
            <a:r>
              <a:rPr lang="fr-FR" dirty="0" smtClean="0">
                <a:latin typeface="Calibri" panose="020F0502020204030204" pitchFamily="34" charset="0"/>
              </a:rPr>
              <a:t>=500fF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8382" y="5733256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Threshold @ 700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ToT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linearity: from 800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 10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190972" y="5733256"/>
            <a:ext cx="3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Threshold @ 450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ToT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linearity: from 1,7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pC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to 10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pC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SKIROC2-CMS: Crosstalk and power consumption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/>
          </p:nvPr>
        </p:nvGraphicFramePr>
        <p:xfrm>
          <a:off x="496903" y="1592635"/>
          <a:ext cx="4004121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4707"/>
                <a:gridCol w="1334707"/>
                <a:gridCol w="13347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Signal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Crosstalk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Crosstalk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Preamp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0,34%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0,35%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HG shaper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0,3%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0,7%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LG shaper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0,34%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0,35%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 shaper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0,62%</a:t>
                      </a:r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3%</a:t>
                      </a:r>
                      <a:r>
                        <a:rPr lang="en-US" baseline="30000" dirty="0" smtClean="0"/>
                        <a:t>(1)</a:t>
                      </a:r>
                      <a:endParaRPr lang="en-US" baseline="30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50825" y="4077072"/>
            <a:ext cx="4099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(1) Neighboring channels trigger when hit channel is saturating</a:t>
            </a:r>
            <a:endParaRPr lang="en-US" sz="1200" dirty="0">
              <a:latin typeface="Calibri" panose="020F0502020204030204" pitchFamily="34" charset="0"/>
            </a:endParaRPr>
          </a:p>
        </p:txBody>
      </p:sp>
      <p:graphicFrame>
        <p:nvGraphicFramePr>
          <p:cNvPr id="8" name="Espace réservé du contenu 5"/>
          <p:cNvGraphicFramePr>
            <a:graphicFrameLocks/>
          </p:cNvGraphicFramePr>
          <p:nvPr>
            <p:extLst/>
          </p:nvPr>
        </p:nvGraphicFramePr>
        <p:xfrm>
          <a:off x="5256076" y="1599183"/>
          <a:ext cx="3240360" cy="228245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656183"/>
                <a:gridCol w="1584177"/>
              </a:tblGrid>
              <a:tr h="49631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Preamplifiers </a:t>
                      </a:r>
                      <a:r>
                        <a:rPr lang="en-US" sz="1200" dirty="0" smtClean="0"/>
                        <a:t>(positive / negative)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5,3 </a:t>
                      </a:r>
                      <a:r>
                        <a:rPr lang="en-US" sz="1400" dirty="0" err="1" smtClean="0"/>
                        <a:t>mW</a:t>
                      </a:r>
                      <a:r>
                        <a:rPr lang="en-US" sz="1400" dirty="0" smtClean="0"/>
                        <a:t> / 5,6 </a:t>
                      </a:r>
                      <a:r>
                        <a:rPr lang="en-US" sz="1400" dirty="0" err="1" smtClean="0"/>
                        <a:t>mW</a:t>
                      </a:r>
                      <a:endParaRPr lang="en-US" sz="1400" dirty="0"/>
                    </a:p>
                  </a:txBody>
                  <a:tcPr anchor="ctr"/>
                </a:tc>
              </a:tr>
              <a:tr h="3146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Slow shapers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1,94 </a:t>
                      </a:r>
                      <a:r>
                        <a:rPr lang="en-US" sz="1400" dirty="0" err="1" smtClean="0"/>
                        <a:t>mW</a:t>
                      </a:r>
                      <a:endParaRPr lang="en-US" sz="1400" dirty="0"/>
                    </a:p>
                  </a:txBody>
                  <a:tcPr anchor="ctr"/>
                </a:tc>
              </a:tr>
              <a:tr h="31469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ToT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0,1 </a:t>
                      </a:r>
                      <a:r>
                        <a:rPr lang="en-US" sz="1400" dirty="0" err="1" smtClean="0"/>
                        <a:t>mW</a:t>
                      </a:r>
                      <a:endParaRPr lang="en-US" sz="1400" dirty="0"/>
                    </a:p>
                  </a:txBody>
                  <a:tcPr anchor="ctr"/>
                </a:tc>
              </a:tr>
              <a:tr h="31469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ToA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2,6 </a:t>
                      </a:r>
                      <a:r>
                        <a:rPr lang="en-US" sz="1400" dirty="0" err="1" smtClean="0"/>
                        <a:t>mW</a:t>
                      </a:r>
                      <a:endParaRPr lang="en-US" sz="1400" dirty="0"/>
                    </a:p>
                  </a:txBody>
                  <a:tcPr anchor="ctr"/>
                </a:tc>
              </a:tr>
              <a:tr h="3146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TDC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1,93 </a:t>
                      </a:r>
                      <a:r>
                        <a:rPr lang="en-US" sz="1400" dirty="0" err="1" smtClean="0"/>
                        <a:t>mW</a:t>
                      </a:r>
                      <a:endParaRPr lang="en-US" sz="1400" dirty="0"/>
                    </a:p>
                  </a:txBody>
                  <a:tcPr anchor="ctr"/>
                </a:tc>
              </a:tr>
              <a:tr h="5273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analog (/channel)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r>
                        <a:rPr lang="en-US" sz="1400" baseline="0" dirty="0" smtClean="0"/>
                        <a:t> – 13 </a:t>
                      </a:r>
                      <a:r>
                        <a:rPr lang="en-US" sz="1400" dirty="0" err="1" smtClean="0"/>
                        <a:t>mW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5076056" y="397544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Assuming 20mW power dissipation for the digital part, we expect 850 </a:t>
            </a:r>
            <a:r>
              <a:rPr lang="en-US" sz="1200" dirty="0" err="1" smtClean="0">
                <a:latin typeface="Calibri" panose="020F0502020204030204" pitchFamily="34" charset="0"/>
              </a:rPr>
              <a:t>mW</a:t>
            </a:r>
            <a:r>
              <a:rPr lang="en-US" sz="1200" dirty="0" smtClean="0">
                <a:latin typeface="Calibri" panose="020F0502020204030204" pitchFamily="34" charset="0"/>
              </a:rPr>
              <a:t> for the entire chip 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19672" y="1004467"/>
            <a:ext cx="123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CROSSTALK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08104" y="1004467"/>
            <a:ext cx="241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POWER CONSUMPTION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ToA</a:t>
            </a:r>
            <a:r>
              <a:rPr lang="en-US" dirty="0" smtClean="0">
                <a:latin typeface="Calibri" panose="020F0502020204030204" pitchFamily="34" charset="0"/>
              </a:rPr>
              <a:t>: Time walk and jitter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50157"/>
            <a:ext cx="5990313" cy="4492735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223652" y="5257439"/>
          <a:ext cx="5688633" cy="11774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6211"/>
                <a:gridCol w="1896211"/>
                <a:gridCol w="1896211"/>
              </a:tblGrid>
              <a:tr h="2908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Calibri" panose="020F0502020204030204" pitchFamily="34" charset="0"/>
                        </a:rPr>
                        <a:t>Qinj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</a:rPr>
                        <a:t>fC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Time walk (ns)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Jitter (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</a:rPr>
                        <a:t>ps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908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5,47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220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908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100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2,9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22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908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anose="020F0502020204030204" pitchFamily="34" charset="0"/>
                        </a:rPr>
                        <a:t>7,5</a:t>
                      </a:r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50825" y="1844824"/>
            <a:ext cx="1872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Rms</a:t>
            </a:r>
            <a:r>
              <a:rPr lang="en-US" dirty="0" smtClean="0">
                <a:latin typeface="Calibri" panose="020F0502020204030204" pitchFamily="34" charset="0"/>
              </a:rPr>
              <a:t> Noise = 0,6fC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Threshold @ 6fC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SKIROC2-CMS: ramp </a:t>
            </a:r>
            <a:r>
              <a:rPr lang="en-US" dirty="0" err="1" smtClean="0">
                <a:latin typeface="Calibri" panose="020F0502020204030204" pitchFamily="34" charset="0"/>
              </a:rPr>
              <a:t>ToA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Espace réservé du contenu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53455" y="804311"/>
            <a:ext cx="3990545" cy="299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965269"/>
            <a:ext cx="5544542" cy="4448783"/>
          </a:xfrm>
          <a:prstGeom prst="rect">
            <a:avLst/>
          </a:prstGeom>
        </p:spPr>
      </p:pic>
      <p:sp>
        <p:nvSpPr>
          <p:cNvPr id="9" name="ZoneTexte 6"/>
          <p:cNvSpPr txBox="1"/>
          <p:nvPr/>
        </p:nvSpPr>
        <p:spPr>
          <a:xfrm>
            <a:off x="6588969" y="114392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latin typeface="Calibri" panose="020F0502020204030204" pitchFamily="34" charset="0"/>
              </a:rPr>
              <a:t>Noise RMS=840µV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Some time simulations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29792"/>
            <a:ext cx="4584589" cy="27556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06" y="853153"/>
            <a:ext cx="4584589" cy="27556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3550"/>
            <a:ext cx="4584589" cy="27556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9792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SKIROC2-CMS: Noise simulations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Cd = 50pF, T=-30°C, noise after HG shaper, no leakage current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Noise after HG shaper is dominated by input PMOS transistor below the required 2000e- (~0.5nV/.</a:t>
            </a:r>
            <a:r>
              <a:rPr lang="en-US" dirty="0" err="1" smtClean="0">
                <a:latin typeface="Calibri" panose="020F0502020204030204" pitchFamily="34" charset="0"/>
              </a:rPr>
              <a:t>sqrt</a:t>
            </a:r>
            <a:r>
              <a:rPr lang="en-US" dirty="0" smtClean="0">
                <a:latin typeface="Calibri" panose="020F0502020204030204" pitchFamily="34" charset="0"/>
              </a:rPr>
              <a:t>(Hz))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1187624" y="2060848"/>
          <a:ext cx="6264696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8232"/>
                <a:gridCol w="2088232"/>
                <a:gridCol w="2088232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 panose="020F0502020204030204" pitchFamily="34" charset="0"/>
                        </a:rPr>
                        <a:t>ENC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Calibri" panose="020F0502020204030204" pitchFamily="34" charset="0"/>
                        </a:rPr>
                        <a:t>Rf</a:t>
                      </a:r>
                      <a:r>
                        <a:rPr lang="fr-FR" dirty="0" smtClean="0">
                          <a:latin typeface="Calibri" panose="020F0502020204030204" pitchFamily="34" charset="0"/>
                        </a:rPr>
                        <a:t>=1M, </a:t>
                      </a:r>
                      <a:r>
                        <a:rPr lang="fr-FR" dirty="0" err="1" smtClean="0">
                          <a:latin typeface="Calibri" panose="020F0502020204030204" pitchFamily="34" charset="0"/>
                        </a:rPr>
                        <a:t>Cf</a:t>
                      </a:r>
                      <a:r>
                        <a:rPr lang="fr-FR" dirty="0" smtClean="0">
                          <a:latin typeface="Calibri" panose="020F0502020204030204" pitchFamily="34" charset="0"/>
                        </a:rPr>
                        <a:t>=1pF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Calibri" panose="020F0502020204030204" pitchFamily="34" charset="0"/>
                        </a:rPr>
                        <a:t>Rf</a:t>
                      </a:r>
                      <a:r>
                        <a:rPr lang="fr-FR" dirty="0" smtClean="0">
                          <a:latin typeface="Calibri" panose="020F0502020204030204" pitchFamily="34" charset="0"/>
                        </a:rPr>
                        <a:t>=20k, </a:t>
                      </a:r>
                      <a:r>
                        <a:rPr lang="fr-FR" dirty="0" err="1" smtClean="0">
                          <a:latin typeface="Calibri" panose="020F0502020204030204" pitchFamily="34" charset="0"/>
                        </a:rPr>
                        <a:t>Cf</a:t>
                      </a:r>
                      <a:r>
                        <a:rPr lang="fr-FR" dirty="0" smtClean="0">
                          <a:latin typeface="Calibri" panose="020F0502020204030204" pitchFamily="34" charset="0"/>
                        </a:rPr>
                        <a:t>=500fF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 panose="020F0502020204030204" pitchFamily="34" charset="0"/>
                        </a:rPr>
                        <a:t>Positive input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 panose="020F0502020204030204" pitchFamily="34" charset="0"/>
                        </a:rPr>
                        <a:t>0,2fC (1250 e-)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 panose="020F0502020204030204" pitchFamily="34" charset="0"/>
                        </a:rPr>
                        <a:t>0,25fC (1560 e-)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Calibri" panose="020F0502020204030204" pitchFamily="34" charset="0"/>
                        </a:rPr>
                        <a:t>Negative</a:t>
                      </a:r>
                      <a:r>
                        <a:rPr lang="fr-FR" dirty="0" smtClean="0">
                          <a:latin typeface="Calibri" panose="020F0502020204030204" pitchFamily="34" charset="0"/>
                        </a:rPr>
                        <a:t> input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 panose="020F0502020204030204" pitchFamily="34" charset="0"/>
                        </a:rPr>
                        <a:t>0,23fC (1440 e-)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 panose="020F0502020204030204" pitchFamily="34" charset="0"/>
                        </a:rPr>
                        <a:t>0,3fC (1875 e-)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6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Conclusion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705178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latin typeface="Calibri" panose="020F0502020204030204" pitchFamily="34" charset="0"/>
              </a:rPr>
              <a:t>HGC targeted  Skiroc2-CMS chip variant with</a:t>
            </a:r>
          </a:p>
          <a:p>
            <a:pPr lvl="1" algn="just"/>
            <a:r>
              <a:rPr lang="en-US" sz="1300" dirty="0">
                <a:latin typeface="Calibri" panose="020F0502020204030204" pitchFamily="34" charset="0"/>
              </a:rPr>
              <a:t>n-on-p as well as p-on-n read-out</a:t>
            </a:r>
          </a:p>
          <a:p>
            <a:pPr lvl="1" algn="just"/>
            <a:r>
              <a:rPr lang="en-US" sz="1300" dirty="0">
                <a:latin typeface="Calibri" panose="020F0502020204030204" pitchFamily="34" charset="0"/>
              </a:rPr>
              <a:t>LHC-like ~ 20ns shaping time</a:t>
            </a:r>
          </a:p>
          <a:p>
            <a:pPr lvl="1" algn="just"/>
            <a:r>
              <a:rPr lang="en-US" sz="1300" dirty="0">
                <a:latin typeface="Calibri" panose="020F0502020204030204" pitchFamily="34" charset="0"/>
              </a:rPr>
              <a:t>Leakage current compensation for irradiated sensors</a:t>
            </a:r>
          </a:p>
          <a:p>
            <a:pPr lvl="1" algn="just"/>
            <a:r>
              <a:rPr lang="en-US" sz="1300" dirty="0">
                <a:latin typeface="Calibri" panose="020F0502020204030204" pitchFamily="34" charset="0"/>
              </a:rPr>
              <a:t>Key features and variants of HGC FE architecture</a:t>
            </a:r>
          </a:p>
          <a:p>
            <a:pPr lvl="2" algn="just"/>
            <a:r>
              <a:rPr lang="en-US" sz="1300" dirty="0">
                <a:latin typeface="Calibri" panose="020F0502020204030204" pitchFamily="34" charset="0"/>
              </a:rPr>
              <a:t>Including TDC for precision </a:t>
            </a:r>
            <a:r>
              <a:rPr lang="en-US" sz="1300" dirty="0" smtClean="0">
                <a:latin typeface="Calibri" panose="020F0502020204030204" pitchFamily="34" charset="0"/>
              </a:rPr>
              <a:t>timing and </a:t>
            </a:r>
            <a:r>
              <a:rPr lang="en-US" sz="1300" dirty="0" err="1" smtClean="0">
                <a:latin typeface="Calibri" panose="020F0502020204030204" pitchFamily="34" charset="0"/>
              </a:rPr>
              <a:t>ToT</a:t>
            </a:r>
            <a:endParaRPr lang="en-US" sz="1300" dirty="0">
              <a:latin typeface="Calibri" panose="020F0502020204030204" pitchFamily="34" charset="0"/>
            </a:endParaRPr>
          </a:p>
          <a:p>
            <a:pPr lvl="1" algn="just"/>
            <a:r>
              <a:rPr lang="en-US" sz="1300" dirty="0">
                <a:latin typeface="Calibri" panose="020F0502020204030204" pitchFamily="34" charset="0"/>
              </a:rPr>
              <a:t>Pin-to-pin compatible</a:t>
            </a:r>
          </a:p>
          <a:p>
            <a:pPr lvl="2" algn="just"/>
            <a:r>
              <a:rPr lang="en-US" sz="1300" dirty="0">
                <a:latin typeface="Calibri" panose="020F0502020204030204" pitchFamily="34" charset="0"/>
              </a:rPr>
              <a:t>Design submitted, expect chips back in Spring </a:t>
            </a:r>
          </a:p>
          <a:p>
            <a:endParaRPr lang="en-GB" sz="1200" dirty="0" smtClean="0">
              <a:latin typeface="Calibri" panose="020F0502020204030204" pitchFamily="34" charset="0"/>
            </a:endParaRPr>
          </a:p>
          <a:p>
            <a:r>
              <a:rPr lang="en-GB" sz="1600" dirty="0" smtClean="0">
                <a:latin typeface="Calibri" panose="020F0502020204030204" pitchFamily="34" charset="0"/>
              </a:rPr>
              <a:t>SKIROC2-CMS aims</a:t>
            </a:r>
          </a:p>
          <a:p>
            <a:pPr lvl="1"/>
            <a:r>
              <a:rPr lang="en-GB" sz="1300" dirty="0" err="1" smtClean="0">
                <a:latin typeface="Calibri" panose="020F0502020204030204" pitchFamily="34" charset="0"/>
              </a:rPr>
              <a:t>ToT</a:t>
            </a:r>
            <a:r>
              <a:rPr lang="en-GB" sz="1300" dirty="0" smtClean="0">
                <a:latin typeface="Calibri" panose="020F0502020204030204" pitchFamily="34" charset="0"/>
              </a:rPr>
              <a:t> </a:t>
            </a:r>
            <a:r>
              <a:rPr lang="en-GB" sz="1300" dirty="0">
                <a:latin typeface="Calibri" panose="020F0502020204030204" pitchFamily="34" charset="0"/>
              </a:rPr>
              <a:t>scheme non linear in region </a:t>
            </a:r>
            <a:r>
              <a:rPr lang="en-GB" sz="1300" dirty="0" smtClean="0">
                <a:latin typeface="Calibri" panose="020F0502020204030204" pitchFamily="34" charset="0"/>
              </a:rPr>
              <a:t>100-200fC: </a:t>
            </a:r>
            <a:r>
              <a:rPr lang="en-GB" sz="1300" dirty="0">
                <a:latin typeface="Calibri" panose="020F0502020204030204" pitchFamily="34" charset="0"/>
              </a:rPr>
              <a:t>n</a:t>
            </a:r>
            <a:r>
              <a:rPr lang="en-GB" sz="1300" dirty="0" smtClean="0">
                <a:latin typeface="Calibri" panose="020F0502020204030204" pitchFamily="34" charset="0"/>
              </a:rPr>
              <a:t>eeds </a:t>
            </a:r>
            <a:r>
              <a:rPr lang="en-GB" sz="1300" dirty="0">
                <a:latin typeface="Calibri" panose="020F0502020204030204" pitchFamily="34" charset="0"/>
              </a:rPr>
              <a:t>precise calibration and demonstration in Test-beam </a:t>
            </a:r>
          </a:p>
          <a:p>
            <a:pPr lvl="1"/>
            <a:r>
              <a:rPr lang="en-GB" sz="1300" dirty="0">
                <a:latin typeface="Calibri" panose="020F0502020204030204" pitchFamily="34" charset="0"/>
              </a:rPr>
              <a:t>Will be studied with </a:t>
            </a:r>
            <a:r>
              <a:rPr lang="en-GB" sz="1300" dirty="0" smtClean="0">
                <a:latin typeface="Calibri" panose="020F0502020204030204" pitchFamily="34" charset="0"/>
              </a:rPr>
              <a:t>SKIROC2-CMS </a:t>
            </a:r>
            <a:r>
              <a:rPr lang="en-GB" sz="1300" dirty="0">
                <a:latin typeface="Calibri" panose="020F0502020204030204" pitchFamily="34" charset="0"/>
              </a:rPr>
              <a:t>and test vehicle</a:t>
            </a:r>
          </a:p>
          <a:p>
            <a:pPr lvl="2"/>
            <a:r>
              <a:rPr lang="en-GB" sz="1300" dirty="0">
                <a:latin typeface="Calibri" panose="020F0502020204030204" pitchFamily="34" charset="0"/>
              </a:rPr>
              <a:t>Backup with bi-gain and </a:t>
            </a:r>
            <a:r>
              <a:rPr lang="en-GB" sz="1300" dirty="0" err="1">
                <a:latin typeface="Calibri" panose="020F0502020204030204" pitchFamily="34" charset="0"/>
              </a:rPr>
              <a:t>ToT</a:t>
            </a:r>
            <a:r>
              <a:rPr lang="en-GB" sz="1300" dirty="0">
                <a:latin typeface="Calibri" panose="020F0502020204030204" pitchFamily="34" charset="0"/>
              </a:rPr>
              <a:t> above 1-2 </a:t>
            </a:r>
            <a:r>
              <a:rPr lang="en-GB" sz="1300" dirty="0" err="1">
                <a:latin typeface="Calibri" panose="020F0502020204030204" pitchFamily="34" charset="0"/>
              </a:rPr>
              <a:t>pC</a:t>
            </a:r>
            <a:r>
              <a:rPr lang="en-GB" sz="1300" dirty="0">
                <a:latin typeface="Calibri" panose="020F0502020204030204" pitchFamily="34" charset="0"/>
              </a:rPr>
              <a:t> or dynamic gain switching</a:t>
            </a:r>
          </a:p>
          <a:p>
            <a:pPr marL="0" indent="0" algn="just"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pPr algn="just"/>
            <a:r>
              <a:rPr lang="en-US" sz="1600" dirty="0" smtClean="0">
                <a:latin typeface="Calibri" panose="020F0502020204030204" pitchFamily="34" charset="0"/>
              </a:rPr>
              <a:t>January 2016: first fully functional Si-HGC modules equipped with existing SKIROC2 chips</a:t>
            </a:r>
          </a:p>
          <a:p>
            <a:pPr lvl="1" algn="just"/>
            <a:r>
              <a:rPr lang="en-US" sz="1300" dirty="0" smtClean="0">
                <a:latin typeface="Calibri" panose="020F0502020204030204" pitchFamily="34" charset="0"/>
              </a:rPr>
              <a:t>Skiroc2 designed for p-on-n sensors, but too slow shaping time, readout based on </a:t>
            </a:r>
            <a:r>
              <a:rPr lang="en-US" sz="1300" dirty="0" err="1" smtClean="0">
                <a:latin typeface="Calibri" panose="020F0502020204030204" pitchFamily="34" charset="0"/>
              </a:rPr>
              <a:t>Calice</a:t>
            </a:r>
            <a:r>
              <a:rPr lang="en-US" sz="1300" dirty="0" smtClean="0">
                <a:latin typeface="Calibri" panose="020F0502020204030204" pitchFamily="34" charset="0"/>
              </a:rPr>
              <a:t> requirements</a:t>
            </a:r>
          </a:p>
          <a:p>
            <a:pPr algn="just"/>
            <a:r>
              <a:rPr lang="en-US" sz="1600" dirty="0" smtClean="0">
                <a:latin typeface="Calibri" panose="020F0502020204030204" pitchFamily="34" charset="0"/>
              </a:rPr>
              <a:t>Spring 2016: test beams at FNAL with Si-HGC EE slice equipped with Skiroc2</a:t>
            </a:r>
          </a:p>
          <a:p>
            <a:pPr lvl="1" algn="just"/>
            <a:r>
              <a:rPr lang="en-US" sz="1300" dirty="0" smtClean="0">
                <a:latin typeface="Calibri" panose="020F0502020204030204" pitchFamily="34" charset="0"/>
              </a:rPr>
              <a:t>Enable tests of EM calorimetric response</a:t>
            </a:r>
          </a:p>
          <a:p>
            <a:pPr lvl="1" algn="just"/>
            <a:r>
              <a:rPr lang="en-US" sz="1300" dirty="0" smtClean="0">
                <a:latin typeface="Calibri" panose="020F0502020204030204" pitchFamily="34" charset="0"/>
              </a:rPr>
              <a:t>Prepare for more detailed studies using modules equipped with Skiroc2-CMS</a:t>
            </a:r>
          </a:p>
          <a:p>
            <a:pPr algn="just"/>
            <a:r>
              <a:rPr lang="en-US" sz="1600" dirty="0" smtClean="0">
                <a:latin typeface="Calibri" panose="020F0502020204030204" pitchFamily="34" charset="0"/>
              </a:rPr>
              <a:t>Fall 2016: test beams at CERN with Si-HGC EE and FH slice equipped with Skiroc2-CMS</a:t>
            </a:r>
          </a:p>
          <a:p>
            <a:pPr lvl="1" algn="just"/>
            <a:r>
              <a:rPr lang="en-US" sz="1300" dirty="0" smtClean="0">
                <a:latin typeface="Calibri" panose="020F0502020204030204" pitchFamily="34" charset="0"/>
              </a:rPr>
              <a:t>Enable detailed studies of calorimetric response and performances of baseline architecture and variants</a:t>
            </a:r>
          </a:p>
          <a:p>
            <a:pPr lvl="1" algn="just"/>
            <a:r>
              <a:rPr lang="en-US" sz="1300" dirty="0" smtClean="0">
                <a:latin typeface="Calibri" panose="020F0502020204030204" pitchFamily="34" charset="0"/>
              </a:rPr>
              <a:t>Aim for timing studies of EM and Hadronic shower evolution with ~50ps calorimeter cell timing resolution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14" descr="Skiroc-landing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124744"/>
            <a:ext cx="2007496" cy="20162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562155" y="692696"/>
            <a:ext cx="1826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Landing of SKIROC2(-CMS)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Designed at UCSB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9710" y="4509120"/>
            <a:ext cx="1508019" cy="20300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620713"/>
          </a:xfrm>
        </p:spPr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SKIROC2-CMS: </a:t>
            </a:r>
            <a:r>
              <a:rPr lang="fr-FR" dirty="0">
                <a:latin typeface="Calibri" panose="020F0502020204030204" pitchFamily="34" charset="0"/>
              </a:rPr>
              <a:t>E</a:t>
            </a:r>
            <a:r>
              <a:rPr lang="fr-FR" dirty="0" smtClean="0">
                <a:latin typeface="Calibri" panose="020F0502020204030204" pitchFamily="34" charset="0"/>
              </a:rPr>
              <a:t>lectronics for </a:t>
            </a:r>
            <a:r>
              <a:rPr lang="fr-FR" dirty="0" err="1" smtClean="0">
                <a:latin typeface="Calibri" panose="020F0502020204030204" pitchFamily="34" charset="0"/>
              </a:rPr>
              <a:t>testbeam</a:t>
            </a:r>
            <a:endParaRPr lang="fr-FR" sz="2000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736196"/>
            <a:ext cx="5040560" cy="5745971"/>
          </a:xfrm>
        </p:spPr>
        <p:txBody>
          <a:bodyPr>
            <a:normAutofit lnSpcReduction="10000"/>
          </a:bodyPr>
          <a:lstStyle/>
          <a:p>
            <a:r>
              <a:rPr lang="en-US" sz="2200" dirty="0" err="1" smtClean="0">
                <a:latin typeface="Calibri" panose="020F0502020204030204" pitchFamily="34" charset="0"/>
              </a:rPr>
              <a:t>Testbeam</a:t>
            </a:r>
            <a:r>
              <a:rPr lang="en-US" sz="2200" dirty="0" smtClean="0">
                <a:latin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</a:rPr>
              <a:t>electronics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</a:rPr>
              <a:t>Use SKIROC2 to exercise system </a:t>
            </a:r>
            <a:r>
              <a:rPr lang="en-US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issues (low noise, large range)</a:t>
            </a:r>
            <a:endParaRPr lang="en-US" sz="18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Complex front-end boards designed at </a:t>
            </a:r>
            <a:r>
              <a:rPr lang="en-US" sz="1800" dirty="0" smtClean="0">
                <a:latin typeface="Calibri" panose="020F0502020204030204" pitchFamily="34" charset="0"/>
              </a:rPr>
              <a:t>UCSB : delicate routing </a:t>
            </a:r>
          </a:p>
          <a:p>
            <a:pPr lvl="1"/>
            <a:r>
              <a:rPr lang="en-US" sz="1800" dirty="0" err="1" smtClean="0">
                <a:latin typeface="Calibri" panose="020F0502020204030204" pitchFamily="34" charset="0"/>
              </a:rPr>
              <a:t>Evolutive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</a:rPr>
              <a:t>readout designed at </a:t>
            </a:r>
            <a:r>
              <a:rPr lang="en-US" sz="1800" dirty="0" smtClean="0">
                <a:latin typeface="Calibri" panose="020F0502020204030204" pitchFamily="34" charset="0"/>
              </a:rPr>
              <a:t>FNAL </a:t>
            </a:r>
          </a:p>
          <a:p>
            <a:pPr lvl="1"/>
            <a:endParaRPr lang="en-US" sz="1800" dirty="0" smtClean="0">
              <a:latin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</a:rPr>
              <a:t>Development of </a:t>
            </a:r>
            <a:r>
              <a:rPr lang="en-US" sz="2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SKIROC2-CMS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Optimized version for CMS test beams, pin to pin compatible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Dual polarity charge preamplifier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Faster slow shaper (25ns instead of 200ns)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SCA in roll mode (sampling of slow shapers @ 40MHz, depth = 300ns)</a:t>
            </a:r>
          </a:p>
          <a:p>
            <a:pPr lvl="1"/>
            <a:r>
              <a:rPr lang="en-US" sz="1800" dirty="0" err="1" smtClean="0">
                <a:latin typeface="Calibri" panose="020F0502020204030204" pitchFamily="34" charset="0"/>
              </a:rPr>
              <a:t>ToT</a:t>
            </a:r>
            <a:r>
              <a:rPr lang="en-US" sz="1800" dirty="0" smtClean="0">
                <a:latin typeface="Calibri" panose="020F0502020204030204" pitchFamily="34" charset="0"/>
              </a:rPr>
              <a:t> for high input charge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TDC (TAC) for </a:t>
            </a:r>
            <a:r>
              <a:rPr lang="en-US" sz="1800" dirty="0" err="1" smtClean="0">
                <a:latin typeface="Calibri" panose="020F0502020204030204" pitchFamily="34" charset="0"/>
              </a:rPr>
              <a:t>ToA</a:t>
            </a:r>
            <a:r>
              <a:rPr lang="en-US" sz="1800" dirty="0" smtClean="0">
                <a:latin typeface="Calibri" panose="020F0502020204030204" pitchFamily="34" charset="0"/>
              </a:rPr>
              <a:t> (~20 </a:t>
            </a:r>
            <a:r>
              <a:rPr lang="en-US" sz="1800" dirty="0" err="1" smtClean="0">
                <a:latin typeface="Calibri" panose="020F0502020204030204" pitchFamily="34" charset="0"/>
              </a:rPr>
              <a:t>ps</a:t>
            </a:r>
            <a:r>
              <a:rPr lang="en-US" sz="1800" dirty="0" smtClean="0">
                <a:latin typeface="Calibri" panose="020F0502020204030204" pitchFamily="34" charset="0"/>
              </a:rPr>
              <a:t> binning, ~50ps jitter)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Will replace SKIROC2 on modules for </a:t>
            </a: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timing and </a:t>
            </a:r>
            <a:r>
              <a:rPr lang="en-US" sz="18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ToT</a:t>
            </a: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studies</a:t>
            </a:r>
          </a:p>
          <a:p>
            <a:pPr lvl="1"/>
            <a:endParaRPr lang="en-US" sz="1800" dirty="0"/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Box 5"/>
          <p:cNvSpPr txBox="1"/>
          <p:nvPr/>
        </p:nvSpPr>
        <p:spPr>
          <a:xfrm>
            <a:off x="5076056" y="6045178"/>
            <a:ext cx="2262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This “little” setup has ~14k </a:t>
            </a:r>
            <a:r>
              <a:rPr lang="en-US" sz="1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ch.</a:t>
            </a: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to read out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!</a:t>
            </a:r>
          </a:p>
        </p:txBody>
      </p:sp>
      <p:pic>
        <p:nvPicPr>
          <p:cNvPr id="16" name="Picture 6" descr="IMG_14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085254"/>
            <a:ext cx="3893080" cy="291981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218" y="676762"/>
            <a:ext cx="1382270" cy="73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CMS Phase-II upgrades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276" y="1564462"/>
            <a:ext cx="5241780" cy="3445316"/>
          </a:xfrm>
          <a:prstGeom prst="rect">
            <a:avLst/>
          </a:prstGeom>
          <a:ln>
            <a:noFill/>
          </a:ln>
        </p:spPr>
      </p:pic>
      <p:sp>
        <p:nvSpPr>
          <p:cNvPr id="7" name="TextBox 10"/>
          <p:cNvSpPr txBox="1"/>
          <p:nvPr/>
        </p:nvSpPr>
        <p:spPr>
          <a:xfrm>
            <a:off x="6477642" y="3360398"/>
            <a:ext cx="281494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90"/>
                </a:solidFill>
                <a:latin typeface="Calibri"/>
              </a:rPr>
              <a:t>            </a:t>
            </a:r>
            <a:r>
              <a:rPr lang="en-US" dirty="0" smtClean="0">
                <a:solidFill>
                  <a:srgbClr val="000090"/>
                </a:solidFill>
                <a:latin typeface="Calibri"/>
              </a:rPr>
              <a:t>New Tracker </a:t>
            </a:r>
            <a:endParaRPr lang="en-US" dirty="0">
              <a:solidFill>
                <a:srgbClr val="000090"/>
              </a:solidFill>
              <a:latin typeface="Calibri"/>
              <a:sym typeface="Wingdings"/>
            </a:endParaRP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Rad. tolerant -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 increased granularity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-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 lighter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40 MHz selective readout in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uter Tracker for Trigger</a:t>
            </a:r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Extended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coverage to </a:t>
            </a:r>
            <a:r>
              <a:rPr lang="en-US" sz="1400" dirty="0">
                <a:solidFill>
                  <a:srgbClr val="000000"/>
                </a:solidFill>
                <a:latin typeface="Calibri"/>
                <a:sym typeface="Wingding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sym typeface="Wingdings"/>
              </a:rPr>
              <a:t>η</a:t>
            </a:r>
            <a:r>
              <a:rPr lang="en-US" sz="1400" dirty="0">
                <a:solidFill>
                  <a:srgbClr val="000000"/>
                </a:solidFill>
                <a:latin typeface="Calibri"/>
                <a:sym typeface="Wingding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≃ 3.8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48166" y="717282"/>
            <a:ext cx="514529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sym typeface="Wingdings"/>
              </a:rPr>
              <a:t>Trigger/HLT/DAQ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sym typeface="Wingdings"/>
              </a:rPr>
              <a:t>Track information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in Trigger (hardware)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Trigger latency 12.5 µs - output rate 750 kHz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HLT output 7.5 kHz 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6051493" y="1983772"/>
            <a:ext cx="314684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90"/>
                </a:solidFill>
                <a:latin typeface="Calibri"/>
                <a:sym typeface="Wingdings"/>
              </a:rPr>
              <a:t>Muon</a:t>
            </a:r>
            <a:r>
              <a:rPr lang="en-US" dirty="0" smtClean="0">
                <a:solidFill>
                  <a:srgbClr val="000090"/>
                </a:solidFill>
                <a:latin typeface="Calibri"/>
                <a:sym typeface="Wingdings"/>
              </a:rPr>
              <a:t> systems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New DT &amp; CSC FE/BE electronics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Complete RPC coverage 1.6 </a:t>
            </a:r>
            <a:r>
              <a:rPr lang="en-US" sz="1400" dirty="0">
                <a:solidFill>
                  <a:srgbClr val="000000"/>
                </a:solidFill>
                <a:latin typeface="Calibri"/>
                <a:sym typeface="Wingdings"/>
              </a:rPr>
              <a:t>&lt; </a:t>
            </a:r>
            <a:r>
              <a:rPr lang="en-US" sz="1400" dirty="0" err="1">
                <a:solidFill>
                  <a:srgbClr val="000000"/>
                </a:solidFill>
                <a:latin typeface="Calibri"/>
                <a:sym typeface="Wingdings"/>
              </a:rPr>
              <a:t>η</a:t>
            </a:r>
            <a:r>
              <a:rPr lang="en-US" sz="1400" dirty="0">
                <a:solidFill>
                  <a:srgbClr val="000000"/>
                </a:solidFill>
                <a:latin typeface="Calibri"/>
                <a:sym typeface="Wingdings"/>
              </a:rPr>
              <a:t> &lt;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2.4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Calibri"/>
                <a:sym typeface="Wingdings"/>
              </a:rPr>
              <a:t>Muon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 tagging </a:t>
            </a:r>
            <a:r>
              <a:rPr lang="en-US" sz="1400" dirty="0">
                <a:solidFill>
                  <a:srgbClr val="000000"/>
                </a:solidFill>
                <a:latin typeface="Calibri"/>
                <a:sym typeface="Wingding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2.4 &lt;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  <a:sym typeface="Wingdings"/>
              </a:rPr>
              <a:t>η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 &lt; 3</a:t>
            </a:r>
          </a:p>
        </p:txBody>
      </p:sp>
      <p:cxnSp>
        <p:nvCxnSpPr>
          <p:cNvPr id="10" name="Straight Arrow Connector 26"/>
          <p:cNvCxnSpPr>
            <a:stCxn id="11" idx="0"/>
          </p:cNvCxnSpPr>
          <p:nvPr/>
        </p:nvCxnSpPr>
        <p:spPr>
          <a:xfrm flipV="1">
            <a:off x="1721123" y="3194014"/>
            <a:ext cx="1985072" cy="739042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7"/>
          <p:cNvSpPr txBox="1"/>
          <p:nvPr/>
        </p:nvSpPr>
        <p:spPr>
          <a:xfrm>
            <a:off x="22373" y="3933056"/>
            <a:ext cx="3397499" cy="1938992"/>
          </a:xfrm>
          <a:prstGeom prst="rect">
            <a:avLst/>
          </a:prstGeom>
          <a:solidFill>
            <a:srgbClr val="FFFF00">
              <a:alpha val="9000"/>
            </a:srgbClr>
          </a:solidFill>
          <a:ln w="1905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90"/>
                </a:solidFill>
                <a:latin typeface="Calibri"/>
                <a:sym typeface="Wingdings"/>
              </a:rPr>
              <a:t>New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sym typeface="Wingdings"/>
              </a:rPr>
              <a:t>Endcap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sym typeface="Wingdings"/>
              </a:rPr>
              <a:t> Calorimeters 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/>
              </a:rPr>
              <a:t>Rad. </a:t>
            </a:r>
            <a:r>
              <a:rPr lang="en-US" sz="2000" dirty="0">
                <a:solidFill>
                  <a:srgbClr val="000000"/>
                </a:solidFill>
                <a:latin typeface="Calibri"/>
                <a:sym typeface="Wingdings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/>
              </a:rPr>
              <a:t>olerant 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/>
              </a:rPr>
              <a:t>High Granularity: increased transverse and longitudinal segmentation 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/>
              </a:rPr>
              <a:t>precise timing capability </a:t>
            </a:r>
          </a:p>
        </p:txBody>
      </p:sp>
      <p:cxnSp>
        <p:nvCxnSpPr>
          <p:cNvPr id="12" name="Straight Arrow Connector 23"/>
          <p:cNvCxnSpPr/>
          <p:nvPr/>
        </p:nvCxnSpPr>
        <p:spPr>
          <a:xfrm flipH="1" flipV="1">
            <a:off x="3973720" y="3223091"/>
            <a:ext cx="2973242" cy="423636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"/>
          <p:cNvCxnSpPr/>
          <p:nvPr/>
        </p:nvCxnSpPr>
        <p:spPr>
          <a:xfrm flipH="1">
            <a:off x="4108176" y="844369"/>
            <a:ext cx="1081868" cy="2113096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37"/>
          <p:cNvSpPr txBox="1"/>
          <p:nvPr/>
        </p:nvSpPr>
        <p:spPr>
          <a:xfrm>
            <a:off x="5168798" y="548680"/>
            <a:ext cx="39693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sym typeface="Wingdings"/>
              </a:rPr>
              <a:t>Barrel EM calorimeter 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New FE/BE electronics with improved time resolution</a:t>
            </a:r>
          </a:p>
          <a:p>
            <a:pPr marL="212400" indent="-1764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sym typeface="Wingdings"/>
              </a:rPr>
              <a:t>Lower operating temperature (8∘) </a:t>
            </a:r>
          </a:p>
        </p:txBody>
      </p:sp>
      <p:cxnSp>
        <p:nvCxnSpPr>
          <p:cNvPr id="15" name="Straight Arrow Connector 41"/>
          <p:cNvCxnSpPr>
            <a:stCxn id="11" idx="0"/>
          </p:cNvCxnSpPr>
          <p:nvPr/>
        </p:nvCxnSpPr>
        <p:spPr>
          <a:xfrm flipV="1">
            <a:off x="1721123" y="3360398"/>
            <a:ext cx="1985072" cy="572658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51"/>
          <p:cNvCxnSpPr/>
          <p:nvPr/>
        </p:nvCxnSpPr>
        <p:spPr>
          <a:xfrm flipH="1">
            <a:off x="4881217" y="2268420"/>
            <a:ext cx="1204296" cy="209826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54"/>
          <p:cNvCxnSpPr/>
          <p:nvPr/>
        </p:nvCxnSpPr>
        <p:spPr>
          <a:xfrm flipH="1">
            <a:off x="5091043" y="2276827"/>
            <a:ext cx="994470" cy="946263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650542" y="5085184"/>
            <a:ext cx="5169930" cy="1419271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Two major motivations for the upgrade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Unprecedented radiation dose </a:t>
            </a:r>
            <a:r>
              <a:rPr lang="en-US" dirty="0" smtClean="0">
                <a:latin typeface="Calibri" panose="020F0502020204030204" pitchFamily="34" charset="0"/>
              </a:rPr>
              <a:t>=&gt; replace End Cap Calorimeters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Much higher data flows </a:t>
            </a:r>
            <a:r>
              <a:rPr lang="en-US" dirty="0" smtClean="0">
                <a:latin typeface="Calibri" panose="020F0502020204030204" pitchFamily="34" charset="0"/>
              </a:rPr>
              <a:t>=&gt; replace most of the readout systems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"/>
            <a:ext cx="7339693" cy="49715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Modules, Cassettes and Mechanics (technical proposal)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86" y="1310835"/>
            <a:ext cx="2940069" cy="16327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772" y="1372983"/>
            <a:ext cx="1908460" cy="14772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2348880"/>
            <a:ext cx="1607524" cy="21863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649" y="2996952"/>
            <a:ext cx="2270768" cy="26236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0586" y="652730"/>
            <a:ext cx="3184063" cy="638584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Modules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With 2x 6 - 8” Hexagonal Si sensors,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PCB, FE chip, on W/Cu baseplate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72692" y="676960"/>
            <a:ext cx="3024291" cy="612191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Modules</a:t>
            </a:r>
            <a:r>
              <a:rPr lang="en-US" dirty="0" smtClean="0">
                <a:latin typeface="Calibri" panose="020F0502020204030204" pitchFamily="34" charset="0"/>
              </a:rPr>
              <a:t> mounted on Cu Cooling plate with embedded pipe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=&gt;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Cassettes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452320" y="4149080"/>
            <a:ext cx="1768466" cy="63853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Cassette</a:t>
            </a:r>
            <a:r>
              <a:rPr lang="en-US" dirty="0" smtClean="0">
                <a:latin typeface="Calibri" panose="020F0502020204030204" pitchFamily="34" charset="0"/>
              </a:rPr>
              <a:t> inserted in mechanical structure (containing absorber)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69845" y="5467750"/>
            <a:ext cx="2415572" cy="588348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12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Cassettes</a:t>
            </a:r>
            <a:r>
              <a:rPr lang="en-US" dirty="0" smtClean="0">
                <a:latin typeface="Calibri" panose="020F0502020204030204" pitchFamily="34" charset="0"/>
              </a:rPr>
              <a:t> mounted together to form the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ECAL (EE) </a:t>
            </a:r>
            <a:r>
              <a:rPr lang="en-US" b="1" dirty="0" smtClean="0">
                <a:latin typeface="Calibri" panose="020F0502020204030204" pitchFamily="34" charset="0"/>
              </a:rPr>
              <a:t>and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Front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HCal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(FH)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oup 7"/>
          <p:cNvGrpSpPr/>
          <p:nvPr/>
        </p:nvGrpSpPr>
        <p:grpSpPr>
          <a:xfrm>
            <a:off x="372675" y="3332824"/>
            <a:ext cx="2604195" cy="2591923"/>
            <a:chOff x="2626734" y="842559"/>
            <a:chExt cx="5778311" cy="5650316"/>
          </a:xfrm>
        </p:grpSpPr>
        <p:grpSp>
          <p:nvGrpSpPr>
            <p:cNvPr id="15" name="Group 8"/>
            <p:cNvGrpSpPr/>
            <p:nvPr/>
          </p:nvGrpSpPr>
          <p:grpSpPr>
            <a:xfrm>
              <a:off x="2626734" y="842559"/>
              <a:ext cx="5778311" cy="5650316"/>
              <a:chOff x="1819641" y="1088461"/>
              <a:chExt cx="5372615" cy="5328214"/>
            </a:xfrm>
            <a:solidFill>
              <a:schemeClr val="accent5">
                <a:alpha val="49000"/>
              </a:schemeClr>
            </a:solidFill>
          </p:grpSpPr>
          <p:pic>
            <p:nvPicPr>
              <p:cNvPr id="72" name="Picture 6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9641" y="1088461"/>
                <a:ext cx="5372615" cy="5328214"/>
              </a:xfrm>
              <a:prstGeom prst="rect">
                <a:avLst/>
              </a:prstGeom>
              <a:grpFill/>
            </p:spPr>
          </p:pic>
          <p:cxnSp>
            <p:nvCxnSpPr>
              <p:cNvPr id="73" name="Straight Connector 66"/>
              <p:cNvCxnSpPr/>
              <p:nvPr/>
            </p:nvCxnSpPr>
            <p:spPr>
              <a:xfrm flipH="1" flipV="1">
                <a:off x="3114675" y="1346200"/>
                <a:ext cx="1476375" cy="256540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67"/>
              <p:cNvCxnSpPr/>
              <p:nvPr/>
            </p:nvCxnSpPr>
            <p:spPr>
              <a:xfrm flipV="1">
                <a:off x="4406900" y="1270000"/>
                <a:ext cx="1549400" cy="264160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68"/>
              <p:cNvCxnSpPr>
                <a:endCxn id="72" idx="0"/>
              </p:cNvCxnSpPr>
              <p:nvPr/>
            </p:nvCxnSpPr>
            <p:spPr>
              <a:xfrm flipV="1">
                <a:off x="4505949" y="1088461"/>
                <a:ext cx="0" cy="2873939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69"/>
              <p:cNvCxnSpPr>
                <a:endCxn id="72" idx="1"/>
              </p:cNvCxnSpPr>
              <p:nvPr/>
            </p:nvCxnSpPr>
            <p:spPr>
              <a:xfrm flipH="1">
                <a:off x="1819641" y="3752568"/>
                <a:ext cx="2815859" cy="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0"/>
              <p:cNvCxnSpPr/>
              <p:nvPr/>
            </p:nvCxnSpPr>
            <p:spPr>
              <a:xfrm flipH="1" flipV="1">
                <a:off x="2038350" y="2343150"/>
                <a:ext cx="2597150" cy="148590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Hexagon 9"/>
            <p:cNvSpPr/>
            <p:nvPr/>
          </p:nvSpPr>
          <p:spPr>
            <a:xfrm>
              <a:off x="4866074" y="2686051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Hexagon 10"/>
            <p:cNvSpPr/>
            <p:nvPr/>
          </p:nvSpPr>
          <p:spPr>
            <a:xfrm>
              <a:off x="5120074" y="2549526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Hexagon 11"/>
            <p:cNvSpPr/>
            <p:nvPr/>
          </p:nvSpPr>
          <p:spPr>
            <a:xfrm>
              <a:off x="5359882" y="2682877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Hexagon 12"/>
            <p:cNvSpPr/>
            <p:nvPr/>
          </p:nvSpPr>
          <p:spPr>
            <a:xfrm>
              <a:off x="4866074" y="2409827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Hexagon 13"/>
            <p:cNvSpPr/>
            <p:nvPr/>
          </p:nvSpPr>
          <p:spPr>
            <a:xfrm>
              <a:off x="5120074" y="2257427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Hexagon 14"/>
            <p:cNvSpPr/>
            <p:nvPr/>
          </p:nvSpPr>
          <p:spPr>
            <a:xfrm>
              <a:off x="5359882" y="2393952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Hexagon 15"/>
            <p:cNvSpPr/>
            <p:nvPr/>
          </p:nvSpPr>
          <p:spPr>
            <a:xfrm>
              <a:off x="4615249" y="2257427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Hexagon 16"/>
            <p:cNvSpPr/>
            <p:nvPr/>
          </p:nvSpPr>
          <p:spPr>
            <a:xfrm>
              <a:off x="4866074" y="2120902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Hexagon 17"/>
            <p:cNvSpPr/>
            <p:nvPr/>
          </p:nvSpPr>
          <p:spPr>
            <a:xfrm>
              <a:off x="5120074" y="1984377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Hexagon 18"/>
            <p:cNvSpPr/>
            <p:nvPr/>
          </p:nvSpPr>
          <p:spPr>
            <a:xfrm>
              <a:off x="4615249" y="1978028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Hexagon 19"/>
            <p:cNvSpPr/>
            <p:nvPr/>
          </p:nvSpPr>
          <p:spPr>
            <a:xfrm>
              <a:off x="4866074" y="1841503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Hexagon 20"/>
            <p:cNvSpPr/>
            <p:nvPr/>
          </p:nvSpPr>
          <p:spPr>
            <a:xfrm>
              <a:off x="5359882" y="1841503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Hexagon 21"/>
            <p:cNvSpPr/>
            <p:nvPr/>
          </p:nvSpPr>
          <p:spPr>
            <a:xfrm>
              <a:off x="5120074" y="1692279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Hexagon 22"/>
            <p:cNvSpPr/>
            <p:nvPr/>
          </p:nvSpPr>
          <p:spPr>
            <a:xfrm>
              <a:off x="4370774" y="1828804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Hexagon 23"/>
            <p:cNvSpPr/>
            <p:nvPr/>
          </p:nvSpPr>
          <p:spPr>
            <a:xfrm>
              <a:off x="4615249" y="1692279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Hexagon 24"/>
            <p:cNvSpPr/>
            <p:nvPr/>
          </p:nvSpPr>
          <p:spPr>
            <a:xfrm>
              <a:off x="4866074" y="1555754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Hexagon 25"/>
            <p:cNvSpPr/>
            <p:nvPr/>
          </p:nvSpPr>
          <p:spPr>
            <a:xfrm>
              <a:off x="5359882" y="1549408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Hexagon 26"/>
            <p:cNvSpPr/>
            <p:nvPr/>
          </p:nvSpPr>
          <p:spPr>
            <a:xfrm>
              <a:off x="5123249" y="1411101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Hexagon 27"/>
            <p:cNvSpPr/>
            <p:nvPr/>
          </p:nvSpPr>
          <p:spPr>
            <a:xfrm>
              <a:off x="5359882" y="1250953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Hexagon 28"/>
            <p:cNvSpPr/>
            <p:nvPr/>
          </p:nvSpPr>
          <p:spPr>
            <a:xfrm>
              <a:off x="5110549" y="1134878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Hexagon 29"/>
            <p:cNvSpPr/>
            <p:nvPr/>
          </p:nvSpPr>
          <p:spPr>
            <a:xfrm>
              <a:off x="4370774" y="1555754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Hexagon 30"/>
            <p:cNvSpPr/>
            <p:nvPr/>
          </p:nvSpPr>
          <p:spPr>
            <a:xfrm>
              <a:off x="4110424" y="1411101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Hexagon 31"/>
            <p:cNvSpPr/>
            <p:nvPr/>
          </p:nvSpPr>
          <p:spPr>
            <a:xfrm>
              <a:off x="4615249" y="1403356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Hexagon 32"/>
            <p:cNvSpPr/>
            <p:nvPr/>
          </p:nvSpPr>
          <p:spPr>
            <a:xfrm>
              <a:off x="4862466" y="1274576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Hexagon 33"/>
            <p:cNvSpPr/>
            <p:nvPr/>
          </p:nvSpPr>
          <p:spPr>
            <a:xfrm>
              <a:off x="4370774" y="1270007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Hexagon 34"/>
            <p:cNvSpPr/>
            <p:nvPr/>
          </p:nvSpPr>
          <p:spPr>
            <a:xfrm>
              <a:off x="4615249" y="1114428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Hexagon 35"/>
            <p:cNvSpPr/>
            <p:nvPr/>
          </p:nvSpPr>
          <p:spPr>
            <a:xfrm>
              <a:off x="4862466" y="979354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Hexagon 36"/>
            <p:cNvSpPr/>
            <p:nvPr/>
          </p:nvSpPr>
          <p:spPr>
            <a:xfrm>
              <a:off x="5359882" y="977903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Hexagon 37"/>
            <p:cNvSpPr/>
            <p:nvPr/>
          </p:nvSpPr>
          <p:spPr>
            <a:xfrm>
              <a:off x="5120074" y="2835277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Hexagon 38"/>
            <p:cNvSpPr/>
            <p:nvPr/>
          </p:nvSpPr>
          <p:spPr>
            <a:xfrm>
              <a:off x="5611476" y="1130303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Hexagon 39"/>
            <p:cNvSpPr/>
            <p:nvPr/>
          </p:nvSpPr>
          <p:spPr>
            <a:xfrm>
              <a:off x="5864707" y="979354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Hexagon 40"/>
            <p:cNvSpPr/>
            <p:nvPr/>
          </p:nvSpPr>
          <p:spPr>
            <a:xfrm>
              <a:off x="5864707" y="1255533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Hexagon 41"/>
            <p:cNvSpPr/>
            <p:nvPr/>
          </p:nvSpPr>
          <p:spPr>
            <a:xfrm>
              <a:off x="6115532" y="1117610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Hexagon 42"/>
            <p:cNvSpPr/>
            <p:nvPr/>
          </p:nvSpPr>
          <p:spPr>
            <a:xfrm>
              <a:off x="6356832" y="1270007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Hexagon 43"/>
            <p:cNvSpPr/>
            <p:nvPr/>
          </p:nvSpPr>
          <p:spPr>
            <a:xfrm>
              <a:off x="6607657" y="1412883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44"/>
            <p:cNvSpPr/>
            <p:nvPr/>
          </p:nvSpPr>
          <p:spPr>
            <a:xfrm>
              <a:off x="6115532" y="1412883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45"/>
            <p:cNvSpPr/>
            <p:nvPr/>
          </p:nvSpPr>
          <p:spPr>
            <a:xfrm>
              <a:off x="6356832" y="1549408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46"/>
            <p:cNvSpPr/>
            <p:nvPr/>
          </p:nvSpPr>
          <p:spPr>
            <a:xfrm>
              <a:off x="5611476" y="1406532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47"/>
            <p:cNvSpPr/>
            <p:nvPr/>
          </p:nvSpPr>
          <p:spPr>
            <a:xfrm>
              <a:off x="5853690" y="1539881"/>
              <a:ext cx="312016" cy="273050"/>
            </a:xfrm>
            <a:prstGeom prst="hexagon">
              <a:avLst/>
            </a:prstGeom>
            <a:solidFill>
              <a:srgbClr val="20FF0E">
                <a:alpha val="4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48"/>
            <p:cNvSpPr/>
            <p:nvPr/>
          </p:nvSpPr>
          <p:spPr>
            <a:xfrm>
              <a:off x="5611476" y="1701808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49"/>
            <p:cNvSpPr/>
            <p:nvPr/>
          </p:nvSpPr>
          <p:spPr>
            <a:xfrm>
              <a:off x="5853690" y="1822458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0"/>
            <p:cNvSpPr/>
            <p:nvPr/>
          </p:nvSpPr>
          <p:spPr>
            <a:xfrm>
              <a:off x="6358515" y="1825637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1"/>
            <p:cNvSpPr/>
            <p:nvPr/>
          </p:nvSpPr>
          <p:spPr>
            <a:xfrm>
              <a:off x="5607417" y="1978028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2"/>
            <p:cNvSpPr/>
            <p:nvPr/>
          </p:nvSpPr>
          <p:spPr>
            <a:xfrm>
              <a:off x="6115532" y="1968515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3"/>
            <p:cNvSpPr/>
            <p:nvPr/>
          </p:nvSpPr>
          <p:spPr>
            <a:xfrm>
              <a:off x="5864707" y="2105035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61" name="Hexagon 54"/>
            <p:cNvSpPr/>
            <p:nvPr/>
          </p:nvSpPr>
          <p:spPr>
            <a:xfrm>
              <a:off x="6115532" y="2260605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55"/>
            <p:cNvSpPr/>
            <p:nvPr/>
          </p:nvSpPr>
          <p:spPr>
            <a:xfrm>
              <a:off x="5612360" y="2260605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56"/>
            <p:cNvSpPr/>
            <p:nvPr/>
          </p:nvSpPr>
          <p:spPr>
            <a:xfrm>
              <a:off x="5853690" y="2403478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57"/>
            <p:cNvSpPr/>
            <p:nvPr/>
          </p:nvSpPr>
          <p:spPr>
            <a:xfrm>
              <a:off x="5612360" y="2552704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58"/>
            <p:cNvSpPr/>
            <p:nvPr/>
          </p:nvSpPr>
          <p:spPr>
            <a:xfrm>
              <a:off x="5853690" y="2679712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59"/>
            <p:cNvSpPr/>
            <p:nvPr/>
          </p:nvSpPr>
          <p:spPr>
            <a:xfrm>
              <a:off x="5611476" y="2819402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0"/>
            <p:cNvSpPr/>
            <p:nvPr/>
          </p:nvSpPr>
          <p:spPr>
            <a:xfrm>
              <a:off x="6115532" y="1701808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1"/>
            <p:cNvSpPr/>
            <p:nvPr/>
          </p:nvSpPr>
          <p:spPr>
            <a:xfrm>
              <a:off x="5359882" y="2120902"/>
              <a:ext cx="312016" cy="273050"/>
            </a:xfrm>
            <a:prstGeom prst="hexagon">
              <a:avLst/>
            </a:prstGeom>
            <a:solidFill>
              <a:srgbClr val="FFFF00">
                <a:alpha val="4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2"/>
            <p:cNvSpPr/>
            <p:nvPr/>
          </p:nvSpPr>
          <p:spPr>
            <a:xfrm>
              <a:off x="5359882" y="2971802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3"/>
            <p:cNvSpPr/>
            <p:nvPr/>
          </p:nvSpPr>
          <p:spPr>
            <a:xfrm>
              <a:off x="5116466" y="3108327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64"/>
            <p:cNvSpPr/>
            <p:nvPr/>
          </p:nvSpPr>
          <p:spPr>
            <a:xfrm>
              <a:off x="5612360" y="3108327"/>
              <a:ext cx="312016" cy="273050"/>
            </a:xfrm>
            <a:prstGeom prst="hexagon">
              <a:avLst/>
            </a:prstGeom>
            <a:solidFill>
              <a:schemeClr val="accent6">
                <a:alpha val="4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291776" y="6056098"/>
            <a:ext cx="2541251" cy="771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rmAutofit fontScale="70000" lnSpcReduction="20000"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sensor active thicknesses 100-200-300 µm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0.5(1) cm</a:t>
            </a:r>
            <a:r>
              <a:rPr lang="en-US" baseline="30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pads for 100(200/300) µm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Flèche droite 78"/>
          <p:cNvSpPr/>
          <p:nvPr/>
        </p:nvSpPr>
        <p:spPr>
          <a:xfrm>
            <a:off x="3620309" y="1729055"/>
            <a:ext cx="902037" cy="484632"/>
          </a:xfrm>
          <a:prstGeom prst="rightArrow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Virage 79"/>
          <p:cNvSpPr/>
          <p:nvPr/>
        </p:nvSpPr>
        <p:spPr>
          <a:xfrm rot="5400000">
            <a:off x="6903688" y="1586926"/>
            <a:ext cx="813816" cy="868680"/>
          </a:xfrm>
          <a:prstGeom prst="bentArrow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Flèche gauche 80"/>
          <p:cNvSpPr/>
          <p:nvPr/>
        </p:nvSpPr>
        <p:spPr>
          <a:xfrm>
            <a:off x="5964129" y="3645024"/>
            <a:ext cx="978408" cy="484632"/>
          </a:xfrm>
          <a:prstGeom prst="leftArrow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901" y="4725725"/>
            <a:ext cx="1982672" cy="19944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39692" y="5205408"/>
            <a:ext cx="836623" cy="13199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ZoneTexte 82"/>
          <p:cNvSpPr txBox="1"/>
          <p:nvPr/>
        </p:nvSpPr>
        <p:spPr>
          <a:xfrm>
            <a:off x="8155573" y="5265419"/>
            <a:ext cx="951209" cy="10700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100" dirty="0" smtClean="0">
                <a:latin typeface="Calibri" panose="020F0502020204030204" pitchFamily="34" charset="0"/>
              </a:rPr>
              <a:t>Replaced </a:t>
            </a:r>
            <a:r>
              <a:rPr lang="en-US" sz="1100" dirty="0" err="1" smtClean="0">
                <a:latin typeface="Calibri" panose="020F0502020204030204" pitchFamily="34" charset="0"/>
              </a:rPr>
              <a:t>EndCap</a:t>
            </a:r>
            <a:r>
              <a:rPr lang="en-US" sz="1100" dirty="0" smtClean="0">
                <a:latin typeface="Calibri" panose="020F0502020204030204" pitchFamily="34" charset="0"/>
              </a:rPr>
              <a:t> (maintained at -30°C</a:t>
            </a:r>
            <a:endParaRPr lang="en-US" sz="1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Silicon sensor R&amp;D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5" y="1536323"/>
            <a:ext cx="4534135" cy="3174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830" y="3568101"/>
            <a:ext cx="4454883" cy="30532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66983" y="1625140"/>
            <a:ext cx="4083031" cy="2069166"/>
            <a:chOff x="4580482" y="1634021"/>
            <a:chExt cx="4083031" cy="2069166"/>
          </a:xfrm>
        </p:grpSpPr>
        <p:pic>
          <p:nvPicPr>
            <p:cNvPr id="11" name="Picture 10" descr="HGC1MeVneqFlu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87366" y="1634021"/>
              <a:ext cx="3476147" cy="206916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589363" y="2399965"/>
              <a:ext cx="5471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Corbel"/>
                </a:rPr>
                <a:t>300um</a:t>
              </a:r>
              <a:endParaRPr lang="en-US" sz="1000" dirty="0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80482" y="2636423"/>
              <a:ext cx="5520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Corbel"/>
                </a:rPr>
                <a:t>2</a:t>
              </a:r>
              <a:r>
                <a:rPr lang="en-US" sz="1000" dirty="0" smtClean="0">
                  <a:solidFill>
                    <a:prstClr val="black"/>
                  </a:solidFill>
                  <a:latin typeface="Corbel"/>
                </a:rPr>
                <a:t>00um</a:t>
              </a:r>
              <a:endParaRPr lang="en-US" sz="1000" dirty="0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90421" y="2890104"/>
              <a:ext cx="5465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Corbel"/>
                </a:rPr>
                <a:t>1</a:t>
              </a:r>
              <a:r>
                <a:rPr lang="en-US" sz="1000" dirty="0" smtClean="0">
                  <a:solidFill>
                    <a:prstClr val="black"/>
                  </a:solidFill>
                  <a:latin typeface="Corbel"/>
                </a:rPr>
                <a:t>00um</a:t>
              </a:r>
              <a:endParaRPr lang="en-US" sz="1000" dirty="0">
                <a:solidFill>
                  <a:prstClr val="black"/>
                </a:solidFill>
                <a:latin typeface="Corbel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092700" y="2584241"/>
              <a:ext cx="1290713" cy="888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97000" y="2820478"/>
              <a:ext cx="1290713" cy="888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614554" y="1040848"/>
            <a:ext cx="3638135" cy="369332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90"/>
                </a:solidFill>
                <a:latin typeface="Corbel"/>
              </a:rPr>
              <a:t>Essential results documented in </a:t>
            </a:r>
            <a:r>
              <a:rPr lang="en-US" b="1" dirty="0" smtClean="0">
                <a:solidFill>
                  <a:srgbClr val="000090"/>
                </a:solidFill>
                <a:latin typeface="Corbel"/>
              </a:rPr>
              <a:t>TP</a:t>
            </a:r>
            <a:endParaRPr lang="en-US" b="1" dirty="0">
              <a:solidFill>
                <a:srgbClr val="000090"/>
              </a:solidFill>
              <a:latin typeface="Corbel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srgbClr val="1F497D"/>
                </a:solidFill>
              </a:rPr>
              <a:t>CMS HGCAL -  June 3, 2016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8369"/>
            <a:ext cx="457200" cy="365125"/>
          </a:xfrm>
          <a:prstGeom prst="rect">
            <a:avLst/>
          </a:prstGeom>
        </p:spPr>
        <p:txBody>
          <a:bodyPr/>
          <a:lstStyle/>
          <a:p>
            <a:fld id="{E9676D24-1C10-7F46-81DA-8C959901AACB}" type="slidenum">
              <a:rPr lang="en-GB" smtClean="0">
                <a:solidFill>
                  <a:srgbClr val="1F497D"/>
                </a:solidFill>
              </a:rPr>
              <a:pPr/>
              <a:t>22</a:t>
            </a:fld>
            <a:endParaRPr lang="en-GB">
              <a:solidFill>
                <a:srgbClr val="1F497D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5576" y="5094748"/>
            <a:ext cx="267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90"/>
                </a:solidFill>
              </a:rPr>
              <a:t>Slide From M. </a:t>
            </a:r>
            <a:r>
              <a:rPr lang="en-US" i="1" dirty="0" err="1" smtClean="0">
                <a:solidFill>
                  <a:srgbClr val="000090"/>
                </a:solidFill>
              </a:rPr>
              <a:t>Mannelli</a:t>
            </a:r>
            <a:r>
              <a:rPr lang="en-US" i="1" dirty="0" smtClean="0">
                <a:solidFill>
                  <a:srgbClr val="000090"/>
                </a:solidFill>
              </a:rPr>
              <a:t>, ACES Workshop</a:t>
            </a:r>
          </a:p>
        </p:txBody>
      </p:sp>
    </p:spTree>
    <p:extLst>
      <p:ext uri="{BB962C8B-B14F-4D97-AF65-F5344CB8AC3E}">
        <p14:creationId xmlns:p14="http://schemas.microsoft.com/office/powerpoint/2010/main" val="11162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4895850" y="764704"/>
            <a:ext cx="4356100" cy="194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ROC chips for </a:t>
            </a:r>
            <a:r>
              <a:rPr lang="en-US" altLang="en-US" sz="1600" b="1" dirty="0">
                <a:solidFill>
                  <a:srgbClr val="3B3BF7"/>
                </a:solidFill>
                <a:latin typeface="Verdana" panose="020B0604030504040204" pitchFamily="34" charset="0"/>
              </a:rPr>
              <a:t>technological prototypes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: to study the feasibility of large scale, 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industrializable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modules (</a:t>
            </a:r>
            <a:r>
              <a:rPr lang="en-US" altLang="en-US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Eudet</a:t>
            </a: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/Aida funded)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Requirements for electronics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Large dynamic range (15 bits)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Auto-trigger on ½ MIP 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On chip zero suppress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  <a:r>
              <a:rPr lang="en-US" altLang="en-US" sz="1600" b="1" baseline="30000" dirty="0">
                <a:solidFill>
                  <a:srgbClr val="FF0000"/>
                </a:solidFill>
                <a:latin typeface="Verdana" panose="020B0604030504040204" pitchFamily="34" charset="0"/>
              </a:rPr>
              <a:t>8</a:t>
            </a:r>
            <a:r>
              <a:rPr lang="en-US" altLang="en-US" sz="1600" b="1" dirty="0">
                <a:solidFill>
                  <a:srgbClr val="FF0000"/>
                </a:solidFill>
                <a:latin typeface="Verdana" panose="020B0604030504040204" pitchFamily="34" charset="0"/>
              </a:rPr>
              <a:t> channels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Front-end embedded in detector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00FF"/>
                </a:solidFill>
                <a:latin typeface="Verdana" panose="020B0604030504040204" pitchFamily="34" charset="0"/>
              </a:rPr>
              <a:t>Ultra-low power : 25µW/</a:t>
            </a:r>
            <a:r>
              <a:rPr lang="en-US" altLang="en-US" sz="1600" b="1" dirty="0" err="1">
                <a:solidFill>
                  <a:srgbClr val="0000FF"/>
                </a:solidFill>
                <a:latin typeface="Verdana" panose="020B0604030504040204" pitchFamily="34" charset="0"/>
              </a:rPr>
              <a:t>ch</a:t>
            </a:r>
            <a:endParaRPr lang="en-US" altLang="en-US" sz="1600" b="1" dirty="0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altLang="en-US" sz="1600" dirty="0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lvl="2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2" name="Picture 4" descr="microroc_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1" y="3180747"/>
            <a:ext cx="1411751" cy="119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59" y="1916832"/>
            <a:ext cx="181451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http://omga.in2p3.fr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6DDEBC-F864-42EA-9B46-4842CF55F5BD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25"/>
            <a:ext cx="701992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r>
              <a:rPr lang="fr-FR" altLang="en-US" kern="0" smtClean="0"/>
              <a:t>ROC chips for ILC prototypes</a:t>
            </a:r>
            <a:endParaRPr lang="fr-FR" altLang="en-US" kern="0" dirty="0" smtClean="0"/>
          </a:p>
        </p:txBody>
      </p:sp>
      <p:pic>
        <p:nvPicPr>
          <p:cNvPr id="7" name="Picture 3" descr="mod_tsai0_ca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30625"/>
            <a:ext cx="244792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073288" y="693167"/>
            <a:ext cx="3144900" cy="1077218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400" b="1" dirty="0" smtClean="0">
                <a:solidFill>
                  <a:srgbClr val="CC3300"/>
                </a:solidFill>
              </a:rPr>
              <a:t>SPIROC2</a:t>
            </a:r>
            <a:endParaRPr lang="fr-FR" altLang="en-US" sz="1400" b="1" dirty="0">
              <a:solidFill>
                <a:srgbClr val="CC33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err="1">
                <a:solidFill>
                  <a:srgbClr val="000000"/>
                </a:solidFill>
              </a:rPr>
              <a:t>Analog</a:t>
            </a:r>
            <a:r>
              <a:rPr lang="fr-FR" altLang="en-US" sz="1600" dirty="0">
                <a:solidFill>
                  <a:srgbClr val="000000"/>
                </a:solidFill>
              </a:rPr>
              <a:t> HCAL (AHCAL)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dirty="0">
                <a:solidFill>
                  <a:srgbClr val="000000"/>
                </a:solidFill>
              </a:rPr>
              <a:t>(</a:t>
            </a:r>
            <a:r>
              <a:rPr lang="fr-FR" altLang="en-US" dirty="0" err="1">
                <a:solidFill>
                  <a:srgbClr val="000000"/>
                </a:solidFill>
              </a:rPr>
              <a:t>SiPM</a:t>
            </a:r>
            <a:r>
              <a:rPr lang="fr-FR" altLang="en-US" dirty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dirty="0">
                <a:solidFill>
                  <a:srgbClr val="000000"/>
                </a:solidFill>
              </a:rPr>
              <a:t>36 ch. 32mm²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400" dirty="0" err="1">
                <a:solidFill>
                  <a:srgbClr val="808080"/>
                </a:solidFill>
              </a:rPr>
              <a:t>June</a:t>
            </a:r>
            <a:r>
              <a:rPr lang="fr-FR" altLang="en-US" sz="1400" dirty="0">
                <a:solidFill>
                  <a:srgbClr val="808080"/>
                </a:solidFill>
              </a:rPr>
              <a:t> 07, </a:t>
            </a:r>
            <a:r>
              <a:rPr lang="fr-FR" altLang="en-US" sz="1400" dirty="0" err="1">
                <a:solidFill>
                  <a:srgbClr val="808080"/>
                </a:solidFill>
              </a:rPr>
              <a:t>June</a:t>
            </a:r>
            <a:r>
              <a:rPr lang="fr-FR" altLang="en-US" sz="1400" dirty="0">
                <a:solidFill>
                  <a:srgbClr val="808080"/>
                </a:solidFill>
              </a:rPr>
              <a:t> 08, March </a:t>
            </a:r>
            <a:r>
              <a:rPr lang="fr-FR" altLang="en-US" sz="1400" dirty="0" smtClean="0">
                <a:solidFill>
                  <a:srgbClr val="808080"/>
                </a:solidFill>
              </a:rPr>
              <a:t>10, Sept 11</a:t>
            </a:r>
            <a:endParaRPr lang="fr-FR" altLang="en-US" sz="1400" dirty="0">
              <a:solidFill>
                <a:srgbClr val="80808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65918" y="2639814"/>
            <a:ext cx="2862066" cy="1077218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400" b="1" dirty="0">
                <a:solidFill>
                  <a:srgbClr val="CC3300"/>
                </a:solidFill>
              </a:rPr>
              <a:t>HARDROC2 and MICROROC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rgbClr val="000000"/>
                </a:solidFill>
              </a:rPr>
              <a:t>Semi Digital </a:t>
            </a:r>
            <a:r>
              <a:rPr lang="fr-FR" altLang="en-US" sz="1600" dirty="0">
                <a:solidFill>
                  <a:srgbClr val="000000"/>
                </a:solidFill>
              </a:rPr>
              <a:t>HCAL </a:t>
            </a:r>
            <a:r>
              <a:rPr lang="fr-FR" altLang="en-US" sz="1600" dirty="0" smtClean="0">
                <a:solidFill>
                  <a:srgbClr val="000000"/>
                </a:solidFill>
              </a:rPr>
              <a:t>(</a:t>
            </a:r>
            <a:r>
              <a:rPr lang="fr-FR" altLang="en-US" sz="1600" dirty="0" err="1" smtClean="0">
                <a:solidFill>
                  <a:srgbClr val="000000"/>
                </a:solidFill>
              </a:rPr>
              <a:t>sDHCAL</a:t>
            </a:r>
            <a:r>
              <a:rPr lang="fr-FR" altLang="en-US" sz="1600" dirty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dirty="0">
                <a:solidFill>
                  <a:srgbClr val="000000"/>
                </a:solidFill>
              </a:rPr>
              <a:t>(RPC, µ</a:t>
            </a:r>
            <a:r>
              <a:rPr lang="fr-FR" altLang="en-US" dirty="0" err="1">
                <a:solidFill>
                  <a:srgbClr val="000000"/>
                </a:solidFill>
              </a:rPr>
              <a:t>megas</a:t>
            </a:r>
            <a:r>
              <a:rPr lang="fr-FR" altLang="en-US" dirty="0">
                <a:solidFill>
                  <a:srgbClr val="000000"/>
                </a:solidFill>
              </a:rPr>
              <a:t> or </a:t>
            </a:r>
            <a:r>
              <a:rPr lang="fr-FR" altLang="en-US" dirty="0" err="1">
                <a:solidFill>
                  <a:srgbClr val="000000"/>
                </a:solidFill>
              </a:rPr>
              <a:t>GEMs</a:t>
            </a:r>
            <a:r>
              <a:rPr lang="fr-FR" altLang="en-US" dirty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dirty="0">
                <a:solidFill>
                  <a:srgbClr val="000000"/>
                </a:solidFill>
              </a:rPr>
              <a:t>64 ch. 16mm²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400" dirty="0">
                <a:solidFill>
                  <a:srgbClr val="808080"/>
                </a:solidFill>
              </a:rPr>
              <a:t>Sept 06, </a:t>
            </a:r>
            <a:r>
              <a:rPr lang="fr-FR" altLang="en-US" sz="1400" dirty="0" err="1">
                <a:solidFill>
                  <a:srgbClr val="808080"/>
                </a:solidFill>
              </a:rPr>
              <a:t>June</a:t>
            </a:r>
            <a:r>
              <a:rPr lang="fr-FR" altLang="en-US" sz="1400" dirty="0">
                <a:solidFill>
                  <a:srgbClr val="808080"/>
                </a:solidFill>
              </a:rPr>
              <a:t> 08, March 10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950629" y="5519439"/>
            <a:ext cx="1181211" cy="107791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smtClean="0">
                <a:solidFill>
                  <a:srgbClr val="CC3300"/>
                </a:solidFill>
              </a:rPr>
              <a:t>SKIROC2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 smtClean="0">
                <a:solidFill>
                  <a:srgbClr val="000000"/>
                </a:solidFill>
              </a:rPr>
              <a:t>ECAL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000000"/>
                </a:solidFill>
              </a:rPr>
              <a:t>(Si PIN diode)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000000"/>
                </a:solidFill>
              </a:rPr>
              <a:t>64 ch. 70mm²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dirty="0" smtClean="0">
                <a:solidFill>
                  <a:srgbClr val="808080"/>
                </a:solidFill>
              </a:rPr>
              <a:t>March 10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127052" y="1910879"/>
            <a:ext cx="976189" cy="2310209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731963" y="3852773"/>
            <a:ext cx="1903412" cy="87162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2882878" y="5519439"/>
            <a:ext cx="679450" cy="216719"/>
          </a:xfrm>
          <a:prstGeom prst="line">
            <a:avLst/>
          </a:prstGeom>
          <a:noFill/>
          <a:ln w="28575">
            <a:solidFill>
              <a:srgbClr val="3B3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5" name="Picture 19" descr="spiroc_lay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1943101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hardroc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"/>
          <a:stretch/>
        </p:blipFill>
        <p:spPr bwMode="auto">
          <a:xfrm>
            <a:off x="207786" y="1916832"/>
            <a:ext cx="1368276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3933180" y="5818992"/>
            <a:ext cx="1358900" cy="736600"/>
            <a:chOff x="1344" y="1248"/>
            <a:chExt cx="2880" cy="1964"/>
          </a:xfrm>
        </p:grpSpPr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1344" y="1248"/>
              <a:ext cx="2831" cy="1963"/>
              <a:chOff x="288" y="624"/>
              <a:chExt cx="2831" cy="1963"/>
            </a:xfrm>
          </p:grpSpPr>
          <p:pic>
            <p:nvPicPr>
              <p:cNvPr id="22" name="Picture 18" descr="Newlogo-calic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960"/>
                <a:ext cx="2736" cy="12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9" descr="Us_flag_large"/>
              <p:cNvPicPr preferRelativeResize="0"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0" descr="Belarus_flag_large"/>
              <p:cNvPicPr preferRelativeResize="0"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624"/>
                <a:ext cx="431" cy="284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1" descr="Canada"/>
              <p:cNvPicPr preferRelativeResize="0"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2" descr="Czech_republic_flag_medium"/>
              <p:cNvPicPr preferRelativeResize="0"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3" descr="France_flag_medium"/>
              <p:cNvPicPr preferRelativeResize="0"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4" descr="Germany_flag_large"/>
              <p:cNvPicPr preferRelativeResize="0"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5" descr="india"/>
              <p:cNvPicPr preferRelativeResize="0"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6" descr="Japan"/>
              <p:cNvPicPr preferRelativeResize="0"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7" descr="Russia_flag_large"/>
              <p:cNvPicPr preferRelativeResize="0"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2304"/>
                <a:ext cx="431" cy="283"/>
              </a:xfrm>
              <a:prstGeom prst="rect">
                <a:avLst/>
              </a:prstGeom>
              <a:noFill/>
              <a:ln w="127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8" descr="South_korea_flag_large"/>
              <p:cNvPicPr preferRelativeResize="0">
                <a:picLocks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304"/>
                <a:ext cx="431" cy="28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9" descr="Uk_flag_large"/>
              <p:cNvPicPr preferRelativeResize="0">
                <a:picLocks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0" descr="SPAN000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922"/>
              <a:ext cx="432" cy="29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16" descr="logo_eudet_40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555"/>
            <a:ext cx="1035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3" y="4509120"/>
            <a:ext cx="1754981" cy="2107406"/>
          </a:xfrm>
          <a:prstGeom prst="rect">
            <a:avLst/>
          </a:prstGeom>
        </p:spPr>
      </p:pic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1B3664"/>
              </a:clrFrom>
              <a:clrTo>
                <a:srgbClr val="1B36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46" y="4269896"/>
            <a:ext cx="2737778" cy="258585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51" y="5054091"/>
            <a:ext cx="914028" cy="391133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76" y="44624"/>
            <a:ext cx="813608" cy="532015"/>
          </a:xfrm>
          <a:prstGeom prst="rect">
            <a:avLst/>
          </a:prstGeom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14" y="11663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8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731125" y="6608763"/>
            <a:ext cx="1412875" cy="249237"/>
          </a:xfrm>
          <a:prstGeom prst="rect">
            <a:avLst/>
          </a:prstGeom>
        </p:spPr>
        <p:txBody>
          <a:bodyPr/>
          <a:lstStyle/>
          <a:p>
            <a:fld id="{5F377E7B-464F-47E1-B0F6-8ACD89AFE410}" type="slidenum">
              <a:rPr lang="fr-FR" altLang="en-US"/>
              <a:pPr/>
              <a:t>24</a:t>
            </a:fld>
            <a:endParaRPr lang="fr-FR" altLang="en-US"/>
          </a:p>
        </p:txBody>
      </p:sp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SKIROC2 Simplified schematic</a:t>
            </a:r>
            <a:endParaRPr lang="en-GB" altLang="en-US" dirty="0"/>
          </a:p>
        </p:txBody>
      </p:sp>
      <p:pic>
        <p:nvPicPr>
          <p:cNvPr id="250891" name="Picture 11" descr="skiroc2_bl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866622" cy="48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07" y="5157192"/>
            <a:ext cx="4283969" cy="13476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400" dirty="0" smtClean="0">
                <a:latin typeface="Calibri" pitchFamily="34" charset="0"/>
              </a:rPr>
              <a:t>64 channels </a:t>
            </a:r>
          </a:p>
          <a:p>
            <a:pPr marL="0" indent="0">
              <a:buNone/>
            </a:pPr>
            <a:r>
              <a:rPr lang="en-US" sz="1400" dirty="0" smtClean="0">
                <a:latin typeface="Calibri" pitchFamily="34" charset="0"/>
              </a:rPr>
              <a:t>Trigger less mode (auto trigger from 1fC up to 10pC) </a:t>
            </a:r>
          </a:p>
          <a:p>
            <a:pPr marL="0" indent="0">
              <a:buNone/>
            </a:pPr>
            <a:r>
              <a:rPr lang="en-US" sz="1400" dirty="0" smtClean="0">
                <a:latin typeface="Calibri" pitchFamily="34" charset="0"/>
              </a:rPr>
              <a:t>12 bits for Q measurement</a:t>
            </a:r>
          </a:p>
          <a:p>
            <a:pPr marL="0" indent="0">
              <a:buNone/>
            </a:pPr>
            <a:r>
              <a:rPr lang="en-US" sz="1400" dirty="0" smtClean="0">
                <a:latin typeface="Calibri" pitchFamily="34" charset="0"/>
              </a:rPr>
              <a:t>12 bits for coarse time (BCID)</a:t>
            </a:r>
            <a:endParaRPr lang="en-US" sz="1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alibri" pitchFamily="34" charset="0"/>
              </a:rPr>
              <a:t>Power pulsing mode</a:t>
            </a:r>
          </a:p>
        </p:txBody>
      </p:sp>
    </p:spTree>
    <p:extLst>
      <p:ext uri="{BB962C8B-B14F-4D97-AF65-F5344CB8AC3E}">
        <p14:creationId xmlns:p14="http://schemas.microsoft.com/office/powerpoint/2010/main" val="28945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731125" y="6608763"/>
            <a:ext cx="1412875" cy="249237"/>
          </a:xfrm>
          <a:prstGeom prst="rect">
            <a:avLst/>
          </a:prstGeom>
        </p:spPr>
        <p:txBody>
          <a:bodyPr/>
          <a:lstStyle/>
          <a:p>
            <a:fld id="{8B0F72A2-7F54-44D1-BCB9-C7637C941D78}" type="slidenum">
              <a:rPr lang="fr-FR" altLang="en-US"/>
              <a:pPr/>
              <a:t>25</a:t>
            </a:fld>
            <a:endParaRPr lang="fr-FR" altLang="en-US"/>
          </a:p>
        </p:txBody>
      </p:sp>
      <p:sp>
        <p:nvSpPr>
          <p:cNvPr id="299011" name="Espace réservé du numéro de diapositive 3"/>
          <p:cNvSpPr txBox="1">
            <a:spLocks noGrp="1"/>
          </p:cNvSpPr>
          <p:nvPr/>
        </p:nvSpPr>
        <p:spPr bwMode="auto">
          <a:xfrm>
            <a:off x="7731125" y="6608763"/>
            <a:ext cx="14128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73D8D1E-34B0-4E48-BCEA-838FF188684D}" type="slidenum">
              <a:rPr lang="fr-FR" altLang="en-US" sz="1400" b="1" smtClean="0">
                <a:solidFill>
                  <a:srgbClr val="D31216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 altLang="en-US" sz="1400" b="1" smtClean="0">
              <a:solidFill>
                <a:srgbClr val="D31216"/>
              </a:solidFill>
            </a:endParaRPr>
          </a:p>
        </p:txBody>
      </p:sp>
      <p:sp>
        <p:nvSpPr>
          <p:cNvPr id="299012" name="Espace réservé du numéro de diapositive 6"/>
          <p:cNvSpPr txBox="1">
            <a:spLocks noGrp="1"/>
          </p:cNvSpPr>
          <p:nvPr/>
        </p:nvSpPr>
        <p:spPr bwMode="auto">
          <a:xfrm>
            <a:off x="7731125" y="6608763"/>
            <a:ext cx="14128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52EC1A2-D23D-4D3C-9CE9-0B6B630B6CD9}" type="slidenum">
              <a:rPr lang="fr-FR" altLang="en-US" sz="1400" b="1" smtClean="0">
                <a:solidFill>
                  <a:srgbClr val="D31216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 altLang="en-US" sz="1400" b="1" smtClean="0">
              <a:solidFill>
                <a:srgbClr val="D31216"/>
              </a:solidFill>
            </a:endParaRPr>
          </a:p>
        </p:txBody>
      </p:sp>
      <p:sp>
        <p:nvSpPr>
          <p:cNvPr id="29901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sz="2000" dirty="0" err="1"/>
              <a:t>Linearity</a:t>
            </a:r>
            <a:r>
              <a:rPr lang="fr-FR" altLang="en-US" sz="2000" dirty="0"/>
              <a:t> of </a:t>
            </a:r>
            <a:r>
              <a:rPr lang="fr-FR" altLang="en-US" sz="2000" dirty="0" err="1" smtClean="0"/>
              <a:t>Shaper</a:t>
            </a:r>
            <a:r>
              <a:rPr lang="fr-FR" altLang="en-US" sz="2000" dirty="0" smtClean="0"/>
              <a:t> (High + </a:t>
            </a:r>
            <a:r>
              <a:rPr lang="fr-FR" altLang="en-US" sz="2000" dirty="0" err="1" smtClean="0"/>
              <a:t>Low</a:t>
            </a:r>
            <a:r>
              <a:rPr lang="fr-FR" altLang="en-US" sz="2000" dirty="0" smtClean="0"/>
              <a:t> + </a:t>
            </a:r>
            <a:r>
              <a:rPr lang="fr-FR" altLang="en-US" sz="2000" dirty="0" err="1" smtClean="0"/>
              <a:t>Fast</a:t>
            </a:r>
            <a:r>
              <a:rPr lang="fr-FR" altLang="en-US" sz="2000" dirty="0" smtClean="0"/>
              <a:t>)</a:t>
            </a:r>
            <a:endParaRPr lang="fr-FR" altLang="en-US" sz="2000" dirty="0"/>
          </a:p>
        </p:txBody>
      </p:sp>
      <p:sp>
        <p:nvSpPr>
          <p:cNvPr id="13324" name="ZoneTexte 15"/>
          <p:cNvSpPr txBox="1">
            <a:spLocks noChangeArrowheads="1"/>
          </p:cNvSpPr>
          <p:nvPr/>
        </p:nvSpPr>
        <p:spPr bwMode="auto">
          <a:xfrm>
            <a:off x="4211960" y="2776532"/>
            <a:ext cx="4723537" cy="83099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 smtClean="0">
                <a:solidFill>
                  <a:srgbClr val="FF0000"/>
                </a:solidFill>
              </a:rPr>
              <a:t>MEASUREMENTS </a:t>
            </a:r>
            <a:r>
              <a:rPr lang="fr-FR" sz="1600" b="1" dirty="0" err="1" smtClean="0">
                <a:solidFill>
                  <a:srgbClr val="FF0000"/>
                </a:solidFill>
              </a:rPr>
              <a:t>using</a:t>
            </a:r>
            <a:r>
              <a:rPr lang="fr-FR" sz="1600" b="1" dirty="0" smtClean="0">
                <a:solidFill>
                  <a:srgbClr val="FF0000"/>
                </a:solidFill>
              </a:rPr>
              <a:t> SCA and </a:t>
            </a:r>
            <a:r>
              <a:rPr lang="fr-FR" sz="1600" b="1" dirty="0" err="1" smtClean="0">
                <a:solidFill>
                  <a:srgbClr val="FF0000"/>
                </a:solidFill>
              </a:rPr>
              <a:t>internal</a:t>
            </a:r>
            <a:r>
              <a:rPr lang="fr-FR" sz="1600" b="1" dirty="0" smtClean="0">
                <a:solidFill>
                  <a:srgbClr val="FF0000"/>
                </a:solidFill>
              </a:rPr>
              <a:t> ADC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 err="1" smtClean="0">
                <a:solidFill>
                  <a:srgbClr val="FF0000"/>
                </a:solidFill>
              </a:rPr>
              <a:t>Autotrigger</a:t>
            </a:r>
            <a:r>
              <a:rPr lang="fr-FR" sz="1600" b="1" dirty="0" smtClean="0">
                <a:solidFill>
                  <a:srgbClr val="FF0000"/>
                </a:solidFill>
              </a:rPr>
              <a:t> mode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 smtClean="0">
                <a:solidFill>
                  <a:srgbClr val="FF0000"/>
                </a:solidFill>
              </a:rPr>
              <a:t>1 MIP ( 4fC) </a:t>
            </a:r>
            <a:r>
              <a:rPr lang="fr-FR" sz="1600" b="1" dirty="0" err="1" smtClean="0">
                <a:solidFill>
                  <a:srgbClr val="FF0000"/>
                </a:solidFill>
              </a:rPr>
              <a:t>threshold</a:t>
            </a:r>
            <a:endParaRPr lang="fr-FR" sz="1600" b="1" dirty="0" smtClean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163513" y="668338"/>
            <a:ext cx="2624137" cy="73818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smtClean="0">
                <a:solidFill>
                  <a:srgbClr val="000000"/>
                </a:solidFill>
              </a:rPr>
              <a:t>Noise = 630 µV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smtClean="0">
                <a:solidFill>
                  <a:srgbClr val="000000"/>
                </a:solidFill>
              </a:rPr>
              <a:t>1 </a:t>
            </a:r>
            <a:r>
              <a:rPr lang="fr-FR" sz="1400" b="1" dirty="0" err="1" smtClean="0">
                <a:solidFill>
                  <a:srgbClr val="000000"/>
                </a:solidFill>
              </a:rPr>
              <a:t>Mip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gives</a:t>
            </a:r>
            <a:r>
              <a:rPr lang="fr-FR" sz="1400" b="1" dirty="0" smtClean="0">
                <a:solidFill>
                  <a:srgbClr val="000000"/>
                </a:solidFill>
              </a:rPr>
              <a:t> 5.7 mV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smtClean="0">
                <a:solidFill>
                  <a:srgbClr val="000000"/>
                </a:solidFill>
              </a:rPr>
              <a:t>S/N=9</a:t>
            </a:r>
          </a:p>
        </p:txBody>
      </p:sp>
      <p:pic>
        <p:nvPicPr>
          <p:cNvPr id="299019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4" y="1418353"/>
            <a:ext cx="3790787" cy="205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1376363"/>
            <a:ext cx="1909763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011863" y="638175"/>
            <a:ext cx="1873250" cy="739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1400" b="1" smtClean="0">
                <a:solidFill>
                  <a:srgbClr val="FF6600"/>
                </a:solidFill>
                <a:latin typeface="Verdana" panose="020B0604030504040204" pitchFamily="34" charset="0"/>
              </a:rPr>
              <a:t>SS10@20 MIP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1400" b="1" smtClean="0">
                <a:solidFill>
                  <a:srgbClr val="FF6600"/>
                </a:solidFill>
                <a:latin typeface="Verdana" panose="020B0604030504040204" pitchFamily="34" charset="0"/>
              </a:rPr>
              <a:t>Rms =1.16 ADC U=600µV</a:t>
            </a:r>
          </a:p>
        </p:txBody>
      </p:sp>
      <p:pic>
        <p:nvPicPr>
          <p:cNvPr id="14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4" y="4013281"/>
            <a:ext cx="3896779" cy="221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4617928" y="3717059"/>
            <a:ext cx="3911600" cy="2733675"/>
            <a:chOff x="539750" y="706438"/>
            <a:chExt cx="7823200" cy="5467350"/>
          </a:xfrm>
        </p:grpSpPr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03250" y="908050"/>
              <a:ext cx="3932238" cy="526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fr-FR" altLang="en-US" sz="2400">
                  <a:solidFill>
                    <a:schemeClr val="bg1"/>
                  </a:solidFill>
                  <a:latin typeface="Verdana" panose="020B0604030504040204" pitchFamily="34" charset="0"/>
                </a:rPr>
                <a:t>    </a:t>
              </a:r>
            </a:p>
          </p:txBody>
        </p:sp>
        <p:pic>
          <p:nvPicPr>
            <p:cNvPr id="25" name="Imag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003300"/>
              <a:ext cx="7823200" cy="49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Connecteur droit 25"/>
            <p:cNvCxnSpPr/>
            <p:nvPr/>
          </p:nvCxnSpPr>
          <p:spPr bwMode="auto">
            <a:xfrm>
              <a:off x="1621536" y="971550"/>
              <a:ext cx="0" cy="4978400"/>
            </a:xfrm>
            <a:prstGeom prst="line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1919304" y="3127754"/>
              <a:ext cx="1611162" cy="67710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800" b="1" dirty="0">
                  <a:solidFill>
                    <a:srgbClr val="0000FF"/>
                  </a:solidFill>
                </a:rPr>
                <a:t>5</a:t>
              </a:r>
              <a:r>
                <a:rPr lang="el-GR" sz="800" b="1" dirty="0">
                  <a:solidFill>
                    <a:srgbClr val="0000FF"/>
                  </a:solidFill>
                </a:rPr>
                <a:t>σ</a:t>
              </a:r>
              <a:r>
                <a:rPr lang="fr-FR" sz="800" b="1" dirty="0">
                  <a:solidFill>
                    <a:srgbClr val="0000FF"/>
                  </a:solidFill>
                </a:rPr>
                <a:t> Noise </a:t>
              </a:r>
              <a:r>
                <a:rPr lang="fr-FR" sz="800" b="1" dirty="0" err="1">
                  <a:solidFill>
                    <a:srgbClr val="0000FF"/>
                  </a:solidFill>
                </a:rPr>
                <a:t>limit</a:t>
              </a:r>
              <a:endParaRPr lang="fr-FR" sz="800" b="1" dirty="0">
                <a:solidFill>
                  <a:srgbClr val="0000FF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743326" y="4652964"/>
              <a:ext cx="2305050" cy="5078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6600"/>
                  </a:solidFill>
                </a:rPr>
                <a:t>1 MIP ≈  4fC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763490" y="706438"/>
              <a:ext cx="5066132" cy="116955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>
                  <a:solidFill>
                    <a:schemeClr val="tx1"/>
                  </a:solidFill>
                </a:rPr>
                <a:t>« Real » </a:t>
              </a:r>
              <a:r>
                <a:rPr lang="fr-FR" sz="800" b="1" dirty="0" err="1">
                  <a:solidFill>
                    <a:schemeClr val="tx1"/>
                  </a:solidFill>
                </a:rPr>
                <a:t>Pedestal</a:t>
              </a:r>
              <a:r>
                <a:rPr lang="fr-FR" sz="800" b="1" dirty="0">
                  <a:solidFill>
                    <a:schemeClr val="tx1"/>
                  </a:solidFill>
                </a:rPr>
                <a:t>=167 DAC </a:t>
              </a:r>
              <a:r>
                <a:rPr lang="fr-FR" sz="800" b="1" dirty="0" err="1">
                  <a:solidFill>
                    <a:schemeClr val="tx1"/>
                  </a:solidFill>
                </a:rPr>
                <a:t>Units</a:t>
              </a:r>
              <a:endParaRPr lang="fr-FR" sz="800" b="1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fr-FR" sz="800" b="1" dirty="0">
                  <a:solidFill>
                    <a:schemeClr val="tx1"/>
                  </a:solidFill>
                </a:rPr>
                <a:t>1 </a:t>
              </a:r>
              <a:r>
                <a:rPr lang="fr-FR" sz="800" b="1" dirty="0" err="1">
                  <a:solidFill>
                    <a:schemeClr val="tx1"/>
                  </a:solidFill>
                </a:rPr>
                <a:t>Mip</a:t>
              </a:r>
              <a:r>
                <a:rPr lang="fr-FR" sz="800" b="1" dirty="0">
                  <a:solidFill>
                    <a:schemeClr val="tx1"/>
                  </a:solidFill>
                </a:rPr>
                <a:t> ≈4 </a:t>
              </a:r>
              <a:r>
                <a:rPr lang="fr-FR" sz="800" b="1" dirty="0" err="1">
                  <a:solidFill>
                    <a:schemeClr val="tx1"/>
                  </a:solidFill>
                </a:rPr>
                <a:t>fC</a:t>
              </a:r>
              <a:r>
                <a:rPr lang="fr-FR" sz="800" b="1" dirty="0">
                  <a:solidFill>
                    <a:schemeClr val="tx1"/>
                  </a:solidFill>
                </a:rPr>
                <a:t> = 20 DAC </a:t>
              </a:r>
              <a:r>
                <a:rPr lang="fr-FR" sz="800" b="1" dirty="0" err="1">
                  <a:solidFill>
                    <a:schemeClr val="tx1"/>
                  </a:solidFill>
                </a:rPr>
                <a:t>Units</a:t>
              </a:r>
              <a:endParaRPr lang="fr-FR" sz="800" b="1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fr-FR" sz="800" b="1" dirty="0">
                  <a:solidFill>
                    <a:schemeClr val="tx1"/>
                  </a:solidFill>
                </a:rPr>
                <a:t>Noise= 2 DAC </a:t>
              </a:r>
              <a:r>
                <a:rPr lang="fr-FR" sz="800" b="1" dirty="0" err="1">
                  <a:solidFill>
                    <a:schemeClr val="tx1"/>
                  </a:solidFill>
                </a:rPr>
                <a:t>Units</a:t>
              </a:r>
              <a:endParaRPr lang="fr-FR" sz="800" b="1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fr-FR" sz="800" b="1" dirty="0">
                  <a:solidFill>
                    <a:srgbClr val="0000FF"/>
                  </a:solidFill>
                </a:rPr>
                <a:t>Minimum </a:t>
              </a:r>
              <a:r>
                <a:rPr lang="fr-FR" sz="800" b="1" dirty="0" err="1">
                  <a:solidFill>
                    <a:srgbClr val="0000FF"/>
                  </a:solidFill>
                </a:rPr>
                <a:t>Threshold</a:t>
              </a:r>
              <a:r>
                <a:rPr lang="fr-FR" sz="800" b="1" dirty="0">
                  <a:solidFill>
                    <a:srgbClr val="0000FF"/>
                  </a:solidFill>
                </a:rPr>
                <a:t>= 5 </a:t>
              </a:r>
              <a:r>
                <a:rPr lang="el-GR" sz="800" b="1" dirty="0">
                  <a:solidFill>
                    <a:srgbClr val="0000FF"/>
                  </a:solidFill>
                </a:rPr>
                <a:t>σ</a:t>
              </a:r>
              <a:r>
                <a:rPr lang="fr-FR" sz="800" b="1" dirty="0">
                  <a:solidFill>
                    <a:srgbClr val="0000FF"/>
                  </a:solidFill>
                </a:rPr>
                <a:t> noise= 0.5 </a:t>
              </a:r>
              <a:r>
                <a:rPr lang="fr-FR" sz="800" b="1" dirty="0" err="1">
                  <a:solidFill>
                    <a:srgbClr val="0000FF"/>
                  </a:solidFill>
                </a:rPr>
                <a:t>Mip</a:t>
              </a:r>
              <a:endParaRPr lang="fr-FR" sz="8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2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731125" y="6608763"/>
            <a:ext cx="1412875" cy="249237"/>
          </a:xfrm>
          <a:prstGeom prst="rect">
            <a:avLst/>
          </a:prstGeom>
        </p:spPr>
        <p:txBody>
          <a:bodyPr/>
          <a:lstStyle/>
          <a:p>
            <a:fld id="{93BA1D8A-832C-41AD-849B-90D5C20433C7}" type="slidenum">
              <a:rPr lang="fr-FR" altLang="en-US"/>
              <a:pPr/>
              <a:t>26</a:t>
            </a:fld>
            <a:endParaRPr lang="fr-FR" altLang="en-US"/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dirty="0"/>
              <a:t>POWER </a:t>
            </a:r>
            <a:r>
              <a:rPr lang="fr-FR" altLang="en-US" dirty="0" smtClean="0"/>
              <a:t>PULSING in SK2</a:t>
            </a:r>
            <a:endParaRPr lang="fr-FR" altLang="en-US" dirty="0"/>
          </a:p>
        </p:txBody>
      </p:sp>
      <p:sp>
        <p:nvSpPr>
          <p:cNvPr id="300036" name="Espace réservé du numéro de diapositive 5"/>
          <p:cNvSpPr txBox="1">
            <a:spLocks noGrp="1"/>
          </p:cNvSpPr>
          <p:nvPr/>
        </p:nvSpPr>
        <p:spPr bwMode="auto">
          <a:xfrm>
            <a:off x="7731125" y="6608763"/>
            <a:ext cx="14128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8F3E29A-172D-4F88-9BA3-43A085EC1B1B}" type="slidenum">
              <a:rPr lang="fr-FR" altLang="en-US" sz="1400" b="1" smtClean="0">
                <a:solidFill>
                  <a:srgbClr val="D31216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fr-FR" altLang="en-US" sz="1400" b="1" smtClean="0">
              <a:solidFill>
                <a:srgbClr val="D31216"/>
              </a:solidFill>
            </a:endParaRPr>
          </a:p>
        </p:txBody>
      </p:sp>
      <p:pic>
        <p:nvPicPr>
          <p:cNvPr id="300037" name="Picture 31" descr="pw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570038"/>
            <a:ext cx="22367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8" name="Rectangle 30"/>
          <p:cNvSpPr>
            <a:spLocks noChangeArrowheads="1"/>
          </p:cNvSpPr>
          <p:nvPr/>
        </p:nvSpPr>
        <p:spPr bwMode="auto">
          <a:xfrm>
            <a:off x="34925" y="584200"/>
            <a:ext cx="6096000" cy="9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altLang="en-US" sz="1600" b="1" smtClean="0">
                <a:solidFill>
                  <a:srgbClr val="0000FF"/>
                </a:solidFill>
              </a:rPr>
              <a:t>Requirement: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en-US" sz="1600" b="1" smtClean="0">
                <a:solidFill>
                  <a:srgbClr val="000000"/>
                </a:solidFill>
              </a:rPr>
              <a:t>25 </a:t>
            </a:r>
            <a:r>
              <a:rPr lang="en-US" altLang="en-US" sz="1600" b="1" smtClean="0">
                <a:solidFill>
                  <a:srgbClr val="000000"/>
                </a:solidFill>
              </a:rPr>
              <a:t>µW/ch with 0.5% duty cycle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1600" b="1" smtClean="0">
                <a:solidFill>
                  <a:srgbClr val="FF3300"/>
                </a:solidFill>
              </a:rPr>
              <a:t>500 µA for the entire chip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1400" b="1" smtClean="0">
              <a:solidFill>
                <a:srgbClr val="0000FF"/>
              </a:solidFill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1400" b="1" smtClean="0">
              <a:solidFill>
                <a:srgbClr val="0000FF"/>
              </a:solidFill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1400" b="1" smtClean="0">
              <a:solidFill>
                <a:srgbClr val="0000FF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anose="05000000000000000000" pitchFamily="2" charset="2"/>
              <a:buChar char="q"/>
            </a:pPr>
            <a:endParaRPr lang="en-US" altLang="en-US" sz="1600" b="1" smtClean="0">
              <a:solidFill>
                <a:srgbClr val="0000FF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anose="05000000000000000000" pitchFamily="2" charset="2"/>
              <a:buChar char="q"/>
            </a:pPr>
            <a:endParaRPr lang="en-US" altLang="en-US" sz="1600" b="1" smtClean="0">
              <a:solidFill>
                <a:srgbClr val="0000FF"/>
              </a:solidFill>
            </a:endParaRPr>
          </a:p>
        </p:txBody>
      </p:sp>
      <p:pic>
        <p:nvPicPr>
          <p:cNvPr id="300039" name="Picture 46" descr="ILC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59" y="115888"/>
            <a:ext cx="469423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40" name="Rectangle 45"/>
          <p:cNvSpPr>
            <a:spLocks noChangeArrowheads="1"/>
          </p:cNvSpPr>
          <p:nvPr/>
        </p:nvSpPr>
        <p:spPr bwMode="auto">
          <a:xfrm>
            <a:off x="2519363" y="3429000"/>
            <a:ext cx="60134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1600" b="1" smtClean="0">
                <a:solidFill>
                  <a:srgbClr val="0000FF"/>
                </a:solidFill>
              </a:rPr>
              <a:t>4 Power pulsing lines</a:t>
            </a:r>
            <a:r>
              <a:rPr lang="en-US" altLang="en-US" sz="1600" smtClean="0">
                <a:solidFill>
                  <a:srgbClr val="000000"/>
                </a:solidFill>
              </a:rPr>
              <a:t> : analog, conversion, dac, digital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1600" smtClean="0">
                <a:solidFill>
                  <a:srgbClr val="000000"/>
                </a:solidFill>
              </a:rPr>
              <a:t>Each chip can be forced </a:t>
            </a:r>
            <a:r>
              <a:rPr lang="en-US" altLang="en-US" sz="1600" b="1" smtClean="0">
                <a:solidFill>
                  <a:srgbClr val="0000FF"/>
                </a:solidFill>
              </a:rPr>
              <a:t>on/off by slow control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3082925" y="1628775"/>
            <a:ext cx="58451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Char char="q"/>
              <a:defRPr/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Power pulsing: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itchFamily="2" charset="2"/>
              <a:buChar char="q"/>
              <a:defRPr/>
            </a:pPr>
            <a:r>
              <a:rPr lang="fr-FR" sz="1600" dirty="0" err="1">
                <a:solidFill>
                  <a:srgbClr val="000000"/>
                </a:solidFill>
                <a:latin typeface="Arial" charset="0"/>
              </a:rPr>
              <a:t>Bandgap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fr-FR" sz="1600" dirty="0" err="1">
                <a:solidFill>
                  <a:srgbClr val="000000"/>
                </a:solidFill>
                <a:latin typeface="Arial" charset="0"/>
              </a:rPr>
              <a:t>ref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 Voltages + master I: </a:t>
            </a:r>
            <a:r>
              <a:rPr lang="fr-FR" sz="1600" dirty="0" err="1">
                <a:solidFill>
                  <a:srgbClr val="000000"/>
                </a:solidFill>
                <a:latin typeface="Arial" charset="0"/>
              </a:rPr>
              <a:t>switched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 ON/OFF</a:t>
            </a:r>
            <a:endParaRPr lang="en-US" sz="1400" b="1" dirty="0">
              <a:solidFill>
                <a:srgbClr val="0000FF"/>
              </a:solidFill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1600" b="1" u="sng" dirty="0">
                <a:solidFill>
                  <a:srgbClr val="FF0000"/>
                </a:solidFill>
                <a:latin typeface="Arial" charset="0"/>
              </a:rPr>
              <a:t>Shut down bias currents with </a:t>
            </a:r>
            <a:r>
              <a:rPr lang="en-US" sz="1600" b="1" u="sng" dirty="0" err="1">
                <a:solidFill>
                  <a:srgbClr val="FF0000"/>
                </a:solidFill>
                <a:latin typeface="Arial" charset="0"/>
              </a:rPr>
              <a:t>vdd</a:t>
            </a:r>
            <a:r>
              <a:rPr lang="en-US" sz="1600" b="1" u="sng" dirty="0">
                <a:solidFill>
                  <a:srgbClr val="FF0000"/>
                </a:solidFill>
                <a:latin typeface="Arial" charset="0"/>
              </a:rPr>
              <a:t> always 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endParaRPr lang="en-US" sz="1000" b="1" dirty="0">
              <a:solidFill>
                <a:srgbClr val="0000FF"/>
              </a:solidFill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Char char="q"/>
              <a:defRPr/>
            </a:pPr>
            <a:r>
              <a:rPr lang="fr-FR" sz="1600" b="1" dirty="0">
                <a:solidFill>
                  <a:srgbClr val="0000FF"/>
                </a:solidFill>
                <a:latin typeface="Arial" charset="0"/>
              </a:rPr>
              <a:t>SK2 power </a:t>
            </a:r>
            <a:r>
              <a:rPr lang="fr-FR" sz="1600" b="1" dirty="0" err="1">
                <a:solidFill>
                  <a:srgbClr val="0000FF"/>
                </a:solidFill>
                <a:latin typeface="Arial" charset="0"/>
              </a:rPr>
              <a:t>consumption</a:t>
            </a:r>
            <a:r>
              <a:rPr lang="fr-FR" sz="1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Arial" charset="0"/>
              </a:rPr>
              <a:t>measurement</a:t>
            </a:r>
            <a:r>
              <a:rPr lang="fr-FR" sz="1600" b="1" dirty="0">
                <a:solidFill>
                  <a:srgbClr val="0000FF"/>
                </a:solidFill>
                <a:latin typeface="Arial" charset="0"/>
              </a:rPr>
              <a:t>:</a:t>
            </a:r>
            <a:endParaRPr lang="fr-FR" sz="1600" b="1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80000"/>
              <a:buFont typeface="Wingdings" pitchFamily="2" charset="2"/>
              <a:buChar char="q"/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123 mA x 3.3V ≈ 40 mW =&gt; </a:t>
            </a:r>
            <a:r>
              <a:rPr lang="fr-FR" sz="1600" b="1" dirty="0">
                <a:solidFill>
                  <a:srgbClr val="0000FF"/>
                </a:solidFill>
                <a:latin typeface="Arial" charset="0"/>
              </a:rPr>
              <a:t>0.6 mW/</a:t>
            </a:r>
            <a:r>
              <a:rPr lang="fr-FR" sz="1600" b="1" dirty="0" err="1">
                <a:solidFill>
                  <a:srgbClr val="0000FF"/>
                </a:solidFill>
                <a:latin typeface="Arial" charset="0"/>
              </a:rPr>
              <a:t>ch</a:t>
            </a:r>
            <a:r>
              <a:rPr lang="fr-FR" sz="1600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Char char="n"/>
              <a:defRPr/>
            </a:pPr>
            <a:endParaRPr lang="fr-FR" sz="1600" b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215900" y="4437063"/>
          <a:ext cx="7704138" cy="15287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47411"/>
                <a:gridCol w="2486894"/>
                <a:gridCol w="3669833"/>
              </a:tblGrid>
              <a:tr h="4926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Acquisition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 mA , 290 mW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err="1" smtClean="0"/>
                        <a:t>Duty</a:t>
                      </a:r>
                      <a:r>
                        <a:rPr lang="fr-FR" sz="1400" b="0" dirty="0" smtClean="0"/>
                        <a:t> Cycle =0.5%, </a:t>
                      </a:r>
                      <a:r>
                        <a:rPr kumimoji="0" lang="fr-FR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1.45 mW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18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</a:rPr>
                        <a:t>Conversion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27.3 mA, 90 mW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Duty</a:t>
                      </a:r>
                      <a:r>
                        <a:rPr lang="fr-FR" sz="1400" dirty="0" smtClean="0"/>
                        <a:t> Cycle =0.25%, </a:t>
                      </a: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0.225 mW</a:t>
                      </a:r>
                    </a:p>
                    <a:p>
                      <a:endParaRPr lang="fr-FR" sz="1400" dirty="0"/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18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</a:rPr>
                        <a:t>Readout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8.0 mA, 26.4 mW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Duty</a:t>
                      </a:r>
                      <a:r>
                        <a:rPr lang="fr-FR" sz="1400" dirty="0" smtClean="0"/>
                        <a:t> Cycle =0.25%, </a:t>
                      </a: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0.066 mW</a:t>
                      </a:r>
                    </a:p>
                    <a:p>
                      <a:endParaRPr lang="fr-FR" sz="1400" dirty="0"/>
                    </a:p>
                  </a:txBody>
                  <a:tcPr marL="91431" marR="91431" marT="45674" marB="45674"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388" y="5949950"/>
            <a:ext cx="8281987" cy="4921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Skiroc2 power </a:t>
            </a:r>
            <a:r>
              <a:rPr lang="fr-FR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consumption</a:t>
            </a: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Power </a:t>
            </a:r>
            <a:r>
              <a:rPr lang="fr-FR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pulsing</a:t>
            </a: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1.7 mW </a:t>
            </a:r>
            <a:r>
              <a:rPr lang="fr-FR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27 µW/</a:t>
            </a:r>
            <a:r>
              <a:rPr lang="fr-FR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5900" y="4102100"/>
            <a:ext cx="7669213" cy="307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 err="1">
                <a:solidFill>
                  <a:srgbClr val="FF0000"/>
                </a:solidFill>
              </a:rPr>
              <a:t>Measurements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6840537" cy="62071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b="1" dirty="0" smtClean="0">
                <a:solidFill>
                  <a:srgbClr val="AA0000"/>
                </a:solidFill>
                <a:latin typeface="+mn-lt"/>
              </a:rPr>
              <a:t>From </a:t>
            </a:r>
            <a:r>
              <a:rPr lang="en-US" b="1" dirty="0">
                <a:solidFill>
                  <a:srgbClr val="AA0000"/>
                </a:solidFill>
              </a:rPr>
              <a:t>2</a:t>
            </a:r>
            <a:r>
              <a:rPr lang="en-US" b="1" baseline="30000" dirty="0">
                <a:solidFill>
                  <a:srgbClr val="AA0000"/>
                </a:solidFill>
              </a:rPr>
              <a:t>nd</a:t>
            </a:r>
            <a:r>
              <a:rPr lang="en-US" b="1" dirty="0">
                <a:solidFill>
                  <a:srgbClr val="AA0000"/>
                </a:solidFill>
              </a:rPr>
              <a:t> </a:t>
            </a:r>
            <a:r>
              <a:rPr lang="en-US" b="1" dirty="0" smtClean="0">
                <a:solidFill>
                  <a:srgbClr val="AA0000"/>
                </a:solidFill>
              </a:rPr>
              <a:t>generation…</a:t>
            </a:r>
            <a:endParaRPr lang="en-US" b="1" dirty="0" smtClean="0">
              <a:solidFill>
                <a:srgbClr val="AA0000"/>
              </a:solidFill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1A504-AE2C-4488-80ED-9ED6A4A57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17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33" y="1931491"/>
            <a:ext cx="5040571" cy="291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Picture 17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013176"/>
            <a:ext cx="599603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17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284984"/>
            <a:ext cx="35274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" name="Picture 178" descr="logotype_white_b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230" y="1488083"/>
            <a:ext cx="1989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9" descr="logo_white_b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493" y="1056283"/>
            <a:ext cx="5778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6281" y="908720"/>
            <a:ext cx="5370369" cy="2407442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2</a:t>
            </a:r>
            <a:r>
              <a:rPr lang="en-US" sz="2000" b="1" baseline="30000" dirty="0" smtClean="0">
                <a:latin typeface="+mj-lt"/>
              </a:rPr>
              <a:t>nd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generation </a:t>
            </a:r>
            <a:r>
              <a:rPr lang="en-US" sz="2000" b="1" dirty="0" smtClean="0">
                <a:latin typeface="+mj-lt"/>
              </a:rPr>
              <a:t>chips </a:t>
            </a:r>
            <a:r>
              <a:rPr lang="en-US" sz="2000" b="1" dirty="0">
                <a:latin typeface="+mj-lt"/>
              </a:rPr>
              <a:t>for ILD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Auto-trigger, analog </a:t>
            </a:r>
            <a:r>
              <a:rPr lang="en-US" sz="1600" dirty="0" smtClean="0">
                <a:latin typeface="+mj-lt"/>
              </a:rPr>
              <a:t>storage and/or digitization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Token-ring readout (one data line activated by each chip sequentially)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Common </a:t>
            </a:r>
            <a:r>
              <a:rPr lang="en-US" sz="1600" dirty="0">
                <a:latin typeface="+mj-lt"/>
              </a:rPr>
              <a:t>DAQ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Power pulsing : &lt;1 % duty cycle</a:t>
            </a:r>
          </a:p>
          <a:p>
            <a:pPr>
              <a:buFont typeface="Wingdings" pitchFamily="2" charset="2"/>
              <a:buChar char="q"/>
            </a:pPr>
            <a:endParaRPr lang="en-US" sz="20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1" y="836712"/>
            <a:ext cx="9036497" cy="5519638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000" b="1" dirty="0" smtClean="0">
                <a:latin typeface="Calibri" pitchFamily="34" charset="0"/>
              </a:rPr>
              <a:t> 3</a:t>
            </a:r>
            <a:r>
              <a:rPr lang="en-US" sz="2000" b="1" baseline="30000" dirty="0" smtClean="0">
                <a:latin typeface="Calibri" pitchFamily="34" charset="0"/>
              </a:rPr>
              <a:t>rd</a:t>
            </a:r>
            <a:r>
              <a:rPr lang="en-US" sz="2000" b="1" dirty="0" smtClean="0">
                <a:latin typeface="Calibri" pitchFamily="34" charset="0"/>
              </a:rPr>
              <a:t> generation chips for ILD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Technology used ? (depending on funding…)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lvl="2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If within 2 years , still 0.35µm AMS </a:t>
            </a:r>
            <a:r>
              <a:rPr lang="en-US" sz="1600" dirty="0" err="1" smtClean="0">
                <a:latin typeface="Calibri" pitchFamily="34" charset="0"/>
              </a:rPr>
              <a:t>SiGe</a:t>
            </a:r>
            <a:r>
              <a:rPr lang="en-US" sz="1600" dirty="0" smtClean="0">
                <a:latin typeface="Calibri" pitchFamily="34" charset="0"/>
              </a:rPr>
              <a:t> …</a:t>
            </a:r>
          </a:p>
          <a:p>
            <a:pPr lvl="1">
              <a:buFont typeface="Wingdings" pitchFamily="2" charset="2"/>
              <a:buChar char="q"/>
            </a:pPr>
            <a:endParaRPr lang="en-US" sz="1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No major change in the analogue part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lvl="2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MIP over Noise Ratio @ lower gain = 10</a:t>
            </a:r>
          </a:p>
          <a:p>
            <a:pPr lvl="2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TDC scheme will change (PETIROC like)</a:t>
            </a:r>
          </a:p>
          <a:p>
            <a:pPr lvl="2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Few optimization (Crosstalk, </a:t>
            </a:r>
            <a:r>
              <a:rPr lang="en-US" sz="1600" dirty="0" err="1" smtClean="0">
                <a:latin typeface="Calibri" pitchFamily="34" charset="0"/>
              </a:rPr>
              <a:t>AutoGain</a:t>
            </a:r>
            <a:r>
              <a:rPr lang="en-US" sz="1600" dirty="0" smtClean="0">
                <a:latin typeface="Calibri" pitchFamily="34" charset="0"/>
              </a:rPr>
              <a:t>, 4-bit DACs, external triggers, power consumption…)</a:t>
            </a:r>
            <a:endParaRPr lang="en-US" sz="1600" dirty="0">
              <a:latin typeface="Calibri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1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PLL </a:t>
            </a:r>
            <a:r>
              <a:rPr lang="en-US" sz="1600" dirty="0" smtClean="0">
                <a:latin typeface="Calibri" pitchFamily="34" charset="0"/>
              </a:rPr>
              <a:t>provides the Fast </a:t>
            </a:r>
            <a:r>
              <a:rPr lang="en-US" sz="1600" dirty="0">
                <a:latin typeface="Calibri" pitchFamily="34" charset="0"/>
              </a:rPr>
              <a:t>Clock (mainly used for digitization</a:t>
            </a:r>
            <a:r>
              <a:rPr lang="en-US" sz="1600" dirty="0" smtClean="0">
                <a:latin typeface="Calibri" pitchFamily="34" charset="0"/>
              </a:rPr>
              <a:t>) from the Slow Clock</a:t>
            </a:r>
          </a:p>
          <a:p>
            <a:pPr lvl="2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No Fast Clock to be provided to the ASICs !</a:t>
            </a:r>
            <a:endParaRPr lang="en-US" sz="1600" dirty="0">
              <a:latin typeface="Calibri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1600" dirty="0">
              <a:latin typeface="Calibri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Independent channels (zero suppress)</a:t>
            </a:r>
          </a:p>
          <a:p>
            <a:pPr lvl="2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Huge change in digital part !! </a:t>
            </a:r>
          </a:p>
          <a:p>
            <a:pPr lvl="2">
              <a:buFontTx/>
              <a:buChar char="-"/>
            </a:pPr>
            <a:r>
              <a:rPr lang="en-US" sz="1600" dirty="0" smtClean="0">
                <a:latin typeface="Calibri" pitchFamily="34" charset="0"/>
              </a:rPr>
              <a:t>Digital part power consumption and size (+30 to 50% )</a:t>
            </a:r>
          </a:p>
          <a:p>
            <a:pPr lvl="2">
              <a:buFontTx/>
              <a:buChar char="-"/>
            </a:pPr>
            <a:endParaRPr lang="en-US" sz="1600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I2C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link (@IPNL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) </a:t>
            </a:r>
            <a:r>
              <a:rPr lang="en-US" sz="1600" dirty="0" smtClean="0">
                <a:latin typeface="Calibri" pitchFamily="34" charset="0"/>
              </a:rPr>
              <a:t>for Slow Control parameters and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triple voting</a:t>
            </a:r>
            <a:endParaRPr lang="en-US" sz="1600" dirty="0" smtClean="0">
              <a:latin typeface="Calibri" pitchFamily="34" charset="0"/>
            </a:endParaRPr>
          </a:p>
          <a:p>
            <a:pPr marL="457200" lvl="1" indent="0">
              <a:buNone/>
            </a:pPr>
            <a:r>
              <a:rPr lang="en-US" sz="1600" dirty="0" smtClean="0">
                <a:latin typeface="Calibri" pitchFamily="34" charset="0"/>
              </a:rPr>
              <a:t>	- configuration broadcasting</a:t>
            </a:r>
          </a:p>
          <a:p>
            <a:pPr marL="457200" lvl="1" indent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 smtClean="0">
                <a:latin typeface="Calibri" pitchFamily="34" charset="0"/>
              </a:rPr>
              <a:t>- geographical addressing</a:t>
            </a:r>
          </a:p>
          <a:p>
            <a:pPr marL="457200" lvl="1" indent="0">
              <a:buNone/>
            </a:pP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6840537" cy="620713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n-US" b="1" dirty="0" smtClean="0">
                <a:solidFill>
                  <a:srgbClr val="AA0000"/>
                </a:solidFill>
                <a:latin typeface="+mn-lt"/>
              </a:rPr>
              <a:t>…To 3</a:t>
            </a:r>
            <a:r>
              <a:rPr lang="en-US" b="1" baseline="30000" dirty="0" smtClean="0">
                <a:solidFill>
                  <a:srgbClr val="AA0000"/>
                </a:solidFill>
                <a:latin typeface="+mn-lt"/>
              </a:rPr>
              <a:t>rd</a:t>
            </a:r>
            <a:r>
              <a:rPr lang="en-US" b="1" dirty="0" smtClean="0">
                <a:solidFill>
                  <a:srgbClr val="AA0000"/>
                </a:solidFill>
                <a:latin typeface="+mn-lt"/>
              </a:rPr>
              <a:t> generation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1A504-AE2C-4488-80ED-9ED6A4A57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24" y="836712"/>
            <a:ext cx="3104796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rme libre 13"/>
          <p:cNvSpPr>
            <a:spLocks/>
          </p:cNvSpPr>
          <p:nvPr/>
        </p:nvSpPr>
        <p:spPr bwMode="auto">
          <a:xfrm>
            <a:off x="6300192" y="1679798"/>
            <a:ext cx="2741781" cy="100890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msgothic"/>
                <a:cs typeface="msgothic"/>
              </a:rPr>
              <a:t>256 P-I-N diodes</a:t>
            </a:r>
          </a:p>
          <a:p>
            <a:pPr algn="ctr" eaLnBrk="1"/>
            <a: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msgothic"/>
                <a:cs typeface="msgothic"/>
              </a:rPr>
              <a:t>0.25 cm2 each</a:t>
            </a:r>
          </a:p>
          <a:p>
            <a:pPr algn="ctr" eaLnBrk="1"/>
            <a: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msgothic"/>
                <a:cs typeface="msgothic"/>
              </a:rPr>
              <a:t>18 x 18 cm2 total area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9707" r="11130" b="2929"/>
          <a:stretch/>
        </p:blipFill>
        <p:spPr>
          <a:xfrm>
            <a:off x="7308304" y="3212976"/>
            <a:ext cx="1800200" cy="129614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66" y="4543749"/>
            <a:ext cx="3081338" cy="2312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0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alibri" panose="020F0502020204030204" pitchFamily="34" charset="0"/>
              </a:rPr>
              <a:t>Specifications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251520" y="6645263"/>
            <a:ext cx="7634288" cy="215900"/>
          </a:xfrm>
        </p:spPr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680814"/>
            <a:ext cx="8964488" cy="5700514"/>
          </a:xfrm>
        </p:spPr>
        <p:txBody>
          <a:bodyPr>
            <a:normAutofit/>
          </a:bodyPr>
          <a:lstStyle/>
          <a:p>
            <a:r>
              <a:rPr lang="fr-FR" sz="2800" dirty="0" err="1" smtClean="0">
                <a:latin typeface="Calibri" panose="020F0502020204030204" pitchFamily="34" charset="0"/>
              </a:rPr>
              <a:t>Stringent</a:t>
            </a:r>
            <a:r>
              <a:rPr lang="fr-FR" sz="2800" dirty="0" smtClean="0">
                <a:latin typeface="Calibri" panose="020F0502020204030204" pitchFamily="34" charset="0"/>
              </a:rPr>
              <a:t> </a:t>
            </a:r>
            <a:r>
              <a:rPr lang="fr-FR" sz="2800" dirty="0" err="1" smtClean="0">
                <a:latin typeface="Calibri" panose="020F0502020204030204" pitchFamily="34" charset="0"/>
              </a:rPr>
              <a:t>requirements</a:t>
            </a:r>
            <a:r>
              <a:rPr lang="fr-FR" sz="2800" dirty="0" smtClean="0">
                <a:latin typeface="Calibri" panose="020F0502020204030204" pitchFamily="34" charset="0"/>
              </a:rPr>
              <a:t> for Front-End Electronics</a:t>
            </a:r>
          </a:p>
          <a:p>
            <a:pPr lvl="1"/>
            <a:r>
              <a:rPr lang="fr-FR" sz="2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Low</a:t>
            </a:r>
            <a:r>
              <a:rPr lang="fr-FR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power </a:t>
            </a:r>
            <a:r>
              <a:rPr lang="fr-FR" sz="2400" dirty="0" smtClean="0">
                <a:latin typeface="Calibri" panose="020F0502020204030204" pitchFamily="34" charset="0"/>
              </a:rPr>
              <a:t>(~5 mW for analogue </a:t>
            </a:r>
            <a:r>
              <a:rPr lang="fr-FR" sz="2400" dirty="0" err="1" smtClean="0">
                <a:latin typeface="Calibri" panose="020F0502020204030204" pitchFamily="34" charset="0"/>
              </a:rPr>
              <a:t>channel</a:t>
            </a:r>
            <a:r>
              <a:rPr lang="fr-FR" sz="2400" dirty="0" smtClean="0"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2400" dirty="0" err="1">
                <a:solidFill>
                  <a:srgbClr val="C00000"/>
                </a:solidFill>
                <a:latin typeface="Calibri" panose="020F0502020204030204" pitchFamily="34" charset="0"/>
              </a:rPr>
              <a:t>L</a:t>
            </a:r>
            <a:r>
              <a:rPr lang="fr-FR" sz="2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ow</a:t>
            </a:r>
            <a:r>
              <a:rPr lang="fr-FR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noise</a:t>
            </a:r>
            <a:r>
              <a:rPr lang="fr-FR" sz="2400" dirty="0" smtClean="0">
                <a:latin typeface="Calibri" panose="020F0502020204030204" pitchFamily="34" charset="0"/>
              </a:rPr>
              <a:t>: &lt;2000 e- (0,32 </a:t>
            </a:r>
            <a:r>
              <a:rPr lang="fr-FR" sz="2400" dirty="0" err="1" smtClean="0">
                <a:latin typeface="Calibri" panose="020F0502020204030204" pitchFamily="34" charset="0"/>
              </a:rPr>
              <a:t>fC</a:t>
            </a:r>
            <a:r>
              <a:rPr lang="fr-FR" sz="2400" dirty="0" smtClean="0"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2400" dirty="0" smtClean="0">
                <a:latin typeface="Calibri" panose="020F0502020204030204" pitchFamily="34" charset="0"/>
              </a:rPr>
              <a:t>MIP: 10k – 20k e- (</a:t>
            </a:r>
            <a:r>
              <a:rPr lang="fr-FR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1,5 – 3 </a:t>
            </a:r>
            <a:r>
              <a:rPr lang="fr-FR" sz="2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fC</a:t>
            </a:r>
            <a:r>
              <a:rPr lang="fr-FR" sz="2400" dirty="0" smtClean="0"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2400" dirty="0" err="1" smtClean="0">
                <a:latin typeface="Calibri" panose="020F0502020204030204" pitchFamily="34" charset="0"/>
              </a:rPr>
              <a:t>Dynamic</a:t>
            </a:r>
            <a:r>
              <a:rPr lang="fr-FR" sz="2400" dirty="0" smtClean="0">
                <a:latin typeface="Calibri" panose="020F0502020204030204" pitchFamily="34" charset="0"/>
              </a:rPr>
              <a:t> range up to 2000 MIP (</a:t>
            </a:r>
            <a:r>
              <a:rPr lang="fr-FR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10 </a:t>
            </a:r>
            <a:r>
              <a:rPr lang="fr-FR" sz="2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pC</a:t>
            </a:r>
            <a:r>
              <a:rPr lang="fr-FR" sz="2400" dirty="0" smtClean="0">
                <a:latin typeface="Calibri" panose="020F0502020204030204" pitchFamily="34" charset="0"/>
              </a:rPr>
              <a:t>), </a:t>
            </a:r>
            <a:r>
              <a:rPr lang="fr-FR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17 bits </a:t>
            </a:r>
            <a:r>
              <a:rPr lang="fr-FR" sz="2400" dirty="0" err="1" smtClean="0">
                <a:latin typeface="Calibri" panose="020F0502020204030204" pitchFamily="34" charset="0"/>
              </a:rPr>
              <a:t>required</a:t>
            </a:r>
            <a:r>
              <a:rPr lang="fr-FR" sz="2400" dirty="0" smtClean="0">
                <a:latin typeface="Calibri" panose="020F0502020204030204" pitchFamily="34" charset="0"/>
              </a:rPr>
              <a:t> </a:t>
            </a:r>
            <a:r>
              <a:rPr lang="fr-FR" sz="2400" dirty="0" err="1" smtClean="0">
                <a:latin typeface="Calibri" panose="020F0502020204030204" pitchFamily="34" charset="0"/>
              </a:rPr>
              <a:t>with</a:t>
            </a:r>
            <a:r>
              <a:rPr lang="fr-FR" sz="2400" dirty="0" smtClean="0">
                <a:latin typeface="Calibri" panose="020F0502020204030204" pitchFamily="34" charset="0"/>
              </a:rPr>
              <a:t> 0,1 </a:t>
            </a:r>
            <a:r>
              <a:rPr lang="fr-FR" sz="2400" dirty="0" err="1" smtClean="0">
                <a:latin typeface="Calibri" panose="020F0502020204030204" pitchFamily="34" charset="0"/>
              </a:rPr>
              <a:t>fC</a:t>
            </a:r>
            <a:r>
              <a:rPr lang="fr-FR" sz="2400" dirty="0" smtClean="0">
                <a:latin typeface="Calibri" panose="020F0502020204030204" pitchFamily="34" charset="0"/>
              </a:rPr>
              <a:t> </a:t>
            </a:r>
            <a:r>
              <a:rPr lang="fr-FR" sz="2400" dirty="0" err="1" smtClean="0">
                <a:latin typeface="Calibri" panose="020F0502020204030204" pitchFamily="34" charset="0"/>
              </a:rPr>
              <a:t>resolution</a:t>
            </a:r>
            <a:endParaRPr lang="fr-FR" sz="2400" dirty="0" smtClean="0">
              <a:latin typeface="Calibri" panose="020F0502020204030204" pitchFamily="34" charset="0"/>
            </a:endParaRPr>
          </a:p>
          <a:p>
            <a:pPr lvl="1"/>
            <a:r>
              <a:rPr lang="fr-FR" sz="2400" dirty="0" smtClean="0">
                <a:latin typeface="Calibri" panose="020F0502020204030204" pitchFamily="34" charset="0"/>
              </a:rPr>
              <a:t>High radiation (200 </a:t>
            </a:r>
            <a:r>
              <a:rPr lang="fr-FR" sz="2400" dirty="0" err="1" smtClean="0">
                <a:latin typeface="Calibri" panose="020F0502020204030204" pitchFamily="34" charset="0"/>
              </a:rPr>
              <a:t>Mrad</a:t>
            </a:r>
            <a:r>
              <a:rPr lang="fr-FR" sz="2400" dirty="0" smtClean="0">
                <a:latin typeface="Calibri" panose="020F0502020204030204" pitchFamily="34" charset="0"/>
              </a:rPr>
              <a:t>, 10</a:t>
            </a:r>
            <a:r>
              <a:rPr lang="fr-FR" sz="2400" baseline="30000" dirty="0" smtClean="0">
                <a:latin typeface="Calibri" panose="020F0502020204030204" pitchFamily="34" charset="0"/>
              </a:rPr>
              <a:t>16</a:t>
            </a:r>
            <a:r>
              <a:rPr lang="fr-FR" sz="2400" dirty="0" smtClean="0">
                <a:latin typeface="Calibri" panose="020F0502020204030204" pitchFamily="34" charset="0"/>
              </a:rPr>
              <a:t> N)</a:t>
            </a:r>
          </a:p>
          <a:p>
            <a:pPr lvl="1"/>
            <a:r>
              <a:rPr lang="fr-FR" sz="2400" dirty="0" smtClean="0">
                <a:latin typeface="Calibri" panose="020F0502020204030204" pitchFamily="34" charset="0"/>
              </a:rPr>
              <a:t>Detector capacitance 40-60pF</a:t>
            </a:r>
          </a:p>
          <a:p>
            <a:pPr lvl="1"/>
            <a:r>
              <a:rPr lang="fr-FR" sz="2400" dirty="0" smtClean="0">
                <a:latin typeface="Calibri" panose="020F0502020204030204" pitchFamily="34" charset="0"/>
              </a:rPr>
              <a:t>Detector </a:t>
            </a:r>
            <a:r>
              <a:rPr lang="fr-FR" sz="2400" dirty="0" err="1" smtClean="0">
                <a:latin typeface="Calibri" panose="020F0502020204030204" pitchFamily="34" charset="0"/>
              </a:rPr>
              <a:t>leakage</a:t>
            </a:r>
            <a:r>
              <a:rPr lang="fr-FR" sz="2400" dirty="0" smtClean="0">
                <a:latin typeface="Calibri" panose="020F0502020204030204" pitchFamily="34" charset="0"/>
              </a:rPr>
              <a:t>: up to 10 µA</a:t>
            </a:r>
          </a:p>
          <a:p>
            <a:pPr lvl="1"/>
            <a:r>
              <a:rPr lang="fr-FR" sz="2400" dirty="0" smtClean="0">
                <a:latin typeface="Calibri" panose="020F0502020204030204" pitchFamily="34" charset="0"/>
              </a:rPr>
              <a:t>System on chip (</a:t>
            </a:r>
            <a:r>
              <a:rPr lang="fr-FR" sz="2400" dirty="0" err="1" smtClean="0">
                <a:latin typeface="Calibri" panose="020F0502020204030204" pitchFamily="34" charset="0"/>
              </a:rPr>
              <a:t>digitization</a:t>
            </a:r>
            <a:r>
              <a:rPr lang="fr-FR" sz="2400" dirty="0" smtClean="0">
                <a:latin typeface="Calibri" panose="020F0502020204030204" pitchFamily="34" charset="0"/>
              </a:rPr>
              <a:t>, </a:t>
            </a:r>
            <a:r>
              <a:rPr lang="fr-FR" sz="2400" dirty="0" err="1" smtClean="0">
                <a:latin typeface="Calibri" panose="020F0502020204030204" pitchFamily="34" charset="0"/>
              </a:rPr>
              <a:t>processing</a:t>
            </a:r>
            <a:r>
              <a:rPr lang="fr-FR" sz="2400" dirty="0" smtClean="0">
                <a:latin typeface="Calibri" panose="020F0502020204030204" pitchFamily="34" charset="0"/>
              </a:rPr>
              <a:t>…)</a:t>
            </a:r>
          </a:p>
          <a:p>
            <a:pPr lvl="1"/>
            <a:r>
              <a:rPr lang="fr-FR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High speed </a:t>
            </a:r>
            <a:r>
              <a:rPr lang="fr-FR" sz="2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readout</a:t>
            </a:r>
            <a:r>
              <a:rPr lang="fr-FR" sz="2400" dirty="0" smtClean="0">
                <a:latin typeface="Calibri" panose="020F0502020204030204" pitchFamily="34" charset="0"/>
              </a:rPr>
              <a:t> (5-10 Gb/s)</a:t>
            </a:r>
          </a:p>
          <a:p>
            <a:pPr lvl="1"/>
            <a:r>
              <a:rPr lang="fr-FR" sz="2400" dirty="0" smtClean="0">
                <a:latin typeface="Calibri" panose="020F0502020204030204" pitchFamily="34" charset="0"/>
              </a:rPr>
              <a:t>~ 92,000 FE chips</a:t>
            </a:r>
          </a:p>
          <a:p>
            <a:pPr lvl="1"/>
            <a:endParaRPr lang="fr-FR" sz="2400" dirty="0">
              <a:latin typeface="Calibri" panose="020F0502020204030204" pitchFamily="34" charset="0"/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Baseline architecture (Technical Proposal)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000000"/>
                </a:solidFill>
              </a:rPr>
              <a:t>CMS HGCAL -  June 3,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Espace réservé du contenu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59" y="4490154"/>
            <a:ext cx="2617575" cy="19631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486950" y="4597677"/>
            <a:ext cx="1291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Preamp output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50879" y="5486648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RtR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output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8" y="4406283"/>
            <a:ext cx="3017436" cy="226307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239" y="4393053"/>
            <a:ext cx="2843055" cy="213229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187624" y="4489956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RtR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output linearity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(up to 100fC)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90521" y="4650626"/>
            <a:ext cx="127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RtR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output </a:t>
            </a:r>
            <a:r>
              <a:rPr lang="en-US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ToT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(up to 10pC)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211960" y="6079705"/>
            <a:ext cx="243215" cy="3736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38" y="548680"/>
            <a:ext cx="7827942" cy="363962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7504" y="3129326"/>
            <a:ext cx="5616624" cy="1227593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Preamplifier and shaper DC coupled to detector, no reset, fast shaping (15ns peaking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Analog gain around 25mV/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fC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(quantization noise negligible)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Preamplifier linear range 100 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fC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=&gt; ADC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Above 80fC and after preamp saturation =&gt; 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ToT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15816" y="2708920"/>
            <a:ext cx="295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PA+ToT</a:t>
            </a:r>
            <a:r>
              <a:rPr lang="fr-FR" dirty="0" smtClean="0"/>
              <a:t>  (CERN </a:t>
            </a:r>
            <a:r>
              <a:rPr lang="fr-FR" dirty="0" err="1" smtClean="0"/>
              <a:t>J.Kaplon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8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alibri" panose="020F0502020204030204" pitchFamily="34" charset="0"/>
              </a:rPr>
              <a:t>Milestones</a:t>
            </a:r>
            <a:r>
              <a:rPr lang="fr-FR" dirty="0" smtClean="0">
                <a:latin typeface="Calibri" panose="020F0502020204030204" pitchFamily="34" charset="0"/>
              </a:rPr>
              <a:t> for </a:t>
            </a:r>
            <a:r>
              <a:rPr lang="fr-FR" dirty="0" err="1" smtClean="0">
                <a:latin typeface="Calibri" panose="020F0502020204030204" pitchFamily="34" charset="0"/>
              </a:rPr>
              <a:t>electronics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5912316"/>
              </p:ext>
            </p:extLst>
          </p:nvPr>
        </p:nvGraphicFramePr>
        <p:xfrm>
          <a:off x="0" y="1052736"/>
          <a:ext cx="9250551" cy="4827205"/>
        </p:xfrm>
        <a:graphic>
          <a:graphicData uri="http://schemas.openxmlformats.org/drawingml/2006/table">
            <a:tbl>
              <a:tblPr/>
              <a:tblGrid>
                <a:gridCol w="1421704"/>
                <a:gridCol w="7828847"/>
              </a:tblGrid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15-Feb-16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Submit v0 </a:t>
                      </a: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FE </a:t>
                      </a:r>
                      <a:r>
                        <a:rPr 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chip (</a:t>
                      </a: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SKIROC2-CMS) in 0,35 µm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Mid-May-16</a:t>
                      </a:r>
                      <a:endParaRPr lang="fr-FR" sz="12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Submit</a:t>
                      </a:r>
                      <a:r>
                        <a:rPr lang="en-US" sz="1800" b="1" i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FE</a:t>
                      </a: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vehicles in TSMC130 nm </a:t>
                      </a: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technology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Jun-16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1st </a:t>
                      </a:r>
                      <a:r>
                        <a:rPr lang="fr-FR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Comprehensive</a:t>
                      </a:r>
                      <a:r>
                        <a:rPr lang="fr-F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Review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30-Sep-16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1st results from </a:t>
                      </a: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FE </a:t>
                      </a:r>
                      <a:r>
                        <a:rPr 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</a:t>
                      </a: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vehicles and second test vehicle submission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31-Oct-16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Confirm choice of front-end electronics (130 nm</a:t>
                      </a: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15-Dec-16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Define architecture &amp; specs for LV/HV </a:t>
                      </a: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supply 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15-Dec-16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Define location of DC-DC converters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15-Dec-16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Define location of electrical/optical links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31-Mar-17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Submit</a:t>
                      </a:r>
                      <a:r>
                        <a:rPr lang="fr-F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V1 ASIC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31-Mar-17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Choice of Si sensors type: all n-on-p or mixed (i.e. n-on-p and p-on-n)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1-Jun-17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2nd </a:t>
                      </a:r>
                      <a:r>
                        <a:rPr lang="fr-FR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Comprehensive</a:t>
                      </a:r>
                      <a:r>
                        <a:rPr lang="fr-F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Review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effectLst/>
                          <a:latin typeface="Verdana" panose="020B0604030504040204" pitchFamily="34" charset="0"/>
                        </a:rPr>
                        <a:t>30-Sep-17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1st results from tests of  V1 ASIC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1-Nov-17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Submit</a:t>
                      </a:r>
                      <a:r>
                        <a:rPr lang="fr-F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TDR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352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06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30-Jun-18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Submit</a:t>
                      </a:r>
                      <a:r>
                        <a:rPr lang="fr-F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V2 ASIC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矩形 4"/>
          <p:cNvSpPr/>
          <p:nvPr/>
        </p:nvSpPr>
        <p:spPr>
          <a:xfrm>
            <a:off x="3231491" y="3861025"/>
            <a:ext cx="374788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dirty="0">
                <a:solidFill>
                  <a:srgbClr val="0000FF"/>
                </a:solidFill>
                <a:latin typeface="News Gothic MT"/>
                <a:sym typeface="Symbol" panose="05050102010706020507" pitchFamily="18" charset="2"/>
              </a:rPr>
              <a:t> </a:t>
            </a:r>
            <a:r>
              <a:rPr kumimoji="1" lang="fr-FR" altLang="zh-CN" sz="1400" dirty="0" smtClean="0">
                <a:solidFill>
                  <a:srgbClr val="0000FF"/>
                </a:solidFill>
                <a:latin typeface="News Gothic MT"/>
              </a:rPr>
              <a:t>First 32/64 </a:t>
            </a:r>
            <a:r>
              <a:rPr kumimoji="1" lang="fr-FR" altLang="zh-CN" sz="1400" dirty="0" err="1" smtClean="0">
                <a:solidFill>
                  <a:srgbClr val="0000FF"/>
                </a:solidFill>
                <a:latin typeface="News Gothic MT"/>
              </a:rPr>
              <a:t>ch</a:t>
            </a:r>
            <a:r>
              <a:rPr kumimoji="1" lang="fr-FR" altLang="zh-CN" sz="1400" dirty="0" smtClean="0">
                <a:solidFill>
                  <a:srgbClr val="0000FF"/>
                </a:solidFill>
                <a:latin typeface="News Gothic MT"/>
              </a:rPr>
              <a:t> ASIC </a:t>
            </a:r>
            <a:r>
              <a:rPr kumimoji="1" lang="fr-FR" altLang="zh-CN" sz="1400" dirty="0" err="1" smtClean="0">
                <a:solidFill>
                  <a:srgbClr val="0000FF"/>
                </a:solidFill>
                <a:latin typeface="News Gothic MT"/>
              </a:rPr>
              <a:t>with</a:t>
            </a:r>
            <a:r>
              <a:rPr kumimoji="1" lang="fr-FR" altLang="zh-CN" sz="1400" dirty="0" smtClean="0">
                <a:solidFill>
                  <a:srgbClr val="0000FF"/>
                </a:solidFill>
                <a:latin typeface="News Gothic MT"/>
              </a:rPr>
              <a:t> full </a:t>
            </a:r>
            <a:r>
              <a:rPr kumimoji="1" lang="fr-FR" altLang="zh-CN" sz="1400" dirty="0" err="1" smtClean="0">
                <a:solidFill>
                  <a:srgbClr val="0000FF"/>
                </a:solidFill>
                <a:latin typeface="News Gothic MT"/>
              </a:rPr>
              <a:t>functionnality</a:t>
            </a:r>
            <a:endParaRPr lang="en-US" altLang="zh-CN" sz="1400" dirty="0">
              <a:solidFill>
                <a:srgbClr val="0000FF"/>
              </a:solidFill>
              <a:latin typeface="Bangla MN" charset="0"/>
              <a:cs typeface="Bangla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0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675106"/>
            <a:ext cx="4788024" cy="2787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</a:rPr>
              <a:t>SKIROC2-CMS analogue architecture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512" y="692696"/>
            <a:ext cx="4968552" cy="5760640"/>
          </a:xfrm>
        </p:spPr>
        <p:txBody>
          <a:bodyPr>
            <a:no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Input DAC and 3pF calibration Cap.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Versatile preamplifier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Dual polarity: single first stage with input PMOS transistor (available NMOS are directly on substrate), one feedback for each polarity (likely better for positive input charge), high dynamic range optimization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60 dB Open loop gain, 4 GHz GBWP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Variable </a:t>
            </a:r>
            <a:r>
              <a:rPr lang="en-US" sz="1100" dirty="0" err="1" smtClean="0">
                <a:latin typeface="Calibri" panose="020F0502020204030204" pitchFamily="34" charset="0"/>
              </a:rPr>
              <a:t>Rf</a:t>
            </a:r>
            <a:r>
              <a:rPr lang="en-US" sz="1100" dirty="0" smtClean="0">
                <a:latin typeface="Calibri" panose="020F0502020204030204" pitchFamily="34" charset="0"/>
              </a:rPr>
              <a:t>: global 8 bits, from 10k to 2,55M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Variable </a:t>
            </a:r>
            <a:r>
              <a:rPr lang="en-US" sz="1100" dirty="0" err="1" smtClean="0">
                <a:latin typeface="Calibri" panose="020F0502020204030204" pitchFamily="34" charset="0"/>
              </a:rPr>
              <a:t>Cf</a:t>
            </a:r>
            <a:r>
              <a:rPr lang="en-US" sz="1100" dirty="0" smtClean="0">
                <a:latin typeface="Calibri" panose="020F0502020204030204" pitchFamily="34" charset="0"/>
              </a:rPr>
              <a:t>: global 6 bits, from 62fF to 4pF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Charge measurement in 12 deep SCA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Slow shapers: gain 1 and 10, CRRC2; variable shaping time: global 4 bits, from 10ns to 150ns; </a:t>
            </a:r>
            <a:r>
              <a:rPr lang="en-US" sz="1100" dirty="0">
                <a:latin typeface="Calibri" panose="020F0502020204030204" pitchFamily="34" charset="0"/>
              </a:rPr>
              <a:t>o</a:t>
            </a:r>
            <a:r>
              <a:rPr lang="en-US" sz="1100" dirty="0" smtClean="0">
                <a:latin typeface="Calibri" panose="020F0502020204030204" pitchFamily="34" charset="0"/>
              </a:rPr>
              <a:t>utput buffer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2 measurements by BX, HG and LG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Nominal: roll mode @ 40MHz; custom mode: managed by external trigger</a:t>
            </a:r>
            <a:endParaRPr lang="en-US" sz="1100" dirty="0">
              <a:latin typeface="Calibri" panose="020F0502020204030204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</a:rPr>
              <a:t>Charge measurement with </a:t>
            </a:r>
            <a:r>
              <a:rPr lang="en-US" sz="1400" dirty="0" err="1" smtClean="0">
                <a:latin typeface="Calibri" panose="020F0502020204030204" pitchFamily="34" charset="0"/>
              </a:rPr>
              <a:t>ToT</a:t>
            </a:r>
            <a:r>
              <a:rPr lang="en-US" sz="1400" dirty="0" smtClean="0">
                <a:latin typeface="Calibri" panose="020F0502020204030204" pitchFamily="34" charset="0"/>
              </a:rPr>
              <a:t> for signal after </a:t>
            </a:r>
            <a:r>
              <a:rPr lang="en-US" sz="1400" dirty="0" err="1" smtClean="0">
                <a:latin typeface="Calibri" panose="020F0502020204030204" pitchFamily="34" charset="0"/>
              </a:rPr>
              <a:t>peamp</a:t>
            </a:r>
            <a:r>
              <a:rPr lang="en-US" sz="1400" dirty="0" smtClean="0">
                <a:latin typeface="Calibri" panose="020F0502020204030204" pitchFamily="34" charset="0"/>
              </a:rPr>
              <a:t> saturation</a:t>
            </a:r>
          </a:p>
          <a:p>
            <a:pPr lvl="1"/>
            <a:r>
              <a:rPr lang="en-US" sz="1100" dirty="0">
                <a:latin typeface="Calibri" panose="020F0502020204030204" pitchFamily="34" charset="0"/>
              </a:rPr>
              <a:t>D</a:t>
            </a:r>
            <a:r>
              <a:rPr lang="en-US" sz="1100" dirty="0" smtClean="0">
                <a:latin typeface="Calibri" panose="020F0502020204030204" pitchFamily="34" charset="0"/>
              </a:rPr>
              <a:t>iscriminator </a:t>
            </a:r>
            <a:r>
              <a:rPr lang="en-US" sz="1100" dirty="0">
                <a:latin typeface="Calibri" panose="020F0502020204030204" pitchFamily="34" charset="0"/>
              </a:rPr>
              <a:t>connected to the preamp </a:t>
            </a:r>
            <a:r>
              <a:rPr lang="en-US" sz="1100" dirty="0" smtClean="0">
                <a:latin typeface="Calibri" panose="020F0502020204030204" pitchFamily="34" charset="0"/>
              </a:rPr>
              <a:t>output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Fast ramp dedicated to the special study of the non-linear part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Slow ramp for the entire range (up to 10pC)</a:t>
            </a:r>
          </a:p>
          <a:p>
            <a:pPr lvl="1"/>
            <a:r>
              <a:rPr lang="en-US" sz="1100" dirty="0" err="1" smtClean="0">
                <a:latin typeface="Calibri" panose="020F0502020204030204" pitchFamily="34" charset="0"/>
              </a:rPr>
              <a:t>ToT</a:t>
            </a:r>
            <a:r>
              <a:rPr lang="en-US" sz="1100" dirty="0" smtClean="0">
                <a:latin typeface="Calibri" panose="020F0502020204030204" pitchFamily="34" charset="0"/>
              </a:rPr>
              <a:t> data are memorized into the feedback capacitance of the integrator, rising edge starts the ramp and falling edge stop it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Time measurement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Fast shaper: CRRC, gain 6, shaping time: 3bits, 1,25 to 9ns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Fast </a:t>
            </a:r>
            <a:r>
              <a:rPr lang="en-US" sz="1100" dirty="0" err="1" smtClean="0">
                <a:latin typeface="Calibri" panose="020F0502020204030204" pitchFamily="34" charset="0"/>
              </a:rPr>
              <a:t>discri</a:t>
            </a:r>
            <a:endParaRPr lang="en-US" sz="1100" dirty="0" smtClean="0">
              <a:latin typeface="Calibri" panose="020F0502020204030204" pitchFamily="34" charset="0"/>
            </a:endParaRP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Ramp: 35ns, rising edge starts the ramp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Time SCA: 2 holds done on rising and falling edges of the 40MHz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Analogue to digital conversion</a:t>
            </a:r>
          </a:p>
          <a:p>
            <a:pPr lvl="1"/>
            <a:r>
              <a:rPr lang="en-US" sz="1100" dirty="0" smtClean="0">
                <a:latin typeface="Calibri" panose="020F0502020204030204" pitchFamily="34" charset="0"/>
              </a:rPr>
              <a:t>12 bits Wilkinson ADC, common ramp</a:t>
            </a:r>
          </a:p>
          <a:p>
            <a:pPr lvl="1"/>
            <a:endParaRPr lang="en-US" sz="1100" dirty="0" smtClean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8227" y="1095850"/>
            <a:ext cx="2040277" cy="2405158"/>
          </a:xfrm>
          <a:prstGeom prst="rect">
            <a:avLst/>
          </a:prstGeom>
        </p:spPr>
      </p:pic>
      <p:graphicFrame>
        <p:nvGraphicFramePr>
          <p:cNvPr id="8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71146"/>
              </p:ext>
            </p:extLst>
          </p:nvPr>
        </p:nvGraphicFramePr>
        <p:xfrm>
          <a:off x="5040052" y="1127318"/>
          <a:ext cx="1908212" cy="187542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900100"/>
                <a:gridCol w="1008112"/>
              </a:tblGrid>
              <a:tr h="402556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Preamplifiers </a:t>
                      </a:r>
                      <a:r>
                        <a:rPr lang="en-US" sz="700" dirty="0" smtClean="0"/>
                        <a:t>(positive / negative)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5,3 </a:t>
                      </a:r>
                      <a:r>
                        <a:rPr lang="en-US" sz="800" dirty="0" err="1" smtClean="0"/>
                        <a:t>mW</a:t>
                      </a:r>
                      <a:r>
                        <a:rPr lang="en-US" sz="800" dirty="0" smtClean="0"/>
                        <a:t> / 5,6 </a:t>
                      </a:r>
                      <a:r>
                        <a:rPr lang="en-US" sz="800" dirty="0" err="1" smtClean="0"/>
                        <a:t>mW</a:t>
                      </a:r>
                      <a:endParaRPr lang="en-US" sz="800" dirty="0"/>
                    </a:p>
                  </a:txBody>
                  <a:tcPr anchor="ctr"/>
                </a:tc>
              </a:tr>
              <a:tr h="255246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Slow shapers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1,94 </a:t>
                      </a:r>
                      <a:r>
                        <a:rPr lang="en-US" sz="800" dirty="0" err="1" smtClean="0"/>
                        <a:t>mW</a:t>
                      </a:r>
                      <a:endParaRPr lang="en-US" sz="800" dirty="0"/>
                    </a:p>
                  </a:txBody>
                  <a:tcPr anchor="ctr"/>
                </a:tc>
              </a:tr>
              <a:tr h="255246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ToT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0,1 </a:t>
                      </a:r>
                      <a:r>
                        <a:rPr lang="en-US" sz="800" dirty="0" err="1" smtClean="0"/>
                        <a:t>mW</a:t>
                      </a:r>
                      <a:endParaRPr lang="en-US" sz="800" dirty="0"/>
                    </a:p>
                  </a:txBody>
                  <a:tcPr anchor="ctr"/>
                </a:tc>
              </a:tr>
              <a:tr h="255246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ToA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2,6 </a:t>
                      </a:r>
                      <a:r>
                        <a:rPr lang="en-US" sz="800" dirty="0" err="1" smtClean="0"/>
                        <a:t>mW</a:t>
                      </a:r>
                      <a:endParaRPr lang="en-US" sz="800" dirty="0"/>
                    </a:p>
                  </a:txBody>
                  <a:tcPr anchor="ctr"/>
                </a:tc>
              </a:tr>
              <a:tr h="255246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TDC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1,93 </a:t>
                      </a:r>
                      <a:r>
                        <a:rPr lang="en-US" sz="800" dirty="0" err="1" smtClean="0"/>
                        <a:t>mW</a:t>
                      </a:r>
                      <a:endParaRPr lang="en-US" sz="800" dirty="0"/>
                    </a:p>
                  </a:txBody>
                  <a:tcPr anchor="ctr"/>
                </a:tc>
              </a:tr>
              <a:tr h="427716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Total analog (/channel)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12</a:t>
                      </a:r>
                      <a:r>
                        <a:rPr lang="en-US" sz="800" baseline="0" dirty="0" smtClean="0"/>
                        <a:t> – 13 </a:t>
                      </a:r>
                      <a:r>
                        <a:rPr lang="en-US" sz="800" dirty="0" err="1" smtClean="0"/>
                        <a:t>mW</a:t>
                      </a:r>
                      <a:endParaRPr lang="en-US" sz="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106366" y="812327"/>
            <a:ext cx="1674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POWER CONSUMPTION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81112" y="2993177"/>
            <a:ext cx="196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Assuming 20mW power dissipation for the digital part, we expect 850 </a:t>
            </a:r>
            <a:r>
              <a:rPr lang="en-US" sz="900" dirty="0" err="1" smtClean="0">
                <a:latin typeface="Calibri" panose="020F0502020204030204" pitchFamily="34" charset="0"/>
              </a:rPr>
              <a:t>mW</a:t>
            </a:r>
            <a:r>
              <a:rPr lang="en-US" sz="900" dirty="0" smtClean="0">
                <a:latin typeface="Calibri" panose="020F0502020204030204" pitchFamily="34" charset="0"/>
              </a:rPr>
              <a:t> for the entire chip (&lt;15mW/channel)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55635" y="812436"/>
            <a:ext cx="104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SKIROC2-CMS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Digital readout scheme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6675" y="859124"/>
            <a:ext cx="4635365" cy="56323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Based on </a:t>
            </a:r>
            <a:r>
              <a:rPr lang="en-US" sz="1800" dirty="0" err="1" smtClean="0"/>
              <a:t>Calice</a:t>
            </a:r>
            <a:r>
              <a:rPr lang="en-US" sz="1800" dirty="0" smtClean="0"/>
              <a:t> chips readout scheme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879" y="1422359"/>
            <a:ext cx="4122132" cy="4829163"/>
          </a:xfrm>
          <a:prstGeom prst="rect">
            <a:avLst/>
          </a:prstGeom>
        </p:spPr>
      </p:pic>
      <p:pic>
        <p:nvPicPr>
          <p:cNvPr id="8" name="Picture 1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9" r="38227" b="82117"/>
          <a:stretch/>
        </p:blipFill>
        <p:spPr bwMode="auto">
          <a:xfrm>
            <a:off x="179512" y="2111169"/>
            <a:ext cx="4248472" cy="3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07504" y="2969686"/>
            <a:ext cx="196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- Roll mode @ 40MHz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- depth 12x25ns=300ns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7504" y="3665239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- 12-bit Wilkinson ADC, starts on external Trigger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- 2 </a:t>
            </a:r>
            <a:r>
              <a:rPr lang="en-US" sz="1400" dirty="0" err="1" smtClean="0">
                <a:latin typeface="Calibri" panose="020F0502020204030204" pitchFamily="34" charset="0"/>
              </a:rPr>
              <a:t>ToT</a:t>
            </a:r>
            <a:r>
              <a:rPr lang="en-US" sz="1400" dirty="0" smtClean="0">
                <a:latin typeface="Calibri" panose="020F0502020204030204" pitchFamily="34" charset="0"/>
              </a:rPr>
              <a:t> (fast &amp; slow); 2 </a:t>
            </a:r>
            <a:r>
              <a:rPr lang="en-US" sz="1400" dirty="0" err="1" smtClean="0">
                <a:latin typeface="Calibri" panose="020F0502020204030204" pitchFamily="34" charset="0"/>
              </a:rPr>
              <a:t>ToA</a:t>
            </a:r>
            <a:r>
              <a:rPr lang="en-US" sz="1400" dirty="0">
                <a:latin typeface="Calibri" panose="020F0502020204030204" pitchFamily="34" charset="0"/>
              </a:rPr>
              <a:t>;</a:t>
            </a:r>
            <a:r>
              <a:rPr lang="en-US" sz="1400" dirty="0" smtClean="0">
                <a:latin typeface="Calibri" panose="020F0502020204030204" pitchFamily="34" charset="0"/>
              </a:rPr>
              <a:t> 2x13 HG &amp; LG Charge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- Duration (worst case)=2</a:t>
            </a:r>
            <a:r>
              <a:rPr lang="en-US" sz="1400" baseline="30000" dirty="0" smtClean="0">
                <a:latin typeface="Calibri" panose="020F0502020204030204" pitchFamily="34" charset="0"/>
              </a:rPr>
              <a:t>12 </a:t>
            </a:r>
            <a:r>
              <a:rPr lang="en-US" sz="1400" dirty="0" smtClean="0">
                <a:latin typeface="Calibri" panose="020F0502020204030204" pitchFamily="34" charset="0"/>
              </a:rPr>
              <a:t>x 25n x 30 = 3 </a:t>
            </a:r>
            <a:r>
              <a:rPr lang="en-US" sz="1400" dirty="0" err="1" smtClean="0">
                <a:latin typeface="Calibri" panose="020F0502020204030204" pitchFamily="34" charset="0"/>
              </a:rPr>
              <a:t>ms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15616" y="484999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- OC @ 5MHz (SK2) to LVDS @ 40MHz (SK2-CMS)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- </a:t>
            </a:r>
            <a:r>
              <a:rPr lang="en-US" sz="1400" dirty="0" err="1" smtClean="0">
                <a:latin typeface="Calibri" panose="020F0502020204030204" pitchFamily="34" charset="0"/>
              </a:rPr>
              <a:t>Cst</a:t>
            </a:r>
            <a:r>
              <a:rPr lang="en-US" sz="1400" dirty="0" smtClean="0">
                <a:latin typeface="Calibri" panose="020F0502020204030204" pitchFamily="34" charset="0"/>
              </a:rPr>
              <a:t>. 1924x16x25 ns= 770µs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888690" y="2491308"/>
            <a:ext cx="171106" cy="47837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1" idx="0"/>
          </p:cNvCxnSpPr>
          <p:nvPr/>
        </p:nvCxnSpPr>
        <p:spPr>
          <a:xfrm flipV="1">
            <a:off x="2051720" y="2564905"/>
            <a:ext cx="576064" cy="11003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825068" y="2564904"/>
            <a:ext cx="269729" cy="228509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Skiroc2-CMS floorplan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668223"/>
            <a:ext cx="4968552" cy="58571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3983" y="1700808"/>
            <a:ext cx="3024336" cy="37444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79512" y="892175"/>
            <a:ext cx="3888458" cy="526573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Same </a:t>
            </a:r>
            <a:r>
              <a:rPr lang="en-US" dirty="0" err="1" smtClean="0">
                <a:latin typeface="Calibri" panose="020F0502020204030204" pitchFamily="34" charset="0"/>
              </a:rPr>
              <a:t>guardring</a:t>
            </a:r>
            <a:r>
              <a:rPr lang="en-US" dirty="0" smtClean="0">
                <a:latin typeface="Calibri" panose="020F0502020204030204" pitchFamily="34" charset="0"/>
              </a:rPr>
              <a:t> as SKIROC2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(1) 64 analog channels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Pure analog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Mixed signal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(2) DACs, bandgap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(3) 12-bits Wilkinson ADC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(4) pure digital part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(5) 4k bytes RAM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(6) decoupling capacitance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3983" y="980728"/>
            <a:ext cx="3960465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43983" y="5445224"/>
            <a:ext cx="1584201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48264" y="5445224"/>
            <a:ext cx="720055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28384" y="3212976"/>
            <a:ext cx="720080" cy="21602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28384" y="1772816"/>
            <a:ext cx="720080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16016" y="1772816"/>
            <a:ext cx="1800200" cy="36004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48264" y="1772816"/>
            <a:ext cx="648072" cy="36004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696966" y="1748433"/>
            <a:ext cx="269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16016" y="5960313"/>
            <a:ext cx="269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976839" y="5771356"/>
            <a:ext cx="269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056315" y="5056609"/>
            <a:ext cx="269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065840" y="2891036"/>
            <a:ext cx="269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706491" y="1052736"/>
            <a:ext cx="269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467544" y="5108991"/>
            <a:ext cx="3600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Technology</a:t>
            </a:r>
            <a:r>
              <a:rPr lang="fr-FR" dirty="0" smtClean="0">
                <a:solidFill>
                  <a:srgbClr val="FF0000"/>
                </a:solidFill>
              </a:rPr>
              <a:t>: AMS 0,35um </a:t>
            </a:r>
            <a:r>
              <a:rPr lang="fr-FR" dirty="0" err="1" smtClean="0">
                <a:solidFill>
                  <a:srgbClr val="FF0000"/>
                </a:solidFill>
              </a:rPr>
              <a:t>SiGe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err="1" smtClean="0">
                <a:solidFill>
                  <a:srgbClr val="FF0000"/>
                </a:solidFill>
              </a:rPr>
              <a:t>Submission</a:t>
            </a:r>
            <a:r>
              <a:rPr lang="fr-FR" dirty="0" smtClean="0">
                <a:solidFill>
                  <a:srgbClr val="FF0000"/>
                </a:solidFill>
              </a:rPr>
              <a:t> in </a:t>
            </a:r>
            <a:r>
              <a:rPr lang="fr-FR" dirty="0" err="1" smtClean="0">
                <a:solidFill>
                  <a:srgbClr val="FF0000"/>
                </a:solidFill>
              </a:rPr>
              <a:t>February</a:t>
            </a:r>
            <a:r>
              <a:rPr lang="fr-FR" dirty="0" smtClean="0">
                <a:solidFill>
                  <a:srgbClr val="FF0000"/>
                </a:solidFill>
              </a:rPr>
              <a:t> 2016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Delivery in May 2016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Area: ~60mm²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43668" y="2924943"/>
            <a:ext cx="8904476" cy="151216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455" b="36011"/>
          <a:stretch/>
        </p:blipFill>
        <p:spPr>
          <a:xfrm flipV="1">
            <a:off x="-36512" y="4861854"/>
            <a:ext cx="8230307" cy="1231442"/>
          </a:xfrm>
          <a:prstGeom prst="rect">
            <a:avLst/>
          </a:prstGeom>
        </p:spPr>
      </p:pic>
      <p:pic>
        <p:nvPicPr>
          <p:cNvPr id="15" name="Espace réservé du contenu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1203174"/>
            <a:ext cx="8900508" cy="121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SKIROC2-CMS: one channel layout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CMS HGCAL -  June 3, 2016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5002" y="1475958"/>
            <a:ext cx="557835" cy="692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5496" y="836712"/>
            <a:ext cx="79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3 pF </a:t>
            </a:r>
            <a:r>
              <a:rPr lang="en-US" sz="900" b="1" dirty="0" smtClean="0">
                <a:latin typeface="Calibri" panose="020F0502020204030204" pitchFamily="34" charset="0"/>
              </a:rPr>
              <a:t>Calibration Cap.</a:t>
            </a:r>
          </a:p>
          <a:p>
            <a:r>
              <a:rPr lang="en-US" sz="900" b="1" dirty="0" smtClean="0">
                <a:latin typeface="Calibri" panose="020F0502020204030204" pitchFamily="34" charset="0"/>
              </a:rPr>
              <a:t>Input DAC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7521" y="1480506"/>
            <a:ext cx="3246407" cy="692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17881" y="1480506"/>
            <a:ext cx="4982627" cy="692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5696" y="3312804"/>
            <a:ext cx="1728192" cy="764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07704" y="3309260"/>
            <a:ext cx="5184576" cy="764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92280" y="3309260"/>
            <a:ext cx="1808228" cy="764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5204" y="5070392"/>
            <a:ext cx="864096" cy="764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9300" y="5074792"/>
            <a:ext cx="6696670" cy="764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826568" y="836712"/>
            <a:ext cx="295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libri" panose="020F0502020204030204" pitchFamily="34" charset="0"/>
              </a:rPr>
              <a:t>Preamplifier</a:t>
            </a:r>
            <a:r>
              <a:rPr lang="en-US" sz="900" dirty="0" smtClean="0">
                <a:latin typeface="Calibri" panose="020F0502020204030204" pitchFamily="34" charset="0"/>
              </a:rPr>
              <a:t>: 60dB OL gain, GBP=4GHz 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Positive and input signal</a:t>
            </a:r>
          </a:p>
          <a:p>
            <a:pPr marL="171450" indent="-171450">
              <a:buFontTx/>
              <a:buChar char="-"/>
            </a:pPr>
            <a:r>
              <a:rPr lang="en-US" sz="900" dirty="0" err="1" smtClean="0">
                <a:latin typeface="Calibri" panose="020F0502020204030204" pitchFamily="34" charset="0"/>
              </a:rPr>
              <a:t>Cf</a:t>
            </a:r>
            <a:r>
              <a:rPr lang="en-US" sz="900" dirty="0" smtClean="0">
                <a:latin typeface="Calibri" panose="020F0502020204030204" pitchFamily="34" charset="0"/>
              </a:rPr>
              <a:t>: 6 bits, 60fF to 4pF</a:t>
            </a:r>
          </a:p>
          <a:p>
            <a:pPr marL="171450" indent="-171450">
              <a:buFontTx/>
              <a:buChar char="-"/>
            </a:pPr>
            <a:r>
              <a:rPr lang="en-US" sz="900" dirty="0" err="1" smtClean="0">
                <a:latin typeface="Calibri" panose="020F0502020204030204" pitchFamily="34" charset="0"/>
              </a:rPr>
              <a:t>Rf</a:t>
            </a:r>
            <a:r>
              <a:rPr lang="en-US" sz="900" dirty="0" smtClean="0">
                <a:latin typeface="Calibri" panose="020F0502020204030204" pitchFamily="34" charset="0"/>
              </a:rPr>
              <a:t>: 8 bits, 10K to 2,5M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139952" y="908720"/>
            <a:ext cx="42483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libri" panose="020F0502020204030204" pitchFamily="34" charset="0"/>
              </a:rPr>
              <a:t>Slow shapers</a:t>
            </a:r>
          </a:p>
          <a:p>
            <a:r>
              <a:rPr lang="en-US" sz="900" dirty="0" smtClean="0">
                <a:latin typeface="Calibri" panose="020F0502020204030204" pitchFamily="34" charset="0"/>
              </a:rPr>
              <a:t>High gain: CRRC2, gain 10,4 bits, 10ns to 150ns, output buffer</a:t>
            </a:r>
          </a:p>
          <a:p>
            <a:r>
              <a:rPr lang="en-US" sz="900" dirty="0" smtClean="0">
                <a:latin typeface="Calibri" panose="020F0502020204030204" pitchFamily="34" charset="0"/>
              </a:rPr>
              <a:t>Low gain: CRRC2, gain 1, 4 bits, 10ns to 150ns, output buffer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95696" y="235062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libri" panose="020F0502020204030204" pitchFamily="34" charset="0"/>
              </a:rPr>
              <a:t>Fast shaper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CRRC, Gain 6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Shaping time: 3bits, 1,25ns to 9ns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411760" y="2348881"/>
            <a:ext cx="451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libri" panose="020F0502020204030204" pitchFamily="34" charset="0"/>
              </a:rPr>
              <a:t>Charge measurement with </a:t>
            </a:r>
            <a:r>
              <a:rPr lang="en-US" sz="900" b="1" dirty="0" err="1" smtClean="0">
                <a:latin typeface="Calibri" panose="020F0502020204030204" pitchFamily="34" charset="0"/>
              </a:rPr>
              <a:t>ToT</a:t>
            </a:r>
            <a:endParaRPr lang="en-US" sz="900" b="1" dirty="0" smtClean="0">
              <a:latin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900" dirty="0" err="1" smtClean="0">
                <a:latin typeface="Calibri" panose="020F0502020204030204" pitchFamily="34" charset="0"/>
              </a:rPr>
              <a:t>Discri</a:t>
            </a:r>
            <a:r>
              <a:rPr lang="en-US" sz="900" dirty="0" smtClean="0">
                <a:latin typeface="Calibri" panose="020F0502020204030204" pitchFamily="34" charset="0"/>
              </a:rPr>
              <a:t> </a:t>
            </a:r>
            <a:r>
              <a:rPr lang="en-US" sz="900" dirty="0" err="1" smtClean="0">
                <a:latin typeface="Calibri" panose="020F0502020204030204" pitchFamily="34" charset="0"/>
              </a:rPr>
              <a:t>ToT</a:t>
            </a:r>
            <a:endParaRPr lang="en-US" sz="900" dirty="0" smtClean="0">
              <a:latin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Fast ramp: dedicated to the special study of the non-linear part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Slow ramp: </a:t>
            </a:r>
            <a:r>
              <a:rPr lang="en-US" sz="900" dirty="0" err="1" smtClean="0">
                <a:latin typeface="Calibri" panose="020F0502020204030204" pitchFamily="34" charset="0"/>
              </a:rPr>
              <a:t>ToT</a:t>
            </a:r>
            <a:r>
              <a:rPr lang="en-US" sz="900" dirty="0" smtClean="0">
                <a:latin typeface="Calibri" panose="020F0502020204030204" pitchFamily="34" charset="0"/>
              </a:rPr>
              <a:t> measurement on the entire range of the input signal (up to 10pC)</a:t>
            </a:r>
          </a:p>
          <a:p>
            <a:pPr marL="171450" indent="-171450">
              <a:buFontTx/>
              <a:buChar char="-"/>
            </a:pPr>
            <a:r>
              <a:rPr lang="en-US" sz="900" dirty="0" err="1" smtClean="0">
                <a:latin typeface="Calibri" panose="020F0502020204030204" pitchFamily="34" charset="0"/>
              </a:rPr>
              <a:t>ToTs</a:t>
            </a:r>
            <a:r>
              <a:rPr lang="en-US" sz="900" dirty="0" smtClean="0">
                <a:latin typeface="Calibri" panose="020F0502020204030204" pitchFamily="34" charset="0"/>
              </a:rPr>
              <a:t> are memorized into the feedback capacitance of the integrator, leading edge starts the ramp and falling one stops it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092280" y="2348881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libri" panose="020F0502020204030204" pitchFamily="34" charset="0"/>
              </a:rPr>
              <a:t>Time measurement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Fast </a:t>
            </a:r>
            <a:r>
              <a:rPr lang="en-US" sz="900" dirty="0" err="1" smtClean="0">
                <a:latin typeface="Calibri" panose="020F0502020204030204" pitchFamily="34" charset="0"/>
              </a:rPr>
              <a:t>discri</a:t>
            </a:r>
            <a:endParaRPr lang="en-US" sz="900" dirty="0" smtClean="0">
              <a:latin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ramp: 35ns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Leading edge starts the ramp</a:t>
            </a:r>
          </a:p>
          <a:p>
            <a:pPr marL="171450" indent="-171450">
              <a:buFontTx/>
              <a:buChar char="-"/>
            </a:pPr>
            <a:endParaRPr lang="en-US" sz="900" dirty="0" smtClean="0"/>
          </a:p>
          <a:p>
            <a:pPr marL="171450" indent="-171450">
              <a:buFontTx/>
              <a:buChar char="-"/>
            </a:pPr>
            <a:endParaRPr lang="en-US" sz="9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5496" y="4282237"/>
            <a:ext cx="1728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libri" panose="020F0502020204030204" pitchFamily="34" charset="0"/>
              </a:rPr>
              <a:t>Time SCA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Two holds done on leading and falling edges of the 40MHz clock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700</a:t>
            </a:r>
            <a:r>
              <a:rPr lang="el-GR" sz="900" dirty="0" smtClean="0">
                <a:latin typeface="Calibri" panose="020F0502020204030204" pitchFamily="34" charset="0"/>
              </a:rPr>
              <a:t>μ</a:t>
            </a:r>
            <a:r>
              <a:rPr lang="en-US" sz="900" dirty="0" smtClean="0">
                <a:latin typeface="Calibri" panose="020F0502020204030204" pitchFamily="34" charset="0"/>
              </a:rPr>
              <a:t>m isolation space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555776" y="4282237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libri" panose="020F0502020204030204" pitchFamily="34" charset="0"/>
              </a:rPr>
              <a:t>13 deep Charge SCA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2 measurements by BX, HG and LG</a:t>
            </a:r>
          </a:p>
          <a:p>
            <a:pPr marL="171450" indent="-171450">
              <a:buFontTx/>
              <a:buChar char="-"/>
            </a:pPr>
            <a:r>
              <a:rPr lang="en-US" sz="900" dirty="0" smtClean="0">
                <a:latin typeface="Calibri" panose="020F0502020204030204" pitchFamily="34" charset="0"/>
              </a:rPr>
              <a:t>Nominal: roll mode @ 40MHz </a:t>
            </a:r>
          </a:p>
          <a:p>
            <a:pPr marL="171450" indent="-171450">
              <a:buFontTx/>
              <a:buChar char="-"/>
            </a:pPr>
            <a:r>
              <a:rPr lang="en-US" sz="900" dirty="0">
                <a:latin typeface="Calibri" panose="020F0502020204030204" pitchFamily="34" charset="0"/>
              </a:rPr>
              <a:t>C</a:t>
            </a:r>
            <a:r>
              <a:rPr lang="en-US" sz="900" dirty="0" smtClean="0">
                <a:latin typeface="Calibri" panose="020F0502020204030204" pitchFamily="34" charset="0"/>
              </a:rPr>
              <a:t>ustom mode:  managed by external trigger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79" t="20451" r="25564" b="23406"/>
          <a:stretch/>
        </p:blipFill>
        <p:spPr>
          <a:xfrm>
            <a:off x="7816044" y="5051579"/>
            <a:ext cx="1106724" cy="80876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812360" y="5066134"/>
            <a:ext cx="1159422" cy="764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7868414" y="4509120"/>
            <a:ext cx="116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latin typeface="Calibri" panose="020F0502020204030204" pitchFamily="34" charset="0"/>
              </a:rPr>
              <a:t>Discri</a:t>
            </a:r>
            <a:r>
              <a:rPr lang="en-US" sz="900" b="1" dirty="0" smtClean="0">
                <a:latin typeface="Calibri" panose="020F0502020204030204" pitchFamily="34" charset="0"/>
              </a:rPr>
              <a:t> conversion</a:t>
            </a:r>
          </a:p>
          <a:p>
            <a:r>
              <a:rPr lang="en-US" sz="900" dirty="0" smtClean="0">
                <a:latin typeface="Calibri" panose="020F0502020204030204" pitchFamily="34" charset="0"/>
              </a:rPr>
              <a:t>- Common ramp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707331" y="6235626"/>
            <a:ext cx="4897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(Analog and digital probes have been added on the main signals)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9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22451</TotalTime>
  <Words>2622</Words>
  <Application>Microsoft Office PowerPoint</Application>
  <PresentationFormat>Affichage à l'écran (4:3)</PresentationFormat>
  <Paragraphs>506</Paragraphs>
  <Slides>28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28</vt:i4>
      </vt:variant>
    </vt:vector>
  </HeadingPairs>
  <TitlesOfParts>
    <vt:vector size="45" baseType="lpstr">
      <vt:lpstr>Arial</vt:lpstr>
      <vt:lpstr>Bangla MN</vt:lpstr>
      <vt:lpstr>Bryant Medium Compressed</vt:lpstr>
      <vt:lpstr>Calibri</vt:lpstr>
      <vt:lpstr>Corbel</vt:lpstr>
      <vt:lpstr>msgothic</vt:lpstr>
      <vt:lpstr>News Gothic MT</vt:lpstr>
      <vt:lpstr>Symbol</vt:lpstr>
      <vt:lpstr>Times New Roman</vt:lpstr>
      <vt:lpstr>Verdana</vt:lpstr>
      <vt:lpstr>Wingdings</vt:lpstr>
      <vt:lpstr>OMEGA</vt:lpstr>
      <vt:lpstr>1_OMEGA</vt:lpstr>
      <vt:lpstr>2_OMEGA</vt:lpstr>
      <vt:lpstr>3_OMEGA</vt:lpstr>
      <vt:lpstr>4_OMEGA</vt:lpstr>
      <vt:lpstr>5_OMEGA</vt:lpstr>
      <vt:lpstr>SKIROC2–CMS for the CMS HGCAL </vt:lpstr>
      <vt:lpstr>SKIROC2-CMS: Electronics for testbeam</vt:lpstr>
      <vt:lpstr>Specifications</vt:lpstr>
      <vt:lpstr>Baseline architecture (Technical Proposal)</vt:lpstr>
      <vt:lpstr>Milestones for electronics </vt:lpstr>
      <vt:lpstr>SKIROC2-CMS analogue architecture</vt:lpstr>
      <vt:lpstr>Digital readout scheme</vt:lpstr>
      <vt:lpstr>Skiroc2-CMS floorplan</vt:lpstr>
      <vt:lpstr>SKIROC2-CMS: one channel layout</vt:lpstr>
      <vt:lpstr>SKIROC2-CMS, Negative input: HG and LG linearity post-layout simulations</vt:lpstr>
      <vt:lpstr>SKIROC2-CMS, Negative input: ToT post-layout simulations</vt:lpstr>
      <vt:lpstr>Positive input: HG and LG linearity post-layout simulations</vt:lpstr>
      <vt:lpstr>Positive input: ToT post-layout simulations</vt:lpstr>
      <vt:lpstr>SKIROC2-CMS: Crosstalk and power consumption</vt:lpstr>
      <vt:lpstr>ToA: Time walk and jitter</vt:lpstr>
      <vt:lpstr>SKIROC2-CMS: ramp ToA</vt:lpstr>
      <vt:lpstr>Some time simulations</vt:lpstr>
      <vt:lpstr>SKIROC2-CMS: Noise simulations</vt:lpstr>
      <vt:lpstr>Conclusion</vt:lpstr>
      <vt:lpstr>CMS Phase-II upgrades</vt:lpstr>
      <vt:lpstr>Modules, Cassettes and Mechanics (technical proposal)</vt:lpstr>
      <vt:lpstr>Basic Silicon sensor R&amp;D</vt:lpstr>
      <vt:lpstr>Présentation PowerPoint</vt:lpstr>
      <vt:lpstr>SKIROC2 Simplified schematic</vt:lpstr>
      <vt:lpstr>Linearity of Shaper (High + Low + Fast)</vt:lpstr>
      <vt:lpstr>POWER PULSING in SK2</vt:lpstr>
      <vt:lpstr>From 2nd generation…</vt:lpstr>
      <vt:lpstr>…To 3rd generation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blin</dc:creator>
  <cp:lastModifiedBy>Ludovic Raux</cp:lastModifiedBy>
  <cp:revision>611</cp:revision>
  <cp:lastPrinted>2015-07-28T13:38:08Z</cp:lastPrinted>
  <dcterms:created xsi:type="dcterms:W3CDTF">2013-06-17T16:24:05Z</dcterms:created>
  <dcterms:modified xsi:type="dcterms:W3CDTF">2016-06-01T04:28:03Z</dcterms:modified>
</cp:coreProperties>
</file>