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0" r:id="rId4"/>
    <p:sldId id="262" r:id="rId5"/>
    <p:sldId id="263" r:id="rId6"/>
    <p:sldId id="264" r:id="rId7"/>
    <p:sldId id="270" r:id="rId8"/>
    <p:sldId id="265" r:id="rId9"/>
    <p:sldId id="266" r:id="rId10"/>
    <p:sldId id="267" r:id="rId11"/>
    <p:sldId id="268" r:id="rId12"/>
    <p:sldId id="269" r:id="rId13"/>
    <p:sldId id="272" r:id="rId14"/>
    <p:sldId id="275" r:id="rId15"/>
    <p:sldId id="271" r:id="rId16"/>
    <p:sldId id="273" r:id="rId17"/>
    <p:sldId id="274" r:id="rId18"/>
    <p:sldId id="276" r:id="rId19"/>
    <p:sldId id="278" r:id="rId20"/>
    <p:sldId id="279" r:id="rId21"/>
    <p:sldId id="280" r:id="rId22"/>
    <p:sldId id="281" r:id="rId23"/>
    <p:sldId id="282" r:id="rId24"/>
    <p:sldId id="283" r:id="rId25"/>
    <p:sldId id="284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2845" autoAdjust="0"/>
  </p:normalViewPr>
  <p:slideViewPr>
    <p:cSldViewPr>
      <p:cViewPr varScale="1">
        <p:scale>
          <a:sx n="66" d="100"/>
          <a:sy n="66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EAF1A-213C-4ED9-A5D5-CD52090879D1}" type="datetimeFigureOut">
              <a:rPr lang="en-US" smtClean="0"/>
              <a:t>5/31/2016</a:t>
            </a:fld>
            <a:endParaRPr lang="en-US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55C84-18FE-405F-8335-6ED68D14F46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508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5C84-18FE-405F-8335-6ED68D14F4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46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5C84-18FE-405F-8335-6ED68D14F46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515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lang="fr-FR" sz="5000" dirty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BFC3-DD72-4C81-8BC9-D6650119BC1C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31 mai – 2 juin 2016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987824" y="6356350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Journées VLSI-PCB-FPGA-Outils - IN2P3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346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BFC3-DD72-4C81-8BC9-D6650119BC1C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31 mai – 2 juin 2016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987824" y="6356350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Journées VLSI-PCB-FPGA-Outils - IN2P3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3929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prstMaterial="softEdge"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effectLst>
            <a:outerShdw blurRad="50800" sx="1000" sy="1000" algn="ctr" rotWithShape="0">
              <a:srgbClr val="000000">
                <a:alpha val="43137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31 mai – 2 juin 2016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987824" y="6356350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Journées VLSI-PCB-FPGA-Outils - IN2P3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6BFC3-DD72-4C81-8BC9-D6650119BC1C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467544" y="1340768"/>
            <a:ext cx="8208912" cy="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ffectLst/>
        </p:spPr>
        <p:txBody>
          <a:bodyPr lIns="103848" tIns="51924" rIns="103848" bIns="51924"/>
          <a:lstStyle/>
          <a:p>
            <a:pPr eaLnBrk="0" hangingPunct="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§"/>
              <a:defRPr/>
            </a:pP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52" y="44624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4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0" fontAlgn="base" latinLnBrk="0" hangingPunct="0">
        <a:spcBef>
          <a:spcPct val="0"/>
        </a:spcBef>
        <a:spcAft>
          <a:spcPct val="0"/>
        </a:spcAft>
        <a:buNone/>
        <a:defRPr kumimoji="1" lang="fr-FR" sz="4400" kern="1200" dirty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enouni@cppm.in2p3.fr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enouni@cppm.in2p3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mailto:renaud.gaglione@lapp.in2p3.fr" TargetMode="External"/><Relationship Id="rId4" Type="http://schemas.openxmlformats.org/officeDocument/2006/relationships/hyperlink" Target="mailto:awang@cppm.in2p3.fr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menouni@cppm.in2p3.f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2272" y="2463031"/>
            <a:ext cx="8170168" cy="1470025"/>
          </a:xfrm>
        </p:spPr>
        <p:txBody>
          <a:bodyPr>
            <a:noAutofit/>
          </a:bodyPr>
          <a:lstStyle/>
          <a:p>
            <a:r>
              <a:rPr lang="fr-FR" sz="4000" dirty="0"/>
              <a:t>Développements en TSMC 65nm dans le cadre de la collaboration RD53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5656" y="4221088"/>
            <a:ext cx="6192688" cy="766936"/>
          </a:xfrm>
        </p:spPr>
        <p:txBody>
          <a:bodyPr>
            <a:norm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Barbero</a:t>
            </a:r>
            <a:r>
              <a:rPr lang="en-US" baseline="30000" dirty="0" smtClean="0"/>
              <a:t>(1)</a:t>
            </a:r>
            <a:r>
              <a:rPr lang="en-US" dirty="0" smtClean="0"/>
              <a:t>, P.-Y. David</a:t>
            </a:r>
            <a:r>
              <a:rPr lang="en-US" baseline="30000" dirty="0" smtClean="0"/>
              <a:t>(2)</a:t>
            </a:r>
            <a:r>
              <a:rPr lang="en-US" dirty="0" smtClean="0"/>
              <a:t>, D. </a:t>
            </a:r>
            <a:r>
              <a:rPr lang="en-US" dirty="0" err="1" smtClean="0"/>
              <a:t>Fougeron</a:t>
            </a:r>
            <a:r>
              <a:rPr lang="en-US" baseline="30000" dirty="0" smtClean="0"/>
              <a:t>(1)</a:t>
            </a:r>
            <a:r>
              <a:rPr lang="en-US" dirty="0" smtClean="0"/>
              <a:t>, R. </a:t>
            </a:r>
            <a:r>
              <a:rPr lang="en-US" dirty="0" err="1" smtClean="0"/>
              <a:t>Gaglione</a:t>
            </a:r>
            <a:r>
              <a:rPr lang="en-US" baseline="30000" dirty="0" smtClean="0"/>
              <a:t>(2)</a:t>
            </a:r>
            <a:r>
              <a:rPr lang="en-US" dirty="0"/>
              <a:t>,</a:t>
            </a:r>
            <a:r>
              <a:rPr lang="en-US" sz="1600" dirty="0" smtClean="0"/>
              <a:t> </a:t>
            </a:r>
            <a:r>
              <a:rPr lang="en-US" dirty="0" smtClean="0"/>
              <a:t>M. </a:t>
            </a:r>
            <a:r>
              <a:rPr lang="en-US" dirty="0" err="1" smtClean="0"/>
              <a:t>Menouni</a:t>
            </a:r>
            <a:r>
              <a:rPr lang="en-US" baseline="30000" dirty="0" smtClean="0"/>
              <a:t>(1)</a:t>
            </a:r>
            <a:r>
              <a:rPr lang="en-US" dirty="0" smtClean="0"/>
              <a:t>, A. </a:t>
            </a:r>
            <a:r>
              <a:rPr lang="en-US" dirty="0" err="1" smtClean="0"/>
              <a:t>Rozanov</a:t>
            </a:r>
            <a:r>
              <a:rPr lang="en-US" baseline="30000" dirty="0" smtClean="0"/>
              <a:t>(1)</a:t>
            </a:r>
            <a:r>
              <a:rPr lang="en-US" dirty="0" smtClean="0"/>
              <a:t> 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602870"/>
            <a:ext cx="1691680" cy="57969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517233"/>
            <a:ext cx="1036915" cy="576064"/>
          </a:xfrm>
          <a:prstGeom prst="rect">
            <a:avLst/>
          </a:prstGeom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1612156" y="5038329"/>
            <a:ext cx="6192688" cy="766936"/>
          </a:xfrm>
          <a:prstGeom prst="rect">
            <a:avLst/>
          </a:prstGeom>
          <a:effectLst>
            <a:outerShdw blurRad="50800" sx="1000" sy="1000" algn="ctr" rotWithShape="0">
              <a:srgbClr val="000000">
                <a:alpha val="43137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612156" y="5326361"/>
            <a:ext cx="871612" cy="766936"/>
          </a:xfrm>
          <a:prstGeom prst="rect">
            <a:avLst/>
          </a:prstGeom>
          <a:effectLst>
            <a:outerShdw blurRad="50800" sx="1000" sy="1000" algn="ctr" rotWithShape="0">
              <a:srgbClr val="000000">
                <a:alpha val="43137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aseline="30000" smtClean="0"/>
              <a:t>(1): CPPM</a:t>
            </a:r>
          </a:p>
          <a:p>
            <a:pPr algn="l"/>
            <a:r>
              <a:rPr lang="en-US" baseline="30000" smtClean="0"/>
              <a:t>(2): LAPP</a:t>
            </a:r>
          </a:p>
          <a:p>
            <a:pPr algn="l"/>
            <a:endParaRPr lang="en-US" baseline="30000" smtClean="0"/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40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SEU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3842723" cy="39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6BFC3-DD72-4C81-8BC9-D6650119BC1C}" type="slidenum">
              <a:rPr lang="fr-FR" smtClean="0"/>
              <a:t>10</a:t>
            </a:fld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31 mai – 2 juin 2016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987824" y="6356350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Journées VLSI-PCB-FPGA-Outils - IN2P3 2016</a:t>
            </a:r>
            <a:endParaRPr lang="fr-FR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71619"/>
              </p:ext>
            </p:extLst>
          </p:nvPr>
        </p:nvGraphicFramePr>
        <p:xfrm>
          <a:off x="179512" y="2060848"/>
          <a:ext cx="4608512" cy="2953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2304256"/>
              </a:tblGrid>
              <a:tr h="300228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</a:t>
                      </a:r>
                      <a:endParaRPr lang="en-US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en-US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>
                    <a:solidFill>
                      <a:schemeClr val="accent1"/>
                    </a:solidFill>
                  </a:tcPr>
                </a:tc>
              </a:tr>
              <a:tr h="283549">
                <a:tc>
                  <a:txBody>
                    <a:bodyPr/>
                    <a:lstStyle/>
                    <a:p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 multiplexed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</a:tr>
              <a:tr h="28354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Triple cell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</a:tr>
              <a:tr h="28354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 2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(W/L min)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</a:tr>
              <a:tr h="2835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 3</a:t>
                      </a: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DICE (guard ring)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</a:tr>
              <a:tr h="28354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Interleaved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DICE</a:t>
                      </a:r>
                    </a:p>
                  </a:txBody>
                  <a:tcPr marL="100076" marR="100076" marT="50038" marB="50038" anchor="ctr"/>
                </a:tc>
              </a:tr>
              <a:tr h="28354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Delay (5ns +/-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1ns)</a:t>
                      </a:r>
                    </a:p>
                  </a:txBody>
                  <a:tcPr marL="100076" marR="100076" marT="50038" marB="50038" anchor="ctr"/>
                </a:tc>
              </a:tr>
              <a:tr h="28354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 6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Hamming Code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</a:tr>
              <a:tr h="31368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 (end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2015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2nd prototype under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design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</a:tr>
              <a:tr h="35443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Designer (Email)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fougeron@cppm.in2p3.fr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100076" marR="100076" marT="50038" marB="5003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02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Contexte</a:t>
            </a:r>
          </a:p>
          <a:p>
            <a:pPr lvl="1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RD53</a:t>
            </a:r>
          </a:p>
          <a:p>
            <a:pPr lvl="2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Objectif</a:t>
            </a:r>
          </a:p>
          <a:p>
            <a:pPr lvl="2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Structure</a:t>
            </a:r>
          </a:p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IP Block</a:t>
            </a:r>
          </a:p>
          <a:p>
            <a:pPr lvl="1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Chip</a:t>
            </a:r>
          </a:p>
          <a:p>
            <a:pPr lvl="2"/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PROTO65V1</a:t>
            </a:r>
          </a:p>
          <a:p>
            <a:pPr lvl="2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PROTO65V2</a:t>
            </a:r>
          </a:p>
          <a:p>
            <a:pPr lvl="1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Description Blocks</a:t>
            </a:r>
          </a:p>
          <a:p>
            <a:r>
              <a:rPr lang="fr-FR" dirty="0" smtClean="0"/>
              <a:t>Irradiation</a:t>
            </a:r>
          </a:p>
          <a:p>
            <a:pPr lvl="1"/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Banc de test</a:t>
            </a:r>
          </a:p>
          <a:p>
            <a:pPr lvl="1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Résultats</a:t>
            </a:r>
          </a:p>
          <a:p>
            <a:pPr lvl="1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Model Irradiation</a:t>
            </a:r>
          </a:p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Perspectives</a:t>
            </a: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6BFC3-DD72-4C81-8BC9-D6650119BC1C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31 mai – 2 juin 2016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987824" y="6356350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Journées VLSI-PCB-FPGA-Outils - IN2P3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46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Banc de test (1/2)</a:t>
            </a:r>
            <a:endParaRPr lang="en-US" dirty="0"/>
          </a:p>
        </p:txBody>
      </p:sp>
      <p:sp>
        <p:nvSpPr>
          <p:cNvPr id="4" name="Espace réservé du texte 2"/>
          <p:cNvSpPr txBox="1">
            <a:spLocks/>
          </p:cNvSpPr>
          <p:nvPr/>
        </p:nvSpPr>
        <p:spPr>
          <a:xfrm>
            <a:off x="4866160" y="1412776"/>
            <a:ext cx="4306076" cy="51125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smtClean="0"/>
              <a:t>Carte </a:t>
            </a:r>
            <a:r>
              <a:rPr lang="fr-FR" sz="1800" dirty="0" err="1" smtClean="0"/>
              <a:t>Beagleone</a:t>
            </a:r>
            <a:r>
              <a:rPr lang="fr-FR" sz="1800" dirty="0" smtClean="0"/>
              <a:t> associée à un FPGA</a:t>
            </a:r>
          </a:p>
          <a:p>
            <a:pPr lvl="1"/>
            <a:r>
              <a:rPr lang="fr-FR" sz="1600" dirty="0" smtClean="0"/>
              <a:t>Interface Ethernet</a:t>
            </a:r>
          </a:p>
          <a:p>
            <a:pPr lvl="1"/>
            <a:r>
              <a:rPr lang="fr-FR" sz="1600" dirty="0" smtClean="0"/>
              <a:t>Programmation flexible </a:t>
            </a:r>
          </a:p>
          <a:p>
            <a:pPr lvl="1"/>
            <a:r>
              <a:rPr lang="fr-FR" sz="1600" dirty="0" smtClean="0"/>
              <a:t>Séquences de tests</a:t>
            </a:r>
          </a:p>
          <a:p>
            <a:pPr lvl="2"/>
            <a:r>
              <a:rPr lang="fr-FR" sz="1600" dirty="0" smtClean="0"/>
              <a:t>FPGA </a:t>
            </a:r>
            <a:r>
              <a:rPr lang="fr-FR" sz="1200" dirty="0" smtClean="0"/>
              <a:t>(EP3C16Q240XXN) </a:t>
            </a:r>
          </a:p>
          <a:p>
            <a:pPr lvl="2"/>
            <a:endParaRPr lang="fr-FR" sz="1200" dirty="0" smtClean="0"/>
          </a:p>
          <a:p>
            <a:r>
              <a:rPr lang="fr-FR" sz="1800" dirty="0" smtClean="0"/>
              <a:t>Fonctionnalités:</a:t>
            </a:r>
          </a:p>
          <a:p>
            <a:pPr lvl="1"/>
            <a:r>
              <a:rPr lang="fr-FR" sz="1400" dirty="0" smtClean="0"/>
              <a:t>40 voies digitales (TTL/LVDS)</a:t>
            </a:r>
          </a:p>
          <a:p>
            <a:pPr lvl="2"/>
            <a:r>
              <a:rPr lang="fr-FR" sz="1400" dirty="0" smtClean="0"/>
              <a:t>40 TTL</a:t>
            </a:r>
          </a:p>
          <a:p>
            <a:pPr lvl="2"/>
            <a:r>
              <a:rPr lang="fr-FR" sz="1400" dirty="0" smtClean="0"/>
              <a:t>30 LVDS</a:t>
            </a:r>
            <a:endParaRPr lang="fr-FR" sz="1800" dirty="0" smtClean="0"/>
          </a:p>
          <a:p>
            <a:pPr lvl="1"/>
            <a:r>
              <a:rPr lang="fr-FR" sz="1400" dirty="0" smtClean="0"/>
              <a:t>4 voies analogiques</a:t>
            </a:r>
          </a:p>
          <a:p>
            <a:pPr lvl="2"/>
            <a:r>
              <a:rPr lang="fr-FR" sz="1300" dirty="0" smtClean="0"/>
              <a:t>4 DAC  16 bits</a:t>
            </a:r>
          </a:p>
          <a:p>
            <a:pPr lvl="2"/>
            <a:r>
              <a:rPr lang="fr-FR" sz="1300" dirty="0" smtClean="0"/>
              <a:t>ADC  14 bits</a:t>
            </a:r>
          </a:p>
          <a:p>
            <a:pPr lvl="3"/>
            <a:r>
              <a:rPr lang="fr-FR" sz="1300" dirty="0" smtClean="0"/>
              <a:t>4 voies</a:t>
            </a:r>
          </a:p>
          <a:p>
            <a:pPr lvl="3"/>
            <a:r>
              <a:rPr lang="fr-FR" sz="1300" dirty="0" smtClean="0"/>
              <a:t>3 gains</a:t>
            </a:r>
          </a:p>
          <a:p>
            <a:pPr lvl="1"/>
            <a:r>
              <a:rPr lang="fr-FR" sz="1400" dirty="0" smtClean="0"/>
              <a:t>Monitoring  alimentations, température</a:t>
            </a:r>
          </a:p>
          <a:p>
            <a:pPr lvl="1"/>
            <a:r>
              <a:rPr lang="fr-FR" sz="1400" dirty="0" smtClean="0"/>
              <a:t>Compatible Irradiations (Source rayon X 10KeV, protons (PS CERN))</a:t>
            </a:r>
          </a:p>
          <a:p>
            <a:pPr lvl="1"/>
            <a:endParaRPr lang="fr-FR" sz="1400" dirty="0"/>
          </a:p>
          <a:p>
            <a:pPr lvl="1"/>
            <a:endParaRPr lang="fr-FR" sz="1400" dirty="0" smtClean="0"/>
          </a:p>
          <a:p>
            <a:pPr lvl="1"/>
            <a:endParaRPr lang="fr-FR" sz="1400" dirty="0"/>
          </a:p>
          <a:p>
            <a:pPr lvl="1"/>
            <a:endParaRPr lang="fr-FR" sz="1400" dirty="0" smtClean="0"/>
          </a:p>
          <a:p>
            <a:pPr lvl="1"/>
            <a:endParaRPr lang="fr-FR" sz="1400" dirty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2250250" cy="29523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01770" y="1609463"/>
            <a:ext cx="2250250" cy="3024336"/>
          </a:xfrm>
          <a:prstGeom prst="rect">
            <a:avLst/>
          </a:prstGeom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6BFC3-DD72-4C81-8BC9-D6650119BC1C}" type="slidenum">
              <a:rPr lang="fr-FR" smtClean="0"/>
              <a:t>12</a:t>
            </a:fld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31 mai – 2 juin 2016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987824" y="6356350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Journées VLSI-PCB-FPGA-Outils - IN2P3 2016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4659086" y="1628800"/>
            <a:ext cx="632994" cy="49028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1259632" y="4319431"/>
            <a:ext cx="117013" cy="31436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517727" y="4661542"/>
            <a:ext cx="2149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carte </a:t>
            </a:r>
            <a:r>
              <a:rPr lang="en-US" dirty="0" err="1" smtClean="0"/>
              <a:t>fille</a:t>
            </a:r>
            <a:r>
              <a:rPr lang="en-US" dirty="0" smtClean="0"/>
              <a:t> </a:t>
            </a:r>
            <a:r>
              <a:rPr lang="en-US" dirty="0" err="1" smtClean="0"/>
              <a:t>échantillon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26896" y="2104391"/>
            <a:ext cx="1017676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427982" y="3679191"/>
            <a:ext cx="836247" cy="8492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 flipH="1">
            <a:off x="1314024" y="4493033"/>
            <a:ext cx="557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TOP</a:t>
            </a:r>
            <a:endParaRPr lang="fr-FR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 flipH="1">
            <a:off x="3468238" y="4534104"/>
            <a:ext cx="815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BOTTOM</a:t>
            </a:r>
            <a:endParaRPr lang="fr-FR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431" y="4137458"/>
            <a:ext cx="1575777" cy="1181448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 flipH="1">
            <a:off x="7812360" y="5255622"/>
            <a:ext cx="11957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ADCout</a:t>
            </a:r>
            <a:r>
              <a:rPr lang="fr-FR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vs Gain</a:t>
            </a:r>
            <a:endParaRPr lang="fr-FR" sz="11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18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Banc de test (2/2)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3870" y="1412776"/>
            <a:ext cx="3620618" cy="204482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Banc de test transistors</a:t>
            </a:r>
          </a:p>
          <a:p>
            <a:pPr lvl="1"/>
            <a:r>
              <a:rPr lang="fr-FR" sz="1600" dirty="0" smtClean="0"/>
              <a:t>Interface </a:t>
            </a:r>
            <a:r>
              <a:rPr lang="fr-FR" sz="1600" dirty="0" err="1" smtClean="0"/>
              <a:t>LabView</a:t>
            </a:r>
            <a:endParaRPr lang="fr-FR" sz="1600" dirty="0" smtClean="0"/>
          </a:p>
          <a:p>
            <a:pPr lvl="1"/>
            <a:r>
              <a:rPr lang="fr-FR" sz="1600" dirty="0" smtClean="0"/>
              <a:t>Séquences  « ESD </a:t>
            </a:r>
            <a:r>
              <a:rPr lang="fr-FR" sz="1600" dirty="0" err="1" smtClean="0"/>
              <a:t>Safe</a:t>
            </a:r>
            <a:r>
              <a:rPr lang="fr-FR" sz="1600" dirty="0" smtClean="0"/>
              <a:t> »</a:t>
            </a:r>
          </a:p>
          <a:p>
            <a:pPr lvl="1"/>
            <a:r>
              <a:rPr lang="fr-FR" sz="1600" dirty="0" smtClean="0"/>
              <a:t>Extraction  Ion, </a:t>
            </a:r>
            <a:r>
              <a:rPr lang="fr-FR" sz="1600" dirty="0" err="1" smtClean="0"/>
              <a:t>Ioff</a:t>
            </a:r>
            <a:r>
              <a:rPr lang="fr-FR" sz="1600" dirty="0" smtClean="0"/>
              <a:t>, </a:t>
            </a:r>
            <a:r>
              <a:rPr lang="fr-FR" sz="1600" dirty="0" err="1" smtClean="0"/>
              <a:t>Vth</a:t>
            </a:r>
            <a:r>
              <a:rPr lang="fr-FR" sz="1600" dirty="0" smtClean="0"/>
              <a:t>, </a:t>
            </a:r>
            <a:r>
              <a:rPr lang="fr-FR" sz="1600" dirty="0" err="1" smtClean="0"/>
              <a:t>Gm</a:t>
            </a:r>
            <a:endParaRPr lang="fr-FR" sz="1600" dirty="0" smtClean="0"/>
          </a:p>
          <a:p>
            <a:pPr lvl="1"/>
            <a:r>
              <a:rPr lang="fr-FR" sz="1600" dirty="0" smtClean="0"/>
              <a:t>Compatible Irradiation Source X 10keV , proton (PS CERN)</a:t>
            </a:r>
          </a:p>
          <a:p>
            <a:endParaRPr lang="fr-FR" sz="1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6BFC3-DD72-4C81-8BC9-D6650119BC1C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31 mai – 2 juin 2016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987824" y="6356350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Journées VLSI-PCB-FPGA-Outils - IN2P3 2016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 flipH="1">
            <a:off x="7020272" y="6176337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échantillons</a:t>
            </a:r>
            <a:endParaRPr lang="fr-FR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1" name="Groupe 9"/>
          <p:cNvGrpSpPr>
            <a:grpSpLocks/>
          </p:cNvGrpSpPr>
          <p:nvPr/>
        </p:nvGrpSpPr>
        <p:grpSpPr bwMode="auto">
          <a:xfrm>
            <a:off x="263525" y="1704975"/>
            <a:ext cx="4884738" cy="3157538"/>
            <a:chOff x="3497137" y="1736605"/>
            <a:chExt cx="7020323" cy="3996476"/>
          </a:xfrm>
        </p:grpSpPr>
        <p:grpSp>
          <p:nvGrpSpPr>
            <p:cNvPr id="12" name="Groupe 10"/>
            <p:cNvGrpSpPr>
              <a:grpSpLocks/>
            </p:cNvGrpSpPr>
            <p:nvPr/>
          </p:nvGrpSpPr>
          <p:grpSpPr bwMode="auto">
            <a:xfrm>
              <a:off x="3497137" y="1736605"/>
              <a:ext cx="7020323" cy="3782437"/>
              <a:chOff x="2511257" y="2167971"/>
              <a:chExt cx="7020323" cy="3782437"/>
            </a:xfrm>
          </p:grpSpPr>
          <p:cxnSp>
            <p:nvCxnSpPr>
              <p:cNvPr id="17" name="Connecteur droit avec flèche 16"/>
              <p:cNvCxnSpPr/>
              <p:nvPr/>
            </p:nvCxnSpPr>
            <p:spPr>
              <a:xfrm>
                <a:off x="7350420" y="3367517"/>
                <a:ext cx="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/>
              <p:cNvCxnSpPr/>
              <p:nvPr/>
            </p:nvCxnSpPr>
            <p:spPr>
              <a:xfrm flipH="1" flipV="1">
                <a:off x="8217409" y="2999817"/>
                <a:ext cx="4563" cy="92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/>
              <p:cNvCxnSpPr/>
              <p:nvPr/>
            </p:nvCxnSpPr>
            <p:spPr>
              <a:xfrm flipV="1">
                <a:off x="7537507" y="3275090"/>
                <a:ext cx="0" cy="62890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itre 1"/>
              <p:cNvSpPr txBox="1">
                <a:spLocks/>
              </p:cNvSpPr>
              <p:nvPr/>
            </p:nvSpPr>
            <p:spPr>
              <a:xfrm>
                <a:off x="5294745" y="4311883"/>
                <a:ext cx="565824" cy="89413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anchor="ctr">
                <a:normAutofit fontScale="97500"/>
              </a:bodyPr>
              <a:lstStyle/>
              <a:p>
                <a:pPr algn="ctr" eaLnBrk="1" fontAlgn="auto" hangingPunct="1">
                  <a:spcAft>
                    <a:spcPts val="0"/>
                  </a:spcAft>
                  <a:defRPr/>
                </a:pPr>
                <a:r>
                  <a:rPr lang="fr-FR" sz="800" dirty="0">
                    <a:latin typeface="+mj-lt"/>
                    <a:ea typeface="+mj-ea"/>
                    <a:cs typeface="+mj-cs"/>
                  </a:rPr>
                  <a:t>myPDB3AC_CDM</a:t>
                </a:r>
              </a:p>
            </p:txBody>
          </p:sp>
          <p:cxnSp>
            <p:nvCxnSpPr>
              <p:cNvPr id="21" name="Connecteur droit 20"/>
              <p:cNvCxnSpPr>
                <a:stCxn id="20" idx="0"/>
              </p:cNvCxnSpPr>
              <p:nvPr/>
            </p:nvCxnSpPr>
            <p:spPr>
              <a:xfrm flipV="1">
                <a:off x="5577657" y="4163195"/>
                <a:ext cx="0" cy="1486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itre 1"/>
              <p:cNvSpPr txBox="1">
                <a:spLocks/>
              </p:cNvSpPr>
              <p:nvPr/>
            </p:nvSpPr>
            <p:spPr>
              <a:xfrm>
                <a:off x="5189794" y="3928108"/>
                <a:ext cx="442620" cy="273263"/>
              </a:xfrm>
              <a:prstGeom prst="rect">
                <a:avLst/>
              </a:prstGeom>
            </p:spPr>
            <p:txBody>
              <a:bodyPr anchor="ctr">
                <a:normAutofit fontScale="40000" lnSpcReduction="20000"/>
              </a:bodyPr>
              <a:lstStyle/>
              <a:p>
                <a:pPr algn="ctr" eaLnBrk="1" fontAlgn="auto" hangingPunct="1">
                  <a:spcAft>
                    <a:spcPts val="0"/>
                  </a:spcAft>
                  <a:defRPr/>
                </a:pPr>
                <a:r>
                  <a:rPr lang="fr-FR" sz="1200" dirty="0">
                    <a:latin typeface="+mj-lt"/>
                    <a:ea typeface="+mj-ea"/>
                    <a:cs typeface="+mj-cs"/>
                  </a:rPr>
                  <a:t>NVDD</a:t>
                </a:r>
              </a:p>
            </p:txBody>
          </p:sp>
          <p:cxnSp>
            <p:nvCxnSpPr>
              <p:cNvPr id="23" name="Connecteur droit 22"/>
              <p:cNvCxnSpPr/>
              <p:nvPr/>
            </p:nvCxnSpPr>
            <p:spPr>
              <a:xfrm flipH="1" flipV="1">
                <a:off x="5351785" y="4163195"/>
                <a:ext cx="225873" cy="20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rganigramme : Connecteur page suivante 23"/>
              <p:cNvSpPr/>
              <p:nvPr/>
            </p:nvSpPr>
            <p:spPr>
              <a:xfrm rot="16200000">
                <a:off x="5237156" y="4112865"/>
                <a:ext cx="126586" cy="102670"/>
              </a:xfrm>
              <a:prstGeom prst="flowChartOffpage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5" name="Titre 1"/>
              <p:cNvSpPr txBox="1">
                <a:spLocks/>
              </p:cNvSpPr>
              <p:nvPr/>
            </p:nvSpPr>
            <p:spPr>
              <a:xfrm>
                <a:off x="5189794" y="5242183"/>
                <a:ext cx="328543" cy="265226"/>
              </a:xfrm>
              <a:prstGeom prst="rect">
                <a:avLst/>
              </a:prstGeom>
            </p:spPr>
            <p:txBody>
              <a:bodyPr anchor="ctr">
                <a:normAutofit fontScale="25000" lnSpcReduction="20000"/>
              </a:bodyPr>
              <a:lstStyle/>
              <a:p>
                <a:pPr algn="ctr" eaLnBrk="1" fontAlgn="auto" hangingPunct="1">
                  <a:spcAft>
                    <a:spcPts val="0"/>
                  </a:spcAft>
                  <a:defRPr/>
                </a:pPr>
                <a:r>
                  <a:rPr lang="fr-FR" sz="1200" dirty="0">
                    <a:latin typeface="+mj-lt"/>
                    <a:ea typeface="+mj-ea"/>
                    <a:cs typeface="+mj-cs"/>
                  </a:rPr>
                  <a:t>VSS</a:t>
                </a:r>
              </a:p>
            </p:txBody>
          </p:sp>
          <p:sp>
            <p:nvSpPr>
              <p:cNvPr id="26" name="Organigramme : Connecteur page suivante 25"/>
              <p:cNvSpPr/>
              <p:nvPr/>
            </p:nvSpPr>
            <p:spPr>
              <a:xfrm rot="16200000">
                <a:off x="5280506" y="5443014"/>
                <a:ext cx="126586" cy="102669"/>
              </a:xfrm>
              <a:prstGeom prst="flowChartOffpage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cxnSp>
            <p:nvCxnSpPr>
              <p:cNvPr id="27" name="Connecteur droit 26"/>
              <p:cNvCxnSpPr/>
              <p:nvPr/>
            </p:nvCxnSpPr>
            <p:spPr>
              <a:xfrm flipV="1">
                <a:off x="5577657" y="5206016"/>
                <a:ext cx="0" cy="2973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>
              <a:xfrm flipH="1">
                <a:off x="5351785" y="5495353"/>
                <a:ext cx="22587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itre 1"/>
              <p:cNvSpPr txBox="1">
                <a:spLocks/>
              </p:cNvSpPr>
              <p:nvPr/>
            </p:nvSpPr>
            <p:spPr>
              <a:xfrm>
                <a:off x="4856688" y="4472626"/>
                <a:ext cx="529319" cy="327513"/>
              </a:xfrm>
              <a:prstGeom prst="rect">
                <a:avLst/>
              </a:prstGeom>
            </p:spPr>
            <p:txBody>
              <a:bodyPr anchor="ctr">
                <a:normAutofit fontScale="47500" lnSpcReduction="20000"/>
              </a:bodyPr>
              <a:lstStyle/>
              <a:p>
                <a:pPr algn="ctr" eaLnBrk="1" fontAlgn="auto" hangingPunct="1">
                  <a:spcAft>
                    <a:spcPts val="0"/>
                  </a:spcAft>
                  <a:defRPr/>
                </a:pPr>
                <a:r>
                  <a:rPr lang="fr-FR" sz="1200" dirty="0">
                    <a:latin typeface="+mj-lt"/>
                    <a:ea typeface="+mj-ea"/>
                    <a:cs typeface="+mj-cs"/>
                  </a:rPr>
                  <a:t>Ngate1</a:t>
                </a:r>
              </a:p>
            </p:txBody>
          </p:sp>
          <p:sp>
            <p:nvSpPr>
              <p:cNvPr id="30" name="Organigramme : Connecteur page suivante 29"/>
              <p:cNvSpPr/>
              <p:nvPr/>
            </p:nvSpPr>
            <p:spPr>
              <a:xfrm rot="16200000">
                <a:off x="4958808" y="4709623"/>
                <a:ext cx="126585" cy="102670"/>
              </a:xfrm>
              <a:prstGeom prst="flowChartOffpage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cxnSp>
            <p:nvCxnSpPr>
              <p:cNvPr id="31" name="Connecteur droit 30"/>
              <p:cNvCxnSpPr/>
              <p:nvPr/>
            </p:nvCxnSpPr>
            <p:spPr>
              <a:xfrm flipH="1">
                <a:off x="5860569" y="4759953"/>
                <a:ext cx="22815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/>
              <p:cNvCxnSpPr/>
              <p:nvPr/>
            </p:nvCxnSpPr>
            <p:spPr>
              <a:xfrm rot="10800000" flipH="1" flipV="1">
                <a:off x="6202801" y="4647433"/>
                <a:ext cx="0" cy="223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/>
              <p:nvPr/>
            </p:nvCxnSpPr>
            <p:spPr>
              <a:xfrm flipH="1">
                <a:off x="6086443" y="4759953"/>
                <a:ext cx="11635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/>
              <p:cNvCxnSpPr/>
              <p:nvPr/>
            </p:nvCxnSpPr>
            <p:spPr>
              <a:xfrm rot="10800000" flipH="1" flipV="1">
                <a:off x="6232462" y="4647433"/>
                <a:ext cx="0" cy="223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/>
              <p:cNvCxnSpPr/>
              <p:nvPr/>
            </p:nvCxnSpPr>
            <p:spPr>
              <a:xfrm rot="10800000">
                <a:off x="6232462" y="4866446"/>
                <a:ext cx="10266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avec flèche 35"/>
              <p:cNvCxnSpPr/>
              <p:nvPr/>
            </p:nvCxnSpPr>
            <p:spPr>
              <a:xfrm>
                <a:off x="6252995" y="4866446"/>
                <a:ext cx="5932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 rot="10800000" flipV="1">
                <a:off x="6230180" y="4651452"/>
                <a:ext cx="10267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oupe 60"/>
              <p:cNvGrpSpPr>
                <a:grpSpLocks/>
              </p:cNvGrpSpPr>
              <p:nvPr/>
            </p:nvGrpSpPr>
            <p:grpSpPr bwMode="auto">
              <a:xfrm rot="10800000" flipH="1">
                <a:off x="6275100" y="4721443"/>
                <a:ext cx="94701" cy="84550"/>
                <a:chOff x="3226247" y="2339925"/>
                <a:chExt cx="121791" cy="81806"/>
              </a:xfrm>
            </p:grpSpPr>
            <p:cxnSp>
              <p:nvCxnSpPr>
                <p:cNvPr id="620" name="Connecteur droit 619"/>
                <p:cNvCxnSpPr/>
                <p:nvPr/>
              </p:nvCxnSpPr>
              <p:spPr>
                <a:xfrm flipH="1" flipV="1">
                  <a:off x="3235965" y="2345589"/>
                  <a:ext cx="0" cy="8165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1" name="Connecteur droit 620"/>
                <p:cNvCxnSpPr/>
                <p:nvPr/>
              </p:nvCxnSpPr>
              <p:spPr>
                <a:xfrm flipH="1" flipV="1">
                  <a:off x="3227162" y="2388359"/>
                  <a:ext cx="12030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Organigramme : Connecteur page suivante 38"/>
              <p:cNvSpPr/>
              <p:nvPr/>
            </p:nvSpPr>
            <p:spPr>
              <a:xfrm>
                <a:off x="6287219" y="3865821"/>
                <a:ext cx="98106" cy="136632"/>
              </a:xfrm>
              <a:prstGeom prst="flowChartOffpage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cxnSp>
            <p:nvCxnSpPr>
              <p:cNvPr id="40" name="Connecteur droit 39"/>
              <p:cNvCxnSpPr/>
              <p:nvPr/>
            </p:nvCxnSpPr>
            <p:spPr>
              <a:xfrm flipH="1">
                <a:off x="5577657" y="5495353"/>
                <a:ext cx="1387181" cy="20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rganigramme : Connecteur page suivante 40"/>
              <p:cNvSpPr/>
              <p:nvPr/>
            </p:nvSpPr>
            <p:spPr>
              <a:xfrm rot="16200000">
                <a:off x="5281648" y="5628736"/>
                <a:ext cx="126585" cy="104951"/>
              </a:xfrm>
              <a:prstGeom prst="flowChartOffpage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42" name="Titre 1"/>
              <p:cNvSpPr txBox="1">
                <a:spLocks/>
              </p:cNvSpPr>
              <p:nvPr/>
            </p:nvSpPr>
            <p:spPr>
              <a:xfrm>
                <a:off x="5182950" y="5652078"/>
                <a:ext cx="647960" cy="297375"/>
              </a:xfrm>
              <a:prstGeom prst="rect">
                <a:avLst/>
              </a:prstGeom>
            </p:spPr>
            <p:txBody>
              <a:bodyPr anchor="ctr">
                <a:normAutofit fontScale="40000" lnSpcReduction="20000"/>
              </a:bodyPr>
              <a:lstStyle/>
              <a:p>
                <a:pPr algn="ctr" eaLnBrk="1" fontAlgn="auto" hangingPunct="1">
                  <a:spcAft>
                    <a:spcPts val="0"/>
                  </a:spcAft>
                  <a:defRPr/>
                </a:pPr>
                <a:r>
                  <a:rPr lang="fr-FR" sz="1200" dirty="0">
                    <a:latin typeface="+mj-lt"/>
                    <a:ea typeface="+mj-ea"/>
                    <a:cs typeface="+mj-cs"/>
                  </a:rPr>
                  <a:t>Nsource1</a:t>
                </a:r>
              </a:p>
            </p:txBody>
          </p:sp>
          <p:cxnSp>
            <p:nvCxnSpPr>
              <p:cNvPr id="43" name="Connecteur droit 42"/>
              <p:cNvCxnSpPr/>
              <p:nvPr/>
            </p:nvCxnSpPr>
            <p:spPr>
              <a:xfrm flipH="1" flipV="1">
                <a:off x="6332850" y="4866446"/>
                <a:ext cx="4563" cy="8157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43"/>
              <p:cNvCxnSpPr/>
              <p:nvPr/>
            </p:nvCxnSpPr>
            <p:spPr>
              <a:xfrm flipV="1">
                <a:off x="6337413" y="3960257"/>
                <a:ext cx="0" cy="6911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/>
              <p:cNvCxnSpPr/>
              <p:nvPr/>
            </p:nvCxnSpPr>
            <p:spPr>
              <a:xfrm flipV="1">
                <a:off x="6364792" y="4755935"/>
                <a:ext cx="2281" cy="7374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itre 1"/>
              <p:cNvSpPr txBox="1">
                <a:spLocks/>
              </p:cNvSpPr>
              <p:nvPr/>
            </p:nvSpPr>
            <p:spPr>
              <a:xfrm rot="16200000">
                <a:off x="5981231" y="3998645"/>
                <a:ext cx="568628" cy="198495"/>
              </a:xfrm>
              <a:prstGeom prst="rect">
                <a:avLst/>
              </a:prstGeom>
            </p:spPr>
            <p:txBody>
              <a:bodyPr anchor="ctr">
                <a:normAutofit fontScale="25000" lnSpcReduction="20000"/>
              </a:bodyPr>
              <a:lstStyle/>
              <a:p>
                <a:pPr algn="ctr" eaLnBrk="1" fontAlgn="auto" hangingPunct="1">
                  <a:spcAft>
                    <a:spcPts val="0"/>
                  </a:spcAft>
                  <a:defRPr/>
                </a:pPr>
                <a:r>
                  <a:rPr lang="fr-FR" sz="1200" dirty="0">
                    <a:latin typeface="+mj-lt"/>
                    <a:ea typeface="+mj-ea"/>
                    <a:cs typeface="+mj-cs"/>
                  </a:rPr>
                  <a:t>d012</a:t>
                </a:r>
              </a:p>
            </p:txBody>
          </p:sp>
          <p:sp>
            <p:nvSpPr>
              <p:cNvPr id="47" name="Titre 1"/>
              <p:cNvSpPr txBox="1">
                <a:spLocks/>
              </p:cNvSpPr>
              <p:nvPr/>
            </p:nvSpPr>
            <p:spPr>
              <a:xfrm>
                <a:off x="6310035" y="4601220"/>
                <a:ext cx="458590" cy="289338"/>
              </a:xfrm>
              <a:prstGeom prst="rect">
                <a:avLst/>
              </a:prstGeom>
            </p:spPr>
            <p:txBody>
              <a:bodyPr anchor="ctr">
                <a:normAutofit fontScale="25000" lnSpcReduction="20000"/>
              </a:bodyPr>
              <a:lstStyle/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fr-FR" sz="1200" dirty="0">
                    <a:latin typeface="+mj-lt"/>
                    <a:ea typeface="+mj-ea"/>
                    <a:cs typeface="+mj-cs"/>
                  </a:rPr>
                  <a:t>W=120n</a:t>
                </a:r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fr-FR" sz="1200" dirty="0">
                    <a:latin typeface="+mj-lt"/>
                    <a:ea typeface="+mj-ea"/>
                    <a:cs typeface="+mj-cs"/>
                  </a:rPr>
                  <a:t>l=60n</a:t>
                </a:r>
              </a:p>
            </p:txBody>
          </p:sp>
          <p:cxnSp>
            <p:nvCxnSpPr>
              <p:cNvPr id="48" name="Connecteur droit 47"/>
              <p:cNvCxnSpPr/>
              <p:nvPr/>
            </p:nvCxnSpPr>
            <p:spPr>
              <a:xfrm flipV="1">
                <a:off x="6937460" y="4862428"/>
                <a:ext cx="0" cy="8197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/>
              <p:cNvCxnSpPr/>
              <p:nvPr/>
            </p:nvCxnSpPr>
            <p:spPr>
              <a:xfrm flipH="1">
                <a:off x="6675082" y="4982985"/>
                <a:ext cx="511067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/>
              <p:cNvCxnSpPr/>
              <p:nvPr/>
            </p:nvCxnSpPr>
            <p:spPr>
              <a:xfrm flipH="1">
                <a:off x="6031686" y="4982985"/>
                <a:ext cx="67990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/>
              <p:cNvCxnSpPr/>
              <p:nvPr/>
            </p:nvCxnSpPr>
            <p:spPr>
              <a:xfrm flipV="1">
                <a:off x="6031686" y="4759953"/>
                <a:ext cx="0" cy="223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Ellipse 51"/>
              <p:cNvSpPr/>
              <p:nvPr/>
            </p:nvSpPr>
            <p:spPr>
              <a:xfrm>
                <a:off x="6013433" y="4741871"/>
                <a:ext cx="34222" cy="4621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53" name="Ellipse 52"/>
              <p:cNvSpPr/>
              <p:nvPr/>
            </p:nvSpPr>
            <p:spPr>
              <a:xfrm>
                <a:off x="6319161" y="5656096"/>
                <a:ext cx="34222" cy="4822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54" name="Ellipse 53"/>
              <p:cNvSpPr/>
              <p:nvPr/>
            </p:nvSpPr>
            <p:spPr>
              <a:xfrm>
                <a:off x="5561687" y="5473252"/>
                <a:ext cx="34222" cy="4621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cxnSp>
            <p:nvCxnSpPr>
              <p:cNvPr id="55" name="Connecteur droit 54"/>
              <p:cNvCxnSpPr/>
              <p:nvPr/>
            </p:nvCxnSpPr>
            <p:spPr>
              <a:xfrm flipH="1" flipV="1">
                <a:off x="5388289" y="5678199"/>
                <a:ext cx="1544607" cy="20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/>
              <p:cNvCxnSpPr/>
              <p:nvPr/>
            </p:nvCxnSpPr>
            <p:spPr>
              <a:xfrm rot="10800000" flipH="1" flipV="1">
                <a:off x="6807412" y="4647433"/>
                <a:ext cx="0" cy="223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/>
              <p:cNvCxnSpPr/>
              <p:nvPr/>
            </p:nvCxnSpPr>
            <p:spPr>
              <a:xfrm flipH="1" flipV="1">
                <a:off x="6691052" y="4761963"/>
                <a:ext cx="11179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/>
              <p:cNvCxnSpPr/>
              <p:nvPr/>
            </p:nvCxnSpPr>
            <p:spPr>
              <a:xfrm rot="10800000" flipH="1" flipV="1">
                <a:off x="6837071" y="4647433"/>
                <a:ext cx="0" cy="223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58"/>
              <p:cNvCxnSpPr/>
              <p:nvPr/>
            </p:nvCxnSpPr>
            <p:spPr>
              <a:xfrm rot="10800000">
                <a:off x="6837071" y="4866446"/>
                <a:ext cx="10267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cteur droit avec flèche 59"/>
              <p:cNvCxnSpPr/>
              <p:nvPr/>
            </p:nvCxnSpPr>
            <p:spPr>
              <a:xfrm>
                <a:off x="6857606" y="4866446"/>
                <a:ext cx="5932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60"/>
              <p:cNvCxnSpPr/>
              <p:nvPr/>
            </p:nvCxnSpPr>
            <p:spPr>
              <a:xfrm rot="10800000" flipV="1">
                <a:off x="6834791" y="4653462"/>
                <a:ext cx="10266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" name="Groupe 60"/>
              <p:cNvGrpSpPr>
                <a:grpSpLocks/>
              </p:cNvGrpSpPr>
              <p:nvPr/>
            </p:nvGrpSpPr>
            <p:grpSpPr bwMode="auto">
              <a:xfrm rot="10800000" flipH="1">
                <a:off x="6879941" y="4722032"/>
                <a:ext cx="94701" cy="84550"/>
                <a:chOff x="3226247" y="2339925"/>
                <a:chExt cx="121791" cy="81806"/>
              </a:xfrm>
            </p:grpSpPr>
            <p:cxnSp>
              <p:nvCxnSpPr>
                <p:cNvPr id="618" name="Connecteur droit 617"/>
                <p:cNvCxnSpPr/>
                <p:nvPr/>
              </p:nvCxnSpPr>
              <p:spPr>
                <a:xfrm flipH="1" flipV="1">
                  <a:off x="3235666" y="2346158"/>
                  <a:ext cx="0" cy="8165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9" name="Connecteur droit 618"/>
                <p:cNvCxnSpPr/>
                <p:nvPr/>
              </p:nvCxnSpPr>
              <p:spPr>
                <a:xfrm flipH="1" flipV="1">
                  <a:off x="3226864" y="2388928"/>
                  <a:ext cx="12030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3" name="Connecteur droit 62"/>
              <p:cNvCxnSpPr/>
              <p:nvPr/>
            </p:nvCxnSpPr>
            <p:spPr>
              <a:xfrm flipV="1">
                <a:off x="6693335" y="4755935"/>
                <a:ext cx="0" cy="223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Ellipse 63"/>
              <p:cNvSpPr/>
              <p:nvPr/>
            </p:nvSpPr>
            <p:spPr>
              <a:xfrm>
                <a:off x="6675082" y="4952845"/>
                <a:ext cx="36505" cy="4822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5" name="Organigramme : Connecteur page suivante 64"/>
              <p:cNvSpPr/>
              <p:nvPr/>
            </p:nvSpPr>
            <p:spPr>
              <a:xfrm>
                <a:off x="6887265" y="3863811"/>
                <a:ext cx="95825" cy="136632"/>
              </a:xfrm>
              <a:prstGeom prst="flowChartOffpage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cxnSp>
            <p:nvCxnSpPr>
              <p:cNvPr id="66" name="Connecteur droit 65"/>
              <p:cNvCxnSpPr/>
              <p:nvPr/>
            </p:nvCxnSpPr>
            <p:spPr>
              <a:xfrm flipV="1">
                <a:off x="6935179" y="3966285"/>
                <a:ext cx="0" cy="6891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cteur droit 66"/>
              <p:cNvCxnSpPr/>
              <p:nvPr/>
            </p:nvCxnSpPr>
            <p:spPr>
              <a:xfrm flipH="1" flipV="1">
                <a:off x="6971683" y="4753926"/>
                <a:ext cx="2281" cy="7434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Ellipse 67"/>
              <p:cNvSpPr/>
              <p:nvPr/>
            </p:nvSpPr>
            <p:spPr>
              <a:xfrm>
                <a:off x="6348820" y="5475260"/>
                <a:ext cx="36505" cy="4822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9" name="Ellipse 68"/>
              <p:cNvSpPr/>
              <p:nvPr/>
            </p:nvSpPr>
            <p:spPr>
              <a:xfrm>
                <a:off x="6953431" y="5473252"/>
                <a:ext cx="36505" cy="4822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70" name="Ellipse 69"/>
              <p:cNvSpPr/>
              <p:nvPr/>
            </p:nvSpPr>
            <p:spPr>
              <a:xfrm>
                <a:off x="6919207" y="5656096"/>
                <a:ext cx="36505" cy="4822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cxnSp>
            <p:nvCxnSpPr>
              <p:cNvPr id="71" name="Connecteur droit 70"/>
              <p:cNvCxnSpPr/>
              <p:nvPr/>
            </p:nvCxnSpPr>
            <p:spPr>
              <a:xfrm flipH="1">
                <a:off x="6932896" y="5678199"/>
                <a:ext cx="250970" cy="200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necteur droit 71"/>
              <p:cNvCxnSpPr/>
              <p:nvPr/>
            </p:nvCxnSpPr>
            <p:spPr>
              <a:xfrm flipH="1">
                <a:off x="6964838" y="5497363"/>
                <a:ext cx="228155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itre 1"/>
              <p:cNvSpPr txBox="1">
                <a:spLocks/>
              </p:cNvSpPr>
              <p:nvPr/>
            </p:nvSpPr>
            <p:spPr>
              <a:xfrm>
                <a:off x="6898674" y="4625332"/>
                <a:ext cx="552135" cy="275272"/>
              </a:xfrm>
              <a:prstGeom prst="rect">
                <a:avLst/>
              </a:prstGeom>
            </p:spPr>
            <p:txBody>
              <a:bodyPr anchor="ctr">
                <a:normAutofit fontScale="32500" lnSpcReduction="20000"/>
              </a:bodyPr>
              <a:lstStyle/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fr-FR" sz="1200" dirty="0">
                    <a:latin typeface="+mj-lt"/>
                    <a:ea typeface="+mj-ea"/>
                    <a:cs typeface="+mj-cs"/>
                  </a:rPr>
                  <a:t>W=480n</a:t>
                </a:r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fr-FR" sz="1200" dirty="0">
                    <a:latin typeface="+mj-lt"/>
                    <a:ea typeface="+mj-ea"/>
                    <a:cs typeface="+mj-cs"/>
                  </a:rPr>
                  <a:t>l=60n</a:t>
                </a:r>
              </a:p>
            </p:txBody>
          </p:sp>
          <p:sp>
            <p:nvSpPr>
              <p:cNvPr id="74" name="Titre 1"/>
              <p:cNvSpPr txBox="1">
                <a:spLocks/>
              </p:cNvSpPr>
              <p:nvPr/>
            </p:nvSpPr>
            <p:spPr>
              <a:xfrm rot="16200000">
                <a:off x="6609154" y="3949081"/>
                <a:ext cx="458118" cy="271503"/>
              </a:xfrm>
              <a:prstGeom prst="rect">
                <a:avLst/>
              </a:prstGeom>
            </p:spPr>
            <p:txBody>
              <a:bodyPr anchor="ctr">
                <a:normAutofit fontScale="47500" lnSpcReduction="20000"/>
              </a:bodyPr>
              <a:lstStyle/>
              <a:p>
                <a:pPr algn="ctr" eaLnBrk="1" fontAlgn="auto" hangingPunct="1">
                  <a:spcAft>
                    <a:spcPts val="0"/>
                  </a:spcAft>
                  <a:defRPr/>
                </a:pPr>
                <a:r>
                  <a:rPr lang="fr-FR" sz="1200" dirty="0">
                    <a:latin typeface="+mj-lt"/>
                    <a:ea typeface="+mj-ea"/>
                    <a:cs typeface="+mj-cs"/>
                  </a:rPr>
                  <a:t>d024</a:t>
                </a:r>
              </a:p>
            </p:txBody>
          </p:sp>
          <p:cxnSp>
            <p:nvCxnSpPr>
              <p:cNvPr id="75" name="Connecteur droit 74"/>
              <p:cNvCxnSpPr/>
              <p:nvPr/>
            </p:nvCxnSpPr>
            <p:spPr>
              <a:xfrm flipV="1">
                <a:off x="8226535" y="4868455"/>
                <a:ext cx="0" cy="8197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onnecteur droit 75"/>
              <p:cNvCxnSpPr/>
              <p:nvPr/>
            </p:nvCxnSpPr>
            <p:spPr>
              <a:xfrm flipH="1">
                <a:off x="7968719" y="4982985"/>
                <a:ext cx="508786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necteur droit 76"/>
              <p:cNvCxnSpPr/>
              <p:nvPr/>
            </p:nvCxnSpPr>
            <p:spPr>
              <a:xfrm rot="10800000" flipH="1" flipV="1">
                <a:off x="8094205" y="4653462"/>
                <a:ext cx="0" cy="2230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77"/>
              <p:cNvCxnSpPr/>
              <p:nvPr/>
            </p:nvCxnSpPr>
            <p:spPr>
              <a:xfrm flipH="1" flipV="1">
                <a:off x="7980128" y="4765982"/>
                <a:ext cx="107232" cy="20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cteur droit 78"/>
              <p:cNvCxnSpPr/>
              <p:nvPr/>
            </p:nvCxnSpPr>
            <p:spPr>
              <a:xfrm rot="10800000" flipH="1" flipV="1">
                <a:off x="8123864" y="4653462"/>
                <a:ext cx="0" cy="2230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79"/>
              <p:cNvCxnSpPr/>
              <p:nvPr/>
            </p:nvCxnSpPr>
            <p:spPr>
              <a:xfrm rot="10800000">
                <a:off x="8123864" y="4872474"/>
                <a:ext cx="10495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necteur droit avec flèche 80"/>
              <p:cNvCxnSpPr/>
              <p:nvPr/>
            </p:nvCxnSpPr>
            <p:spPr>
              <a:xfrm>
                <a:off x="8144399" y="4872474"/>
                <a:ext cx="6160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onnecteur droit 81"/>
              <p:cNvCxnSpPr/>
              <p:nvPr/>
            </p:nvCxnSpPr>
            <p:spPr>
              <a:xfrm rot="10800000" flipV="1">
                <a:off x="8123864" y="4657480"/>
                <a:ext cx="10267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3" name="Groupe 60"/>
              <p:cNvGrpSpPr>
                <a:grpSpLocks/>
              </p:cNvGrpSpPr>
              <p:nvPr/>
            </p:nvGrpSpPr>
            <p:grpSpPr bwMode="auto">
              <a:xfrm rot="10800000" flipH="1">
                <a:off x="8168204" y="4727032"/>
                <a:ext cx="94701" cy="84550"/>
                <a:chOff x="3226247" y="2339925"/>
                <a:chExt cx="121791" cy="81806"/>
              </a:xfrm>
            </p:grpSpPr>
            <p:cxnSp>
              <p:nvCxnSpPr>
                <p:cNvPr id="616" name="Connecteur droit 615"/>
                <p:cNvCxnSpPr/>
                <p:nvPr/>
              </p:nvCxnSpPr>
              <p:spPr>
                <a:xfrm flipH="1" flipV="1">
                  <a:off x="3224974" y="2350996"/>
                  <a:ext cx="0" cy="8165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7" name="Connecteur droit 616"/>
                <p:cNvCxnSpPr/>
                <p:nvPr/>
              </p:nvCxnSpPr>
              <p:spPr>
                <a:xfrm flipH="1" flipV="1">
                  <a:off x="3224974" y="2393766"/>
                  <a:ext cx="12323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4" name="Connecteur droit 83"/>
              <p:cNvCxnSpPr/>
              <p:nvPr/>
            </p:nvCxnSpPr>
            <p:spPr>
              <a:xfrm flipV="1">
                <a:off x="7980128" y="4761963"/>
                <a:ext cx="0" cy="2230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Ellipse 84"/>
              <p:cNvSpPr/>
              <p:nvPr/>
            </p:nvSpPr>
            <p:spPr>
              <a:xfrm>
                <a:off x="7964156" y="4958874"/>
                <a:ext cx="36505" cy="4621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86" name="Organigramme : Connecteur page suivante 85"/>
              <p:cNvSpPr/>
              <p:nvPr/>
            </p:nvSpPr>
            <p:spPr>
              <a:xfrm>
                <a:off x="8174058" y="3869839"/>
                <a:ext cx="98107" cy="134622"/>
              </a:xfrm>
              <a:prstGeom prst="flowChartOffpage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cxnSp>
            <p:nvCxnSpPr>
              <p:cNvPr id="87" name="Connecteur droit 86"/>
              <p:cNvCxnSpPr/>
              <p:nvPr/>
            </p:nvCxnSpPr>
            <p:spPr>
              <a:xfrm flipV="1">
                <a:off x="8221972" y="3970304"/>
                <a:ext cx="0" cy="6911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necteur droit 87"/>
              <p:cNvCxnSpPr/>
              <p:nvPr/>
            </p:nvCxnSpPr>
            <p:spPr>
              <a:xfrm flipH="1" flipV="1">
                <a:off x="8258476" y="4759953"/>
                <a:ext cx="2281" cy="7434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Ellipse 88"/>
              <p:cNvSpPr/>
              <p:nvPr/>
            </p:nvSpPr>
            <p:spPr>
              <a:xfrm>
                <a:off x="8242505" y="5479279"/>
                <a:ext cx="36505" cy="4621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0" name="Ellipse 89"/>
              <p:cNvSpPr/>
              <p:nvPr/>
            </p:nvSpPr>
            <p:spPr>
              <a:xfrm>
                <a:off x="8208282" y="5662125"/>
                <a:ext cx="36505" cy="4621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cxnSp>
            <p:nvCxnSpPr>
              <p:cNvPr id="91" name="Connecteur droit 90"/>
              <p:cNvCxnSpPr/>
              <p:nvPr/>
            </p:nvCxnSpPr>
            <p:spPr>
              <a:xfrm flipH="1">
                <a:off x="8219689" y="5684226"/>
                <a:ext cx="250970" cy="201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onnecteur droit 91"/>
              <p:cNvCxnSpPr/>
              <p:nvPr/>
            </p:nvCxnSpPr>
            <p:spPr>
              <a:xfrm flipH="1">
                <a:off x="8251631" y="5503390"/>
                <a:ext cx="230437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itre 1"/>
              <p:cNvSpPr txBox="1">
                <a:spLocks/>
              </p:cNvSpPr>
              <p:nvPr/>
            </p:nvSpPr>
            <p:spPr>
              <a:xfrm>
                <a:off x="8190030" y="4615285"/>
                <a:ext cx="454027" cy="297375"/>
              </a:xfrm>
              <a:prstGeom prst="rect">
                <a:avLst/>
              </a:prstGeom>
            </p:spPr>
            <p:txBody>
              <a:bodyPr anchor="ctr">
                <a:normAutofit fontScale="25000" lnSpcReduction="20000"/>
              </a:bodyPr>
              <a:lstStyle/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fr-FR" sz="1200" dirty="0">
                    <a:latin typeface="+mj-lt"/>
                    <a:ea typeface="+mj-ea"/>
                    <a:cs typeface="+mj-cs"/>
                  </a:rPr>
                  <a:t>W=500n</a:t>
                </a:r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fr-FR" sz="1200" dirty="0">
                    <a:latin typeface="+mj-lt"/>
                    <a:ea typeface="+mj-ea"/>
                    <a:cs typeface="+mj-cs"/>
                  </a:rPr>
                  <a:t>l=300n</a:t>
                </a:r>
              </a:p>
            </p:txBody>
          </p:sp>
          <p:sp>
            <p:nvSpPr>
              <p:cNvPr id="94" name="Titre 1"/>
              <p:cNvSpPr txBox="1">
                <a:spLocks/>
              </p:cNvSpPr>
              <p:nvPr/>
            </p:nvSpPr>
            <p:spPr>
              <a:xfrm rot="16200000">
                <a:off x="7862865" y="4041896"/>
                <a:ext cx="458118" cy="214465"/>
              </a:xfrm>
              <a:prstGeom prst="rect">
                <a:avLst/>
              </a:prstGeom>
            </p:spPr>
            <p:txBody>
              <a:bodyPr anchor="ctr">
                <a:normAutofit fontScale="32500" lnSpcReduction="20000"/>
              </a:bodyPr>
              <a:lstStyle/>
              <a:p>
                <a:pPr algn="ctr" eaLnBrk="1" fontAlgn="auto" hangingPunct="1">
                  <a:spcAft>
                    <a:spcPts val="0"/>
                  </a:spcAft>
                  <a:defRPr/>
                </a:pPr>
                <a:r>
                  <a:rPr lang="fr-FR" sz="1200" dirty="0">
                    <a:latin typeface="+mj-lt"/>
                    <a:ea typeface="+mj-ea"/>
                    <a:cs typeface="+mj-cs"/>
                  </a:rPr>
                  <a:t>dz50</a:t>
                </a:r>
              </a:p>
            </p:txBody>
          </p:sp>
          <p:sp>
            <p:nvSpPr>
              <p:cNvPr id="95" name="Titre 1"/>
              <p:cNvSpPr txBox="1">
                <a:spLocks/>
              </p:cNvSpPr>
              <p:nvPr/>
            </p:nvSpPr>
            <p:spPr>
              <a:xfrm>
                <a:off x="6221054" y="4386226"/>
                <a:ext cx="454029" cy="299385"/>
              </a:xfrm>
              <a:prstGeom prst="rect">
                <a:avLst/>
              </a:prstGeom>
            </p:spPr>
            <p:txBody>
              <a:bodyPr anchor="ctr">
                <a:normAutofit fontScale="40000" lnSpcReduction="20000"/>
              </a:bodyPr>
              <a:lstStyle/>
              <a:p>
                <a:pPr algn="ctr" eaLnBrk="1" fontAlgn="auto" hangingPunct="1">
                  <a:spcAft>
                    <a:spcPts val="0"/>
                  </a:spcAft>
                  <a:defRPr/>
                </a:pPr>
                <a:endParaRPr lang="fr-FR" sz="1200" dirty="0">
                  <a:latin typeface="+mj-lt"/>
                  <a:ea typeface="+mj-ea"/>
                  <a:cs typeface="+mj-cs"/>
                </a:endParaRPr>
              </a:p>
              <a:p>
                <a:pPr algn="ctr" eaLnBrk="1" fontAlgn="auto" hangingPunct="1">
                  <a:spcAft>
                    <a:spcPts val="0"/>
                  </a:spcAft>
                  <a:defRPr/>
                </a:pPr>
                <a:r>
                  <a:rPr lang="fr-FR" sz="1200" dirty="0" err="1">
                    <a:latin typeface="+mj-lt"/>
                    <a:ea typeface="+mj-ea"/>
                    <a:cs typeface="+mj-cs"/>
                  </a:rPr>
                  <a:t>nch</a:t>
                </a:r>
                <a:endParaRPr lang="fr-FR" sz="1200" dirty="0"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96" name="Titre 1"/>
              <p:cNvSpPr txBox="1">
                <a:spLocks/>
              </p:cNvSpPr>
              <p:nvPr/>
            </p:nvSpPr>
            <p:spPr>
              <a:xfrm>
                <a:off x="6811975" y="4386226"/>
                <a:ext cx="454027" cy="299385"/>
              </a:xfrm>
              <a:prstGeom prst="rect">
                <a:avLst/>
              </a:prstGeom>
            </p:spPr>
            <p:txBody>
              <a:bodyPr anchor="ctr">
                <a:normAutofit fontScale="40000" lnSpcReduction="20000"/>
              </a:bodyPr>
              <a:lstStyle/>
              <a:p>
                <a:pPr algn="ctr" eaLnBrk="1" fontAlgn="auto" hangingPunct="1">
                  <a:spcAft>
                    <a:spcPts val="0"/>
                  </a:spcAft>
                  <a:defRPr/>
                </a:pPr>
                <a:endParaRPr lang="fr-FR" sz="1200" dirty="0">
                  <a:latin typeface="+mj-lt"/>
                  <a:ea typeface="+mj-ea"/>
                  <a:cs typeface="+mj-cs"/>
                </a:endParaRPr>
              </a:p>
              <a:p>
                <a:pPr algn="ctr" eaLnBrk="1" fontAlgn="auto" hangingPunct="1">
                  <a:spcAft>
                    <a:spcPts val="0"/>
                  </a:spcAft>
                  <a:defRPr/>
                </a:pPr>
                <a:r>
                  <a:rPr lang="fr-FR" sz="1200" dirty="0" err="1">
                    <a:latin typeface="+mj-lt"/>
                    <a:ea typeface="+mj-ea"/>
                    <a:cs typeface="+mj-cs"/>
                  </a:rPr>
                  <a:t>nch</a:t>
                </a:r>
                <a:endParaRPr lang="fr-FR" sz="1200" dirty="0"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97" name="Titre 1"/>
              <p:cNvSpPr txBox="1">
                <a:spLocks/>
              </p:cNvSpPr>
              <p:nvPr/>
            </p:nvSpPr>
            <p:spPr>
              <a:xfrm>
                <a:off x="8137554" y="4386226"/>
                <a:ext cx="454029" cy="299385"/>
              </a:xfrm>
              <a:prstGeom prst="rect">
                <a:avLst/>
              </a:prstGeom>
            </p:spPr>
            <p:txBody>
              <a:bodyPr anchor="ctr">
                <a:normAutofit fontScale="25000" lnSpcReduction="20000"/>
              </a:bodyPr>
              <a:lstStyle/>
              <a:p>
                <a:pPr algn="ctr" eaLnBrk="1" fontAlgn="auto" hangingPunct="1">
                  <a:spcAft>
                    <a:spcPts val="0"/>
                  </a:spcAft>
                  <a:defRPr/>
                </a:pPr>
                <a:endParaRPr lang="fr-FR" sz="1200" dirty="0">
                  <a:latin typeface="+mj-lt"/>
                  <a:ea typeface="+mj-ea"/>
                  <a:cs typeface="+mj-cs"/>
                </a:endParaRPr>
              </a:p>
              <a:p>
                <a:pPr algn="ctr" eaLnBrk="1" fontAlgn="auto" hangingPunct="1">
                  <a:spcAft>
                    <a:spcPts val="0"/>
                  </a:spcAft>
                  <a:defRPr/>
                </a:pPr>
                <a:r>
                  <a:rPr lang="fr-FR" sz="1200" dirty="0" err="1">
                    <a:latin typeface="+mj-lt"/>
                    <a:ea typeface="+mj-ea"/>
                    <a:cs typeface="+mj-cs"/>
                  </a:rPr>
                  <a:t>nch_na</a:t>
                </a:r>
                <a:endParaRPr lang="fr-FR" sz="1200" dirty="0">
                  <a:latin typeface="+mj-lt"/>
                  <a:ea typeface="+mj-ea"/>
                  <a:cs typeface="+mj-cs"/>
                </a:endParaRPr>
              </a:p>
            </p:txBody>
          </p:sp>
          <p:cxnSp>
            <p:nvCxnSpPr>
              <p:cNvPr id="98" name="Connecteur droit 97"/>
              <p:cNvCxnSpPr/>
              <p:nvPr/>
            </p:nvCxnSpPr>
            <p:spPr>
              <a:xfrm flipH="1">
                <a:off x="7129110" y="4982985"/>
                <a:ext cx="39698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cteur droit 98"/>
              <p:cNvCxnSpPr/>
              <p:nvPr/>
            </p:nvCxnSpPr>
            <p:spPr>
              <a:xfrm flipH="1" flipV="1">
                <a:off x="7129110" y="5499372"/>
                <a:ext cx="511067" cy="20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cteur droit 99"/>
              <p:cNvCxnSpPr/>
              <p:nvPr/>
            </p:nvCxnSpPr>
            <p:spPr>
              <a:xfrm flipH="1" flipV="1">
                <a:off x="7113139" y="5678199"/>
                <a:ext cx="513348" cy="20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itre 1"/>
              <p:cNvSpPr txBox="1">
                <a:spLocks/>
              </p:cNvSpPr>
              <p:nvPr/>
            </p:nvSpPr>
            <p:spPr>
              <a:xfrm rot="16200000">
                <a:off x="8033481" y="4076722"/>
                <a:ext cx="568629" cy="287475"/>
              </a:xfrm>
              <a:prstGeom prst="rect">
                <a:avLst/>
              </a:prstGeom>
            </p:spPr>
            <p:txBody>
              <a:bodyPr anchor="ctr">
                <a:normAutofit fontScale="75000" lnSpcReduction="20000"/>
              </a:bodyPr>
              <a:lstStyle/>
              <a:p>
                <a:pPr algn="ctr" eaLnBrk="1" fontAlgn="auto" hangingPunct="1">
                  <a:spcAft>
                    <a:spcPts val="0"/>
                  </a:spcAft>
                  <a:defRPr/>
                </a:pPr>
                <a:r>
                  <a:rPr lang="fr-FR" sz="1100" dirty="0">
                    <a:latin typeface="+mj-lt"/>
                    <a:ea typeface="+mj-ea"/>
                    <a:cs typeface="+mj-cs"/>
                  </a:rPr>
                  <a:t>NLVT</a:t>
                </a:r>
              </a:p>
            </p:txBody>
          </p:sp>
          <p:cxnSp>
            <p:nvCxnSpPr>
              <p:cNvPr id="102" name="Connecteur droit 101"/>
              <p:cNvCxnSpPr/>
              <p:nvPr/>
            </p:nvCxnSpPr>
            <p:spPr>
              <a:xfrm flipV="1">
                <a:off x="9013668" y="4868455"/>
                <a:ext cx="2282" cy="8197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necteur droit 102"/>
              <p:cNvCxnSpPr/>
              <p:nvPr/>
            </p:nvCxnSpPr>
            <p:spPr>
              <a:xfrm rot="10800000" flipH="1" flipV="1">
                <a:off x="8883620" y="4653462"/>
                <a:ext cx="0" cy="2230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necteur droit 103"/>
              <p:cNvCxnSpPr/>
              <p:nvPr/>
            </p:nvCxnSpPr>
            <p:spPr>
              <a:xfrm flipH="1">
                <a:off x="8767261" y="4767991"/>
                <a:ext cx="1163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necteur droit 104"/>
              <p:cNvCxnSpPr/>
              <p:nvPr/>
            </p:nvCxnSpPr>
            <p:spPr>
              <a:xfrm rot="10800000" flipH="1" flipV="1">
                <a:off x="8913280" y="4653462"/>
                <a:ext cx="0" cy="2230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Connecteur droit 105"/>
              <p:cNvCxnSpPr/>
              <p:nvPr/>
            </p:nvCxnSpPr>
            <p:spPr>
              <a:xfrm rot="10800000">
                <a:off x="8913280" y="4872474"/>
                <a:ext cx="10267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Connecteur droit avec flèche 106"/>
              <p:cNvCxnSpPr/>
              <p:nvPr/>
            </p:nvCxnSpPr>
            <p:spPr>
              <a:xfrm>
                <a:off x="8933815" y="4872474"/>
                <a:ext cx="5932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necteur droit 107"/>
              <p:cNvCxnSpPr/>
              <p:nvPr/>
            </p:nvCxnSpPr>
            <p:spPr>
              <a:xfrm rot="10800000" flipV="1">
                <a:off x="8910999" y="4657480"/>
                <a:ext cx="10266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9" name="Groupe 60"/>
              <p:cNvGrpSpPr>
                <a:grpSpLocks/>
              </p:cNvGrpSpPr>
              <p:nvPr/>
            </p:nvGrpSpPr>
            <p:grpSpPr bwMode="auto">
              <a:xfrm rot="10800000" flipH="1">
                <a:off x="8956510" y="4727544"/>
                <a:ext cx="94701" cy="84550"/>
                <a:chOff x="3226247" y="2339925"/>
                <a:chExt cx="121791" cy="81806"/>
              </a:xfrm>
            </p:grpSpPr>
            <p:cxnSp>
              <p:nvCxnSpPr>
                <p:cNvPr id="614" name="Connecteur droit 613"/>
                <p:cNvCxnSpPr/>
                <p:nvPr/>
              </p:nvCxnSpPr>
              <p:spPr>
                <a:xfrm flipH="1" flipV="1">
                  <a:off x="3235202" y="2345659"/>
                  <a:ext cx="0" cy="8165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5" name="Connecteur droit 614"/>
                <p:cNvCxnSpPr/>
                <p:nvPr/>
              </p:nvCxnSpPr>
              <p:spPr>
                <a:xfrm flipH="1" flipV="1">
                  <a:off x="3226400" y="2388429"/>
                  <a:ext cx="12030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0" name="Connecteur droit 109"/>
              <p:cNvCxnSpPr/>
              <p:nvPr/>
            </p:nvCxnSpPr>
            <p:spPr>
              <a:xfrm flipV="1">
                <a:off x="8769543" y="4761963"/>
                <a:ext cx="0" cy="2230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Ellipse 110"/>
              <p:cNvSpPr/>
              <p:nvPr/>
            </p:nvSpPr>
            <p:spPr>
              <a:xfrm>
                <a:off x="8751291" y="4958874"/>
                <a:ext cx="36505" cy="4822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2" name="Organigramme : Connecteur page suivante 111"/>
              <p:cNvSpPr/>
              <p:nvPr/>
            </p:nvSpPr>
            <p:spPr>
              <a:xfrm>
                <a:off x="8963474" y="3869839"/>
                <a:ext cx="95825" cy="136632"/>
              </a:xfrm>
              <a:prstGeom prst="flowChartOffpage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cxnSp>
            <p:nvCxnSpPr>
              <p:cNvPr id="113" name="Connecteur droit 112"/>
              <p:cNvCxnSpPr/>
              <p:nvPr/>
            </p:nvCxnSpPr>
            <p:spPr>
              <a:xfrm flipV="1">
                <a:off x="9011387" y="3970304"/>
                <a:ext cx="0" cy="6911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Connecteur droit 113"/>
              <p:cNvCxnSpPr/>
              <p:nvPr/>
            </p:nvCxnSpPr>
            <p:spPr>
              <a:xfrm flipH="1" flipV="1">
                <a:off x="9047892" y="4759953"/>
                <a:ext cx="2281" cy="7434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Ellipse 114"/>
              <p:cNvSpPr/>
              <p:nvPr/>
            </p:nvSpPr>
            <p:spPr>
              <a:xfrm>
                <a:off x="9029640" y="5479279"/>
                <a:ext cx="36505" cy="4621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6" name="Ellipse 115"/>
              <p:cNvSpPr/>
              <p:nvPr/>
            </p:nvSpPr>
            <p:spPr>
              <a:xfrm>
                <a:off x="8997698" y="5662125"/>
                <a:ext cx="34222" cy="4822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7" name="Titre 1"/>
              <p:cNvSpPr txBox="1">
                <a:spLocks/>
              </p:cNvSpPr>
              <p:nvPr/>
            </p:nvSpPr>
            <p:spPr>
              <a:xfrm rot="16200000">
                <a:off x="8824006" y="4089783"/>
                <a:ext cx="534471" cy="287475"/>
              </a:xfrm>
              <a:prstGeom prst="rect">
                <a:avLst/>
              </a:prstGeom>
            </p:spPr>
            <p:txBody>
              <a:bodyPr anchor="ctr">
                <a:normAutofit fontScale="75000" lnSpcReduction="20000"/>
              </a:bodyPr>
              <a:lstStyle/>
              <a:p>
                <a:pPr algn="ctr" eaLnBrk="1" fontAlgn="auto" hangingPunct="1">
                  <a:spcAft>
                    <a:spcPts val="0"/>
                  </a:spcAft>
                  <a:defRPr/>
                </a:pPr>
                <a:r>
                  <a:rPr lang="fr-FR" sz="1100" dirty="0">
                    <a:latin typeface="+mj-lt"/>
                    <a:ea typeface="+mj-ea"/>
                    <a:cs typeface="+mj-cs"/>
                  </a:rPr>
                  <a:t>NHVT</a:t>
                </a:r>
              </a:p>
            </p:txBody>
          </p:sp>
          <p:cxnSp>
            <p:nvCxnSpPr>
              <p:cNvPr id="118" name="Connecteur droit 117"/>
              <p:cNvCxnSpPr/>
              <p:nvPr/>
            </p:nvCxnSpPr>
            <p:spPr>
              <a:xfrm flipH="1">
                <a:off x="8479786" y="4982985"/>
                <a:ext cx="39698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Titre 1"/>
              <p:cNvSpPr txBox="1">
                <a:spLocks/>
              </p:cNvSpPr>
              <p:nvPr/>
            </p:nvSpPr>
            <p:spPr>
              <a:xfrm rot="16200000">
                <a:off x="8646044" y="4072140"/>
                <a:ext cx="534471" cy="246407"/>
              </a:xfrm>
              <a:prstGeom prst="rect">
                <a:avLst/>
              </a:prstGeom>
            </p:spPr>
            <p:txBody>
              <a:bodyPr anchor="ctr">
                <a:normAutofit fontScale="47500" lnSpcReduction="20000"/>
              </a:bodyPr>
              <a:lstStyle/>
              <a:p>
                <a:pPr algn="ctr" eaLnBrk="1" fontAlgn="auto" hangingPunct="1">
                  <a:spcAft>
                    <a:spcPts val="0"/>
                  </a:spcAft>
                  <a:defRPr/>
                </a:pPr>
                <a:r>
                  <a:rPr lang="fr-FR" sz="1200" dirty="0">
                    <a:latin typeface="+mj-lt"/>
                    <a:ea typeface="+mj-ea"/>
                    <a:cs typeface="+mj-cs"/>
                  </a:rPr>
                  <a:t>dh020</a:t>
                </a:r>
              </a:p>
            </p:txBody>
          </p:sp>
          <p:cxnSp>
            <p:nvCxnSpPr>
              <p:cNvPr id="120" name="Connecteur droit 119"/>
              <p:cNvCxnSpPr/>
              <p:nvPr/>
            </p:nvCxnSpPr>
            <p:spPr>
              <a:xfrm flipH="1" flipV="1">
                <a:off x="8472942" y="5503390"/>
                <a:ext cx="67761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necteur droit 120"/>
              <p:cNvCxnSpPr/>
              <p:nvPr/>
            </p:nvCxnSpPr>
            <p:spPr>
              <a:xfrm flipH="1" flipV="1">
                <a:off x="8454689" y="5684226"/>
                <a:ext cx="6753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Connecteur droit 121"/>
              <p:cNvCxnSpPr/>
              <p:nvPr/>
            </p:nvCxnSpPr>
            <p:spPr>
              <a:xfrm flipV="1">
                <a:off x="7542070" y="4864436"/>
                <a:ext cx="0" cy="8197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Connecteur droit 122"/>
              <p:cNvCxnSpPr/>
              <p:nvPr/>
            </p:nvCxnSpPr>
            <p:spPr>
              <a:xfrm flipH="1">
                <a:off x="7279692" y="4984994"/>
                <a:ext cx="511067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Connecteur droit 123"/>
              <p:cNvCxnSpPr/>
              <p:nvPr/>
            </p:nvCxnSpPr>
            <p:spPr>
              <a:xfrm rot="10800000" flipH="1" flipV="1">
                <a:off x="7409741" y="4649443"/>
                <a:ext cx="0" cy="2230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necteur droit 124"/>
              <p:cNvCxnSpPr/>
              <p:nvPr/>
            </p:nvCxnSpPr>
            <p:spPr>
              <a:xfrm flipH="1">
                <a:off x="7295663" y="4761963"/>
                <a:ext cx="114077" cy="20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Connecteur droit 125"/>
              <p:cNvCxnSpPr/>
              <p:nvPr/>
            </p:nvCxnSpPr>
            <p:spPr>
              <a:xfrm rot="10800000" flipH="1" flipV="1">
                <a:off x="7439400" y="4649443"/>
                <a:ext cx="0" cy="2230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onnecteur droit 126"/>
              <p:cNvCxnSpPr/>
              <p:nvPr/>
            </p:nvCxnSpPr>
            <p:spPr>
              <a:xfrm rot="10800000">
                <a:off x="7439400" y="4868455"/>
                <a:ext cx="10495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Connecteur droit avec flèche 127"/>
              <p:cNvCxnSpPr/>
              <p:nvPr/>
            </p:nvCxnSpPr>
            <p:spPr>
              <a:xfrm>
                <a:off x="7459935" y="4868455"/>
                <a:ext cx="6160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Connecteur droit 128"/>
              <p:cNvCxnSpPr/>
              <p:nvPr/>
            </p:nvCxnSpPr>
            <p:spPr>
              <a:xfrm rot="10800000" flipV="1">
                <a:off x="7439400" y="4653462"/>
                <a:ext cx="102670" cy="20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0" name="Groupe 60"/>
              <p:cNvGrpSpPr>
                <a:grpSpLocks/>
              </p:cNvGrpSpPr>
              <p:nvPr/>
            </p:nvGrpSpPr>
            <p:grpSpPr bwMode="auto">
              <a:xfrm rot="10800000" flipH="1">
                <a:off x="7484040" y="4723999"/>
                <a:ext cx="94701" cy="84550"/>
                <a:chOff x="3226247" y="2339925"/>
                <a:chExt cx="121791" cy="81806"/>
              </a:xfrm>
            </p:grpSpPr>
            <p:cxnSp>
              <p:nvCxnSpPr>
                <p:cNvPr id="612" name="Connecteur droit 611"/>
                <p:cNvCxnSpPr/>
                <p:nvPr/>
              </p:nvCxnSpPr>
              <p:spPr>
                <a:xfrm flipH="1" flipV="1">
                  <a:off x="3236326" y="2346117"/>
                  <a:ext cx="0" cy="8165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3" name="Connecteur droit 612"/>
                <p:cNvCxnSpPr/>
                <p:nvPr/>
              </p:nvCxnSpPr>
              <p:spPr>
                <a:xfrm flipH="1" flipV="1">
                  <a:off x="3227522" y="2388887"/>
                  <a:ext cx="12030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1" name="Connecteur droit 130"/>
              <p:cNvCxnSpPr/>
              <p:nvPr/>
            </p:nvCxnSpPr>
            <p:spPr>
              <a:xfrm flipV="1">
                <a:off x="7297944" y="4757945"/>
                <a:ext cx="0" cy="2230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Ellipse 131"/>
              <p:cNvSpPr/>
              <p:nvPr/>
            </p:nvSpPr>
            <p:spPr>
              <a:xfrm>
                <a:off x="7279692" y="4954855"/>
                <a:ext cx="36505" cy="4822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33" name="Organigramme : Connecteur page suivante 132"/>
              <p:cNvSpPr/>
              <p:nvPr/>
            </p:nvSpPr>
            <p:spPr>
              <a:xfrm>
                <a:off x="7491876" y="3865821"/>
                <a:ext cx="95825" cy="136632"/>
              </a:xfrm>
              <a:prstGeom prst="flowChartOffpage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cxnSp>
            <p:nvCxnSpPr>
              <p:cNvPr id="134" name="Connecteur droit 133"/>
              <p:cNvCxnSpPr/>
              <p:nvPr/>
            </p:nvCxnSpPr>
            <p:spPr>
              <a:xfrm flipV="1">
                <a:off x="7537507" y="3966285"/>
                <a:ext cx="2281" cy="6911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Connecteur droit 134"/>
              <p:cNvCxnSpPr/>
              <p:nvPr/>
            </p:nvCxnSpPr>
            <p:spPr>
              <a:xfrm flipH="1" flipV="1">
                <a:off x="7576293" y="4755935"/>
                <a:ext cx="0" cy="7434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Ellipse 135"/>
              <p:cNvSpPr/>
              <p:nvPr/>
            </p:nvSpPr>
            <p:spPr>
              <a:xfrm>
                <a:off x="7558041" y="5475260"/>
                <a:ext cx="36505" cy="4822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7523818" y="5658106"/>
                <a:ext cx="36505" cy="4822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cxnSp>
            <p:nvCxnSpPr>
              <p:cNvPr id="138" name="Connecteur droit 137"/>
              <p:cNvCxnSpPr/>
              <p:nvPr/>
            </p:nvCxnSpPr>
            <p:spPr>
              <a:xfrm flipH="1">
                <a:off x="7535225" y="5680208"/>
                <a:ext cx="250970" cy="201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Connecteur droit 138"/>
              <p:cNvCxnSpPr/>
              <p:nvPr/>
            </p:nvCxnSpPr>
            <p:spPr>
              <a:xfrm flipH="1">
                <a:off x="7567167" y="5499372"/>
                <a:ext cx="230437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Titre 1"/>
              <p:cNvSpPr txBox="1">
                <a:spLocks/>
              </p:cNvSpPr>
              <p:nvPr/>
            </p:nvSpPr>
            <p:spPr>
              <a:xfrm>
                <a:off x="7537507" y="4609257"/>
                <a:ext cx="417523" cy="299383"/>
              </a:xfrm>
              <a:prstGeom prst="rect">
                <a:avLst/>
              </a:prstGeom>
            </p:spPr>
            <p:txBody>
              <a:bodyPr anchor="ctr">
                <a:normAutofit fontScale="25000" lnSpcReduction="20000"/>
              </a:bodyPr>
              <a:lstStyle/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fr-FR" sz="1200" dirty="0">
                    <a:latin typeface="+mj-lt"/>
                    <a:ea typeface="+mj-ea"/>
                    <a:cs typeface="+mj-cs"/>
                  </a:rPr>
                  <a:t>W=1u</a:t>
                </a:r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fr-FR" sz="1200" dirty="0">
                    <a:latin typeface="+mj-lt"/>
                    <a:ea typeface="+mj-ea"/>
                    <a:cs typeface="+mj-cs"/>
                  </a:rPr>
                  <a:t>l=60n</a:t>
                </a:r>
              </a:p>
            </p:txBody>
          </p:sp>
          <p:sp>
            <p:nvSpPr>
              <p:cNvPr id="141" name="Titre 1"/>
              <p:cNvSpPr txBox="1">
                <a:spLocks/>
              </p:cNvSpPr>
              <p:nvPr/>
            </p:nvSpPr>
            <p:spPr>
              <a:xfrm rot="16200000">
                <a:off x="7204944" y="4026827"/>
                <a:ext cx="496294" cy="214465"/>
              </a:xfrm>
              <a:prstGeom prst="rect">
                <a:avLst/>
              </a:prstGeom>
            </p:spPr>
            <p:txBody>
              <a:bodyPr anchor="ctr">
                <a:normAutofit fontScale="32500" lnSpcReduction="20000"/>
              </a:bodyPr>
              <a:lstStyle/>
              <a:p>
                <a:pPr algn="ctr" eaLnBrk="1" fontAlgn="auto" hangingPunct="1">
                  <a:spcAft>
                    <a:spcPts val="0"/>
                  </a:spcAft>
                  <a:defRPr/>
                </a:pPr>
                <a:r>
                  <a:rPr lang="fr-FR" sz="1200" dirty="0">
                    <a:latin typeface="+mj-lt"/>
                    <a:ea typeface="+mj-ea"/>
                    <a:cs typeface="+mj-cs"/>
                  </a:rPr>
                  <a:t>d1u</a:t>
                </a:r>
              </a:p>
            </p:txBody>
          </p:sp>
          <p:sp>
            <p:nvSpPr>
              <p:cNvPr id="142" name="Titre 1"/>
              <p:cNvSpPr txBox="1">
                <a:spLocks/>
              </p:cNvSpPr>
              <p:nvPr/>
            </p:nvSpPr>
            <p:spPr>
              <a:xfrm>
                <a:off x="7416585" y="4388236"/>
                <a:ext cx="454029" cy="299383"/>
              </a:xfrm>
              <a:prstGeom prst="rect">
                <a:avLst/>
              </a:prstGeom>
            </p:spPr>
            <p:txBody>
              <a:bodyPr anchor="ctr">
                <a:normAutofit fontScale="40000" lnSpcReduction="20000"/>
              </a:bodyPr>
              <a:lstStyle/>
              <a:p>
                <a:pPr algn="ctr" eaLnBrk="1" fontAlgn="auto" hangingPunct="1">
                  <a:spcAft>
                    <a:spcPts val="0"/>
                  </a:spcAft>
                  <a:defRPr/>
                </a:pPr>
                <a:endParaRPr lang="fr-FR" sz="1200" dirty="0">
                  <a:latin typeface="+mj-lt"/>
                  <a:ea typeface="+mj-ea"/>
                  <a:cs typeface="+mj-cs"/>
                </a:endParaRPr>
              </a:p>
              <a:p>
                <a:pPr algn="ctr" eaLnBrk="1" fontAlgn="auto" hangingPunct="1">
                  <a:spcAft>
                    <a:spcPts val="0"/>
                  </a:spcAft>
                  <a:defRPr/>
                </a:pPr>
                <a:r>
                  <a:rPr lang="fr-FR" sz="1200" dirty="0" err="1">
                    <a:latin typeface="+mj-lt"/>
                    <a:ea typeface="+mj-ea"/>
                    <a:cs typeface="+mj-cs"/>
                  </a:rPr>
                  <a:t>nch</a:t>
                </a:r>
                <a:endParaRPr lang="fr-FR" sz="1200" dirty="0">
                  <a:latin typeface="+mj-lt"/>
                  <a:ea typeface="+mj-ea"/>
                  <a:cs typeface="+mj-cs"/>
                </a:endParaRPr>
              </a:p>
            </p:txBody>
          </p:sp>
          <p:cxnSp>
            <p:nvCxnSpPr>
              <p:cNvPr id="143" name="Connecteur droit 142"/>
              <p:cNvCxnSpPr/>
              <p:nvPr/>
            </p:nvCxnSpPr>
            <p:spPr>
              <a:xfrm flipH="1">
                <a:off x="7733720" y="4984994"/>
                <a:ext cx="39698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Connecteur droit 143"/>
              <p:cNvCxnSpPr/>
              <p:nvPr/>
            </p:nvCxnSpPr>
            <p:spPr>
              <a:xfrm flipH="1" flipV="1">
                <a:off x="7736001" y="5501382"/>
                <a:ext cx="513349" cy="20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Connecteur droit 144"/>
              <p:cNvCxnSpPr/>
              <p:nvPr/>
            </p:nvCxnSpPr>
            <p:spPr>
              <a:xfrm flipH="1" flipV="1">
                <a:off x="7720031" y="5682218"/>
                <a:ext cx="511067" cy="20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Connecteur droit 145"/>
              <p:cNvCxnSpPr/>
              <p:nvPr/>
            </p:nvCxnSpPr>
            <p:spPr>
              <a:xfrm flipH="1" flipV="1">
                <a:off x="6928333" y="3556390"/>
                <a:ext cx="2282" cy="4018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Titre 1"/>
              <p:cNvSpPr txBox="1">
                <a:spLocks/>
              </p:cNvSpPr>
              <p:nvPr/>
            </p:nvSpPr>
            <p:spPr>
              <a:xfrm rot="16200000">
                <a:off x="6135235" y="4010415"/>
                <a:ext cx="568628" cy="287475"/>
              </a:xfrm>
              <a:prstGeom prst="rect">
                <a:avLst/>
              </a:prstGeom>
            </p:spPr>
            <p:txBody>
              <a:bodyPr anchor="ctr">
                <a:normAutofit fontScale="75000" lnSpcReduction="20000"/>
              </a:bodyPr>
              <a:lstStyle/>
              <a:p>
                <a:pPr algn="ctr" eaLnBrk="1" fontAlgn="auto" hangingPunct="1">
                  <a:spcAft>
                    <a:spcPts val="0"/>
                  </a:spcAft>
                  <a:defRPr/>
                </a:pPr>
                <a:r>
                  <a:rPr lang="fr-FR" sz="1100" dirty="0">
                    <a:latin typeface="+mj-lt"/>
                    <a:ea typeface="+mj-ea"/>
                    <a:cs typeface="+mj-cs"/>
                  </a:rPr>
                  <a:t>SVT</a:t>
                </a:r>
              </a:p>
            </p:txBody>
          </p:sp>
          <p:sp>
            <p:nvSpPr>
              <p:cNvPr id="148" name="Titre 1"/>
              <p:cNvSpPr txBox="1">
                <a:spLocks/>
              </p:cNvSpPr>
              <p:nvPr/>
            </p:nvSpPr>
            <p:spPr>
              <a:xfrm rot="16200000">
                <a:off x="6707904" y="4010415"/>
                <a:ext cx="568628" cy="287475"/>
              </a:xfrm>
              <a:prstGeom prst="rect">
                <a:avLst/>
              </a:prstGeom>
            </p:spPr>
            <p:txBody>
              <a:bodyPr anchor="ctr">
                <a:normAutofit fontScale="75000" lnSpcReduction="20000"/>
              </a:bodyPr>
              <a:lstStyle/>
              <a:p>
                <a:pPr algn="ctr" eaLnBrk="1" fontAlgn="auto" hangingPunct="1">
                  <a:spcAft>
                    <a:spcPts val="0"/>
                  </a:spcAft>
                  <a:defRPr/>
                </a:pPr>
                <a:r>
                  <a:rPr lang="fr-FR" sz="1100" dirty="0">
                    <a:latin typeface="+mj-lt"/>
                    <a:ea typeface="+mj-ea"/>
                    <a:cs typeface="+mj-cs"/>
                  </a:rPr>
                  <a:t>SVT</a:t>
                </a:r>
              </a:p>
            </p:txBody>
          </p:sp>
          <p:sp>
            <p:nvSpPr>
              <p:cNvPr id="149" name="Titre 1"/>
              <p:cNvSpPr txBox="1">
                <a:spLocks/>
              </p:cNvSpPr>
              <p:nvPr/>
            </p:nvSpPr>
            <p:spPr>
              <a:xfrm rot="16200000">
                <a:off x="7335329" y="4010415"/>
                <a:ext cx="568628" cy="287475"/>
              </a:xfrm>
              <a:prstGeom prst="rect">
                <a:avLst/>
              </a:prstGeom>
            </p:spPr>
            <p:txBody>
              <a:bodyPr anchor="ctr">
                <a:normAutofit fontScale="75000" lnSpcReduction="20000"/>
              </a:bodyPr>
              <a:lstStyle/>
              <a:p>
                <a:pPr algn="ctr" eaLnBrk="1" fontAlgn="auto" hangingPunct="1">
                  <a:spcAft>
                    <a:spcPts val="0"/>
                  </a:spcAft>
                  <a:defRPr/>
                </a:pPr>
                <a:r>
                  <a:rPr lang="fr-FR" sz="1100" dirty="0">
                    <a:latin typeface="+mj-lt"/>
                    <a:ea typeface="+mj-ea"/>
                    <a:cs typeface="+mj-cs"/>
                  </a:rPr>
                  <a:t>SVT</a:t>
                </a:r>
              </a:p>
            </p:txBody>
          </p:sp>
          <p:cxnSp>
            <p:nvCxnSpPr>
              <p:cNvPr id="150" name="Connecteur droit 149"/>
              <p:cNvCxnSpPr>
                <a:stCxn id="20" idx="1"/>
                <a:endCxn id="30" idx="2"/>
              </p:cNvCxnSpPr>
              <p:nvPr/>
            </p:nvCxnSpPr>
            <p:spPr>
              <a:xfrm flipH="1">
                <a:off x="5073436" y="4759953"/>
                <a:ext cx="22130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Connecteur droit 150"/>
              <p:cNvCxnSpPr/>
              <p:nvPr/>
            </p:nvCxnSpPr>
            <p:spPr>
              <a:xfrm flipH="1" flipV="1">
                <a:off x="4856688" y="3277098"/>
                <a:ext cx="2683100" cy="20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Connecteur droit 151"/>
              <p:cNvCxnSpPr/>
              <p:nvPr/>
            </p:nvCxnSpPr>
            <p:spPr>
              <a:xfrm flipH="1" flipV="1">
                <a:off x="4863533" y="2999817"/>
                <a:ext cx="3351593" cy="20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Connecteur droit 152"/>
              <p:cNvCxnSpPr/>
              <p:nvPr/>
            </p:nvCxnSpPr>
            <p:spPr>
              <a:xfrm flipV="1">
                <a:off x="9002261" y="2716507"/>
                <a:ext cx="2281" cy="1207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Connecteur droit 153"/>
              <p:cNvCxnSpPr/>
              <p:nvPr/>
            </p:nvCxnSpPr>
            <p:spPr>
              <a:xfrm flipH="1" flipV="1">
                <a:off x="4861251" y="3556390"/>
                <a:ext cx="207392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Connecteur droit 154"/>
              <p:cNvCxnSpPr/>
              <p:nvPr/>
            </p:nvCxnSpPr>
            <p:spPr>
              <a:xfrm flipH="1" flipV="1">
                <a:off x="4852125" y="3875866"/>
                <a:ext cx="1496695" cy="60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6" name="Groupe 154"/>
              <p:cNvGrpSpPr>
                <a:grpSpLocks/>
              </p:cNvGrpSpPr>
              <p:nvPr/>
            </p:nvGrpSpPr>
            <p:grpSpPr bwMode="auto">
              <a:xfrm>
                <a:off x="5887513" y="3630439"/>
                <a:ext cx="240960" cy="473517"/>
                <a:chOff x="1187624" y="4077072"/>
                <a:chExt cx="864096" cy="2016224"/>
              </a:xfrm>
            </p:grpSpPr>
            <p:cxnSp>
              <p:nvCxnSpPr>
                <p:cNvPr id="569" name="Connecteur droit 568"/>
                <p:cNvCxnSpPr/>
                <p:nvPr/>
              </p:nvCxnSpPr>
              <p:spPr>
                <a:xfrm>
                  <a:off x="1655543" y="5139204"/>
                  <a:ext cx="39272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0" name="Connecteur droit 569"/>
                <p:cNvCxnSpPr/>
                <p:nvPr/>
              </p:nvCxnSpPr>
              <p:spPr>
                <a:xfrm flipV="1">
                  <a:off x="1851905" y="5045096"/>
                  <a:ext cx="0" cy="19677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1" name="Connecteur droit 570"/>
                <p:cNvCxnSpPr/>
                <p:nvPr/>
              </p:nvCxnSpPr>
              <p:spPr>
                <a:xfrm flipH="1">
                  <a:off x="1860084" y="5207647"/>
                  <a:ext cx="98181" cy="32510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2" name="Connecteur droit 571"/>
                <p:cNvCxnSpPr/>
                <p:nvPr/>
              </p:nvCxnSpPr>
              <p:spPr>
                <a:xfrm>
                  <a:off x="1851905" y="5241869"/>
                  <a:ext cx="17181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" name="Connecteur droit 572"/>
                <p:cNvCxnSpPr/>
                <p:nvPr/>
              </p:nvCxnSpPr>
              <p:spPr>
                <a:xfrm>
                  <a:off x="1860084" y="5532756"/>
                  <a:ext cx="0" cy="14544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4" name="Connecteur droit 573"/>
                <p:cNvCxnSpPr/>
                <p:nvPr/>
              </p:nvCxnSpPr>
              <p:spPr>
                <a:xfrm>
                  <a:off x="1581905" y="5395868"/>
                  <a:ext cx="30272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5" name="Connecteur droit 574"/>
                <p:cNvCxnSpPr/>
                <p:nvPr/>
              </p:nvCxnSpPr>
              <p:spPr>
                <a:xfrm flipH="1">
                  <a:off x="1851905" y="5045096"/>
                  <a:ext cx="0" cy="17111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76" name="Groupe 410"/>
                <p:cNvGrpSpPr>
                  <a:grpSpLocks/>
                </p:cNvGrpSpPr>
                <p:nvPr/>
              </p:nvGrpSpPr>
              <p:grpSpPr bwMode="auto">
                <a:xfrm>
                  <a:off x="1726418" y="5968912"/>
                  <a:ext cx="241256" cy="124384"/>
                  <a:chOff x="2593182" y="2420888"/>
                  <a:chExt cx="180974" cy="132110"/>
                </a:xfrm>
              </p:grpSpPr>
              <p:cxnSp>
                <p:nvCxnSpPr>
                  <p:cNvPr id="607" name="Connecteur droit 606"/>
                  <p:cNvCxnSpPr/>
                  <p:nvPr/>
                </p:nvCxnSpPr>
                <p:spPr>
                  <a:xfrm flipH="1" flipV="1">
                    <a:off x="2699587" y="2421077"/>
                    <a:ext cx="0" cy="7269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8" name="Connecteur droit 607"/>
                  <p:cNvCxnSpPr/>
                  <p:nvPr/>
                </p:nvCxnSpPr>
                <p:spPr>
                  <a:xfrm>
                    <a:off x="2613664" y="2493772"/>
                    <a:ext cx="159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9" name="Connecteur droit 608"/>
                  <p:cNvCxnSpPr/>
                  <p:nvPr/>
                </p:nvCxnSpPr>
                <p:spPr>
                  <a:xfrm flipV="1">
                    <a:off x="2576840" y="2493772"/>
                    <a:ext cx="36824" cy="5452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0" name="Connecteur droit 609"/>
                  <p:cNvCxnSpPr/>
                  <p:nvPr/>
                </p:nvCxnSpPr>
                <p:spPr>
                  <a:xfrm flipV="1">
                    <a:off x="2662763" y="2493772"/>
                    <a:ext cx="36824" cy="5452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1" name="Connecteur droit 610"/>
                  <p:cNvCxnSpPr/>
                  <p:nvPr/>
                </p:nvCxnSpPr>
                <p:spPr>
                  <a:xfrm flipV="1">
                    <a:off x="2736412" y="2493772"/>
                    <a:ext cx="36824" cy="5452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77" name="Groupe 66"/>
                <p:cNvGrpSpPr>
                  <a:grpSpLocks/>
                </p:cNvGrpSpPr>
                <p:nvPr/>
              </p:nvGrpSpPr>
              <p:grpSpPr bwMode="auto">
                <a:xfrm>
                  <a:off x="1187624" y="5246412"/>
                  <a:ext cx="394894" cy="340570"/>
                  <a:chOff x="4355976" y="5164271"/>
                  <a:chExt cx="333682" cy="299778"/>
                </a:xfrm>
              </p:grpSpPr>
              <p:sp>
                <p:nvSpPr>
                  <p:cNvPr id="598" name="Rectangle 597"/>
                  <p:cNvSpPr/>
                  <p:nvPr/>
                </p:nvSpPr>
                <p:spPr>
                  <a:xfrm>
                    <a:off x="4357291" y="5243113"/>
                    <a:ext cx="331849" cy="128020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cxnSp>
                <p:nvCxnSpPr>
                  <p:cNvPr id="599" name="Connecteur droit 598"/>
                  <p:cNvCxnSpPr/>
                  <p:nvPr/>
                </p:nvCxnSpPr>
                <p:spPr>
                  <a:xfrm flipH="1">
                    <a:off x="4433342" y="5243113"/>
                    <a:ext cx="165924" cy="12802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0" name="Connecteur droit 599"/>
                  <p:cNvCxnSpPr/>
                  <p:nvPr/>
                </p:nvCxnSpPr>
                <p:spPr>
                  <a:xfrm flipH="1" flipV="1">
                    <a:off x="4523215" y="5145211"/>
                    <a:ext cx="0" cy="9790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01" name="Groupe 410"/>
                  <p:cNvGrpSpPr>
                    <a:grpSpLocks/>
                  </p:cNvGrpSpPr>
                  <p:nvPr/>
                </p:nvGrpSpPr>
                <p:grpSpPr bwMode="auto">
                  <a:xfrm>
                    <a:off x="4437509" y="5376292"/>
                    <a:ext cx="152400" cy="87757"/>
                    <a:chOff x="2593182" y="2420888"/>
                    <a:chExt cx="180974" cy="132110"/>
                  </a:xfrm>
                </p:grpSpPr>
                <p:cxnSp>
                  <p:nvCxnSpPr>
                    <p:cNvPr id="602" name="Connecteur droit 601"/>
                    <p:cNvCxnSpPr/>
                    <p:nvPr/>
                  </p:nvCxnSpPr>
                  <p:spPr>
                    <a:xfrm flipH="1" flipV="1">
                      <a:off x="2703168" y="2390444"/>
                      <a:ext cx="0" cy="10203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3" name="Connecteur droit 34"/>
                    <p:cNvCxnSpPr/>
                    <p:nvPr/>
                  </p:nvCxnSpPr>
                  <p:spPr>
                    <a:xfrm>
                      <a:off x="2629279" y="2492481"/>
                      <a:ext cx="14777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4" name="Connecteur droit 603"/>
                    <p:cNvCxnSpPr/>
                    <p:nvPr/>
                  </p:nvCxnSpPr>
                  <p:spPr>
                    <a:xfrm flipV="1">
                      <a:off x="2596440" y="2492481"/>
                      <a:ext cx="41051" cy="5668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5" name="Connecteur droit 604"/>
                    <p:cNvCxnSpPr/>
                    <p:nvPr/>
                  </p:nvCxnSpPr>
                  <p:spPr>
                    <a:xfrm flipV="1">
                      <a:off x="2670329" y="2492481"/>
                      <a:ext cx="41046" cy="5668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6" name="Connecteur droit 605"/>
                    <p:cNvCxnSpPr/>
                    <p:nvPr/>
                  </p:nvCxnSpPr>
                  <p:spPr>
                    <a:xfrm flipV="1">
                      <a:off x="2736006" y="2492481"/>
                      <a:ext cx="41046" cy="5668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578" name="Groupe 47"/>
                <p:cNvGrpSpPr>
                  <a:grpSpLocks/>
                </p:cNvGrpSpPr>
                <p:nvPr/>
              </p:nvGrpSpPr>
              <p:grpSpPr bwMode="auto">
                <a:xfrm>
                  <a:off x="1740877" y="5682308"/>
                  <a:ext cx="247110" cy="294798"/>
                  <a:chOff x="5157787" y="5163509"/>
                  <a:chExt cx="208806" cy="259488"/>
                </a:xfrm>
              </p:grpSpPr>
              <p:cxnSp>
                <p:nvCxnSpPr>
                  <p:cNvPr id="593" name="Connecteur droit 13"/>
                  <p:cNvCxnSpPr/>
                  <p:nvPr/>
                </p:nvCxnSpPr>
                <p:spPr>
                  <a:xfrm>
                    <a:off x="5168644" y="5272852"/>
                    <a:ext cx="15900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4" name="Triangle isocèle 593"/>
                  <p:cNvSpPr/>
                  <p:nvPr/>
                </p:nvSpPr>
                <p:spPr>
                  <a:xfrm>
                    <a:off x="5182471" y="5272852"/>
                    <a:ext cx="152096" cy="128024"/>
                  </a:xfrm>
                  <a:prstGeom prst="triangle">
                    <a:avLst/>
                  </a:prstGeom>
                  <a:noFill/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595" name="Triangle isocèle 594"/>
                  <p:cNvSpPr/>
                  <p:nvPr/>
                </p:nvSpPr>
                <p:spPr>
                  <a:xfrm rot="10800000">
                    <a:off x="5175555" y="5159894"/>
                    <a:ext cx="152096" cy="112958"/>
                  </a:xfrm>
                  <a:prstGeom prst="triangle">
                    <a:avLst/>
                  </a:prstGeom>
                  <a:noFill/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cxnSp>
                <p:nvCxnSpPr>
                  <p:cNvPr id="596" name="Connecteur droit 595"/>
                  <p:cNvCxnSpPr/>
                  <p:nvPr/>
                </p:nvCxnSpPr>
                <p:spPr>
                  <a:xfrm flipV="1">
                    <a:off x="5154817" y="5272852"/>
                    <a:ext cx="20738" cy="225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7" name="Connecteur droit 596"/>
                  <p:cNvCxnSpPr/>
                  <p:nvPr/>
                </p:nvCxnSpPr>
                <p:spPr>
                  <a:xfrm flipV="1">
                    <a:off x="5327651" y="5250263"/>
                    <a:ext cx="20743" cy="2259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79" name="Connecteur droit 578"/>
                <p:cNvCxnSpPr/>
                <p:nvPr/>
              </p:nvCxnSpPr>
              <p:spPr>
                <a:xfrm>
                  <a:off x="1745540" y="4463322"/>
                  <a:ext cx="204546" cy="855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0" name="Triangle isocèle 579"/>
                <p:cNvSpPr/>
                <p:nvPr/>
              </p:nvSpPr>
              <p:spPr>
                <a:xfrm>
                  <a:off x="1753724" y="4471875"/>
                  <a:ext cx="196362" cy="145446"/>
                </a:xfrm>
                <a:prstGeom prst="triangl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581" name="Triangle isocèle 580"/>
                <p:cNvSpPr/>
                <p:nvPr/>
              </p:nvSpPr>
              <p:spPr>
                <a:xfrm rot="10800000">
                  <a:off x="1753724" y="4326434"/>
                  <a:ext cx="196362" cy="145441"/>
                </a:xfrm>
                <a:prstGeom prst="triangl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cxnSp>
              <p:nvCxnSpPr>
                <p:cNvPr id="582" name="Connecteur droit 581"/>
                <p:cNvCxnSpPr/>
                <p:nvPr/>
              </p:nvCxnSpPr>
              <p:spPr>
                <a:xfrm flipV="1">
                  <a:off x="1720997" y="4471875"/>
                  <a:ext cx="32727" cy="2566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3" name="Connecteur droit 582"/>
                <p:cNvCxnSpPr/>
                <p:nvPr/>
              </p:nvCxnSpPr>
              <p:spPr>
                <a:xfrm flipV="1">
                  <a:off x="1941902" y="4446211"/>
                  <a:ext cx="24548" cy="256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4" name="Connecteur droit 583"/>
                <p:cNvCxnSpPr/>
                <p:nvPr/>
              </p:nvCxnSpPr>
              <p:spPr>
                <a:xfrm flipH="1">
                  <a:off x="1851905" y="4728540"/>
                  <a:ext cx="89997" cy="32510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5" name="Connecteur droit 584"/>
                <p:cNvCxnSpPr/>
                <p:nvPr/>
              </p:nvCxnSpPr>
              <p:spPr>
                <a:xfrm>
                  <a:off x="1843721" y="4762762"/>
                  <a:ext cx="17181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6" name="Connecteur droit 585"/>
                <p:cNvCxnSpPr/>
                <p:nvPr/>
              </p:nvCxnSpPr>
              <p:spPr>
                <a:xfrm>
                  <a:off x="1720997" y="4865428"/>
                  <a:ext cx="16363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7" name="Connecteur droit 586"/>
                <p:cNvCxnSpPr/>
                <p:nvPr/>
              </p:nvCxnSpPr>
              <p:spPr>
                <a:xfrm flipH="1">
                  <a:off x="1843721" y="4617321"/>
                  <a:ext cx="0" cy="1539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8" name="Connecteur droit 587"/>
                <p:cNvCxnSpPr/>
                <p:nvPr/>
              </p:nvCxnSpPr>
              <p:spPr>
                <a:xfrm flipH="1">
                  <a:off x="1843721" y="4172435"/>
                  <a:ext cx="8184" cy="14544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9" name="Triangle isocèle 588"/>
                <p:cNvSpPr/>
                <p:nvPr/>
              </p:nvSpPr>
              <p:spPr>
                <a:xfrm>
                  <a:off x="1770087" y="4078322"/>
                  <a:ext cx="147272" cy="94113"/>
                </a:xfrm>
                <a:prstGeom prst="triangl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590" name="Ellipse 589"/>
                <p:cNvSpPr/>
                <p:nvPr/>
              </p:nvSpPr>
              <p:spPr>
                <a:xfrm>
                  <a:off x="1810994" y="5096429"/>
                  <a:ext cx="81818" cy="8555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cxnSp>
              <p:nvCxnSpPr>
                <p:cNvPr id="591" name="Connecteur droit 590"/>
                <p:cNvCxnSpPr/>
                <p:nvPr/>
              </p:nvCxnSpPr>
              <p:spPr>
                <a:xfrm flipH="1" flipV="1">
                  <a:off x="1729176" y="4856875"/>
                  <a:ext cx="0" cy="53899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2" name="Ellipse 591"/>
                <p:cNvSpPr/>
                <p:nvPr/>
              </p:nvSpPr>
              <p:spPr>
                <a:xfrm>
                  <a:off x="1704633" y="5370205"/>
                  <a:ext cx="49091" cy="5133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cxnSp>
            <p:nvCxnSpPr>
              <p:cNvPr id="157" name="Connecteur droit 156"/>
              <p:cNvCxnSpPr/>
              <p:nvPr/>
            </p:nvCxnSpPr>
            <p:spPr>
              <a:xfrm flipH="1" flipV="1">
                <a:off x="4847562" y="2714498"/>
                <a:ext cx="415013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8" name="Groupe 156"/>
              <p:cNvGrpSpPr>
                <a:grpSpLocks/>
              </p:cNvGrpSpPr>
              <p:nvPr/>
            </p:nvGrpSpPr>
            <p:grpSpPr bwMode="auto">
              <a:xfrm>
                <a:off x="6541537" y="3306717"/>
                <a:ext cx="240960" cy="473517"/>
                <a:chOff x="1187624" y="4077072"/>
                <a:chExt cx="864096" cy="2016224"/>
              </a:xfrm>
            </p:grpSpPr>
            <p:cxnSp>
              <p:nvCxnSpPr>
                <p:cNvPr id="526" name="Connecteur droit 525"/>
                <p:cNvCxnSpPr/>
                <p:nvPr/>
              </p:nvCxnSpPr>
              <p:spPr>
                <a:xfrm>
                  <a:off x="1658341" y="5140174"/>
                  <a:ext cx="39272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" name="Connecteur droit 526"/>
                <p:cNvCxnSpPr/>
                <p:nvPr/>
              </p:nvCxnSpPr>
              <p:spPr>
                <a:xfrm flipV="1">
                  <a:off x="1854703" y="5046060"/>
                  <a:ext cx="0" cy="19677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8" name="Connecteur droit 527"/>
                <p:cNvCxnSpPr/>
                <p:nvPr/>
              </p:nvCxnSpPr>
              <p:spPr>
                <a:xfrm flipH="1">
                  <a:off x="1862888" y="5208618"/>
                  <a:ext cx="98181" cy="32510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" name="Connecteur droit 528"/>
                <p:cNvCxnSpPr/>
                <p:nvPr/>
              </p:nvCxnSpPr>
              <p:spPr>
                <a:xfrm>
                  <a:off x="1854703" y="5242840"/>
                  <a:ext cx="17181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0" name="Connecteur droit 529"/>
                <p:cNvCxnSpPr/>
                <p:nvPr/>
              </p:nvCxnSpPr>
              <p:spPr>
                <a:xfrm>
                  <a:off x="1862888" y="5533726"/>
                  <a:ext cx="0" cy="14544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1" name="Connecteur droit 530"/>
                <p:cNvCxnSpPr/>
                <p:nvPr/>
              </p:nvCxnSpPr>
              <p:spPr>
                <a:xfrm>
                  <a:off x="1576524" y="5396838"/>
                  <a:ext cx="31090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2" name="Connecteur droit 531"/>
                <p:cNvCxnSpPr/>
                <p:nvPr/>
              </p:nvCxnSpPr>
              <p:spPr>
                <a:xfrm flipH="1">
                  <a:off x="1854703" y="5046060"/>
                  <a:ext cx="0" cy="17111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33" name="Groupe 410"/>
                <p:cNvGrpSpPr>
                  <a:grpSpLocks/>
                </p:cNvGrpSpPr>
                <p:nvPr/>
              </p:nvGrpSpPr>
              <p:grpSpPr bwMode="auto">
                <a:xfrm>
                  <a:off x="1726418" y="5968912"/>
                  <a:ext cx="241256" cy="124384"/>
                  <a:chOff x="2593182" y="2420888"/>
                  <a:chExt cx="180974" cy="132110"/>
                </a:xfrm>
              </p:grpSpPr>
              <p:cxnSp>
                <p:nvCxnSpPr>
                  <p:cNvPr id="564" name="Connecteur droit 563"/>
                  <p:cNvCxnSpPr/>
                  <p:nvPr/>
                </p:nvCxnSpPr>
                <p:spPr>
                  <a:xfrm flipH="1" flipV="1">
                    <a:off x="2701687" y="2422101"/>
                    <a:ext cx="0" cy="7269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5" name="Connecteur droit 564"/>
                  <p:cNvCxnSpPr/>
                  <p:nvPr/>
                </p:nvCxnSpPr>
                <p:spPr>
                  <a:xfrm>
                    <a:off x="2628038" y="2494796"/>
                    <a:ext cx="1472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6" name="Connecteur droit 565"/>
                  <p:cNvCxnSpPr/>
                  <p:nvPr/>
                </p:nvCxnSpPr>
                <p:spPr>
                  <a:xfrm flipV="1">
                    <a:off x="2591214" y="2494796"/>
                    <a:ext cx="36824" cy="5452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7" name="Connecteur droit 566"/>
                  <p:cNvCxnSpPr/>
                  <p:nvPr/>
                </p:nvCxnSpPr>
                <p:spPr>
                  <a:xfrm flipV="1">
                    <a:off x="2664863" y="2494796"/>
                    <a:ext cx="36824" cy="5452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8" name="Connecteur droit 567"/>
                  <p:cNvCxnSpPr/>
                  <p:nvPr/>
                </p:nvCxnSpPr>
                <p:spPr>
                  <a:xfrm flipV="1">
                    <a:off x="2738511" y="2494796"/>
                    <a:ext cx="36824" cy="5452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4" name="Groupe 66"/>
                <p:cNvGrpSpPr>
                  <a:grpSpLocks/>
                </p:cNvGrpSpPr>
                <p:nvPr/>
              </p:nvGrpSpPr>
              <p:grpSpPr bwMode="auto">
                <a:xfrm>
                  <a:off x="1187624" y="5246412"/>
                  <a:ext cx="394894" cy="340570"/>
                  <a:chOff x="4355976" y="5164271"/>
                  <a:chExt cx="333682" cy="299778"/>
                </a:xfrm>
              </p:grpSpPr>
              <p:sp>
                <p:nvSpPr>
                  <p:cNvPr id="555" name="Rectangle 554"/>
                  <p:cNvSpPr/>
                  <p:nvPr/>
                </p:nvSpPr>
                <p:spPr>
                  <a:xfrm>
                    <a:off x="4352745" y="5243962"/>
                    <a:ext cx="318022" cy="1280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cxnSp>
                <p:nvCxnSpPr>
                  <p:cNvPr id="556" name="Connecteur droit 555"/>
                  <p:cNvCxnSpPr/>
                  <p:nvPr/>
                </p:nvCxnSpPr>
                <p:spPr>
                  <a:xfrm flipH="1">
                    <a:off x="4414968" y="5243962"/>
                    <a:ext cx="165924" cy="1280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7" name="Connecteur droit 556"/>
                  <p:cNvCxnSpPr/>
                  <p:nvPr/>
                </p:nvCxnSpPr>
                <p:spPr>
                  <a:xfrm flipH="1" flipV="1">
                    <a:off x="4504842" y="5161126"/>
                    <a:ext cx="0" cy="8283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58" name="Groupe 410"/>
                  <p:cNvGrpSpPr>
                    <a:grpSpLocks/>
                  </p:cNvGrpSpPr>
                  <p:nvPr/>
                </p:nvGrpSpPr>
                <p:grpSpPr bwMode="auto">
                  <a:xfrm>
                    <a:off x="4437509" y="5376292"/>
                    <a:ext cx="152400" cy="87757"/>
                    <a:chOff x="2593182" y="2420888"/>
                    <a:chExt cx="180974" cy="132110"/>
                  </a:xfrm>
                </p:grpSpPr>
                <p:cxnSp>
                  <p:nvCxnSpPr>
                    <p:cNvPr id="559" name="Connecteur droit 558"/>
                    <p:cNvCxnSpPr/>
                    <p:nvPr/>
                  </p:nvCxnSpPr>
                  <p:spPr>
                    <a:xfrm flipH="1" flipV="1">
                      <a:off x="2697769" y="2391729"/>
                      <a:ext cx="0" cy="10203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0" name="Connecteur droit 34"/>
                    <p:cNvCxnSpPr/>
                    <p:nvPr/>
                  </p:nvCxnSpPr>
                  <p:spPr>
                    <a:xfrm>
                      <a:off x="2623880" y="2493760"/>
                      <a:ext cx="14777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1" name="Connecteur droit 560"/>
                    <p:cNvCxnSpPr/>
                    <p:nvPr/>
                  </p:nvCxnSpPr>
                  <p:spPr>
                    <a:xfrm flipV="1">
                      <a:off x="2591041" y="2493760"/>
                      <a:ext cx="41051" cy="5668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2" name="Connecteur droit 561"/>
                    <p:cNvCxnSpPr/>
                    <p:nvPr/>
                  </p:nvCxnSpPr>
                  <p:spPr>
                    <a:xfrm flipV="1">
                      <a:off x="2664930" y="2493760"/>
                      <a:ext cx="41046" cy="5668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3" name="Connecteur droit 562"/>
                    <p:cNvCxnSpPr/>
                    <p:nvPr/>
                  </p:nvCxnSpPr>
                  <p:spPr>
                    <a:xfrm flipV="1">
                      <a:off x="2730607" y="2493760"/>
                      <a:ext cx="41046" cy="5668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535" name="Groupe 47"/>
                <p:cNvGrpSpPr>
                  <a:grpSpLocks/>
                </p:cNvGrpSpPr>
                <p:nvPr/>
              </p:nvGrpSpPr>
              <p:grpSpPr bwMode="auto">
                <a:xfrm>
                  <a:off x="1740877" y="5682308"/>
                  <a:ext cx="247110" cy="294798"/>
                  <a:chOff x="5157787" y="5163509"/>
                  <a:chExt cx="208806" cy="259488"/>
                </a:xfrm>
              </p:grpSpPr>
              <p:cxnSp>
                <p:nvCxnSpPr>
                  <p:cNvPr id="550" name="Connecteur droit 13"/>
                  <p:cNvCxnSpPr/>
                  <p:nvPr/>
                </p:nvCxnSpPr>
                <p:spPr>
                  <a:xfrm>
                    <a:off x="5171009" y="5273706"/>
                    <a:ext cx="17283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51" name="Triangle isocèle 550"/>
                  <p:cNvSpPr/>
                  <p:nvPr/>
                </p:nvSpPr>
                <p:spPr>
                  <a:xfrm>
                    <a:off x="5184835" y="5273706"/>
                    <a:ext cx="165923" cy="128020"/>
                  </a:xfrm>
                  <a:prstGeom prst="triangle">
                    <a:avLst/>
                  </a:prstGeom>
                  <a:noFill/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552" name="Triangle isocèle 551"/>
                  <p:cNvSpPr/>
                  <p:nvPr/>
                </p:nvSpPr>
                <p:spPr>
                  <a:xfrm rot="10800000">
                    <a:off x="5177924" y="5160743"/>
                    <a:ext cx="165923" cy="112963"/>
                  </a:xfrm>
                  <a:prstGeom prst="triangle">
                    <a:avLst/>
                  </a:prstGeom>
                  <a:noFill/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cxnSp>
                <p:nvCxnSpPr>
                  <p:cNvPr id="553" name="Connecteur droit 552"/>
                  <p:cNvCxnSpPr/>
                  <p:nvPr/>
                </p:nvCxnSpPr>
                <p:spPr>
                  <a:xfrm flipV="1">
                    <a:off x="5157182" y="5273706"/>
                    <a:ext cx="20743" cy="2259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4" name="Connecteur droit 553"/>
                  <p:cNvCxnSpPr/>
                  <p:nvPr/>
                </p:nvCxnSpPr>
                <p:spPr>
                  <a:xfrm flipV="1">
                    <a:off x="5343847" y="5251112"/>
                    <a:ext cx="20738" cy="225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36" name="Connecteur droit 535"/>
                <p:cNvCxnSpPr/>
                <p:nvPr/>
              </p:nvCxnSpPr>
              <p:spPr>
                <a:xfrm>
                  <a:off x="1740159" y="4464287"/>
                  <a:ext cx="212726" cy="855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7" name="Triangle isocèle 536"/>
                <p:cNvSpPr/>
                <p:nvPr/>
              </p:nvSpPr>
              <p:spPr>
                <a:xfrm>
                  <a:off x="1748343" y="4472845"/>
                  <a:ext cx="204541" cy="145441"/>
                </a:xfrm>
                <a:prstGeom prst="triangl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538" name="Triangle isocèle 537"/>
                <p:cNvSpPr/>
                <p:nvPr/>
              </p:nvSpPr>
              <p:spPr>
                <a:xfrm rot="10800000">
                  <a:off x="1748343" y="4327399"/>
                  <a:ext cx="204541" cy="145446"/>
                </a:xfrm>
                <a:prstGeom prst="triangl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cxnSp>
              <p:nvCxnSpPr>
                <p:cNvPr id="539" name="Connecteur droit 538"/>
                <p:cNvCxnSpPr/>
                <p:nvPr/>
              </p:nvCxnSpPr>
              <p:spPr>
                <a:xfrm flipV="1">
                  <a:off x="1723795" y="4472845"/>
                  <a:ext cx="24548" cy="256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" name="Connecteur droit 539"/>
                <p:cNvCxnSpPr/>
                <p:nvPr/>
              </p:nvCxnSpPr>
              <p:spPr>
                <a:xfrm flipV="1">
                  <a:off x="1944705" y="4447176"/>
                  <a:ext cx="24543" cy="2566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1" name="Connecteur droit 540"/>
                <p:cNvCxnSpPr/>
                <p:nvPr/>
              </p:nvCxnSpPr>
              <p:spPr>
                <a:xfrm flipH="1">
                  <a:off x="1854703" y="4729510"/>
                  <a:ext cx="90002" cy="32510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2" name="Connecteur droit 541"/>
                <p:cNvCxnSpPr/>
                <p:nvPr/>
              </p:nvCxnSpPr>
              <p:spPr>
                <a:xfrm>
                  <a:off x="1838340" y="4763732"/>
                  <a:ext cx="17999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3" name="Connecteur droit 542"/>
                <p:cNvCxnSpPr/>
                <p:nvPr/>
              </p:nvCxnSpPr>
              <p:spPr>
                <a:xfrm>
                  <a:off x="1723795" y="4866398"/>
                  <a:ext cx="16363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4" name="Connecteur droit 543"/>
                <p:cNvCxnSpPr/>
                <p:nvPr/>
              </p:nvCxnSpPr>
              <p:spPr>
                <a:xfrm flipH="1">
                  <a:off x="1846524" y="4618286"/>
                  <a:ext cx="0" cy="1539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5" name="Connecteur droit 544"/>
                <p:cNvCxnSpPr/>
                <p:nvPr/>
              </p:nvCxnSpPr>
              <p:spPr>
                <a:xfrm flipH="1">
                  <a:off x="1846524" y="4173400"/>
                  <a:ext cx="0" cy="14544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6" name="Triangle isocèle 545"/>
                <p:cNvSpPr/>
                <p:nvPr/>
              </p:nvSpPr>
              <p:spPr>
                <a:xfrm>
                  <a:off x="1772886" y="4079292"/>
                  <a:ext cx="147272" cy="94108"/>
                </a:xfrm>
                <a:prstGeom prst="triangl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547" name="Ellipse 546"/>
                <p:cNvSpPr/>
                <p:nvPr/>
              </p:nvSpPr>
              <p:spPr>
                <a:xfrm>
                  <a:off x="1805613" y="5097393"/>
                  <a:ext cx="90002" cy="8555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cxnSp>
              <p:nvCxnSpPr>
                <p:cNvPr id="548" name="Connecteur droit 547"/>
                <p:cNvCxnSpPr/>
                <p:nvPr/>
              </p:nvCxnSpPr>
              <p:spPr>
                <a:xfrm flipH="1" flipV="1">
                  <a:off x="1731980" y="4857840"/>
                  <a:ext cx="0" cy="5389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9" name="Ellipse 548"/>
                <p:cNvSpPr/>
                <p:nvPr/>
              </p:nvSpPr>
              <p:spPr>
                <a:xfrm>
                  <a:off x="1699253" y="5371169"/>
                  <a:ext cx="57270" cy="5133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159" name="Groupe 157"/>
              <p:cNvGrpSpPr>
                <a:grpSpLocks/>
              </p:cNvGrpSpPr>
              <p:nvPr/>
            </p:nvGrpSpPr>
            <p:grpSpPr bwMode="auto">
              <a:xfrm>
                <a:off x="7238316" y="3033128"/>
                <a:ext cx="240960" cy="473517"/>
                <a:chOff x="1187624" y="4077072"/>
                <a:chExt cx="864096" cy="2016224"/>
              </a:xfrm>
            </p:grpSpPr>
            <p:cxnSp>
              <p:nvCxnSpPr>
                <p:cNvPr id="483" name="Connecteur droit 482"/>
                <p:cNvCxnSpPr/>
                <p:nvPr/>
              </p:nvCxnSpPr>
              <p:spPr>
                <a:xfrm>
                  <a:off x="1655089" y="5133000"/>
                  <a:ext cx="39272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" name="Connecteur droit 483"/>
                <p:cNvCxnSpPr/>
                <p:nvPr/>
              </p:nvCxnSpPr>
              <p:spPr>
                <a:xfrm flipV="1">
                  <a:off x="1851451" y="5038893"/>
                  <a:ext cx="0" cy="2053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Connecteur droit 484"/>
                <p:cNvCxnSpPr/>
                <p:nvPr/>
              </p:nvCxnSpPr>
              <p:spPr>
                <a:xfrm flipH="1">
                  <a:off x="1859631" y="5210003"/>
                  <a:ext cx="98181" cy="32510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6" name="Connecteur droit 485"/>
                <p:cNvCxnSpPr/>
                <p:nvPr/>
              </p:nvCxnSpPr>
              <p:spPr>
                <a:xfrm>
                  <a:off x="1851451" y="5235666"/>
                  <a:ext cx="17181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7" name="Connecteur droit 486"/>
                <p:cNvCxnSpPr/>
                <p:nvPr/>
              </p:nvCxnSpPr>
              <p:spPr>
                <a:xfrm>
                  <a:off x="1859631" y="5535111"/>
                  <a:ext cx="0" cy="14544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8" name="Connecteur droit 487"/>
                <p:cNvCxnSpPr/>
                <p:nvPr/>
              </p:nvCxnSpPr>
              <p:spPr>
                <a:xfrm>
                  <a:off x="1581451" y="5389665"/>
                  <a:ext cx="302727" cy="855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9" name="Connecteur droit 488"/>
                <p:cNvCxnSpPr/>
                <p:nvPr/>
              </p:nvCxnSpPr>
              <p:spPr>
                <a:xfrm flipH="1">
                  <a:off x="1851451" y="5047446"/>
                  <a:ext cx="0" cy="17111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90" name="Groupe 410"/>
                <p:cNvGrpSpPr>
                  <a:grpSpLocks/>
                </p:cNvGrpSpPr>
                <p:nvPr/>
              </p:nvGrpSpPr>
              <p:grpSpPr bwMode="auto">
                <a:xfrm>
                  <a:off x="1726418" y="5968912"/>
                  <a:ext cx="241256" cy="124384"/>
                  <a:chOff x="2593182" y="2420888"/>
                  <a:chExt cx="180974" cy="132110"/>
                </a:xfrm>
              </p:grpSpPr>
              <p:cxnSp>
                <p:nvCxnSpPr>
                  <p:cNvPr id="521" name="Connecteur droit 520"/>
                  <p:cNvCxnSpPr/>
                  <p:nvPr/>
                </p:nvCxnSpPr>
                <p:spPr>
                  <a:xfrm flipH="1" flipV="1">
                    <a:off x="2699247" y="2396315"/>
                    <a:ext cx="0" cy="9086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2" name="Connecteur droit 521"/>
                  <p:cNvCxnSpPr/>
                  <p:nvPr/>
                </p:nvCxnSpPr>
                <p:spPr>
                  <a:xfrm>
                    <a:off x="2613324" y="2487183"/>
                    <a:ext cx="159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3" name="Connecteur droit 522"/>
                  <p:cNvCxnSpPr/>
                  <p:nvPr/>
                </p:nvCxnSpPr>
                <p:spPr>
                  <a:xfrm flipV="1">
                    <a:off x="2576500" y="2487183"/>
                    <a:ext cx="36824" cy="6360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4" name="Connecteur droit 523"/>
                  <p:cNvCxnSpPr/>
                  <p:nvPr/>
                </p:nvCxnSpPr>
                <p:spPr>
                  <a:xfrm flipV="1">
                    <a:off x="2650148" y="2487183"/>
                    <a:ext cx="49099" cy="6360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5" name="Connecteur droit 524"/>
                  <p:cNvCxnSpPr/>
                  <p:nvPr/>
                </p:nvCxnSpPr>
                <p:spPr>
                  <a:xfrm flipV="1">
                    <a:off x="2736071" y="2487183"/>
                    <a:ext cx="36824" cy="6360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1" name="Groupe 66"/>
                <p:cNvGrpSpPr>
                  <a:grpSpLocks/>
                </p:cNvGrpSpPr>
                <p:nvPr/>
              </p:nvGrpSpPr>
              <p:grpSpPr bwMode="auto">
                <a:xfrm>
                  <a:off x="1187624" y="5246412"/>
                  <a:ext cx="394894" cy="340570"/>
                  <a:chOff x="4355976" y="5164271"/>
                  <a:chExt cx="333682" cy="299778"/>
                </a:xfrm>
              </p:grpSpPr>
              <p:sp>
                <p:nvSpPr>
                  <p:cNvPr id="512" name="Rectangle 511"/>
                  <p:cNvSpPr/>
                  <p:nvPr/>
                </p:nvSpPr>
                <p:spPr>
                  <a:xfrm>
                    <a:off x="4356908" y="5245181"/>
                    <a:ext cx="331849" cy="1280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cxnSp>
                <p:nvCxnSpPr>
                  <p:cNvPr id="513" name="Connecteur droit 512"/>
                  <p:cNvCxnSpPr/>
                  <p:nvPr/>
                </p:nvCxnSpPr>
                <p:spPr>
                  <a:xfrm flipH="1">
                    <a:off x="4432959" y="5245181"/>
                    <a:ext cx="165924" cy="1280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4" name="Connecteur droit 513"/>
                  <p:cNvCxnSpPr/>
                  <p:nvPr/>
                </p:nvCxnSpPr>
                <p:spPr>
                  <a:xfrm flipH="1" flipV="1">
                    <a:off x="4522832" y="5162345"/>
                    <a:ext cx="0" cy="8283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15" name="Groupe 410"/>
                  <p:cNvGrpSpPr>
                    <a:grpSpLocks/>
                  </p:cNvGrpSpPr>
                  <p:nvPr/>
                </p:nvGrpSpPr>
                <p:grpSpPr bwMode="auto">
                  <a:xfrm>
                    <a:off x="4437509" y="5376292"/>
                    <a:ext cx="152400" cy="87757"/>
                    <a:chOff x="2593182" y="2420888"/>
                    <a:chExt cx="180974" cy="132110"/>
                  </a:xfrm>
                </p:grpSpPr>
                <p:cxnSp>
                  <p:nvCxnSpPr>
                    <p:cNvPr id="516" name="Connecteur droit 515"/>
                    <p:cNvCxnSpPr/>
                    <p:nvPr/>
                  </p:nvCxnSpPr>
                  <p:spPr>
                    <a:xfrm flipH="1" flipV="1">
                      <a:off x="2702713" y="2416239"/>
                      <a:ext cx="0" cy="7935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7" name="Connecteur droit 34"/>
                    <p:cNvCxnSpPr/>
                    <p:nvPr/>
                  </p:nvCxnSpPr>
                  <p:spPr>
                    <a:xfrm>
                      <a:off x="2628823" y="2495595"/>
                      <a:ext cx="14777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8" name="Connecteur droit 517"/>
                    <p:cNvCxnSpPr/>
                    <p:nvPr/>
                  </p:nvCxnSpPr>
                  <p:spPr>
                    <a:xfrm flipV="1">
                      <a:off x="2595985" y="2495595"/>
                      <a:ext cx="41051" cy="5668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9" name="Connecteur droit 518"/>
                    <p:cNvCxnSpPr/>
                    <p:nvPr/>
                  </p:nvCxnSpPr>
                  <p:spPr>
                    <a:xfrm flipV="1">
                      <a:off x="2669874" y="2495595"/>
                      <a:ext cx="41046" cy="5668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0" name="Connecteur droit 519"/>
                    <p:cNvCxnSpPr/>
                    <p:nvPr/>
                  </p:nvCxnSpPr>
                  <p:spPr>
                    <a:xfrm flipV="1">
                      <a:off x="2735551" y="2495595"/>
                      <a:ext cx="41046" cy="5668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92" name="Groupe 47"/>
                <p:cNvGrpSpPr>
                  <a:grpSpLocks/>
                </p:cNvGrpSpPr>
                <p:nvPr/>
              </p:nvGrpSpPr>
              <p:grpSpPr bwMode="auto">
                <a:xfrm>
                  <a:off x="1740877" y="5682308"/>
                  <a:ext cx="247110" cy="294798"/>
                  <a:chOff x="5157787" y="5163509"/>
                  <a:chExt cx="208806" cy="259488"/>
                </a:xfrm>
              </p:grpSpPr>
              <p:cxnSp>
                <p:nvCxnSpPr>
                  <p:cNvPr id="507" name="Connecteur droit 13"/>
                  <p:cNvCxnSpPr/>
                  <p:nvPr/>
                </p:nvCxnSpPr>
                <p:spPr>
                  <a:xfrm>
                    <a:off x="5168261" y="5289987"/>
                    <a:ext cx="15900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8" name="Triangle isocèle 507"/>
                  <p:cNvSpPr/>
                  <p:nvPr/>
                </p:nvSpPr>
                <p:spPr>
                  <a:xfrm>
                    <a:off x="5168261" y="5289987"/>
                    <a:ext cx="165923" cy="112958"/>
                  </a:xfrm>
                  <a:prstGeom prst="triangle">
                    <a:avLst/>
                  </a:prstGeom>
                  <a:noFill/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509" name="Triangle isocèle 508"/>
                  <p:cNvSpPr/>
                  <p:nvPr/>
                </p:nvSpPr>
                <p:spPr>
                  <a:xfrm rot="10800000">
                    <a:off x="5168261" y="5161963"/>
                    <a:ext cx="159007" cy="128024"/>
                  </a:xfrm>
                  <a:prstGeom prst="triangle">
                    <a:avLst/>
                  </a:prstGeom>
                  <a:noFill/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cxnSp>
                <p:nvCxnSpPr>
                  <p:cNvPr id="510" name="Connecteur droit 509"/>
                  <p:cNvCxnSpPr/>
                  <p:nvPr/>
                </p:nvCxnSpPr>
                <p:spPr>
                  <a:xfrm flipV="1">
                    <a:off x="5154434" y="5289987"/>
                    <a:ext cx="13827" cy="2259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1" name="Connecteur droit 510"/>
                  <p:cNvCxnSpPr/>
                  <p:nvPr/>
                </p:nvCxnSpPr>
                <p:spPr>
                  <a:xfrm flipV="1">
                    <a:off x="5327268" y="5267392"/>
                    <a:ext cx="20743" cy="225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93" name="Connecteur droit 492"/>
                <p:cNvCxnSpPr/>
                <p:nvPr/>
              </p:nvCxnSpPr>
              <p:spPr>
                <a:xfrm>
                  <a:off x="1745086" y="4448561"/>
                  <a:ext cx="204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4" name="Triangle isocèle 493"/>
                <p:cNvSpPr/>
                <p:nvPr/>
              </p:nvSpPr>
              <p:spPr>
                <a:xfrm>
                  <a:off x="1753270" y="4448561"/>
                  <a:ext cx="196362" cy="162557"/>
                </a:xfrm>
                <a:prstGeom prst="triangl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95" name="Triangle isocèle 494"/>
                <p:cNvSpPr/>
                <p:nvPr/>
              </p:nvSpPr>
              <p:spPr>
                <a:xfrm rot="10800000">
                  <a:off x="1753270" y="4303120"/>
                  <a:ext cx="196362" cy="145441"/>
                </a:xfrm>
                <a:prstGeom prst="triangl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cxnSp>
              <p:nvCxnSpPr>
                <p:cNvPr id="496" name="Connecteur droit 495"/>
                <p:cNvCxnSpPr/>
                <p:nvPr/>
              </p:nvCxnSpPr>
              <p:spPr>
                <a:xfrm flipV="1">
                  <a:off x="1720543" y="4448561"/>
                  <a:ext cx="32727" cy="2566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7" name="Connecteur droit 496"/>
                <p:cNvCxnSpPr/>
                <p:nvPr/>
              </p:nvCxnSpPr>
              <p:spPr>
                <a:xfrm flipV="1">
                  <a:off x="1941448" y="4422897"/>
                  <a:ext cx="24548" cy="256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" name="Connecteur droit 497"/>
                <p:cNvCxnSpPr/>
                <p:nvPr/>
              </p:nvCxnSpPr>
              <p:spPr>
                <a:xfrm flipH="1">
                  <a:off x="1851451" y="4730895"/>
                  <a:ext cx="89997" cy="32510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9" name="Connecteur droit 498"/>
                <p:cNvCxnSpPr/>
                <p:nvPr/>
              </p:nvCxnSpPr>
              <p:spPr>
                <a:xfrm>
                  <a:off x="1843267" y="4756559"/>
                  <a:ext cx="17181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Connecteur droit 499"/>
                <p:cNvCxnSpPr/>
                <p:nvPr/>
              </p:nvCxnSpPr>
              <p:spPr>
                <a:xfrm>
                  <a:off x="1720543" y="4859225"/>
                  <a:ext cx="16363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Connecteur droit 500"/>
                <p:cNvCxnSpPr/>
                <p:nvPr/>
              </p:nvCxnSpPr>
              <p:spPr>
                <a:xfrm flipH="1">
                  <a:off x="1843267" y="4611118"/>
                  <a:ext cx="0" cy="1539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" name="Connecteur droit 501"/>
                <p:cNvCxnSpPr/>
                <p:nvPr/>
              </p:nvCxnSpPr>
              <p:spPr>
                <a:xfrm flipH="1">
                  <a:off x="1843267" y="4149121"/>
                  <a:ext cx="8184" cy="14544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3" name="Triangle isocèle 502"/>
                <p:cNvSpPr/>
                <p:nvPr/>
              </p:nvSpPr>
              <p:spPr>
                <a:xfrm>
                  <a:off x="1769634" y="4055008"/>
                  <a:ext cx="147272" cy="94113"/>
                </a:xfrm>
                <a:prstGeom prst="triangl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504" name="Ellipse 503"/>
                <p:cNvSpPr/>
                <p:nvPr/>
              </p:nvSpPr>
              <p:spPr>
                <a:xfrm>
                  <a:off x="1810540" y="5098778"/>
                  <a:ext cx="81818" cy="770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cxnSp>
              <p:nvCxnSpPr>
                <p:cNvPr id="505" name="Connecteur droit 504"/>
                <p:cNvCxnSpPr/>
                <p:nvPr/>
              </p:nvCxnSpPr>
              <p:spPr>
                <a:xfrm flipH="1" flipV="1">
                  <a:off x="1728723" y="4850672"/>
                  <a:ext cx="0" cy="54755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6" name="Ellipse 505"/>
                <p:cNvSpPr/>
                <p:nvPr/>
              </p:nvSpPr>
              <p:spPr>
                <a:xfrm>
                  <a:off x="1704180" y="5364001"/>
                  <a:ext cx="49091" cy="5133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160" name="Groupe 158"/>
              <p:cNvGrpSpPr>
                <a:grpSpLocks/>
              </p:cNvGrpSpPr>
              <p:nvPr/>
            </p:nvGrpSpPr>
            <p:grpSpPr bwMode="auto">
              <a:xfrm>
                <a:off x="7913156" y="2755591"/>
                <a:ext cx="240960" cy="473517"/>
                <a:chOff x="1187624" y="4077072"/>
                <a:chExt cx="864096" cy="2016224"/>
              </a:xfrm>
            </p:grpSpPr>
            <p:cxnSp>
              <p:nvCxnSpPr>
                <p:cNvPr id="440" name="Connecteur droit 439"/>
                <p:cNvCxnSpPr/>
                <p:nvPr/>
              </p:nvCxnSpPr>
              <p:spPr>
                <a:xfrm>
                  <a:off x="1656878" y="5134089"/>
                  <a:ext cx="39272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1" name="Connecteur droit 440"/>
                <p:cNvCxnSpPr/>
                <p:nvPr/>
              </p:nvCxnSpPr>
              <p:spPr>
                <a:xfrm flipV="1">
                  <a:off x="1853240" y="5039981"/>
                  <a:ext cx="0" cy="2053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2" name="Connecteur droit 441"/>
                <p:cNvCxnSpPr/>
                <p:nvPr/>
              </p:nvCxnSpPr>
              <p:spPr>
                <a:xfrm flipH="1">
                  <a:off x="1861419" y="5211091"/>
                  <a:ext cx="98181" cy="32510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3" name="Connecteur droit 442"/>
                <p:cNvCxnSpPr/>
                <p:nvPr/>
              </p:nvCxnSpPr>
              <p:spPr>
                <a:xfrm>
                  <a:off x="1853240" y="5236755"/>
                  <a:ext cx="17181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Connecteur droit 443"/>
                <p:cNvCxnSpPr/>
                <p:nvPr/>
              </p:nvCxnSpPr>
              <p:spPr>
                <a:xfrm>
                  <a:off x="1861419" y="5536200"/>
                  <a:ext cx="0" cy="14544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5" name="Connecteur droit 444"/>
                <p:cNvCxnSpPr/>
                <p:nvPr/>
              </p:nvCxnSpPr>
              <p:spPr>
                <a:xfrm>
                  <a:off x="1583239" y="5390754"/>
                  <a:ext cx="302727" cy="855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" name="Connecteur droit 445"/>
                <p:cNvCxnSpPr/>
                <p:nvPr/>
              </p:nvCxnSpPr>
              <p:spPr>
                <a:xfrm flipH="1">
                  <a:off x="1853240" y="5048534"/>
                  <a:ext cx="0" cy="17111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47" name="Groupe 410"/>
                <p:cNvGrpSpPr>
                  <a:grpSpLocks/>
                </p:cNvGrpSpPr>
                <p:nvPr/>
              </p:nvGrpSpPr>
              <p:grpSpPr bwMode="auto">
                <a:xfrm>
                  <a:off x="1726418" y="5968912"/>
                  <a:ext cx="241256" cy="124384"/>
                  <a:chOff x="2593182" y="2420888"/>
                  <a:chExt cx="180974" cy="132110"/>
                </a:xfrm>
              </p:grpSpPr>
              <p:cxnSp>
                <p:nvCxnSpPr>
                  <p:cNvPr id="478" name="Connecteur droit 477"/>
                  <p:cNvCxnSpPr/>
                  <p:nvPr/>
                </p:nvCxnSpPr>
                <p:spPr>
                  <a:xfrm flipH="1" flipV="1">
                    <a:off x="2700589" y="2397471"/>
                    <a:ext cx="0" cy="9086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9" name="Connecteur droit 478"/>
                  <p:cNvCxnSpPr/>
                  <p:nvPr/>
                </p:nvCxnSpPr>
                <p:spPr>
                  <a:xfrm>
                    <a:off x="2626940" y="2488340"/>
                    <a:ext cx="1472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0" name="Connecteur droit 479"/>
                  <p:cNvCxnSpPr/>
                  <p:nvPr/>
                </p:nvCxnSpPr>
                <p:spPr>
                  <a:xfrm flipV="1">
                    <a:off x="2577841" y="2488340"/>
                    <a:ext cx="49099" cy="6360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1" name="Connecteur droit 480"/>
                  <p:cNvCxnSpPr/>
                  <p:nvPr/>
                </p:nvCxnSpPr>
                <p:spPr>
                  <a:xfrm flipV="1">
                    <a:off x="2663765" y="2488340"/>
                    <a:ext cx="36824" cy="6360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2" name="Connecteur droit 481"/>
                  <p:cNvCxnSpPr/>
                  <p:nvPr/>
                </p:nvCxnSpPr>
                <p:spPr>
                  <a:xfrm flipV="1">
                    <a:off x="2737413" y="2488340"/>
                    <a:ext cx="36824" cy="6360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8" name="Groupe 66"/>
                <p:cNvGrpSpPr>
                  <a:grpSpLocks/>
                </p:cNvGrpSpPr>
                <p:nvPr/>
              </p:nvGrpSpPr>
              <p:grpSpPr bwMode="auto">
                <a:xfrm>
                  <a:off x="1187624" y="5246412"/>
                  <a:ext cx="394894" cy="340570"/>
                  <a:chOff x="4355976" y="5164271"/>
                  <a:chExt cx="333682" cy="299778"/>
                </a:xfrm>
              </p:grpSpPr>
              <p:sp>
                <p:nvSpPr>
                  <p:cNvPr id="469" name="Rectangle 468"/>
                  <p:cNvSpPr/>
                  <p:nvPr/>
                </p:nvSpPr>
                <p:spPr>
                  <a:xfrm>
                    <a:off x="4358419" y="5246139"/>
                    <a:ext cx="331849" cy="1280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cxnSp>
                <p:nvCxnSpPr>
                  <p:cNvPr id="470" name="Connecteur droit 469"/>
                  <p:cNvCxnSpPr/>
                  <p:nvPr/>
                </p:nvCxnSpPr>
                <p:spPr>
                  <a:xfrm flipH="1">
                    <a:off x="4434470" y="5246139"/>
                    <a:ext cx="165924" cy="1280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1" name="Connecteur droit 470"/>
                  <p:cNvCxnSpPr/>
                  <p:nvPr/>
                </p:nvCxnSpPr>
                <p:spPr>
                  <a:xfrm flipH="1" flipV="1">
                    <a:off x="4524343" y="5163303"/>
                    <a:ext cx="0" cy="8283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72" name="Groupe 410"/>
                  <p:cNvGrpSpPr>
                    <a:grpSpLocks/>
                  </p:cNvGrpSpPr>
                  <p:nvPr/>
                </p:nvGrpSpPr>
                <p:grpSpPr bwMode="auto">
                  <a:xfrm>
                    <a:off x="4437509" y="5376292"/>
                    <a:ext cx="152400" cy="87757"/>
                    <a:chOff x="2593182" y="2420888"/>
                    <a:chExt cx="180974" cy="132110"/>
                  </a:xfrm>
                </p:grpSpPr>
                <p:cxnSp>
                  <p:nvCxnSpPr>
                    <p:cNvPr id="473" name="Connecteur droit 472"/>
                    <p:cNvCxnSpPr/>
                    <p:nvPr/>
                  </p:nvCxnSpPr>
                  <p:spPr>
                    <a:xfrm flipH="1" flipV="1">
                      <a:off x="2720927" y="2417681"/>
                      <a:ext cx="0" cy="7935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4" name="Connecteur droit 34"/>
                    <p:cNvCxnSpPr/>
                    <p:nvPr/>
                  </p:nvCxnSpPr>
                  <p:spPr>
                    <a:xfrm>
                      <a:off x="2647037" y="2497037"/>
                      <a:ext cx="14777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5" name="Connecteur droit 474"/>
                    <p:cNvCxnSpPr/>
                    <p:nvPr/>
                  </p:nvCxnSpPr>
                  <p:spPr>
                    <a:xfrm flipV="1">
                      <a:off x="2614199" y="2497037"/>
                      <a:ext cx="41051" cy="5668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6" name="Connecteur droit 475"/>
                    <p:cNvCxnSpPr/>
                    <p:nvPr/>
                  </p:nvCxnSpPr>
                  <p:spPr>
                    <a:xfrm flipV="1">
                      <a:off x="2688088" y="2497037"/>
                      <a:ext cx="41046" cy="5668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7" name="Connecteur droit 476"/>
                    <p:cNvCxnSpPr/>
                    <p:nvPr/>
                  </p:nvCxnSpPr>
                  <p:spPr>
                    <a:xfrm flipV="1">
                      <a:off x="2753765" y="2497037"/>
                      <a:ext cx="41046" cy="5668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49" name="Groupe 47"/>
                <p:cNvGrpSpPr>
                  <a:grpSpLocks/>
                </p:cNvGrpSpPr>
                <p:nvPr/>
              </p:nvGrpSpPr>
              <p:grpSpPr bwMode="auto">
                <a:xfrm>
                  <a:off x="1740877" y="5682308"/>
                  <a:ext cx="247110" cy="294798"/>
                  <a:chOff x="5157787" y="5163509"/>
                  <a:chExt cx="208806" cy="259488"/>
                </a:xfrm>
              </p:grpSpPr>
              <p:cxnSp>
                <p:nvCxnSpPr>
                  <p:cNvPr id="464" name="Connecteur droit 13"/>
                  <p:cNvCxnSpPr/>
                  <p:nvPr/>
                </p:nvCxnSpPr>
                <p:spPr>
                  <a:xfrm>
                    <a:off x="5169772" y="5290945"/>
                    <a:ext cx="17283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65" name="Triangle isocèle 464"/>
                  <p:cNvSpPr/>
                  <p:nvPr/>
                </p:nvSpPr>
                <p:spPr>
                  <a:xfrm>
                    <a:off x="5183599" y="5290945"/>
                    <a:ext cx="165923" cy="112958"/>
                  </a:xfrm>
                  <a:prstGeom prst="triangle">
                    <a:avLst/>
                  </a:prstGeom>
                  <a:noFill/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466" name="Triangle isocèle 465"/>
                  <p:cNvSpPr/>
                  <p:nvPr/>
                </p:nvSpPr>
                <p:spPr>
                  <a:xfrm rot="10800000">
                    <a:off x="5176683" y="5162921"/>
                    <a:ext cx="165923" cy="128024"/>
                  </a:xfrm>
                  <a:prstGeom prst="triangle">
                    <a:avLst/>
                  </a:prstGeom>
                  <a:noFill/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cxnSp>
                <p:nvCxnSpPr>
                  <p:cNvPr id="467" name="Connecteur droit 466"/>
                  <p:cNvCxnSpPr/>
                  <p:nvPr/>
                </p:nvCxnSpPr>
                <p:spPr>
                  <a:xfrm flipV="1">
                    <a:off x="5155945" y="5290945"/>
                    <a:ext cx="20738" cy="2259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8" name="Connecteur droit 467"/>
                  <p:cNvCxnSpPr/>
                  <p:nvPr/>
                </p:nvCxnSpPr>
                <p:spPr>
                  <a:xfrm flipV="1">
                    <a:off x="5342606" y="5268351"/>
                    <a:ext cx="20743" cy="225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50" name="Connecteur droit 449"/>
                <p:cNvCxnSpPr/>
                <p:nvPr/>
              </p:nvCxnSpPr>
              <p:spPr>
                <a:xfrm>
                  <a:off x="1746874" y="4466761"/>
                  <a:ext cx="204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1" name="Triangle isocèle 450"/>
                <p:cNvSpPr/>
                <p:nvPr/>
              </p:nvSpPr>
              <p:spPr>
                <a:xfrm>
                  <a:off x="1755059" y="4466761"/>
                  <a:ext cx="196362" cy="145446"/>
                </a:xfrm>
                <a:prstGeom prst="triangl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52" name="Triangle isocèle 451"/>
                <p:cNvSpPr/>
                <p:nvPr/>
              </p:nvSpPr>
              <p:spPr>
                <a:xfrm rot="10800000">
                  <a:off x="1755059" y="4321320"/>
                  <a:ext cx="196362" cy="145441"/>
                </a:xfrm>
                <a:prstGeom prst="triangl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cxnSp>
              <p:nvCxnSpPr>
                <p:cNvPr id="453" name="Connecteur droit 452"/>
                <p:cNvCxnSpPr/>
                <p:nvPr/>
              </p:nvCxnSpPr>
              <p:spPr>
                <a:xfrm flipV="1">
                  <a:off x="1722332" y="4466761"/>
                  <a:ext cx="32727" cy="2566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4" name="Connecteur droit 453"/>
                <p:cNvCxnSpPr/>
                <p:nvPr/>
              </p:nvCxnSpPr>
              <p:spPr>
                <a:xfrm flipV="1">
                  <a:off x="1943236" y="4441097"/>
                  <a:ext cx="24548" cy="256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5" name="Connecteur droit 454"/>
                <p:cNvCxnSpPr/>
                <p:nvPr/>
              </p:nvCxnSpPr>
              <p:spPr>
                <a:xfrm flipH="1">
                  <a:off x="1853240" y="4731984"/>
                  <a:ext cx="89997" cy="32510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Connecteur droit 455"/>
                <p:cNvCxnSpPr/>
                <p:nvPr/>
              </p:nvCxnSpPr>
              <p:spPr>
                <a:xfrm>
                  <a:off x="1845055" y="4757647"/>
                  <a:ext cx="17181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7" name="Connecteur droit 456"/>
                <p:cNvCxnSpPr/>
                <p:nvPr/>
              </p:nvCxnSpPr>
              <p:spPr>
                <a:xfrm>
                  <a:off x="1722332" y="4860313"/>
                  <a:ext cx="16363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" name="Connecteur droit 457"/>
                <p:cNvCxnSpPr/>
                <p:nvPr/>
              </p:nvCxnSpPr>
              <p:spPr>
                <a:xfrm flipH="1">
                  <a:off x="1845055" y="4612207"/>
                  <a:ext cx="0" cy="1539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9" name="Connecteur droit 458"/>
                <p:cNvCxnSpPr/>
                <p:nvPr/>
              </p:nvCxnSpPr>
              <p:spPr>
                <a:xfrm flipH="1">
                  <a:off x="1845055" y="4167321"/>
                  <a:ext cx="8184" cy="14544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0" name="Triangle isocèle 459"/>
                <p:cNvSpPr/>
                <p:nvPr/>
              </p:nvSpPr>
              <p:spPr>
                <a:xfrm>
                  <a:off x="1771422" y="4073208"/>
                  <a:ext cx="147272" cy="94113"/>
                </a:xfrm>
                <a:prstGeom prst="triangl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61" name="Ellipse 460"/>
                <p:cNvSpPr/>
                <p:nvPr/>
              </p:nvSpPr>
              <p:spPr>
                <a:xfrm>
                  <a:off x="1812328" y="5099867"/>
                  <a:ext cx="81818" cy="770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cxnSp>
              <p:nvCxnSpPr>
                <p:cNvPr id="462" name="Connecteur droit 461"/>
                <p:cNvCxnSpPr/>
                <p:nvPr/>
              </p:nvCxnSpPr>
              <p:spPr>
                <a:xfrm flipH="1" flipV="1">
                  <a:off x="1730511" y="4851760"/>
                  <a:ext cx="0" cy="54755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3" name="Ellipse 462"/>
                <p:cNvSpPr/>
                <p:nvPr/>
              </p:nvSpPr>
              <p:spPr>
                <a:xfrm>
                  <a:off x="1705968" y="5365090"/>
                  <a:ext cx="49091" cy="5133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161" name="Groupe 159"/>
              <p:cNvGrpSpPr>
                <a:grpSpLocks/>
              </p:cNvGrpSpPr>
              <p:nvPr/>
            </p:nvGrpSpPr>
            <p:grpSpPr bwMode="auto">
              <a:xfrm>
                <a:off x="3795375" y="2526712"/>
                <a:ext cx="1226992" cy="1495496"/>
                <a:chOff x="3072408" y="1400845"/>
                <a:chExt cx="1226992" cy="1424657"/>
              </a:xfrm>
            </p:grpSpPr>
            <p:sp>
              <p:nvSpPr>
                <p:cNvPr id="280" name="ZoneTexte 278"/>
                <p:cNvSpPr txBox="1">
                  <a:spLocks noChangeArrowheads="1"/>
                </p:cNvSpPr>
                <p:nvPr/>
              </p:nvSpPr>
              <p:spPr bwMode="auto">
                <a:xfrm flipH="1">
                  <a:off x="3875733" y="1446114"/>
                  <a:ext cx="423667" cy="1759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fr-FR" altLang="fr-FR" sz="600"/>
                    <a:t>In1</a:t>
                  </a:r>
                </a:p>
              </p:txBody>
            </p:sp>
            <p:cxnSp>
              <p:nvCxnSpPr>
                <p:cNvPr id="281" name="Connecteur droit 280"/>
                <p:cNvCxnSpPr/>
                <p:nvPr/>
              </p:nvCxnSpPr>
              <p:spPr>
                <a:xfrm flipH="1" flipV="1">
                  <a:off x="3839401" y="1581651"/>
                  <a:ext cx="28519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82" name="Groupe 280"/>
                <p:cNvGrpSpPr>
                  <a:grpSpLocks/>
                </p:cNvGrpSpPr>
                <p:nvPr/>
              </p:nvGrpSpPr>
              <p:grpSpPr bwMode="auto">
                <a:xfrm flipH="1">
                  <a:off x="4084396" y="1503915"/>
                  <a:ext cx="87874" cy="149450"/>
                  <a:chOff x="2627784" y="2132856"/>
                  <a:chExt cx="144016" cy="288032"/>
                </a:xfrm>
              </p:grpSpPr>
              <p:sp>
                <p:nvSpPr>
                  <p:cNvPr id="438" name="Ellipse 437"/>
                  <p:cNvSpPr/>
                  <p:nvPr/>
                </p:nvSpPr>
                <p:spPr>
                  <a:xfrm>
                    <a:off x="2627395" y="2131422"/>
                    <a:ext cx="134611" cy="287744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439" name="Ellipse 438"/>
                  <p:cNvSpPr/>
                  <p:nvPr/>
                </p:nvSpPr>
                <p:spPr>
                  <a:xfrm>
                    <a:off x="2676006" y="2260539"/>
                    <a:ext cx="44870" cy="4795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283" name="Groupe 281"/>
                <p:cNvGrpSpPr>
                  <a:grpSpLocks/>
                </p:cNvGrpSpPr>
                <p:nvPr/>
              </p:nvGrpSpPr>
              <p:grpSpPr bwMode="auto">
                <a:xfrm flipH="1">
                  <a:off x="4082957" y="1653364"/>
                  <a:ext cx="110425" cy="68547"/>
                  <a:chOff x="2593182" y="2420888"/>
                  <a:chExt cx="180974" cy="132110"/>
                </a:xfrm>
              </p:grpSpPr>
              <p:cxnSp>
                <p:nvCxnSpPr>
                  <p:cNvPr id="433" name="Connecteur droit 432"/>
                  <p:cNvCxnSpPr/>
                  <p:nvPr/>
                </p:nvCxnSpPr>
                <p:spPr>
                  <a:xfrm flipH="1" flipV="1">
                    <a:off x="2690961" y="2419168"/>
                    <a:ext cx="0" cy="7378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4" name="Connecteur droit 433"/>
                  <p:cNvCxnSpPr/>
                  <p:nvPr/>
                </p:nvCxnSpPr>
                <p:spPr>
                  <a:xfrm>
                    <a:off x="2616178" y="2492949"/>
                    <a:ext cx="15704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5" name="Connecteur droit 434"/>
                  <p:cNvCxnSpPr/>
                  <p:nvPr/>
                </p:nvCxnSpPr>
                <p:spPr>
                  <a:xfrm flipV="1">
                    <a:off x="2582524" y="2492949"/>
                    <a:ext cx="37392" cy="59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6" name="Connecteur droit 435"/>
                  <p:cNvCxnSpPr/>
                  <p:nvPr/>
                </p:nvCxnSpPr>
                <p:spPr>
                  <a:xfrm flipV="1">
                    <a:off x="2657307" y="2492949"/>
                    <a:ext cx="44870" cy="59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7" name="Connecteur droit 436"/>
                  <p:cNvCxnSpPr/>
                  <p:nvPr/>
                </p:nvCxnSpPr>
                <p:spPr>
                  <a:xfrm flipV="1">
                    <a:off x="2735831" y="2492949"/>
                    <a:ext cx="37392" cy="59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4" name="Groupe 282"/>
                <p:cNvGrpSpPr>
                  <a:grpSpLocks/>
                </p:cNvGrpSpPr>
                <p:nvPr/>
              </p:nvGrpSpPr>
              <p:grpSpPr bwMode="auto">
                <a:xfrm flipH="1">
                  <a:off x="3631193" y="1636066"/>
                  <a:ext cx="110425" cy="68547"/>
                  <a:chOff x="2593182" y="2420888"/>
                  <a:chExt cx="180974" cy="132110"/>
                </a:xfrm>
              </p:grpSpPr>
              <p:cxnSp>
                <p:nvCxnSpPr>
                  <p:cNvPr id="428" name="Connecteur droit 427"/>
                  <p:cNvCxnSpPr/>
                  <p:nvPr/>
                </p:nvCxnSpPr>
                <p:spPr>
                  <a:xfrm flipH="1" flipV="1">
                    <a:off x="2698411" y="2419308"/>
                    <a:ext cx="0" cy="7378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9" name="Connecteur droit 428"/>
                  <p:cNvCxnSpPr/>
                  <p:nvPr/>
                </p:nvCxnSpPr>
                <p:spPr>
                  <a:xfrm>
                    <a:off x="2627366" y="2493088"/>
                    <a:ext cx="14582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0" name="Connecteur droit 429"/>
                  <p:cNvCxnSpPr/>
                  <p:nvPr/>
                </p:nvCxnSpPr>
                <p:spPr>
                  <a:xfrm flipV="1">
                    <a:off x="2593714" y="2493088"/>
                    <a:ext cx="37392" cy="59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1" name="Connecteur droit 430"/>
                  <p:cNvCxnSpPr/>
                  <p:nvPr/>
                </p:nvCxnSpPr>
                <p:spPr>
                  <a:xfrm flipV="1">
                    <a:off x="2668498" y="2493088"/>
                    <a:ext cx="37392" cy="59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2" name="Connecteur droit 431"/>
                  <p:cNvCxnSpPr/>
                  <p:nvPr/>
                </p:nvCxnSpPr>
                <p:spPr>
                  <a:xfrm flipV="1">
                    <a:off x="2735803" y="2493088"/>
                    <a:ext cx="37392" cy="59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5" name="Groupe 283"/>
                <p:cNvGrpSpPr>
                  <a:grpSpLocks/>
                </p:cNvGrpSpPr>
                <p:nvPr/>
              </p:nvGrpSpPr>
              <p:grpSpPr bwMode="auto">
                <a:xfrm flipH="1">
                  <a:off x="3673519" y="1537570"/>
                  <a:ext cx="170047" cy="111536"/>
                  <a:chOff x="3166493" y="2197720"/>
                  <a:chExt cx="278689" cy="214961"/>
                </a:xfrm>
              </p:grpSpPr>
              <p:sp>
                <p:nvSpPr>
                  <p:cNvPr id="422" name="Ellipse 421"/>
                  <p:cNvSpPr/>
                  <p:nvPr/>
                </p:nvSpPr>
                <p:spPr>
                  <a:xfrm>
                    <a:off x="3165841" y="2253164"/>
                    <a:ext cx="44870" cy="4426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423" name="Ellipse 422"/>
                  <p:cNvSpPr/>
                  <p:nvPr/>
                </p:nvSpPr>
                <p:spPr>
                  <a:xfrm>
                    <a:off x="3311671" y="2363835"/>
                    <a:ext cx="37392" cy="47956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cxnSp>
                <p:nvCxnSpPr>
                  <p:cNvPr id="424" name="Connecteur droit 423"/>
                  <p:cNvCxnSpPr/>
                  <p:nvPr/>
                </p:nvCxnSpPr>
                <p:spPr>
                  <a:xfrm>
                    <a:off x="3218189" y="2275298"/>
                    <a:ext cx="153309" cy="10329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5" name="Connecteur droit 424"/>
                  <p:cNvCxnSpPr/>
                  <p:nvPr/>
                </p:nvCxnSpPr>
                <p:spPr>
                  <a:xfrm flipV="1">
                    <a:off x="3356541" y="2389657"/>
                    <a:ext cx="7852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6" name="Ellipse 425"/>
                  <p:cNvSpPr/>
                  <p:nvPr/>
                </p:nvSpPr>
                <p:spPr>
                  <a:xfrm>
                    <a:off x="3315409" y="2186761"/>
                    <a:ext cx="37392" cy="47956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cxnSp>
                <p:nvCxnSpPr>
                  <p:cNvPr id="427" name="Connecteur droit 426"/>
                  <p:cNvCxnSpPr/>
                  <p:nvPr/>
                </p:nvCxnSpPr>
                <p:spPr>
                  <a:xfrm flipV="1">
                    <a:off x="3337844" y="2194139"/>
                    <a:ext cx="82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6" name="Groupe 284"/>
                <p:cNvGrpSpPr>
                  <a:grpSpLocks/>
                </p:cNvGrpSpPr>
                <p:nvPr/>
              </p:nvGrpSpPr>
              <p:grpSpPr bwMode="auto">
                <a:xfrm flipH="1">
                  <a:off x="3073846" y="1466552"/>
                  <a:ext cx="87874" cy="149450"/>
                  <a:chOff x="2627784" y="2132856"/>
                  <a:chExt cx="144016" cy="288032"/>
                </a:xfrm>
              </p:grpSpPr>
              <p:sp>
                <p:nvSpPr>
                  <p:cNvPr id="420" name="Ellipse 419"/>
                  <p:cNvSpPr/>
                  <p:nvPr/>
                </p:nvSpPr>
                <p:spPr>
                  <a:xfrm>
                    <a:off x="2627685" y="2122273"/>
                    <a:ext cx="134611" cy="298812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421" name="Ellipse 420"/>
                  <p:cNvSpPr/>
                  <p:nvPr/>
                </p:nvSpPr>
                <p:spPr>
                  <a:xfrm>
                    <a:off x="2676293" y="2262456"/>
                    <a:ext cx="44870" cy="4426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287" name="Groupe 285"/>
                <p:cNvGrpSpPr>
                  <a:grpSpLocks/>
                </p:cNvGrpSpPr>
                <p:nvPr/>
              </p:nvGrpSpPr>
              <p:grpSpPr bwMode="auto">
                <a:xfrm flipH="1">
                  <a:off x="3072408" y="1616002"/>
                  <a:ext cx="110425" cy="68547"/>
                  <a:chOff x="2593182" y="2420888"/>
                  <a:chExt cx="180974" cy="132110"/>
                </a:xfrm>
              </p:grpSpPr>
              <p:cxnSp>
                <p:nvCxnSpPr>
                  <p:cNvPr id="415" name="Connecteur droit 414"/>
                  <p:cNvCxnSpPr/>
                  <p:nvPr/>
                </p:nvCxnSpPr>
                <p:spPr>
                  <a:xfrm flipH="1" flipV="1">
                    <a:off x="2698727" y="2421086"/>
                    <a:ext cx="0" cy="7009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6" name="Connecteur droit 415"/>
                  <p:cNvCxnSpPr/>
                  <p:nvPr/>
                </p:nvCxnSpPr>
                <p:spPr>
                  <a:xfrm>
                    <a:off x="2627684" y="2491176"/>
                    <a:ext cx="14582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7" name="Connecteur droit 416"/>
                  <p:cNvCxnSpPr/>
                  <p:nvPr/>
                </p:nvCxnSpPr>
                <p:spPr>
                  <a:xfrm flipV="1">
                    <a:off x="2594030" y="2491176"/>
                    <a:ext cx="37392" cy="5164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8" name="Connecteur droit 417"/>
                  <p:cNvCxnSpPr/>
                  <p:nvPr/>
                </p:nvCxnSpPr>
                <p:spPr>
                  <a:xfrm flipV="1">
                    <a:off x="2668814" y="2491176"/>
                    <a:ext cx="37392" cy="5164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9" name="Connecteur droit 418"/>
                  <p:cNvCxnSpPr/>
                  <p:nvPr/>
                </p:nvCxnSpPr>
                <p:spPr>
                  <a:xfrm flipV="1">
                    <a:off x="2736119" y="2491176"/>
                    <a:ext cx="37392" cy="5164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8" name="Groupe 286"/>
                <p:cNvGrpSpPr>
                  <a:grpSpLocks/>
                </p:cNvGrpSpPr>
                <p:nvPr/>
              </p:nvGrpSpPr>
              <p:grpSpPr bwMode="auto">
                <a:xfrm flipH="1">
                  <a:off x="3073846" y="1728089"/>
                  <a:ext cx="87874" cy="149450"/>
                  <a:chOff x="2627784" y="2132856"/>
                  <a:chExt cx="144016" cy="288032"/>
                </a:xfrm>
              </p:grpSpPr>
              <p:sp>
                <p:nvSpPr>
                  <p:cNvPr id="413" name="Ellipse 412"/>
                  <p:cNvSpPr/>
                  <p:nvPr/>
                </p:nvSpPr>
                <p:spPr>
                  <a:xfrm>
                    <a:off x="2627685" y="2123617"/>
                    <a:ext cx="134611" cy="287744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414" name="Ellipse 413"/>
                  <p:cNvSpPr/>
                  <p:nvPr/>
                </p:nvSpPr>
                <p:spPr>
                  <a:xfrm>
                    <a:off x="2676293" y="2252731"/>
                    <a:ext cx="44870" cy="4795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289" name="Groupe 287"/>
                <p:cNvGrpSpPr>
                  <a:grpSpLocks/>
                </p:cNvGrpSpPr>
                <p:nvPr/>
              </p:nvGrpSpPr>
              <p:grpSpPr bwMode="auto">
                <a:xfrm flipH="1">
                  <a:off x="3072408" y="1877539"/>
                  <a:ext cx="110425" cy="68547"/>
                  <a:chOff x="2593182" y="2420888"/>
                  <a:chExt cx="180974" cy="132110"/>
                </a:xfrm>
              </p:grpSpPr>
              <p:cxnSp>
                <p:nvCxnSpPr>
                  <p:cNvPr id="408" name="Connecteur droit 407"/>
                  <p:cNvCxnSpPr/>
                  <p:nvPr/>
                </p:nvCxnSpPr>
                <p:spPr>
                  <a:xfrm flipH="1" flipV="1">
                    <a:off x="2698727" y="2411360"/>
                    <a:ext cx="0" cy="811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9" name="Connecteur droit 408"/>
                  <p:cNvCxnSpPr/>
                  <p:nvPr/>
                </p:nvCxnSpPr>
                <p:spPr>
                  <a:xfrm>
                    <a:off x="2627684" y="2492519"/>
                    <a:ext cx="14582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0" name="Connecteur droit 409"/>
                  <p:cNvCxnSpPr/>
                  <p:nvPr/>
                </p:nvCxnSpPr>
                <p:spPr>
                  <a:xfrm flipV="1">
                    <a:off x="2594030" y="2492519"/>
                    <a:ext cx="37392" cy="59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1" name="Connecteur droit 410"/>
                  <p:cNvCxnSpPr/>
                  <p:nvPr/>
                </p:nvCxnSpPr>
                <p:spPr>
                  <a:xfrm flipV="1">
                    <a:off x="2668814" y="2492519"/>
                    <a:ext cx="37392" cy="59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2" name="Connecteur droit 411"/>
                  <p:cNvCxnSpPr/>
                  <p:nvPr/>
                </p:nvCxnSpPr>
                <p:spPr>
                  <a:xfrm flipV="1">
                    <a:off x="2736119" y="2492519"/>
                    <a:ext cx="37392" cy="59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90" name="Connecteur droit 289"/>
                <p:cNvCxnSpPr/>
                <p:nvPr/>
              </p:nvCxnSpPr>
              <p:spPr>
                <a:xfrm flipH="1" flipV="1">
                  <a:off x="3120714" y="1545282"/>
                  <a:ext cx="28291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Connecteur droit 290"/>
                <p:cNvCxnSpPr/>
                <p:nvPr/>
              </p:nvCxnSpPr>
              <p:spPr>
                <a:xfrm flipH="1" flipV="1">
                  <a:off x="3120714" y="1803688"/>
                  <a:ext cx="28519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Connecteur droit 291"/>
                <p:cNvCxnSpPr/>
                <p:nvPr/>
              </p:nvCxnSpPr>
              <p:spPr>
                <a:xfrm flipH="1">
                  <a:off x="3403625" y="1539540"/>
                  <a:ext cx="0" cy="2622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3" name="Ellipse 292"/>
                <p:cNvSpPr/>
                <p:nvPr/>
              </p:nvSpPr>
              <p:spPr>
                <a:xfrm flipH="1">
                  <a:off x="3387655" y="1533797"/>
                  <a:ext cx="27379" cy="2296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cxnSp>
              <p:nvCxnSpPr>
                <p:cNvPr id="294" name="Connecteur droit 293"/>
                <p:cNvCxnSpPr/>
                <p:nvPr/>
              </p:nvCxnSpPr>
              <p:spPr>
                <a:xfrm flipH="1" flipV="1">
                  <a:off x="3843965" y="1845798"/>
                  <a:ext cx="28519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95" name="Groupe 293"/>
                <p:cNvGrpSpPr>
                  <a:grpSpLocks/>
                </p:cNvGrpSpPr>
                <p:nvPr/>
              </p:nvGrpSpPr>
              <p:grpSpPr bwMode="auto">
                <a:xfrm flipH="1">
                  <a:off x="4089626" y="1768715"/>
                  <a:ext cx="87874" cy="149450"/>
                  <a:chOff x="2627784" y="2132856"/>
                  <a:chExt cx="144016" cy="288032"/>
                </a:xfrm>
              </p:grpSpPr>
              <p:sp>
                <p:nvSpPr>
                  <p:cNvPr id="406" name="Ellipse 405"/>
                  <p:cNvSpPr/>
                  <p:nvPr/>
                </p:nvSpPr>
                <p:spPr>
                  <a:xfrm>
                    <a:off x="2617272" y="2122787"/>
                    <a:ext cx="153306" cy="298812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407" name="Ellipse 406"/>
                  <p:cNvSpPr/>
                  <p:nvPr/>
                </p:nvSpPr>
                <p:spPr>
                  <a:xfrm>
                    <a:off x="2669621" y="2262970"/>
                    <a:ext cx="52349" cy="4426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296" name="Groupe 294"/>
                <p:cNvGrpSpPr>
                  <a:grpSpLocks/>
                </p:cNvGrpSpPr>
                <p:nvPr/>
              </p:nvGrpSpPr>
              <p:grpSpPr bwMode="auto">
                <a:xfrm flipH="1">
                  <a:off x="4088189" y="1918164"/>
                  <a:ext cx="110425" cy="68547"/>
                  <a:chOff x="2593182" y="2420888"/>
                  <a:chExt cx="180974" cy="132110"/>
                </a:xfrm>
              </p:grpSpPr>
              <p:cxnSp>
                <p:nvCxnSpPr>
                  <p:cNvPr id="401" name="Connecteur droit 400"/>
                  <p:cNvCxnSpPr/>
                  <p:nvPr/>
                </p:nvCxnSpPr>
                <p:spPr>
                  <a:xfrm flipH="1" flipV="1">
                    <a:off x="2699535" y="2421601"/>
                    <a:ext cx="0" cy="7009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2" name="Connecteur droit 401"/>
                  <p:cNvCxnSpPr/>
                  <p:nvPr/>
                </p:nvCxnSpPr>
                <p:spPr>
                  <a:xfrm>
                    <a:off x="2624751" y="2491692"/>
                    <a:ext cx="14956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3" name="Connecteur droit 402"/>
                  <p:cNvCxnSpPr/>
                  <p:nvPr/>
                </p:nvCxnSpPr>
                <p:spPr>
                  <a:xfrm flipV="1">
                    <a:off x="2583619" y="2491692"/>
                    <a:ext cx="44870" cy="5164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4" name="Connecteur droit 403"/>
                  <p:cNvCxnSpPr/>
                  <p:nvPr/>
                </p:nvCxnSpPr>
                <p:spPr>
                  <a:xfrm flipV="1">
                    <a:off x="2665881" y="2491692"/>
                    <a:ext cx="37392" cy="5164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5" name="Connecteur droit 404"/>
                  <p:cNvCxnSpPr/>
                  <p:nvPr/>
                </p:nvCxnSpPr>
                <p:spPr>
                  <a:xfrm flipV="1">
                    <a:off x="2736927" y="2491692"/>
                    <a:ext cx="37392" cy="5164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7" name="Groupe 295"/>
                <p:cNvGrpSpPr>
                  <a:grpSpLocks/>
                </p:cNvGrpSpPr>
                <p:nvPr/>
              </p:nvGrpSpPr>
              <p:grpSpPr bwMode="auto">
                <a:xfrm flipH="1">
                  <a:off x="3636424" y="1900866"/>
                  <a:ext cx="110425" cy="68547"/>
                  <a:chOff x="2593182" y="2420888"/>
                  <a:chExt cx="180974" cy="132110"/>
                </a:xfrm>
              </p:grpSpPr>
              <p:cxnSp>
                <p:nvCxnSpPr>
                  <p:cNvPr id="396" name="Connecteur droit 395"/>
                  <p:cNvCxnSpPr/>
                  <p:nvPr/>
                </p:nvCxnSpPr>
                <p:spPr>
                  <a:xfrm flipH="1" flipV="1">
                    <a:off x="2699504" y="2410673"/>
                    <a:ext cx="0" cy="7378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7" name="Connecteur droit 396"/>
                  <p:cNvCxnSpPr/>
                  <p:nvPr/>
                </p:nvCxnSpPr>
                <p:spPr>
                  <a:xfrm>
                    <a:off x="2624721" y="2484453"/>
                    <a:ext cx="14956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8" name="Connecteur droit 397"/>
                  <p:cNvCxnSpPr/>
                  <p:nvPr/>
                </p:nvCxnSpPr>
                <p:spPr>
                  <a:xfrm flipV="1">
                    <a:off x="2583588" y="2484453"/>
                    <a:ext cx="44870" cy="59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9" name="Connecteur droit 398"/>
                  <p:cNvCxnSpPr/>
                  <p:nvPr/>
                </p:nvCxnSpPr>
                <p:spPr>
                  <a:xfrm flipV="1">
                    <a:off x="2665850" y="2484453"/>
                    <a:ext cx="37392" cy="59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0" name="Connecteur droit 399"/>
                  <p:cNvCxnSpPr/>
                  <p:nvPr/>
                </p:nvCxnSpPr>
                <p:spPr>
                  <a:xfrm flipV="1">
                    <a:off x="2736896" y="2484453"/>
                    <a:ext cx="37392" cy="59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8" name="Groupe 296"/>
                <p:cNvGrpSpPr>
                  <a:grpSpLocks/>
                </p:cNvGrpSpPr>
                <p:nvPr/>
              </p:nvGrpSpPr>
              <p:grpSpPr bwMode="auto">
                <a:xfrm flipH="1">
                  <a:off x="3678750" y="1802370"/>
                  <a:ext cx="170047" cy="111536"/>
                  <a:chOff x="3166493" y="2197720"/>
                  <a:chExt cx="278689" cy="214961"/>
                </a:xfrm>
              </p:grpSpPr>
              <p:sp>
                <p:nvSpPr>
                  <p:cNvPr id="390" name="Ellipse 389"/>
                  <p:cNvSpPr/>
                  <p:nvPr/>
                </p:nvSpPr>
                <p:spPr>
                  <a:xfrm>
                    <a:off x="3166936" y="2259284"/>
                    <a:ext cx="44870" cy="47956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391" name="Ellipse 390"/>
                  <p:cNvSpPr/>
                  <p:nvPr/>
                </p:nvSpPr>
                <p:spPr>
                  <a:xfrm>
                    <a:off x="3312766" y="2358887"/>
                    <a:ext cx="44870" cy="4426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cxnSp>
                <p:nvCxnSpPr>
                  <p:cNvPr id="392" name="Connecteur droit 391"/>
                  <p:cNvCxnSpPr/>
                  <p:nvPr/>
                </p:nvCxnSpPr>
                <p:spPr>
                  <a:xfrm>
                    <a:off x="3219285" y="2281419"/>
                    <a:ext cx="160787" cy="885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3" name="Connecteur droit 392"/>
                  <p:cNvCxnSpPr/>
                  <p:nvPr/>
                </p:nvCxnSpPr>
                <p:spPr>
                  <a:xfrm flipV="1">
                    <a:off x="3365115" y="2381022"/>
                    <a:ext cx="7852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4" name="Ellipse 393"/>
                  <p:cNvSpPr/>
                  <p:nvPr/>
                </p:nvSpPr>
                <p:spPr>
                  <a:xfrm>
                    <a:off x="3316504" y="2196570"/>
                    <a:ext cx="44870" cy="4426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cxnSp>
                <p:nvCxnSpPr>
                  <p:cNvPr id="395" name="Connecteur droit 394"/>
                  <p:cNvCxnSpPr/>
                  <p:nvPr/>
                </p:nvCxnSpPr>
                <p:spPr>
                  <a:xfrm flipV="1">
                    <a:off x="3346418" y="2203948"/>
                    <a:ext cx="82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99" name="Connecteur droit 298"/>
                <p:cNvCxnSpPr/>
                <p:nvPr/>
              </p:nvCxnSpPr>
              <p:spPr>
                <a:xfrm flipH="1" flipV="1">
                  <a:off x="3843965" y="2115687"/>
                  <a:ext cx="28519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00" name="Groupe 298"/>
                <p:cNvGrpSpPr>
                  <a:grpSpLocks/>
                </p:cNvGrpSpPr>
                <p:nvPr/>
              </p:nvGrpSpPr>
              <p:grpSpPr bwMode="auto">
                <a:xfrm flipH="1">
                  <a:off x="4089626" y="2037469"/>
                  <a:ext cx="87874" cy="149450"/>
                  <a:chOff x="2627784" y="2132856"/>
                  <a:chExt cx="144016" cy="288032"/>
                </a:xfrm>
              </p:grpSpPr>
              <p:sp>
                <p:nvSpPr>
                  <p:cNvPr id="388" name="Ellipse 387"/>
                  <p:cNvSpPr/>
                  <p:nvPr/>
                </p:nvSpPr>
                <p:spPr>
                  <a:xfrm>
                    <a:off x="2617272" y="2132356"/>
                    <a:ext cx="153306" cy="287744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389" name="Ellipse 388"/>
                  <p:cNvSpPr/>
                  <p:nvPr/>
                </p:nvSpPr>
                <p:spPr>
                  <a:xfrm>
                    <a:off x="2669621" y="2261471"/>
                    <a:ext cx="52349" cy="4795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301" name="Groupe 299"/>
                <p:cNvGrpSpPr>
                  <a:grpSpLocks/>
                </p:cNvGrpSpPr>
                <p:nvPr/>
              </p:nvGrpSpPr>
              <p:grpSpPr bwMode="auto">
                <a:xfrm flipH="1">
                  <a:off x="4088189" y="2186919"/>
                  <a:ext cx="110425" cy="68547"/>
                  <a:chOff x="2593182" y="2420888"/>
                  <a:chExt cx="180974" cy="132110"/>
                </a:xfrm>
              </p:grpSpPr>
              <p:cxnSp>
                <p:nvCxnSpPr>
                  <p:cNvPr id="383" name="Connecteur droit 382"/>
                  <p:cNvCxnSpPr/>
                  <p:nvPr/>
                </p:nvCxnSpPr>
                <p:spPr>
                  <a:xfrm flipH="1" flipV="1">
                    <a:off x="2699535" y="2420100"/>
                    <a:ext cx="0" cy="7378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4" name="Connecteur droit 383"/>
                  <p:cNvCxnSpPr/>
                  <p:nvPr/>
                </p:nvCxnSpPr>
                <p:spPr>
                  <a:xfrm>
                    <a:off x="2624751" y="2493881"/>
                    <a:ext cx="14956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5" name="Connecteur droit 384"/>
                  <p:cNvCxnSpPr/>
                  <p:nvPr/>
                </p:nvCxnSpPr>
                <p:spPr>
                  <a:xfrm flipV="1">
                    <a:off x="2583619" y="2493881"/>
                    <a:ext cx="44870" cy="59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6" name="Connecteur droit 385"/>
                  <p:cNvCxnSpPr/>
                  <p:nvPr/>
                </p:nvCxnSpPr>
                <p:spPr>
                  <a:xfrm flipV="1">
                    <a:off x="2665881" y="2493881"/>
                    <a:ext cx="37392" cy="59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7" name="Connecteur droit 386"/>
                  <p:cNvCxnSpPr/>
                  <p:nvPr/>
                </p:nvCxnSpPr>
                <p:spPr>
                  <a:xfrm flipV="1">
                    <a:off x="2736927" y="2493881"/>
                    <a:ext cx="37392" cy="59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2" name="Groupe 300"/>
                <p:cNvGrpSpPr>
                  <a:grpSpLocks/>
                </p:cNvGrpSpPr>
                <p:nvPr/>
              </p:nvGrpSpPr>
              <p:grpSpPr bwMode="auto">
                <a:xfrm flipH="1">
                  <a:off x="3636424" y="2169621"/>
                  <a:ext cx="110425" cy="68547"/>
                  <a:chOff x="2593182" y="2420888"/>
                  <a:chExt cx="180974" cy="132110"/>
                </a:xfrm>
              </p:grpSpPr>
              <p:cxnSp>
                <p:nvCxnSpPr>
                  <p:cNvPr id="378" name="Connecteur droit 377"/>
                  <p:cNvCxnSpPr/>
                  <p:nvPr/>
                </p:nvCxnSpPr>
                <p:spPr>
                  <a:xfrm flipH="1" flipV="1">
                    <a:off x="2699504" y="2420235"/>
                    <a:ext cx="0" cy="7378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9" name="Connecteur droit 378"/>
                  <p:cNvCxnSpPr/>
                  <p:nvPr/>
                </p:nvCxnSpPr>
                <p:spPr>
                  <a:xfrm>
                    <a:off x="2624721" y="2494015"/>
                    <a:ext cx="14956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0" name="Connecteur droit 379"/>
                  <p:cNvCxnSpPr/>
                  <p:nvPr/>
                </p:nvCxnSpPr>
                <p:spPr>
                  <a:xfrm flipV="1">
                    <a:off x="2583588" y="2494015"/>
                    <a:ext cx="44870" cy="59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1" name="Connecteur droit 380"/>
                  <p:cNvCxnSpPr/>
                  <p:nvPr/>
                </p:nvCxnSpPr>
                <p:spPr>
                  <a:xfrm flipV="1">
                    <a:off x="2665850" y="2494015"/>
                    <a:ext cx="37392" cy="59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2" name="Connecteur droit 381"/>
                  <p:cNvCxnSpPr/>
                  <p:nvPr/>
                </p:nvCxnSpPr>
                <p:spPr>
                  <a:xfrm flipV="1">
                    <a:off x="2736896" y="2494015"/>
                    <a:ext cx="37392" cy="59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3" name="Groupe 301"/>
                <p:cNvGrpSpPr>
                  <a:grpSpLocks/>
                </p:cNvGrpSpPr>
                <p:nvPr/>
              </p:nvGrpSpPr>
              <p:grpSpPr bwMode="auto">
                <a:xfrm flipH="1">
                  <a:off x="3678750" y="2071125"/>
                  <a:ext cx="170047" cy="111536"/>
                  <a:chOff x="3166493" y="2197720"/>
                  <a:chExt cx="278689" cy="214961"/>
                </a:xfrm>
              </p:grpSpPr>
              <p:sp>
                <p:nvSpPr>
                  <p:cNvPr id="372" name="Ellipse 371"/>
                  <p:cNvSpPr/>
                  <p:nvPr/>
                </p:nvSpPr>
                <p:spPr>
                  <a:xfrm>
                    <a:off x="3166936" y="2261471"/>
                    <a:ext cx="44870" cy="47959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373" name="Ellipse 372"/>
                  <p:cNvSpPr/>
                  <p:nvPr/>
                </p:nvSpPr>
                <p:spPr>
                  <a:xfrm>
                    <a:off x="3312766" y="2368454"/>
                    <a:ext cx="44870" cy="4426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cxnSp>
                <p:nvCxnSpPr>
                  <p:cNvPr id="374" name="Connecteur droit 373"/>
                  <p:cNvCxnSpPr/>
                  <p:nvPr/>
                </p:nvCxnSpPr>
                <p:spPr>
                  <a:xfrm>
                    <a:off x="3219285" y="2283605"/>
                    <a:ext cx="160787" cy="9591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5" name="Connecteur droit 374"/>
                  <p:cNvCxnSpPr/>
                  <p:nvPr/>
                </p:nvCxnSpPr>
                <p:spPr>
                  <a:xfrm flipV="1">
                    <a:off x="3365115" y="2390589"/>
                    <a:ext cx="7852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6" name="Ellipse 375"/>
                  <p:cNvSpPr/>
                  <p:nvPr/>
                </p:nvSpPr>
                <p:spPr>
                  <a:xfrm>
                    <a:off x="3316504" y="2198759"/>
                    <a:ext cx="44870" cy="4426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cxnSp>
                <p:nvCxnSpPr>
                  <p:cNvPr id="377" name="Connecteur droit 376"/>
                  <p:cNvCxnSpPr/>
                  <p:nvPr/>
                </p:nvCxnSpPr>
                <p:spPr>
                  <a:xfrm flipV="1">
                    <a:off x="3346418" y="2206137"/>
                    <a:ext cx="82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04" name="Connecteur droit 303"/>
                <p:cNvCxnSpPr/>
                <p:nvPr/>
              </p:nvCxnSpPr>
              <p:spPr>
                <a:xfrm flipH="1" flipV="1">
                  <a:off x="3408188" y="1539540"/>
                  <a:ext cx="289757" cy="19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Connecteur droit 304"/>
                <p:cNvCxnSpPr>
                  <a:stCxn id="370" idx="2"/>
                  <a:endCxn id="308" idx="4"/>
                </p:cNvCxnSpPr>
                <p:nvPr/>
              </p:nvCxnSpPr>
              <p:spPr>
                <a:xfrm flipV="1">
                  <a:off x="3608965" y="1551025"/>
                  <a:ext cx="2282" cy="9494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Connecteur droit 305"/>
                <p:cNvCxnSpPr/>
                <p:nvPr/>
              </p:nvCxnSpPr>
              <p:spPr>
                <a:xfrm flipH="1" flipV="1">
                  <a:off x="3613528" y="2075492"/>
                  <a:ext cx="8213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Connecteur droit 306"/>
                <p:cNvCxnSpPr/>
                <p:nvPr/>
              </p:nvCxnSpPr>
              <p:spPr>
                <a:xfrm flipH="1" flipV="1">
                  <a:off x="3615810" y="1805601"/>
                  <a:ext cx="8213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8" name="Ellipse 307"/>
                <p:cNvSpPr/>
                <p:nvPr/>
              </p:nvSpPr>
              <p:spPr>
                <a:xfrm flipH="1">
                  <a:off x="3597557" y="1528055"/>
                  <a:ext cx="27379" cy="2296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309" name="Ellipse 308"/>
                <p:cNvSpPr/>
                <p:nvPr/>
              </p:nvSpPr>
              <p:spPr>
                <a:xfrm flipH="1">
                  <a:off x="3599838" y="1794117"/>
                  <a:ext cx="27379" cy="2296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grpSp>
              <p:nvGrpSpPr>
                <p:cNvPr id="310" name="Groupe 308"/>
                <p:cNvGrpSpPr>
                  <a:grpSpLocks/>
                </p:cNvGrpSpPr>
                <p:nvPr/>
              </p:nvGrpSpPr>
              <p:grpSpPr bwMode="auto">
                <a:xfrm flipH="1">
                  <a:off x="3581881" y="2463673"/>
                  <a:ext cx="61100" cy="86281"/>
                  <a:chOff x="3491880" y="3212976"/>
                  <a:chExt cx="100137" cy="166289"/>
                </a:xfrm>
              </p:grpSpPr>
              <p:grpSp>
                <p:nvGrpSpPr>
                  <p:cNvPr id="366" name="Groupe 364"/>
                  <p:cNvGrpSpPr>
                    <a:grpSpLocks/>
                  </p:cNvGrpSpPr>
                  <p:nvPr/>
                </p:nvGrpSpPr>
                <p:grpSpPr bwMode="auto">
                  <a:xfrm>
                    <a:off x="3491880" y="3212976"/>
                    <a:ext cx="97755" cy="137144"/>
                    <a:chOff x="3190309" y="3225184"/>
                    <a:chExt cx="97755" cy="137144"/>
                  </a:xfrm>
                </p:grpSpPr>
                <p:sp>
                  <p:nvSpPr>
                    <p:cNvPr id="370" name="Arc 369"/>
                    <p:cNvSpPr/>
                    <p:nvPr/>
                  </p:nvSpPr>
                  <p:spPr>
                    <a:xfrm rot="18318922">
                      <a:off x="3190444" y="3291849"/>
                      <a:ext cx="70093" cy="71047"/>
                    </a:xfrm>
                    <a:prstGeom prst="arc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371" name="Arc 370"/>
                    <p:cNvSpPr/>
                    <p:nvPr/>
                  </p:nvSpPr>
                  <p:spPr>
                    <a:xfrm rot="7263956">
                      <a:off x="3216620" y="3225448"/>
                      <a:ext cx="70093" cy="71044"/>
                    </a:xfrm>
                    <a:prstGeom prst="arc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fr-FR"/>
                    </a:p>
                  </p:txBody>
                </p:sp>
              </p:grpSp>
              <p:grpSp>
                <p:nvGrpSpPr>
                  <p:cNvPr id="367" name="Groupe 365"/>
                  <p:cNvGrpSpPr>
                    <a:grpSpLocks/>
                  </p:cNvGrpSpPr>
                  <p:nvPr/>
                </p:nvGrpSpPr>
                <p:grpSpPr bwMode="auto">
                  <a:xfrm>
                    <a:off x="3494262" y="3242121"/>
                    <a:ext cx="97755" cy="137144"/>
                    <a:chOff x="3190309" y="3225184"/>
                    <a:chExt cx="97755" cy="137144"/>
                  </a:xfrm>
                </p:grpSpPr>
                <p:sp>
                  <p:nvSpPr>
                    <p:cNvPr id="368" name="Arc 367"/>
                    <p:cNvSpPr/>
                    <p:nvPr/>
                  </p:nvSpPr>
                  <p:spPr>
                    <a:xfrm rot="18318922">
                      <a:off x="3191803" y="3292218"/>
                      <a:ext cx="70093" cy="71044"/>
                    </a:xfrm>
                    <a:prstGeom prst="arc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369" name="Arc 368"/>
                    <p:cNvSpPr/>
                    <p:nvPr/>
                  </p:nvSpPr>
                  <p:spPr>
                    <a:xfrm rot="7263956">
                      <a:off x="3217977" y="3225813"/>
                      <a:ext cx="70093" cy="71047"/>
                    </a:xfrm>
                    <a:prstGeom prst="arc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fr-FR"/>
                    </a:p>
                  </p:txBody>
                </p:sp>
              </p:grpSp>
            </p:grpSp>
            <p:cxnSp>
              <p:nvCxnSpPr>
                <p:cNvPr id="311" name="Connecteur droit 310"/>
                <p:cNvCxnSpPr/>
                <p:nvPr/>
              </p:nvCxnSpPr>
              <p:spPr>
                <a:xfrm flipH="1" flipV="1">
                  <a:off x="3611247" y="2515738"/>
                  <a:ext cx="0" cy="1378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2" name="ZoneTexte 310"/>
                <p:cNvSpPr txBox="1">
                  <a:spLocks noChangeArrowheads="1"/>
                </p:cNvSpPr>
                <p:nvPr/>
              </p:nvSpPr>
              <p:spPr bwMode="auto">
                <a:xfrm flipH="1">
                  <a:off x="3877543" y="1709635"/>
                  <a:ext cx="362192" cy="1759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fr-FR" altLang="fr-FR" sz="600"/>
                    <a:t>In2</a:t>
                  </a:r>
                </a:p>
              </p:txBody>
            </p:sp>
            <p:sp>
              <p:nvSpPr>
                <p:cNvPr id="313" name="ZoneTexte 311"/>
                <p:cNvSpPr txBox="1">
                  <a:spLocks noChangeArrowheads="1"/>
                </p:cNvSpPr>
                <p:nvPr/>
              </p:nvSpPr>
              <p:spPr bwMode="auto">
                <a:xfrm flipH="1">
                  <a:off x="3884600" y="1984611"/>
                  <a:ext cx="308270" cy="1759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fr-FR" altLang="fr-FR" sz="600"/>
                    <a:t>In3</a:t>
                  </a:r>
                </a:p>
              </p:txBody>
            </p:sp>
            <p:sp>
              <p:nvSpPr>
                <p:cNvPr id="314" name="ZoneTexte 312"/>
                <p:cNvSpPr txBox="1">
                  <a:spLocks noChangeArrowheads="1"/>
                </p:cNvSpPr>
                <p:nvPr/>
              </p:nvSpPr>
              <p:spPr bwMode="auto">
                <a:xfrm flipH="1">
                  <a:off x="3089820" y="1400845"/>
                  <a:ext cx="461210" cy="1759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fr-FR" altLang="fr-FR" sz="600"/>
                    <a:t>Out1</a:t>
                  </a:r>
                </a:p>
              </p:txBody>
            </p:sp>
            <p:sp>
              <p:nvSpPr>
                <p:cNvPr id="315" name="ZoneTexte 313"/>
                <p:cNvSpPr txBox="1">
                  <a:spLocks noChangeArrowheads="1"/>
                </p:cNvSpPr>
                <p:nvPr/>
              </p:nvSpPr>
              <p:spPr bwMode="auto">
                <a:xfrm flipH="1">
                  <a:off x="3088728" y="1672871"/>
                  <a:ext cx="398389" cy="1759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fr-FR" altLang="fr-FR" sz="600"/>
                    <a:t>Out2</a:t>
                  </a:r>
                </a:p>
              </p:txBody>
            </p:sp>
            <p:cxnSp>
              <p:nvCxnSpPr>
                <p:cNvPr id="316" name="Connecteur droit 315"/>
                <p:cNvCxnSpPr/>
                <p:nvPr/>
              </p:nvCxnSpPr>
              <p:spPr>
                <a:xfrm flipH="1" flipV="1">
                  <a:off x="3843965" y="2379835"/>
                  <a:ext cx="28291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17" name="Groupe 315"/>
                <p:cNvGrpSpPr>
                  <a:grpSpLocks/>
                </p:cNvGrpSpPr>
                <p:nvPr/>
              </p:nvGrpSpPr>
              <p:grpSpPr bwMode="auto">
                <a:xfrm flipH="1">
                  <a:off x="4088456" y="2302273"/>
                  <a:ext cx="87874" cy="149450"/>
                  <a:chOff x="2627784" y="2132856"/>
                  <a:chExt cx="144016" cy="288032"/>
                </a:xfrm>
              </p:grpSpPr>
              <p:sp>
                <p:nvSpPr>
                  <p:cNvPr id="364" name="Ellipse 363"/>
                  <p:cNvSpPr/>
                  <p:nvPr/>
                </p:nvSpPr>
                <p:spPr>
                  <a:xfrm>
                    <a:off x="2626571" y="2131090"/>
                    <a:ext cx="134611" cy="291432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365" name="Ellipse 364"/>
                  <p:cNvSpPr/>
                  <p:nvPr/>
                </p:nvSpPr>
                <p:spPr>
                  <a:xfrm>
                    <a:off x="2675182" y="2263895"/>
                    <a:ext cx="37392" cy="4426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318" name="Groupe 316"/>
                <p:cNvGrpSpPr>
                  <a:grpSpLocks/>
                </p:cNvGrpSpPr>
                <p:nvPr/>
              </p:nvGrpSpPr>
              <p:grpSpPr bwMode="auto">
                <a:xfrm flipH="1">
                  <a:off x="4087018" y="2451722"/>
                  <a:ext cx="110425" cy="68547"/>
                  <a:chOff x="2593182" y="2420888"/>
                  <a:chExt cx="180974" cy="132110"/>
                </a:xfrm>
              </p:grpSpPr>
              <p:cxnSp>
                <p:nvCxnSpPr>
                  <p:cNvPr id="359" name="Connecteur droit 358"/>
                  <p:cNvCxnSpPr/>
                  <p:nvPr/>
                </p:nvCxnSpPr>
                <p:spPr>
                  <a:xfrm flipH="1" flipV="1">
                    <a:off x="2697618" y="2422524"/>
                    <a:ext cx="0" cy="7009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0" name="Connecteur droit 359"/>
                  <p:cNvCxnSpPr/>
                  <p:nvPr/>
                </p:nvCxnSpPr>
                <p:spPr>
                  <a:xfrm>
                    <a:off x="2626572" y="2492617"/>
                    <a:ext cx="14582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1" name="Connecteur droit 360"/>
                  <p:cNvCxnSpPr/>
                  <p:nvPr/>
                </p:nvCxnSpPr>
                <p:spPr>
                  <a:xfrm flipV="1">
                    <a:off x="2592921" y="2492617"/>
                    <a:ext cx="37392" cy="59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2" name="Connecteur droit 361"/>
                  <p:cNvCxnSpPr/>
                  <p:nvPr/>
                </p:nvCxnSpPr>
                <p:spPr>
                  <a:xfrm flipV="1">
                    <a:off x="2667704" y="2492617"/>
                    <a:ext cx="37392" cy="59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3" name="Connecteur droit 362"/>
                  <p:cNvCxnSpPr/>
                  <p:nvPr/>
                </p:nvCxnSpPr>
                <p:spPr>
                  <a:xfrm flipV="1">
                    <a:off x="2735009" y="2492617"/>
                    <a:ext cx="37392" cy="59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9" name="Groupe 317"/>
                <p:cNvGrpSpPr>
                  <a:grpSpLocks/>
                </p:cNvGrpSpPr>
                <p:nvPr/>
              </p:nvGrpSpPr>
              <p:grpSpPr bwMode="auto">
                <a:xfrm flipH="1">
                  <a:off x="3635254" y="2434424"/>
                  <a:ext cx="110425" cy="68547"/>
                  <a:chOff x="2593182" y="2420888"/>
                  <a:chExt cx="180974" cy="132110"/>
                </a:xfrm>
              </p:grpSpPr>
              <p:cxnSp>
                <p:nvCxnSpPr>
                  <p:cNvPr id="354" name="Connecteur droit 353"/>
                  <p:cNvCxnSpPr/>
                  <p:nvPr/>
                </p:nvCxnSpPr>
                <p:spPr>
                  <a:xfrm flipH="1" flipV="1">
                    <a:off x="2697587" y="2411595"/>
                    <a:ext cx="0" cy="811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5" name="Connecteur droit 354"/>
                  <p:cNvCxnSpPr/>
                  <p:nvPr/>
                </p:nvCxnSpPr>
                <p:spPr>
                  <a:xfrm>
                    <a:off x="2626541" y="2492754"/>
                    <a:ext cx="14582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6" name="Connecteur droit 355"/>
                  <p:cNvCxnSpPr/>
                  <p:nvPr/>
                </p:nvCxnSpPr>
                <p:spPr>
                  <a:xfrm flipV="1">
                    <a:off x="2592890" y="2492754"/>
                    <a:ext cx="37392" cy="59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7" name="Connecteur droit 356"/>
                  <p:cNvCxnSpPr/>
                  <p:nvPr/>
                </p:nvCxnSpPr>
                <p:spPr>
                  <a:xfrm flipV="1">
                    <a:off x="2667674" y="2492754"/>
                    <a:ext cx="37392" cy="59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8" name="Connecteur droit 357"/>
                  <p:cNvCxnSpPr/>
                  <p:nvPr/>
                </p:nvCxnSpPr>
                <p:spPr>
                  <a:xfrm flipV="1">
                    <a:off x="2734979" y="2492754"/>
                    <a:ext cx="37392" cy="59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0" name="Groupe 318"/>
                <p:cNvGrpSpPr>
                  <a:grpSpLocks/>
                </p:cNvGrpSpPr>
                <p:nvPr/>
              </p:nvGrpSpPr>
              <p:grpSpPr bwMode="auto">
                <a:xfrm flipH="1">
                  <a:off x="3677580" y="2335928"/>
                  <a:ext cx="170047" cy="111536"/>
                  <a:chOff x="3166493" y="2197720"/>
                  <a:chExt cx="278689" cy="214961"/>
                </a:xfrm>
              </p:grpSpPr>
              <p:sp>
                <p:nvSpPr>
                  <p:cNvPr id="348" name="Ellipse 347"/>
                  <p:cNvSpPr/>
                  <p:nvPr/>
                </p:nvSpPr>
                <p:spPr>
                  <a:xfrm>
                    <a:off x="3165019" y="2260207"/>
                    <a:ext cx="44870" cy="47959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349" name="Ellipse 348"/>
                  <p:cNvSpPr/>
                  <p:nvPr/>
                </p:nvSpPr>
                <p:spPr>
                  <a:xfrm>
                    <a:off x="3314587" y="2367190"/>
                    <a:ext cx="44870" cy="4426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cxnSp>
                <p:nvCxnSpPr>
                  <p:cNvPr id="350" name="Connecteur droit 349"/>
                  <p:cNvCxnSpPr/>
                  <p:nvPr/>
                </p:nvCxnSpPr>
                <p:spPr>
                  <a:xfrm>
                    <a:off x="3217367" y="2282341"/>
                    <a:ext cx="164525" cy="9591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1" name="Connecteur droit 350"/>
                  <p:cNvCxnSpPr/>
                  <p:nvPr/>
                </p:nvCxnSpPr>
                <p:spPr>
                  <a:xfrm flipV="1">
                    <a:off x="3363197" y="2389324"/>
                    <a:ext cx="82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2" name="Ellipse 351"/>
                  <p:cNvSpPr/>
                  <p:nvPr/>
                </p:nvSpPr>
                <p:spPr>
                  <a:xfrm>
                    <a:off x="3314587" y="2197495"/>
                    <a:ext cx="48611" cy="4426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cxnSp>
                <p:nvCxnSpPr>
                  <p:cNvPr id="353" name="Connecteur droit 352"/>
                  <p:cNvCxnSpPr/>
                  <p:nvPr/>
                </p:nvCxnSpPr>
                <p:spPr>
                  <a:xfrm flipV="1">
                    <a:off x="3348241" y="2204873"/>
                    <a:ext cx="82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21" name="Connecteur droit 320"/>
                <p:cNvCxnSpPr/>
                <p:nvPr/>
              </p:nvCxnSpPr>
              <p:spPr>
                <a:xfrm flipH="1" flipV="1">
                  <a:off x="3611247" y="2339639"/>
                  <a:ext cx="8213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2" name="ZoneTexte 320"/>
                <p:cNvSpPr txBox="1">
                  <a:spLocks noChangeArrowheads="1"/>
                </p:cNvSpPr>
                <p:nvPr/>
              </p:nvSpPr>
              <p:spPr bwMode="auto">
                <a:xfrm flipH="1">
                  <a:off x="3878682" y="2246164"/>
                  <a:ext cx="308270" cy="1759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fr-FR" altLang="fr-FR" sz="600"/>
                    <a:t>In4</a:t>
                  </a:r>
                </a:p>
              </p:txBody>
            </p:sp>
            <p:cxnSp>
              <p:nvCxnSpPr>
                <p:cNvPr id="323" name="Connecteur droit 322"/>
                <p:cNvCxnSpPr/>
                <p:nvPr/>
              </p:nvCxnSpPr>
              <p:spPr>
                <a:xfrm flipH="1" flipV="1">
                  <a:off x="3843965" y="2686093"/>
                  <a:ext cx="28291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24" name="Groupe 322"/>
                <p:cNvGrpSpPr>
                  <a:grpSpLocks/>
                </p:cNvGrpSpPr>
                <p:nvPr/>
              </p:nvGrpSpPr>
              <p:grpSpPr bwMode="auto">
                <a:xfrm flipH="1">
                  <a:off x="4088456" y="2607505"/>
                  <a:ext cx="87874" cy="149450"/>
                  <a:chOff x="2627784" y="2132856"/>
                  <a:chExt cx="144016" cy="288032"/>
                </a:xfrm>
              </p:grpSpPr>
              <p:sp>
                <p:nvSpPr>
                  <p:cNvPr id="346" name="Ellipse 345"/>
                  <p:cNvSpPr/>
                  <p:nvPr/>
                </p:nvSpPr>
                <p:spPr>
                  <a:xfrm>
                    <a:off x="2626571" y="2133067"/>
                    <a:ext cx="134611" cy="287744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347" name="Ellipse 346"/>
                  <p:cNvSpPr/>
                  <p:nvPr/>
                </p:nvSpPr>
                <p:spPr>
                  <a:xfrm>
                    <a:off x="2675182" y="2262182"/>
                    <a:ext cx="37392" cy="4795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325" name="Groupe 323"/>
                <p:cNvGrpSpPr>
                  <a:grpSpLocks/>
                </p:cNvGrpSpPr>
                <p:nvPr/>
              </p:nvGrpSpPr>
              <p:grpSpPr bwMode="auto">
                <a:xfrm flipH="1">
                  <a:off x="4087018" y="2756955"/>
                  <a:ext cx="110425" cy="68547"/>
                  <a:chOff x="2593182" y="2420888"/>
                  <a:chExt cx="180974" cy="132110"/>
                </a:xfrm>
              </p:grpSpPr>
              <p:cxnSp>
                <p:nvCxnSpPr>
                  <p:cNvPr id="341" name="Connecteur droit 340"/>
                  <p:cNvCxnSpPr/>
                  <p:nvPr/>
                </p:nvCxnSpPr>
                <p:spPr>
                  <a:xfrm flipH="1" flipV="1">
                    <a:off x="2697618" y="2420814"/>
                    <a:ext cx="0" cy="7378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2" name="Connecteur droit 341"/>
                  <p:cNvCxnSpPr/>
                  <p:nvPr/>
                </p:nvCxnSpPr>
                <p:spPr>
                  <a:xfrm>
                    <a:off x="2626572" y="2494594"/>
                    <a:ext cx="14582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3" name="Connecteur droit 342"/>
                  <p:cNvCxnSpPr/>
                  <p:nvPr/>
                </p:nvCxnSpPr>
                <p:spPr>
                  <a:xfrm flipV="1">
                    <a:off x="2592921" y="2494594"/>
                    <a:ext cx="37392" cy="59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4" name="Connecteur droit 343"/>
                  <p:cNvCxnSpPr/>
                  <p:nvPr/>
                </p:nvCxnSpPr>
                <p:spPr>
                  <a:xfrm flipV="1">
                    <a:off x="2667704" y="2494594"/>
                    <a:ext cx="37392" cy="59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5" name="Connecteur droit 344"/>
                  <p:cNvCxnSpPr/>
                  <p:nvPr/>
                </p:nvCxnSpPr>
                <p:spPr>
                  <a:xfrm flipV="1">
                    <a:off x="2735009" y="2494594"/>
                    <a:ext cx="37392" cy="59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6" name="Groupe 324"/>
                <p:cNvGrpSpPr>
                  <a:grpSpLocks/>
                </p:cNvGrpSpPr>
                <p:nvPr/>
              </p:nvGrpSpPr>
              <p:grpSpPr bwMode="auto">
                <a:xfrm flipH="1">
                  <a:off x="3635254" y="2739657"/>
                  <a:ext cx="110425" cy="68547"/>
                  <a:chOff x="2593182" y="2420888"/>
                  <a:chExt cx="180974" cy="132110"/>
                </a:xfrm>
              </p:grpSpPr>
              <p:cxnSp>
                <p:nvCxnSpPr>
                  <p:cNvPr id="336" name="Connecteur droit 335"/>
                  <p:cNvCxnSpPr/>
                  <p:nvPr/>
                </p:nvCxnSpPr>
                <p:spPr>
                  <a:xfrm flipH="1" flipV="1">
                    <a:off x="2697587" y="2420948"/>
                    <a:ext cx="0" cy="7378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7" name="Connecteur droit 336"/>
                  <p:cNvCxnSpPr/>
                  <p:nvPr/>
                </p:nvCxnSpPr>
                <p:spPr>
                  <a:xfrm>
                    <a:off x="2626541" y="2494729"/>
                    <a:ext cx="14582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8" name="Connecteur droit 337"/>
                  <p:cNvCxnSpPr/>
                  <p:nvPr/>
                </p:nvCxnSpPr>
                <p:spPr>
                  <a:xfrm flipV="1">
                    <a:off x="2592890" y="2494729"/>
                    <a:ext cx="37392" cy="59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9" name="Connecteur droit 338"/>
                  <p:cNvCxnSpPr/>
                  <p:nvPr/>
                </p:nvCxnSpPr>
                <p:spPr>
                  <a:xfrm flipV="1">
                    <a:off x="2667674" y="2494729"/>
                    <a:ext cx="37392" cy="59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0" name="Connecteur droit 339"/>
                  <p:cNvCxnSpPr/>
                  <p:nvPr/>
                </p:nvCxnSpPr>
                <p:spPr>
                  <a:xfrm flipV="1">
                    <a:off x="2734979" y="2494729"/>
                    <a:ext cx="37392" cy="59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7" name="Groupe 325"/>
                <p:cNvGrpSpPr>
                  <a:grpSpLocks/>
                </p:cNvGrpSpPr>
                <p:nvPr/>
              </p:nvGrpSpPr>
              <p:grpSpPr bwMode="auto">
                <a:xfrm flipH="1">
                  <a:off x="3677580" y="2641161"/>
                  <a:ext cx="170047" cy="111536"/>
                  <a:chOff x="3166493" y="2197720"/>
                  <a:chExt cx="278689" cy="214961"/>
                </a:xfrm>
              </p:grpSpPr>
              <p:sp>
                <p:nvSpPr>
                  <p:cNvPr id="330" name="Ellipse 329"/>
                  <p:cNvSpPr/>
                  <p:nvPr/>
                </p:nvSpPr>
                <p:spPr>
                  <a:xfrm>
                    <a:off x="3165019" y="2262182"/>
                    <a:ext cx="44870" cy="47959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331" name="Ellipse 330"/>
                  <p:cNvSpPr/>
                  <p:nvPr/>
                </p:nvSpPr>
                <p:spPr>
                  <a:xfrm>
                    <a:off x="3314587" y="2369165"/>
                    <a:ext cx="44870" cy="4426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cxnSp>
                <p:nvCxnSpPr>
                  <p:cNvPr id="332" name="Connecteur droit 331"/>
                  <p:cNvCxnSpPr/>
                  <p:nvPr/>
                </p:nvCxnSpPr>
                <p:spPr>
                  <a:xfrm>
                    <a:off x="3217367" y="2284316"/>
                    <a:ext cx="164525" cy="9591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3" name="Connecteur droit 332"/>
                  <p:cNvCxnSpPr/>
                  <p:nvPr/>
                </p:nvCxnSpPr>
                <p:spPr>
                  <a:xfrm flipV="1">
                    <a:off x="3363197" y="2391300"/>
                    <a:ext cx="82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4" name="Ellipse 333"/>
                  <p:cNvSpPr/>
                  <p:nvPr/>
                </p:nvSpPr>
                <p:spPr>
                  <a:xfrm>
                    <a:off x="3314587" y="2199470"/>
                    <a:ext cx="48611" cy="4426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cxnSp>
                <p:nvCxnSpPr>
                  <p:cNvPr id="335" name="Connecteur droit 334"/>
                  <p:cNvCxnSpPr/>
                  <p:nvPr/>
                </p:nvCxnSpPr>
                <p:spPr>
                  <a:xfrm flipV="1">
                    <a:off x="3348241" y="2206848"/>
                    <a:ext cx="82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28" name="Connecteur droit 327"/>
                <p:cNvCxnSpPr/>
                <p:nvPr/>
              </p:nvCxnSpPr>
              <p:spPr>
                <a:xfrm flipH="1" flipV="1">
                  <a:off x="3611247" y="2645897"/>
                  <a:ext cx="8213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9" name="ZoneTexte 327"/>
                <p:cNvSpPr txBox="1">
                  <a:spLocks noChangeArrowheads="1"/>
                </p:cNvSpPr>
                <p:nvPr/>
              </p:nvSpPr>
              <p:spPr bwMode="auto">
                <a:xfrm flipH="1">
                  <a:off x="3846587" y="2554519"/>
                  <a:ext cx="414389" cy="1759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fr-FR" altLang="fr-FR" sz="600"/>
                    <a:t>In10</a:t>
                  </a:r>
                </a:p>
              </p:txBody>
            </p:sp>
          </p:grpSp>
          <p:grpSp>
            <p:nvGrpSpPr>
              <p:cNvPr id="162" name="Groupe 160"/>
              <p:cNvGrpSpPr>
                <a:grpSpLocks/>
              </p:cNvGrpSpPr>
              <p:nvPr/>
            </p:nvGrpSpPr>
            <p:grpSpPr bwMode="auto">
              <a:xfrm>
                <a:off x="3324658" y="2681289"/>
                <a:ext cx="504545" cy="573164"/>
                <a:chOff x="3324658" y="2681289"/>
                <a:chExt cx="504545" cy="573164"/>
              </a:xfrm>
            </p:grpSpPr>
            <p:grpSp>
              <p:nvGrpSpPr>
                <p:cNvPr id="269" name="Groupe 267"/>
                <p:cNvGrpSpPr>
                  <a:grpSpLocks/>
                </p:cNvGrpSpPr>
                <p:nvPr/>
              </p:nvGrpSpPr>
              <p:grpSpPr bwMode="auto">
                <a:xfrm>
                  <a:off x="3324658" y="2778591"/>
                  <a:ext cx="316435" cy="314597"/>
                  <a:chOff x="2626471" y="2711378"/>
                  <a:chExt cx="633677" cy="608891"/>
                </a:xfrm>
              </p:grpSpPr>
              <p:sp>
                <p:nvSpPr>
                  <p:cNvPr id="278" name="Ellipse 277"/>
                  <p:cNvSpPr/>
                  <p:nvPr/>
                </p:nvSpPr>
                <p:spPr>
                  <a:xfrm>
                    <a:off x="2628699" y="2711772"/>
                    <a:ext cx="644216" cy="618337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Forme libre 278"/>
                  <p:cNvSpPr/>
                  <p:nvPr/>
                </p:nvSpPr>
                <p:spPr>
                  <a:xfrm>
                    <a:off x="2784042" y="2902330"/>
                    <a:ext cx="342668" cy="225556"/>
                  </a:xfrm>
                  <a:custGeom>
                    <a:avLst/>
                    <a:gdLst>
                      <a:gd name="connsiteX0" fmla="*/ 0 w 431931"/>
                      <a:gd name="connsiteY0" fmla="*/ 212486 h 353745"/>
                      <a:gd name="connsiteX1" fmla="*/ 128588 w 431931"/>
                      <a:gd name="connsiteY1" fmla="*/ 2936 h 353745"/>
                      <a:gd name="connsiteX2" fmla="*/ 285750 w 431931"/>
                      <a:gd name="connsiteY2" fmla="*/ 350598 h 353745"/>
                      <a:gd name="connsiteX3" fmla="*/ 419100 w 431931"/>
                      <a:gd name="connsiteY3" fmla="*/ 174386 h 353745"/>
                      <a:gd name="connsiteX4" fmla="*/ 419100 w 431931"/>
                      <a:gd name="connsiteY4" fmla="*/ 169623 h 353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931" h="353745">
                        <a:moveTo>
                          <a:pt x="0" y="212486"/>
                        </a:moveTo>
                        <a:cubicBezTo>
                          <a:pt x="40481" y="96201"/>
                          <a:pt x="80963" y="-20083"/>
                          <a:pt x="128588" y="2936"/>
                        </a:cubicBezTo>
                        <a:cubicBezTo>
                          <a:pt x="176213" y="25955"/>
                          <a:pt x="237331" y="322023"/>
                          <a:pt x="285750" y="350598"/>
                        </a:cubicBezTo>
                        <a:cubicBezTo>
                          <a:pt x="334169" y="379173"/>
                          <a:pt x="396875" y="204548"/>
                          <a:pt x="419100" y="174386"/>
                        </a:cubicBezTo>
                        <a:cubicBezTo>
                          <a:pt x="441325" y="144224"/>
                          <a:pt x="430212" y="156923"/>
                          <a:pt x="419100" y="169623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cxnSp>
              <p:nvCxnSpPr>
                <p:cNvPr id="270" name="Connecteur droit 269"/>
                <p:cNvCxnSpPr/>
                <p:nvPr/>
              </p:nvCxnSpPr>
              <p:spPr>
                <a:xfrm flipH="1" flipV="1">
                  <a:off x="3478633" y="2680340"/>
                  <a:ext cx="35135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Connecteur droit 270"/>
                <p:cNvCxnSpPr/>
                <p:nvPr/>
              </p:nvCxnSpPr>
              <p:spPr>
                <a:xfrm flipH="1" flipV="1">
                  <a:off x="3483197" y="2680340"/>
                  <a:ext cx="0" cy="10247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72" name="Groupe 270"/>
                <p:cNvGrpSpPr>
                  <a:grpSpLocks/>
                </p:cNvGrpSpPr>
                <p:nvPr/>
              </p:nvGrpSpPr>
              <p:grpSpPr bwMode="auto">
                <a:xfrm flipH="1">
                  <a:off x="3353382" y="3099951"/>
                  <a:ext cx="237124" cy="154502"/>
                  <a:chOff x="4137562" y="2158173"/>
                  <a:chExt cx="110425" cy="71955"/>
                </a:xfrm>
              </p:grpSpPr>
              <p:cxnSp>
                <p:nvCxnSpPr>
                  <p:cNvPr id="273" name="Connecteur droit 272"/>
                  <p:cNvCxnSpPr/>
                  <p:nvPr/>
                </p:nvCxnSpPr>
                <p:spPr>
                  <a:xfrm flipV="1">
                    <a:off x="4182222" y="2158326"/>
                    <a:ext cx="0" cy="3930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4" name="Connecteur droit 273"/>
                  <p:cNvCxnSpPr/>
                  <p:nvPr/>
                </p:nvCxnSpPr>
                <p:spPr>
                  <a:xfrm flipH="1">
                    <a:off x="4137597" y="2197629"/>
                    <a:ext cx="86061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5" name="Connecteur droit 274"/>
                  <p:cNvCxnSpPr/>
                  <p:nvPr/>
                </p:nvCxnSpPr>
                <p:spPr>
                  <a:xfrm flipH="1" flipV="1">
                    <a:off x="4222596" y="2197629"/>
                    <a:ext cx="22312" cy="327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6" name="Connecteur droit 275"/>
                  <p:cNvCxnSpPr/>
                  <p:nvPr/>
                </p:nvCxnSpPr>
                <p:spPr>
                  <a:xfrm flipH="1" flipV="1">
                    <a:off x="4180097" y="2197629"/>
                    <a:ext cx="20187" cy="327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Connecteur droit 276"/>
                  <p:cNvCxnSpPr/>
                  <p:nvPr/>
                </p:nvCxnSpPr>
                <p:spPr>
                  <a:xfrm flipH="1" flipV="1">
                    <a:off x="4137597" y="2197629"/>
                    <a:ext cx="23375" cy="327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63" name="ZoneTexte 161"/>
              <p:cNvSpPr txBox="1">
                <a:spLocks noChangeArrowheads="1"/>
              </p:cNvSpPr>
              <p:nvPr/>
            </p:nvSpPr>
            <p:spPr bwMode="auto">
              <a:xfrm flipH="1">
                <a:off x="4593723" y="4616393"/>
                <a:ext cx="423667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fr-FR" altLang="fr-FR" sz="600"/>
                  <a:t>In1</a:t>
                </a:r>
              </a:p>
            </p:txBody>
          </p:sp>
          <p:cxnSp>
            <p:nvCxnSpPr>
              <p:cNvPr id="164" name="Connecteur droit 163"/>
              <p:cNvCxnSpPr/>
              <p:nvPr/>
            </p:nvCxnSpPr>
            <p:spPr>
              <a:xfrm flipH="1" flipV="1">
                <a:off x="4557806" y="4757945"/>
                <a:ext cx="2829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5" name="Groupe 163"/>
              <p:cNvGrpSpPr>
                <a:grpSpLocks/>
              </p:cNvGrpSpPr>
              <p:nvPr/>
            </p:nvGrpSpPr>
            <p:grpSpPr bwMode="auto">
              <a:xfrm flipH="1">
                <a:off x="4802386" y="4677068"/>
                <a:ext cx="87874" cy="156881"/>
                <a:chOff x="2627784" y="2132856"/>
                <a:chExt cx="144016" cy="288032"/>
              </a:xfrm>
            </p:grpSpPr>
            <p:sp>
              <p:nvSpPr>
                <p:cNvPr id="267" name="Ellipse 266"/>
                <p:cNvSpPr/>
                <p:nvPr/>
              </p:nvSpPr>
              <p:spPr>
                <a:xfrm>
                  <a:off x="2626717" y="2122715"/>
                  <a:ext cx="145830" cy="28774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268" name="Ellipse 267"/>
                <p:cNvSpPr/>
                <p:nvPr/>
              </p:nvSpPr>
              <p:spPr>
                <a:xfrm>
                  <a:off x="2679066" y="2251832"/>
                  <a:ext cx="44870" cy="479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166" name="Groupe 164"/>
              <p:cNvGrpSpPr>
                <a:grpSpLocks/>
              </p:cNvGrpSpPr>
              <p:nvPr/>
            </p:nvGrpSpPr>
            <p:grpSpPr bwMode="auto">
              <a:xfrm flipH="1">
                <a:off x="4800947" y="4833948"/>
                <a:ext cx="110425" cy="71955"/>
                <a:chOff x="2593182" y="2420888"/>
                <a:chExt cx="180974" cy="132110"/>
              </a:xfrm>
            </p:grpSpPr>
            <p:cxnSp>
              <p:nvCxnSpPr>
                <p:cNvPr id="262" name="Connecteur droit 261"/>
                <p:cNvCxnSpPr/>
                <p:nvPr/>
              </p:nvCxnSpPr>
              <p:spPr>
                <a:xfrm flipH="1" flipV="1">
                  <a:off x="2697759" y="2410461"/>
                  <a:ext cx="0" cy="7378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Connecteur droit 262"/>
                <p:cNvCxnSpPr/>
                <p:nvPr/>
              </p:nvCxnSpPr>
              <p:spPr>
                <a:xfrm>
                  <a:off x="2626713" y="2484243"/>
                  <a:ext cx="14582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Connecteur droit 263"/>
                <p:cNvCxnSpPr/>
                <p:nvPr/>
              </p:nvCxnSpPr>
              <p:spPr>
                <a:xfrm flipV="1">
                  <a:off x="2593062" y="2484243"/>
                  <a:ext cx="37392" cy="5902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Connecteur droit 264"/>
                <p:cNvCxnSpPr/>
                <p:nvPr/>
              </p:nvCxnSpPr>
              <p:spPr>
                <a:xfrm flipV="1">
                  <a:off x="2667845" y="2484243"/>
                  <a:ext cx="37392" cy="5902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Connecteur droit 265"/>
                <p:cNvCxnSpPr/>
                <p:nvPr/>
              </p:nvCxnSpPr>
              <p:spPr>
                <a:xfrm flipV="1">
                  <a:off x="2735151" y="2484243"/>
                  <a:ext cx="37392" cy="5902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7" name="Groupe 165"/>
              <p:cNvGrpSpPr>
                <a:grpSpLocks/>
              </p:cNvGrpSpPr>
              <p:nvPr/>
            </p:nvGrpSpPr>
            <p:grpSpPr bwMode="auto">
              <a:xfrm flipH="1">
                <a:off x="4349183" y="4815790"/>
                <a:ext cx="110425" cy="71955"/>
                <a:chOff x="2593182" y="2420888"/>
                <a:chExt cx="180974" cy="132110"/>
              </a:xfrm>
            </p:grpSpPr>
            <p:cxnSp>
              <p:nvCxnSpPr>
                <p:cNvPr id="257" name="Connecteur droit 256"/>
                <p:cNvCxnSpPr/>
                <p:nvPr/>
              </p:nvCxnSpPr>
              <p:spPr>
                <a:xfrm flipH="1" flipV="1">
                  <a:off x="2697731" y="2410600"/>
                  <a:ext cx="0" cy="7378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Connecteur droit 257"/>
                <p:cNvCxnSpPr/>
                <p:nvPr/>
              </p:nvCxnSpPr>
              <p:spPr>
                <a:xfrm>
                  <a:off x="2626685" y="2484382"/>
                  <a:ext cx="14582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Connecteur droit 258"/>
                <p:cNvCxnSpPr/>
                <p:nvPr/>
              </p:nvCxnSpPr>
              <p:spPr>
                <a:xfrm flipV="1">
                  <a:off x="2593034" y="2484382"/>
                  <a:ext cx="37392" cy="5902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Connecteur droit 259"/>
                <p:cNvCxnSpPr/>
                <p:nvPr/>
              </p:nvCxnSpPr>
              <p:spPr>
                <a:xfrm flipV="1">
                  <a:off x="2667817" y="2484382"/>
                  <a:ext cx="37392" cy="5902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Connecteur droit 260"/>
                <p:cNvCxnSpPr/>
                <p:nvPr/>
              </p:nvCxnSpPr>
              <p:spPr>
                <a:xfrm flipV="1">
                  <a:off x="2735122" y="2484382"/>
                  <a:ext cx="37392" cy="5902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8" name="Groupe 166"/>
              <p:cNvGrpSpPr>
                <a:grpSpLocks/>
              </p:cNvGrpSpPr>
              <p:nvPr/>
            </p:nvGrpSpPr>
            <p:grpSpPr bwMode="auto">
              <a:xfrm flipH="1">
                <a:off x="4391509" y="4712396"/>
                <a:ext cx="170047" cy="117082"/>
                <a:chOff x="3166493" y="2197720"/>
                <a:chExt cx="278689" cy="214961"/>
              </a:xfrm>
            </p:grpSpPr>
            <p:sp>
              <p:nvSpPr>
                <p:cNvPr id="251" name="Ellipse 250"/>
                <p:cNvSpPr/>
                <p:nvPr/>
              </p:nvSpPr>
              <p:spPr>
                <a:xfrm>
                  <a:off x="3165162" y="2259212"/>
                  <a:ext cx="44870" cy="47956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252" name="Ellipse 251"/>
                <p:cNvSpPr/>
                <p:nvPr/>
              </p:nvSpPr>
              <p:spPr>
                <a:xfrm>
                  <a:off x="3314730" y="2358815"/>
                  <a:ext cx="44870" cy="4426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cxnSp>
              <p:nvCxnSpPr>
                <p:cNvPr id="253" name="Connecteur droit 252"/>
                <p:cNvCxnSpPr/>
                <p:nvPr/>
              </p:nvCxnSpPr>
              <p:spPr>
                <a:xfrm>
                  <a:off x="3217511" y="2281347"/>
                  <a:ext cx="164525" cy="885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Connecteur droit 253"/>
                <p:cNvCxnSpPr/>
                <p:nvPr/>
              </p:nvCxnSpPr>
              <p:spPr>
                <a:xfrm flipV="1">
                  <a:off x="3363341" y="2380949"/>
                  <a:ext cx="8226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5" name="Ellipse 254"/>
                <p:cNvSpPr/>
                <p:nvPr/>
              </p:nvSpPr>
              <p:spPr>
                <a:xfrm>
                  <a:off x="3314730" y="2196498"/>
                  <a:ext cx="48611" cy="4426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cxnSp>
              <p:nvCxnSpPr>
                <p:cNvPr id="256" name="Connecteur droit 255"/>
                <p:cNvCxnSpPr/>
                <p:nvPr/>
              </p:nvCxnSpPr>
              <p:spPr>
                <a:xfrm flipV="1">
                  <a:off x="3348384" y="2203876"/>
                  <a:ext cx="8226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9" name="Connecteur droit 168"/>
              <p:cNvCxnSpPr/>
              <p:nvPr/>
            </p:nvCxnSpPr>
            <p:spPr>
              <a:xfrm flipH="1">
                <a:off x="3864216" y="4715749"/>
                <a:ext cx="568105" cy="20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ZoneTexte 168"/>
              <p:cNvSpPr txBox="1">
                <a:spLocks noChangeArrowheads="1"/>
              </p:cNvSpPr>
              <p:nvPr/>
            </p:nvSpPr>
            <p:spPr bwMode="auto">
              <a:xfrm flipH="1">
                <a:off x="3856467" y="4576013"/>
                <a:ext cx="46121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fr-FR" altLang="fr-FR" sz="600"/>
                  <a:t>Out1</a:t>
                </a:r>
              </a:p>
            </p:txBody>
          </p:sp>
          <p:cxnSp>
            <p:nvCxnSpPr>
              <p:cNvPr id="171" name="Connecteur droit 170"/>
              <p:cNvCxnSpPr/>
              <p:nvPr/>
            </p:nvCxnSpPr>
            <p:spPr>
              <a:xfrm flipH="1" flipV="1">
                <a:off x="4838436" y="4757945"/>
                <a:ext cx="1916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2" name="Groupe 170"/>
              <p:cNvGrpSpPr>
                <a:grpSpLocks/>
              </p:cNvGrpSpPr>
              <p:nvPr/>
            </p:nvGrpSpPr>
            <p:grpSpPr bwMode="auto">
              <a:xfrm>
                <a:off x="3824497" y="4633091"/>
                <a:ext cx="110425" cy="228836"/>
                <a:chOff x="3790398" y="4637847"/>
                <a:chExt cx="110425" cy="228836"/>
              </a:xfrm>
            </p:grpSpPr>
            <p:grpSp>
              <p:nvGrpSpPr>
                <p:cNvPr id="242" name="Groupe 240"/>
                <p:cNvGrpSpPr>
                  <a:grpSpLocks/>
                </p:cNvGrpSpPr>
                <p:nvPr/>
              </p:nvGrpSpPr>
              <p:grpSpPr bwMode="auto">
                <a:xfrm flipH="1">
                  <a:off x="3791836" y="4637847"/>
                  <a:ext cx="87874" cy="156881"/>
                  <a:chOff x="2627784" y="2132856"/>
                  <a:chExt cx="144016" cy="288032"/>
                </a:xfrm>
              </p:grpSpPr>
              <p:sp>
                <p:nvSpPr>
                  <p:cNvPr id="249" name="Ellipse 248"/>
                  <p:cNvSpPr/>
                  <p:nvPr/>
                </p:nvSpPr>
                <p:spPr>
                  <a:xfrm>
                    <a:off x="2626802" y="2133367"/>
                    <a:ext cx="134611" cy="276676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250" name="Ellipse 249"/>
                  <p:cNvSpPr/>
                  <p:nvPr/>
                </p:nvSpPr>
                <p:spPr>
                  <a:xfrm>
                    <a:off x="2675412" y="2262482"/>
                    <a:ext cx="37392" cy="4058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243" name="Groupe 241"/>
                <p:cNvGrpSpPr>
                  <a:grpSpLocks/>
                </p:cNvGrpSpPr>
                <p:nvPr/>
              </p:nvGrpSpPr>
              <p:grpSpPr bwMode="auto">
                <a:xfrm flipH="1">
                  <a:off x="3790398" y="4794728"/>
                  <a:ext cx="110425" cy="71955"/>
                  <a:chOff x="2593182" y="2420888"/>
                  <a:chExt cx="180974" cy="132110"/>
                </a:xfrm>
              </p:grpSpPr>
              <p:cxnSp>
                <p:nvCxnSpPr>
                  <p:cNvPr id="244" name="Connecteur droit 243"/>
                  <p:cNvCxnSpPr/>
                  <p:nvPr/>
                </p:nvCxnSpPr>
                <p:spPr>
                  <a:xfrm flipH="1" flipV="1">
                    <a:off x="2697846" y="2410043"/>
                    <a:ext cx="0" cy="7378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Connecteur droit 244"/>
                  <p:cNvCxnSpPr/>
                  <p:nvPr/>
                </p:nvCxnSpPr>
                <p:spPr>
                  <a:xfrm>
                    <a:off x="2626800" y="2483824"/>
                    <a:ext cx="14582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" name="Connecteur droit 245"/>
                  <p:cNvCxnSpPr/>
                  <p:nvPr/>
                </p:nvCxnSpPr>
                <p:spPr>
                  <a:xfrm flipV="1">
                    <a:off x="2593149" y="2483824"/>
                    <a:ext cx="37392" cy="590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Connecteur droit 246"/>
                  <p:cNvCxnSpPr/>
                  <p:nvPr/>
                </p:nvCxnSpPr>
                <p:spPr>
                  <a:xfrm flipV="1">
                    <a:off x="2667933" y="2483824"/>
                    <a:ext cx="37392" cy="590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" name="Connecteur droit 247"/>
                  <p:cNvCxnSpPr/>
                  <p:nvPr/>
                </p:nvCxnSpPr>
                <p:spPr>
                  <a:xfrm flipV="1">
                    <a:off x="2735238" y="2483824"/>
                    <a:ext cx="37392" cy="590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73" name="Groupe 171"/>
              <p:cNvGrpSpPr>
                <a:grpSpLocks/>
              </p:cNvGrpSpPr>
              <p:nvPr/>
            </p:nvGrpSpPr>
            <p:grpSpPr bwMode="auto">
              <a:xfrm>
                <a:off x="3377910" y="4719635"/>
                <a:ext cx="504545" cy="573164"/>
                <a:chOff x="3324658" y="2681289"/>
                <a:chExt cx="504545" cy="573164"/>
              </a:xfrm>
            </p:grpSpPr>
            <p:grpSp>
              <p:nvGrpSpPr>
                <p:cNvPr id="231" name="Groupe 229"/>
                <p:cNvGrpSpPr>
                  <a:grpSpLocks/>
                </p:cNvGrpSpPr>
                <p:nvPr/>
              </p:nvGrpSpPr>
              <p:grpSpPr bwMode="auto">
                <a:xfrm>
                  <a:off x="3324658" y="2778591"/>
                  <a:ext cx="316435" cy="314597"/>
                  <a:chOff x="2626471" y="2711378"/>
                  <a:chExt cx="633677" cy="608891"/>
                </a:xfrm>
              </p:grpSpPr>
              <p:sp>
                <p:nvSpPr>
                  <p:cNvPr id="240" name="Ellipse 239"/>
                  <p:cNvSpPr/>
                  <p:nvPr/>
                </p:nvSpPr>
                <p:spPr>
                  <a:xfrm>
                    <a:off x="2627142" y="2709979"/>
                    <a:ext cx="635081" cy="610559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Forme libre 240"/>
                  <p:cNvSpPr/>
                  <p:nvPr/>
                </p:nvSpPr>
                <p:spPr>
                  <a:xfrm>
                    <a:off x="2773347" y="2900537"/>
                    <a:ext cx="342671" cy="225556"/>
                  </a:xfrm>
                  <a:custGeom>
                    <a:avLst/>
                    <a:gdLst>
                      <a:gd name="connsiteX0" fmla="*/ 0 w 431931"/>
                      <a:gd name="connsiteY0" fmla="*/ 212486 h 353745"/>
                      <a:gd name="connsiteX1" fmla="*/ 128588 w 431931"/>
                      <a:gd name="connsiteY1" fmla="*/ 2936 h 353745"/>
                      <a:gd name="connsiteX2" fmla="*/ 285750 w 431931"/>
                      <a:gd name="connsiteY2" fmla="*/ 350598 h 353745"/>
                      <a:gd name="connsiteX3" fmla="*/ 419100 w 431931"/>
                      <a:gd name="connsiteY3" fmla="*/ 174386 h 353745"/>
                      <a:gd name="connsiteX4" fmla="*/ 419100 w 431931"/>
                      <a:gd name="connsiteY4" fmla="*/ 169623 h 353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931" h="353745">
                        <a:moveTo>
                          <a:pt x="0" y="212486"/>
                        </a:moveTo>
                        <a:cubicBezTo>
                          <a:pt x="40481" y="96201"/>
                          <a:pt x="80963" y="-20083"/>
                          <a:pt x="128588" y="2936"/>
                        </a:cubicBezTo>
                        <a:cubicBezTo>
                          <a:pt x="176213" y="25955"/>
                          <a:pt x="237331" y="322023"/>
                          <a:pt x="285750" y="350598"/>
                        </a:cubicBezTo>
                        <a:cubicBezTo>
                          <a:pt x="334169" y="379173"/>
                          <a:pt x="396875" y="204548"/>
                          <a:pt x="419100" y="174386"/>
                        </a:cubicBezTo>
                        <a:cubicBezTo>
                          <a:pt x="441325" y="144224"/>
                          <a:pt x="430212" y="156923"/>
                          <a:pt x="419100" y="169623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cxnSp>
              <p:nvCxnSpPr>
                <p:cNvPr id="232" name="Connecteur droit 231"/>
                <p:cNvCxnSpPr/>
                <p:nvPr/>
              </p:nvCxnSpPr>
              <p:spPr>
                <a:xfrm flipH="1" flipV="1">
                  <a:off x="3477857" y="2681422"/>
                  <a:ext cx="35135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Connecteur droit 232"/>
                <p:cNvCxnSpPr/>
                <p:nvPr/>
              </p:nvCxnSpPr>
              <p:spPr>
                <a:xfrm flipH="1" flipV="1">
                  <a:off x="3482420" y="2681422"/>
                  <a:ext cx="0" cy="10247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34" name="Groupe 232"/>
                <p:cNvGrpSpPr>
                  <a:grpSpLocks/>
                </p:cNvGrpSpPr>
                <p:nvPr/>
              </p:nvGrpSpPr>
              <p:grpSpPr bwMode="auto">
                <a:xfrm flipH="1">
                  <a:off x="3353382" y="3099951"/>
                  <a:ext cx="237124" cy="154502"/>
                  <a:chOff x="4137562" y="2158173"/>
                  <a:chExt cx="110425" cy="71955"/>
                </a:xfrm>
              </p:grpSpPr>
              <p:cxnSp>
                <p:nvCxnSpPr>
                  <p:cNvPr id="235" name="Connecteur droit 234"/>
                  <p:cNvCxnSpPr/>
                  <p:nvPr/>
                </p:nvCxnSpPr>
                <p:spPr>
                  <a:xfrm flipV="1">
                    <a:off x="4182584" y="2157895"/>
                    <a:ext cx="0" cy="3930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Connecteur droit 235"/>
                  <p:cNvCxnSpPr/>
                  <p:nvPr/>
                </p:nvCxnSpPr>
                <p:spPr>
                  <a:xfrm flipH="1">
                    <a:off x="4137960" y="2197197"/>
                    <a:ext cx="8818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Connecteur droit 236"/>
                  <p:cNvCxnSpPr/>
                  <p:nvPr/>
                </p:nvCxnSpPr>
                <p:spPr>
                  <a:xfrm flipH="1" flipV="1">
                    <a:off x="4225083" y="2197197"/>
                    <a:ext cx="20187" cy="327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Connecteur droit 237"/>
                  <p:cNvCxnSpPr/>
                  <p:nvPr/>
                </p:nvCxnSpPr>
                <p:spPr>
                  <a:xfrm flipH="1" flipV="1">
                    <a:off x="4180459" y="2197197"/>
                    <a:ext cx="22312" cy="327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Connecteur droit 238"/>
                  <p:cNvCxnSpPr/>
                  <p:nvPr/>
                </p:nvCxnSpPr>
                <p:spPr>
                  <a:xfrm flipH="1" flipV="1">
                    <a:off x="4137960" y="2197197"/>
                    <a:ext cx="23375" cy="327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74" name="ZoneTexte 172"/>
              <p:cNvSpPr txBox="1">
                <a:spLocks noChangeArrowheads="1"/>
              </p:cNvSpPr>
              <p:nvPr/>
            </p:nvSpPr>
            <p:spPr bwMode="auto">
              <a:xfrm flipH="1">
                <a:off x="2511257" y="2861107"/>
                <a:ext cx="103692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fr-FR" altLang="fr-FR" sz="1000"/>
                  <a:t>2636A-CHB</a:t>
                </a:r>
              </a:p>
              <a:p>
                <a:r>
                  <a:rPr lang="fr-FR" altLang="fr-FR" sz="1000"/>
                  <a:t>Vdrain control</a:t>
                </a:r>
              </a:p>
            </p:txBody>
          </p:sp>
          <p:sp>
            <p:nvSpPr>
              <p:cNvPr id="175" name="ZoneTexte 173"/>
              <p:cNvSpPr txBox="1">
                <a:spLocks noChangeArrowheads="1"/>
              </p:cNvSpPr>
              <p:nvPr/>
            </p:nvSpPr>
            <p:spPr bwMode="auto">
              <a:xfrm flipH="1">
                <a:off x="2568864" y="4877352"/>
                <a:ext cx="1035120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fr-FR" altLang="fr-FR" sz="1000" dirty="0"/>
                  <a:t>2636A-CHA</a:t>
                </a:r>
              </a:p>
              <a:p>
                <a:r>
                  <a:rPr lang="fr-FR" altLang="fr-FR" sz="1000" dirty="0" err="1"/>
                  <a:t>Vgate</a:t>
                </a:r>
                <a:r>
                  <a:rPr lang="fr-FR" altLang="fr-FR" sz="1000" dirty="0"/>
                  <a:t> control</a:t>
                </a:r>
              </a:p>
            </p:txBody>
          </p:sp>
          <p:cxnSp>
            <p:nvCxnSpPr>
              <p:cNvPr id="176" name="Connecteur droit 175"/>
              <p:cNvCxnSpPr/>
              <p:nvPr/>
            </p:nvCxnSpPr>
            <p:spPr>
              <a:xfrm>
                <a:off x="5944987" y="2525624"/>
                <a:ext cx="0" cy="1388419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7" name="Groupe 175"/>
              <p:cNvGrpSpPr>
                <a:grpSpLocks/>
              </p:cNvGrpSpPr>
              <p:nvPr/>
            </p:nvGrpSpPr>
            <p:grpSpPr bwMode="auto">
              <a:xfrm>
                <a:off x="8667725" y="2465312"/>
                <a:ext cx="240960" cy="473517"/>
                <a:chOff x="1187624" y="4077072"/>
                <a:chExt cx="864096" cy="2016224"/>
              </a:xfrm>
            </p:grpSpPr>
            <p:cxnSp>
              <p:nvCxnSpPr>
                <p:cNvPr id="188" name="Connecteur droit 187"/>
                <p:cNvCxnSpPr/>
                <p:nvPr/>
              </p:nvCxnSpPr>
              <p:spPr>
                <a:xfrm>
                  <a:off x="1659109" y="5138099"/>
                  <a:ext cx="39272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Connecteur droit 188"/>
                <p:cNvCxnSpPr/>
                <p:nvPr/>
              </p:nvCxnSpPr>
              <p:spPr>
                <a:xfrm flipV="1">
                  <a:off x="1855471" y="5043991"/>
                  <a:ext cx="0" cy="2053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Connecteur droit 189"/>
                <p:cNvCxnSpPr/>
                <p:nvPr/>
              </p:nvCxnSpPr>
              <p:spPr>
                <a:xfrm flipH="1">
                  <a:off x="1863656" y="5215101"/>
                  <a:ext cx="98181" cy="32510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Connecteur droit 190"/>
                <p:cNvCxnSpPr/>
                <p:nvPr/>
              </p:nvCxnSpPr>
              <p:spPr>
                <a:xfrm>
                  <a:off x="1855471" y="5240765"/>
                  <a:ext cx="17181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Connecteur droit 191"/>
                <p:cNvCxnSpPr/>
                <p:nvPr/>
              </p:nvCxnSpPr>
              <p:spPr>
                <a:xfrm>
                  <a:off x="1863656" y="5540210"/>
                  <a:ext cx="0" cy="14544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Connecteur droit 192"/>
                <p:cNvCxnSpPr/>
                <p:nvPr/>
              </p:nvCxnSpPr>
              <p:spPr>
                <a:xfrm>
                  <a:off x="1577292" y="5394764"/>
                  <a:ext cx="310907" cy="855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Connecteur droit 193"/>
                <p:cNvCxnSpPr/>
                <p:nvPr/>
              </p:nvCxnSpPr>
              <p:spPr>
                <a:xfrm flipH="1">
                  <a:off x="1855471" y="5052544"/>
                  <a:ext cx="0" cy="17111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5" name="Groupe 410"/>
                <p:cNvGrpSpPr>
                  <a:grpSpLocks/>
                </p:cNvGrpSpPr>
                <p:nvPr/>
              </p:nvGrpSpPr>
              <p:grpSpPr bwMode="auto">
                <a:xfrm>
                  <a:off x="1726418" y="5968912"/>
                  <a:ext cx="241256" cy="124384"/>
                  <a:chOff x="2593182" y="2420888"/>
                  <a:chExt cx="180974" cy="132110"/>
                </a:xfrm>
              </p:grpSpPr>
              <p:cxnSp>
                <p:nvCxnSpPr>
                  <p:cNvPr id="226" name="Connecteur droit 225"/>
                  <p:cNvCxnSpPr/>
                  <p:nvPr/>
                </p:nvCxnSpPr>
                <p:spPr>
                  <a:xfrm flipH="1" flipV="1">
                    <a:off x="2702263" y="2419903"/>
                    <a:ext cx="0" cy="7269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Connecteur droit 226"/>
                  <p:cNvCxnSpPr/>
                  <p:nvPr/>
                </p:nvCxnSpPr>
                <p:spPr>
                  <a:xfrm>
                    <a:off x="2628614" y="2492598"/>
                    <a:ext cx="1472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" name="Connecteur droit 227"/>
                  <p:cNvCxnSpPr/>
                  <p:nvPr/>
                </p:nvCxnSpPr>
                <p:spPr>
                  <a:xfrm flipV="1">
                    <a:off x="2591790" y="2492598"/>
                    <a:ext cx="36824" cy="6360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Connecteur droit 228"/>
                  <p:cNvCxnSpPr/>
                  <p:nvPr/>
                </p:nvCxnSpPr>
                <p:spPr>
                  <a:xfrm flipV="1">
                    <a:off x="2665439" y="2492598"/>
                    <a:ext cx="36824" cy="6360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Connecteur droit 229"/>
                  <p:cNvCxnSpPr/>
                  <p:nvPr/>
                </p:nvCxnSpPr>
                <p:spPr>
                  <a:xfrm flipV="1">
                    <a:off x="2739087" y="2492598"/>
                    <a:ext cx="36824" cy="6360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6" name="Groupe 66"/>
                <p:cNvGrpSpPr>
                  <a:grpSpLocks/>
                </p:cNvGrpSpPr>
                <p:nvPr/>
              </p:nvGrpSpPr>
              <p:grpSpPr bwMode="auto">
                <a:xfrm>
                  <a:off x="1187624" y="5246412"/>
                  <a:ext cx="394894" cy="340570"/>
                  <a:chOff x="4355976" y="5164271"/>
                  <a:chExt cx="333682" cy="299778"/>
                </a:xfrm>
              </p:grpSpPr>
              <p:sp>
                <p:nvSpPr>
                  <p:cNvPr id="217" name="Rectangle 216"/>
                  <p:cNvSpPr/>
                  <p:nvPr/>
                </p:nvSpPr>
                <p:spPr>
                  <a:xfrm>
                    <a:off x="4353394" y="5249668"/>
                    <a:ext cx="318022" cy="1280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cxnSp>
                <p:nvCxnSpPr>
                  <p:cNvPr id="218" name="Connecteur droit 217"/>
                  <p:cNvCxnSpPr/>
                  <p:nvPr/>
                </p:nvCxnSpPr>
                <p:spPr>
                  <a:xfrm flipH="1">
                    <a:off x="4429444" y="5249668"/>
                    <a:ext cx="152097" cy="1280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Connecteur droit 218"/>
                  <p:cNvCxnSpPr/>
                  <p:nvPr/>
                </p:nvCxnSpPr>
                <p:spPr>
                  <a:xfrm flipH="1" flipV="1">
                    <a:off x="4512406" y="5166833"/>
                    <a:ext cx="0" cy="8283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20" name="Groupe 410"/>
                  <p:cNvGrpSpPr>
                    <a:grpSpLocks/>
                  </p:cNvGrpSpPr>
                  <p:nvPr/>
                </p:nvGrpSpPr>
                <p:grpSpPr bwMode="auto">
                  <a:xfrm>
                    <a:off x="4437509" y="5376292"/>
                    <a:ext cx="152400" cy="87757"/>
                    <a:chOff x="2593182" y="2420888"/>
                    <a:chExt cx="180974" cy="132110"/>
                  </a:xfrm>
                </p:grpSpPr>
                <p:cxnSp>
                  <p:nvCxnSpPr>
                    <p:cNvPr id="221" name="Connecteur droit 220"/>
                    <p:cNvCxnSpPr/>
                    <p:nvPr/>
                  </p:nvCxnSpPr>
                  <p:spPr>
                    <a:xfrm flipH="1" flipV="1">
                      <a:off x="2698539" y="2422995"/>
                      <a:ext cx="0" cy="7935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2" name="Connecteur droit 34"/>
                    <p:cNvCxnSpPr/>
                    <p:nvPr/>
                  </p:nvCxnSpPr>
                  <p:spPr>
                    <a:xfrm>
                      <a:off x="2624650" y="2502351"/>
                      <a:ext cx="14777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3" name="Connecteur droit 222"/>
                    <p:cNvCxnSpPr/>
                    <p:nvPr/>
                  </p:nvCxnSpPr>
                  <p:spPr>
                    <a:xfrm flipV="1">
                      <a:off x="2591812" y="2502351"/>
                      <a:ext cx="41051" cy="79363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4" name="Connecteur droit 223"/>
                    <p:cNvCxnSpPr/>
                    <p:nvPr/>
                  </p:nvCxnSpPr>
                  <p:spPr>
                    <a:xfrm flipV="1">
                      <a:off x="2665701" y="2502351"/>
                      <a:ext cx="41046" cy="79363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5" name="Connecteur droit 224"/>
                    <p:cNvCxnSpPr/>
                    <p:nvPr/>
                  </p:nvCxnSpPr>
                  <p:spPr>
                    <a:xfrm flipV="1">
                      <a:off x="2731378" y="2502351"/>
                      <a:ext cx="41046" cy="79363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97" name="Groupe 47"/>
                <p:cNvGrpSpPr>
                  <a:grpSpLocks/>
                </p:cNvGrpSpPr>
                <p:nvPr/>
              </p:nvGrpSpPr>
              <p:grpSpPr bwMode="auto">
                <a:xfrm>
                  <a:off x="1740877" y="5682308"/>
                  <a:ext cx="247110" cy="294798"/>
                  <a:chOff x="5157787" y="5163509"/>
                  <a:chExt cx="208806" cy="259488"/>
                </a:xfrm>
              </p:grpSpPr>
              <p:cxnSp>
                <p:nvCxnSpPr>
                  <p:cNvPr id="212" name="Connecteur droit 13"/>
                  <p:cNvCxnSpPr/>
                  <p:nvPr/>
                </p:nvCxnSpPr>
                <p:spPr>
                  <a:xfrm>
                    <a:off x="5171657" y="5294475"/>
                    <a:ext cx="17283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3" name="Triangle isocèle 212"/>
                  <p:cNvSpPr/>
                  <p:nvPr/>
                </p:nvSpPr>
                <p:spPr>
                  <a:xfrm>
                    <a:off x="5185484" y="5294475"/>
                    <a:ext cx="165923" cy="128020"/>
                  </a:xfrm>
                  <a:prstGeom prst="triangle">
                    <a:avLst/>
                  </a:prstGeom>
                  <a:noFill/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214" name="Triangle isocèle 213"/>
                  <p:cNvSpPr/>
                  <p:nvPr/>
                </p:nvSpPr>
                <p:spPr>
                  <a:xfrm rot="10800000">
                    <a:off x="5178573" y="5166450"/>
                    <a:ext cx="165923" cy="128024"/>
                  </a:xfrm>
                  <a:prstGeom prst="triangle">
                    <a:avLst/>
                  </a:prstGeom>
                  <a:noFill/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cxnSp>
                <p:nvCxnSpPr>
                  <p:cNvPr id="215" name="Connecteur droit 214"/>
                  <p:cNvCxnSpPr/>
                  <p:nvPr/>
                </p:nvCxnSpPr>
                <p:spPr>
                  <a:xfrm flipV="1">
                    <a:off x="5157831" y="5294475"/>
                    <a:ext cx="20743" cy="2259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Connecteur droit 215"/>
                  <p:cNvCxnSpPr/>
                  <p:nvPr/>
                </p:nvCxnSpPr>
                <p:spPr>
                  <a:xfrm flipV="1">
                    <a:off x="5344496" y="5271880"/>
                    <a:ext cx="20738" cy="225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8" name="Connecteur droit 197"/>
                <p:cNvCxnSpPr/>
                <p:nvPr/>
              </p:nvCxnSpPr>
              <p:spPr>
                <a:xfrm>
                  <a:off x="1740927" y="4470770"/>
                  <a:ext cx="21272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9" name="Triangle isocèle 198"/>
                <p:cNvSpPr/>
                <p:nvPr/>
              </p:nvSpPr>
              <p:spPr>
                <a:xfrm>
                  <a:off x="1749111" y="4470770"/>
                  <a:ext cx="204541" cy="145446"/>
                </a:xfrm>
                <a:prstGeom prst="triangl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200" name="Triangle isocèle 199"/>
                <p:cNvSpPr/>
                <p:nvPr/>
              </p:nvSpPr>
              <p:spPr>
                <a:xfrm rot="10800000">
                  <a:off x="1749111" y="4325330"/>
                  <a:ext cx="204541" cy="145441"/>
                </a:xfrm>
                <a:prstGeom prst="triangl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cxnSp>
              <p:nvCxnSpPr>
                <p:cNvPr id="201" name="Connecteur droit 200"/>
                <p:cNvCxnSpPr/>
                <p:nvPr/>
              </p:nvCxnSpPr>
              <p:spPr>
                <a:xfrm flipV="1">
                  <a:off x="1724563" y="4470770"/>
                  <a:ext cx="24548" cy="2566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Connecteur droit 201"/>
                <p:cNvCxnSpPr/>
                <p:nvPr/>
              </p:nvCxnSpPr>
              <p:spPr>
                <a:xfrm flipV="1">
                  <a:off x="1945473" y="4445106"/>
                  <a:ext cx="24543" cy="256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Connecteur droit 202"/>
                <p:cNvCxnSpPr/>
                <p:nvPr/>
              </p:nvCxnSpPr>
              <p:spPr>
                <a:xfrm flipH="1">
                  <a:off x="1855471" y="4735993"/>
                  <a:ext cx="90002" cy="32510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Connecteur droit 203"/>
                <p:cNvCxnSpPr/>
                <p:nvPr/>
              </p:nvCxnSpPr>
              <p:spPr>
                <a:xfrm>
                  <a:off x="1839108" y="4761657"/>
                  <a:ext cx="17999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Connecteur droit 204"/>
                <p:cNvCxnSpPr/>
                <p:nvPr/>
              </p:nvCxnSpPr>
              <p:spPr>
                <a:xfrm>
                  <a:off x="1724563" y="4864323"/>
                  <a:ext cx="16363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Connecteur droit 205"/>
                <p:cNvCxnSpPr/>
                <p:nvPr/>
              </p:nvCxnSpPr>
              <p:spPr>
                <a:xfrm flipH="1">
                  <a:off x="1847292" y="4616216"/>
                  <a:ext cx="0" cy="1539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Connecteur droit 206"/>
                <p:cNvCxnSpPr/>
                <p:nvPr/>
              </p:nvCxnSpPr>
              <p:spPr>
                <a:xfrm flipH="1">
                  <a:off x="1847292" y="4171331"/>
                  <a:ext cx="0" cy="14544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8" name="Triangle isocèle 207"/>
                <p:cNvSpPr/>
                <p:nvPr/>
              </p:nvSpPr>
              <p:spPr>
                <a:xfrm>
                  <a:off x="1773654" y="4077218"/>
                  <a:ext cx="147272" cy="94113"/>
                </a:xfrm>
                <a:prstGeom prst="triangl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209" name="Ellipse 208"/>
                <p:cNvSpPr/>
                <p:nvPr/>
              </p:nvSpPr>
              <p:spPr>
                <a:xfrm>
                  <a:off x="1806381" y="5103877"/>
                  <a:ext cx="90002" cy="770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cxnSp>
              <p:nvCxnSpPr>
                <p:cNvPr id="210" name="Connecteur droit 209"/>
                <p:cNvCxnSpPr/>
                <p:nvPr/>
              </p:nvCxnSpPr>
              <p:spPr>
                <a:xfrm flipH="1" flipV="1">
                  <a:off x="1732748" y="4855770"/>
                  <a:ext cx="0" cy="54755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1" name="Ellipse 210"/>
                <p:cNvSpPr/>
                <p:nvPr/>
              </p:nvSpPr>
              <p:spPr>
                <a:xfrm>
                  <a:off x="1700021" y="5369100"/>
                  <a:ext cx="57270" cy="5133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cxnSp>
            <p:nvCxnSpPr>
              <p:cNvPr id="178" name="Connecteur droit 177"/>
              <p:cNvCxnSpPr/>
              <p:nvPr/>
            </p:nvCxnSpPr>
            <p:spPr>
              <a:xfrm>
                <a:off x="5997462" y="2525624"/>
                <a:ext cx="0" cy="105487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Connecteur droit 178"/>
              <p:cNvCxnSpPr/>
              <p:nvPr/>
            </p:nvCxnSpPr>
            <p:spPr>
              <a:xfrm flipH="1">
                <a:off x="6049938" y="2525624"/>
                <a:ext cx="2281" cy="781614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Connecteur droit 179"/>
              <p:cNvCxnSpPr/>
              <p:nvPr/>
            </p:nvCxnSpPr>
            <p:spPr>
              <a:xfrm>
                <a:off x="6106976" y="2525624"/>
                <a:ext cx="0" cy="510359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Connecteur droit 180"/>
              <p:cNvCxnSpPr/>
              <p:nvPr/>
            </p:nvCxnSpPr>
            <p:spPr>
              <a:xfrm>
                <a:off x="6164016" y="2525624"/>
                <a:ext cx="0" cy="21700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Connecteur droit 181"/>
              <p:cNvCxnSpPr/>
              <p:nvPr/>
            </p:nvCxnSpPr>
            <p:spPr>
              <a:xfrm flipV="1">
                <a:off x="6159452" y="2740619"/>
                <a:ext cx="2559897" cy="2009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Connecteur droit 182"/>
              <p:cNvCxnSpPr/>
              <p:nvPr/>
            </p:nvCxnSpPr>
            <p:spPr>
              <a:xfrm flipV="1">
                <a:off x="6102413" y="3027947"/>
                <a:ext cx="1868588" cy="602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Connecteur droit 183"/>
              <p:cNvCxnSpPr/>
              <p:nvPr/>
            </p:nvCxnSpPr>
            <p:spPr>
              <a:xfrm>
                <a:off x="6045375" y="3307238"/>
                <a:ext cx="1248006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Connecteur droit 184"/>
              <p:cNvCxnSpPr/>
              <p:nvPr/>
            </p:nvCxnSpPr>
            <p:spPr>
              <a:xfrm>
                <a:off x="5990618" y="3580502"/>
                <a:ext cx="604609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Accolade fermante 185"/>
              <p:cNvSpPr/>
              <p:nvPr/>
            </p:nvSpPr>
            <p:spPr>
              <a:xfrm rot="16200000">
                <a:off x="6016053" y="2323448"/>
                <a:ext cx="72334" cy="323980"/>
              </a:xfrm>
              <a:prstGeom prst="righ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7" name="ZoneTexte 185"/>
              <p:cNvSpPr txBox="1">
                <a:spLocks noChangeArrowheads="1"/>
              </p:cNvSpPr>
              <p:nvPr/>
            </p:nvSpPr>
            <p:spPr bwMode="auto">
              <a:xfrm>
                <a:off x="4914115" y="2167971"/>
                <a:ext cx="4617465" cy="350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fr-FR" sz="1200"/>
                  <a:t>ESD protections controlled by a NI6501 card</a:t>
                </a:r>
              </a:p>
            </p:txBody>
          </p:sp>
        </p:grpSp>
        <p:sp>
          <p:nvSpPr>
            <p:cNvPr id="13" name="ZoneTexte 11"/>
            <p:cNvSpPr txBox="1">
              <a:spLocks noChangeArrowheads="1"/>
            </p:cNvSpPr>
            <p:nvPr/>
          </p:nvSpPr>
          <p:spPr bwMode="auto">
            <a:xfrm flipH="1">
              <a:off x="5449214" y="5135418"/>
              <a:ext cx="89869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fr-FR" altLang="fr-FR" sz="900"/>
                <a:t>Fixed to VSS</a:t>
              </a:r>
            </a:p>
          </p:txBody>
        </p:sp>
        <p:sp>
          <p:nvSpPr>
            <p:cNvPr id="14" name="ZoneTexte 12"/>
            <p:cNvSpPr txBox="1">
              <a:spLocks noChangeArrowheads="1"/>
            </p:cNvSpPr>
            <p:nvPr/>
          </p:nvSpPr>
          <p:spPr bwMode="auto">
            <a:xfrm>
              <a:off x="6443795" y="5401928"/>
              <a:ext cx="3721249" cy="331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fr-FR" sz="1100"/>
                <a:t>Example schematic for NMOS devices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92668" y="1738615"/>
              <a:ext cx="1227473" cy="2813004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6" name="ZoneTexte 14"/>
            <p:cNvSpPr txBox="1">
              <a:spLocks noChangeArrowheads="1"/>
            </p:cNvSpPr>
            <p:nvPr/>
          </p:nvSpPr>
          <p:spPr bwMode="auto">
            <a:xfrm flipH="1">
              <a:off x="4782693" y="1736605"/>
              <a:ext cx="110844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fr-FR" altLang="fr-FR" sz="1000"/>
                <a:t>switches matrix</a:t>
              </a:r>
            </a:p>
          </p:txBody>
        </p:sp>
      </p:grpSp>
      <p:sp>
        <p:nvSpPr>
          <p:cNvPr id="627" name="ZoneTexte 626"/>
          <p:cNvSpPr txBox="1"/>
          <p:nvPr/>
        </p:nvSpPr>
        <p:spPr>
          <a:xfrm flipH="1">
            <a:off x="7812360" y="5024209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Test basse T°C</a:t>
            </a:r>
            <a:endParaRPr lang="fr-FR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072" name="Groupe 3071"/>
          <p:cNvGrpSpPr/>
          <p:nvPr/>
        </p:nvGrpSpPr>
        <p:grpSpPr>
          <a:xfrm>
            <a:off x="3650158" y="3211513"/>
            <a:ext cx="4882282" cy="2984086"/>
            <a:chOff x="4089379" y="3211513"/>
            <a:chExt cx="4882282" cy="2984086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9551" y="3211513"/>
              <a:ext cx="2208461" cy="2984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2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5384" y="4703556"/>
              <a:ext cx="796277" cy="340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5" name="Picture 2" descr="http://www.amptek.com/wp-content/uploads/2013/12/minix_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621" y="3988584"/>
              <a:ext cx="1722311" cy="1285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6" name="ZoneTexte 623"/>
            <p:cNvSpPr txBox="1">
              <a:spLocks noChangeArrowheads="1"/>
            </p:cNvSpPr>
            <p:nvPr/>
          </p:nvSpPr>
          <p:spPr bwMode="auto">
            <a:xfrm>
              <a:off x="4089379" y="5301208"/>
              <a:ext cx="1785938" cy="6463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lvl="1" indent="0"/>
              <a:r>
                <a:rPr lang="en-US" altLang="fr-FR" sz="1200" dirty="0"/>
                <a:t>Dose rate : 2.5 </a:t>
              </a:r>
              <a:r>
                <a:rPr lang="en-US" altLang="fr-FR" sz="1200" dirty="0" err="1" smtClean="0"/>
                <a:t>kRad</a:t>
              </a:r>
              <a:r>
                <a:rPr lang="en-US" altLang="fr-FR" sz="1200" dirty="0" smtClean="0"/>
                <a:t> </a:t>
              </a:r>
              <a:r>
                <a:rPr lang="en-US" altLang="fr-FR" sz="1200" dirty="0"/>
                <a:t>/</a:t>
              </a:r>
              <a:r>
                <a:rPr lang="en-US" altLang="fr-FR" sz="1200" dirty="0" smtClean="0"/>
                <a:t>s</a:t>
              </a:r>
            </a:p>
            <a:p>
              <a:pPr marL="0" lvl="1" indent="0"/>
              <a:r>
                <a:rPr lang="en-US" altLang="fr-FR" sz="1200" dirty="0"/>
                <a:t>Total dose: </a:t>
              </a:r>
              <a:r>
                <a:rPr lang="en-US" altLang="fr-FR" sz="1200" dirty="0" smtClean="0"/>
                <a:t>1GRad</a:t>
              </a:r>
              <a:endParaRPr lang="en-US" altLang="fr-FR" sz="1200" dirty="0"/>
            </a:p>
            <a:p>
              <a:pPr marL="0" lvl="1" indent="0"/>
              <a:r>
                <a:rPr lang="en-US" altLang="fr-FR" sz="1200" dirty="0"/>
                <a:t> </a:t>
              </a:r>
              <a:r>
                <a:rPr lang="en-US" altLang="fr-FR" sz="1200" dirty="0" smtClean="0"/>
                <a:t>               ~</a:t>
              </a:r>
              <a:r>
                <a:rPr lang="en-US" altLang="fr-FR" sz="1200" dirty="0"/>
                <a:t>1 </a:t>
              </a:r>
              <a:r>
                <a:rPr lang="en-US" altLang="fr-FR" sz="1200" dirty="0" err="1"/>
                <a:t>semaine</a:t>
              </a:r>
              <a:endParaRPr lang="en-US" altLang="fr-FR" sz="1200" dirty="0"/>
            </a:p>
          </p:txBody>
        </p:sp>
        <p:cxnSp>
          <p:nvCxnSpPr>
            <p:cNvPr id="5" name="Connecteur droit avec flèche 4"/>
            <p:cNvCxnSpPr/>
            <p:nvPr/>
          </p:nvCxnSpPr>
          <p:spPr>
            <a:xfrm flipH="1">
              <a:off x="6444208" y="3948113"/>
              <a:ext cx="1440160" cy="582612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oneTexte 8"/>
          <p:cNvSpPr txBox="1"/>
          <p:nvPr/>
        </p:nvSpPr>
        <p:spPr>
          <a:xfrm flipH="1">
            <a:off x="6732240" y="5135720"/>
            <a:ext cx="1800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Setup source X</a:t>
            </a:r>
            <a:endParaRPr lang="fr-FR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59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Profil </a:t>
            </a:r>
            <a:r>
              <a:rPr lang="fr-FR" dirty="0" err="1" smtClean="0"/>
              <a:t>Irrad</a:t>
            </a:r>
            <a:r>
              <a:rPr lang="fr-FR" dirty="0" smtClean="0"/>
              <a:t> </a:t>
            </a:r>
            <a:r>
              <a:rPr lang="fr-FR" sz="2400" dirty="0" smtClean="0"/>
              <a:t>(PROTON PS – CERN)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340768"/>
            <a:ext cx="5256584" cy="363203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Faisceau</a:t>
            </a:r>
            <a:r>
              <a:rPr lang="en-US" sz="2400" dirty="0" smtClean="0"/>
              <a:t> protons 24GeV </a:t>
            </a:r>
            <a:r>
              <a:rPr lang="en-US" sz="2400" dirty="0" err="1" smtClean="0"/>
              <a:t>ligne</a:t>
            </a:r>
            <a:r>
              <a:rPr lang="en-US" sz="2400" dirty="0" smtClean="0"/>
              <a:t> PS</a:t>
            </a:r>
          </a:p>
          <a:p>
            <a:r>
              <a:rPr lang="en-US" sz="2400" dirty="0" smtClean="0"/>
              <a:t>Dose </a:t>
            </a:r>
            <a:r>
              <a:rPr lang="en-US" sz="2400" dirty="0" err="1" smtClean="0"/>
              <a:t>Totale</a:t>
            </a:r>
            <a:r>
              <a:rPr lang="en-US" sz="2400" dirty="0"/>
              <a:t>:</a:t>
            </a:r>
            <a:endParaRPr lang="en-US" sz="2400" dirty="0" smtClean="0"/>
          </a:p>
          <a:p>
            <a:pPr lvl="1"/>
            <a:r>
              <a:rPr lang="en-US" sz="2000" dirty="0" smtClean="0"/>
              <a:t>800MRad</a:t>
            </a:r>
          </a:p>
          <a:p>
            <a:pPr lvl="1"/>
            <a:r>
              <a:rPr lang="en-US" sz="2000" dirty="0" smtClean="0"/>
              <a:t>~ 2 </a:t>
            </a:r>
            <a:r>
              <a:rPr lang="en-US" sz="2000" dirty="0" err="1" smtClean="0"/>
              <a:t>mois</a:t>
            </a:r>
            <a:endParaRPr lang="en-US" sz="2000" dirty="0"/>
          </a:p>
          <a:p>
            <a:r>
              <a:rPr lang="en-US" sz="2400" dirty="0" smtClean="0"/>
              <a:t>Dose rate :</a:t>
            </a:r>
          </a:p>
          <a:p>
            <a:pPr lvl="1"/>
            <a:r>
              <a:rPr lang="en-US" sz="2000" dirty="0" smtClean="0"/>
              <a:t>400kRad/</a:t>
            </a:r>
            <a:r>
              <a:rPr lang="en-US" sz="2000" dirty="0" err="1" smtClean="0"/>
              <a:t>heure</a:t>
            </a:r>
            <a:endParaRPr lang="en-US" sz="2000" dirty="0" smtClean="0"/>
          </a:p>
          <a:p>
            <a:r>
              <a:rPr lang="en-US" sz="2400" dirty="0" err="1" smtClean="0"/>
              <a:t>Arrêts</a:t>
            </a:r>
            <a:r>
              <a:rPr lang="en-US" sz="2400" dirty="0" smtClean="0"/>
              <a:t> </a:t>
            </a:r>
            <a:r>
              <a:rPr lang="en-US" sz="2400" dirty="0" err="1"/>
              <a:t>faisceau</a:t>
            </a:r>
            <a:r>
              <a:rPr lang="en-US" sz="2400" dirty="0"/>
              <a:t> (annealing)</a:t>
            </a:r>
          </a:p>
          <a:p>
            <a:pPr lvl="1"/>
            <a:r>
              <a:rPr lang="en-US" sz="2000" dirty="0" err="1"/>
              <a:t>Mesures</a:t>
            </a:r>
            <a:r>
              <a:rPr lang="en-US" sz="2000" dirty="0"/>
              <a:t> </a:t>
            </a:r>
            <a:r>
              <a:rPr lang="en-US" sz="2000" dirty="0" err="1"/>
              <a:t>intermédiaires</a:t>
            </a:r>
            <a:endParaRPr lang="en-US" sz="2000" dirty="0"/>
          </a:p>
          <a:p>
            <a:pPr lvl="1"/>
            <a:r>
              <a:rPr lang="en-US" sz="2000" dirty="0" err="1"/>
              <a:t>Réglage</a:t>
            </a:r>
            <a:r>
              <a:rPr lang="en-US" sz="2000" dirty="0"/>
              <a:t> des </a:t>
            </a:r>
            <a:r>
              <a:rPr lang="en-US" sz="2000" dirty="0" smtClean="0"/>
              <a:t>installations</a:t>
            </a:r>
            <a:endParaRPr lang="en-US" sz="2000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6BFC3-DD72-4C81-8BC9-D6650119BC1C}" type="slidenum">
              <a:rPr lang="fr-FR" smtClean="0"/>
              <a:t>14</a:t>
            </a:fld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31 mai – 2 juin 2016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987824" y="6356350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Journées VLSI-PCB-FPGA-Outils - IN2P3 2016</a:t>
            </a:r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3483863" y="1556792"/>
            <a:ext cx="5388250" cy="3027960"/>
            <a:chOff x="3536219" y="1924242"/>
            <a:chExt cx="7131781" cy="3688677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3195" y="2197461"/>
              <a:ext cx="6624805" cy="3265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ZoneTexte 9"/>
            <p:cNvSpPr txBox="1"/>
            <p:nvPr/>
          </p:nvSpPr>
          <p:spPr>
            <a:xfrm>
              <a:off x="6723563" y="1924242"/>
              <a:ext cx="2456252" cy="449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latin typeface="+mj-lt"/>
                </a:rPr>
                <a:t>Real Dose (</a:t>
              </a:r>
              <a:r>
                <a:rPr lang="en-US" dirty="0" err="1" smtClean="0">
                  <a:latin typeface="+mj-lt"/>
                </a:rPr>
                <a:t>MRad</a:t>
              </a:r>
              <a:r>
                <a:rPr lang="en-US" dirty="0" smtClean="0">
                  <a:latin typeface="+mj-lt"/>
                </a:rPr>
                <a:t>)</a:t>
              </a:r>
              <a:endParaRPr lang="en-US" dirty="0">
                <a:latin typeface="+mj-lt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6943399" y="5335920"/>
              <a:ext cx="824393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latin typeface="+mj-lt"/>
                </a:rPr>
                <a:t>Date Time</a:t>
              </a:r>
              <a:endParaRPr lang="en-US" dirty="0">
                <a:latin typeface="+mj-lt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 rot="16200000">
              <a:off x="3054008" y="3585699"/>
              <a:ext cx="1453264" cy="4888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latin typeface="+mj-lt"/>
                </a:rPr>
                <a:t>TID(</a:t>
              </a:r>
              <a:r>
                <a:rPr lang="en-US" dirty="0" err="1" smtClean="0">
                  <a:latin typeface="+mj-lt"/>
                </a:rPr>
                <a:t>MRad</a:t>
              </a:r>
              <a:r>
                <a:rPr lang="en-US" dirty="0" smtClean="0">
                  <a:latin typeface="+mj-lt"/>
                </a:rPr>
                <a:t>)</a:t>
              </a:r>
              <a:endParaRPr lang="en-US" dirty="0">
                <a:latin typeface="+mj-lt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869160"/>
            <a:ext cx="6422430" cy="137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 flipH="1">
            <a:off x="4257880" y="6205992"/>
            <a:ext cx="1800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Setup proton PS CERN</a:t>
            </a:r>
            <a:endParaRPr lang="fr-FR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01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9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Contexte</a:t>
            </a:r>
          </a:p>
          <a:p>
            <a:pPr lvl="1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RD53</a:t>
            </a:r>
          </a:p>
          <a:p>
            <a:pPr lvl="2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Objectif</a:t>
            </a:r>
          </a:p>
          <a:p>
            <a:pPr lvl="2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Structure</a:t>
            </a:r>
          </a:p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IP Block</a:t>
            </a:r>
          </a:p>
          <a:p>
            <a:pPr lvl="1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Chip</a:t>
            </a:r>
          </a:p>
          <a:p>
            <a:pPr lvl="2"/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PROTO65V1</a:t>
            </a:r>
          </a:p>
          <a:p>
            <a:pPr lvl="2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PROTO65V2</a:t>
            </a:r>
          </a:p>
          <a:p>
            <a:pPr lvl="1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Description Blocks</a:t>
            </a:r>
          </a:p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Irradiation</a:t>
            </a:r>
          </a:p>
          <a:p>
            <a:pPr lvl="1"/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Banc de test</a:t>
            </a:r>
          </a:p>
          <a:p>
            <a:pPr lvl="1"/>
            <a:r>
              <a:rPr lang="fr-FR" dirty="0" smtClean="0"/>
              <a:t>Résultats</a:t>
            </a:r>
          </a:p>
          <a:p>
            <a:pPr lvl="1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Model Irradiation</a:t>
            </a:r>
          </a:p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Perspectives</a:t>
            </a: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6BFC3-DD72-4C81-8BC9-D6650119BC1C}" type="slidenum">
              <a:rPr lang="fr-FR" smtClean="0"/>
              <a:t>15</a:t>
            </a:fld>
            <a:endParaRPr lang="fr-FR" dirty="0"/>
          </a:p>
        </p:txBody>
      </p:sp>
      <p:sp>
        <p:nvSpPr>
          <p:cNvPr id="4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31 mai – 2 juin 2016</a:t>
            </a:r>
            <a:endParaRPr lang="fr-FR" dirty="0"/>
          </a:p>
        </p:txBody>
      </p:sp>
      <p:sp>
        <p:nvSpPr>
          <p:cNvPr id="4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987824" y="6356350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Journées VLSI-PCB-FPGA-Outils - IN2P3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336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GADC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8824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Tension ref: 0.9V</a:t>
            </a:r>
          </a:p>
          <a:p>
            <a:r>
              <a:rPr lang="en-US" sz="2000" dirty="0" smtClean="0"/>
              <a:t>LSB = 220 µV</a:t>
            </a:r>
          </a:p>
          <a:p>
            <a:r>
              <a:rPr lang="en-US" sz="2000" dirty="0" smtClean="0"/>
              <a:t>The Global Non linearity : </a:t>
            </a:r>
          </a:p>
          <a:p>
            <a:pPr marL="536575" lvl="1" indent="-274638"/>
            <a:r>
              <a:rPr lang="en-US" sz="1800" dirty="0" smtClean="0"/>
              <a:t>INL =+/- 4 LSB</a:t>
            </a:r>
          </a:p>
          <a:p>
            <a:r>
              <a:rPr lang="en-US" sz="2000" dirty="0" smtClean="0"/>
              <a:t>Peak to peak noise &lt; +/- 1 LSB</a:t>
            </a:r>
          </a:p>
          <a:p>
            <a:r>
              <a:rPr lang="fr-FR" sz="2000" dirty="0" err="1" smtClean="0"/>
              <a:t>Trimming</a:t>
            </a:r>
            <a:r>
              <a:rPr lang="fr-FR" sz="2000" dirty="0" smtClean="0"/>
              <a:t> compensation</a:t>
            </a:r>
          </a:p>
          <a:p>
            <a:pPr marL="536575" lvl="1" indent="-274638"/>
            <a:r>
              <a:rPr lang="en-US" sz="1600" dirty="0"/>
              <a:t>LSB DAC 6bits (pas d’ </a:t>
            </a:r>
            <a:r>
              <a:rPr lang="en-US" sz="1600" dirty="0" err="1"/>
              <a:t>effet</a:t>
            </a:r>
            <a:r>
              <a:rPr lang="en-US" sz="1600" dirty="0"/>
              <a:t> sur le MSB)</a:t>
            </a:r>
          </a:p>
          <a:p>
            <a:pPr marL="630238" lvl="2" indent="-90488"/>
            <a:r>
              <a:rPr lang="en-US" sz="1400" dirty="0"/>
              <a:t>Trim = 111111  INL = 10 LSB</a:t>
            </a:r>
          </a:p>
          <a:p>
            <a:pPr marL="630238" lvl="2" indent="-90488"/>
            <a:r>
              <a:rPr lang="en-US" sz="1400" dirty="0"/>
              <a:t>Trim = 000000 INL = 5 LSB</a:t>
            </a:r>
          </a:p>
          <a:p>
            <a:pPr marL="630238" lvl="2" indent="-90488"/>
            <a:r>
              <a:rPr lang="en-US" sz="1400" dirty="0"/>
              <a:t>Trim = 010110 </a:t>
            </a:r>
            <a:r>
              <a:rPr lang="en-US" sz="1400" u="sng" dirty="0"/>
              <a:t>INL = 2 LSB</a:t>
            </a:r>
          </a:p>
          <a:p>
            <a:r>
              <a:rPr lang="fr-FR" sz="2000" dirty="0" err="1" smtClean="0"/>
              <a:t>Irrad</a:t>
            </a:r>
            <a:r>
              <a:rPr lang="fr-FR" sz="2000" dirty="0" smtClean="0"/>
              <a:t> </a:t>
            </a:r>
            <a:r>
              <a:rPr lang="fr-FR" sz="1700" dirty="0" smtClean="0"/>
              <a:t>(proton PS CERN):</a:t>
            </a:r>
            <a:endParaRPr lang="fr-FR" sz="2000" dirty="0" smtClean="0"/>
          </a:p>
          <a:p>
            <a:pPr marL="536575" lvl="1" indent="-274638"/>
            <a:r>
              <a:rPr lang="en-US" sz="1700" dirty="0" smtClean="0"/>
              <a:t>0-109 </a:t>
            </a:r>
            <a:r>
              <a:rPr lang="en-US" sz="1700" dirty="0" err="1" smtClean="0"/>
              <a:t>MRad</a:t>
            </a:r>
            <a:endParaRPr lang="en-US" sz="1700" dirty="0" smtClean="0"/>
          </a:p>
          <a:p>
            <a:pPr marL="936625" lvl="2" indent="-274638"/>
            <a:r>
              <a:rPr lang="en-US" sz="1500" dirty="0"/>
              <a:t>O</a:t>
            </a:r>
            <a:r>
              <a:rPr lang="en-US" sz="1500" dirty="0" smtClean="0"/>
              <a:t>ffset </a:t>
            </a:r>
            <a:r>
              <a:rPr lang="en-US" sz="1500" dirty="0"/>
              <a:t>&lt; 10 </a:t>
            </a:r>
            <a:r>
              <a:rPr lang="en-US" sz="1500" dirty="0" smtClean="0"/>
              <a:t>LSB</a:t>
            </a:r>
          </a:p>
          <a:p>
            <a:pPr marL="536575" lvl="1" indent="-274638"/>
            <a:r>
              <a:rPr lang="en-US" sz="1700" dirty="0" smtClean="0"/>
              <a:t>500 </a:t>
            </a:r>
            <a:r>
              <a:rPr lang="en-US" sz="1700" dirty="0" err="1" smtClean="0"/>
              <a:t>MRad</a:t>
            </a:r>
            <a:endParaRPr lang="en-US" sz="1700" dirty="0" smtClean="0"/>
          </a:p>
          <a:p>
            <a:pPr marL="936625" lvl="2" indent="-274638"/>
            <a:r>
              <a:rPr lang="en-US" sz="1500" dirty="0" smtClean="0"/>
              <a:t>Offset </a:t>
            </a:r>
            <a:r>
              <a:rPr lang="en-US" sz="1500" dirty="0" err="1" smtClean="0"/>
              <a:t>élevé</a:t>
            </a:r>
            <a:endParaRPr lang="en-US" sz="1500" dirty="0" smtClean="0"/>
          </a:p>
          <a:p>
            <a:pPr marL="536575" lvl="1" indent="-274638"/>
            <a:r>
              <a:rPr lang="en-US" sz="1700" dirty="0" smtClean="0"/>
              <a:t>630 </a:t>
            </a:r>
            <a:r>
              <a:rPr lang="en-US" sz="1700" dirty="0" err="1" smtClean="0"/>
              <a:t>MRad</a:t>
            </a:r>
            <a:endParaRPr lang="en-US" sz="1700" dirty="0" smtClean="0"/>
          </a:p>
          <a:p>
            <a:pPr marL="936625" lvl="2" indent="-274638"/>
            <a:r>
              <a:rPr lang="en-US" sz="1500" dirty="0" smtClean="0"/>
              <a:t>Plus de </a:t>
            </a:r>
            <a:r>
              <a:rPr lang="en-US" sz="1500" dirty="0" err="1" smtClean="0"/>
              <a:t>réponse</a:t>
            </a:r>
            <a:endParaRPr lang="en-US" sz="1500" dirty="0" smtClean="0"/>
          </a:p>
          <a:p>
            <a:pPr marL="661987" lvl="2" indent="0">
              <a:buNone/>
            </a:pPr>
            <a:endParaRPr lang="en-US" sz="1200" dirty="0" smtClean="0"/>
          </a:p>
          <a:p>
            <a:pPr marL="936625" lvl="2" indent="-274638"/>
            <a:endParaRPr lang="en-US" sz="1200" dirty="0" smtClean="0"/>
          </a:p>
          <a:p>
            <a:pPr marL="936625" lvl="2" indent="-274638"/>
            <a:endParaRPr lang="fr-FR" sz="1200" dirty="0" smtClean="0"/>
          </a:p>
          <a:p>
            <a:pPr lvl="1"/>
            <a:endParaRPr lang="fr-FR" sz="1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56792"/>
            <a:ext cx="2464772" cy="184729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650" y="1570512"/>
            <a:ext cx="2454133" cy="1839323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7257457" y="2708920"/>
            <a:ext cx="1326517" cy="2943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1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Trim = 010110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6BFC3-DD72-4C81-8BC9-D6650119BC1C}" type="slidenum">
              <a:rPr lang="fr-FR" smtClean="0"/>
              <a:t>16</a:t>
            </a:fld>
            <a:endParaRPr lang="fr-FR" dirty="0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31 mai – 2 juin 2016</a:t>
            </a:r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987824" y="6356350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Journées VLSI-PCB-FPGA-Outils - IN2P3 2016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 flipH="1">
            <a:off x="7092279" y="3368025"/>
            <a:ext cx="1800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INL après compensation</a:t>
            </a:r>
            <a:endParaRPr lang="fr-FR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 flipH="1">
            <a:off x="4860031" y="3368025"/>
            <a:ext cx="1800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INL avant compensation</a:t>
            </a:r>
            <a:endParaRPr lang="fr-FR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 flipH="1">
            <a:off x="6007342" y="3668734"/>
            <a:ext cx="1444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Test laboratoire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2843808" y="4226025"/>
            <a:ext cx="6192688" cy="2083295"/>
            <a:chOff x="2843808" y="4365104"/>
            <a:chExt cx="6192688" cy="2083295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3808" y="4368828"/>
              <a:ext cx="2160240" cy="1619056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05"/>
            <a:stretch/>
          </p:blipFill>
          <p:spPr>
            <a:xfrm>
              <a:off x="4845844" y="4365104"/>
              <a:ext cx="2032724" cy="1590709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7444" y="4365104"/>
              <a:ext cx="2129052" cy="1595682"/>
            </a:xfrm>
            <a:prstGeom prst="rect">
              <a:avLst/>
            </a:prstGeom>
          </p:spPr>
        </p:pic>
        <p:sp>
          <p:nvSpPr>
            <p:cNvPr id="20" name="ZoneTexte 19"/>
            <p:cNvSpPr txBox="1"/>
            <p:nvPr/>
          </p:nvSpPr>
          <p:spPr>
            <a:xfrm flipH="1">
              <a:off x="3275856" y="5921466"/>
              <a:ext cx="13179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Linéarité </a:t>
              </a:r>
              <a:r>
                <a:rPr lang="fr-FR" sz="1200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Pre</a:t>
              </a:r>
              <a:r>
                <a:rPr lang="fr-FR" sz="12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-Rad</a:t>
              </a:r>
              <a:endPara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 flipH="1">
              <a:off x="5372424" y="5888305"/>
              <a:ext cx="15061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Linéarité 109 </a:t>
              </a:r>
              <a:r>
                <a:rPr lang="fr-FR" sz="1200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MRad</a:t>
              </a:r>
              <a:endPara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 flipH="1">
              <a:off x="7312988" y="5877272"/>
              <a:ext cx="15794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Linéarité 500 </a:t>
              </a:r>
              <a:r>
                <a:rPr lang="fr-FR" sz="1200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MRad</a:t>
              </a:r>
              <a:endPara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 flipH="1">
              <a:off x="5316037" y="6140622"/>
              <a:ext cx="144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Test Irradiation</a:t>
              </a:r>
              <a:endPara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953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BandGap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19" y="1629400"/>
            <a:ext cx="5854041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Irradiation PROTON PS </a:t>
            </a:r>
          </a:p>
          <a:p>
            <a:pPr lvl="1"/>
            <a:r>
              <a:rPr lang="en-US" sz="2000" dirty="0" smtClean="0"/>
              <a:t>BG version </a:t>
            </a:r>
            <a:r>
              <a:rPr lang="en-US" sz="2000" dirty="0" err="1" smtClean="0"/>
              <a:t>Bipolaire</a:t>
            </a:r>
            <a:endParaRPr lang="en-US" sz="2000" dirty="0" smtClean="0"/>
          </a:p>
          <a:p>
            <a:pPr marL="900113" lvl="2" indent="-188913"/>
            <a:r>
              <a:rPr lang="en-US" sz="1800" dirty="0"/>
              <a:t>0 – </a:t>
            </a:r>
            <a:r>
              <a:rPr lang="en-US" sz="1800" dirty="0" smtClean="0"/>
              <a:t>100MRad: </a:t>
            </a:r>
            <a:r>
              <a:rPr lang="en-US" sz="1800" dirty="0"/>
              <a:t>Offset ~ 70mV </a:t>
            </a:r>
          </a:p>
          <a:p>
            <a:pPr marL="900113" lvl="2" indent="-188913"/>
            <a:r>
              <a:rPr lang="en-US" sz="1800" dirty="0"/>
              <a:t>200 – </a:t>
            </a:r>
            <a:r>
              <a:rPr lang="en-US" sz="1800" dirty="0" smtClean="0"/>
              <a:t>600MRad: </a:t>
            </a:r>
            <a:r>
              <a:rPr lang="en-US" sz="1800" dirty="0"/>
              <a:t>Offset ~</a:t>
            </a:r>
            <a:r>
              <a:rPr lang="en-US" sz="1800" dirty="0" smtClean="0"/>
              <a:t>20mV</a:t>
            </a:r>
          </a:p>
          <a:p>
            <a:pPr marL="711200" lvl="2" indent="0">
              <a:buNone/>
            </a:pPr>
            <a:endParaRPr lang="en-US" sz="1800" dirty="0" smtClean="0"/>
          </a:p>
          <a:p>
            <a:pPr lvl="2"/>
            <a:endParaRPr lang="en-US" sz="2000" dirty="0"/>
          </a:p>
          <a:p>
            <a:pPr lvl="1"/>
            <a:r>
              <a:rPr lang="en-US" sz="2400" dirty="0" smtClean="0"/>
              <a:t>BG version DTMOS</a:t>
            </a:r>
          </a:p>
          <a:p>
            <a:pPr marL="900113" lvl="2" indent="-188913"/>
            <a:r>
              <a:rPr lang="en-US" sz="2000" dirty="0" err="1" smtClean="0"/>
              <a:t>Déviation</a:t>
            </a:r>
            <a:r>
              <a:rPr lang="en-US" sz="2000" dirty="0" smtClean="0"/>
              <a:t> </a:t>
            </a:r>
            <a:r>
              <a:rPr lang="en-US" sz="2000" dirty="0" err="1" smtClean="0"/>
              <a:t>linéaire</a:t>
            </a:r>
            <a:endParaRPr lang="en-US" sz="2000" dirty="0" smtClean="0"/>
          </a:p>
          <a:p>
            <a:pPr marL="900113" lvl="2" indent="-188913"/>
            <a:r>
              <a:rPr lang="en-US" sz="2000" dirty="0" smtClean="0"/>
              <a:t>Annealing </a:t>
            </a:r>
            <a:r>
              <a:rPr lang="en-US" sz="2000" dirty="0" err="1" smtClean="0"/>
              <a:t>pdt</a:t>
            </a:r>
            <a:r>
              <a:rPr lang="en-US" sz="2000" dirty="0" smtClean="0"/>
              <a:t> </a:t>
            </a:r>
            <a:r>
              <a:rPr lang="en-US" sz="2000" dirty="0" err="1" smtClean="0"/>
              <a:t>coupure</a:t>
            </a:r>
            <a:r>
              <a:rPr lang="en-US" sz="2000" dirty="0" smtClean="0"/>
              <a:t> </a:t>
            </a:r>
            <a:r>
              <a:rPr lang="en-US" sz="2000" dirty="0" err="1" smtClean="0"/>
              <a:t>faisceau</a:t>
            </a:r>
            <a:r>
              <a:rPr lang="en-US" sz="2000" dirty="0" smtClean="0"/>
              <a:t>  </a:t>
            </a:r>
            <a:r>
              <a:rPr lang="en-US" sz="2000" dirty="0" err="1" smtClean="0"/>
              <a:t>significative</a:t>
            </a:r>
            <a:endParaRPr lang="en-US" sz="2000" dirty="0" smtClean="0"/>
          </a:p>
          <a:p>
            <a:pPr marL="900113" lvl="2" indent="-188913"/>
            <a:r>
              <a:rPr lang="en-US" sz="2000" dirty="0" smtClean="0"/>
              <a:t>0-630 </a:t>
            </a:r>
            <a:r>
              <a:rPr lang="en-US" sz="2000" dirty="0" err="1" smtClean="0"/>
              <a:t>MRad</a:t>
            </a:r>
            <a:r>
              <a:rPr lang="en-US" sz="2000" dirty="0" smtClean="0"/>
              <a:t>: Offset ~ 150mV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6BFC3-DD72-4C81-8BC9-D6650119BC1C}" type="slidenum">
              <a:rPr lang="fr-FR" smtClean="0"/>
              <a:t>17</a:t>
            </a:fld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31 mai – 2 juin 2016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987824" y="6356350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Journées VLSI-PCB-FPGA-Outils - IN2P3 2016</a:t>
            </a:r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6084168" y="1484784"/>
            <a:ext cx="2606151" cy="4752528"/>
            <a:chOff x="5854281" y="1484784"/>
            <a:chExt cx="2951498" cy="504056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2"/>
            <a:srcRect r="24629"/>
            <a:stretch/>
          </p:blipFill>
          <p:spPr>
            <a:xfrm>
              <a:off x="5854281" y="1484784"/>
              <a:ext cx="2928802" cy="253967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3"/>
            <a:srcRect r="26486"/>
            <a:stretch/>
          </p:blipFill>
          <p:spPr>
            <a:xfrm>
              <a:off x="5878509" y="3985674"/>
              <a:ext cx="2927270" cy="2539670"/>
            </a:xfrm>
            <a:prstGeom prst="rect">
              <a:avLst/>
            </a:prstGeom>
          </p:spPr>
        </p:pic>
      </p:grpSp>
      <p:sp>
        <p:nvSpPr>
          <p:cNvPr id="10" name="ZoneTexte 9"/>
          <p:cNvSpPr txBox="1"/>
          <p:nvPr/>
        </p:nvSpPr>
        <p:spPr>
          <a:xfrm flipH="1">
            <a:off x="6654734" y="6180065"/>
            <a:ext cx="1444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VoutBG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vs dose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6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Diodes </a:t>
            </a:r>
            <a:r>
              <a:rPr lang="fr-FR" dirty="0" err="1" smtClean="0"/>
              <a:t>BandGap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6BFC3-DD72-4C81-8BC9-D6650119BC1C}" type="slidenum">
              <a:rPr lang="fr-FR" smtClean="0"/>
              <a:t>18</a:t>
            </a:fld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31 mai – 2 juin 2016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987824" y="6356350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Journées VLSI-PCB-FPGA-Outils - IN2P3 2016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03490"/>
            <a:ext cx="3012207" cy="232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e 7"/>
          <p:cNvGrpSpPr/>
          <p:nvPr/>
        </p:nvGrpSpPr>
        <p:grpSpPr>
          <a:xfrm>
            <a:off x="5796136" y="3824476"/>
            <a:ext cx="3144927" cy="2484348"/>
            <a:chOff x="5796136" y="3824476"/>
            <a:chExt cx="3144927" cy="2484348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3824476"/>
              <a:ext cx="3144927" cy="2484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ZoneTexte 6"/>
            <p:cNvSpPr txBox="1"/>
            <p:nvPr/>
          </p:nvSpPr>
          <p:spPr>
            <a:xfrm>
              <a:off x="5868144" y="4890666"/>
              <a:ext cx="42191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 smtClean="0">
                  <a:solidFill>
                    <a:srgbClr val="FF0000"/>
                  </a:solidFill>
                </a:rPr>
                <a:t>1µA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683568" y="1503490"/>
            <a:ext cx="4176464" cy="4248471"/>
          </a:xfrm>
          <a:prstGeom prst="rect">
            <a:avLst/>
          </a:prstGeom>
          <a:effectLst>
            <a:outerShdw blurRad="50800" sx="1000" sy="1000" algn="ctr" rotWithShape="0">
              <a:srgbClr val="000000">
                <a:alpha val="43137"/>
              </a:srgbClr>
            </a:outerShdw>
          </a:effectLst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BJT</a:t>
            </a:r>
          </a:p>
          <a:p>
            <a:pPr lvl="1"/>
            <a:r>
              <a:rPr lang="fr-FR" dirty="0" err="1" smtClean="0"/>
              <a:t>Ibias</a:t>
            </a:r>
            <a:r>
              <a:rPr lang="fr-FR" dirty="0" smtClean="0"/>
              <a:t>=20µA</a:t>
            </a:r>
          </a:p>
          <a:p>
            <a:pPr lvl="2"/>
            <a:r>
              <a:rPr lang="fr-FR" dirty="0" smtClean="0"/>
              <a:t>0-109MRad: Offset ~50mV</a:t>
            </a:r>
          </a:p>
          <a:p>
            <a:pPr lvl="2"/>
            <a:r>
              <a:rPr lang="fr-FR" dirty="0" smtClean="0"/>
              <a:t>200 – 630MRad Offset ~70mV</a:t>
            </a:r>
          </a:p>
          <a:p>
            <a:pPr lvl="1"/>
            <a:r>
              <a:rPr lang="fr-FR" sz="2600" dirty="0" smtClean="0"/>
              <a:t>Offset équivalent au </a:t>
            </a:r>
            <a:r>
              <a:rPr lang="fr-FR" sz="2600" dirty="0" err="1" smtClean="0"/>
              <a:t>BandGap</a:t>
            </a:r>
            <a:endParaRPr lang="fr-FR" sz="2600" dirty="0" smtClean="0"/>
          </a:p>
          <a:p>
            <a:pPr lvl="1"/>
            <a:r>
              <a:rPr lang="fr-FR" sz="2600" dirty="0" smtClean="0"/>
              <a:t>Prochaine version </a:t>
            </a:r>
            <a:r>
              <a:rPr lang="fr-FR" sz="2600" dirty="0" err="1" smtClean="0"/>
              <a:t>Ibias</a:t>
            </a:r>
            <a:r>
              <a:rPr lang="fr-FR" sz="2600" dirty="0" smtClean="0"/>
              <a:t>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fr-FR" dirty="0" smtClean="0"/>
          </a:p>
          <a:p>
            <a:r>
              <a:rPr lang="fr-FR" dirty="0" smtClean="0"/>
              <a:t>DTMOS</a:t>
            </a:r>
          </a:p>
          <a:p>
            <a:pPr lvl="1"/>
            <a:r>
              <a:rPr lang="fr-FR" sz="2400" dirty="0" smtClean="0"/>
              <a:t>W/L=20µ/1µ (</a:t>
            </a:r>
            <a:r>
              <a:rPr lang="fr-FR" sz="2400" dirty="0" err="1" smtClean="0"/>
              <a:t>BandGap</a:t>
            </a:r>
            <a:r>
              <a:rPr lang="fr-FR" sz="2400" dirty="0" smtClean="0"/>
              <a:t>)</a:t>
            </a:r>
          </a:p>
          <a:p>
            <a:pPr lvl="1"/>
            <a:r>
              <a:rPr lang="fr-FR" sz="2600" dirty="0" err="1" smtClean="0"/>
              <a:t>Ibias</a:t>
            </a:r>
            <a:r>
              <a:rPr lang="fr-FR" sz="2600" dirty="0" smtClean="0"/>
              <a:t>=1µA : Offset=45mV</a:t>
            </a:r>
          </a:p>
          <a:p>
            <a:pPr lvl="1"/>
            <a:r>
              <a:rPr lang="fr-FR" sz="2600" dirty="0" smtClean="0"/>
              <a:t>Offset </a:t>
            </a:r>
            <a:r>
              <a:rPr lang="fr-FR" sz="2600" dirty="0" err="1" smtClean="0"/>
              <a:t>BandGap</a:t>
            </a:r>
            <a:endParaRPr lang="fr-FR" sz="2600" dirty="0" smtClean="0"/>
          </a:p>
          <a:p>
            <a:pPr lvl="2"/>
            <a:r>
              <a:rPr lang="fr-FR" sz="2200" dirty="0" smtClean="0"/>
              <a:t> 2</a:t>
            </a:r>
            <a:r>
              <a:rPr lang="fr-FR" sz="2200" baseline="30000" dirty="0" smtClean="0"/>
              <a:t>nd</a:t>
            </a:r>
            <a:r>
              <a:rPr lang="fr-FR" sz="2200" dirty="0" smtClean="0"/>
              <a:t> effet possible lié à la polarisation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3995936" y="3339693"/>
            <a:ext cx="216024" cy="2880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3275856" y="4950293"/>
            <a:ext cx="216024" cy="2880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73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4221088"/>
            <a:ext cx="5544616" cy="1944216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Comparaisons :</a:t>
            </a:r>
          </a:p>
          <a:p>
            <a:pPr lvl="1"/>
            <a:r>
              <a:rPr lang="fr-FR" sz="2600" dirty="0" smtClean="0"/>
              <a:t>TRL vs TRL délai : gain 1.5</a:t>
            </a:r>
          </a:p>
          <a:p>
            <a:pPr lvl="1"/>
            <a:r>
              <a:rPr lang="fr-FR" sz="2600" dirty="0" err="1" smtClean="0"/>
              <a:t>Latch</a:t>
            </a:r>
            <a:r>
              <a:rPr lang="fr-FR" sz="2600" dirty="0" smtClean="0"/>
              <a:t> DFF vs </a:t>
            </a:r>
            <a:r>
              <a:rPr lang="fr-FR" sz="2600" dirty="0" err="1" smtClean="0"/>
              <a:t>Hamming</a:t>
            </a:r>
            <a:r>
              <a:rPr lang="fr-FR" sz="2600" dirty="0" smtClean="0"/>
              <a:t> code : gain 12 </a:t>
            </a:r>
          </a:p>
          <a:p>
            <a:pPr lvl="2"/>
            <a:r>
              <a:rPr lang="fr-FR" sz="1900" dirty="0" smtClean="0"/>
              <a:t>Moins intéressant que la TRL</a:t>
            </a:r>
          </a:p>
          <a:p>
            <a:pPr lvl="2"/>
            <a:r>
              <a:rPr lang="fr-FR" sz="1900" dirty="0" smtClean="0"/>
              <a:t>Possible optimum bits Data / bits de parité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4064358"/>
              </p:ext>
            </p:extLst>
          </p:nvPr>
        </p:nvGraphicFramePr>
        <p:xfrm>
          <a:off x="3059832" y="1556792"/>
          <a:ext cx="5645487" cy="2568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354"/>
                <a:gridCol w="1670604"/>
                <a:gridCol w="806498"/>
                <a:gridCol w="633677"/>
                <a:gridCol w="633677"/>
                <a:gridCol w="633677"/>
              </a:tblGrid>
              <a:tr h="468487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Architecture</a:t>
                      </a:r>
                      <a:endParaRPr lang="en-US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device</a:t>
                      </a:r>
                      <a:endParaRPr lang="en-US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surface</a:t>
                      </a:r>
                      <a:endParaRPr lang="en-US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Error rate</a:t>
                      </a:r>
                    </a:p>
                    <a:p>
                      <a:pPr algn="ctr"/>
                      <a:r>
                        <a:rPr lang="en-US" sz="13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</a:t>
                      </a:r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err / spill</a:t>
                      </a:r>
                      <a:endParaRPr lang="en-US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>
                    <a:solidFill>
                      <a:schemeClr val="accent1"/>
                    </a:solidFill>
                  </a:tcPr>
                </a:tc>
              </a:tr>
              <a:tr h="353403"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Delai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r-FR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0 -&gt; 1</a:t>
                      </a:r>
                      <a:endParaRPr kumimoji="0" lang="fr-FR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r-FR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1 -&gt; 0</a:t>
                      </a:r>
                      <a:endParaRPr kumimoji="0" lang="fr-FR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r-FR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All</a:t>
                      </a:r>
                      <a:endParaRPr kumimoji="0" lang="fr-FR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</a:tr>
              <a:tr h="267090">
                <a:tc vMerge="1"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DFF for </a:t>
                      </a:r>
                      <a:r>
                        <a:rPr lang="fr-FR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hift register</a:t>
                      </a:r>
                      <a:endParaRPr lang="fr-FR" sz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14.4µm²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</a:tr>
              <a:tr h="267090">
                <a:tc vMerge="1"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TRL for 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configuration</a:t>
                      </a:r>
                      <a:endParaRPr lang="fr-FR" sz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40µm²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0.082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0.04</a:t>
                      </a:r>
                      <a:endParaRPr kumimoji="0" lang="en-US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0.06</a:t>
                      </a:r>
                      <a:endParaRPr kumimoji="0" lang="en-US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</a:tr>
              <a:tr h="267090"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TRL + </a:t>
                      </a:r>
                      <a:r>
                        <a:rPr lang="fr-FR" sz="12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delai</a:t>
                      </a:r>
                      <a:endParaRPr lang="fr-FR" sz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54µm²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0.064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0.015</a:t>
                      </a:r>
                      <a:endParaRPr kumimoji="0" lang="en-US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0.04</a:t>
                      </a:r>
                      <a:endParaRPr kumimoji="0" lang="en-US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</a:tr>
              <a:tr h="267090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Hamming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code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DFF for </a:t>
                      </a:r>
                      <a:r>
                        <a:rPr lang="fr-FR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hift register</a:t>
                      </a:r>
                      <a:endParaRPr lang="fr-FR" sz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14.4µm²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6.07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1.72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3.89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</a:tr>
              <a:tr h="267090">
                <a:tc vMerge="1"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TRL for 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configuration</a:t>
                      </a:r>
                      <a:endParaRPr lang="fr-FR" sz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40µm²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</a:tr>
              <a:tr h="267090">
                <a:tc vMerge="1"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Hamming</a:t>
                      </a:r>
                      <a:r>
                        <a:rPr lang="fr-FR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code 8b4b</a:t>
                      </a: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50µm²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0.467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0.185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0.326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</a:tr>
            </a:tbl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6BFC3-DD72-4C81-8BC9-D6650119BC1C}" type="slidenum">
              <a:rPr lang="fr-FR" smtClean="0"/>
              <a:t>19</a:t>
            </a:fld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31 mai – 2 juin 2016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987824" y="6356350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Journées VLSI-PCB-FPGA-Outils - IN2P3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902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plan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Contexte</a:t>
            </a:r>
          </a:p>
          <a:p>
            <a:pPr lvl="1"/>
            <a:r>
              <a:rPr lang="fr-FR" dirty="0" smtClean="0"/>
              <a:t>RD53</a:t>
            </a:r>
          </a:p>
          <a:p>
            <a:pPr lvl="2"/>
            <a:r>
              <a:rPr lang="fr-FR" dirty="0" smtClean="0"/>
              <a:t>Objectif</a:t>
            </a:r>
          </a:p>
          <a:p>
            <a:pPr lvl="2"/>
            <a:r>
              <a:rPr lang="fr-FR" dirty="0" smtClean="0"/>
              <a:t>Structure</a:t>
            </a:r>
          </a:p>
          <a:p>
            <a:r>
              <a:rPr lang="fr-FR" dirty="0" smtClean="0"/>
              <a:t>IP Block</a:t>
            </a:r>
          </a:p>
          <a:p>
            <a:pPr lvl="1"/>
            <a:r>
              <a:rPr lang="fr-FR" dirty="0" smtClean="0"/>
              <a:t>Chip</a:t>
            </a:r>
          </a:p>
          <a:p>
            <a:pPr lvl="2"/>
            <a:r>
              <a:rPr lang="fr-FR" dirty="0"/>
              <a:t>PROTO65V1</a:t>
            </a:r>
          </a:p>
          <a:p>
            <a:pPr lvl="2"/>
            <a:r>
              <a:rPr lang="fr-FR" dirty="0" smtClean="0"/>
              <a:t>PROTO65V2</a:t>
            </a:r>
          </a:p>
          <a:p>
            <a:pPr lvl="1"/>
            <a:r>
              <a:rPr lang="fr-FR" dirty="0" smtClean="0"/>
              <a:t>Description Blocks</a:t>
            </a:r>
          </a:p>
          <a:p>
            <a:r>
              <a:rPr lang="fr-FR" dirty="0" smtClean="0"/>
              <a:t>Irradiation</a:t>
            </a:r>
          </a:p>
          <a:p>
            <a:pPr lvl="1"/>
            <a:r>
              <a:rPr lang="fr-FR" dirty="0"/>
              <a:t>Banc de test</a:t>
            </a:r>
          </a:p>
          <a:p>
            <a:pPr lvl="1"/>
            <a:r>
              <a:rPr lang="fr-FR" dirty="0" smtClean="0"/>
              <a:t>Résultats</a:t>
            </a:r>
          </a:p>
          <a:p>
            <a:pPr lvl="1"/>
            <a:r>
              <a:rPr lang="fr-FR" dirty="0" smtClean="0"/>
              <a:t>Model Irradiation</a:t>
            </a:r>
          </a:p>
          <a:p>
            <a:r>
              <a:rPr lang="fr-FR" dirty="0" smtClean="0"/>
              <a:t>Perspectives</a:t>
            </a: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6BFC3-DD72-4C81-8BC9-D6650119BC1C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31 mai – 2 juin 2016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987824" y="6356350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Journées VLSI-PCB-FPGA-Outils - IN2P3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84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Transistors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5" y="1628800"/>
            <a:ext cx="6409689" cy="2186457"/>
          </a:xfrm>
        </p:spPr>
        <p:txBody>
          <a:bodyPr>
            <a:normAutofit fontScale="70000" lnSpcReduction="20000"/>
          </a:bodyPr>
          <a:lstStyle/>
          <a:p>
            <a:r>
              <a:rPr lang="fr-FR" sz="2600" dirty="0"/>
              <a:t>Transistors </a:t>
            </a:r>
            <a:r>
              <a:rPr lang="fr-FR" sz="2600" dirty="0" smtClean="0"/>
              <a:t>(≠ W/L) testés en rayon X et en protons</a:t>
            </a:r>
          </a:p>
          <a:p>
            <a:r>
              <a:rPr lang="fr-FR" sz="2600" dirty="0" err="1" smtClean="0"/>
              <a:t>Annealing</a:t>
            </a:r>
            <a:r>
              <a:rPr lang="fr-FR" sz="2600" dirty="0" smtClean="0"/>
              <a:t>: température ambiante + 7 jours à 100°C</a:t>
            </a:r>
          </a:p>
          <a:p>
            <a:pPr lvl="1"/>
            <a:r>
              <a:rPr lang="fr-FR" sz="2600" dirty="0" smtClean="0"/>
              <a:t>NMOS:</a:t>
            </a:r>
          </a:p>
          <a:p>
            <a:pPr lvl="2"/>
            <a:r>
              <a:rPr lang="fr-FR" sz="2300" dirty="0" smtClean="0"/>
              <a:t>IOFF      2 ordres de grandeur (120n/60n)</a:t>
            </a:r>
          </a:p>
          <a:p>
            <a:pPr lvl="2"/>
            <a:r>
              <a:rPr lang="fr-FR" sz="2300" dirty="0" smtClean="0"/>
              <a:t>ION &lt;50% après </a:t>
            </a:r>
            <a:r>
              <a:rPr lang="fr-FR" sz="2300" dirty="0" err="1" smtClean="0"/>
              <a:t>annealing</a:t>
            </a:r>
            <a:endParaRPr lang="fr-FR" sz="2300" dirty="0"/>
          </a:p>
          <a:p>
            <a:pPr lvl="1"/>
            <a:r>
              <a:rPr lang="fr-FR" sz="2600" dirty="0" smtClean="0"/>
              <a:t>PMOS:</a:t>
            </a:r>
          </a:p>
          <a:p>
            <a:pPr lvl="2"/>
            <a:r>
              <a:rPr lang="fr-FR" sz="2300" dirty="0" smtClean="0"/>
              <a:t>120n/60n, 240n/60n  ION     100%</a:t>
            </a:r>
          </a:p>
          <a:p>
            <a:pPr lvl="2"/>
            <a:r>
              <a:rPr lang="fr-FR" sz="2300" dirty="0" smtClean="0"/>
              <a:t>ION ~80% après </a:t>
            </a:r>
            <a:r>
              <a:rPr lang="fr-FR" sz="2300" dirty="0" err="1" smtClean="0"/>
              <a:t>annealing</a:t>
            </a:r>
            <a:endParaRPr lang="fr-FR" sz="2300" dirty="0" smtClean="0"/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6BFC3-DD72-4C81-8BC9-D6650119BC1C}" type="slidenum">
              <a:rPr lang="fr-FR" smtClean="0"/>
              <a:t>20</a:t>
            </a:fld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31 mai – 2 juin 2016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987824" y="6356350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Journées VLSI-PCB-FPGA-Outils - IN2P3 2016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225" y="1476076"/>
            <a:ext cx="2319003" cy="1617961"/>
          </a:xfrm>
          <a:prstGeom prst="rect">
            <a:avLst/>
          </a:prstGeom>
        </p:spPr>
      </p:pic>
      <p:pic>
        <p:nvPicPr>
          <p:cNvPr id="18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" t="743" r="8438" b="-743"/>
          <a:stretch>
            <a:fillRect/>
          </a:stretch>
        </p:blipFill>
        <p:spPr bwMode="auto">
          <a:xfrm>
            <a:off x="6926514" y="3212976"/>
            <a:ext cx="1965966" cy="168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/>
          <p:cNvSpPr txBox="1"/>
          <p:nvPr/>
        </p:nvSpPr>
        <p:spPr>
          <a:xfrm flipH="1">
            <a:off x="7164288" y="3010852"/>
            <a:ext cx="1671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PMOS 120/60n vs dose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 flipH="1">
            <a:off x="7331124" y="4808185"/>
            <a:ext cx="1345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PMOS Ion vs dose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 flipH="1">
            <a:off x="6980371" y="4653136"/>
            <a:ext cx="144016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500" b="1" dirty="0" smtClean="0">
                <a:solidFill>
                  <a:srgbClr val="FF0000"/>
                </a:solidFill>
              </a:rPr>
              <a:t>-100</a:t>
            </a:r>
            <a:endParaRPr lang="fr-FR" sz="500" b="1" dirty="0">
              <a:solidFill>
                <a:srgbClr val="FF0000"/>
              </a:solidFill>
            </a:endParaRPr>
          </a:p>
        </p:txBody>
      </p:sp>
      <p:graphicFrame>
        <p:nvGraphicFramePr>
          <p:cNvPr id="2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4625806"/>
              </p:ext>
            </p:extLst>
          </p:nvPr>
        </p:nvGraphicFramePr>
        <p:xfrm>
          <a:off x="387031" y="3972519"/>
          <a:ext cx="6408714" cy="2225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495"/>
                <a:gridCol w="783287"/>
                <a:gridCol w="810490"/>
                <a:gridCol w="720080"/>
                <a:gridCol w="720080"/>
                <a:gridCol w="792088"/>
                <a:gridCol w="792088"/>
                <a:gridCol w="936106"/>
              </a:tblGrid>
              <a:tr h="468487">
                <a:tc gridSpan="2"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Résultats</a:t>
                      </a: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irrad</a:t>
                      </a: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20°C</a:t>
                      </a:r>
                      <a:endParaRPr lang="en-US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Résultats</a:t>
                      </a: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irrad</a:t>
                      </a: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-15°C</a:t>
                      </a:r>
                      <a:endParaRPr lang="en-US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Techno.B</a:t>
                      </a:r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résultats</a:t>
                      </a: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irrad</a:t>
                      </a: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-15°C</a:t>
                      </a:r>
                      <a:endParaRPr lang="en-US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>
                    <a:solidFill>
                      <a:schemeClr val="accent1"/>
                    </a:solidFill>
                  </a:tcPr>
                </a:tc>
              </a:tr>
              <a:tr h="35340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shift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I</a:t>
                      </a:r>
                      <a:r>
                        <a:rPr lang="fr-FR" sz="1400" baseline="-25000" dirty="0" smtClean="0"/>
                        <a:t>ON</a:t>
                      </a:r>
                      <a:endParaRPr lang="fr-FR" sz="1400" baseline="-25000" dirty="0"/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V</a:t>
                      </a:r>
                      <a:r>
                        <a:rPr lang="fr-FR" sz="1400" baseline="-25000" dirty="0" smtClean="0"/>
                        <a:t>TH</a:t>
                      </a:r>
                      <a:endParaRPr lang="fr-FR" sz="1400" baseline="-25000" dirty="0"/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I</a:t>
                      </a:r>
                      <a:r>
                        <a:rPr lang="fr-FR" sz="1400" baseline="-25000" dirty="0" smtClean="0"/>
                        <a:t>ON</a:t>
                      </a:r>
                      <a:endParaRPr lang="fr-FR" sz="1400" baseline="-25000" dirty="0"/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V</a:t>
                      </a:r>
                      <a:r>
                        <a:rPr lang="fr-FR" sz="1400" baseline="-25000" dirty="0" smtClean="0"/>
                        <a:t>TH</a:t>
                      </a:r>
                      <a:endParaRPr lang="fr-FR" sz="1400" baseline="-25000" dirty="0"/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I</a:t>
                      </a:r>
                      <a:r>
                        <a:rPr lang="fr-FR" sz="1400" baseline="-25000" dirty="0" smtClean="0"/>
                        <a:t>ON</a:t>
                      </a:r>
                      <a:endParaRPr lang="fr-FR" sz="1400" baseline="-25000" dirty="0"/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V</a:t>
                      </a:r>
                      <a:r>
                        <a:rPr lang="fr-FR" sz="1400" baseline="-25000" dirty="0" smtClean="0"/>
                        <a:t>TH</a:t>
                      </a:r>
                      <a:endParaRPr lang="fr-FR" sz="1400" baseline="-25000" dirty="0"/>
                    </a:p>
                  </a:txBody>
                  <a:tcPr marL="100076" marR="100076" marT="50038" marB="50038" anchor="ctr"/>
                </a:tc>
              </a:tr>
              <a:tr h="367906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NMOS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120/60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-70%</a:t>
                      </a: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0.35V</a:t>
                      </a: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-65%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0.33V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-52%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0.08V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480/60</a:t>
                      </a:r>
                      <a:endParaRPr lang="fr-FR" sz="1400" dirty="0"/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-70%</a:t>
                      </a: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0.35V</a:t>
                      </a: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-48%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0.18V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-50%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0.18V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</a:tr>
              <a:tr h="3808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PMOS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120/60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-100%</a:t>
                      </a: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-60%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0V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-52%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0.08V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</a:tr>
              <a:tr h="0"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480/60</a:t>
                      </a:r>
                      <a:endParaRPr lang="fr-FR" sz="1400" dirty="0"/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-88%</a:t>
                      </a: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0.05V</a:t>
                      </a: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-52%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0.023V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-63%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0.06V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</a:tr>
            </a:tbl>
          </a:graphicData>
        </a:graphic>
      </p:graphicFrame>
      <p:cxnSp>
        <p:nvCxnSpPr>
          <p:cNvPr id="26" name="Connecteur droit avec flèche 25"/>
          <p:cNvCxnSpPr/>
          <p:nvPr/>
        </p:nvCxnSpPr>
        <p:spPr>
          <a:xfrm flipV="1">
            <a:off x="2051720" y="2478996"/>
            <a:ext cx="144016" cy="1579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3793524" y="3256005"/>
            <a:ext cx="126212" cy="17851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Model Irradiation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496" y="1600200"/>
            <a:ext cx="9433048" cy="4525963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Modification des </a:t>
            </a:r>
            <a:r>
              <a:rPr lang="fr-FR" sz="2000" dirty="0" err="1" smtClean="0"/>
              <a:t>models</a:t>
            </a:r>
            <a:r>
              <a:rPr lang="fr-FR" sz="2000" dirty="0" smtClean="0"/>
              <a:t> BSIM4 des transistors</a:t>
            </a:r>
          </a:p>
          <a:p>
            <a:pPr lvl="1"/>
            <a:r>
              <a:rPr lang="en-US" sz="1800" dirty="0" smtClean="0"/>
              <a:t>NMOS: (variation du </a:t>
            </a:r>
            <a:r>
              <a:rPr lang="en-US" sz="1800" dirty="0" err="1" smtClean="0"/>
              <a:t>seuil</a:t>
            </a:r>
            <a:r>
              <a:rPr lang="en-US" sz="1800" dirty="0" smtClean="0"/>
              <a:t>, </a:t>
            </a:r>
            <a:r>
              <a:rPr lang="en-US" sz="1800" dirty="0" err="1" smtClean="0"/>
              <a:t>mobilité</a:t>
            </a:r>
            <a:r>
              <a:rPr lang="en-US" sz="1800" dirty="0" smtClean="0"/>
              <a:t>)</a:t>
            </a:r>
          </a:p>
          <a:p>
            <a:pPr lvl="2"/>
            <a:r>
              <a:rPr lang="en-US" sz="1600" dirty="0" err="1"/>
              <a:t>dvthn</a:t>
            </a:r>
            <a:r>
              <a:rPr lang="en-US" sz="1600" dirty="0"/>
              <a:t> </a:t>
            </a:r>
            <a:r>
              <a:rPr lang="en-US" sz="1600" dirty="0" smtClean="0"/>
              <a:t>      </a:t>
            </a:r>
            <a:r>
              <a:rPr lang="en-US" sz="1400" dirty="0" smtClean="0"/>
              <a:t> </a:t>
            </a:r>
            <a:r>
              <a:rPr lang="en-US" sz="1400" dirty="0" err="1"/>
              <a:t>vthn_prerad-vthn_rad</a:t>
            </a:r>
            <a:endParaRPr lang="en-US" sz="1600" dirty="0"/>
          </a:p>
          <a:p>
            <a:pPr lvl="2"/>
            <a:r>
              <a:rPr lang="en-US" sz="1400" dirty="0" smtClean="0"/>
              <a:t>Kµ0n        µ0_rad/µ0_prerad</a:t>
            </a:r>
            <a:endParaRPr lang="en-US" sz="1400" dirty="0"/>
          </a:p>
          <a:p>
            <a:pPr lvl="1"/>
            <a:r>
              <a:rPr lang="en-US" sz="1800" dirty="0" smtClean="0"/>
              <a:t>PMOS: (</a:t>
            </a:r>
            <a:r>
              <a:rPr lang="en-US" sz="1800" dirty="0" err="1" smtClean="0"/>
              <a:t>mobilité</a:t>
            </a:r>
            <a:r>
              <a:rPr lang="en-US" sz="1800" dirty="0" smtClean="0"/>
              <a:t>)</a:t>
            </a:r>
          </a:p>
          <a:p>
            <a:pPr lvl="2"/>
            <a:r>
              <a:rPr lang="en-US" sz="1400" dirty="0" smtClean="0"/>
              <a:t>Kµ0p        µ0_rad/µ0_prerad</a:t>
            </a:r>
          </a:p>
          <a:p>
            <a:pPr lvl="1"/>
            <a:r>
              <a:rPr lang="en-US" sz="1800" dirty="0" err="1" smtClean="0"/>
              <a:t>Chaque</a:t>
            </a:r>
            <a:r>
              <a:rPr lang="en-US" sz="1800" dirty="0" smtClean="0"/>
              <a:t> </a:t>
            </a:r>
            <a:r>
              <a:rPr lang="en-US" sz="1800" dirty="0" err="1" smtClean="0"/>
              <a:t>paramêtre</a:t>
            </a:r>
            <a:r>
              <a:rPr lang="en-US" sz="1800" dirty="0"/>
              <a:t> </a:t>
            </a:r>
            <a:r>
              <a:rPr lang="en-US" sz="1800" dirty="0" err="1" smtClean="0"/>
              <a:t>est</a:t>
            </a:r>
            <a:r>
              <a:rPr lang="en-US" sz="1800" dirty="0" smtClean="0"/>
              <a:t> </a:t>
            </a:r>
            <a:r>
              <a:rPr lang="en-US" sz="1800" dirty="0" err="1" smtClean="0"/>
              <a:t>fonction</a:t>
            </a:r>
            <a:r>
              <a:rPr lang="en-US" sz="1800" dirty="0" smtClean="0"/>
              <a:t> du W/L du device</a:t>
            </a:r>
          </a:p>
          <a:p>
            <a:pPr lvl="1"/>
            <a:r>
              <a:rPr lang="en-US" sz="1800" dirty="0" err="1" smtClean="0"/>
              <a:t>Manque</a:t>
            </a:r>
            <a:r>
              <a:rPr lang="en-US" sz="1800" dirty="0" smtClean="0"/>
              <a:t> encore des </a:t>
            </a:r>
            <a:r>
              <a:rPr lang="en-US" sz="1800" dirty="0" err="1" smtClean="0"/>
              <a:t>données</a:t>
            </a:r>
            <a:r>
              <a:rPr lang="en-US" sz="1800" dirty="0" smtClean="0"/>
              <a:t> (</a:t>
            </a:r>
            <a:r>
              <a:rPr lang="en-US" sz="1800" dirty="0" err="1" smtClean="0"/>
              <a:t>basse</a:t>
            </a:r>
            <a:r>
              <a:rPr lang="en-US" sz="1800" dirty="0" smtClean="0"/>
              <a:t> </a:t>
            </a:r>
            <a:r>
              <a:rPr lang="en-US" sz="1800" dirty="0" err="1" smtClean="0"/>
              <a:t>température</a:t>
            </a:r>
            <a:r>
              <a:rPr lang="en-US" sz="1800" dirty="0" smtClean="0"/>
              <a:t>, </a:t>
            </a:r>
            <a:r>
              <a:rPr lang="en-US" sz="1800" dirty="0" err="1" smtClean="0"/>
              <a:t>valeur</a:t>
            </a:r>
            <a:r>
              <a:rPr lang="en-US" sz="1800" dirty="0" smtClean="0"/>
              <a:t> petit W/grand L,…)</a:t>
            </a:r>
          </a:p>
          <a:p>
            <a:pPr lvl="1"/>
            <a:r>
              <a:rPr lang="en-US" sz="1800" dirty="0" err="1" smtClean="0"/>
              <a:t>Création</a:t>
            </a:r>
            <a:r>
              <a:rPr lang="en-US" sz="1800" dirty="0" smtClean="0"/>
              <a:t> d’un corner </a:t>
            </a:r>
            <a:r>
              <a:rPr lang="en-US" sz="1800" dirty="0" err="1" smtClean="0"/>
              <a:t>supplémentaire</a:t>
            </a:r>
            <a:r>
              <a:rPr lang="en-US" sz="1800" dirty="0" smtClean="0"/>
              <a:t> 200 et 500MRad </a:t>
            </a:r>
            <a:r>
              <a:rPr lang="en-US" sz="1800" dirty="0" err="1" smtClean="0"/>
              <a:t>disponible</a:t>
            </a:r>
            <a:r>
              <a:rPr lang="en-US" sz="1800" dirty="0" smtClean="0"/>
              <a:t> pour la collaboration</a:t>
            </a:r>
          </a:p>
          <a:p>
            <a:pPr lvl="1"/>
            <a:endParaRPr lang="en-US" sz="1800" dirty="0"/>
          </a:p>
          <a:p>
            <a:pPr lvl="2"/>
            <a:endParaRPr lang="en-US" sz="1400" dirty="0">
              <a:solidFill>
                <a:srgbClr val="FF0000"/>
              </a:solidFill>
            </a:endParaRPr>
          </a:p>
          <a:p>
            <a:pPr lvl="2"/>
            <a:endParaRPr lang="en-US" sz="1400" dirty="0">
              <a:solidFill>
                <a:srgbClr val="FF0000"/>
              </a:solidFill>
            </a:endParaRPr>
          </a:p>
          <a:p>
            <a:pPr lvl="1"/>
            <a:endParaRPr lang="fr-FR" sz="1800" dirty="0" smtClean="0"/>
          </a:p>
          <a:p>
            <a:pPr lvl="1"/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6BFC3-DD72-4C81-8BC9-D6650119BC1C}" type="slidenum">
              <a:rPr lang="fr-FR" smtClean="0"/>
              <a:t>21</a:t>
            </a:fld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31 mai – 2 juin 2016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987824" y="6356350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Journées VLSI-PCB-FPGA-Outils - IN2P3 2016</a:t>
            </a:r>
            <a:endParaRPr lang="fr-FR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8590505"/>
              </p:ext>
            </p:extLst>
          </p:nvPr>
        </p:nvGraphicFramePr>
        <p:xfrm>
          <a:off x="192810" y="4495636"/>
          <a:ext cx="8699670" cy="1528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797877"/>
                <a:gridCol w="888683"/>
                <a:gridCol w="686308"/>
                <a:gridCol w="927227"/>
                <a:gridCol w="659321"/>
                <a:gridCol w="797877"/>
                <a:gridCol w="888683"/>
                <a:gridCol w="686308"/>
                <a:gridCol w="927227"/>
                <a:gridCol w="648071"/>
              </a:tblGrid>
              <a:tr h="29666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INVD0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period (ns)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 (MHz)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>
                    <a:solidFill>
                      <a:schemeClr val="accent1"/>
                    </a:solidFill>
                  </a:tcPr>
                </a:tc>
              </a:tr>
              <a:tr h="32551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cell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Pre</a:t>
                      </a:r>
                      <a:r>
                        <a:rPr lang="fr-FR" sz="1400" dirty="0" smtClean="0"/>
                        <a:t>-Rad</a:t>
                      </a:r>
                      <a:endParaRPr lang="fr-FR" sz="1400" baseline="-25000" dirty="0"/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200Mrad</a:t>
                      </a:r>
                      <a:endParaRPr lang="fr-FR" sz="1400" baseline="-25000" dirty="0"/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% </a:t>
                      </a:r>
                      <a:r>
                        <a:rPr lang="fr-FR" sz="1400" dirty="0" err="1" smtClean="0"/>
                        <a:t>dev</a:t>
                      </a:r>
                      <a:r>
                        <a:rPr lang="fr-FR" sz="1400" dirty="0" smtClean="0"/>
                        <a:t>.</a:t>
                      </a:r>
                      <a:endParaRPr lang="fr-FR" sz="1400" baseline="-25000" dirty="0"/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500MRad</a:t>
                      </a:r>
                      <a:endParaRPr lang="fr-FR" sz="1400" baseline="-25000" dirty="0"/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fr-FR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Pre</a:t>
                      </a:r>
                      <a:r>
                        <a:rPr lang="fr-FR" sz="1400" dirty="0" smtClean="0"/>
                        <a:t>-Rad</a:t>
                      </a:r>
                      <a:endParaRPr lang="fr-FR" sz="1400" baseline="-25000" dirty="0"/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200Mrad</a:t>
                      </a:r>
                      <a:endParaRPr lang="fr-FR" sz="1400" baseline="-25000" dirty="0"/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% </a:t>
                      </a:r>
                      <a:r>
                        <a:rPr lang="fr-FR" sz="1400" dirty="0" err="1" smtClean="0"/>
                        <a:t>dev</a:t>
                      </a:r>
                      <a:r>
                        <a:rPr lang="fr-FR" sz="1400" dirty="0" smtClean="0"/>
                        <a:t>.</a:t>
                      </a:r>
                      <a:endParaRPr lang="fr-FR" sz="1400" baseline="-25000" dirty="0"/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500MRad</a:t>
                      </a:r>
                      <a:endParaRPr lang="fr-FR" sz="1400" baseline="-25000" dirty="0"/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fr-FR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76" marR="100076" marT="50038" marB="50038" anchor="ctr"/>
                </a:tc>
              </a:tr>
              <a:tr h="29666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1025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20.46</a:t>
                      </a: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38.5</a:t>
                      </a: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88.17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352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X16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48.87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25.97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-46.85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2.84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-94.2</a:t>
                      </a:r>
                      <a:endParaRPr lang="en-US" sz="120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</a:tr>
              <a:tr h="29666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2051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40.95</a:t>
                      </a: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77.05 </a:t>
                      </a: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88.15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704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X16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24.42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12.97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-46.88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1.42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-94.2</a:t>
                      </a:r>
                      <a:endParaRPr lang="en-US" sz="120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</a:tr>
              <a:tr h="29666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3025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60.32</a:t>
                      </a: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113.49</a:t>
                      </a: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88.12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1037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X16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16.57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8.81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-46.83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0.96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-94.2</a:t>
                      </a:r>
                      <a:endParaRPr lang="en-US" sz="120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 flipH="1">
            <a:off x="2411760" y="6093296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Simulation </a:t>
            </a: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extracted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corner 200-8500MRad (NIKHEF)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1412776"/>
            <a:ext cx="2423884" cy="1584176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>
          <a:xfrm>
            <a:off x="7668293" y="2348880"/>
            <a:ext cx="288083" cy="10891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656150" y="2438915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mesures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7452319" y="1700808"/>
            <a:ext cx="144017" cy="828301"/>
          </a:xfrm>
          <a:prstGeom prst="ellipse">
            <a:avLst/>
          </a:prstGeom>
          <a:noFill/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1835696" y="2457792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1696442" y="2742257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1686917" y="3318321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37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Retour d’expérience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6512" y="2420888"/>
            <a:ext cx="6120680" cy="3816424"/>
          </a:xfrm>
        </p:spPr>
        <p:txBody>
          <a:bodyPr>
            <a:noAutofit/>
          </a:bodyPr>
          <a:lstStyle/>
          <a:p>
            <a:r>
              <a:rPr lang="fr-FR" sz="1800" dirty="0" smtClean="0"/>
              <a:t>Observation:</a:t>
            </a:r>
          </a:p>
          <a:p>
            <a:pPr lvl="1"/>
            <a:r>
              <a:rPr lang="fr-FR" sz="1600" dirty="0" smtClean="0"/>
              <a:t> Pistes corrodées, </a:t>
            </a:r>
            <a:r>
              <a:rPr lang="fr-FR" sz="1600" dirty="0" err="1" smtClean="0"/>
              <a:t>bonding</a:t>
            </a:r>
            <a:r>
              <a:rPr lang="fr-FR" sz="1600" dirty="0" smtClean="0"/>
              <a:t> déconnectés ou en cc</a:t>
            </a:r>
          </a:p>
          <a:p>
            <a:r>
              <a:rPr lang="fr-FR" sz="1800" dirty="0" smtClean="0"/>
              <a:t>Causes </a:t>
            </a:r>
            <a:r>
              <a:rPr lang="fr-FR" sz="1800" dirty="0"/>
              <a:t>probables: </a:t>
            </a:r>
          </a:p>
          <a:p>
            <a:pPr lvl="1"/>
            <a:r>
              <a:rPr lang="fr-FR" sz="1600" dirty="0"/>
              <a:t>traces  d’Al(OH)3 (hydroxyde d’aluminium ≡ acide) produit par une réaction corrosive avec le chlore comme catalyseur,</a:t>
            </a:r>
          </a:p>
          <a:p>
            <a:pPr lvl="1"/>
            <a:r>
              <a:rPr lang="fr-FR" sz="1600" dirty="0"/>
              <a:t>Ambiance humide,</a:t>
            </a:r>
          </a:p>
          <a:p>
            <a:pPr lvl="1"/>
            <a:r>
              <a:rPr lang="fr-FR" sz="1600" dirty="0"/>
              <a:t>Pas de protection.</a:t>
            </a:r>
          </a:p>
          <a:p>
            <a:r>
              <a:rPr lang="fr-FR" sz="1800" dirty="0"/>
              <a:t>Remède possible:</a:t>
            </a:r>
          </a:p>
          <a:p>
            <a:pPr lvl="1"/>
            <a:r>
              <a:rPr lang="fr-FR" sz="1600" dirty="0"/>
              <a:t>Protection des pistes (vernis épargne)</a:t>
            </a:r>
          </a:p>
          <a:p>
            <a:pPr lvl="1"/>
            <a:r>
              <a:rPr lang="fr-FR" sz="1600" dirty="0"/>
              <a:t>Changement de support </a:t>
            </a:r>
            <a:r>
              <a:rPr lang="fr-FR" sz="1600" dirty="0" err="1"/>
              <a:t>polymide</a:t>
            </a:r>
            <a:r>
              <a:rPr lang="fr-FR" sz="1600" dirty="0"/>
              <a:t> remplace le FR4</a:t>
            </a:r>
          </a:p>
          <a:p>
            <a:pPr lvl="2"/>
            <a:r>
              <a:rPr lang="fr-FR" sz="1400" dirty="0"/>
              <a:t>Résistance à la température (X2), prix plus élevés (X4)</a:t>
            </a:r>
          </a:p>
          <a:p>
            <a:pPr lvl="1"/>
            <a:r>
              <a:rPr lang="fr-FR" sz="1600" dirty="0" err="1"/>
              <a:t>Glob</a:t>
            </a:r>
            <a:r>
              <a:rPr lang="fr-FR" sz="1600" dirty="0"/>
              <a:t> Top sur la puce</a:t>
            </a:r>
          </a:p>
          <a:p>
            <a:pPr lvl="2"/>
            <a:r>
              <a:rPr lang="fr-FR" sz="1400" dirty="0"/>
              <a:t>Contraintes thermiques, matériaux </a:t>
            </a:r>
            <a:r>
              <a:rPr lang="fr-FR" sz="1400" dirty="0" smtClean="0"/>
              <a:t>Rad-Hard….</a:t>
            </a:r>
            <a:endParaRPr lang="fr-FR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932039" y="1480932"/>
            <a:ext cx="1872209" cy="15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6887477" y="1480934"/>
            <a:ext cx="2087058" cy="1574976"/>
            <a:chOff x="5809278" y="1244328"/>
            <a:chExt cx="3351679" cy="2681343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278" y="1244328"/>
              <a:ext cx="3351679" cy="2681343"/>
            </a:xfrm>
            <a:prstGeom prst="rect">
              <a:avLst/>
            </a:prstGeom>
          </p:spPr>
        </p:pic>
        <p:sp>
          <p:nvSpPr>
            <p:cNvPr id="8" name="Ellipse 7"/>
            <p:cNvSpPr/>
            <p:nvPr/>
          </p:nvSpPr>
          <p:spPr>
            <a:xfrm>
              <a:off x="7407852" y="1333356"/>
              <a:ext cx="460856" cy="1345792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6872058" y="3645024"/>
            <a:ext cx="2117896" cy="1491403"/>
            <a:chOff x="7206632" y="3809805"/>
            <a:chExt cx="2880350" cy="2304280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632" y="3809805"/>
              <a:ext cx="2880350" cy="2304280"/>
            </a:xfrm>
            <a:prstGeom prst="rect">
              <a:avLst/>
            </a:prstGeom>
          </p:spPr>
        </p:pic>
        <p:sp>
          <p:nvSpPr>
            <p:cNvPr id="11" name="Ellipse 10"/>
            <p:cNvSpPr/>
            <p:nvPr/>
          </p:nvSpPr>
          <p:spPr>
            <a:xfrm rot="16200000">
              <a:off x="9226917" y="4410887"/>
              <a:ext cx="606401" cy="903324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625" y="5805264"/>
            <a:ext cx="896495" cy="57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 flipH="1">
            <a:off x="7450332" y="5136427"/>
            <a:ext cx="961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PCB GADC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 flipH="1">
            <a:off x="6948264" y="3055910"/>
            <a:ext cx="2087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PCB </a:t>
            </a: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BanGap’s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800MRad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 flipH="1">
            <a:off x="4932040" y="3068960"/>
            <a:ext cx="2087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PCB </a:t>
            </a: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BanGap’s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pré-Rad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6BFC3-DD72-4C81-8BC9-D6650119BC1C}" type="slidenum">
              <a:rPr lang="fr-FR" smtClean="0"/>
              <a:t>22</a:t>
            </a:fld>
            <a:endParaRPr lang="fr-FR" dirty="0"/>
          </a:p>
        </p:txBody>
      </p:sp>
      <p:sp>
        <p:nvSpPr>
          <p:cNvPr id="1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31 mai – 2 juin 2016</a:t>
            </a:r>
            <a:endParaRPr lang="fr-FR" dirty="0"/>
          </a:p>
        </p:txBody>
      </p:sp>
      <p:sp>
        <p:nvSpPr>
          <p:cNvPr id="1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987824" y="6356350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Journées VLSI-PCB-FPGA-Outils - IN2P3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456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Perspectives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2840" y="1412776"/>
            <a:ext cx="8229600" cy="4997152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2016: réception du chip PROTO65V2</a:t>
            </a:r>
          </a:p>
          <a:p>
            <a:pPr lvl="1"/>
            <a:r>
              <a:rPr lang="fr-FR" sz="2400" dirty="0" smtClean="0"/>
              <a:t>Mise au point de la carte mère « </a:t>
            </a:r>
            <a:r>
              <a:rPr lang="fr-FR" sz="2400" dirty="0" err="1" smtClean="0"/>
              <a:t>BeagleBon</a:t>
            </a:r>
            <a:r>
              <a:rPr lang="fr-FR" sz="2400" dirty="0" smtClean="0"/>
              <a:t> » quasi-finalisée</a:t>
            </a:r>
          </a:p>
          <a:p>
            <a:pPr lvl="2"/>
            <a:r>
              <a:rPr lang="fr-FR" sz="2000" dirty="0" smtClean="0"/>
              <a:t>Séquence de tests, linéarité ADC, DAC,…</a:t>
            </a:r>
          </a:p>
          <a:p>
            <a:pPr lvl="1"/>
            <a:r>
              <a:rPr lang="fr-FR" sz="2400" dirty="0" smtClean="0"/>
              <a:t>Câblage en cours</a:t>
            </a:r>
          </a:p>
          <a:p>
            <a:pPr lvl="2"/>
            <a:r>
              <a:rPr lang="fr-FR" sz="2000" dirty="0" smtClean="0"/>
              <a:t>PCB « Rad-Hard » (sans </a:t>
            </a:r>
            <a:r>
              <a:rPr lang="fr-FR" sz="2000" dirty="0" err="1" smtClean="0"/>
              <a:t>halogen</a:t>
            </a:r>
            <a:r>
              <a:rPr lang="fr-FR" sz="2000" dirty="0" smtClean="0"/>
              <a:t>)</a:t>
            </a:r>
          </a:p>
          <a:p>
            <a:pPr lvl="2"/>
            <a:r>
              <a:rPr lang="fr-FR" sz="2100" dirty="0" smtClean="0"/>
              <a:t>Test GADC</a:t>
            </a:r>
          </a:p>
          <a:p>
            <a:pPr lvl="3"/>
            <a:r>
              <a:rPr lang="fr-FR" sz="1900" dirty="0" smtClean="0"/>
              <a:t>Layout DAC limitant les capacités parasites</a:t>
            </a:r>
          </a:p>
          <a:p>
            <a:pPr lvl="2"/>
            <a:r>
              <a:rPr lang="fr-FR" sz="2100" dirty="0" smtClean="0"/>
              <a:t>Test </a:t>
            </a:r>
            <a:r>
              <a:rPr lang="fr-FR" sz="2100" dirty="0" err="1" smtClean="0"/>
              <a:t>BandGap</a:t>
            </a:r>
            <a:endParaRPr lang="fr-FR" sz="2100" dirty="0" smtClean="0"/>
          </a:p>
          <a:p>
            <a:pPr lvl="3"/>
            <a:r>
              <a:rPr lang="fr-FR" sz="1900" dirty="0" smtClean="0"/>
              <a:t>Polarisation interne, amélioration de la stabilité</a:t>
            </a:r>
          </a:p>
          <a:p>
            <a:pPr lvl="2"/>
            <a:r>
              <a:rPr lang="fr-FR" sz="2100" dirty="0" smtClean="0"/>
              <a:t>Test SEU</a:t>
            </a:r>
          </a:p>
          <a:p>
            <a:pPr lvl="3"/>
            <a:r>
              <a:rPr lang="fr-FR" sz="1900" dirty="0" smtClean="0"/>
              <a:t>Structure DICE, incidence de la structure </a:t>
            </a:r>
            <a:r>
              <a:rPr lang="fr-FR" sz="1900" dirty="0" err="1" smtClean="0"/>
              <a:t>interdigitée</a:t>
            </a:r>
            <a:endParaRPr lang="fr-FR" sz="1900" dirty="0" smtClean="0"/>
          </a:p>
          <a:p>
            <a:pPr lvl="1"/>
            <a:r>
              <a:rPr lang="fr-FR" sz="2400" dirty="0" smtClean="0"/>
              <a:t>Test en irradiation (PROTON PS)</a:t>
            </a:r>
          </a:p>
          <a:p>
            <a:pPr lvl="2"/>
            <a:r>
              <a:rPr lang="fr-FR" sz="2100" dirty="0" smtClean="0"/>
              <a:t>SEU normalement en juillet</a:t>
            </a:r>
          </a:p>
          <a:p>
            <a:pPr lvl="2"/>
            <a:r>
              <a:rPr lang="fr-FR" sz="2100" dirty="0" smtClean="0"/>
              <a:t>GADC, </a:t>
            </a:r>
            <a:r>
              <a:rPr lang="fr-FR" sz="2100" dirty="0" err="1" smtClean="0"/>
              <a:t>BandGap</a:t>
            </a:r>
            <a:r>
              <a:rPr lang="fr-FR" sz="2100" dirty="0" smtClean="0"/>
              <a:t> à l’automne</a:t>
            </a:r>
          </a:p>
          <a:p>
            <a:pPr lvl="1"/>
            <a:r>
              <a:rPr lang="fr-FR" sz="2400" dirty="0" smtClean="0"/>
              <a:t>Possibles conceptions capteur de température, dosimètre</a:t>
            </a:r>
          </a:p>
          <a:p>
            <a:pPr marL="457200" lvl="1" indent="0">
              <a:buNone/>
            </a:pPr>
            <a:endParaRPr lang="fr-FR" sz="2400" dirty="0" smtClean="0"/>
          </a:p>
          <a:p>
            <a:pPr marL="2743200" lvl="6" indent="0">
              <a:buNone/>
            </a:pPr>
            <a:r>
              <a:rPr lang="fr-FR" sz="2600" b="1" dirty="0" smtClean="0"/>
              <a:t>MERCI DE VOTRE ATTENTION</a:t>
            </a:r>
            <a:endParaRPr lang="fr-FR" sz="2400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6BFC3-DD72-4C81-8BC9-D6650119BC1C}" type="slidenum">
              <a:rPr lang="fr-FR" smtClean="0"/>
              <a:t>23</a:t>
            </a:fld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31 mai – 2 juin 2016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987824" y="6356350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Journées VLSI-PCB-FPGA-Outils - IN2P3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323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Backup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148" y="1412776"/>
            <a:ext cx="8641852" cy="4525963"/>
          </a:xfrm>
        </p:spPr>
        <p:txBody>
          <a:bodyPr>
            <a:normAutofit/>
          </a:bodyPr>
          <a:lstStyle/>
          <a:p>
            <a:r>
              <a:rPr lang="fr-FR" sz="2400" dirty="0" smtClean="0"/>
              <a:t>NMOS: évolution du courant I</a:t>
            </a:r>
            <a:r>
              <a:rPr lang="fr-FR" sz="2400" baseline="-25000" dirty="0" smtClean="0"/>
              <a:t>ON</a:t>
            </a:r>
          </a:p>
          <a:p>
            <a:pPr lvl="1"/>
            <a:r>
              <a:rPr lang="fr-FR" sz="2000" dirty="0" smtClean="0"/>
              <a:t>-70% 240n/60n</a:t>
            </a:r>
          </a:p>
          <a:p>
            <a:pPr lvl="1"/>
            <a:r>
              <a:rPr lang="fr-FR" sz="2000" dirty="0" err="1" smtClean="0"/>
              <a:t>annealing</a:t>
            </a:r>
            <a:r>
              <a:rPr lang="fr-FR" sz="2000" dirty="0" smtClean="0"/>
              <a:t> 7j à 100° Ion -40-50%, </a:t>
            </a:r>
            <a:r>
              <a:rPr lang="fr-FR" sz="2000" dirty="0" err="1" smtClean="0"/>
              <a:t>Vth</a:t>
            </a:r>
            <a:r>
              <a:rPr lang="fr-FR" sz="2000" dirty="0" smtClean="0"/>
              <a:t>   &lt;200mV, reverse </a:t>
            </a:r>
            <a:r>
              <a:rPr lang="fr-FR" sz="2000" dirty="0" err="1" smtClean="0"/>
              <a:t>annealing</a:t>
            </a:r>
            <a:r>
              <a:rPr lang="fr-FR" sz="2000" dirty="0" smtClean="0"/>
              <a:t> W=120n</a:t>
            </a: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" r="7022"/>
          <a:stretch/>
        </p:blipFill>
        <p:spPr>
          <a:xfrm>
            <a:off x="136657" y="2687104"/>
            <a:ext cx="4396963" cy="37662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" r="7529"/>
          <a:stretch/>
        </p:blipFill>
        <p:spPr>
          <a:xfrm>
            <a:off x="4616948" y="2687104"/>
            <a:ext cx="4347540" cy="3766232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>
            <a:off x="4932040" y="4293096"/>
            <a:ext cx="504056" cy="0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4932040" y="3894533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200" dirty="0" smtClean="0">
                <a:solidFill>
                  <a:srgbClr val="C00000"/>
                </a:solidFill>
              </a:rPr>
              <a:t>T = -15°C</a:t>
            </a:r>
            <a:endParaRPr lang="fr-FR" sz="1200" dirty="0">
              <a:solidFill>
                <a:srgbClr val="C00000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5436096" y="4293096"/>
            <a:ext cx="2592288" cy="0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8028384" y="4275718"/>
            <a:ext cx="463721" cy="0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7884368" y="3908994"/>
            <a:ext cx="907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200" dirty="0" smtClean="0">
                <a:solidFill>
                  <a:srgbClr val="C00000"/>
                </a:solidFill>
              </a:rPr>
              <a:t>T=100°C</a:t>
            </a:r>
            <a:endParaRPr lang="fr-FR" sz="1200" dirty="0">
              <a:solidFill>
                <a:srgbClr val="C0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374085" y="3908255"/>
            <a:ext cx="714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200" dirty="0" smtClean="0">
                <a:solidFill>
                  <a:srgbClr val="C00000"/>
                </a:solidFill>
              </a:rPr>
              <a:t>T = 25°C</a:t>
            </a:r>
            <a:endParaRPr lang="fr-FR" sz="1200" dirty="0">
              <a:solidFill>
                <a:srgbClr val="C00000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7" t="68929" r="46847" b="11582"/>
          <a:stretch/>
        </p:blipFill>
        <p:spPr>
          <a:xfrm>
            <a:off x="1012965" y="4866313"/>
            <a:ext cx="2592339" cy="962857"/>
          </a:xfrm>
          <a:prstGeom prst="rect">
            <a:avLst/>
          </a:prstGeom>
        </p:spPr>
      </p:pic>
      <p:sp>
        <p:nvSpPr>
          <p:cNvPr id="1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6BFC3-DD72-4C81-8BC9-D6650119BC1C}" type="slidenum">
              <a:rPr lang="fr-FR" smtClean="0"/>
              <a:t>24</a:t>
            </a:fld>
            <a:endParaRPr lang="fr-FR" dirty="0"/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31 mai – 2 juin 2016</a:t>
            </a:r>
            <a:endParaRPr lang="fr-FR" dirty="0"/>
          </a:p>
        </p:txBody>
      </p:sp>
      <p:sp>
        <p:nvSpPr>
          <p:cNvPr id="2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987824" y="6356350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Journées VLSI-PCB-FPGA-Outils - IN2P3 2016</a:t>
            </a:r>
            <a:endParaRPr lang="fr-FR" dirty="0"/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5094514" y="2307771"/>
            <a:ext cx="208136" cy="28812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 flipH="1">
            <a:off x="1586262" y="6289575"/>
            <a:ext cx="2193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irradiation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NMOS (ION)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 flipH="1">
            <a:off x="6081486" y="6288086"/>
            <a:ext cx="2178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annealing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NMOS (ION)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3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Backup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2502" y="1412776"/>
            <a:ext cx="8229600" cy="4525963"/>
          </a:xfrm>
        </p:spPr>
        <p:txBody>
          <a:bodyPr>
            <a:normAutofit/>
          </a:bodyPr>
          <a:lstStyle/>
          <a:p>
            <a:r>
              <a:rPr lang="fr-FR" sz="2400" dirty="0" smtClean="0"/>
              <a:t>PMOS</a:t>
            </a:r>
            <a:r>
              <a:rPr lang="fr-FR" sz="2400" dirty="0"/>
              <a:t>: évolution du courant </a:t>
            </a:r>
            <a:r>
              <a:rPr lang="fr-FR" sz="2400" dirty="0" smtClean="0"/>
              <a:t>I</a:t>
            </a:r>
            <a:r>
              <a:rPr lang="fr-FR" sz="2400" baseline="-25000" dirty="0" smtClean="0"/>
              <a:t>ON</a:t>
            </a:r>
          </a:p>
          <a:p>
            <a:pPr lvl="1"/>
            <a:r>
              <a:rPr lang="fr-FR" sz="2000" dirty="0" smtClean="0"/>
              <a:t>-100% W=120n et 240n, </a:t>
            </a:r>
            <a:r>
              <a:rPr lang="fr-FR" sz="2000" dirty="0" err="1" smtClean="0"/>
              <a:t>annealing</a:t>
            </a:r>
            <a:r>
              <a:rPr lang="fr-FR" sz="2000" dirty="0" smtClean="0"/>
              <a:t> 7j à 100°-80-70% </a:t>
            </a:r>
          </a:p>
          <a:p>
            <a:pPr lvl="2"/>
            <a:r>
              <a:rPr lang="fr-FR" sz="2000" dirty="0" smtClean="0"/>
              <a:t>Reverse </a:t>
            </a:r>
            <a:r>
              <a:rPr lang="fr-FR" sz="2000" dirty="0" err="1" smtClean="0"/>
              <a:t>annealing</a:t>
            </a:r>
            <a:r>
              <a:rPr lang="fr-FR" sz="2000" dirty="0" smtClean="0"/>
              <a:t> observé, </a:t>
            </a:r>
            <a:r>
              <a:rPr lang="fr-FR" sz="2000" dirty="0" err="1" smtClean="0"/>
              <a:t>Vth</a:t>
            </a:r>
            <a:r>
              <a:rPr lang="fr-FR" sz="2000" dirty="0" smtClean="0"/>
              <a:t>      </a:t>
            </a:r>
            <a:r>
              <a:rPr lang="fr-FR" sz="2000" dirty="0" err="1" smtClean="0"/>
              <a:t>Gm</a:t>
            </a:r>
            <a:r>
              <a:rPr lang="fr-FR" sz="2000" dirty="0" smtClean="0"/>
              <a:t> quasi OK (-30%)</a:t>
            </a: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" r="7116"/>
          <a:stretch/>
        </p:blipFill>
        <p:spPr>
          <a:xfrm>
            <a:off x="4527302" y="2564904"/>
            <a:ext cx="4475530" cy="38078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" t="743" r="3522" b="-743"/>
          <a:stretch/>
        </p:blipFill>
        <p:spPr>
          <a:xfrm>
            <a:off x="35496" y="2564904"/>
            <a:ext cx="4705073" cy="380783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4" t="68889" r="46067" b="11172"/>
          <a:stretch/>
        </p:blipFill>
        <p:spPr>
          <a:xfrm>
            <a:off x="1043428" y="4960571"/>
            <a:ext cx="2337669" cy="854149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>
            <a:off x="4932040" y="4221088"/>
            <a:ext cx="504056" cy="0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4860032" y="3872081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200" dirty="0" smtClean="0">
                <a:solidFill>
                  <a:srgbClr val="C00000"/>
                </a:solidFill>
              </a:rPr>
              <a:t>T = -15°C</a:t>
            </a:r>
            <a:endParaRPr lang="fr-FR" sz="1200" dirty="0">
              <a:solidFill>
                <a:srgbClr val="C00000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5436096" y="4221088"/>
            <a:ext cx="2664296" cy="0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8100392" y="4211416"/>
            <a:ext cx="425074" cy="0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8002520" y="3934417"/>
            <a:ext cx="817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200" dirty="0" smtClean="0">
                <a:solidFill>
                  <a:srgbClr val="C00000"/>
                </a:solidFill>
              </a:rPr>
              <a:t>T=100°C</a:t>
            </a:r>
            <a:endParaRPr lang="fr-FR" sz="1400" dirty="0">
              <a:solidFill>
                <a:srgbClr val="C0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516216" y="3872081"/>
            <a:ext cx="788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200" dirty="0" smtClean="0">
                <a:solidFill>
                  <a:srgbClr val="C00000"/>
                </a:solidFill>
              </a:rPr>
              <a:t>T = 25°C</a:t>
            </a:r>
            <a:endParaRPr lang="fr-FR" sz="1200" dirty="0">
              <a:solidFill>
                <a:srgbClr val="C00000"/>
              </a:solidFill>
            </a:endParaRPr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6BFC3-DD72-4C81-8BC9-D6650119BC1C}" type="slidenum">
              <a:rPr lang="fr-FR" smtClean="0"/>
              <a:t>25</a:t>
            </a:fld>
            <a:endParaRPr lang="fr-FR" dirty="0"/>
          </a:p>
        </p:txBody>
      </p:sp>
      <p:sp>
        <p:nvSpPr>
          <p:cNvPr id="1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31 mai – 2 juin 2016</a:t>
            </a:r>
            <a:endParaRPr lang="fr-FR" dirty="0"/>
          </a:p>
        </p:txBody>
      </p:sp>
      <p:sp>
        <p:nvSpPr>
          <p:cNvPr id="1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987824" y="6356350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Journées VLSI-PCB-FPGA-Outils - IN2P3 2016</a:t>
            </a:r>
            <a:endParaRPr lang="fr-FR" dirty="0"/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4968044" y="2276872"/>
            <a:ext cx="216024" cy="2880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 flipH="1">
            <a:off x="6228183" y="6165304"/>
            <a:ext cx="2084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Annealing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PMOS (ION)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 flipH="1">
            <a:off x="1586262" y="6186785"/>
            <a:ext cx="2121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irradiation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PMOS (ION)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RD53 </a:t>
            </a:r>
            <a:r>
              <a:rPr lang="fr-FR" dirty="0" smtClean="0"/>
              <a:t>objectif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16016" y="3456384"/>
            <a:ext cx="4427984" cy="3501008"/>
          </a:xfrm>
        </p:spPr>
        <p:txBody>
          <a:bodyPr>
            <a:normAutofit/>
          </a:bodyPr>
          <a:lstStyle/>
          <a:p>
            <a:pPr marL="180975" indent="-180975"/>
            <a:r>
              <a:rPr lang="en-US" altLang="fr-FR" sz="1900" dirty="0" smtClean="0"/>
              <a:t>Conception ASIC de lecture tech. 65nm</a:t>
            </a:r>
          </a:p>
          <a:p>
            <a:pPr marL="361950" lvl="1" indent="-180975"/>
            <a:r>
              <a:rPr lang="en-US" altLang="fr-FR" sz="1500" dirty="0" err="1" smtClean="0"/>
              <a:t>Détecteur</a:t>
            </a:r>
            <a:r>
              <a:rPr lang="en-US" altLang="fr-FR" sz="1500" dirty="0" smtClean="0"/>
              <a:t> pixel </a:t>
            </a:r>
            <a:r>
              <a:rPr lang="en-US" altLang="fr-FR" sz="1500" dirty="0" err="1" smtClean="0"/>
              <a:t>hybride</a:t>
            </a:r>
            <a:r>
              <a:rPr lang="en-US" altLang="fr-FR" sz="1500" dirty="0" smtClean="0"/>
              <a:t>  - ATLAS – CMS Phase 2</a:t>
            </a:r>
            <a:endParaRPr lang="en-US" altLang="fr-FR" sz="1500" dirty="0"/>
          </a:p>
          <a:p>
            <a:pPr marL="180975" indent="-180975"/>
            <a:r>
              <a:rPr lang="en-US" altLang="fr-FR" sz="1900" dirty="0" smtClean="0"/>
              <a:t>Points critiques:</a:t>
            </a:r>
            <a:endParaRPr lang="en-US" altLang="fr-FR" sz="1900" dirty="0"/>
          </a:p>
          <a:p>
            <a:pPr marL="361950" lvl="1" indent="-180975"/>
            <a:r>
              <a:rPr lang="en-US" altLang="fr-FR" sz="1700" dirty="0" smtClean="0"/>
              <a:t>Radiation </a:t>
            </a:r>
            <a:r>
              <a:rPr lang="en-US" altLang="fr-FR" sz="1700" dirty="0" err="1" smtClean="0"/>
              <a:t>élevée</a:t>
            </a:r>
            <a:r>
              <a:rPr lang="en-US" altLang="fr-FR" sz="1700" dirty="0" smtClean="0"/>
              <a:t>: 1 Grad </a:t>
            </a:r>
            <a:r>
              <a:rPr lang="en-US" altLang="fr-FR" sz="1400" dirty="0" smtClean="0"/>
              <a:t>(</a:t>
            </a:r>
            <a:r>
              <a:rPr lang="en-US" altLang="fr-FR" sz="1400" dirty="0" err="1" smtClean="0"/>
              <a:t>estimée</a:t>
            </a:r>
            <a:r>
              <a:rPr lang="en-US" altLang="fr-FR" sz="1400" dirty="0" smtClean="0"/>
              <a:t>  sur 10 </a:t>
            </a:r>
            <a:r>
              <a:rPr lang="en-US" altLang="fr-FR" sz="1400" dirty="0" err="1" smtClean="0"/>
              <a:t>ans</a:t>
            </a:r>
            <a:r>
              <a:rPr lang="en-US" altLang="fr-FR" sz="1400" dirty="0" smtClean="0"/>
              <a:t>).</a:t>
            </a:r>
            <a:endParaRPr lang="en-US" altLang="fr-FR" sz="1700" dirty="0" smtClean="0"/>
          </a:p>
          <a:p>
            <a:pPr marL="628650" lvl="2" indent="-180975"/>
            <a:r>
              <a:rPr lang="en-US" altLang="fr-FR" sz="1300" dirty="0" smtClean="0"/>
              <a:t>Possible avec des restrictions</a:t>
            </a:r>
            <a:endParaRPr lang="en-US" altLang="fr-FR" sz="1700" dirty="0" smtClean="0"/>
          </a:p>
          <a:p>
            <a:pPr marL="361950" lvl="1" indent="-180975"/>
            <a:r>
              <a:rPr lang="en-US" altLang="fr-FR" sz="1700" dirty="0" err="1" smtClean="0"/>
              <a:t>Taille</a:t>
            </a:r>
            <a:r>
              <a:rPr lang="en-US" altLang="fr-FR" sz="1700" dirty="0" smtClean="0"/>
              <a:t>: </a:t>
            </a:r>
          </a:p>
          <a:p>
            <a:pPr marL="628650" lvl="2" indent="-180975"/>
            <a:r>
              <a:rPr lang="en-US" altLang="fr-FR" sz="1300" dirty="0"/>
              <a:t>Chip: ~ 2×2 cm</a:t>
            </a:r>
            <a:r>
              <a:rPr lang="en-US" altLang="fr-FR" sz="1300" baseline="30000" dirty="0"/>
              <a:t>2</a:t>
            </a:r>
            <a:r>
              <a:rPr lang="en-US" altLang="fr-FR" sz="1300" dirty="0"/>
              <a:t> </a:t>
            </a:r>
          </a:p>
          <a:p>
            <a:pPr marL="628650" lvl="2" indent="-180975"/>
            <a:r>
              <a:rPr lang="en-US" altLang="fr-FR" sz="1300" dirty="0"/>
              <a:t>Pixel: 50x50µm² </a:t>
            </a:r>
            <a:endParaRPr lang="en-US" altLang="fr-FR" sz="1300" dirty="0" smtClean="0"/>
          </a:p>
          <a:p>
            <a:pPr marL="628650" lvl="2" indent="-180975"/>
            <a:endParaRPr lang="en-US" altLang="fr-FR" sz="1300" dirty="0"/>
          </a:p>
          <a:p>
            <a:pPr marL="628650" lvl="2" indent="-180975"/>
            <a:endParaRPr lang="en-US" altLang="fr-FR" sz="1300" dirty="0" smtClean="0"/>
          </a:p>
          <a:p>
            <a:pPr marL="361950" lvl="1" indent="-180975"/>
            <a:endParaRPr lang="en-US" altLang="fr-FR" sz="1700" dirty="0" smtClean="0"/>
          </a:p>
          <a:p>
            <a:pPr marL="361950" lvl="1" indent="-180975"/>
            <a:r>
              <a:rPr lang="en-US" altLang="fr-FR" sz="1700" dirty="0" err="1" smtClean="0"/>
              <a:t>Bande</a:t>
            </a:r>
            <a:r>
              <a:rPr lang="en-US" altLang="fr-FR" sz="1700" dirty="0" smtClean="0"/>
              <a:t> </a:t>
            </a:r>
            <a:r>
              <a:rPr lang="en-US" altLang="fr-FR" sz="1700" dirty="0" err="1"/>
              <a:t>Passante</a:t>
            </a:r>
            <a:r>
              <a:rPr lang="en-US" altLang="fr-FR" sz="1700" dirty="0"/>
              <a:t>: 2-4 </a:t>
            </a:r>
            <a:r>
              <a:rPr lang="en-US" altLang="fr-FR" sz="1700" dirty="0" err="1"/>
              <a:t>Gbps</a:t>
            </a:r>
            <a:r>
              <a:rPr lang="en-US" altLang="fr-FR" sz="1700" dirty="0"/>
              <a:t> / </a:t>
            </a:r>
            <a:r>
              <a:rPr lang="en-US" altLang="fr-FR" sz="1700" dirty="0" smtClean="0"/>
              <a:t>IC</a:t>
            </a:r>
            <a:endParaRPr lang="fr-FR" altLang="fr-FR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6480720" cy="1662581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1326821" y="3022597"/>
            <a:ext cx="1244473" cy="2183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 flipH="1">
            <a:off x="1326822" y="2971945"/>
            <a:ext cx="1336999" cy="183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mtClean="0"/>
              <a:t>ATLAS Pixel IBL</a:t>
            </a:r>
            <a:endParaRPr lang="fr-FR" sz="1400"/>
          </a:p>
        </p:txBody>
      </p:sp>
      <p:sp>
        <p:nvSpPr>
          <p:cNvPr id="8" name="Flèche vers le haut 7"/>
          <p:cNvSpPr/>
          <p:nvPr/>
        </p:nvSpPr>
        <p:spPr>
          <a:xfrm>
            <a:off x="1894805" y="2840543"/>
            <a:ext cx="156915" cy="182054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2840422" y="3031263"/>
            <a:ext cx="1426918" cy="2079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 flipH="1">
            <a:off x="2830966" y="2996952"/>
            <a:ext cx="1455356" cy="184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CMS Pixel phase1</a:t>
            </a:r>
            <a:endParaRPr lang="fr-FR" sz="1400" dirty="0"/>
          </a:p>
        </p:txBody>
      </p:sp>
      <p:sp>
        <p:nvSpPr>
          <p:cNvPr id="12" name="Flèche vers le haut 11"/>
          <p:cNvSpPr/>
          <p:nvPr/>
        </p:nvSpPr>
        <p:spPr>
          <a:xfrm>
            <a:off x="3473976" y="2780928"/>
            <a:ext cx="159811" cy="241670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5054470" y="3057943"/>
            <a:ext cx="2765285" cy="2270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 flipH="1">
            <a:off x="4966425" y="3013588"/>
            <a:ext cx="2932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CMS &amp; ATLAS phase 2 pixel upgrades</a:t>
            </a:r>
            <a:endParaRPr lang="fr-FR" sz="1400" dirty="0"/>
          </a:p>
        </p:txBody>
      </p:sp>
      <p:sp>
        <p:nvSpPr>
          <p:cNvPr id="16" name="Flèche vers le haut 15"/>
          <p:cNvSpPr/>
          <p:nvPr/>
        </p:nvSpPr>
        <p:spPr>
          <a:xfrm>
            <a:off x="6399986" y="2967806"/>
            <a:ext cx="183476" cy="87284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ounded Rectangle 24"/>
          <p:cNvSpPr/>
          <p:nvPr/>
        </p:nvSpPr>
        <p:spPr bwMode="auto">
          <a:xfrm>
            <a:off x="1697029" y="3287224"/>
            <a:ext cx="570715" cy="18989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>
                <a:latin typeface="Ebrima" pitchFamily="2" charset="0"/>
                <a:ea typeface="Ebrima" pitchFamily="2" charset="0"/>
                <a:cs typeface="Ebrima" pitchFamily="2" charset="0"/>
              </a:rPr>
              <a:t>320Mb/s</a:t>
            </a: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aphicFrame>
        <p:nvGraphicFramePr>
          <p:cNvPr id="20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875875"/>
              </p:ext>
            </p:extLst>
          </p:nvPr>
        </p:nvGraphicFramePr>
        <p:xfrm>
          <a:off x="35496" y="3573016"/>
          <a:ext cx="4752528" cy="3158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9463"/>
                <a:gridCol w="1108285"/>
                <a:gridCol w="1113874"/>
                <a:gridCol w="1410906"/>
              </a:tblGrid>
              <a:tr h="30593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Chip</a:t>
                      </a:r>
                      <a:endParaRPr lang="en-GB" sz="1400" dirty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FEI3</a:t>
                      </a:r>
                      <a:endParaRPr lang="en-GB" sz="1400" i="0" dirty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IBL-FEI4</a:t>
                      </a:r>
                      <a:endParaRPr lang="en-GB" sz="1400" i="0" dirty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Phase2-FEx5</a:t>
                      </a:r>
                      <a:endParaRPr lang="en-GB" sz="1400" dirty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</a:tr>
              <a:tr h="275339">
                <a:tc>
                  <a:txBody>
                    <a:bodyPr/>
                    <a:lstStyle/>
                    <a:p>
                      <a:pPr algn="l"/>
                      <a:r>
                        <a:rPr lang="en-GB" sz="1200" dirty="0" err="1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Taille</a:t>
                      </a:r>
                      <a:r>
                        <a:rPr lang="en-GB" sz="120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pixel</a:t>
                      </a:r>
                      <a:endParaRPr lang="en-GB" sz="1200" dirty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50x400um</a:t>
                      </a:r>
                      <a:r>
                        <a:rPr lang="en-GB" sz="1200" baseline="3000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2</a:t>
                      </a:r>
                      <a:r>
                        <a:rPr lang="en-GB" sz="120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</a:t>
                      </a:r>
                      <a:endParaRPr lang="en-GB" sz="1200" dirty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50x250um</a:t>
                      </a:r>
                      <a:r>
                        <a:rPr lang="en-GB" sz="1200" baseline="3000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2</a:t>
                      </a:r>
                      <a:r>
                        <a:rPr lang="en-GB" sz="120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</a:t>
                      </a:r>
                    </a:p>
                  </a:txBody>
                  <a:tcPr marL="81280" marR="812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50x50um²</a:t>
                      </a:r>
                      <a:endParaRPr lang="en-GB" sz="120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</a:tr>
              <a:tr h="275339">
                <a:tc>
                  <a:txBody>
                    <a:bodyPr/>
                    <a:lstStyle/>
                    <a:p>
                      <a:pPr algn="l"/>
                      <a:r>
                        <a:rPr lang="en-GB" sz="1200" err="1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Taille</a:t>
                      </a:r>
                      <a:r>
                        <a:rPr lang="en-GB" sz="1200" baseline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puce</a:t>
                      </a:r>
                      <a:endParaRPr lang="en-GB" sz="120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7.5x10.5mm</a:t>
                      </a:r>
                      <a:r>
                        <a:rPr lang="en-GB" sz="1200" baseline="3000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2</a:t>
                      </a:r>
                      <a:endParaRPr lang="en-GB" sz="1200" smtClean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20x20mm</a:t>
                      </a:r>
                      <a:r>
                        <a:rPr lang="en-GB" sz="1200" baseline="3000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2</a:t>
                      </a:r>
                      <a:endParaRPr lang="en-GB" sz="1200" baseline="0" smtClean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&gt; 20 x 20 mm</a:t>
                      </a:r>
                      <a:r>
                        <a:rPr lang="en-GB" sz="1200" b="0" baseline="3000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2</a:t>
                      </a:r>
                      <a:endParaRPr lang="en-GB" sz="1200" b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</a:tr>
              <a:tr h="275339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Transistors</a:t>
                      </a:r>
                      <a:endParaRPr lang="en-GB" sz="1200" dirty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3.5M</a:t>
                      </a:r>
                      <a:endParaRPr lang="en-GB" sz="1200" dirty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87M</a:t>
                      </a:r>
                    </a:p>
                  </a:txBody>
                  <a:tcPr marL="81280" marR="812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~0.5G</a:t>
                      </a:r>
                      <a:endParaRPr lang="en-GB" sz="1200" b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</a:tr>
              <a:tr h="374522">
                <a:tc>
                  <a:txBody>
                    <a:bodyPr/>
                    <a:lstStyle/>
                    <a:p>
                      <a:pPr algn="l"/>
                      <a:r>
                        <a:rPr lang="en-GB" sz="120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Freq. </a:t>
                      </a:r>
                      <a:r>
                        <a:rPr lang="en-GB" sz="1200" baseline="0" err="1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évts</a:t>
                      </a:r>
                      <a:endParaRPr lang="en-GB" sz="120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100MHz/cm</a:t>
                      </a:r>
                      <a:r>
                        <a:rPr lang="en-GB" sz="1200" b="0" baseline="3000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2</a:t>
                      </a:r>
                      <a:endParaRPr lang="en-GB" sz="1200" b="0" baseline="3000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400MHz/cm</a:t>
                      </a:r>
                      <a:r>
                        <a:rPr lang="en-GB" sz="1200" b="0" baseline="3000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2</a:t>
                      </a:r>
                      <a:endParaRPr lang="en-GB" sz="1200" b="0" baseline="30000" dirty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1-2 GHz/cm</a:t>
                      </a:r>
                      <a:r>
                        <a:rPr lang="en-GB" sz="1200" b="0" baseline="3000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2</a:t>
                      </a:r>
                      <a:endParaRPr lang="en-GB" sz="1200" b="0" baseline="3000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</a:tr>
              <a:tr h="275339">
                <a:tc>
                  <a:txBody>
                    <a:bodyPr/>
                    <a:lstStyle/>
                    <a:p>
                      <a:pPr algn="l"/>
                      <a:r>
                        <a:rPr lang="en-GB" sz="120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BPW</a:t>
                      </a:r>
                      <a:endParaRPr lang="en-GB" sz="120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40Mb/s</a:t>
                      </a:r>
                      <a:endParaRPr lang="en-GB" sz="1200" b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320Mb/s</a:t>
                      </a:r>
                      <a:endParaRPr lang="en-GB" sz="1200" b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2-4Gb/s</a:t>
                      </a:r>
                      <a:endParaRPr lang="en-GB" sz="1200" b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</a:tr>
              <a:tr h="275339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Radiation</a:t>
                      </a:r>
                      <a:endParaRPr lang="en-GB" sz="1200" dirty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100MRad</a:t>
                      </a:r>
                      <a:endParaRPr lang="en-GB" sz="1200" b="0" dirty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200MRad</a:t>
                      </a:r>
                      <a:endParaRPr lang="en-GB" sz="1200" b="0" dirty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 smtClean="0">
                          <a:solidFill>
                            <a:srgbClr val="FF0000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1GRad -&gt;0.5GRad</a:t>
                      </a:r>
                      <a:endParaRPr lang="en-GB" sz="1200" b="0" dirty="0">
                        <a:solidFill>
                          <a:srgbClr val="FF0000"/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</a:tr>
              <a:tr h="275339">
                <a:tc>
                  <a:txBody>
                    <a:bodyPr/>
                    <a:lstStyle/>
                    <a:p>
                      <a:pPr algn="l"/>
                      <a:r>
                        <a:rPr lang="en-GB" sz="1200" err="1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Technologie</a:t>
                      </a:r>
                      <a:endParaRPr lang="en-GB" sz="120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250nm</a:t>
                      </a:r>
                      <a:endParaRPr lang="en-GB" sz="1200" b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130nm </a:t>
                      </a:r>
                    </a:p>
                  </a:txBody>
                  <a:tcPr marL="81280" marR="812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65nm</a:t>
                      </a:r>
                      <a:endParaRPr lang="en-GB" sz="1200" b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</a:tr>
              <a:tr h="275339">
                <a:tc>
                  <a:txBody>
                    <a:bodyPr/>
                    <a:lstStyle/>
                    <a:p>
                      <a:pPr algn="l"/>
                      <a:r>
                        <a:rPr lang="en-GB" sz="120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Pixel density</a:t>
                      </a:r>
                      <a:endParaRPr lang="en-GB" sz="120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4000</a:t>
                      </a:r>
                      <a:r>
                        <a:rPr lang="en-GB" sz="1200" baseline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</a:t>
                      </a:r>
                      <a:r>
                        <a:rPr lang="en-GB" sz="1200" baseline="0" err="1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pix</a:t>
                      </a:r>
                      <a:r>
                        <a:rPr lang="en-GB" sz="1200" baseline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/cm²</a:t>
                      </a:r>
                    </a:p>
                  </a:txBody>
                  <a:tcPr marL="81280" marR="81280" anchor="ctr"/>
                </a:tc>
                <a:tc>
                  <a:txBody>
                    <a:bodyPr/>
                    <a:lstStyle/>
                    <a:p>
                      <a:pPr marL="0" marR="0" indent="0" algn="l" defTabSz="43205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8000 </a:t>
                      </a:r>
                      <a:r>
                        <a:rPr lang="en-GB" sz="1200" baseline="0" err="1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pix</a:t>
                      </a:r>
                      <a:r>
                        <a:rPr lang="en-GB" sz="1200" baseline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/cm²</a:t>
                      </a:r>
                      <a:endParaRPr lang="en-GB" sz="1200" smtClean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  <a:tc>
                  <a:txBody>
                    <a:bodyPr/>
                    <a:lstStyle/>
                    <a:p>
                      <a:pPr marL="0" marR="0" indent="0" algn="l" defTabSz="43205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40000 </a:t>
                      </a:r>
                      <a:r>
                        <a:rPr lang="en-GB" sz="1200" b="0" baseline="0" err="1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pix</a:t>
                      </a:r>
                      <a:r>
                        <a:rPr lang="en-GB" sz="1200" b="0" baseline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/cm²</a:t>
                      </a:r>
                    </a:p>
                  </a:txBody>
                  <a:tcPr marL="81280" marR="81280" anchor="ctr"/>
                </a:tc>
              </a:tr>
              <a:tr h="275339">
                <a:tc>
                  <a:txBody>
                    <a:bodyPr/>
                    <a:lstStyle/>
                    <a:p>
                      <a:pPr algn="l"/>
                      <a:r>
                        <a:rPr lang="en-GB" sz="120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Pixel quantity</a:t>
                      </a:r>
                      <a:endParaRPr lang="en-GB" sz="120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2880</a:t>
                      </a:r>
                      <a:endParaRPr lang="en-GB" sz="120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27000</a:t>
                      </a:r>
                      <a:r>
                        <a:rPr lang="en-GB" sz="1200" baseline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</a:t>
                      </a:r>
                    </a:p>
                  </a:txBody>
                  <a:tcPr marL="81280" marR="812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&lt;160000</a:t>
                      </a:r>
                      <a:endParaRPr lang="en-GB" sz="1200" b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</a:tr>
              <a:tr h="275339">
                <a:tc>
                  <a:txBody>
                    <a:bodyPr/>
                    <a:lstStyle/>
                    <a:p>
                      <a:pPr algn="l"/>
                      <a:r>
                        <a:rPr lang="en-GB" sz="1200" err="1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Conso</a:t>
                      </a:r>
                      <a:r>
                        <a:rPr lang="en-GB" sz="120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.</a:t>
                      </a:r>
                      <a:endParaRPr lang="en-GB" sz="120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~1/4 W/cm</a:t>
                      </a:r>
                      <a:r>
                        <a:rPr lang="en-GB" sz="1200" baseline="3000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2</a:t>
                      </a:r>
                      <a:r>
                        <a:rPr lang="en-GB" sz="120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</a:t>
                      </a:r>
                      <a:endParaRPr lang="en-GB" sz="120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~1/4 W/cm</a:t>
                      </a:r>
                      <a:r>
                        <a:rPr lang="en-GB" sz="1200" baseline="3000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2</a:t>
                      </a:r>
                      <a:r>
                        <a:rPr lang="en-GB" sz="120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</a:t>
                      </a:r>
                      <a:endParaRPr lang="en-GB" sz="120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~1/4 </a:t>
                      </a:r>
                      <a:r>
                        <a:rPr lang="en-GB" sz="1200" b="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W/cm</a:t>
                      </a:r>
                      <a:r>
                        <a:rPr lang="en-GB" sz="1200" b="0" baseline="3000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2</a:t>
                      </a:r>
                      <a:endParaRPr lang="en-GB" sz="1200" b="0" dirty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</a:tr>
            </a:tbl>
          </a:graphicData>
        </a:graphic>
      </p:graphicFrame>
      <p:sp>
        <p:nvSpPr>
          <p:cNvPr id="21" name="Rounded Rectangle 24"/>
          <p:cNvSpPr/>
          <p:nvPr/>
        </p:nvSpPr>
        <p:spPr bwMode="auto">
          <a:xfrm>
            <a:off x="6313190" y="3320988"/>
            <a:ext cx="550068" cy="18002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2-4Gb/s</a:t>
            </a:r>
            <a:endParaRPr lang="en-GB" sz="1100" dirty="0"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105" y="5013176"/>
            <a:ext cx="2399301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94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RD53 structure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fr-FR" sz="2000" dirty="0" smtClean="0"/>
              <a:t>RD53 </a:t>
            </a:r>
            <a:r>
              <a:rPr lang="fr-FR" sz="2000" dirty="0"/>
              <a:t>représente une centaine de personnes répartis dans environ 19 instituts (</a:t>
            </a:r>
            <a:r>
              <a:rPr lang="en-US" altLang="fr-FR" sz="2000" dirty="0"/>
              <a:t>Bari, Bergamo-Pavia, Bonn, CERN, CPPM, FNAL, LBNL, LPNHE, Milano, NIKHEF, New Mexico, </a:t>
            </a:r>
            <a:r>
              <a:rPr lang="en-US" altLang="fr-FR" sz="2000" dirty="0" err="1"/>
              <a:t>Padova</a:t>
            </a:r>
            <a:r>
              <a:rPr lang="en-US" altLang="fr-FR" sz="2000" dirty="0"/>
              <a:t>, Perugia, Pisa, Prague, PSI, RAL, Torino, UC Santa Cruz</a:t>
            </a:r>
            <a:r>
              <a:rPr lang="en-US" altLang="fr-FR" sz="2000" dirty="0" smtClean="0"/>
              <a:t>)</a:t>
            </a:r>
            <a:endParaRPr lang="en-US" altLang="fr-FR" sz="2000" dirty="0"/>
          </a:p>
          <a:p>
            <a:pPr algn="just"/>
            <a:r>
              <a:rPr lang="fr-FR" sz="2000" dirty="0" smtClean="0"/>
              <a:t>Divisée en 6 groupes de travail</a:t>
            </a:r>
          </a:p>
          <a:p>
            <a:r>
              <a:rPr lang="en-US" altLang="fr-FR" sz="2000" dirty="0"/>
              <a:t>Spokesperson: Maurice Garcia-</a:t>
            </a:r>
            <a:r>
              <a:rPr lang="en-US" altLang="fr-FR" sz="2000" dirty="0" err="1"/>
              <a:t>Sciveres</a:t>
            </a:r>
            <a:r>
              <a:rPr lang="en-US" altLang="fr-FR" sz="2000" dirty="0"/>
              <a:t> </a:t>
            </a:r>
            <a:r>
              <a:rPr lang="en-US" altLang="fr-FR" sz="2000" dirty="0" smtClean="0"/>
              <a:t>(LBL) / </a:t>
            </a:r>
            <a:r>
              <a:rPr lang="en-US" altLang="fr-FR" sz="2000" dirty="0"/>
              <a:t>Jorgen </a:t>
            </a:r>
            <a:r>
              <a:rPr lang="en-US" altLang="fr-FR" sz="2000" dirty="0" smtClean="0"/>
              <a:t>Christiansen (CERN)</a:t>
            </a:r>
            <a:endParaRPr lang="en-US" altLang="fr-FR" sz="2000" dirty="0"/>
          </a:p>
        </p:txBody>
      </p:sp>
      <p:grpSp>
        <p:nvGrpSpPr>
          <p:cNvPr id="4" name="Groupe 3"/>
          <p:cNvGrpSpPr/>
          <p:nvPr/>
        </p:nvGrpSpPr>
        <p:grpSpPr>
          <a:xfrm>
            <a:off x="265442" y="3933056"/>
            <a:ext cx="8411014" cy="1516682"/>
            <a:chOff x="5150936" y="16850172"/>
            <a:chExt cx="8411014" cy="1516682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41" t="48166" r="58379" b="41615"/>
            <a:stretch>
              <a:fillRect/>
            </a:stretch>
          </p:blipFill>
          <p:spPr bwMode="auto">
            <a:xfrm>
              <a:off x="5150936" y="16850172"/>
              <a:ext cx="8411014" cy="1516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5214943" y="17213138"/>
              <a:ext cx="1385882" cy="74362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788377" y="17214198"/>
              <a:ext cx="1326214" cy="958585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6756285" y="5647123"/>
            <a:ext cx="2230822" cy="351656"/>
            <a:chOff x="11954954" y="18514740"/>
            <a:chExt cx="2230822" cy="351656"/>
          </a:xfrm>
        </p:grpSpPr>
        <p:sp>
          <p:nvSpPr>
            <p:cNvPr id="9" name="Rectangle 8"/>
            <p:cNvSpPr/>
            <p:nvPr/>
          </p:nvSpPr>
          <p:spPr>
            <a:xfrm>
              <a:off x="11954954" y="18514740"/>
              <a:ext cx="422824" cy="351656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 flipH="1">
              <a:off x="12349632" y="18527842"/>
              <a:ext cx="1836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rgbClr val="FF0000"/>
                  </a:solidFill>
                </a:rPr>
                <a:t>: </a:t>
              </a:r>
              <a:r>
                <a:rPr lang="fr-FR" sz="1600" dirty="0" smtClean="0">
                  <a:solidFill>
                    <a:srgbClr val="FF0000"/>
                  </a:solidFill>
                </a:rPr>
                <a:t>Activités CPPM</a:t>
              </a:r>
              <a:endParaRPr lang="fr-FR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6BFC3-DD72-4C81-8BC9-D6650119BC1C}" type="slidenum">
              <a:rPr lang="fr-FR" smtClean="0"/>
              <a:t>4</a:t>
            </a:fld>
            <a:endParaRPr lang="fr-FR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31 mai – 2 juin 2016</a:t>
            </a:r>
            <a:endParaRPr lang="fr-FR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987824" y="6356350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Journées VLSI-PCB-FPGA-Outils - IN2P3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88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PROTO65V1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05034" y="1600200"/>
            <a:ext cx="4659454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PROTO65V1 ( fin 2014)</a:t>
            </a:r>
          </a:p>
          <a:p>
            <a:pPr lvl="1"/>
            <a:r>
              <a:rPr lang="en-US" sz="2000" dirty="0" smtClean="0"/>
              <a:t>Run TSMC 65nm </a:t>
            </a:r>
            <a:r>
              <a:rPr lang="en-US" sz="2000" dirty="0" err="1" smtClean="0"/>
              <a:t>mini@sic</a:t>
            </a:r>
            <a:r>
              <a:rPr lang="en-US" sz="2000" dirty="0" smtClean="0"/>
              <a:t> via </a:t>
            </a:r>
            <a:r>
              <a:rPr lang="en-US" sz="2000" dirty="0" err="1" smtClean="0"/>
              <a:t>europractice</a:t>
            </a:r>
            <a:endParaRPr lang="en-US" sz="2000" dirty="0" smtClean="0"/>
          </a:p>
          <a:p>
            <a:pPr lvl="1"/>
            <a:r>
              <a:rPr lang="en-US" sz="2000" dirty="0" smtClean="0"/>
              <a:t>Cell. </a:t>
            </a:r>
            <a:r>
              <a:rPr lang="en-US" sz="2000" dirty="0" err="1" smtClean="0"/>
              <a:t>digitales</a:t>
            </a:r>
            <a:r>
              <a:rPr lang="en-US" sz="2000" dirty="0" smtClean="0"/>
              <a:t> ARM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grpSp>
        <p:nvGrpSpPr>
          <p:cNvPr id="4" name="Groupe 3"/>
          <p:cNvGrpSpPr/>
          <p:nvPr/>
        </p:nvGrpSpPr>
        <p:grpSpPr>
          <a:xfrm>
            <a:off x="92116" y="2041103"/>
            <a:ext cx="4212918" cy="4196251"/>
            <a:chOff x="4865537" y="1651386"/>
            <a:chExt cx="4212918" cy="419625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6327" y="2095509"/>
              <a:ext cx="3752128" cy="37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Connecteur droit avec flèche 5"/>
            <p:cNvCxnSpPr/>
            <p:nvPr/>
          </p:nvCxnSpPr>
          <p:spPr>
            <a:xfrm>
              <a:off x="5326327" y="1967033"/>
              <a:ext cx="375212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avec flèche 6"/>
            <p:cNvCxnSpPr/>
            <p:nvPr/>
          </p:nvCxnSpPr>
          <p:spPr>
            <a:xfrm>
              <a:off x="5218786" y="2119442"/>
              <a:ext cx="0" cy="372819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/>
            <p:cNvSpPr txBox="1"/>
            <p:nvPr/>
          </p:nvSpPr>
          <p:spPr>
            <a:xfrm rot="16200000">
              <a:off x="4601683" y="3656568"/>
              <a:ext cx="8354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1950µm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6601354" y="1651386"/>
              <a:ext cx="8354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1950µm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992448" y="3212976"/>
            <a:ext cx="71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GADC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195736" y="3211487"/>
            <a:ext cx="1802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BGV1 BGV2 SENS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63688" y="4273665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Mémoires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SEU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578925" y="5733256"/>
            <a:ext cx="1810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Transistors de Test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968822" y="5157192"/>
            <a:ext cx="1180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 Devices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360967"/>
              </p:ext>
            </p:extLst>
          </p:nvPr>
        </p:nvGraphicFramePr>
        <p:xfrm>
          <a:off x="4572000" y="3577568"/>
          <a:ext cx="4104456" cy="2515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341"/>
                <a:gridCol w="2713115"/>
              </a:tblGrid>
              <a:tr h="305932"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Block</a:t>
                      </a:r>
                      <a:endParaRPr lang="en-GB" sz="1400" dirty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i="0" dirty="0" err="1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Commentaires</a:t>
                      </a:r>
                      <a:endParaRPr lang="en-GB" sz="1400" i="0" dirty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</a:tr>
              <a:tr h="285480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GADC</a:t>
                      </a:r>
                      <a:endParaRPr lang="en-GB" sz="1200" dirty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Generic ADC</a:t>
                      </a:r>
                      <a:r>
                        <a:rPr lang="en-GB" sz="120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</a:t>
                      </a:r>
                      <a:r>
                        <a:rPr lang="en-GB" sz="120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type SAR (monitoring)</a:t>
                      </a:r>
                      <a:endParaRPr lang="en-GB" sz="1200" dirty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</a:tr>
              <a:tr h="275339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BGV1</a:t>
                      </a:r>
                      <a:endParaRPr lang="en-GB" sz="1200" dirty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err="1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BandGap</a:t>
                      </a:r>
                      <a:r>
                        <a:rPr lang="en-GB" sz="120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(diodes</a:t>
                      </a:r>
                      <a:r>
                        <a:rPr lang="en-GB" sz="120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Trans. </a:t>
                      </a:r>
                      <a:r>
                        <a:rPr lang="en-GB" sz="1200" baseline="0" dirty="0" err="1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Bipolaire</a:t>
                      </a:r>
                      <a:r>
                        <a:rPr lang="en-GB" sz="120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)</a:t>
                      </a:r>
                      <a:endParaRPr lang="en-GB" sz="1200" dirty="0" smtClean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</a:tr>
              <a:tr h="275339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BGV2</a:t>
                      </a:r>
                      <a:endParaRPr lang="en-GB" sz="1200" dirty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err="1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BandGap</a:t>
                      </a:r>
                      <a:r>
                        <a:rPr lang="en-GB" sz="120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(diodes</a:t>
                      </a:r>
                      <a:r>
                        <a:rPr lang="en-GB" sz="120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Trans. PMOS)</a:t>
                      </a:r>
                      <a:endParaRPr lang="en-GB" sz="1200" dirty="0" smtClean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</a:tr>
              <a:tr h="2753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BG Devices</a:t>
                      </a:r>
                    </a:p>
                  </a:txBody>
                  <a:tcPr marL="81280" marR="812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Diode </a:t>
                      </a:r>
                      <a:r>
                        <a:rPr lang="en-GB" sz="1200" dirty="0" err="1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BandGap’s</a:t>
                      </a:r>
                      <a:endParaRPr lang="en-GB" sz="1200" dirty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</a:tr>
              <a:tr h="2753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Memoires SEU</a:t>
                      </a:r>
                    </a:p>
                  </a:txBody>
                  <a:tcPr marL="81280" marR="8128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Tx/>
                        <a:buChar char="-"/>
                      </a:pPr>
                      <a:r>
                        <a:rPr lang="en-GB" sz="120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Triple</a:t>
                      </a:r>
                      <a:r>
                        <a:rPr lang="en-GB" sz="120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</a:t>
                      </a:r>
                      <a:r>
                        <a:rPr lang="en-GB" sz="1200" baseline="0" dirty="0" err="1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redondance</a:t>
                      </a:r>
                      <a:endParaRPr lang="en-GB" sz="1200" baseline="0" dirty="0" smtClean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en-GB" sz="120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DICE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en-GB" sz="1200" baseline="0" dirty="0" err="1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HammingCode</a:t>
                      </a:r>
                      <a:endParaRPr lang="en-GB" sz="1200" baseline="0" dirty="0" smtClean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en-GB" sz="1200" baseline="0" dirty="0" err="1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Delai</a:t>
                      </a:r>
                      <a:endParaRPr lang="en-GB" sz="1200" baseline="0" dirty="0" smtClean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</a:tr>
              <a:tr h="2753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Transistors de test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err="1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Matrice</a:t>
                      </a:r>
                      <a:r>
                        <a:rPr lang="en-GB" sz="120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transistors (</a:t>
                      </a:r>
                      <a:r>
                        <a:rPr lang="en-GB" sz="1200" baseline="0" dirty="0" err="1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differents</a:t>
                      </a:r>
                      <a:r>
                        <a:rPr lang="en-GB" sz="120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W/L)</a:t>
                      </a:r>
                      <a:endParaRPr lang="en-GB" sz="1200" dirty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</a:tr>
            </a:tbl>
          </a:graphicData>
        </a:graphic>
      </p:graphicFrame>
      <p:sp>
        <p:nvSpPr>
          <p:cNvPr id="2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6BFC3-DD72-4C81-8BC9-D6650119BC1C}" type="slidenum">
              <a:rPr lang="fr-FR" smtClean="0"/>
              <a:t>5</a:t>
            </a:fld>
            <a:endParaRPr lang="fr-FR"/>
          </a:p>
        </p:txBody>
      </p:sp>
      <p:sp>
        <p:nvSpPr>
          <p:cNvPr id="2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31 mai – 2 juin 2016</a:t>
            </a:r>
            <a:endParaRPr lang="fr-FR"/>
          </a:p>
        </p:txBody>
      </p:sp>
      <p:sp>
        <p:nvSpPr>
          <p:cNvPr id="2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987824" y="6356350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Journées VLSI-PCB-FPGA-Outils - IN2P3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25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9897" y="116632"/>
            <a:ext cx="8229600" cy="1143000"/>
          </a:xfrm>
        </p:spPr>
        <p:txBody>
          <a:bodyPr/>
          <a:lstStyle/>
          <a:p>
            <a:r>
              <a:rPr lang="en-US" dirty="0" smtClean="0"/>
              <a:t>PROTO65V2</a:t>
            </a:r>
            <a:endParaRPr lang="en-US" dirty="0"/>
          </a:p>
        </p:txBody>
      </p:sp>
      <p:graphicFrame>
        <p:nvGraphicFramePr>
          <p:cNvPr id="4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807209"/>
              </p:ext>
            </p:extLst>
          </p:nvPr>
        </p:nvGraphicFramePr>
        <p:xfrm>
          <a:off x="4716016" y="3499855"/>
          <a:ext cx="4032448" cy="2521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2736304"/>
              </a:tblGrid>
              <a:tr h="305932"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Block</a:t>
                      </a:r>
                      <a:endParaRPr lang="en-GB" sz="1400" dirty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i="0" dirty="0" err="1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Commentaires</a:t>
                      </a:r>
                      <a:endParaRPr lang="en-GB" sz="1400" i="0" dirty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</a:tr>
              <a:tr h="285480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GDACV1</a:t>
                      </a:r>
                      <a:endParaRPr lang="en-GB" sz="1200" dirty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Generic ADC type SAR (monitoring)</a:t>
                      </a:r>
                      <a:endParaRPr lang="en-GB" sz="1200" dirty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</a:tr>
              <a:tr h="275339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GADCV2</a:t>
                      </a:r>
                      <a:endParaRPr lang="en-GB" sz="1200" dirty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GADCV1 +</a:t>
                      </a:r>
                      <a:r>
                        <a:rPr lang="en-GB" sz="120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</a:t>
                      </a:r>
                      <a:r>
                        <a:rPr lang="en-GB" sz="1200" baseline="0" dirty="0" err="1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registres</a:t>
                      </a:r>
                      <a:r>
                        <a:rPr lang="en-GB" sz="120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W/L minimum</a:t>
                      </a:r>
                      <a:endParaRPr lang="en-GB" sz="1200" dirty="0" smtClean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</a:tr>
              <a:tr h="275339">
                <a:tc>
                  <a:txBody>
                    <a:bodyPr/>
                    <a:lstStyle/>
                    <a:p>
                      <a:pPr algn="l"/>
                      <a:r>
                        <a:rPr lang="en-GB" sz="1200" dirty="0" err="1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Mémoires</a:t>
                      </a:r>
                      <a:r>
                        <a:rPr lang="en-GB" sz="120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SEU</a:t>
                      </a:r>
                      <a:endParaRPr lang="en-GB" sz="1200" dirty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- Triple </a:t>
                      </a:r>
                      <a:r>
                        <a:rPr lang="en-GB" sz="1200" baseline="0" dirty="0" err="1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redondance</a:t>
                      </a:r>
                      <a:endParaRPr lang="en-GB" sz="1200" baseline="0" dirty="0" smtClean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  <a:p>
                      <a:pPr algn="l"/>
                      <a:r>
                        <a:rPr lang="en-GB" sz="120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- DICE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200" b="1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     .   </a:t>
                      </a:r>
                      <a:r>
                        <a:rPr lang="en-GB" sz="1200" b="0" baseline="0" dirty="0" err="1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Anneaux</a:t>
                      </a:r>
                      <a:r>
                        <a:rPr lang="en-GB" sz="1200" b="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de </a:t>
                      </a:r>
                      <a:r>
                        <a:rPr lang="en-GB" sz="1200" b="0" baseline="0" dirty="0" err="1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garde</a:t>
                      </a:r>
                      <a:endParaRPr lang="en-GB" sz="1200" b="0" baseline="0" dirty="0" smtClean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200" b="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     .   </a:t>
                      </a:r>
                      <a:r>
                        <a:rPr lang="en-GB" sz="1200" b="0" baseline="0" dirty="0" err="1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Interdigités</a:t>
                      </a:r>
                      <a:endParaRPr lang="en-GB" sz="1200" b="0" dirty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</a:tr>
              <a:tr h="374522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CKGEN</a:t>
                      </a:r>
                      <a:endParaRPr lang="en-GB" sz="1200" dirty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 err="1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Générateur</a:t>
                      </a:r>
                      <a:r>
                        <a:rPr lang="en-GB" sz="1200" b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</a:t>
                      </a:r>
                      <a:r>
                        <a:rPr lang="en-GB" sz="1200" b="0" dirty="0" err="1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d’horloges</a:t>
                      </a:r>
                      <a:r>
                        <a:rPr lang="en-GB" sz="1200" b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non </a:t>
                      </a:r>
                      <a:r>
                        <a:rPr lang="en-GB" sz="1200" b="0" dirty="0" err="1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recouvrantes</a:t>
                      </a:r>
                      <a:endParaRPr lang="en-GB" sz="1200" b="0" baseline="30000" dirty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</a:tr>
              <a:tr h="374522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BGV2bis</a:t>
                      </a:r>
                      <a:endParaRPr lang="en-GB" sz="1200" dirty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BandGap</a:t>
                      </a:r>
                      <a:r>
                        <a:rPr lang="en-GB" sz="120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(diodes</a:t>
                      </a:r>
                      <a:r>
                        <a:rPr lang="en-GB" sz="120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Trans. PMOS)</a:t>
                      </a:r>
                      <a:endParaRPr lang="en-GB" sz="1200" dirty="0" smtClean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81280" marR="81280" anchor="ctr"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319004" y="3063007"/>
            <a:ext cx="933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GADCV1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119204" y="3067023"/>
            <a:ext cx="933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GADCV2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338226" y="4551010"/>
            <a:ext cx="1661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Mémoires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SEUV2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566605" y="4394196"/>
            <a:ext cx="833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CKGEN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538680" y="5124439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BGV2b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79512" y="2045178"/>
            <a:ext cx="4261929" cy="4192134"/>
            <a:chOff x="281175" y="1566360"/>
            <a:chExt cx="4261929" cy="4192134"/>
          </a:xfrm>
        </p:grpSpPr>
        <p:pic>
          <p:nvPicPr>
            <p:cNvPr id="5" name="Picture 2" descr="ChipCPPMPROTO65V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976" y="2030299"/>
              <a:ext cx="3709016" cy="3702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Connecteur droit avec flèche 10"/>
            <p:cNvCxnSpPr/>
            <p:nvPr/>
          </p:nvCxnSpPr>
          <p:spPr>
            <a:xfrm>
              <a:off x="790976" y="1874137"/>
              <a:ext cx="375212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/>
            <p:cNvSpPr txBox="1"/>
            <p:nvPr/>
          </p:nvSpPr>
          <p:spPr>
            <a:xfrm>
              <a:off x="2195736" y="1566360"/>
              <a:ext cx="8354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1950µm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Connecteur droit avec flèche 12"/>
            <p:cNvCxnSpPr/>
            <p:nvPr/>
          </p:nvCxnSpPr>
          <p:spPr>
            <a:xfrm>
              <a:off x="611560" y="2030299"/>
              <a:ext cx="0" cy="372819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 rot="16200000">
              <a:off x="17321" y="3688765"/>
              <a:ext cx="8354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1950µm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6BFC3-DD72-4C81-8BC9-D6650119BC1C}" type="slidenum">
              <a:rPr lang="fr-FR" smtClean="0"/>
              <a:t>6</a:t>
            </a:fld>
            <a:endParaRPr lang="fr-FR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31 mai – 2 juin 2016</a:t>
            </a:r>
            <a:endParaRPr lang="fr-FR" dirty="0"/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987824" y="6356350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Journées VLSI-PCB-FPGA-Outils - IN2P3 2016</a:t>
            </a:r>
            <a:endParaRPr lang="fr-FR"/>
          </a:p>
        </p:txBody>
      </p:sp>
      <p:sp>
        <p:nvSpPr>
          <p:cNvPr id="18" name="Espace réservé du contenu 2"/>
          <p:cNvSpPr>
            <a:spLocks noGrp="1"/>
          </p:cNvSpPr>
          <p:nvPr>
            <p:ph idx="1"/>
          </p:nvPr>
        </p:nvSpPr>
        <p:spPr>
          <a:xfrm>
            <a:off x="4305034" y="1600200"/>
            <a:ext cx="4659454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PROTO65V2 ( début 2016)</a:t>
            </a:r>
          </a:p>
          <a:p>
            <a:pPr lvl="1"/>
            <a:r>
              <a:rPr lang="en-US" sz="2000" dirty="0" smtClean="0"/>
              <a:t>Run TSMC 65nm </a:t>
            </a:r>
            <a:r>
              <a:rPr lang="en-US" sz="2000" dirty="0" err="1" smtClean="0"/>
              <a:t>mini@sic</a:t>
            </a:r>
            <a:r>
              <a:rPr lang="en-US" sz="2000" dirty="0" smtClean="0"/>
              <a:t> via CERN</a:t>
            </a:r>
          </a:p>
          <a:p>
            <a:pPr lvl="1"/>
            <a:r>
              <a:rPr lang="en-US" sz="2000" dirty="0" smtClean="0"/>
              <a:t>Cell. </a:t>
            </a:r>
            <a:r>
              <a:rPr lang="en-US" sz="2000" dirty="0" err="1" smtClean="0"/>
              <a:t>digitales</a:t>
            </a:r>
            <a:r>
              <a:rPr lang="en-US" sz="2000" dirty="0" smtClean="0"/>
              <a:t> CERN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19" name="ZoneTexte 18"/>
          <p:cNvSpPr txBox="1"/>
          <p:nvPr/>
        </p:nvSpPr>
        <p:spPr>
          <a:xfrm>
            <a:off x="1115616" y="3514535"/>
            <a:ext cx="933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GADCV1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990659" y="3501008"/>
            <a:ext cx="933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GADCV2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187624" y="5124439"/>
            <a:ext cx="1661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Mémoires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SEUV2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347864" y="4858787"/>
            <a:ext cx="833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CKGEN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275856" y="5445224"/>
            <a:ext cx="973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BGV2BIS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6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Contexte</a:t>
            </a:r>
          </a:p>
          <a:p>
            <a:pPr lvl="1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RD53</a:t>
            </a:r>
          </a:p>
          <a:p>
            <a:pPr lvl="2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Objectif</a:t>
            </a:r>
          </a:p>
          <a:p>
            <a:pPr lvl="2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Structure</a:t>
            </a:r>
          </a:p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IP Block</a:t>
            </a:r>
          </a:p>
          <a:p>
            <a:pPr lvl="1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Chip</a:t>
            </a:r>
          </a:p>
          <a:p>
            <a:pPr lvl="2"/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PROTO65V1</a:t>
            </a:r>
          </a:p>
          <a:p>
            <a:pPr lvl="2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PROTO65V2</a:t>
            </a:r>
          </a:p>
          <a:p>
            <a:pPr lvl="1"/>
            <a:r>
              <a:rPr lang="fr-FR" dirty="0" smtClean="0"/>
              <a:t>Description Blocks</a:t>
            </a:r>
          </a:p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Irradiation</a:t>
            </a:r>
          </a:p>
          <a:p>
            <a:pPr lvl="1"/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Banc de test</a:t>
            </a:r>
          </a:p>
          <a:p>
            <a:pPr lvl="1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Résultats</a:t>
            </a:r>
          </a:p>
          <a:p>
            <a:pPr lvl="1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Model Irradiation</a:t>
            </a:r>
          </a:p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Perspectives</a:t>
            </a: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6BFC3-DD72-4C81-8BC9-D6650119BC1C}" type="slidenum">
              <a:rPr lang="fr-FR" smtClean="0"/>
              <a:t>7</a:t>
            </a:fld>
            <a:endParaRPr lang="fr-FR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31 mai – 2 juin 2016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987824" y="6356350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Journées VLSI-PCB-FPGA-Outils - IN2P3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24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GADC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5130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General ADC: monitoring, courant de fuite, T°C, </a:t>
            </a:r>
            <a:r>
              <a:rPr lang="en-US" sz="1800" dirty="0" err="1" smtClean="0"/>
              <a:t>références</a:t>
            </a:r>
            <a:r>
              <a:rPr lang="en-US" sz="1800" dirty="0" smtClean="0"/>
              <a:t>, …</a:t>
            </a:r>
            <a:endParaRPr lang="en-US" sz="1800" dirty="0"/>
          </a:p>
        </p:txBody>
      </p:sp>
      <p:graphicFrame>
        <p:nvGraphicFramePr>
          <p:cNvPr id="3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4138026"/>
              </p:ext>
            </p:extLst>
          </p:nvPr>
        </p:nvGraphicFramePr>
        <p:xfrm>
          <a:off x="395536" y="1700808"/>
          <a:ext cx="4896543" cy="4736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726"/>
                <a:gridCol w="2543817"/>
              </a:tblGrid>
              <a:tr h="300228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</a:t>
                      </a:r>
                      <a:endParaRPr lang="en-US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en-US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>
                    <a:solidFill>
                      <a:schemeClr val="accent1"/>
                    </a:solidFill>
                  </a:tcPr>
                </a:tc>
              </a:tr>
              <a:tr h="283549">
                <a:tc>
                  <a:txBody>
                    <a:bodyPr/>
                    <a:lstStyle/>
                    <a:p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Supply voltage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 (±10%)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</a:tr>
              <a:tr h="28354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 range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-40 °C to +60 °C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</a:tr>
              <a:tr h="28354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Architecture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</a:tr>
              <a:tr h="28354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Conversion clock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 kHz (40 MHz CLK/128) 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</a:tr>
              <a:tr h="28354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Resolution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bit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</a:tr>
              <a:tr h="28354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Input range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to 1 V (LSB = 244 µV)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</a:tr>
              <a:tr h="28354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Integral Non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Linearity (INL)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1 LSB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</a:tr>
              <a:tr h="28354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Differential Non Linearity (DNL)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0.5 LSB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</a:tr>
              <a:tr h="28354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Capacitor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MIMCAP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</a:tr>
              <a:tr h="28354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1mW (depends on frequency)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</a:tr>
              <a:tr h="28354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Trimming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(6 LSB)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</a:tr>
              <a:tr h="31368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 (end of December 2015)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 prototype designed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</a:tr>
              <a:tr h="35443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MRad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</a:tr>
              <a:tr h="52112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Designer (Email)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menouni@cppm.in2p3.fr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/>
                        </a:rPr>
                        <a:t>awang@cppm.in2p3.fr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/>
                        </a:rPr>
                        <a:t>renaud.gaglione@lapp.in2p3.fr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04864"/>
            <a:ext cx="3438922" cy="230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6BFC3-DD72-4C81-8BC9-D6650119BC1C}" type="slidenum">
              <a:rPr lang="fr-FR" smtClean="0"/>
              <a:t>8</a:t>
            </a:fld>
            <a:endParaRPr lang="fr-FR"/>
          </a:p>
        </p:txBody>
      </p:sp>
      <p:sp>
        <p:nvSpPr>
          <p:cNvPr id="4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31 mai – 2 juin 2016</a:t>
            </a:r>
            <a:endParaRPr lang="fr-FR" dirty="0"/>
          </a:p>
        </p:txBody>
      </p:sp>
      <p:sp>
        <p:nvSpPr>
          <p:cNvPr id="4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987824" y="6356350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Journées VLSI-PCB-FPGA-Outils - IN2P3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07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Référence</a:t>
            </a:r>
            <a:r>
              <a:rPr lang="en-US" dirty="0" smtClean="0"/>
              <a:t> de tension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6271688"/>
              </p:ext>
            </p:extLst>
          </p:nvPr>
        </p:nvGraphicFramePr>
        <p:xfrm>
          <a:off x="323528" y="1445655"/>
          <a:ext cx="4608512" cy="4735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2304256"/>
              </a:tblGrid>
              <a:tr h="300228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</a:t>
                      </a:r>
                      <a:endParaRPr lang="en-US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en-US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>
                    <a:solidFill>
                      <a:schemeClr val="accent1"/>
                    </a:solidFill>
                  </a:tcPr>
                </a:tc>
              </a:tr>
              <a:tr h="283549">
                <a:tc>
                  <a:txBody>
                    <a:bodyPr/>
                    <a:lstStyle/>
                    <a:p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Supply voltage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1.2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 (±10%) 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</a:tr>
              <a:tr h="28354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 range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-40 °C to +60 °C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</a:tr>
              <a:tr h="28354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 element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V1: BJT_PNP10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V2: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PMOS (DTMOS)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</a:tr>
              <a:tr h="2835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Bandgap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voltage output</a:t>
                      </a: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 mV – 600 mV – 800 mV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</a:tr>
              <a:tr h="28354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 coefficient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 ppm/°C max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</a:tr>
              <a:tr h="28354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Noise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r>
                        <a:rPr lang="el-G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μ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 RMS max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</a:tr>
              <a:tr h="28354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variation (PVT,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mismatch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4 mV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</a:tr>
              <a:tr h="28354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 supply rejection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</a:tr>
              <a:tr h="28354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Consumption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µW ( main stage)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</a:tr>
              <a:tr h="28354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Startup circuit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</a:tr>
              <a:tr h="28354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Trimming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(??)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</a:tr>
              <a:tr h="28354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variation</a:t>
                      </a:r>
                    </a:p>
                    <a:p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(1GRad, 10</a:t>
                      </a:r>
                      <a:r>
                        <a:rPr lang="en-US" sz="1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n/cm</a:t>
                      </a:r>
                      <a:r>
                        <a:rPr lang="en-US" sz="1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&lt;4mV</a:t>
                      </a:r>
                      <a:endParaRPr lang="en-US" sz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</a:tr>
              <a:tr h="31368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 (end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2015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2nd prototype under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design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</a:tr>
              <a:tr h="35443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Designer (Email)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menouni@cppm.in2p3.fr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100076" marR="100076" marT="50038" marB="50038" anchor="ctr"/>
                </a:tc>
              </a:tr>
            </a:tbl>
          </a:graphicData>
        </a:graphic>
      </p:graphicFrame>
      <p:grpSp>
        <p:nvGrpSpPr>
          <p:cNvPr id="6" name="Groupe 5"/>
          <p:cNvGrpSpPr/>
          <p:nvPr/>
        </p:nvGrpSpPr>
        <p:grpSpPr>
          <a:xfrm>
            <a:off x="5281764" y="1954398"/>
            <a:ext cx="3682426" cy="2363393"/>
            <a:chOff x="4462968" y="2053672"/>
            <a:chExt cx="6238650" cy="4349750"/>
          </a:xfrm>
        </p:grpSpPr>
        <p:sp>
          <p:nvSpPr>
            <p:cNvPr id="7" name="Line 763"/>
            <p:cNvSpPr>
              <a:spLocks noChangeShapeType="1"/>
            </p:cNvSpPr>
            <p:nvPr/>
          </p:nvSpPr>
          <p:spPr bwMode="auto">
            <a:xfrm flipV="1">
              <a:off x="5790118" y="3064910"/>
              <a:ext cx="0" cy="754062"/>
            </a:xfrm>
            <a:prstGeom prst="line">
              <a:avLst/>
            </a:prstGeom>
            <a:noFill/>
            <a:ln w="19050">
              <a:solidFill>
                <a:srgbClr val="009DD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000719">
                <a:defRPr/>
              </a:pPr>
              <a:endParaRPr lang="fr-FR" sz="1313" kern="0"/>
            </a:p>
          </p:txBody>
        </p:sp>
        <p:sp>
          <p:nvSpPr>
            <p:cNvPr id="8" name="Line 770"/>
            <p:cNvSpPr>
              <a:spLocks noChangeShapeType="1"/>
            </p:cNvSpPr>
            <p:nvPr/>
          </p:nvSpPr>
          <p:spPr bwMode="auto">
            <a:xfrm>
              <a:off x="5780593" y="2082247"/>
              <a:ext cx="419100" cy="0"/>
            </a:xfrm>
            <a:prstGeom prst="line">
              <a:avLst/>
            </a:prstGeom>
            <a:noFill/>
            <a:ln w="19050">
              <a:solidFill>
                <a:srgbClr val="009DD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000719">
                <a:defRPr/>
              </a:pPr>
              <a:endParaRPr lang="fr-FR" sz="1313" kern="0"/>
            </a:p>
          </p:txBody>
        </p:sp>
        <p:sp>
          <p:nvSpPr>
            <p:cNvPr id="9" name="Line 771"/>
            <p:cNvSpPr>
              <a:spLocks noChangeShapeType="1"/>
            </p:cNvSpPr>
            <p:nvPr/>
          </p:nvSpPr>
          <p:spPr bwMode="auto">
            <a:xfrm flipV="1">
              <a:off x="5786943" y="2082247"/>
              <a:ext cx="0" cy="249238"/>
            </a:xfrm>
            <a:prstGeom prst="line">
              <a:avLst/>
            </a:prstGeom>
            <a:noFill/>
            <a:ln w="19050">
              <a:solidFill>
                <a:srgbClr val="009DD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000719">
                <a:defRPr/>
              </a:pPr>
              <a:endParaRPr lang="fr-FR" sz="1313" kern="0"/>
            </a:p>
          </p:txBody>
        </p:sp>
        <p:sp>
          <p:nvSpPr>
            <p:cNvPr id="10" name="Line 773"/>
            <p:cNvSpPr>
              <a:spLocks noChangeShapeType="1"/>
            </p:cNvSpPr>
            <p:nvPr/>
          </p:nvSpPr>
          <p:spPr bwMode="auto">
            <a:xfrm flipV="1">
              <a:off x="5085268" y="5854147"/>
              <a:ext cx="1747837" cy="0"/>
            </a:xfrm>
            <a:prstGeom prst="line">
              <a:avLst/>
            </a:prstGeom>
            <a:noFill/>
            <a:ln w="19050">
              <a:solidFill>
                <a:srgbClr val="009DD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000719">
                <a:defRPr/>
              </a:pPr>
              <a:endParaRPr lang="fr-FR" sz="1313" kern="0"/>
            </a:p>
          </p:txBody>
        </p:sp>
        <p:grpSp>
          <p:nvGrpSpPr>
            <p:cNvPr id="11" name="Group 781"/>
            <p:cNvGrpSpPr>
              <a:grpSpLocks/>
            </p:cNvGrpSpPr>
            <p:nvPr/>
          </p:nvGrpSpPr>
          <p:grpSpPr bwMode="auto">
            <a:xfrm>
              <a:off x="6688643" y="5846210"/>
              <a:ext cx="304800" cy="557212"/>
              <a:chOff x="1344" y="3360"/>
              <a:chExt cx="192" cy="288"/>
            </a:xfrm>
          </p:grpSpPr>
          <p:sp>
            <p:nvSpPr>
              <p:cNvPr id="125" name="Line 782"/>
              <p:cNvSpPr>
                <a:spLocks noChangeShapeType="1"/>
              </p:cNvSpPr>
              <p:nvPr/>
            </p:nvSpPr>
            <p:spPr bwMode="auto">
              <a:xfrm flipV="1">
                <a:off x="1344" y="3552"/>
                <a:ext cx="192" cy="0"/>
              </a:xfrm>
              <a:prstGeom prst="line">
                <a:avLst/>
              </a:prstGeom>
              <a:noFill/>
              <a:ln w="19050" cap="sq">
                <a:solidFill>
                  <a:srgbClr val="009DD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000719">
                  <a:defRPr/>
                </a:pPr>
                <a:endParaRPr lang="fr-FR" sz="1313" kern="0"/>
              </a:p>
            </p:txBody>
          </p:sp>
          <p:sp>
            <p:nvSpPr>
              <p:cNvPr id="126" name="Line 783"/>
              <p:cNvSpPr>
                <a:spLocks noChangeShapeType="1"/>
              </p:cNvSpPr>
              <p:nvPr/>
            </p:nvSpPr>
            <p:spPr bwMode="auto">
              <a:xfrm>
                <a:off x="1392" y="3600"/>
                <a:ext cx="96" cy="0"/>
              </a:xfrm>
              <a:prstGeom prst="line">
                <a:avLst/>
              </a:prstGeom>
              <a:noFill/>
              <a:ln w="19050" cap="sq">
                <a:solidFill>
                  <a:srgbClr val="009DD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000719">
                  <a:defRPr/>
                </a:pPr>
                <a:endParaRPr lang="fr-FR" sz="1313" kern="0"/>
              </a:p>
            </p:txBody>
          </p:sp>
          <p:sp>
            <p:nvSpPr>
              <p:cNvPr id="127" name="Line 784"/>
              <p:cNvSpPr>
                <a:spLocks noChangeShapeType="1"/>
              </p:cNvSpPr>
              <p:nvPr/>
            </p:nvSpPr>
            <p:spPr bwMode="auto">
              <a:xfrm rot="5400000" flipV="1">
                <a:off x="1344" y="3456"/>
                <a:ext cx="192" cy="0"/>
              </a:xfrm>
              <a:prstGeom prst="line">
                <a:avLst/>
              </a:prstGeom>
              <a:noFill/>
              <a:ln w="19050" cap="sq">
                <a:solidFill>
                  <a:srgbClr val="009DD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000719">
                  <a:defRPr/>
                </a:pPr>
                <a:endParaRPr lang="fr-FR" sz="1313" kern="0"/>
              </a:p>
            </p:txBody>
          </p:sp>
          <p:sp>
            <p:nvSpPr>
              <p:cNvPr id="128" name="Line 785"/>
              <p:cNvSpPr>
                <a:spLocks noChangeShapeType="1"/>
              </p:cNvSpPr>
              <p:nvPr/>
            </p:nvSpPr>
            <p:spPr bwMode="auto">
              <a:xfrm>
                <a:off x="1410" y="364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009DD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000719">
                  <a:defRPr/>
                </a:pPr>
                <a:endParaRPr lang="fr-FR" sz="1313" kern="0"/>
              </a:p>
            </p:txBody>
          </p:sp>
        </p:grpSp>
        <p:grpSp>
          <p:nvGrpSpPr>
            <p:cNvPr id="12" name="Group 844"/>
            <p:cNvGrpSpPr>
              <a:grpSpLocks/>
            </p:cNvGrpSpPr>
            <p:nvPr/>
          </p:nvGrpSpPr>
          <p:grpSpPr bwMode="auto">
            <a:xfrm>
              <a:off x="7911018" y="2331485"/>
              <a:ext cx="304800" cy="742950"/>
              <a:chOff x="2496" y="2928"/>
              <a:chExt cx="192" cy="384"/>
            </a:xfrm>
          </p:grpSpPr>
          <p:grpSp>
            <p:nvGrpSpPr>
              <p:cNvPr id="117" name="Group 845"/>
              <p:cNvGrpSpPr>
                <a:grpSpLocks/>
              </p:cNvGrpSpPr>
              <p:nvPr/>
            </p:nvGrpSpPr>
            <p:grpSpPr bwMode="auto">
              <a:xfrm>
                <a:off x="2496" y="3024"/>
                <a:ext cx="192" cy="192"/>
                <a:chOff x="2064" y="2160"/>
                <a:chExt cx="192" cy="192"/>
              </a:xfrm>
            </p:grpSpPr>
            <p:sp>
              <p:nvSpPr>
                <p:cNvPr id="120" name="Line 846"/>
                <p:cNvSpPr>
                  <a:spLocks noChangeShapeType="1"/>
                </p:cNvSpPr>
                <p:nvPr/>
              </p:nvSpPr>
              <p:spPr bwMode="auto">
                <a:xfrm rot="5400000">
                  <a:off x="2208" y="2112"/>
                  <a:ext cx="0" cy="96"/>
                </a:xfrm>
                <a:prstGeom prst="line">
                  <a:avLst/>
                </a:prstGeom>
                <a:noFill/>
                <a:ln w="19050" cap="sq">
                  <a:solidFill>
                    <a:sysClr val="windowText" lastClr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000719">
                    <a:defRPr/>
                  </a:pPr>
                  <a:endParaRPr lang="fr-FR" sz="1313" kern="0"/>
                </a:p>
              </p:txBody>
            </p:sp>
            <p:sp>
              <p:nvSpPr>
                <p:cNvPr id="121" name="Line 847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2064" y="2256"/>
                  <a:ext cx="192" cy="0"/>
                </a:xfrm>
                <a:prstGeom prst="line">
                  <a:avLst/>
                </a:prstGeom>
                <a:noFill/>
                <a:ln w="19050" cap="sq">
                  <a:solidFill>
                    <a:sysClr val="windowText" lastClr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000719">
                    <a:defRPr/>
                  </a:pPr>
                  <a:endParaRPr lang="fr-FR" sz="1313" kern="0"/>
                </a:p>
              </p:txBody>
            </p:sp>
            <p:sp>
              <p:nvSpPr>
                <p:cNvPr id="122" name="Line 848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2016" y="2256"/>
                  <a:ext cx="192" cy="0"/>
                </a:xfrm>
                <a:prstGeom prst="line">
                  <a:avLst/>
                </a:prstGeom>
                <a:noFill/>
                <a:ln w="19050" cap="sq">
                  <a:solidFill>
                    <a:sysClr val="windowText" lastClr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000719">
                    <a:defRPr/>
                  </a:pPr>
                  <a:endParaRPr lang="fr-FR" sz="1313" kern="0"/>
                </a:p>
              </p:txBody>
            </p:sp>
            <p:sp>
              <p:nvSpPr>
                <p:cNvPr id="123" name="Line 849"/>
                <p:cNvSpPr>
                  <a:spLocks noChangeShapeType="1"/>
                </p:cNvSpPr>
                <p:nvPr/>
              </p:nvSpPr>
              <p:spPr bwMode="auto">
                <a:xfrm rot="5400000">
                  <a:off x="2208" y="2304"/>
                  <a:ext cx="0" cy="96"/>
                </a:xfrm>
                <a:prstGeom prst="line">
                  <a:avLst/>
                </a:prstGeom>
                <a:noFill/>
                <a:ln w="19050" cap="sq">
                  <a:solidFill>
                    <a:sysClr val="windowText" lastClr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000719">
                    <a:defRPr/>
                  </a:pPr>
                  <a:endParaRPr lang="fr-FR" sz="1313" kern="0"/>
                </a:p>
              </p:txBody>
            </p:sp>
            <p:sp>
              <p:nvSpPr>
                <p:cNvPr id="124" name="Oval 850"/>
                <p:cNvSpPr>
                  <a:spLocks noChangeArrowheads="1"/>
                </p:cNvSpPr>
                <p:nvPr/>
              </p:nvSpPr>
              <p:spPr bwMode="auto">
                <a:xfrm flipV="1">
                  <a:off x="2064" y="2232"/>
                  <a:ext cx="48" cy="4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9050" cap="sq">
                  <a:solidFill>
                    <a:sysClr val="windowText" lastClr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7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7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7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7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7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defTabSz="1000719" eaLnBrk="1" hangingPunct="1">
                    <a:defRPr/>
                  </a:pPr>
                  <a:endParaRPr lang="en-US" altLang="en-US" sz="1313" kern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18" name="Line 851"/>
              <p:cNvSpPr>
                <a:spLocks noChangeShapeType="1"/>
              </p:cNvSpPr>
              <p:nvPr/>
            </p:nvSpPr>
            <p:spPr bwMode="auto">
              <a:xfrm>
                <a:off x="2688" y="3216"/>
                <a:ext cx="0" cy="96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000719">
                  <a:defRPr/>
                </a:pPr>
                <a:endParaRPr lang="fr-FR" sz="1313" kern="0"/>
              </a:p>
            </p:txBody>
          </p:sp>
          <p:sp>
            <p:nvSpPr>
              <p:cNvPr id="119" name="Line 852"/>
              <p:cNvSpPr>
                <a:spLocks noChangeShapeType="1"/>
              </p:cNvSpPr>
              <p:nvPr/>
            </p:nvSpPr>
            <p:spPr bwMode="auto">
              <a:xfrm flipV="1">
                <a:off x="2688" y="2928"/>
                <a:ext cx="0" cy="96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000719">
                  <a:defRPr/>
                </a:pPr>
                <a:endParaRPr lang="fr-FR" sz="1313" kern="0"/>
              </a:p>
            </p:txBody>
          </p:sp>
        </p:grpSp>
        <p:sp>
          <p:nvSpPr>
            <p:cNvPr id="13" name="Line 872"/>
            <p:cNvSpPr>
              <a:spLocks noChangeShapeType="1"/>
            </p:cNvSpPr>
            <p:nvPr/>
          </p:nvSpPr>
          <p:spPr bwMode="auto">
            <a:xfrm flipV="1">
              <a:off x="8215818" y="3064910"/>
              <a:ext cx="0" cy="501650"/>
            </a:xfrm>
            <a:prstGeom prst="line">
              <a:avLst/>
            </a:prstGeom>
            <a:noFill/>
            <a:ln w="19050">
              <a:solidFill>
                <a:srgbClr val="009DD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000719">
                <a:defRPr/>
              </a:pPr>
              <a:endParaRPr lang="fr-FR" sz="1313" kern="0"/>
            </a:p>
          </p:txBody>
        </p:sp>
        <p:sp>
          <p:nvSpPr>
            <p:cNvPr id="14" name="Line 874"/>
            <p:cNvSpPr>
              <a:spLocks noChangeShapeType="1"/>
            </p:cNvSpPr>
            <p:nvPr/>
          </p:nvSpPr>
          <p:spPr bwMode="auto">
            <a:xfrm>
              <a:off x="6093330" y="2699785"/>
              <a:ext cx="1824038" cy="0"/>
            </a:xfrm>
            <a:prstGeom prst="line">
              <a:avLst/>
            </a:prstGeom>
            <a:noFill/>
            <a:ln w="19050">
              <a:solidFill>
                <a:srgbClr val="009DD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000719">
                <a:defRPr/>
              </a:pPr>
              <a:endParaRPr lang="fr-FR" sz="1313" kern="0"/>
            </a:p>
          </p:txBody>
        </p:sp>
        <p:sp>
          <p:nvSpPr>
            <p:cNvPr id="15" name="Line 878"/>
            <p:cNvSpPr>
              <a:spLocks noChangeShapeType="1"/>
            </p:cNvSpPr>
            <p:nvPr/>
          </p:nvSpPr>
          <p:spPr bwMode="auto">
            <a:xfrm>
              <a:off x="6198105" y="2082247"/>
              <a:ext cx="3673475" cy="0"/>
            </a:xfrm>
            <a:prstGeom prst="line">
              <a:avLst/>
            </a:prstGeom>
            <a:noFill/>
            <a:ln w="19050">
              <a:solidFill>
                <a:srgbClr val="009DD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000719">
                <a:defRPr/>
              </a:pPr>
              <a:endParaRPr lang="fr-FR" sz="1313" kern="0"/>
            </a:p>
          </p:txBody>
        </p:sp>
        <p:sp>
          <p:nvSpPr>
            <p:cNvPr id="16" name="Line 880"/>
            <p:cNvSpPr>
              <a:spLocks noChangeShapeType="1"/>
            </p:cNvSpPr>
            <p:nvPr/>
          </p:nvSpPr>
          <p:spPr bwMode="auto">
            <a:xfrm flipV="1">
              <a:off x="8215818" y="2082247"/>
              <a:ext cx="0" cy="249238"/>
            </a:xfrm>
            <a:prstGeom prst="line">
              <a:avLst/>
            </a:prstGeom>
            <a:noFill/>
            <a:ln w="19050">
              <a:solidFill>
                <a:srgbClr val="009DD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000719">
                <a:defRPr/>
              </a:pPr>
              <a:endParaRPr lang="fr-FR" sz="1313" kern="0"/>
            </a:p>
          </p:txBody>
        </p:sp>
        <p:sp>
          <p:nvSpPr>
            <p:cNvPr id="17" name="Line 883"/>
            <p:cNvSpPr>
              <a:spLocks noChangeShapeType="1"/>
            </p:cNvSpPr>
            <p:nvPr/>
          </p:nvSpPr>
          <p:spPr bwMode="auto">
            <a:xfrm>
              <a:off x="6775955" y="5854147"/>
              <a:ext cx="3087688" cy="0"/>
            </a:xfrm>
            <a:prstGeom prst="line">
              <a:avLst/>
            </a:prstGeom>
            <a:noFill/>
            <a:ln w="19050">
              <a:solidFill>
                <a:srgbClr val="009DD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000719">
                <a:defRPr/>
              </a:pPr>
              <a:endParaRPr lang="fr-FR" sz="1313" kern="0"/>
            </a:p>
          </p:txBody>
        </p:sp>
        <p:sp>
          <p:nvSpPr>
            <p:cNvPr id="18" name="Text Box 943"/>
            <p:cNvSpPr txBox="1">
              <a:spLocks noChangeArrowheads="1"/>
            </p:cNvSpPr>
            <p:nvPr/>
          </p:nvSpPr>
          <p:spPr bwMode="auto">
            <a:xfrm>
              <a:off x="8247568" y="2193372"/>
              <a:ext cx="523861" cy="398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1000719">
                <a:buClr>
                  <a:srgbClr val="000000"/>
                </a:buClr>
                <a:buSzPct val="77000"/>
                <a:buNone/>
                <a:defRPr/>
              </a:pPr>
              <a:r>
                <a:rPr lang="en-US" altLang="en-US" sz="1313" kern="0">
                  <a:solidFill>
                    <a:prstClr val="black"/>
                  </a:solidFill>
                </a:rPr>
                <a:t>M</a:t>
              </a:r>
              <a:r>
                <a:rPr lang="en-US" altLang="en-US" sz="1313" kern="0" baseline="-25000">
                  <a:solidFill>
                    <a:prstClr val="black"/>
                  </a:solidFill>
                </a:rPr>
                <a:t>2</a:t>
              </a:r>
            </a:p>
          </p:txBody>
        </p:sp>
        <p:grpSp>
          <p:nvGrpSpPr>
            <p:cNvPr id="19" name="Group 789"/>
            <p:cNvGrpSpPr>
              <a:grpSpLocks/>
            </p:cNvGrpSpPr>
            <p:nvPr/>
          </p:nvGrpSpPr>
          <p:grpSpPr bwMode="auto">
            <a:xfrm flipH="1">
              <a:off x="5788530" y="2328310"/>
              <a:ext cx="304800" cy="742950"/>
              <a:chOff x="2496" y="2928"/>
              <a:chExt cx="192" cy="384"/>
            </a:xfrm>
          </p:grpSpPr>
          <p:grpSp>
            <p:nvGrpSpPr>
              <p:cNvPr id="109" name="Group 790"/>
              <p:cNvGrpSpPr>
                <a:grpSpLocks/>
              </p:cNvGrpSpPr>
              <p:nvPr/>
            </p:nvGrpSpPr>
            <p:grpSpPr bwMode="auto">
              <a:xfrm>
                <a:off x="2496" y="3024"/>
                <a:ext cx="192" cy="192"/>
                <a:chOff x="2064" y="2160"/>
                <a:chExt cx="192" cy="192"/>
              </a:xfrm>
            </p:grpSpPr>
            <p:sp>
              <p:nvSpPr>
                <p:cNvPr id="112" name="Line 791"/>
                <p:cNvSpPr>
                  <a:spLocks noChangeShapeType="1"/>
                </p:cNvSpPr>
                <p:nvPr/>
              </p:nvSpPr>
              <p:spPr bwMode="auto">
                <a:xfrm rot="5400000">
                  <a:off x="2208" y="2112"/>
                  <a:ext cx="0" cy="96"/>
                </a:xfrm>
                <a:prstGeom prst="line">
                  <a:avLst/>
                </a:prstGeom>
                <a:noFill/>
                <a:ln w="19050" cap="sq">
                  <a:solidFill>
                    <a:sysClr val="windowText" lastClr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000719">
                    <a:defRPr/>
                  </a:pPr>
                  <a:endParaRPr lang="fr-FR" sz="1313" kern="0"/>
                </a:p>
              </p:txBody>
            </p:sp>
            <p:sp>
              <p:nvSpPr>
                <p:cNvPr id="113" name="Line 792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2064" y="2256"/>
                  <a:ext cx="192" cy="0"/>
                </a:xfrm>
                <a:prstGeom prst="line">
                  <a:avLst/>
                </a:prstGeom>
                <a:noFill/>
                <a:ln w="19050" cap="sq">
                  <a:solidFill>
                    <a:sysClr val="windowText" lastClr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000719">
                    <a:defRPr/>
                  </a:pPr>
                  <a:endParaRPr lang="fr-FR" sz="1313" kern="0"/>
                </a:p>
              </p:txBody>
            </p:sp>
            <p:sp>
              <p:nvSpPr>
                <p:cNvPr id="114" name="Line 79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2016" y="2256"/>
                  <a:ext cx="192" cy="0"/>
                </a:xfrm>
                <a:prstGeom prst="line">
                  <a:avLst/>
                </a:prstGeom>
                <a:noFill/>
                <a:ln w="19050" cap="sq">
                  <a:solidFill>
                    <a:sysClr val="windowText" lastClr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000719">
                    <a:defRPr/>
                  </a:pPr>
                  <a:endParaRPr lang="fr-FR" sz="1313" kern="0"/>
                </a:p>
              </p:txBody>
            </p:sp>
            <p:sp>
              <p:nvSpPr>
                <p:cNvPr id="115" name="Line 794"/>
                <p:cNvSpPr>
                  <a:spLocks noChangeShapeType="1"/>
                </p:cNvSpPr>
                <p:nvPr/>
              </p:nvSpPr>
              <p:spPr bwMode="auto">
                <a:xfrm rot="5400000">
                  <a:off x="2208" y="2304"/>
                  <a:ext cx="0" cy="96"/>
                </a:xfrm>
                <a:prstGeom prst="line">
                  <a:avLst/>
                </a:prstGeom>
                <a:noFill/>
                <a:ln w="19050" cap="sq">
                  <a:solidFill>
                    <a:sysClr val="windowText" lastClr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000719">
                    <a:defRPr/>
                  </a:pPr>
                  <a:endParaRPr lang="fr-FR" sz="1313" kern="0"/>
                </a:p>
              </p:txBody>
            </p:sp>
            <p:sp>
              <p:nvSpPr>
                <p:cNvPr id="116" name="Oval 795"/>
                <p:cNvSpPr>
                  <a:spLocks noChangeArrowheads="1"/>
                </p:cNvSpPr>
                <p:nvPr/>
              </p:nvSpPr>
              <p:spPr bwMode="auto">
                <a:xfrm flipV="1">
                  <a:off x="2064" y="2232"/>
                  <a:ext cx="48" cy="4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9050" cap="sq">
                  <a:solidFill>
                    <a:sysClr val="windowText" lastClr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7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7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7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7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7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defTabSz="1000719" eaLnBrk="1" hangingPunct="1">
                    <a:defRPr/>
                  </a:pPr>
                  <a:endParaRPr lang="en-US" altLang="en-US" sz="1313" kern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10" name="Line 796"/>
              <p:cNvSpPr>
                <a:spLocks noChangeShapeType="1"/>
              </p:cNvSpPr>
              <p:nvPr/>
            </p:nvSpPr>
            <p:spPr bwMode="auto">
              <a:xfrm>
                <a:off x="2688" y="3216"/>
                <a:ext cx="0" cy="96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000719">
                  <a:defRPr/>
                </a:pPr>
                <a:endParaRPr lang="fr-FR" sz="1313" kern="0"/>
              </a:p>
            </p:txBody>
          </p:sp>
          <p:sp>
            <p:nvSpPr>
              <p:cNvPr id="111" name="Line 797"/>
              <p:cNvSpPr>
                <a:spLocks noChangeShapeType="1"/>
              </p:cNvSpPr>
              <p:nvPr/>
            </p:nvSpPr>
            <p:spPr bwMode="auto">
              <a:xfrm flipV="1">
                <a:off x="2688" y="2928"/>
                <a:ext cx="0" cy="96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000719">
                  <a:defRPr/>
                </a:pPr>
                <a:endParaRPr lang="fr-FR" sz="1313" kern="0"/>
              </a:p>
            </p:txBody>
          </p:sp>
        </p:grpSp>
        <p:sp>
          <p:nvSpPr>
            <p:cNvPr id="20" name="Triangle isocèle 19"/>
            <p:cNvSpPr/>
            <p:nvPr/>
          </p:nvSpPr>
          <p:spPr>
            <a:xfrm>
              <a:off x="6523543" y="3307797"/>
              <a:ext cx="1008062" cy="903288"/>
            </a:xfrm>
            <a:prstGeom prst="triangl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1000719">
                <a:defRPr/>
              </a:pPr>
              <a:endParaRPr lang="fr-FR" sz="1313" kern="0">
                <a:solidFill>
                  <a:prstClr val="white"/>
                </a:solidFill>
                <a:latin typeface="Constantia"/>
              </a:endParaRPr>
            </a:p>
          </p:txBody>
        </p:sp>
        <p:grpSp>
          <p:nvGrpSpPr>
            <p:cNvPr id="21" name="Groupe 7"/>
            <p:cNvGrpSpPr>
              <a:grpSpLocks/>
            </p:cNvGrpSpPr>
            <p:nvPr/>
          </p:nvGrpSpPr>
          <p:grpSpPr bwMode="auto">
            <a:xfrm>
              <a:off x="5631368" y="5112785"/>
              <a:ext cx="298450" cy="276225"/>
              <a:chOff x="4139951" y="3594566"/>
              <a:chExt cx="298372" cy="277347"/>
            </a:xfrm>
          </p:grpSpPr>
          <p:sp>
            <p:nvSpPr>
              <p:cNvPr id="107" name="Triangle isocèle 106"/>
              <p:cNvSpPr/>
              <p:nvPr/>
            </p:nvSpPr>
            <p:spPr>
              <a:xfrm rot="10800000">
                <a:off x="4139951" y="3594566"/>
                <a:ext cx="298372" cy="267783"/>
              </a:xfrm>
              <a:prstGeom prst="triangl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1000719">
                  <a:defRPr/>
                </a:pPr>
                <a:endParaRPr lang="fr-FR" sz="1313" kern="0">
                  <a:solidFill>
                    <a:prstClr val="white"/>
                  </a:solidFill>
                  <a:latin typeface="Constantia"/>
                </a:endParaRPr>
              </a:p>
            </p:txBody>
          </p:sp>
          <p:cxnSp>
            <p:nvCxnSpPr>
              <p:cNvPr id="108" name="Connecteur droit 107"/>
              <p:cNvCxnSpPr/>
              <p:nvPr/>
            </p:nvCxnSpPr>
            <p:spPr>
              <a:xfrm>
                <a:off x="4139951" y="3871913"/>
                <a:ext cx="298372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22" name="Groupe 8"/>
            <p:cNvGrpSpPr>
              <a:grpSpLocks/>
            </p:cNvGrpSpPr>
            <p:nvPr/>
          </p:nvGrpSpPr>
          <p:grpSpPr bwMode="auto">
            <a:xfrm>
              <a:off x="8061830" y="5098497"/>
              <a:ext cx="296863" cy="276225"/>
              <a:chOff x="5148064" y="3600276"/>
              <a:chExt cx="298372" cy="277347"/>
            </a:xfrm>
          </p:grpSpPr>
          <p:sp>
            <p:nvSpPr>
              <p:cNvPr id="105" name="Triangle isocèle 104"/>
              <p:cNvSpPr/>
              <p:nvPr/>
            </p:nvSpPr>
            <p:spPr>
              <a:xfrm rot="10800000">
                <a:off x="5148064" y="3600276"/>
                <a:ext cx="298372" cy="267783"/>
              </a:xfrm>
              <a:prstGeom prst="triangl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1000719">
                  <a:defRPr/>
                </a:pPr>
                <a:endParaRPr lang="fr-FR" sz="1313" kern="0">
                  <a:solidFill>
                    <a:prstClr val="white"/>
                  </a:solidFill>
                  <a:latin typeface="Constantia"/>
                </a:endParaRPr>
              </a:p>
            </p:txBody>
          </p:sp>
          <p:cxnSp>
            <p:nvCxnSpPr>
              <p:cNvPr id="106" name="Connecteur droit 105"/>
              <p:cNvCxnSpPr/>
              <p:nvPr/>
            </p:nvCxnSpPr>
            <p:spPr>
              <a:xfrm>
                <a:off x="5148064" y="3877623"/>
                <a:ext cx="298372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23" name="Line 872"/>
            <p:cNvSpPr>
              <a:spLocks noChangeShapeType="1"/>
            </p:cNvSpPr>
            <p:nvPr/>
          </p:nvSpPr>
          <p:spPr bwMode="auto">
            <a:xfrm flipV="1">
              <a:off x="7026780" y="2699785"/>
              <a:ext cx="0" cy="606425"/>
            </a:xfrm>
            <a:prstGeom prst="line">
              <a:avLst/>
            </a:prstGeom>
            <a:noFill/>
            <a:ln w="19050">
              <a:solidFill>
                <a:srgbClr val="009DD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000719">
                <a:defRPr/>
              </a:pPr>
              <a:endParaRPr lang="fr-FR" sz="1313" kern="0"/>
            </a:p>
          </p:txBody>
        </p:sp>
        <p:grpSp>
          <p:nvGrpSpPr>
            <p:cNvPr id="24" name="Groupe 284"/>
            <p:cNvGrpSpPr>
              <a:grpSpLocks/>
            </p:cNvGrpSpPr>
            <p:nvPr/>
          </p:nvGrpSpPr>
          <p:grpSpPr bwMode="auto">
            <a:xfrm>
              <a:off x="5712330" y="3818972"/>
              <a:ext cx="152400" cy="549275"/>
              <a:chOff x="-684584" y="3284538"/>
              <a:chExt cx="152400" cy="549275"/>
            </a:xfrm>
          </p:grpSpPr>
          <p:sp>
            <p:nvSpPr>
              <p:cNvPr id="102" name="Freeform 14"/>
              <p:cNvSpPr>
                <a:spLocks/>
              </p:cNvSpPr>
              <p:nvPr/>
            </p:nvSpPr>
            <p:spPr bwMode="auto">
              <a:xfrm>
                <a:off x="-684584" y="3436938"/>
                <a:ext cx="152400" cy="247650"/>
              </a:xfrm>
              <a:custGeom>
                <a:avLst/>
                <a:gdLst>
                  <a:gd name="T0" fmla="*/ 2147483647 w 96"/>
                  <a:gd name="T1" fmla="*/ 0 h 156"/>
                  <a:gd name="T2" fmla="*/ 2147483647 w 96"/>
                  <a:gd name="T3" fmla="*/ 2147483647 h 156"/>
                  <a:gd name="T4" fmla="*/ 0 w 96"/>
                  <a:gd name="T5" fmla="*/ 2147483647 h 156"/>
                  <a:gd name="T6" fmla="*/ 2147483647 w 96"/>
                  <a:gd name="T7" fmla="*/ 2147483647 h 156"/>
                  <a:gd name="T8" fmla="*/ 0 w 96"/>
                  <a:gd name="T9" fmla="*/ 2147483647 h 156"/>
                  <a:gd name="T10" fmla="*/ 2147483647 w 96"/>
                  <a:gd name="T11" fmla="*/ 2147483647 h 156"/>
                  <a:gd name="T12" fmla="*/ 0 w 96"/>
                  <a:gd name="T13" fmla="*/ 2147483647 h 156"/>
                  <a:gd name="T14" fmla="*/ 2147483647 w 96"/>
                  <a:gd name="T15" fmla="*/ 2147483647 h 1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6" h="156">
                    <a:moveTo>
                      <a:pt x="48" y="0"/>
                    </a:moveTo>
                    <a:lnTo>
                      <a:pt x="96" y="13"/>
                    </a:lnTo>
                    <a:lnTo>
                      <a:pt x="0" y="39"/>
                    </a:lnTo>
                    <a:lnTo>
                      <a:pt x="96" y="65"/>
                    </a:lnTo>
                    <a:lnTo>
                      <a:pt x="0" y="91"/>
                    </a:lnTo>
                    <a:lnTo>
                      <a:pt x="96" y="117"/>
                    </a:lnTo>
                    <a:lnTo>
                      <a:pt x="0" y="143"/>
                    </a:lnTo>
                    <a:lnTo>
                      <a:pt x="48" y="156"/>
                    </a:lnTo>
                  </a:path>
                </a:pathLst>
              </a:custGeom>
              <a:no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000719">
                  <a:defRPr/>
                </a:pPr>
                <a:endParaRPr lang="fr-FR" sz="1313" kern="0"/>
              </a:p>
            </p:txBody>
          </p:sp>
          <p:sp>
            <p:nvSpPr>
              <p:cNvPr id="103" name="Line 15"/>
              <p:cNvSpPr>
                <a:spLocks noChangeShapeType="1"/>
              </p:cNvSpPr>
              <p:nvPr/>
            </p:nvSpPr>
            <p:spPr bwMode="auto">
              <a:xfrm flipV="1">
                <a:off x="-608384" y="3284538"/>
                <a:ext cx="0" cy="152400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000719">
                  <a:defRPr/>
                </a:pPr>
                <a:endParaRPr lang="fr-FR" sz="1313" kern="0"/>
              </a:p>
            </p:txBody>
          </p:sp>
          <p:sp>
            <p:nvSpPr>
              <p:cNvPr id="104" name="Line 18"/>
              <p:cNvSpPr>
                <a:spLocks noChangeShapeType="1"/>
              </p:cNvSpPr>
              <p:nvPr/>
            </p:nvSpPr>
            <p:spPr bwMode="auto">
              <a:xfrm>
                <a:off x="-608384" y="3681413"/>
                <a:ext cx="0" cy="152400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000719">
                  <a:defRPr/>
                </a:pPr>
                <a:endParaRPr lang="fr-FR" sz="1313" kern="0"/>
              </a:p>
            </p:txBody>
          </p:sp>
        </p:grpSp>
        <p:sp>
          <p:nvSpPr>
            <p:cNvPr id="25" name="Line 763"/>
            <p:cNvSpPr>
              <a:spLocks noChangeShapeType="1"/>
            </p:cNvSpPr>
            <p:nvPr/>
          </p:nvSpPr>
          <p:spPr bwMode="auto">
            <a:xfrm flipV="1">
              <a:off x="5788530" y="4368247"/>
              <a:ext cx="0" cy="744538"/>
            </a:xfrm>
            <a:prstGeom prst="line">
              <a:avLst/>
            </a:prstGeom>
            <a:noFill/>
            <a:ln w="19050">
              <a:solidFill>
                <a:srgbClr val="009DD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000719">
                <a:defRPr/>
              </a:pPr>
              <a:endParaRPr lang="fr-FR" sz="1313" kern="0"/>
            </a:p>
          </p:txBody>
        </p:sp>
        <p:sp>
          <p:nvSpPr>
            <p:cNvPr id="26" name="Line 763"/>
            <p:cNvSpPr>
              <a:spLocks noChangeShapeType="1"/>
            </p:cNvSpPr>
            <p:nvPr/>
          </p:nvSpPr>
          <p:spPr bwMode="auto">
            <a:xfrm flipV="1">
              <a:off x="8212643" y="3566560"/>
              <a:ext cx="0" cy="1533525"/>
            </a:xfrm>
            <a:prstGeom prst="line">
              <a:avLst/>
            </a:prstGeom>
            <a:noFill/>
            <a:ln w="19050">
              <a:solidFill>
                <a:srgbClr val="009DD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000719">
                <a:defRPr/>
              </a:pPr>
              <a:endParaRPr lang="fr-FR" sz="1313" kern="0"/>
            </a:p>
          </p:txBody>
        </p:sp>
        <p:sp>
          <p:nvSpPr>
            <p:cNvPr id="27" name="Line 763"/>
            <p:cNvSpPr>
              <a:spLocks noChangeShapeType="1"/>
            </p:cNvSpPr>
            <p:nvPr/>
          </p:nvSpPr>
          <p:spPr bwMode="auto">
            <a:xfrm flipV="1">
              <a:off x="5780593" y="5389010"/>
              <a:ext cx="0" cy="465137"/>
            </a:xfrm>
            <a:prstGeom prst="line">
              <a:avLst/>
            </a:prstGeom>
            <a:noFill/>
            <a:ln w="19050">
              <a:solidFill>
                <a:srgbClr val="009DD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000719">
                <a:defRPr/>
              </a:pPr>
              <a:endParaRPr lang="fr-FR" sz="1313" kern="0"/>
            </a:p>
          </p:txBody>
        </p:sp>
        <p:sp>
          <p:nvSpPr>
            <p:cNvPr id="28" name="Line 763"/>
            <p:cNvSpPr>
              <a:spLocks noChangeShapeType="1"/>
            </p:cNvSpPr>
            <p:nvPr/>
          </p:nvSpPr>
          <p:spPr bwMode="auto">
            <a:xfrm flipV="1">
              <a:off x="8218993" y="5381072"/>
              <a:ext cx="0" cy="465138"/>
            </a:xfrm>
            <a:prstGeom prst="line">
              <a:avLst/>
            </a:prstGeom>
            <a:noFill/>
            <a:ln w="19050">
              <a:solidFill>
                <a:srgbClr val="009DD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000719">
                <a:defRPr/>
              </a:pPr>
              <a:endParaRPr lang="fr-FR" sz="1313" kern="0"/>
            </a:p>
          </p:txBody>
        </p:sp>
        <p:grpSp>
          <p:nvGrpSpPr>
            <p:cNvPr id="29" name="Group 789"/>
            <p:cNvGrpSpPr>
              <a:grpSpLocks/>
            </p:cNvGrpSpPr>
            <p:nvPr/>
          </p:nvGrpSpPr>
          <p:grpSpPr bwMode="auto">
            <a:xfrm>
              <a:off x="9557255" y="2342597"/>
              <a:ext cx="304800" cy="742950"/>
              <a:chOff x="2496" y="2928"/>
              <a:chExt cx="192" cy="384"/>
            </a:xfrm>
          </p:grpSpPr>
          <p:grpSp>
            <p:nvGrpSpPr>
              <p:cNvPr id="94" name="Group 790"/>
              <p:cNvGrpSpPr>
                <a:grpSpLocks/>
              </p:cNvGrpSpPr>
              <p:nvPr/>
            </p:nvGrpSpPr>
            <p:grpSpPr bwMode="auto">
              <a:xfrm>
                <a:off x="2496" y="3024"/>
                <a:ext cx="192" cy="192"/>
                <a:chOff x="2064" y="2160"/>
                <a:chExt cx="192" cy="192"/>
              </a:xfrm>
            </p:grpSpPr>
            <p:sp>
              <p:nvSpPr>
                <p:cNvPr id="97" name="Line 791"/>
                <p:cNvSpPr>
                  <a:spLocks noChangeShapeType="1"/>
                </p:cNvSpPr>
                <p:nvPr/>
              </p:nvSpPr>
              <p:spPr bwMode="auto">
                <a:xfrm rot="5400000">
                  <a:off x="2208" y="2112"/>
                  <a:ext cx="0" cy="96"/>
                </a:xfrm>
                <a:prstGeom prst="line">
                  <a:avLst/>
                </a:prstGeom>
                <a:noFill/>
                <a:ln w="19050" cap="sq">
                  <a:solidFill>
                    <a:sysClr val="windowText" lastClr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000719">
                    <a:defRPr/>
                  </a:pPr>
                  <a:endParaRPr lang="fr-FR" sz="1313" kern="0"/>
                </a:p>
              </p:txBody>
            </p:sp>
            <p:sp>
              <p:nvSpPr>
                <p:cNvPr id="98" name="Line 792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2064" y="2256"/>
                  <a:ext cx="192" cy="0"/>
                </a:xfrm>
                <a:prstGeom prst="line">
                  <a:avLst/>
                </a:prstGeom>
                <a:noFill/>
                <a:ln w="19050" cap="sq">
                  <a:solidFill>
                    <a:sysClr val="windowText" lastClr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000719">
                    <a:defRPr/>
                  </a:pPr>
                  <a:endParaRPr lang="fr-FR" sz="1313" kern="0"/>
                </a:p>
              </p:txBody>
            </p:sp>
            <p:sp>
              <p:nvSpPr>
                <p:cNvPr id="99" name="Line 79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2016" y="2256"/>
                  <a:ext cx="192" cy="0"/>
                </a:xfrm>
                <a:prstGeom prst="line">
                  <a:avLst/>
                </a:prstGeom>
                <a:noFill/>
                <a:ln w="19050" cap="sq">
                  <a:solidFill>
                    <a:sysClr val="windowText" lastClr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000719">
                    <a:defRPr/>
                  </a:pPr>
                  <a:endParaRPr lang="fr-FR" sz="1313" kern="0"/>
                </a:p>
              </p:txBody>
            </p:sp>
            <p:sp>
              <p:nvSpPr>
                <p:cNvPr id="100" name="Line 794"/>
                <p:cNvSpPr>
                  <a:spLocks noChangeShapeType="1"/>
                </p:cNvSpPr>
                <p:nvPr/>
              </p:nvSpPr>
              <p:spPr bwMode="auto">
                <a:xfrm rot="5400000">
                  <a:off x="2208" y="2304"/>
                  <a:ext cx="0" cy="96"/>
                </a:xfrm>
                <a:prstGeom prst="line">
                  <a:avLst/>
                </a:prstGeom>
                <a:noFill/>
                <a:ln w="19050" cap="sq">
                  <a:solidFill>
                    <a:sysClr val="windowText" lastClr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000719">
                    <a:defRPr/>
                  </a:pPr>
                  <a:endParaRPr lang="fr-FR" sz="1313" kern="0"/>
                </a:p>
              </p:txBody>
            </p:sp>
            <p:sp>
              <p:nvSpPr>
                <p:cNvPr id="101" name="Oval 795"/>
                <p:cNvSpPr>
                  <a:spLocks noChangeArrowheads="1"/>
                </p:cNvSpPr>
                <p:nvPr/>
              </p:nvSpPr>
              <p:spPr bwMode="auto">
                <a:xfrm flipV="1">
                  <a:off x="2064" y="2232"/>
                  <a:ext cx="48" cy="4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9050" cap="sq">
                  <a:solidFill>
                    <a:sysClr val="windowText" lastClr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7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7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7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7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7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defTabSz="1000719" eaLnBrk="1" hangingPunct="1">
                    <a:defRPr/>
                  </a:pPr>
                  <a:endParaRPr lang="en-US" altLang="en-US" sz="1313" kern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5" name="Line 796"/>
              <p:cNvSpPr>
                <a:spLocks noChangeShapeType="1"/>
              </p:cNvSpPr>
              <p:nvPr/>
            </p:nvSpPr>
            <p:spPr bwMode="auto">
              <a:xfrm>
                <a:off x="2688" y="3216"/>
                <a:ext cx="0" cy="96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000719">
                  <a:defRPr/>
                </a:pPr>
                <a:endParaRPr lang="fr-FR" sz="1313" kern="0"/>
              </a:p>
            </p:txBody>
          </p:sp>
          <p:sp>
            <p:nvSpPr>
              <p:cNvPr id="96" name="Line 797"/>
              <p:cNvSpPr>
                <a:spLocks noChangeShapeType="1"/>
              </p:cNvSpPr>
              <p:nvPr/>
            </p:nvSpPr>
            <p:spPr bwMode="auto">
              <a:xfrm flipV="1">
                <a:off x="2688" y="2928"/>
                <a:ext cx="0" cy="96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000719">
                  <a:defRPr/>
                </a:pPr>
                <a:endParaRPr lang="fr-FR" sz="1313" kern="0"/>
              </a:p>
            </p:txBody>
          </p:sp>
        </p:grpSp>
        <p:sp>
          <p:nvSpPr>
            <p:cNvPr id="30" name="Line 807"/>
            <p:cNvSpPr>
              <a:spLocks noChangeShapeType="1"/>
            </p:cNvSpPr>
            <p:nvPr/>
          </p:nvSpPr>
          <p:spPr bwMode="auto">
            <a:xfrm flipV="1">
              <a:off x="9855705" y="3064910"/>
              <a:ext cx="6350" cy="693737"/>
            </a:xfrm>
            <a:prstGeom prst="line">
              <a:avLst/>
            </a:prstGeom>
            <a:noFill/>
            <a:ln w="19050">
              <a:solidFill>
                <a:srgbClr val="009DD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000719">
                <a:defRPr/>
              </a:pPr>
              <a:endParaRPr lang="fr-FR" sz="1313" kern="0"/>
            </a:p>
          </p:txBody>
        </p:sp>
        <p:sp>
          <p:nvSpPr>
            <p:cNvPr id="31" name="Line 913"/>
            <p:cNvSpPr>
              <a:spLocks noChangeShapeType="1"/>
            </p:cNvSpPr>
            <p:nvPr/>
          </p:nvSpPr>
          <p:spPr bwMode="auto">
            <a:xfrm>
              <a:off x="7566530" y="2699785"/>
              <a:ext cx="1990725" cy="0"/>
            </a:xfrm>
            <a:prstGeom prst="line">
              <a:avLst/>
            </a:prstGeom>
            <a:noFill/>
            <a:ln w="19050">
              <a:solidFill>
                <a:srgbClr val="009DD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000719">
                <a:defRPr/>
              </a:pPr>
              <a:endParaRPr lang="fr-FR" sz="1313" kern="0"/>
            </a:p>
          </p:txBody>
        </p:sp>
        <p:sp>
          <p:nvSpPr>
            <p:cNvPr id="32" name="Line 914"/>
            <p:cNvSpPr>
              <a:spLocks noChangeShapeType="1"/>
            </p:cNvSpPr>
            <p:nvPr/>
          </p:nvSpPr>
          <p:spPr bwMode="auto">
            <a:xfrm flipH="1" flipV="1">
              <a:off x="9862055" y="2082247"/>
              <a:ext cx="0" cy="249238"/>
            </a:xfrm>
            <a:prstGeom prst="line">
              <a:avLst/>
            </a:prstGeom>
            <a:noFill/>
            <a:ln w="19050">
              <a:solidFill>
                <a:srgbClr val="009DD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000719">
                <a:defRPr/>
              </a:pPr>
              <a:endParaRPr lang="fr-FR" sz="1313" kern="0"/>
            </a:p>
          </p:txBody>
        </p:sp>
        <p:sp>
          <p:nvSpPr>
            <p:cNvPr id="33" name="Text Box 951"/>
            <p:cNvSpPr txBox="1">
              <a:spLocks noChangeArrowheads="1"/>
            </p:cNvSpPr>
            <p:nvPr/>
          </p:nvSpPr>
          <p:spPr bwMode="auto">
            <a:xfrm flipH="1">
              <a:off x="9901745" y="2342597"/>
              <a:ext cx="523861" cy="398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1000719">
                <a:buClr>
                  <a:srgbClr val="000000"/>
                </a:buClr>
                <a:buSzPct val="77000"/>
                <a:buNone/>
                <a:defRPr/>
              </a:pPr>
              <a:r>
                <a:rPr lang="en-US" altLang="en-US" sz="1313" kern="0">
                  <a:solidFill>
                    <a:prstClr val="black"/>
                  </a:solidFill>
                </a:rPr>
                <a:t>M</a:t>
              </a:r>
              <a:r>
                <a:rPr lang="en-US" altLang="en-US" sz="1313" kern="0" baseline="-25000">
                  <a:solidFill>
                    <a:prstClr val="black"/>
                  </a:solidFill>
                </a:rPr>
                <a:t>3</a:t>
              </a:r>
            </a:p>
          </p:txBody>
        </p:sp>
        <p:grpSp>
          <p:nvGrpSpPr>
            <p:cNvPr id="34" name="Groupe 6"/>
            <p:cNvGrpSpPr>
              <a:grpSpLocks/>
            </p:cNvGrpSpPr>
            <p:nvPr/>
          </p:nvGrpSpPr>
          <p:grpSpPr bwMode="auto">
            <a:xfrm flipH="1">
              <a:off x="9787443" y="3758647"/>
              <a:ext cx="152400" cy="549275"/>
              <a:chOff x="-684584" y="3284538"/>
              <a:chExt cx="152400" cy="549275"/>
            </a:xfrm>
          </p:grpSpPr>
          <p:sp>
            <p:nvSpPr>
              <p:cNvPr id="91" name="Freeform 14"/>
              <p:cNvSpPr>
                <a:spLocks/>
              </p:cNvSpPr>
              <p:nvPr/>
            </p:nvSpPr>
            <p:spPr bwMode="auto">
              <a:xfrm>
                <a:off x="-684584" y="3436938"/>
                <a:ext cx="152400" cy="247650"/>
              </a:xfrm>
              <a:custGeom>
                <a:avLst/>
                <a:gdLst>
                  <a:gd name="T0" fmla="*/ 2147483647 w 96"/>
                  <a:gd name="T1" fmla="*/ 0 h 156"/>
                  <a:gd name="T2" fmla="*/ 2147483647 w 96"/>
                  <a:gd name="T3" fmla="*/ 2147483647 h 156"/>
                  <a:gd name="T4" fmla="*/ 0 w 96"/>
                  <a:gd name="T5" fmla="*/ 2147483647 h 156"/>
                  <a:gd name="T6" fmla="*/ 2147483647 w 96"/>
                  <a:gd name="T7" fmla="*/ 2147483647 h 156"/>
                  <a:gd name="T8" fmla="*/ 0 w 96"/>
                  <a:gd name="T9" fmla="*/ 2147483647 h 156"/>
                  <a:gd name="T10" fmla="*/ 2147483647 w 96"/>
                  <a:gd name="T11" fmla="*/ 2147483647 h 156"/>
                  <a:gd name="T12" fmla="*/ 0 w 96"/>
                  <a:gd name="T13" fmla="*/ 2147483647 h 156"/>
                  <a:gd name="T14" fmla="*/ 2147483647 w 96"/>
                  <a:gd name="T15" fmla="*/ 2147483647 h 1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6" h="156">
                    <a:moveTo>
                      <a:pt x="48" y="0"/>
                    </a:moveTo>
                    <a:lnTo>
                      <a:pt x="96" y="13"/>
                    </a:lnTo>
                    <a:lnTo>
                      <a:pt x="0" y="39"/>
                    </a:lnTo>
                    <a:lnTo>
                      <a:pt x="96" y="65"/>
                    </a:lnTo>
                    <a:lnTo>
                      <a:pt x="0" y="91"/>
                    </a:lnTo>
                    <a:lnTo>
                      <a:pt x="96" y="117"/>
                    </a:lnTo>
                    <a:lnTo>
                      <a:pt x="0" y="143"/>
                    </a:lnTo>
                    <a:lnTo>
                      <a:pt x="48" y="156"/>
                    </a:lnTo>
                  </a:path>
                </a:pathLst>
              </a:custGeom>
              <a:no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000719">
                  <a:defRPr/>
                </a:pPr>
                <a:endParaRPr lang="fr-FR" sz="1313" kern="0"/>
              </a:p>
            </p:txBody>
          </p:sp>
          <p:sp>
            <p:nvSpPr>
              <p:cNvPr id="92" name="Line 15"/>
              <p:cNvSpPr>
                <a:spLocks noChangeShapeType="1"/>
              </p:cNvSpPr>
              <p:nvPr/>
            </p:nvSpPr>
            <p:spPr bwMode="auto">
              <a:xfrm flipV="1">
                <a:off x="-608384" y="3284538"/>
                <a:ext cx="0" cy="152400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000719">
                  <a:defRPr/>
                </a:pPr>
                <a:endParaRPr lang="fr-FR" sz="1313" kern="0"/>
              </a:p>
            </p:txBody>
          </p:sp>
          <p:sp>
            <p:nvSpPr>
              <p:cNvPr id="93" name="Line 18"/>
              <p:cNvSpPr>
                <a:spLocks noChangeShapeType="1"/>
              </p:cNvSpPr>
              <p:nvPr/>
            </p:nvSpPr>
            <p:spPr bwMode="auto">
              <a:xfrm>
                <a:off x="-608384" y="3681413"/>
                <a:ext cx="0" cy="152400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000719">
                  <a:defRPr/>
                </a:pPr>
                <a:endParaRPr lang="fr-FR" sz="1313" kern="0"/>
              </a:p>
            </p:txBody>
          </p:sp>
        </p:grpSp>
        <p:sp>
          <p:nvSpPr>
            <p:cNvPr id="35" name="Line 807"/>
            <p:cNvSpPr>
              <a:spLocks noChangeShapeType="1"/>
            </p:cNvSpPr>
            <p:nvPr/>
          </p:nvSpPr>
          <p:spPr bwMode="auto">
            <a:xfrm flipV="1">
              <a:off x="9862055" y="4299985"/>
              <a:ext cx="0" cy="1560512"/>
            </a:xfrm>
            <a:prstGeom prst="line">
              <a:avLst/>
            </a:prstGeom>
            <a:noFill/>
            <a:ln w="19050">
              <a:solidFill>
                <a:srgbClr val="009DD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000719">
                <a:defRPr/>
              </a:pPr>
              <a:endParaRPr lang="fr-FR" sz="1313" kern="0"/>
            </a:p>
          </p:txBody>
        </p:sp>
        <p:sp>
          <p:nvSpPr>
            <p:cNvPr id="36" name="Text Box 943"/>
            <p:cNvSpPr txBox="1">
              <a:spLocks noChangeArrowheads="1"/>
            </p:cNvSpPr>
            <p:nvPr/>
          </p:nvSpPr>
          <p:spPr bwMode="auto">
            <a:xfrm>
              <a:off x="5915530" y="2207659"/>
              <a:ext cx="523861" cy="398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1000719">
                <a:buClr>
                  <a:srgbClr val="000000"/>
                </a:buClr>
                <a:buSzPct val="77000"/>
                <a:buNone/>
                <a:defRPr/>
              </a:pPr>
              <a:r>
                <a:rPr lang="en-US" altLang="en-US" sz="1313" kern="0">
                  <a:solidFill>
                    <a:prstClr val="black"/>
                  </a:solidFill>
                </a:rPr>
                <a:t>M</a:t>
              </a:r>
              <a:r>
                <a:rPr lang="en-US" altLang="en-US" sz="1313" kern="0" baseline="-2500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37" name="Ellipse 36"/>
            <p:cNvSpPr/>
            <p:nvPr/>
          </p:nvSpPr>
          <p:spPr>
            <a:xfrm>
              <a:off x="8172955" y="2053672"/>
              <a:ext cx="79375" cy="76200"/>
            </a:xfrm>
            <a:prstGeom prst="ellipse">
              <a:avLst/>
            </a:prstGeom>
            <a:solidFill>
              <a:srgbClr val="009DD9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000719">
                <a:defRPr/>
              </a:pPr>
              <a:endParaRPr lang="fr-FR" sz="1313" kern="0">
                <a:solidFill>
                  <a:prstClr val="white"/>
                </a:solidFill>
                <a:latin typeface="Constantia"/>
              </a:endParaRPr>
            </a:p>
          </p:txBody>
        </p:sp>
        <p:sp>
          <p:nvSpPr>
            <p:cNvPr id="38" name="Ellipse 37"/>
            <p:cNvSpPr/>
            <p:nvPr/>
          </p:nvSpPr>
          <p:spPr>
            <a:xfrm>
              <a:off x="8180893" y="5820810"/>
              <a:ext cx="79375" cy="76200"/>
            </a:xfrm>
            <a:prstGeom prst="ellipse">
              <a:avLst/>
            </a:prstGeom>
            <a:solidFill>
              <a:srgbClr val="009DD9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000719">
                <a:defRPr/>
              </a:pPr>
              <a:endParaRPr lang="fr-FR" sz="1313" kern="0">
                <a:solidFill>
                  <a:prstClr val="white"/>
                </a:solidFill>
                <a:latin typeface="Constantia"/>
              </a:endParaRPr>
            </a:p>
          </p:txBody>
        </p:sp>
        <p:sp>
          <p:nvSpPr>
            <p:cNvPr id="39" name="Ellipse 38"/>
            <p:cNvSpPr/>
            <p:nvPr/>
          </p:nvSpPr>
          <p:spPr>
            <a:xfrm>
              <a:off x="5740905" y="5817635"/>
              <a:ext cx="79375" cy="76200"/>
            </a:xfrm>
            <a:prstGeom prst="ellipse">
              <a:avLst/>
            </a:prstGeom>
            <a:solidFill>
              <a:srgbClr val="009DD9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000719">
                <a:defRPr/>
              </a:pPr>
              <a:endParaRPr lang="fr-FR" sz="1313" kern="0">
                <a:solidFill>
                  <a:prstClr val="white"/>
                </a:solidFill>
                <a:latin typeface="Constantia"/>
              </a:endParaRPr>
            </a:p>
          </p:txBody>
        </p:sp>
        <p:sp>
          <p:nvSpPr>
            <p:cNvPr id="40" name="Ellipse 39"/>
            <p:cNvSpPr/>
            <p:nvPr/>
          </p:nvSpPr>
          <p:spPr>
            <a:xfrm>
              <a:off x="6806118" y="5814460"/>
              <a:ext cx="79375" cy="76200"/>
            </a:xfrm>
            <a:prstGeom prst="ellipse">
              <a:avLst/>
            </a:prstGeom>
            <a:solidFill>
              <a:srgbClr val="009DD9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000719">
                <a:defRPr/>
              </a:pPr>
              <a:endParaRPr lang="fr-FR" sz="1313" kern="0">
                <a:solidFill>
                  <a:prstClr val="white"/>
                </a:solidFill>
                <a:latin typeface="Constantia"/>
              </a:endParaRPr>
            </a:p>
          </p:txBody>
        </p:sp>
        <p:sp>
          <p:nvSpPr>
            <p:cNvPr id="41" name="Ellipse 40"/>
            <p:cNvSpPr/>
            <p:nvPr/>
          </p:nvSpPr>
          <p:spPr>
            <a:xfrm>
              <a:off x="6990268" y="2666447"/>
              <a:ext cx="79375" cy="74613"/>
            </a:xfrm>
            <a:prstGeom prst="ellipse">
              <a:avLst/>
            </a:prstGeom>
            <a:solidFill>
              <a:srgbClr val="009DD9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000719">
                <a:defRPr/>
              </a:pPr>
              <a:endParaRPr lang="fr-FR" sz="1313" kern="0">
                <a:solidFill>
                  <a:prstClr val="white"/>
                </a:solidFill>
                <a:latin typeface="Constantia"/>
              </a:endParaRPr>
            </a:p>
          </p:txBody>
        </p:sp>
        <p:sp>
          <p:nvSpPr>
            <p:cNvPr id="42" name="Ellipse 41"/>
            <p:cNvSpPr/>
            <p:nvPr/>
          </p:nvSpPr>
          <p:spPr>
            <a:xfrm>
              <a:off x="5755193" y="3372885"/>
              <a:ext cx="79375" cy="76200"/>
            </a:xfrm>
            <a:prstGeom prst="ellipse">
              <a:avLst/>
            </a:prstGeom>
            <a:solidFill>
              <a:srgbClr val="009DD9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000719">
                <a:defRPr/>
              </a:pPr>
              <a:endParaRPr lang="fr-FR" sz="1313" kern="0">
                <a:solidFill>
                  <a:prstClr val="white"/>
                </a:solidFill>
                <a:latin typeface="Constantia"/>
              </a:endParaRPr>
            </a:p>
          </p:txBody>
        </p:sp>
        <p:grpSp>
          <p:nvGrpSpPr>
            <p:cNvPr id="43" name="Groupe 11"/>
            <p:cNvGrpSpPr>
              <a:grpSpLocks/>
            </p:cNvGrpSpPr>
            <p:nvPr/>
          </p:nvGrpSpPr>
          <p:grpSpPr bwMode="auto">
            <a:xfrm>
              <a:off x="5004305" y="3407810"/>
              <a:ext cx="1728788" cy="2446337"/>
              <a:chOff x="3563888" y="1448900"/>
              <a:chExt cx="1728191" cy="2446359"/>
            </a:xfrm>
          </p:grpSpPr>
          <p:grpSp>
            <p:nvGrpSpPr>
              <p:cNvPr id="76" name="Groupe 291"/>
              <p:cNvGrpSpPr>
                <a:grpSpLocks/>
              </p:cNvGrpSpPr>
              <p:nvPr/>
            </p:nvGrpSpPr>
            <p:grpSpPr bwMode="auto">
              <a:xfrm>
                <a:off x="3563888" y="1801058"/>
                <a:ext cx="152400" cy="549275"/>
                <a:chOff x="-684584" y="3284538"/>
                <a:chExt cx="152400" cy="549275"/>
              </a:xfrm>
            </p:grpSpPr>
            <p:sp>
              <p:nvSpPr>
                <p:cNvPr id="88" name="Freeform 14"/>
                <p:cNvSpPr>
                  <a:spLocks/>
                </p:cNvSpPr>
                <p:nvPr/>
              </p:nvSpPr>
              <p:spPr bwMode="auto">
                <a:xfrm>
                  <a:off x="-684584" y="3436938"/>
                  <a:ext cx="152400" cy="247650"/>
                </a:xfrm>
                <a:custGeom>
                  <a:avLst/>
                  <a:gdLst>
                    <a:gd name="T0" fmla="*/ 2147483647 w 96"/>
                    <a:gd name="T1" fmla="*/ 0 h 156"/>
                    <a:gd name="T2" fmla="*/ 2147483647 w 96"/>
                    <a:gd name="T3" fmla="*/ 2147483647 h 156"/>
                    <a:gd name="T4" fmla="*/ 0 w 96"/>
                    <a:gd name="T5" fmla="*/ 2147483647 h 156"/>
                    <a:gd name="T6" fmla="*/ 2147483647 w 96"/>
                    <a:gd name="T7" fmla="*/ 2147483647 h 156"/>
                    <a:gd name="T8" fmla="*/ 0 w 96"/>
                    <a:gd name="T9" fmla="*/ 2147483647 h 156"/>
                    <a:gd name="T10" fmla="*/ 2147483647 w 96"/>
                    <a:gd name="T11" fmla="*/ 2147483647 h 156"/>
                    <a:gd name="T12" fmla="*/ 0 w 96"/>
                    <a:gd name="T13" fmla="*/ 2147483647 h 156"/>
                    <a:gd name="T14" fmla="*/ 2147483647 w 96"/>
                    <a:gd name="T15" fmla="*/ 2147483647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6" h="156">
                      <a:moveTo>
                        <a:pt x="48" y="0"/>
                      </a:moveTo>
                      <a:lnTo>
                        <a:pt x="96" y="13"/>
                      </a:lnTo>
                      <a:lnTo>
                        <a:pt x="0" y="39"/>
                      </a:lnTo>
                      <a:lnTo>
                        <a:pt x="96" y="65"/>
                      </a:lnTo>
                      <a:lnTo>
                        <a:pt x="0" y="91"/>
                      </a:lnTo>
                      <a:lnTo>
                        <a:pt x="96" y="117"/>
                      </a:lnTo>
                      <a:lnTo>
                        <a:pt x="0" y="143"/>
                      </a:lnTo>
                      <a:lnTo>
                        <a:pt x="48" y="156"/>
                      </a:lnTo>
                    </a:path>
                  </a:pathLst>
                </a:custGeom>
                <a:noFill/>
                <a:ln w="19050" cap="flat" cmpd="sng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000719">
                    <a:defRPr/>
                  </a:pPr>
                  <a:endParaRPr lang="fr-FR" sz="1313" kern="0"/>
                </a:p>
              </p:txBody>
            </p:sp>
            <p:sp>
              <p:nvSpPr>
                <p:cNvPr id="8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-608384" y="3284538"/>
                  <a:ext cx="0" cy="152400"/>
                </a:xfrm>
                <a:prstGeom prst="line">
                  <a:avLst/>
                </a:prstGeom>
                <a:noFill/>
                <a:ln w="19050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000719">
                    <a:defRPr/>
                  </a:pPr>
                  <a:endParaRPr lang="fr-FR" sz="1313" kern="0"/>
                </a:p>
              </p:txBody>
            </p:sp>
            <p:sp>
              <p:nvSpPr>
                <p:cNvPr id="90" name="Line 18"/>
                <p:cNvSpPr>
                  <a:spLocks noChangeShapeType="1"/>
                </p:cNvSpPr>
                <p:nvPr/>
              </p:nvSpPr>
              <p:spPr bwMode="auto">
                <a:xfrm>
                  <a:off x="-608384" y="3681413"/>
                  <a:ext cx="0" cy="152400"/>
                </a:xfrm>
                <a:prstGeom prst="line">
                  <a:avLst/>
                </a:prstGeom>
                <a:noFill/>
                <a:ln w="19050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000719">
                    <a:defRPr/>
                  </a:pPr>
                  <a:endParaRPr lang="fr-FR" sz="1313" kern="0"/>
                </a:p>
              </p:txBody>
            </p:sp>
          </p:grpSp>
          <p:grpSp>
            <p:nvGrpSpPr>
              <p:cNvPr id="77" name="Groupe 295"/>
              <p:cNvGrpSpPr>
                <a:grpSpLocks/>
              </p:cNvGrpSpPr>
              <p:nvPr/>
            </p:nvGrpSpPr>
            <p:grpSpPr bwMode="auto">
              <a:xfrm>
                <a:off x="3571508" y="3020695"/>
                <a:ext cx="152400" cy="549275"/>
                <a:chOff x="-684584" y="3284538"/>
                <a:chExt cx="152400" cy="549275"/>
              </a:xfrm>
            </p:grpSpPr>
            <p:sp>
              <p:nvSpPr>
                <p:cNvPr id="85" name="Freeform 14"/>
                <p:cNvSpPr>
                  <a:spLocks/>
                </p:cNvSpPr>
                <p:nvPr/>
              </p:nvSpPr>
              <p:spPr bwMode="auto">
                <a:xfrm>
                  <a:off x="-684584" y="3436938"/>
                  <a:ext cx="152400" cy="247650"/>
                </a:xfrm>
                <a:custGeom>
                  <a:avLst/>
                  <a:gdLst>
                    <a:gd name="T0" fmla="*/ 2147483647 w 96"/>
                    <a:gd name="T1" fmla="*/ 0 h 156"/>
                    <a:gd name="T2" fmla="*/ 2147483647 w 96"/>
                    <a:gd name="T3" fmla="*/ 2147483647 h 156"/>
                    <a:gd name="T4" fmla="*/ 0 w 96"/>
                    <a:gd name="T5" fmla="*/ 2147483647 h 156"/>
                    <a:gd name="T6" fmla="*/ 2147483647 w 96"/>
                    <a:gd name="T7" fmla="*/ 2147483647 h 156"/>
                    <a:gd name="T8" fmla="*/ 0 w 96"/>
                    <a:gd name="T9" fmla="*/ 2147483647 h 156"/>
                    <a:gd name="T10" fmla="*/ 2147483647 w 96"/>
                    <a:gd name="T11" fmla="*/ 2147483647 h 156"/>
                    <a:gd name="T12" fmla="*/ 0 w 96"/>
                    <a:gd name="T13" fmla="*/ 2147483647 h 156"/>
                    <a:gd name="T14" fmla="*/ 2147483647 w 96"/>
                    <a:gd name="T15" fmla="*/ 2147483647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6" h="156">
                      <a:moveTo>
                        <a:pt x="48" y="0"/>
                      </a:moveTo>
                      <a:lnTo>
                        <a:pt x="96" y="13"/>
                      </a:lnTo>
                      <a:lnTo>
                        <a:pt x="0" y="39"/>
                      </a:lnTo>
                      <a:lnTo>
                        <a:pt x="96" y="65"/>
                      </a:lnTo>
                      <a:lnTo>
                        <a:pt x="0" y="91"/>
                      </a:lnTo>
                      <a:lnTo>
                        <a:pt x="96" y="117"/>
                      </a:lnTo>
                      <a:lnTo>
                        <a:pt x="0" y="143"/>
                      </a:lnTo>
                      <a:lnTo>
                        <a:pt x="48" y="156"/>
                      </a:lnTo>
                    </a:path>
                  </a:pathLst>
                </a:custGeom>
                <a:noFill/>
                <a:ln w="19050" cap="flat" cmpd="sng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000719">
                    <a:defRPr/>
                  </a:pPr>
                  <a:endParaRPr lang="fr-FR" sz="1313" kern="0"/>
                </a:p>
              </p:txBody>
            </p:sp>
            <p:sp>
              <p:nvSpPr>
                <p:cNvPr id="86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-608384" y="3284538"/>
                  <a:ext cx="0" cy="152400"/>
                </a:xfrm>
                <a:prstGeom prst="line">
                  <a:avLst/>
                </a:prstGeom>
                <a:noFill/>
                <a:ln w="19050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000719">
                    <a:defRPr/>
                  </a:pPr>
                  <a:endParaRPr lang="fr-FR" sz="1313" kern="0"/>
                </a:p>
              </p:txBody>
            </p:sp>
            <p:sp>
              <p:nvSpPr>
                <p:cNvPr id="87" name="Line 18"/>
                <p:cNvSpPr>
                  <a:spLocks noChangeShapeType="1"/>
                </p:cNvSpPr>
                <p:nvPr/>
              </p:nvSpPr>
              <p:spPr bwMode="auto">
                <a:xfrm>
                  <a:off x="-608384" y="3681413"/>
                  <a:ext cx="0" cy="152400"/>
                </a:xfrm>
                <a:prstGeom prst="line">
                  <a:avLst/>
                </a:prstGeom>
                <a:noFill/>
                <a:ln w="19050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000719">
                    <a:defRPr/>
                  </a:pPr>
                  <a:endParaRPr lang="fr-FR" sz="1313" kern="0"/>
                </a:p>
              </p:txBody>
            </p:sp>
          </p:grpSp>
          <p:sp>
            <p:nvSpPr>
              <p:cNvPr id="78" name="Line 807"/>
              <p:cNvSpPr>
                <a:spLocks noChangeShapeType="1"/>
              </p:cNvSpPr>
              <p:nvPr/>
            </p:nvSpPr>
            <p:spPr bwMode="auto">
              <a:xfrm flipH="1" flipV="1">
                <a:off x="3639044" y="2321788"/>
                <a:ext cx="5761" cy="694571"/>
              </a:xfrm>
              <a:prstGeom prst="line">
                <a:avLst/>
              </a:prstGeom>
              <a:noFill/>
              <a:ln w="19050">
                <a:solidFill>
                  <a:srgbClr val="009DD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000719">
                  <a:defRPr/>
                </a:pPr>
                <a:endParaRPr lang="fr-FR" sz="1313" kern="0" dirty="0"/>
              </a:p>
            </p:txBody>
          </p:sp>
          <p:sp>
            <p:nvSpPr>
              <p:cNvPr id="79" name="Line 874"/>
              <p:cNvSpPr>
                <a:spLocks noChangeShapeType="1"/>
              </p:cNvSpPr>
              <p:nvPr/>
            </p:nvSpPr>
            <p:spPr bwMode="auto">
              <a:xfrm>
                <a:off x="3639045" y="1452819"/>
                <a:ext cx="714154" cy="0"/>
              </a:xfrm>
              <a:prstGeom prst="line">
                <a:avLst/>
              </a:prstGeom>
              <a:noFill/>
              <a:ln w="19050">
                <a:solidFill>
                  <a:srgbClr val="009DD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000719">
                  <a:defRPr/>
                </a:pPr>
                <a:endParaRPr lang="fr-FR" sz="1313" kern="0"/>
              </a:p>
            </p:txBody>
          </p:sp>
          <p:sp>
            <p:nvSpPr>
              <p:cNvPr id="80" name="Line 872"/>
              <p:cNvSpPr>
                <a:spLocks noChangeShapeType="1"/>
              </p:cNvSpPr>
              <p:nvPr/>
            </p:nvSpPr>
            <p:spPr bwMode="auto">
              <a:xfrm flipV="1">
                <a:off x="3639044" y="1448900"/>
                <a:ext cx="0" cy="359916"/>
              </a:xfrm>
              <a:prstGeom prst="line">
                <a:avLst/>
              </a:prstGeom>
              <a:noFill/>
              <a:ln w="19050">
                <a:solidFill>
                  <a:srgbClr val="009DD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000719">
                  <a:defRPr/>
                </a:pPr>
                <a:endParaRPr lang="fr-FR" sz="1313" kern="0"/>
              </a:p>
            </p:txBody>
          </p:sp>
          <p:sp>
            <p:nvSpPr>
              <p:cNvPr id="81" name="Line 915"/>
              <p:cNvSpPr>
                <a:spLocks noChangeShapeType="1"/>
              </p:cNvSpPr>
              <p:nvPr/>
            </p:nvSpPr>
            <p:spPr bwMode="auto">
              <a:xfrm flipV="1">
                <a:off x="3644805" y="3569969"/>
                <a:ext cx="0" cy="325290"/>
              </a:xfrm>
              <a:prstGeom prst="line">
                <a:avLst/>
              </a:prstGeom>
              <a:noFill/>
              <a:ln w="19050">
                <a:solidFill>
                  <a:srgbClr val="009DD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000719">
                  <a:defRPr/>
                </a:pPr>
                <a:endParaRPr lang="fr-FR" sz="1313" kern="0"/>
              </a:p>
            </p:txBody>
          </p:sp>
          <p:sp>
            <p:nvSpPr>
              <p:cNvPr id="82" name="Ellipse 81"/>
              <p:cNvSpPr/>
              <p:nvPr/>
            </p:nvSpPr>
            <p:spPr>
              <a:xfrm>
                <a:off x="3603562" y="2615722"/>
                <a:ext cx="79348" cy="76201"/>
              </a:xfrm>
              <a:prstGeom prst="ellipse">
                <a:avLst/>
              </a:prstGeom>
              <a:solidFill>
                <a:srgbClr val="009DD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000719">
                  <a:defRPr/>
                </a:pPr>
                <a:endParaRPr lang="fr-FR" sz="1313" kern="0">
                  <a:solidFill>
                    <a:prstClr val="white"/>
                  </a:solidFill>
                  <a:latin typeface="Constantia"/>
                </a:endParaRPr>
              </a:p>
            </p:txBody>
          </p:sp>
          <p:sp>
            <p:nvSpPr>
              <p:cNvPr id="83" name="Line 874"/>
              <p:cNvSpPr>
                <a:spLocks noChangeShapeType="1"/>
              </p:cNvSpPr>
              <p:nvPr/>
            </p:nvSpPr>
            <p:spPr bwMode="auto">
              <a:xfrm>
                <a:off x="3603198" y="2652886"/>
                <a:ext cx="1688881" cy="0"/>
              </a:xfrm>
              <a:prstGeom prst="line">
                <a:avLst/>
              </a:prstGeom>
              <a:noFill/>
              <a:ln w="19050">
                <a:solidFill>
                  <a:srgbClr val="009DD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000719">
                  <a:defRPr/>
                </a:pPr>
                <a:endParaRPr lang="fr-FR" sz="1313" kern="0"/>
              </a:p>
            </p:txBody>
          </p:sp>
          <p:sp>
            <p:nvSpPr>
              <p:cNvPr id="84" name="Line 872"/>
              <p:cNvSpPr>
                <a:spLocks noChangeShapeType="1"/>
              </p:cNvSpPr>
              <p:nvPr/>
            </p:nvSpPr>
            <p:spPr bwMode="auto">
              <a:xfrm flipV="1">
                <a:off x="5292079" y="2255866"/>
                <a:ext cx="0" cy="398249"/>
              </a:xfrm>
              <a:prstGeom prst="line">
                <a:avLst/>
              </a:prstGeom>
              <a:noFill/>
              <a:ln w="19050">
                <a:solidFill>
                  <a:srgbClr val="009DD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000719">
                  <a:defRPr/>
                </a:pPr>
                <a:endParaRPr lang="fr-FR" sz="1313" kern="0"/>
              </a:p>
            </p:txBody>
          </p:sp>
        </p:grpSp>
        <p:grpSp>
          <p:nvGrpSpPr>
            <p:cNvPr id="44" name="Groupe 323"/>
            <p:cNvGrpSpPr>
              <a:grpSpLocks/>
            </p:cNvGrpSpPr>
            <p:nvPr/>
          </p:nvGrpSpPr>
          <p:grpSpPr bwMode="auto">
            <a:xfrm flipH="1">
              <a:off x="7309355" y="3407810"/>
              <a:ext cx="1727200" cy="2446337"/>
              <a:chOff x="3563888" y="1448900"/>
              <a:chExt cx="1728191" cy="2446359"/>
            </a:xfrm>
          </p:grpSpPr>
          <p:grpSp>
            <p:nvGrpSpPr>
              <p:cNvPr id="61" name="Groupe 324"/>
              <p:cNvGrpSpPr>
                <a:grpSpLocks/>
              </p:cNvGrpSpPr>
              <p:nvPr/>
            </p:nvGrpSpPr>
            <p:grpSpPr bwMode="auto">
              <a:xfrm>
                <a:off x="3563888" y="1801058"/>
                <a:ext cx="152400" cy="549275"/>
                <a:chOff x="-684584" y="3284538"/>
                <a:chExt cx="152400" cy="549275"/>
              </a:xfrm>
            </p:grpSpPr>
            <p:sp>
              <p:nvSpPr>
                <p:cNvPr id="73" name="Freeform 14"/>
                <p:cNvSpPr>
                  <a:spLocks/>
                </p:cNvSpPr>
                <p:nvPr/>
              </p:nvSpPr>
              <p:spPr bwMode="auto">
                <a:xfrm>
                  <a:off x="-684584" y="3436938"/>
                  <a:ext cx="152400" cy="247650"/>
                </a:xfrm>
                <a:custGeom>
                  <a:avLst/>
                  <a:gdLst>
                    <a:gd name="T0" fmla="*/ 2147483647 w 96"/>
                    <a:gd name="T1" fmla="*/ 0 h 156"/>
                    <a:gd name="T2" fmla="*/ 2147483647 w 96"/>
                    <a:gd name="T3" fmla="*/ 2147483647 h 156"/>
                    <a:gd name="T4" fmla="*/ 0 w 96"/>
                    <a:gd name="T5" fmla="*/ 2147483647 h 156"/>
                    <a:gd name="T6" fmla="*/ 2147483647 w 96"/>
                    <a:gd name="T7" fmla="*/ 2147483647 h 156"/>
                    <a:gd name="T8" fmla="*/ 0 w 96"/>
                    <a:gd name="T9" fmla="*/ 2147483647 h 156"/>
                    <a:gd name="T10" fmla="*/ 2147483647 w 96"/>
                    <a:gd name="T11" fmla="*/ 2147483647 h 156"/>
                    <a:gd name="T12" fmla="*/ 0 w 96"/>
                    <a:gd name="T13" fmla="*/ 2147483647 h 156"/>
                    <a:gd name="T14" fmla="*/ 2147483647 w 96"/>
                    <a:gd name="T15" fmla="*/ 2147483647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6" h="156">
                      <a:moveTo>
                        <a:pt x="48" y="0"/>
                      </a:moveTo>
                      <a:lnTo>
                        <a:pt x="96" y="13"/>
                      </a:lnTo>
                      <a:lnTo>
                        <a:pt x="0" y="39"/>
                      </a:lnTo>
                      <a:lnTo>
                        <a:pt x="96" y="65"/>
                      </a:lnTo>
                      <a:lnTo>
                        <a:pt x="0" y="91"/>
                      </a:lnTo>
                      <a:lnTo>
                        <a:pt x="96" y="117"/>
                      </a:lnTo>
                      <a:lnTo>
                        <a:pt x="0" y="143"/>
                      </a:lnTo>
                      <a:lnTo>
                        <a:pt x="48" y="156"/>
                      </a:lnTo>
                    </a:path>
                  </a:pathLst>
                </a:custGeom>
                <a:noFill/>
                <a:ln w="19050" cap="flat" cmpd="sng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000719">
                    <a:defRPr/>
                  </a:pPr>
                  <a:endParaRPr lang="fr-FR" sz="1313" kern="0"/>
                </a:p>
              </p:txBody>
            </p:sp>
            <p:sp>
              <p:nvSpPr>
                <p:cNvPr id="74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-608384" y="3284538"/>
                  <a:ext cx="0" cy="152400"/>
                </a:xfrm>
                <a:prstGeom prst="line">
                  <a:avLst/>
                </a:prstGeom>
                <a:noFill/>
                <a:ln w="19050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000719">
                    <a:defRPr/>
                  </a:pPr>
                  <a:endParaRPr lang="fr-FR" sz="1313" kern="0"/>
                </a:p>
              </p:txBody>
            </p:sp>
            <p:sp>
              <p:nvSpPr>
                <p:cNvPr id="75" name="Line 18"/>
                <p:cNvSpPr>
                  <a:spLocks noChangeShapeType="1"/>
                </p:cNvSpPr>
                <p:nvPr/>
              </p:nvSpPr>
              <p:spPr bwMode="auto">
                <a:xfrm>
                  <a:off x="-608384" y="3681413"/>
                  <a:ext cx="0" cy="152400"/>
                </a:xfrm>
                <a:prstGeom prst="line">
                  <a:avLst/>
                </a:prstGeom>
                <a:noFill/>
                <a:ln w="19050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000719">
                    <a:defRPr/>
                  </a:pPr>
                  <a:endParaRPr lang="fr-FR" sz="1313" kern="0"/>
                </a:p>
              </p:txBody>
            </p:sp>
          </p:grpSp>
          <p:grpSp>
            <p:nvGrpSpPr>
              <p:cNvPr id="62" name="Groupe 325"/>
              <p:cNvGrpSpPr>
                <a:grpSpLocks/>
              </p:cNvGrpSpPr>
              <p:nvPr/>
            </p:nvGrpSpPr>
            <p:grpSpPr bwMode="auto">
              <a:xfrm>
                <a:off x="3571508" y="3020695"/>
                <a:ext cx="152400" cy="549275"/>
                <a:chOff x="-684584" y="3284538"/>
                <a:chExt cx="152400" cy="549275"/>
              </a:xfrm>
            </p:grpSpPr>
            <p:sp>
              <p:nvSpPr>
                <p:cNvPr id="70" name="Freeform 14"/>
                <p:cNvSpPr>
                  <a:spLocks/>
                </p:cNvSpPr>
                <p:nvPr/>
              </p:nvSpPr>
              <p:spPr bwMode="auto">
                <a:xfrm>
                  <a:off x="-684584" y="3436938"/>
                  <a:ext cx="152400" cy="247650"/>
                </a:xfrm>
                <a:custGeom>
                  <a:avLst/>
                  <a:gdLst>
                    <a:gd name="T0" fmla="*/ 2147483647 w 96"/>
                    <a:gd name="T1" fmla="*/ 0 h 156"/>
                    <a:gd name="T2" fmla="*/ 2147483647 w 96"/>
                    <a:gd name="T3" fmla="*/ 2147483647 h 156"/>
                    <a:gd name="T4" fmla="*/ 0 w 96"/>
                    <a:gd name="T5" fmla="*/ 2147483647 h 156"/>
                    <a:gd name="T6" fmla="*/ 2147483647 w 96"/>
                    <a:gd name="T7" fmla="*/ 2147483647 h 156"/>
                    <a:gd name="T8" fmla="*/ 0 w 96"/>
                    <a:gd name="T9" fmla="*/ 2147483647 h 156"/>
                    <a:gd name="T10" fmla="*/ 2147483647 w 96"/>
                    <a:gd name="T11" fmla="*/ 2147483647 h 156"/>
                    <a:gd name="T12" fmla="*/ 0 w 96"/>
                    <a:gd name="T13" fmla="*/ 2147483647 h 156"/>
                    <a:gd name="T14" fmla="*/ 2147483647 w 96"/>
                    <a:gd name="T15" fmla="*/ 2147483647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6" h="156">
                      <a:moveTo>
                        <a:pt x="48" y="0"/>
                      </a:moveTo>
                      <a:lnTo>
                        <a:pt x="96" y="13"/>
                      </a:lnTo>
                      <a:lnTo>
                        <a:pt x="0" y="39"/>
                      </a:lnTo>
                      <a:lnTo>
                        <a:pt x="96" y="65"/>
                      </a:lnTo>
                      <a:lnTo>
                        <a:pt x="0" y="91"/>
                      </a:lnTo>
                      <a:lnTo>
                        <a:pt x="96" y="117"/>
                      </a:lnTo>
                      <a:lnTo>
                        <a:pt x="0" y="143"/>
                      </a:lnTo>
                      <a:lnTo>
                        <a:pt x="48" y="156"/>
                      </a:lnTo>
                    </a:path>
                  </a:pathLst>
                </a:custGeom>
                <a:noFill/>
                <a:ln w="19050" cap="flat" cmpd="sng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000719">
                    <a:defRPr/>
                  </a:pPr>
                  <a:endParaRPr lang="fr-FR" sz="1313" kern="0"/>
                </a:p>
              </p:txBody>
            </p:sp>
            <p:sp>
              <p:nvSpPr>
                <p:cNvPr id="71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-608384" y="3284538"/>
                  <a:ext cx="0" cy="152400"/>
                </a:xfrm>
                <a:prstGeom prst="line">
                  <a:avLst/>
                </a:prstGeom>
                <a:noFill/>
                <a:ln w="19050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000719">
                    <a:defRPr/>
                  </a:pPr>
                  <a:endParaRPr lang="fr-FR" sz="1313" kern="0"/>
                </a:p>
              </p:txBody>
            </p:sp>
            <p:sp>
              <p:nvSpPr>
                <p:cNvPr id="72" name="Line 18"/>
                <p:cNvSpPr>
                  <a:spLocks noChangeShapeType="1"/>
                </p:cNvSpPr>
                <p:nvPr/>
              </p:nvSpPr>
              <p:spPr bwMode="auto">
                <a:xfrm>
                  <a:off x="-608384" y="3681413"/>
                  <a:ext cx="0" cy="152400"/>
                </a:xfrm>
                <a:prstGeom prst="line">
                  <a:avLst/>
                </a:prstGeom>
                <a:noFill/>
                <a:ln w="19050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000719">
                    <a:defRPr/>
                  </a:pPr>
                  <a:endParaRPr lang="fr-FR" sz="1313" kern="0"/>
                </a:p>
              </p:txBody>
            </p:sp>
          </p:grpSp>
          <p:sp>
            <p:nvSpPr>
              <p:cNvPr id="63" name="Line 807"/>
              <p:cNvSpPr>
                <a:spLocks noChangeShapeType="1"/>
              </p:cNvSpPr>
              <p:nvPr/>
            </p:nvSpPr>
            <p:spPr bwMode="auto">
              <a:xfrm flipH="1" flipV="1">
                <a:off x="3639044" y="2321788"/>
                <a:ext cx="5761" cy="694571"/>
              </a:xfrm>
              <a:prstGeom prst="line">
                <a:avLst/>
              </a:prstGeom>
              <a:noFill/>
              <a:ln w="19050">
                <a:solidFill>
                  <a:srgbClr val="009DD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000719">
                  <a:defRPr/>
                </a:pPr>
                <a:endParaRPr lang="fr-FR" sz="1313" kern="0"/>
              </a:p>
            </p:txBody>
          </p:sp>
          <p:sp>
            <p:nvSpPr>
              <p:cNvPr id="64" name="Line 874"/>
              <p:cNvSpPr>
                <a:spLocks noChangeShapeType="1"/>
              </p:cNvSpPr>
              <p:nvPr/>
            </p:nvSpPr>
            <p:spPr bwMode="auto">
              <a:xfrm>
                <a:off x="3639045" y="1452819"/>
                <a:ext cx="714154" cy="0"/>
              </a:xfrm>
              <a:prstGeom prst="line">
                <a:avLst/>
              </a:prstGeom>
              <a:noFill/>
              <a:ln w="19050">
                <a:solidFill>
                  <a:srgbClr val="009DD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000719">
                  <a:defRPr/>
                </a:pPr>
                <a:endParaRPr lang="fr-FR" sz="1313" kern="0"/>
              </a:p>
            </p:txBody>
          </p:sp>
          <p:sp>
            <p:nvSpPr>
              <p:cNvPr id="65" name="Line 872"/>
              <p:cNvSpPr>
                <a:spLocks noChangeShapeType="1"/>
              </p:cNvSpPr>
              <p:nvPr/>
            </p:nvSpPr>
            <p:spPr bwMode="auto">
              <a:xfrm flipV="1">
                <a:off x="3639044" y="1448900"/>
                <a:ext cx="0" cy="359916"/>
              </a:xfrm>
              <a:prstGeom prst="line">
                <a:avLst/>
              </a:prstGeom>
              <a:noFill/>
              <a:ln w="19050">
                <a:solidFill>
                  <a:srgbClr val="009DD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000719">
                  <a:defRPr/>
                </a:pPr>
                <a:endParaRPr lang="fr-FR" sz="1313" kern="0"/>
              </a:p>
            </p:txBody>
          </p:sp>
          <p:sp>
            <p:nvSpPr>
              <p:cNvPr id="66" name="Line 915"/>
              <p:cNvSpPr>
                <a:spLocks noChangeShapeType="1"/>
              </p:cNvSpPr>
              <p:nvPr/>
            </p:nvSpPr>
            <p:spPr bwMode="auto">
              <a:xfrm flipV="1">
                <a:off x="3644805" y="3569969"/>
                <a:ext cx="0" cy="325290"/>
              </a:xfrm>
              <a:prstGeom prst="line">
                <a:avLst/>
              </a:prstGeom>
              <a:noFill/>
              <a:ln w="19050">
                <a:solidFill>
                  <a:srgbClr val="009DD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000719">
                  <a:defRPr/>
                </a:pPr>
                <a:endParaRPr lang="fr-FR" sz="1313" kern="0"/>
              </a:p>
            </p:txBody>
          </p:sp>
          <p:sp>
            <p:nvSpPr>
              <p:cNvPr id="67" name="Ellipse 66"/>
              <p:cNvSpPr/>
              <p:nvPr/>
            </p:nvSpPr>
            <p:spPr>
              <a:xfrm>
                <a:off x="3603598" y="2615722"/>
                <a:ext cx="79421" cy="76201"/>
              </a:xfrm>
              <a:prstGeom prst="ellipse">
                <a:avLst/>
              </a:prstGeom>
              <a:solidFill>
                <a:srgbClr val="009DD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000719">
                  <a:defRPr/>
                </a:pPr>
                <a:endParaRPr lang="fr-FR" sz="1313" kern="0">
                  <a:solidFill>
                    <a:prstClr val="white"/>
                  </a:solidFill>
                  <a:latin typeface="Constantia"/>
                </a:endParaRPr>
              </a:p>
            </p:txBody>
          </p:sp>
          <p:sp>
            <p:nvSpPr>
              <p:cNvPr id="68" name="Line 874"/>
              <p:cNvSpPr>
                <a:spLocks noChangeShapeType="1"/>
              </p:cNvSpPr>
              <p:nvPr/>
            </p:nvSpPr>
            <p:spPr bwMode="auto">
              <a:xfrm>
                <a:off x="3603198" y="2652886"/>
                <a:ext cx="1688881" cy="0"/>
              </a:xfrm>
              <a:prstGeom prst="line">
                <a:avLst/>
              </a:prstGeom>
              <a:noFill/>
              <a:ln w="19050">
                <a:solidFill>
                  <a:srgbClr val="009DD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000719">
                  <a:defRPr/>
                </a:pPr>
                <a:endParaRPr lang="fr-FR" sz="1313" kern="0"/>
              </a:p>
            </p:txBody>
          </p:sp>
          <p:sp>
            <p:nvSpPr>
              <p:cNvPr id="69" name="Line 872"/>
              <p:cNvSpPr>
                <a:spLocks noChangeShapeType="1"/>
              </p:cNvSpPr>
              <p:nvPr/>
            </p:nvSpPr>
            <p:spPr bwMode="auto">
              <a:xfrm flipV="1">
                <a:off x="5292079" y="2255866"/>
                <a:ext cx="0" cy="398249"/>
              </a:xfrm>
              <a:prstGeom prst="line">
                <a:avLst/>
              </a:prstGeom>
              <a:noFill/>
              <a:ln w="19050">
                <a:solidFill>
                  <a:srgbClr val="009DD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000719">
                  <a:defRPr/>
                </a:pPr>
                <a:endParaRPr lang="fr-FR" sz="1313" kern="0"/>
              </a:p>
            </p:txBody>
          </p:sp>
        </p:grpSp>
        <p:sp>
          <p:nvSpPr>
            <p:cNvPr id="45" name="Ellipse 44"/>
            <p:cNvSpPr/>
            <p:nvPr/>
          </p:nvSpPr>
          <p:spPr>
            <a:xfrm>
              <a:off x="8180893" y="3383997"/>
              <a:ext cx="79375" cy="76200"/>
            </a:xfrm>
            <a:prstGeom prst="ellipse">
              <a:avLst/>
            </a:prstGeom>
            <a:solidFill>
              <a:srgbClr val="009DD9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000719">
                <a:defRPr/>
              </a:pPr>
              <a:endParaRPr lang="fr-FR" sz="1313" kern="0">
                <a:solidFill>
                  <a:prstClr val="white"/>
                </a:solidFill>
                <a:latin typeface="Constantia"/>
              </a:endParaRPr>
            </a:p>
          </p:txBody>
        </p:sp>
        <p:sp>
          <p:nvSpPr>
            <p:cNvPr id="46" name="Text Box 931"/>
            <p:cNvSpPr txBox="1">
              <a:spLocks noChangeArrowheads="1"/>
            </p:cNvSpPr>
            <p:nvPr/>
          </p:nvSpPr>
          <p:spPr bwMode="auto">
            <a:xfrm>
              <a:off x="4462968" y="3896759"/>
              <a:ext cx="602049" cy="398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1000719">
                <a:buClr>
                  <a:srgbClr val="000000"/>
                </a:buClr>
                <a:buSzPct val="77000"/>
                <a:buNone/>
                <a:defRPr/>
              </a:pPr>
              <a:r>
                <a:rPr lang="en-US" altLang="en-US" sz="1313" kern="0" dirty="0">
                  <a:solidFill>
                    <a:prstClr val="black"/>
                  </a:solidFill>
                </a:rPr>
                <a:t>R</a:t>
              </a:r>
              <a:r>
                <a:rPr lang="en-US" altLang="en-US" sz="1313" kern="0" baseline="-25000" dirty="0">
                  <a:solidFill>
                    <a:prstClr val="black"/>
                  </a:solidFill>
                </a:rPr>
                <a:t>A1</a:t>
              </a:r>
            </a:p>
          </p:txBody>
        </p:sp>
        <p:sp>
          <p:nvSpPr>
            <p:cNvPr id="47" name="Text Box 931"/>
            <p:cNvSpPr txBox="1">
              <a:spLocks noChangeArrowheads="1"/>
            </p:cNvSpPr>
            <p:nvPr/>
          </p:nvSpPr>
          <p:spPr bwMode="auto">
            <a:xfrm>
              <a:off x="5888544" y="3942797"/>
              <a:ext cx="499971" cy="398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1000719">
                <a:buClr>
                  <a:srgbClr val="000000"/>
                </a:buClr>
                <a:buSzPct val="77000"/>
                <a:buNone/>
                <a:defRPr/>
              </a:pPr>
              <a:r>
                <a:rPr lang="en-US" altLang="en-US" sz="1313" kern="0">
                  <a:solidFill>
                    <a:prstClr val="black"/>
                  </a:solidFill>
                </a:rPr>
                <a:t>R</a:t>
              </a:r>
              <a:r>
                <a:rPr lang="en-US" altLang="en-US" sz="1313" kern="0" baseline="-2500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48" name="Text Box 931"/>
            <p:cNvSpPr txBox="1">
              <a:spLocks noChangeArrowheads="1"/>
            </p:cNvSpPr>
            <p:nvPr/>
          </p:nvSpPr>
          <p:spPr bwMode="auto">
            <a:xfrm>
              <a:off x="4509006" y="5076273"/>
              <a:ext cx="602049" cy="398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1000719">
                <a:buClr>
                  <a:srgbClr val="000000"/>
                </a:buClr>
                <a:buSzPct val="77000"/>
                <a:buNone/>
                <a:defRPr/>
              </a:pPr>
              <a:r>
                <a:rPr lang="en-US" altLang="en-US" sz="1313" kern="0" dirty="0">
                  <a:solidFill>
                    <a:prstClr val="black"/>
                  </a:solidFill>
                </a:rPr>
                <a:t>R</a:t>
              </a:r>
              <a:r>
                <a:rPr lang="en-US" altLang="en-US" sz="1313" kern="0" baseline="-25000" dirty="0">
                  <a:solidFill>
                    <a:prstClr val="black"/>
                  </a:solidFill>
                </a:rPr>
                <a:t>A2</a:t>
              </a:r>
            </a:p>
          </p:txBody>
        </p:sp>
        <p:sp>
          <p:nvSpPr>
            <p:cNvPr id="49" name="Text Box 931"/>
            <p:cNvSpPr txBox="1">
              <a:spLocks noChangeArrowheads="1"/>
            </p:cNvSpPr>
            <p:nvPr/>
          </p:nvSpPr>
          <p:spPr bwMode="auto">
            <a:xfrm>
              <a:off x="8998455" y="3866597"/>
              <a:ext cx="602049" cy="398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1000719">
                <a:buClr>
                  <a:srgbClr val="000000"/>
                </a:buClr>
                <a:buSzPct val="77000"/>
                <a:buNone/>
                <a:defRPr/>
              </a:pPr>
              <a:r>
                <a:rPr lang="en-US" altLang="en-US" sz="1313" kern="0">
                  <a:solidFill>
                    <a:prstClr val="black"/>
                  </a:solidFill>
                </a:rPr>
                <a:t>R</a:t>
              </a:r>
              <a:r>
                <a:rPr lang="en-US" altLang="en-US" sz="1313" kern="0" baseline="-25000">
                  <a:solidFill>
                    <a:prstClr val="black"/>
                  </a:solidFill>
                </a:rPr>
                <a:t>B1</a:t>
              </a:r>
            </a:p>
          </p:txBody>
        </p:sp>
        <p:sp>
          <p:nvSpPr>
            <p:cNvPr id="50" name="Text Box 931"/>
            <p:cNvSpPr txBox="1">
              <a:spLocks noChangeArrowheads="1"/>
            </p:cNvSpPr>
            <p:nvPr/>
          </p:nvSpPr>
          <p:spPr bwMode="auto">
            <a:xfrm>
              <a:off x="9034968" y="5087385"/>
              <a:ext cx="602049" cy="398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1000719">
                <a:buClr>
                  <a:srgbClr val="000000"/>
                </a:buClr>
                <a:buSzPct val="77000"/>
                <a:buNone/>
                <a:defRPr/>
              </a:pPr>
              <a:r>
                <a:rPr lang="en-US" altLang="en-US" sz="1313" kern="0">
                  <a:solidFill>
                    <a:prstClr val="black"/>
                  </a:solidFill>
                </a:rPr>
                <a:t>R</a:t>
              </a:r>
              <a:r>
                <a:rPr lang="en-US" altLang="en-US" sz="1313" kern="0" baseline="-25000">
                  <a:solidFill>
                    <a:prstClr val="black"/>
                  </a:solidFill>
                </a:rPr>
                <a:t>B2</a:t>
              </a:r>
            </a:p>
          </p:txBody>
        </p:sp>
        <p:sp>
          <p:nvSpPr>
            <p:cNvPr id="51" name="Text Box 931"/>
            <p:cNvSpPr txBox="1">
              <a:spLocks noChangeArrowheads="1"/>
            </p:cNvSpPr>
            <p:nvPr/>
          </p:nvSpPr>
          <p:spPr bwMode="auto">
            <a:xfrm>
              <a:off x="9968419" y="3911047"/>
              <a:ext cx="499971" cy="398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1000719">
                <a:buClr>
                  <a:srgbClr val="000000"/>
                </a:buClr>
                <a:buSzPct val="77000"/>
                <a:buNone/>
                <a:defRPr/>
              </a:pPr>
              <a:r>
                <a:rPr lang="en-US" altLang="en-US" sz="1313" kern="0">
                  <a:solidFill>
                    <a:prstClr val="black"/>
                  </a:solidFill>
                </a:rPr>
                <a:t>R</a:t>
              </a:r>
              <a:r>
                <a:rPr lang="en-US" altLang="en-US" sz="1313" kern="0" baseline="-2500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52" name="Text Box 931"/>
            <p:cNvSpPr txBox="1">
              <a:spLocks noChangeArrowheads="1"/>
            </p:cNvSpPr>
            <p:nvPr/>
          </p:nvSpPr>
          <p:spPr bwMode="auto">
            <a:xfrm>
              <a:off x="7615744" y="5081036"/>
              <a:ext cx="499971" cy="398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1000719">
                <a:buClr>
                  <a:srgbClr val="000000"/>
                </a:buClr>
                <a:buSzPct val="77000"/>
                <a:buNone/>
                <a:defRPr/>
              </a:pPr>
              <a:r>
                <a:rPr lang="en-US" altLang="en-US" sz="1313" kern="0">
                  <a:solidFill>
                    <a:prstClr val="black"/>
                  </a:solidFill>
                </a:rPr>
                <a:t>D</a:t>
              </a:r>
              <a:r>
                <a:rPr lang="en-US" altLang="en-US" sz="1313" kern="0" baseline="-2500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53" name="Text Box 931"/>
            <p:cNvSpPr txBox="1">
              <a:spLocks noChangeArrowheads="1"/>
            </p:cNvSpPr>
            <p:nvPr/>
          </p:nvSpPr>
          <p:spPr bwMode="auto">
            <a:xfrm>
              <a:off x="5940930" y="5055634"/>
              <a:ext cx="1223211" cy="398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1000719">
                <a:buClr>
                  <a:srgbClr val="000000"/>
                </a:buClr>
                <a:buSzPct val="77000"/>
                <a:buNone/>
                <a:defRPr/>
              </a:pPr>
              <a:r>
                <a:rPr lang="en-US" altLang="en-US" sz="1313" kern="0">
                  <a:solidFill>
                    <a:prstClr val="black"/>
                  </a:solidFill>
                </a:rPr>
                <a:t>D</a:t>
              </a:r>
              <a:r>
                <a:rPr lang="en-US" altLang="en-US" sz="1313" kern="0" baseline="-25000">
                  <a:solidFill>
                    <a:prstClr val="black"/>
                  </a:solidFill>
                </a:rPr>
                <a:t>1</a:t>
              </a:r>
              <a:r>
                <a:rPr lang="en-US" altLang="en-US" sz="1313" kern="0">
                  <a:solidFill>
                    <a:prstClr val="black"/>
                  </a:solidFill>
                </a:rPr>
                <a:t> =M*D</a:t>
              </a:r>
              <a:r>
                <a:rPr lang="en-US" altLang="en-US" sz="1313" kern="0" baseline="-2500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54" name="Text Box 951"/>
            <p:cNvSpPr txBox="1">
              <a:spLocks noChangeArrowheads="1"/>
            </p:cNvSpPr>
            <p:nvPr/>
          </p:nvSpPr>
          <p:spPr bwMode="auto">
            <a:xfrm flipH="1">
              <a:off x="9977942" y="3085546"/>
              <a:ext cx="723676" cy="398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1000719">
                <a:buClr>
                  <a:srgbClr val="000000"/>
                </a:buClr>
                <a:buSzPct val="77000"/>
                <a:buNone/>
                <a:defRPr/>
              </a:pPr>
              <a:r>
                <a:rPr lang="en-US" altLang="en-US" sz="1313" kern="0">
                  <a:solidFill>
                    <a:prstClr val="black"/>
                  </a:solidFill>
                </a:rPr>
                <a:t>V</a:t>
              </a:r>
              <a:r>
                <a:rPr lang="en-US" altLang="en-US" sz="1313" kern="0" baseline="-25000">
                  <a:solidFill>
                    <a:prstClr val="black"/>
                  </a:solidFill>
                </a:rPr>
                <a:t>OUT</a:t>
              </a:r>
            </a:p>
          </p:txBody>
        </p:sp>
        <p:sp>
          <p:nvSpPr>
            <p:cNvPr id="55" name="Line 874"/>
            <p:cNvSpPr>
              <a:spLocks noChangeShapeType="1"/>
            </p:cNvSpPr>
            <p:nvPr/>
          </p:nvSpPr>
          <p:spPr bwMode="auto">
            <a:xfrm>
              <a:off x="9855705" y="3422097"/>
              <a:ext cx="663575" cy="0"/>
            </a:xfrm>
            <a:prstGeom prst="line">
              <a:avLst/>
            </a:prstGeom>
            <a:noFill/>
            <a:ln w="19050">
              <a:solidFill>
                <a:srgbClr val="009DD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000719">
                <a:defRPr/>
              </a:pPr>
              <a:endParaRPr lang="fr-FR" sz="1313" kern="0"/>
            </a:p>
          </p:txBody>
        </p:sp>
        <p:sp>
          <p:nvSpPr>
            <p:cNvPr id="56" name="Ellipse 55"/>
            <p:cNvSpPr/>
            <p:nvPr/>
          </p:nvSpPr>
          <p:spPr>
            <a:xfrm>
              <a:off x="9819193" y="3379235"/>
              <a:ext cx="79375" cy="76200"/>
            </a:xfrm>
            <a:prstGeom prst="ellipse">
              <a:avLst/>
            </a:prstGeom>
            <a:solidFill>
              <a:srgbClr val="009DD9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000719">
                <a:defRPr/>
              </a:pPr>
              <a:endParaRPr lang="fr-FR" sz="1313" kern="0">
                <a:solidFill>
                  <a:prstClr val="white"/>
                </a:solidFill>
                <a:latin typeface="Constantia"/>
              </a:endParaRPr>
            </a:p>
          </p:txBody>
        </p:sp>
        <p:sp>
          <p:nvSpPr>
            <p:cNvPr id="57" name="Text Box 931"/>
            <p:cNvSpPr txBox="1">
              <a:spLocks noChangeArrowheads="1"/>
            </p:cNvSpPr>
            <p:nvPr/>
          </p:nvSpPr>
          <p:spPr bwMode="auto">
            <a:xfrm>
              <a:off x="5088443" y="4309511"/>
              <a:ext cx="499971" cy="398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1000719">
                <a:buClr>
                  <a:srgbClr val="000000"/>
                </a:buClr>
                <a:buSzPct val="77000"/>
                <a:buNone/>
                <a:defRPr/>
              </a:pPr>
              <a:r>
                <a:rPr lang="en-US" altLang="en-US" sz="1313" kern="0">
                  <a:solidFill>
                    <a:srgbClr val="002060"/>
                  </a:solidFill>
                </a:rPr>
                <a:t>N</a:t>
              </a:r>
              <a:r>
                <a:rPr lang="en-US" altLang="en-US" sz="1313" kern="0" baseline="-25000">
                  <a:solidFill>
                    <a:srgbClr val="002060"/>
                  </a:solidFill>
                </a:rPr>
                <a:t>1</a:t>
              </a:r>
            </a:p>
          </p:txBody>
        </p:sp>
        <p:sp>
          <p:nvSpPr>
            <p:cNvPr id="58" name="Text Box 931"/>
            <p:cNvSpPr txBox="1">
              <a:spLocks noChangeArrowheads="1"/>
            </p:cNvSpPr>
            <p:nvPr/>
          </p:nvSpPr>
          <p:spPr bwMode="auto">
            <a:xfrm>
              <a:off x="8546018" y="4295221"/>
              <a:ext cx="499971" cy="398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1000719">
                <a:buClr>
                  <a:srgbClr val="000000"/>
                </a:buClr>
                <a:buSzPct val="77000"/>
                <a:buNone/>
                <a:defRPr/>
              </a:pPr>
              <a:r>
                <a:rPr lang="en-US" altLang="en-US" sz="1313" kern="0">
                  <a:solidFill>
                    <a:srgbClr val="002060"/>
                  </a:solidFill>
                </a:rPr>
                <a:t>N</a:t>
              </a:r>
              <a:r>
                <a:rPr lang="en-US" altLang="en-US" sz="1313" kern="0" baseline="-25000">
                  <a:solidFill>
                    <a:srgbClr val="002060"/>
                  </a:solidFill>
                </a:rPr>
                <a:t>2</a:t>
              </a:r>
            </a:p>
          </p:txBody>
        </p:sp>
        <p:sp>
          <p:nvSpPr>
            <p:cNvPr id="59" name="Text Box 931"/>
            <p:cNvSpPr txBox="1">
              <a:spLocks noChangeArrowheads="1"/>
            </p:cNvSpPr>
            <p:nvPr/>
          </p:nvSpPr>
          <p:spPr bwMode="auto">
            <a:xfrm>
              <a:off x="5813929" y="3071259"/>
              <a:ext cx="499971" cy="398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1000719">
                <a:buClr>
                  <a:srgbClr val="000000"/>
                </a:buClr>
                <a:buSzPct val="77000"/>
                <a:buNone/>
                <a:defRPr/>
              </a:pPr>
              <a:r>
                <a:rPr lang="en-US" altLang="en-US" sz="1313" kern="0" dirty="0">
                  <a:solidFill>
                    <a:srgbClr val="002060"/>
                  </a:solidFill>
                </a:rPr>
                <a:t>N</a:t>
              </a:r>
              <a:r>
                <a:rPr lang="en-US" altLang="en-US" sz="1313" kern="0" baseline="-25000" dirty="0">
                  <a:solidFill>
                    <a:srgbClr val="002060"/>
                  </a:solidFill>
                </a:rPr>
                <a:t>3</a:t>
              </a:r>
            </a:p>
          </p:txBody>
        </p:sp>
        <p:sp>
          <p:nvSpPr>
            <p:cNvPr id="60" name="Text Box 931"/>
            <p:cNvSpPr txBox="1">
              <a:spLocks noChangeArrowheads="1"/>
            </p:cNvSpPr>
            <p:nvPr/>
          </p:nvSpPr>
          <p:spPr bwMode="auto">
            <a:xfrm>
              <a:off x="7803069" y="3091898"/>
              <a:ext cx="499971" cy="398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1000719">
                <a:buClr>
                  <a:srgbClr val="000000"/>
                </a:buClr>
                <a:buSzPct val="77000"/>
                <a:buNone/>
                <a:defRPr/>
              </a:pPr>
              <a:r>
                <a:rPr lang="en-US" altLang="en-US" sz="1313" kern="0">
                  <a:solidFill>
                    <a:srgbClr val="002060"/>
                  </a:solidFill>
                </a:rPr>
                <a:t>N</a:t>
              </a:r>
              <a:r>
                <a:rPr lang="en-US" altLang="en-US" sz="1313" kern="0" baseline="-25000">
                  <a:solidFill>
                    <a:srgbClr val="002060"/>
                  </a:solidFill>
                </a:rPr>
                <a:t>4</a:t>
              </a:r>
            </a:p>
          </p:txBody>
        </p:sp>
      </p:grpSp>
      <p:sp>
        <p:nvSpPr>
          <p:cNvPr id="12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6BFC3-DD72-4C81-8BC9-D6650119BC1C}" type="slidenum">
              <a:rPr lang="fr-FR" smtClean="0"/>
              <a:t>9</a:t>
            </a:fld>
            <a:endParaRPr lang="fr-FR" dirty="0"/>
          </a:p>
        </p:txBody>
      </p:sp>
      <p:sp>
        <p:nvSpPr>
          <p:cNvPr id="13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31 mai – 2 juin 2016</a:t>
            </a:r>
            <a:endParaRPr lang="fr-FR"/>
          </a:p>
        </p:txBody>
      </p:sp>
      <p:sp>
        <p:nvSpPr>
          <p:cNvPr id="13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987824" y="6356350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Journées VLSI-PCB-FPGA-Outils - IN2P3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27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8272</TotalTime>
  <Words>2034</Words>
  <Application>Microsoft Office PowerPoint</Application>
  <PresentationFormat>Affichage à l'écran (4:3)</PresentationFormat>
  <Paragraphs>746</Paragraphs>
  <Slides>25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Développements en TSMC 65nm dans le cadre de la collaboration RD53</vt:lpstr>
      <vt:lpstr>plan</vt:lpstr>
      <vt:lpstr>RD53 objectif</vt:lpstr>
      <vt:lpstr>RD53 structure</vt:lpstr>
      <vt:lpstr>PROTO65V1</vt:lpstr>
      <vt:lpstr>PROTO65V2</vt:lpstr>
      <vt:lpstr>plan</vt:lpstr>
      <vt:lpstr>GADC</vt:lpstr>
      <vt:lpstr>Référence de tension</vt:lpstr>
      <vt:lpstr>SEU</vt:lpstr>
      <vt:lpstr>plan</vt:lpstr>
      <vt:lpstr>Banc de test (1/2)</vt:lpstr>
      <vt:lpstr>Banc de test (2/2)</vt:lpstr>
      <vt:lpstr>Profil Irrad (PROTON PS – CERN)</vt:lpstr>
      <vt:lpstr>plan</vt:lpstr>
      <vt:lpstr>GADC</vt:lpstr>
      <vt:lpstr>BandGap</vt:lpstr>
      <vt:lpstr>Diodes BandGap</vt:lpstr>
      <vt:lpstr>SEU</vt:lpstr>
      <vt:lpstr>Transistors</vt:lpstr>
      <vt:lpstr>Model Irradiation</vt:lpstr>
      <vt:lpstr>Retour d’expérience</vt:lpstr>
      <vt:lpstr>Perspectives</vt:lpstr>
      <vt:lpstr>Backup</vt:lpstr>
      <vt:lpstr>Backup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fougeron denis</dc:creator>
  <cp:lastModifiedBy>denis</cp:lastModifiedBy>
  <cp:revision>172</cp:revision>
  <dcterms:created xsi:type="dcterms:W3CDTF">2016-04-26T13:56:49Z</dcterms:created>
  <dcterms:modified xsi:type="dcterms:W3CDTF">2016-05-31T21:07:12Z</dcterms:modified>
</cp:coreProperties>
</file>