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3" r:id="rId3"/>
    <p:sldId id="284" r:id="rId4"/>
    <p:sldId id="285" r:id="rId5"/>
    <p:sldId id="291" r:id="rId6"/>
    <p:sldId id="290" r:id="rId7"/>
    <p:sldId id="293" r:id="rId8"/>
    <p:sldId id="294" r:id="rId9"/>
    <p:sldId id="292" r:id="rId10"/>
    <p:sldId id="295" r:id="rId11"/>
    <p:sldId id="296" r:id="rId12"/>
    <p:sldId id="299" r:id="rId13"/>
    <p:sldId id="300" r:id="rId14"/>
    <p:sldId id="297" r:id="rId15"/>
    <p:sldId id="298" r:id="rId16"/>
  </p:sldIdLst>
  <p:sldSz cx="9144000" cy="6858000" type="screen4x3"/>
  <p:notesSz cx="6797675" cy="9982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édéric Morel" initials="F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  <a:srgbClr val="4BACC6"/>
    <a:srgbClr val="9BBB59"/>
    <a:srgbClr val="FF0000"/>
    <a:srgbClr val="FF5050"/>
    <a:srgbClr val="FFFF00"/>
    <a:srgbClr val="CCFFCC"/>
    <a:srgbClr val="99FF99"/>
    <a:srgbClr val="00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2662" autoAdjust="0"/>
  </p:normalViewPr>
  <p:slideViewPr>
    <p:cSldViewPr>
      <p:cViewPr varScale="1">
        <p:scale>
          <a:sx n="85" d="100"/>
          <a:sy n="85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72" y="1080"/>
      </p:cViewPr>
      <p:guideLst>
        <p:guide orient="horz" pos="3144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382" cy="500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463" tIns="44231" rIns="88463" bIns="44231" numCol="1" anchor="t" anchorCtr="0" compatLnSpc="1">
            <a:prstTxWarp prst="textNoShape">
              <a:avLst/>
            </a:prstTxWarp>
          </a:bodyPr>
          <a:lstStyle>
            <a:lvl1pPr defTabSz="88360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4341" cy="500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463" tIns="44231" rIns="88463" bIns="44231" numCol="1" anchor="t" anchorCtr="0" compatLnSpc="1">
            <a:prstTxWarp prst="textNoShape">
              <a:avLst/>
            </a:prstTxWarp>
          </a:bodyPr>
          <a:lstStyle>
            <a:lvl1pPr algn="r" defTabSz="88360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80535"/>
            <a:ext cx="2947382" cy="5001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463" tIns="44231" rIns="88463" bIns="44231" numCol="1" anchor="b" anchorCtr="0" compatLnSpc="1">
            <a:prstTxWarp prst="textNoShape">
              <a:avLst/>
            </a:prstTxWarp>
          </a:bodyPr>
          <a:lstStyle>
            <a:lvl1pPr defTabSz="88360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80535"/>
            <a:ext cx="2944341" cy="5001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463" tIns="44231" rIns="88463" bIns="44231" numCol="1" anchor="b" anchorCtr="0" compatLnSpc="1">
            <a:prstTxWarp prst="textNoShape">
              <a:avLst/>
            </a:prstTxWarp>
          </a:bodyPr>
          <a:lstStyle>
            <a:lvl1pPr algn="r" defTabSz="88360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8111CBA-2699-4C4E-9CA0-E8C6555BC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895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382" cy="500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10" tIns="44805" rIns="89610" bIns="44805" numCol="1" anchor="t" anchorCtr="0" compatLnSpc="1">
            <a:prstTxWarp prst="textNoShape">
              <a:avLst/>
            </a:prstTxWarp>
          </a:bodyPr>
          <a:lstStyle>
            <a:lvl1pPr defTabSz="894359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254" y="0"/>
            <a:ext cx="2947381" cy="500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10" tIns="44805" rIns="89610" bIns="44805" numCol="1" anchor="t" anchorCtr="0" compatLnSpc="1">
            <a:prstTxWarp prst="textNoShape">
              <a:avLst/>
            </a:prstTxWarp>
          </a:bodyPr>
          <a:lstStyle>
            <a:lvl1pPr algn="r" defTabSz="894359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50888"/>
            <a:ext cx="4987925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944" y="4742591"/>
            <a:ext cx="5441788" cy="4488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10" tIns="44805" rIns="89610" bIns="44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80535"/>
            <a:ext cx="2947382" cy="5001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10" tIns="44805" rIns="89610" bIns="44805" numCol="1" anchor="b" anchorCtr="0" compatLnSpc="1">
            <a:prstTxWarp prst="textNoShape">
              <a:avLst/>
            </a:prstTxWarp>
          </a:bodyPr>
          <a:lstStyle>
            <a:lvl1pPr defTabSz="894359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254" y="9480535"/>
            <a:ext cx="2947381" cy="5001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10" tIns="44805" rIns="89610" bIns="44805" numCol="1" anchor="b" anchorCtr="0" compatLnSpc="1">
            <a:prstTxWarp prst="textNoShape">
              <a:avLst/>
            </a:prstTxWarp>
          </a:bodyPr>
          <a:lstStyle>
            <a:lvl1pPr algn="r" defTabSz="894359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8B0F223-C503-45A3-B7E6-4A067DC531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229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6463" y="750888"/>
            <a:ext cx="4987925" cy="37417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F223-C503-45A3-B7E6-4A067DC5310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91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F223-C503-45A3-B7E6-4A067DC5310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30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phc.cnrs.fr/IMG/logo-IPHC-ppt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43908" y="127755"/>
            <a:ext cx="2125740" cy="145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332163" y="6573840"/>
            <a:ext cx="184704" cy="276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27" tIns="45713" rIns="91427" bIns="45713">
            <a:spAutoFit/>
          </a:bodyPr>
          <a:lstStyle/>
          <a:p>
            <a:pPr eaLnBrk="0" hangingPunct="0">
              <a:defRPr/>
            </a:pPr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 userDrawn="1"/>
        </p:nvSpPr>
        <p:spPr bwMode="auto">
          <a:xfrm>
            <a:off x="3332163" y="6573840"/>
            <a:ext cx="184704" cy="276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27" tIns="45713" rIns="91427" bIns="45713">
            <a:spAutoFit/>
          </a:bodyPr>
          <a:lstStyle/>
          <a:p>
            <a:pPr eaLnBrk="0" hangingPunct="0">
              <a:defRPr/>
            </a:pPr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620" y="88840"/>
            <a:ext cx="1476840" cy="147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logo-uds-couleu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52401"/>
            <a:ext cx="3023056" cy="14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0" y="1736402"/>
            <a:ext cx="9144000" cy="2052639"/>
          </a:xfrm>
          <a:solidFill>
            <a:schemeClr val="bg2"/>
          </a:solidFill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5361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Calibri" pitchFamily="34" charset="0"/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6" name="Espace réservé du pied de pag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7" name="Espace réservé du numéro de diapositiv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47B6A960-D3BB-4C1D-BC95-41287E1BC4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7434752D-D0A7-42D2-AEE1-922C40E4743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152401"/>
            <a:ext cx="2286000" cy="60563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152401"/>
            <a:ext cx="6705600" cy="60563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F3D131D-4711-43F0-87C5-CEFB6588A4C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720725" indent="-277813">
              <a:buFont typeface="Wingdings" pitchFamily="2" charset="2"/>
              <a:buChar char="Ø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dirty="0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776F6C1E-D40A-4991-B67D-FF846FBCF81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B8837E6F-92EB-4B29-9C41-7E19177EAF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908051"/>
            <a:ext cx="4038600" cy="53006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908051"/>
            <a:ext cx="4038600" cy="53006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6" name="Espace réservé du pied de pag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7" name="Espace réservé du numéro de diapositiv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2510174-D53D-4AD6-8DFF-2FE8B2F829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B7B626F-6C3E-49BC-9F37-B62A7769BA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C42D88F-50A8-4A75-9AC5-7E4C9CAB34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05EEAE4F-1892-4C85-A25F-D232D86D84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e sans pied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1500" y="728701"/>
            <a:ext cx="8964996" cy="5724636"/>
          </a:xfrm>
        </p:spPr>
        <p:txBody>
          <a:bodyPr/>
          <a:lstStyle>
            <a:lvl1pPr>
              <a:defRPr sz="1800"/>
            </a:lvl1pPr>
            <a:lvl2pPr marL="720725" indent="-277813">
              <a:buFont typeface="Wingdings" pitchFamily="2" charset="2"/>
              <a:buChar char="Ø"/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6" name="Espace réservé du pied de pag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7" name="Espace réservé du numéro de diapositiv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BE6B6B7-6FC4-427F-ADC3-482D4B933D0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02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61139"/>
            <a:ext cx="9036050" cy="23177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152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1538" y="6561139"/>
            <a:ext cx="2735262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61139"/>
            <a:ext cx="1223962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3D2329B-CBB4-46FD-83D6-031CEB5349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2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1"/>
            <a:ext cx="9144000" cy="46831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9686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 style du titre</a:t>
            </a:r>
          </a:p>
        </p:txBody>
      </p:sp>
      <p:sp>
        <p:nvSpPr>
          <p:cNvPr id="1030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728664"/>
            <a:ext cx="8964612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bg2"/>
          </a:solidFill>
          <a:latin typeface="Calibri" pitchFamily="34" charset="0"/>
          <a:ea typeface="+mn-ea"/>
          <a:cs typeface="+mn-cs"/>
        </a:defRPr>
      </a:lvl1pPr>
      <a:lvl2pPr marL="720725" indent="-277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Ä"/>
        <a:defRPr sz="1800">
          <a:solidFill>
            <a:schemeClr val="bg2"/>
          </a:solidFill>
          <a:latin typeface="Calibri" pitchFamily="34" charset="0"/>
        </a:defRPr>
      </a:lvl2pPr>
      <a:lvl3pPr marL="108108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bg2"/>
          </a:solidFill>
          <a:latin typeface="Calibri" pitchFamily="34" charset="0"/>
        </a:defRPr>
      </a:lvl3pPr>
      <a:lvl4pPr marL="1524000" indent="-263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bg2"/>
          </a:solidFill>
          <a:latin typeface="Calibri" pitchFamily="34" charset="0"/>
        </a:defRPr>
      </a:lvl4pPr>
      <a:lvl5pPr marL="1971675" indent="-268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bg2"/>
          </a:solidFill>
          <a:latin typeface="Calibri" pitchFamily="34" charset="0"/>
        </a:defRPr>
      </a:lvl5pPr>
      <a:lvl6pPr marL="2428875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6pPr>
      <a:lvl7pPr marL="2886075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7pPr>
      <a:lvl8pPr marL="3343275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8pPr>
      <a:lvl9pPr marL="3800475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36725"/>
            <a:ext cx="9144000" cy="1044203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fr-FR" dirty="0"/>
              <a:t>Intégration et </a:t>
            </a:r>
            <a:r>
              <a:rPr lang="fr-FR" dirty="0" err="1"/>
              <a:t>layout</a:t>
            </a:r>
            <a:r>
              <a:rPr lang="fr-FR" dirty="0"/>
              <a:t> des capteurs pixels CMOS de taille </a:t>
            </a:r>
            <a:r>
              <a:rPr lang="fr-FR" dirty="0" smtClean="0"/>
              <a:t>réticulaire</a:t>
            </a:r>
            <a:endParaRPr lang="en-GB" sz="1600" b="0" dirty="0" smtClean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971600" y="3104964"/>
            <a:ext cx="7380820" cy="3564396"/>
          </a:xfrm>
        </p:spPr>
        <p:txBody>
          <a:bodyPr/>
          <a:lstStyle/>
          <a:p>
            <a:r>
              <a:rPr lang="fr-FR" sz="2000" b="1" dirty="0" smtClean="0"/>
              <a:t>Plan</a:t>
            </a:r>
          </a:p>
          <a:p>
            <a:endParaRPr lang="fr-FR" sz="2000" b="1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 smtClean="0"/>
              <a:t>Introduction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 smtClean="0"/>
              <a:t>Définition d’un circuit de grande taille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 smtClean="0"/>
              <a:t>Catégorisation des différents effets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 smtClean="0"/>
              <a:t>Différents cas</a:t>
            </a: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 smtClean="0"/>
              <a:t>Conclusion</a:t>
            </a:r>
            <a:endParaRPr lang="fr-FR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Erreurs d’antennes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Dégradation des performances de bruits des transistors (voire destruction) liée à l’accumulation de charges dans les pistes métalliques lors de la fabrication</a:t>
            </a:r>
          </a:p>
          <a:p>
            <a:r>
              <a:rPr lang="fr-FR" dirty="0" smtClean="0"/>
              <a:t>Fonctionnement et corrections</a:t>
            </a:r>
          </a:p>
          <a:p>
            <a:pPr marL="0" indent="0">
              <a:buNone/>
            </a:pPr>
            <a:r>
              <a:rPr lang="fr-FR" dirty="0" smtClean="0"/>
              <a:t>     </a:t>
            </a:r>
            <a:endParaRPr lang="fr-FR" sz="800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lvl="1"/>
            <a:r>
              <a:rPr lang="fr-FR" dirty="0" smtClean="0"/>
              <a:t>Les deux premières méthodes ne sont pas toujours efficaces </a:t>
            </a:r>
          </a:p>
          <a:p>
            <a:pPr lvl="2"/>
            <a:r>
              <a:rPr lang="fr-FR" dirty="0" smtClean="0"/>
              <a:t>La première nécessite de garder un layer supérieur pour les longues lignes (quid de la propagation des signaux </a:t>
            </a:r>
            <a:r>
              <a:rPr lang="fr-FR" dirty="0" smtClean="0"/>
              <a:t>rapides)</a:t>
            </a:r>
            <a:endParaRPr lang="fr-FR" dirty="0" smtClean="0"/>
          </a:p>
          <a:p>
            <a:pPr lvl="2"/>
            <a:r>
              <a:rPr lang="fr-FR" dirty="0" smtClean="0"/>
              <a:t>La deuxième devient difficile dans les technos &lt; 0,18-0,15 µm car des règles d’antennes cumulatives apparaissent</a:t>
            </a:r>
            <a:endParaRPr lang="fr-FR" dirty="0"/>
          </a:p>
          <a:p>
            <a:r>
              <a:rPr lang="fr-FR" dirty="0" smtClean="0"/>
              <a:t>Exemple avec </a:t>
            </a:r>
            <a:r>
              <a:rPr lang="fr-FR" dirty="0" err="1" smtClean="0"/>
              <a:t>Alpide</a:t>
            </a:r>
            <a:r>
              <a:rPr lang="fr-FR" dirty="0" smtClean="0"/>
              <a:t> (ITS d’ALICE)</a:t>
            </a:r>
          </a:p>
          <a:p>
            <a:pPr lvl="1"/>
            <a:r>
              <a:rPr lang="fr-FR" dirty="0" smtClean="0"/>
              <a:t>Ajout de </a:t>
            </a:r>
            <a:r>
              <a:rPr lang="fr-FR" dirty="0" smtClean="0"/>
              <a:t>diodes </a:t>
            </a:r>
            <a:r>
              <a:rPr lang="fr-FR" dirty="0" smtClean="0"/>
              <a:t>dans chaque pixels (~500000) </a:t>
            </a:r>
            <a:r>
              <a:rPr lang="fr-FR" dirty="0" smtClean="0">
                <a:sym typeface="Wingdings" panose="05000000000000000000" pitchFamily="2" charset="2"/>
              </a:rPr>
              <a:t> courant de fuite total ~10 </a:t>
            </a:r>
            <a:r>
              <a:rPr lang="fr-FR" dirty="0" smtClean="0">
                <a:sym typeface="Wingdings" panose="05000000000000000000" pitchFamily="2" charset="2"/>
              </a:rPr>
              <a:t>µA (20 </a:t>
            </a:r>
            <a:r>
              <a:rPr lang="fr-FR" dirty="0" err="1" smtClean="0">
                <a:sym typeface="Wingdings" panose="05000000000000000000" pitchFamily="2" charset="2"/>
              </a:rPr>
              <a:t>pA</a:t>
            </a:r>
            <a:r>
              <a:rPr lang="fr-FR" dirty="0" smtClean="0">
                <a:sym typeface="Wingdings" panose="05000000000000000000" pitchFamily="2" charset="2"/>
              </a:rPr>
              <a:t>/diode)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La première version des tensions </a:t>
            </a:r>
            <a:r>
              <a:rPr lang="fr-FR" dirty="0" smtClean="0">
                <a:sym typeface="Wingdings" panose="05000000000000000000" pitchFamily="2" charset="2"/>
              </a:rPr>
              <a:t>de références </a:t>
            </a:r>
            <a:r>
              <a:rPr lang="fr-FR" dirty="0" smtClean="0">
                <a:sym typeface="Wingdings" panose="05000000000000000000" pitchFamily="2" charset="2"/>
              </a:rPr>
              <a:t>ne pouvaient </a:t>
            </a:r>
            <a:r>
              <a:rPr lang="fr-FR" dirty="0" smtClean="0">
                <a:sym typeface="Wingdings" panose="05000000000000000000" pitchFamily="2" charset="2"/>
              </a:rPr>
              <a:t>pas fournir un courant statique de cette ordre de </a:t>
            </a:r>
            <a:r>
              <a:rPr lang="fr-FR" dirty="0" smtClean="0">
                <a:sym typeface="Wingdings" panose="05000000000000000000" pitchFamily="2" charset="2"/>
              </a:rPr>
              <a:t>grandeur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2" y="1888544"/>
            <a:ext cx="2180132" cy="16350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901913"/>
            <a:ext cx="2180132" cy="16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d’échelle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Lorsque les perturbations sont synchrones elles s’ajoutent</a:t>
            </a:r>
          </a:p>
          <a:p>
            <a:pPr lvl="1"/>
            <a:r>
              <a:rPr lang="fr-FR" dirty="0"/>
              <a:t>Elles sont en générales exacerbées par les effets de </a:t>
            </a:r>
            <a:r>
              <a:rPr lang="fr-FR" dirty="0" err="1" smtClean="0"/>
              <a:t>layout</a:t>
            </a:r>
            <a:endParaRPr lang="fr-FR" dirty="0" smtClean="0"/>
          </a:p>
          <a:p>
            <a:r>
              <a:rPr lang="fr-FR" dirty="0" smtClean="0"/>
              <a:t>Exemple avec Mimosa26</a:t>
            </a:r>
          </a:p>
          <a:p>
            <a:pPr lvl="1"/>
            <a:r>
              <a:rPr lang="fr-FR" dirty="0" smtClean="0"/>
              <a:t>Même principe qu’avec la dispersion des offsets, mais la perturbation vient de la commutation de switch sur les tensions de références au niveau des </a:t>
            </a:r>
            <a:r>
              <a:rPr lang="fr-FR" dirty="0" err="1" smtClean="0"/>
              <a:t>discri</a:t>
            </a:r>
            <a:endParaRPr lang="fr-FR" dirty="0" smtClean="0"/>
          </a:p>
          <a:p>
            <a:pPr lvl="1"/>
            <a:r>
              <a:rPr lang="fr-FR" dirty="0" smtClean="0"/>
              <a:t>La commutation simultanée de plusieurs centaines de switch perturbe fortement les références qui mettent un certain temps avant de se stabiliser par effet de la ligne RC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3078"/>
            <a:ext cx="7896255" cy="200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" name="Groupe 112"/>
          <p:cNvGrpSpPr/>
          <p:nvPr/>
        </p:nvGrpSpPr>
        <p:grpSpPr>
          <a:xfrm>
            <a:off x="1322427" y="3348697"/>
            <a:ext cx="3105557" cy="2800498"/>
            <a:chOff x="241300" y="1390650"/>
            <a:chExt cx="4114800" cy="3349744"/>
          </a:xfrm>
        </p:grpSpPr>
        <p:sp>
          <p:nvSpPr>
            <p:cNvPr id="114" name="Text Box 8"/>
            <p:cNvSpPr txBox="1">
              <a:spLocks noChangeArrowheads="1"/>
            </p:cNvSpPr>
            <p:nvPr/>
          </p:nvSpPr>
          <p:spPr bwMode="auto">
            <a:xfrm>
              <a:off x="452912" y="4378210"/>
              <a:ext cx="3691576" cy="362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200" b="1" dirty="0">
                  <a:solidFill>
                    <a:schemeClr val="bg2"/>
                  </a:solidFill>
                  <a:latin typeface="Arial" charset="0"/>
                </a:rPr>
                <a:t>640 </a:t>
              </a:r>
              <a:r>
                <a:rPr lang="fr-FR" altLang="fr-FR" sz="1200" b="1" dirty="0" err="1">
                  <a:solidFill>
                    <a:schemeClr val="bg2"/>
                  </a:solidFill>
                  <a:latin typeface="Arial" charset="0"/>
                </a:rPr>
                <a:t>discris</a:t>
              </a:r>
              <a:r>
                <a:rPr lang="fr-FR" altLang="fr-FR" sz="1200" b="1" dirty="0">
                  <a:solidFill>
                    <a:schemeClr val="bg2"/>
                  </a:solidFill>
                  <a:latin typeface="Arial" charset="0"/>
                </a:rPr>
                <a:t> connectés à la </a:t>
              </a:r>
              <a:r>
                <a:rPr lang="fr-FR" altLang="fr-FR" sz="1200" b="1" dirty="0" smtClean="0">
                  <a:solidFill>
                    <a:schemeClr val="bg2"/>
                  </a:solidFill>
                  <a:latin typeface="Arial" charset="0"/>
                </a:rPr>
                <a:t>ligne</a:t>
              </a:r>
              <a:endParaRPr lang="fr-FR" altLang="fr-FR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pic>
          <p:nvPicPr>
            <p:cNvPr id="116" name="Picture 11" descr="discri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" y="1390650"/>
              <a:ext cx="4114800" cy="2976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Groupe 117"/>
          <p:cNvGrpSpPr/>
          <p:nvPr/>
        </p:nvGrpSpPr>
        <p:grpSpPr>
          <a:xfrm>
            <a:off x="5436097" y="3333078"/>
            <a:ext cx="3121134" cy="2816116"/>
            <a:chOff x="4356100" y="1376363"/>
            <a:chExt cx="4135438" cy="3368421"/>
          </a:xfrm>
        </p:grpSpPr>
        <p:sp>
          <p:nvSpPr>
            <p:cNvPr id="115" name="Text Box 9"/>
            <p:cNvSpPr txBox="1">
              <a:spLocks noChangeArrowheads="1"/>
            </p:cNvSpPr>
            <p:nvPr/>
          </p:nvSpPr>
          <p:spPr bwMode="auto">
            <a:xfrm>
              <a:off x="4649311" y="4382600"/>
              <a:ext cx="3549014" cy="362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200" dirty="0">
                  <a:solidFill>
                    <a:schemeClr val="bg2"/>
                  </a:solidFill>
                  <a:latin typeface="Arial" charset="0"/>
                </a:rPr>
                <a:t>160 </a:t>
              </a:r>
              <a:r>
                <a:rPr lang="fr-FR" altLang="fr-FR" sz="1200" dirty="0" err="1">
                  <a:solidFill>
                    <a:schemeClr val="bg2"/>
                  </a:solidFill>
                  <a:latin typeface="Arial" charset="0"/>
                </a:rPr>
                <a:t>discris</a:t>
              </a:r>
              <a:r>
                <a:rPr lang="fr-FR" altLang="fr-FR" sz="1200" dirty="0">
                  <a:solidFill>
                    <a:schemeClr val="bg2"/>
                  </a:solidFill>
                  <a:latin typeface="Arial" charset="0"/>
                </a:rPr>
                <a:t> connectés à la </a:t>
              </a:r>
              <a:r>
                <a:rPr lang="fr-FR" altLang="fr-FR" sz="1200" dirty="0" smtClean="0">
                  <a:solidFill>
                    <a:schemeClr val="bg2"/>
                  </a:solidFill>
                  <a:latin typeface="Arial" charset="0"/>
                </a:rPr>
                <a:t>ligne</a:t>
              </a:r>
              <a:endParaRPr lang="fr-FR" altLang="fr-FR" sz="1200" dirty="0">
                <a:solidFill>
                  <a:schemeClr val="bg2"/>
                </a:solidFill>
                <a:latin typeface="Arial" charset="0"/>
              </a:endParaRPr>
            </a:p>
          </p:txBody>
        </p:sp>
        <p:pic>
          <p:nvPicPr>
            <p:cNvPr id="117" name="Picture 12" descr="discri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1376363"/>
              <a:ext cx="4135438" cy="299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9" name="Image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4197722" cy="31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de cas </a:t>
            </a:r>
            <a:r>
              <a:rPr lang="fr-FR" dirty="0" smtClean="0"/>
              <a:t>1 sur l’effet d’échelle 1/2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alimentations sont en générales très </a:t>
            </a:r>
            <a:r>
              <a:rPr lang="fr-FR" dirty="0" smtClean="0"/>
              <a:t>marquées </a:t>
            </a:r>
            <a:r>
              <a:rPr lang="fr-FR" dirty="0"/>
              <a:t>par </a:t>
            </a:r>
            <a:r>
              <a:rPr lang="fr-FR" dirty="0" smtClean="0"/>
              <a:t>ce phénomène</a:t>
            </a:r>
          </a:p>
          <a:p>
            <a:pPr lvl="1"/>
            <a:r>
              <a:rPr lang="fr-FR" dirty="0" smtClean="0"/>
              <a:t>De manière générale les alimentations cumules beaucoup d’effets liés à la grande taille </a:t>
            </a:r>
            <a:r>
              <a:rPr lang="fr-FR" dirty="0" smtClean="0">
                <a:sym typeface="Wingdings" panose="05000000000000000000" pitchFamily="2" charset="2"/>
              </a:rPr>
              <a:t> un soin particulier aux alimentations est nécessaire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Les solutions les plus simples consistent :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A réduire la consommation des blocs </a:t>
            </a:r>
          </a:p>
          <a:p>
            <a:pPr lvl="2"/>
            <a:r>
              <a:rPr lang="fr-FR" dirty="0" smtClean="0"/>
              <a:t>A bien découpler les alimentations (pour les hautes fréquences les capacités proche du bloc sont la meilleur solution)</a:t>
            </a:r>
          </a:p>
          <a:p>
            <a:pPr lvl="2"/>
            <a:r>
              <a:rPr lang="fr-FR" dirty="0" smtClean="0"/>
              <a:t>A augmenter le PSRR des blocs</a:t>
            </a:r>
            <a:endParaRPr lang="fr-FR" dirty="0"/>
          </a:p>
          <a:p>
            <a:r>
              <a:rPr lang="fr-FR" dirty="0" smtClean="0"/>
              <a:t>Pour MISTRAL-O les alimentations se trouvent au dessus du pixel</a:t>
            </a:r>
          </a:p>
          <a:p>
            <a:pPr lvl="1"/>
            <a:r>
              <a:rPr lang="fr-FR" dirty="0" smtClean="0"/>
              <a:t>Le producteur se trouve loin du consommateur (~1 cm) et est relié par un réseau fin</a:t>
            </a:r>
          </a:p>
          <a:p>
            <a:pPr lvl="1"/>
            <a:r>
              <a:rPr lang="fr-FR" dirty="0" smtClean="0"/>
              <a:t>Vérification de la dispersion de l’alimentation au niveau des </a:t>
            </a:r>
            <a:r>
              <a:rPr lang="fr-FR" dirty="0" err="1" smtClean="0"/>
              <a:t>discri</a:t>
            </a:r>
            <a:r>
              <a:rPr lang="fr-FR" dirty="0" smtClean="0"/>
              <a:t> en fonction de la grille de résistances des alimentations</a:t>
            </a:r>
          </a:p>
          <a:p>
            <a:pPr lvl="1"/>
            <a:r>
              <a:rPr lang="fr-FR" dirty="0" smtClean="0"/>
              <a:t>Modélisation simple et simulation DC</a:t>
            </a:r>
          </a:p>
          <a:p>
            <a:pPr lvl="2"/>
            <a:r>
              <a:rPr lang="fr-FR" dirty="0" smtClean="0"/>
              <a:t>4 résistances en croix dans chaque pixel</a:t>
            </a:r>
          </a:p>
          <a:p>
            <a:pPr lvl="2"/>
            <a:r>
              <a:rPr lang="fr-FR" dirty="0" smtClean="0"/>
              <a:t>Simulation entre deux pads (50 pixels)</a:t>
            </a:r>
          </a:p>
          <a:p>
            <a:pPr lvl="2"/>
            <a:r>
              <a:rPr lang="fr-FR" dirty="0" smtClean="0"/>
              <a:t>Simulation du pad jusqu’au bas de colonne (150 lignes)</a:t>
            </a:r>
          </a:p>
          <a:p>
            <a:pPr lvl="2"/>
            <a:r>
              <a:rPr lang="fr-FR" dirty="0" smtClean="0"/>
              <a:t>Largeur du pad 10 pixels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grpSp>
        <p:nvGrpSpPr>
          <p:cNvPr id="92" name="Groupe 91"/>
          <p:cNvGrpSpPr/>
          <p:nvPr/>
        </p:nvGrpSpPr>
        <p:grpSpPr>
          <a:xfrm>
            <a:off x="6463356" y="4869160"/>
            <a:ext cx="1565028" cy="1535412"/>
            <a:chOff x="4195104" y="4869160"/>
            <a:chExt cx="1565028" cy="1535412"/>
          </a:xfrm>
        </p:grpSpPr>
        <p:grpSp>
          <p:nvGrpSpPr>
            <p:cNvPr id="47" name="Groupe 46"/>
            <p:cNvGrpSpPr/>
            <p:nvPr/>
          </p:nvGrpSpPr>
          <p:grpSpPr>
            <a:xfrm>
              <a:off x="4195104" y="4870859"/>
              <a:ext cx="720080" cy="720080"/>
              <a:chOff x="1171766" y="4962312"/>
              <a:chExt cx="720080" cy="72008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171766" y="4962312"/>
                <a:ext cx="720080" cy="72008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223628" y="5286348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644571" y="5286348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 rot="16200000">
                <a:off x="1439652" y="5052706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 rot="16200000">
                <a:off x="1439652" y="5494372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31" name="Connecteur droit 30"/>
              <p:cNvCxnSpPr>
                <a:stCxn id="26" idx="3"/>
                <a:endCxn id="27" idx="1"/>
              </p:cNvCxnSpPr>
              <p:nvPr/>
            </p:nvCxnSpPr>
            <p:spPr bwMode="auto">
              <a:xfrm>
                <a:off x="1403648" y="5327210"/>
                <a:ext cx="240923" cy="0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>
                <a:stCxn id="28" idx="1"/>
                <a:endCxn id="29" idx="3"/>
              </p:cNvCxnSpPr>
              <p:nvPr/>
            </p:nvCxnSpPr>
            <p:spPr bwMode="auto">
              <a:xfrm>
                <a:off x="1529663" y="5183578"/>
                <a:ext cx="0" cy="261646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>
                <a:stCxn id="27" idx="3"/>
                <a:endCxn id="11" idx="3"/>
              </p:cNvCxnSpPr>
              <p:nvPr/>
            </p:nvCxnSpPr>
            <p:spPr bwMode="auto">
              <a:xfrm flipV="1">
                <a:off x="1824591" y="5322352"/>
                <a:ext cx="67255" cy="485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>
                <a:stCxn id="26" idx="1"/>
                <a:endCxn id="11" idx="1"/>
              </p:cNvCxnSpPr>
              <p:nvPr/>
            </p:nvCxnSpPr>
            <p:spPr bwMode="auto">
              <a:xfrm flipH="1" flipV="1">
                <a:off x="1171766" y="5322352"/>
                <a:ext cx="51862" cy="485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 bwMode="auto">
              <a:xfrm flipV="1">
                <a:off x="1529663" y="4967598"/>
                <a:ext cx="3141" cy="35960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>
                <a:stCxn id="11" idx="2"/>
                <a:endCxn id="29" idx="1"/>
              </p:cNvCxnSpPr>
              <p:nvPr/>
            </p:nvCxnSpPr>
            <p:spPr bwMode="auto">
              <a:xfrm flipH="1" flipV="1">
                <a:off x="1529663" y="5625244"/>
                <a:ext cx="2143" cy="5714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47"/>
            <p:cNvGrpSpPr/>
            <p:nvPr/>
          </p:nvGrpSpPr>
          <p:grpSpPr>
            <a:xfrm>
              <a:off x="5039054" y="4869160"/>
              <a:ext cx="720080" cy="720080"/>
              <a:chOff x="1171766" y="4962312"/>
              <a:chExt cx="720080" cy="720080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1171766" y="4962312"/>
                <a:ext cx="720080" cy="72008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1223628" y="5286348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644571" y="5286348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 rot="16200000">
                <a:off x="1439652" y="5052706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 rot="16200000">
                <a:off x="1439652" y="5494372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54" name="Connecteur droit 53"/>
              <p:cNvCxnSpPr>
                <a:stCxn id="50" idx="3"/>
                <a:endCxn id="51" idx="1"/>
              </p:cNvCxnSpPr>
              <p:nvPr/>
            </p:nvCxnSpPr>
            <p:spPr bwMode="auto">
              <a:xfrm>
                <a:off x="1403648" y="5327210"/>
                <a:ext cx="240923" cy="0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stCxn id="52" idx="1"/>
                <a:endCxn id="53" idx="3"/>
              </p:cNvCxnSpPr>
              <p:nvPr/>
            </p:nvCxnSpPr>
            <p:spPr bwMode="auto">
              <a:xfrm>
                <a:off x="1529663" y="5183578"/>
                <a:ext cx="0" cy="261646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>
                <a:stCxn id="51" idx="3"/>
                <a:endCxn id="49" idx="3"/>
              </p:cNvCxnSpPr>
              <p:nvPr/>
            </p:nvCxnSpPr>
            <p:spPr bwMode="auto">
              <a:xfrm flipV="1">
                <a:off x="1824591" y="5322352"/>
                <a:ext cx="67255" cy="485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>
                <a:stCxn id="50" idx="1"/>
                <a:endCxn id="49" idx="1"/>
              </p:cNvCxnSpPr>
              <p:nvPr/>
            </p:nvCxnSpPr>
            <p:spPr bwMode="auto">
              <a:xfrm flipH="1" flipV="1">
                <a:off x="1171766" y="5322352"/>
                <a:ext cx="51862" cy="485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 bwMode="auto">
              <a:xfrm flipV="1">
                <a:off x="1529663" y="4967598"/>
                <a:ext cx="3141" cy="35960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>
                <a:stCxn id="49" idx="2"/>
                <a:endCxn id="53" idx="1"/>
              </p:cNvCxnSpPr>
              <p:nvPr/>
            </p:nvCxnSpPr>
            <p:spPr bwMode="auto">
              <a:xfrm flipH="1" flipV="1">
                <a:off x="1529663" y="5625244"/>
                <a:ext cx="2143" cy="5714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e 59"/>
            <p:cNvGrpSpPr/>
            <p:nvPr/>
          </p:nvGrpSpPr>
          <p:grpSpPr>
            <a:xfrm>
              <a:off x="4196102" y="5684492"/>
              <a:ext cx="720080" cy="720080"/>
              <a:chOff x="1171766" y="4962312"/>
              <a:chExt cx="720080" cy="72008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1171766" y="4962312"/>
                <a:ext cx="720080" cy="72008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223628" y="5286348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644571" y="5286348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 rot="16200000">
                <a:off x="1439652" y="5052706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 rot="16200000">
                <a:off x="1439652" y="5494372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66" name="Connecteur droit 65"/>
              <p:cNvCxnSpPr>
                <a:stCxn id="62" idx="3"/>
                <a:endCxn id="63" idx="1"/>
              </p:cNvCxnSpPr>
              <p:nvPr/>
            </p:nvCxnSpPr>
            <p:spPr bwMode="auto">
              <a:xfrm>
                <a:off x="1403648" y="5327210"/>
                <a:ext cx="240923" cy="0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>
                <a:stCxn id="64" idx="1"/>
                <a:endCxn id="65" idx="3"/>
              </p:cNvCxnSpPr>
              <p:nvPr/>
            </p:nvCxnSpPr>
            <p:spPr bwMode="auto">
              <a:xfrm>
                <a:off x="1529663" y="5183578"/>
                <a:ext cx="0" cy="261646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>
                <a:stCxn id="63" idx="3"/>
                <a:endCxn id="61" idx="3"/>
              </p:cNvCxnSpPr>
              <p:nvPr/>
            </p:nvCxnSpPr>
            <p:spPr bwMode="auto">
              <a:xfrm flipV="1">
                <a:off x="1824591" y="5322352"/>
                <a:ext cx="67255" cy="485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>
                <a:stCxn id="62" idx="1"/>
                <a:endCxn id="61" idx="1"/>
              </p:cNvCxnSpPr>
              <p:nvPr/>
            </p:nvCxnSpPr>
            <p:spPr bwMode="auto">
              <a:xfrm flipH="1" flipV="1">
                <a:off x="1171766" y="5322352"/>
                <a:ext cx="51862" cy="485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 bwMode="auto">
              <a:xfrm flipV="1">
                <a:off x="1529663" y="4967598"/>
                <a:ext cx="3141" cy="35960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>
                <a:stCxn id="61" idx="2"/>
                <a:endCxn id="65" idx="1"/>
              </p:cNvCxnSpPr>
              <p:nvPr/>
            </p:nvCxnSpPr>
            <p:spPr bwMode="auto">
              <a:xfrm flipH="1" flipV="1">
                <a:off x="1529663" y="5625244"/>
                <a:ext cx="2143" cy="5714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e 71"/>
            <p:cNvGrpSpPr/>
            <p:nvPr/>
          </p:nvGrpSpPr>
          <p:grpSpPr>
            <a:xfrm>
              <a:off x="5040052" y="5682793"/>
              <a:ext cx="720080" cy="720080"/>
              <a:chOff x="1171766" y="4962312"/>
              <a:chExt cx="720080" cy="720080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1171766" y="4962312"/>
                <a:ext cx="720080" cy="72008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223628" y="5286348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644571" y="5286348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 rot="16200000">
                <a:off x="1439652" y="5052706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 rot="16200000">
                <a:off x="1439652" y="5494372"/>
                <a:ext cx="180020" cy="8172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78" name="Connecteur droit 77"/>
              <p:cNvCxnSpPr>
                <a:stCxn id="74" idx="3"/>
                <a:endCxn id="75" idx="1"/>
              </p:cNvCxnSpPr>
              <p:nvPr/>
            </p:nvCxnSpPr>
            <p:spPr bwMode="auto">
              <a:xfrm>
                <a:off x="1403648" y="5327210"/>
                <a:ext cx="240923" cy="0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>
                <a:stCxn id="76" idx="1"/>
                <a:endCxn id="77" idx="3"/>
              </p:cNvCxnSpPr>
              <p:nvPr/>
            </p:nvCxnSpPr>
            <p:spPr bwMode="auto">
              <a:xfrm>
                <a:off x="1529663" y="5183578"/>
                <a:ext cx="0" cy="261646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>
                <a:stCxn id="75" idx="3"/>
                <a:endCxn id="73" idx="3"/>
              </p:cNvCxnSpPr>
              <p:nvPr/>
            </p:nvCxnSpPr>
            <p:spPr bwMode="auto">
              <a:xfrm flipV="1">
                <a:off x="1824591" y="5322352"/>
                <a:ext cx="67255" cy="485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>
                <a:stCxn id="74" idx="1"/>
                <a:endCxn id="73" idx="1"/>
              </p:cNvCxnSpPr>
              <p:nvPr/>
            </p:nvCxnSpPr>
            <p:spPr bwMode="auto">
              <a:xfrm flipH="1" flipV="1">
                <a:off x="1171766" y="5322352"/>
                <a:ext cx="51862" cy="485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 bwMode="auto">
              <a:xfrm flipV="1">
                <a:off x="1529663" y="4967598"/>
                <a:ext cx="3141" cy="35960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>
                <a:stCxn id="73" idx="2"/>
                <a:endCxn id="77" idx="1"/>
              </p:cNvCxnSpPr>
              <p:nvPr/>
            </p:nvCxnSpPr>
            <p:spPr bwMode="auto">
              <a:xfrm flipH="1" flipV="1">
                <a:off x="1529663" y="5625244"/>
                <a:ext cx="2143" cy="57148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Connecteur droit 84"/>
            <p:cNvCxnSpPr>
              <a:stCxn id="11" idx="3"/>
              <a:endCxn id="49" idx="1"/>
            </p:cNvCxnSpPr>
            <p:nvPr/>
          </p:nvCxnSpPr>
          <p:spPr bwMode="auto">
            <a:xfrm flipV="1">
              <a:off x="4915184" y="5229200"/>
              <a:ext cx="123870" cy="1699"/>
            </a:xfrm>
            <a:prstGeom prst="line">
              <a:avLst/>
            </a:prstGeom>
            <a:ln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>
              <a:stCxn id="61" idx="3"/>
              <a:endCxn id="73" idx="1"/>
            </p:cNvCxnSpPr>
            <p:nvPr/>
          </p:nvCxnSpPr>
          <p:spPr bwMode="auto">
            <a:xfrm flipV="1">
              <a:off x="4916182" y="6042833"/>
              <a:ext cx="123870" cy="1699"/>
            </a:xfrm>
            <a:prstGeom prst="line">
              <a:avLst/>
            </a:prstGeom>
            <a:ln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>
              <a:stCxn id="49" idx="2"/>
              <a:endCxn id="73" idx="0"/>
            </p:cNvCxnSpPr>
            <p:nvPr/>
          </p:nvCxnSpPr>
          <p:spPr bwMode="auto">
            <a:xfrm>
              <a:off x="5399094" y="5589240"/>
              <a:ext cx="998" cy="93553"/>
            </a:xfrm>
            <a:prstGeom prst="line">
              <a:avLst/>
            </a:prstGeom>
            <a:ln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>
              <a:stCxn id="11" idx="2"/>
              <a:endCxn id="61" idx="0"/>
            </p:cNvCxnSpPr>
            <p:nvPr/>
          </p:nvCxnSpPr>
          <p:spPr bwMode="auto">
            <a:xfrm>
              <a:off x="4555144" y="5590939"/>
              <a:ext cx="998" cy="93553"/>
            </a:xfrm>
            <a:prstGeom prst="line">
              <a:avLst/>
            </a:prstGeom>
            <a:ln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23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de cas </a:t>
            </a:r>
            <a:r>
              <a:rPr lang="fr-FR" dirty="0" smtClean="0"/>
              <a:t>1 sur l’effet d’échelle 2/2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Avec 50 sources de courant à 50 µA</a:t>
            </a:r>
          </a:p>
          <a:p>
            <a:pPr lvl="1"/>
            <a:r>
              <a:rPr lang="fr-FR" dirty="0" smtClean="0"/>
              <a:t>Dispersion de la chute de tension en bas de colonne (jaune) : ~ 53 </a:t>
            </a:r>
            <a:r>
              <a:rPr lang="fr-FR" dirty="0" err="1" smtClean="0"/>
              <a:t>pV</a:t>
            </a:r>
            <a:endParaRPr lang="fr-FR" dirty="0" smtClean="0"/>
          </a:p>
          <a:p>
            <a:pPr lvl="1"/>
            <a:r>
              <a:rPr lang="fr-FR" dirty="0" smtClean="0"/>
              <a:t>Dispersion de la chute de tension au niveau du pad (rouge) : ~ 2 mV</a:t>
            </a:r>
          </a:p>
          <a:p>
            <a:r>
              <a:rPr lang="fr-FR" dirty="0" smtClean="0"/>
              <a:t>Avec 1 source (colonne n°3) de courant à 1 mA</a:t>
            </a:r>
          </a:p>
          <a:p>
            <a:pPr lvl="1"/>
            <a:r>
              <a:rPr lang="fr-FR" dirty="0"/>
              <a:t>Dispersion de la chute de tension en bas de colonne (jaune) : ~ </a:t>
            </a:r>
            <a:r>
              <a:rPr lang="fr-FR" dirty="0" smtClean="0"/>
              <a:t>2,3 mV</a:t>
            </a:r>
            <a:endParaRPr lang="fr-FR" dirty="0"/>
          </a:p>
          <a:p>
            <a:pPr lvl="1"/>
            <a:r>
              <a:rPr lang="fr-FR" dirty="0"/>
              <a:t>Dispersion de la chute de tension au niveau du pad (rouge) : ~ </a:t>
            </a:r>
            <a:r>
              <a:rPr lang="fr-FR" dirty="0" smtClean="0"/>
              <a:t>800 µV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5" y="3210348"/>
            <a:ext cx="4213739" cy="26669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24" y="3210348"/>
            <a:ext cx="4213739" cy="26669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12976"/>
            <a:ext cx="4213740" cy="22432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24" y="3212975"/>
            <a:ext cx="4213740" cy="224322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5576" y="5962587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Pour afficher la tension en fonction du nœud utiliser la notation vectorielle dans le calculateur (v(net&lt;48:0&gt;))</a:t>
            </a:r>
            <a:endParaRPr lang="fr-FR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de cas </a:t>
            </a:r>
            <a:r>
              <a:rPr lang="fr-FR" dirty="0" smtClean="0"/>
              <a:t>2 sur </a:t>
            </a:r>
            <a:r>
              <a:rPr lang="fr-FR" dirty="0" smtClean="0"/>
              <a:t>l’effet </a:t>
            </a:r>
            <a:r>
              <a:rPr lang="fr-FR" dirty="0" smtClean="0"/>
              <a:t>d’échelle </a:t>
            </a:r>
            <a:r>
              <a:rPr lang="fr-FR" dirty="0" smtClean="0"/>
              <a:t>: DTU d’</a:t>
            </a:r>
            <a:r>
              <a:rPr lang="fr-FR" dirty="0" err="1" smtClean="0"/>
              <a:t>Alpide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DTU (Data Transmission Unit=</a:t>
            </a:r>
            <a:r>
              <a:rPr lang="fr-FR" dirty="0" err="1" smtClean="0"/>
              <a:t>serialiser+driver+PLL</a:t>
            </a:r>
            <a:r>
              <a:rPr lang="fr-FR" dirty="0" smtClean="0"/>
              <a:t>) marche bien dans le circuit de test contenant uniquement ce bloc mais pas dans le grand circuit</a:t>
            </a:r>
          </a:p>
          <a:p>
            <a:pPr lvl="1"/>
            <a:r>
              <a:rPr lang="fr-FR" dirty="0" smtClean="0"/>
              <a:t>Décalage de phase lors de l’envoi de signaux globaux à la matrice de pixels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signaux globaux font baisser l’alimentation (IR drop)</a:t>
            </a:r>
            <a:r>
              <a:rPr lang="fr-FR" dirty="0" smtClean="0">
                <a:sym typeface="Wingdings" panose="05000000000000000000" pitchFamily="2" charset="2"/>
              </a:rPr>
              <a:t> changement de fréquence du VCO qui est </a:t>
            </a:r>
            <a:r>
              <a:rPr lang="fr-FR" dirty="0" smtClean="0">
                <a:sym typeface="Wingdings" panose="05000000000000000000" pitchFamily="2" charset="2"/>
              </a:rPr>
              <a:t>corrigée </a:t>
            </a:r>
            <a:r>
              <a:rPr lang="fr-FR" dirty="0" smtClean="0">
                <a:sym typeface="Wingdings" panose="05000000000000000000" pitchFamily="2" charset="2"/>
              </a:rPr>
              <a:t>par la PLL  rétablissement de la valeur d’alimentation  changement de fréquence du VCO qui est de nouveau </a:t>
            </a:r>
            <a:r>
              <a:rPr lang="fr-FR" dirty="0" smtClean="0">
                <a:sym typeface="Wingdings" panose="05000000000000000000" pitchFamily="2" charset="2"/>
              </a:rPr>
              <a:t>corrigée </a:t>
            </a:r>
            <a:r>
              <a:rPr lang="fr-FR" dirty="0" smtClean="0">
                <a:sym typeface="Wingdings" panose="05000000000000000000" pitchFamily="2" charset="2"/>
              </a:rPr>
              <a:t>par la PLL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Corrections mise en œuvre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Skewing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sur les signaux globaux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Alimentation dédiée pour la PLL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Augmentation des capa de découplage</a:t>
            </a:r>
          </a:p>
          <a:p>
            <a:r>
              <a:rPr lang="fr-FR" dirty="0" smtClean="0"/>
              <a:t>Changements lourd</a:t>
            </a:r>
            <a:r>
              <a:rPr lang="fr-FR" dirty="0" smtClean="0"/>
              <a:t>, mais </a:t>
            </a:r>
            <a:r>
              <a:rPr lang="fr-FR" dirty="0" smtClean="0"/>
              <a:t>sans mettre en place un régulateur pour le VCO</a:t>
            </a:r>
          </a:p>
          <a:p>
            <a:pPr marL="442912" lvl="1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1808820"/>
            <a:ext cx="2744973" cy="18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08820"/>
            <a:ext cx="2736304" cy="18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7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principes des effets des circuits de grandes tailles sont en général simple</a:t>
            </a:r>
          </a:p>
          <a:p>
            <a:r>
              <a:rPr lang="fr-FR" dirty="0" smtClean="0"/>
              <a:t>Les difficultés viennent de :</a:t>
            </a:r>
          </a:p>
          <a:p>
            <a:pPr lvl="1"/>
            <a:r>
              <a:rPr lang="fr-FR" dirty="0" smtClean="0"/>
              <a:t>La modélisation suffisamment fine et légère pour une simulation rapide et précise</a:t>
            </a:r>
          </a:p>
          <a:p>
            <a:pPr lvl="1"/>
            <a:r>
              <a:rPr lang="fr-FR" dirty="0" smtClean="0"/>
              <a:t>L’interdépendance des problèmes rendant difficile une correction simple</a:t>
            </a:r>
          </a:p>
          <a:p>
            <a:pPr lvl="1"/>
            <a:r>
              <a:rPr lang="fr-FR" dirty="0" smtClean="0"/>
              <a:t>La complexité du système nécessitant une vision complète du circuit</a:t>
            </a:r>
          </a:p>
          <a:p>
            <a:r>
              <a:rPr lang="fr-FR" dirty="0" smtClean="0"/>
              <a:t>Il est nécessaire de prévenir et d’identifier suffisamment tôt les problèmes pour éviter les retards importants</a:t>
            </a:r>
          </a:p>
          <a:p>
            <a:r>
              <a:rPr lang="fr-FR" dirty="0" smtClean="0"/>
              <a:t>Lorsqu’au niveau du circuit ça se passe bien, on peut passer aux problèmes venant de l’interconnexion de plusieurs circuits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6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Retour d’expérience sur les CPS de l’IPHC</a:t>
            </a:r>
          </a:p>
          <a:p>
            <a:pPr lvl="1"/>
            <a:r>
              <a:rPr lang="fr-FR" dirty="0" smtClean="0"/>
              <a:t>En général les « petits circuits » ne posent pas de problème</a:t>
            </a:r>
          </a:p>
          <a:p>
            <a:pPr lvl="1"/>
            <a:r>
              <a:rPr lang="fr-FR" dirty="0" smtClean="0"/>
              <a:t>Plus le circuit mesure des faibles grandeurs, plus </a:t>
            </a:r>
            <a:r>
              <a:rPr lang="fr-FR" dirty="0" smtClean="0"/>
              <a:t>les </a:t>
            </a:r>
            <a:r>
              <a:rPr lang="fr-FR" dirty="0" smtClean="0"/>
              <a:t>différentes perturbations </a:t>
            </a:r>
            <a:r>
              <a:rPr lang="fr-FR" dirty="0" smtClean="0"/>
              <a:t>doivent être </a:t>
            </a:r>
            <a:r>
              <a:rPr lang="fr-FR" dirty="0" smtClean="0"/>
              <a:t>pris </a:t>
            </a:r>
            <a:r>
              <a:rPr lang="fr-FR" dirty="0" smtClean="0"/>
              <a:t>en compte </a:t>
            </a:r>
            <a:endParaRPr lang="fr-FR" dirty="0" smtClean="0"/>
          </a:p>
          <a:p>
            <a:pPr lvl="2"/>
            <a:r>
              <a:rPr lang="fr-FR" dirty="0" smtClean="0"/>
              <a:t>Diminution du rapport signal sur bruit</a:t>
            </a:r>
            <a:endParaRPr lang="fr-FR" dirty="0" smtClean="0"/>
          </a:p>
          <a:p>
            <a:pPr lvl="1"/>
            <a:r>
              <a:rPr lang="fr-FR" dirty="0"/>
              <a:t>Lors de la production le rendement peut se trouver affecté par des effets de grandes </a:t>
            </a:r>
            <a:r>
              <a:rPr lang="fr-FR" dirty="0" smtClean="0"/>
              <a:t>tailles</a:t>
            </a:r>
          </a:p>
          <a:p>
            <a:pPr lvl="2"/>
            <a:r>
              <a:rPr lang="fr-FR" dirty="0" smtClean="0"/>
              <a:t>Non abordé dans cette présentation</a:t>
            </a:r>
            <a:endParaRPr lang="fr-FR" dirty="0" smtClean="0"/>
          </a:p>
          <a:p>
            <a:r>
              <a:rPr lang="fr-FR" dirty="0" smtClean="0"/>
              <a:t>Objectifs de la présentation</a:t>
            </a:r>
          </a:p>
          <a:p>
            <a:pPr lvl="1"/>
            <a:r>
              <a:rPr lang="fr-FR" dirty="0" smtClean="0"/>
              <a:t>Classifier les problèmes rencontrés lors de nos conceptions</a:t>
            </a:r>
          </a:p>
          <a:p>
            <a:pPr lvl="1"/>
            <a:r>
              <a:rPr lang="fr-FR" dirty="0" smtClean="0"/>
              <a:t>Proposer des méthodes simples et efficaces pour anticiper les risques</a:t>
            </a:r>
          </a:p>
          <a:p>
            <a:pPr lvl="2"/>
            <a:r>
              <a:rPr lang="fr-FR" dirty="0" smtClean="0"/>
              <a:t>Par simulation / modélisation</a:t>
            </a:r>
          </a:p>
          <a:p>
            <a:pPr lvl="2"/>
            <a:r>
              <a:rPr lang="fr-FR" dirty="0" smtClean="0"/>
              <a:t>Par choix d’architecture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qu’un circuit de grande taille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Définition fluctuante (pour une même personne) en fonction de plusieurs critères </a:t>
            </a:r>
          </a:p>
          <a:p>
            <a:r>
              <a:rPr lang="fr-FR" dirty="0" smtClean="0"/>
              <a:t>Valeurs limites à partir desquelles les problèmes arrivent (définition personnelle) :</a:t>
            </a:r>
          </a:p>
          <a:p>
            <a:pPr lvl="1"/>
            <a:r>
              <a:rPr lang="fr-FR" dirty="0" smtClean="0"/>
              <a:t>Taille : de l’ordre du centimètre</a:t>
            </a:r>
          </a:p>
          <a:p>
            <a:pPr lvl="1"/>
            <a:r>
              <a:rPr lang="fr-FR" dirty="0" smtClean="0"/>
              <a:t>Nombre de voies : quelques centaines</a:t>
            </a:r>
          </a:p>
          <a:p>
            <a:r>
              <a:rPr lang="fr-FR" dirty="0" smtClean="0"/>
              <a:t>Autres paramètres à prendre en compte</a:t>
            </a:r>
          </a:p>
          <a:p>
            <a:pPr lvl="1"/>
            <a:r>
              <a:rPr lang="fr-FR" dirty="0" smtClean="0"/>
              <a:t>Fréquence : quelques centaine de mégahertz</a:t>
            </a:r>
          </a:p>
          <a:p>
            <a:pPr lvl="1"/>
            <a:r>
              <a:rPr lang="fr-FR" dirty="0" smtClean="0"/>
              <a:t>Technologie : Plus on descend dans la techno plus ces effets arrivent tôt</a:t>
            </a:r>
          </a:p>
          <a:p>
            <a:pPr lvl="2"/>
            <a:r>
              <a:rPr lang="fr-FR" dirty="0" smtClean="0"/>
              <a:t>Corollaire </a:t>
            </a:r>
            <a:r>
              <a:rPr lang="fr-FR" dirty="0" smtClean="0">
                <a:sym typeface="Wingdings" panose="05000000000000000000" pitchFamily="2" charset="2"/>
              </a:rPr>
              <a:t> Pour les circuits de grandes tailles certains aspects de design propre aux technologies plus fines doivent être pris en compte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Problématique: les circuits de grande taille sont difficilement simulable en post-</a:t>
            </a:r>
            <a:r>
              <a:rPr lang="fr-FR" dirty="0" err="1" smtClean="0">
                <a:sym typeface="Wingdings" panose="05000000000000000000" pitchFamily="2" charset="2"/>
              </a:rPr>
              <a:t>layout</a:t>
            </a:r>
            <a:r>
              <a:rPr lang="fr-FR" dirty="0" smtClean="0">
                <a:sym typeface="Wingdings" panose="05000000000000000000" pitchFamily="2" charset="2"/>
              </a:rPr>
              <a:t> voire en </a:t>
            </a:r>
            <a:r>
              <a:rPr lang="fr-FR" dirty="0" err="1" smtClean="0">
                <a:sym typeface="Wingdings" panose="05000000000000000000" pitchFamily="2" charset="2"/>
              </a:rPr>
              <a:t>schematic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Nécessité de mettre en place des modélisations / simplifications pour prendre en compte les effets parasites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1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Catégorisation des effets de grande taille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Effets de </a:t>
            </a:r>
            <a:r>
              <a:rPr lang="fr-FR" dirty="0" err="1" smtClean="0"/>
              <a:t>layout</a:t>
            </a:r>
            <a:r>
              <a:rPr lang="fr-FR" dirty="0" smtClean="0"/>
              <a:t> :</a:t>
            </a:r>
          </a:p>
          <a:p>
            <a:pPr lvl="1"/>
            <a:r>
              <a:rPr lang="fr-FR" dirty="0"/>
              <a:t>Effets dépendant de la taille </a:t>
            </a:r>
            <a:r>
              <a:rPr lang="fr-FR" dirty="0" smtClean="0"/>
              <a:t>(longues pistes) :</a:t>
            </a:r>
          </a:p>
          <a:p>
            <a:pPr lvl="2"/>
            <a:r>
              <a:rPr lang="fr-FR" dirty="0" smtClean="0"/>
              <a:t>IR drop</a:t>
            </a:r>
          </a:p>
          <a:p>
            <a:pPr lvl="2"/>
            <a:r>
              <a:rPr lang="fr-FR" dirty="0"/>
              <a:t>Propagation des signaux rapides</a:t>
            </a:r>
          </a:p>
          <a:p>
            <a:pPr lvl="2"/>
            <a:r>
              <a:rPr lang="fr-FR" dirty="0" smtClean="0"/>
              <a:t>Couplages</a:t>
            </a:r>
          </a:p>
          <a:p>
            <a:pPr lvl="2"/>
            <a:r>
              <a:rPr lang="fr-FR" dirty="0" smtClean="0"/>
              <a:t>Erreur d’antennes</a:t>
            </a:r>
          </a:p>
          <a:p>
            <a:pPr lvl="1"/>
            <a:r>
              <a:rPr lang="fr-FR" dirty="0" smtClean="0"/>
              <a:t>Effets dépendant de </a:t>
            </a:r>
            <a:r>
              <a:rPr lang="fr-FR" dirty="0"/>
              <a:t>la position </a:t>
            </a:r>
            <a:r>
              <a:rPr lang="fr-FR" dirty="0" smtClean="0"/>
              <a:t>relative :</a:t>
            </a:r>
          </a:p>
          <a:p>
            <a:pPr lvl="2"/>
            <a:r>
              <a:rPr lang="fr-FR" dirty="0" err="1" smtClean="0"/>
              <a:t>Matching</a:t>
            </a:r>
            <a:endParaRPr lang="fr-FR" dirty="0" smtClean="0"/>
          </a:p>
          <a:p>
            <a:r>
              <a:rPr lang="fr-FR" dirty="0" smtClean="0"/>
              <a:t>Effets d’échelle :</a:t>
            </a:r>
          </a:p>
          <a:p>
            <a:pPr lvl="1"/>
            <a:r>
              <a:rPr lang="fr-FR" dirty="0" smtClean="0"/>
              <a:t>Effet dépendant du nombre de voies :</a:t>
            </a:r>
          </a:p>
          <a:p>
            <a:pPr lvl="2"/>
            <a:r>
              <a:rPr lang="fr-FR" dirty="0" smtClean="0"/>
              <a:t>Erreur cumulative</a:t>
            </a:r>
          </a:p>
          <a:p>
            <a:pPr lvl="2"/>
            <a:r>
              <a:rPr lang="fr-FR" dirty="0"/>
              <a:t>Petite perturbation deviendra grande</a:t>
            </a:r>
            <a:r>
              <a:rPr lang="fr-FR" dirty="0" smtClean="0"/>
              <a:t>…</a:t>
            </a:r>
          </a:p>
          <a:p>
            <a:pPr lvl="2"/>
            <a:endParaRPr lang="fr-FR" dirty="0"/>
          </a:p>
          <a:p>
            <a:r>
              <a:rPr lang="fr-FR" dirty="0" smtClean="0"/>
              <a:t>Les effets d’échelle </a:t>
            </a:r>
            <a:r>
              <a:rPr lang="fr-FR" dirty="0" smtClean="0"/>
              <a:t>se </a:t>
            </a:r>
            <a:r>
              <a:rPr lang="fr-FR" dirty="0" smtClean="0"/>
              <a:t>combinent souvent avec les effets de </a:t>
            </a:r>
            <a:r>
              <a:rPr lang="fr-FR" dirty="0" err="1" smtClean="0"/>
              <a:t>layout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4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IR Drop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Définition : Chute de tension induite par le courant passant dans une piste résistive</a:t>
            </a:r>
          </a:p>
          <a:p>
            <a:r>
              <a:rPr lang="fr-FR" dirty="0" smtClean="0"/>
              <a:t>Quelques chiffres :</a:t>
            </a:r>
          </a:p>
          <a:p>
            <a:pPr lvl="1"/>
            <a:r>
              <a:rPr lang="fr-FR" dirty="0" smtClean="0"/>
              <a:t>Pour une piste de 1 cm de long avec une largeur de 1 µm, il y a 10000 carrés</a:t>
            </a:r>
          </a:p>
          <a:p>
            <a:pPr lvl="1"/>
            <a:r>
              <a:rPr lang="fr-FR" dirty="0" smtClean="0"/>
              <a:t>A 100 m</a:t>
            </a:r>
            <a:r>
              <a:rPr lang="el-GR" dirty="0" smtClean="0"/>
              <a:t>Ω</a:t>
            </a:r>
            <a:r>
              <a:rPr lang="fr-FR" dirty="0" smtClean="0"/>
              <a:t>/□, il y’a une résistance de 1 k</a:t>
            </a:r>
            <a:r>
              <a:rPr lang="el-GR" dirty="0" smtClean="0"/>
              <a:t>Ω</a:t>
            </a:r>
            <a:endParaRPr lang="fr-FR" dirty="0" smtClean="0"/>
          </a:p>
          <a:p>
            <a:pPr lvl="1"/>
            <a:r>
              <a:rPr lang="fr-FR" dirty="0" smtClean="0"/>
              <a:t>1 µA sur 1 k</a:t>
            </a:r>
            <a:r>
              <a:rPr lang="el-GR" dirty="0" smtClean="0"/>
              <a:t>Ω</a:t>
            </a:r>
            <a:r>
              <a:rPr lang="fr-FR" dirty="0" smtClean="0"/>
              <a:t>, c’est </a:t>
            </a:r>
            <a:r>
              <a:rPr lang="fr-FR" dirty="0" smtClean="0"/>
              <a:t>1 mV</a:t>
            </a:r>
          </a:p>
          <a:p>
            <a:r>
              <a:rPr lang="fr-FR" dirty="0" smtClean="0"/>
              <a:t>Exemple avec Mimosa26/</a:t>
            </a:r>
            <a:r>
              <a:rPr lang="fr-FR" dirty="0" err="1" smtClean="0"/>
              <a:t>Ultimate</a:t>
            </a:r>
            <a:r>
              <a:rPr lang="fr-FR" dirty="0" smtClean="0"/>
              <a:t> (Télescope EUDET/HFT de STAR):</a:t>
            </a:r>
          </a:p>
          <a:p>
            <a:pPr lvl="1"/>
            <a:r>
              <a:rPr lang="fr-FR" dirty="0" smtClean="0"/>
              <a:t>Chute de tension lors de la lecture du pixel utilisant un source </a:t>
            </a:r>
            <a:r>
              <a:rPr lang="fr-FR" dirty="0" err="1" smtClean="0"/>
              <a:t>follower</a:t>
            </a:r>
            <a:r>
              <a:rPr lang="fr-FR" dirty="0" smtClean="0"/>
              <a:t> et une source de courant en bas de colonne</a:t>
            </a:r>
          </a:p>
          <a:p>
            <a:pPr lvl="1"/>
            <a:r>
              <a:rPr lang="fr-FR" dirty="0" smtClean="0"/>
              <a:t>Entre le pixel se situant en haut de la matrice et celui en bas</a:t>
            </a:r>
          </a:p>
          <a:p>
            <a:pPr marL="442912" lvl="1" indent="0">
              <a:buNone/>
            </a:pPr>
            <a:r>
              <a:rPr lang="fr-FR" dirty="0" smtClean="0"/>
              <a:t>     une chute de tension proche de </a:t>
            </a:r>
            <a:r>
              <a:rPr lang="fr-FR" dirty="0" smtClean="0"/>
              <a:t>100 </a:t>
            </a:r>
            <a:r>
              <a:rPr lang="fr-FR" dirty="0" smtClean="0"/>
              <a:t>mV</a:t>
            </a:r>
          </a:p>
          <a:p>
            <a:pPr lvl="1"/>
            <a:r>
              <a:rPr lang="fr-FR" dirty="0" smtClean="0"/>
              <a:t>Le discriminateur utilisé a un </a:t>
            </a:r>
            <a:r>
              <a:rPr lang="fr-FR" dirty="0" err="1" smtClean="0"/>
              <a:t>autozéro</a:t>
            </a:r>
            <a:endParaRPr lang="fr-FR" dirty="0" smtClean="0"/>
          </a:p>
          <a:p>
            <a:pPr lvl="2"/>
            <a:r>
              <a:rPr lang="fr-FR" dirty="0" smtClean="0"/>
              <a:t>Attention au mode commun qui limite les performances</a:t>
            </a:r>
          </a:p>
          <a:p>
            <a:r>
              <a:rPr lang="fr-FR" dirty="0" smtClean="0"/>
              <a:t>Solutions possibles :</a:t>
            </a:r>
          </a:p>
          <a:p>
            <a:pPr lvl="1"/>
            <a:r>
              <a:rPr lang="fr-FR" dirty="0" smtClean="0"/>
              <a:t>Diminuer la résistance en élargissant la piste</a:t>
            </a:r>
          </a:p>
          <a:p>
            <a:pPr lvl="1"/>
            <a:r>
              <a:rPr lang="fr-FR" dirty="0" smtClean="0"/>
              <a:t>Diminuer le courant en réduisant la consommation</a:t>
            </a:r>
          </a:p>
          <a:p>
            <a:pPr lvl="1"/>
            <a:r>
              <a:rPr lang="fr-FR" dirty="0" smtClean="0"/>
              <a:t>Bien positionner sa source de courant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grpSp>
        <p:nvGrpSpPr>
          <p:cNvPr id="54" name="Groupe 53"/>
          <p:cNvGrpSpPr/>
          <p:nvPr/>
        </p:nvGrpSpPr>
        <p:grpSpPr>
          <a:xfrm>
            <a:off x="6958879" y="3906889"/>
            <a:ext cx="1753581" cy="1790363"/>
            <a:chOff x="6876256" y="3633561"/>
            <a:chExt cx="1753581" cy="1790363"/>
          </a:xfrm>
        </p:grpSpPr>
        <p:sp>
          <p:nvSpPr>
            <p:cNvPr id="7" name="Rectangle 6"/>
            <p:cNvSpPr/>
            <p:nvPr/>
          </p:nvSpPr>
          <p:spPr bwMode="auto">
            <a:xfrm>
              <a:off x="6876256" y="3633561"/>
              <a:ext cx="540060" cy="540060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rPr>
                <a:t>Pixel</a:t>
              </a: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7488324" y="5045882"/>
              <a:ext cx="252028" cy="378042"/>
              <a:chOff x="6084168" y="4869160"/>
              <a:chExt cx="252028" cy="378042"/>
            </a:xfrm>
          </p:grpSpPr>
          <p:sp>
            <p:nvSpPr>
              <p:cNvPr id="12" name="Ellipse 11"/>
              <p:cNvSpPr/>
              <p:nvPr/>
            </p:nvSpPr>
            <p:spPr bwMode="auto">
              <a:xfrm>
                <a:off x="6084168" y="4869160"/>
                <a:ext cx="252028" cy="252028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" name="Ellipse 12"/>
              <p:cNvSpPr/>
              <p:nvPr/>
            </p:nvSpPr>
            <p:spPr bwMode="auto">
              <a:xfrm>
                <a:off x="6084168" y="4995174"/>
                <a:ext cx="252028" cy="252028"/>
              </a:xfrm>
              <a:prstGeom prst="ellipse">
                <a:avLst/>
              </a:prstGeom>
              <a:noFill/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3525" marR="0" indent="-263525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fr-FR" sz="9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5" name="Connecteur droit avec flèche 14"/>
              <p:cNvCxnSpPr>
                <a:stCxn id="12" idx="0"/>
                <a:endCxn id="13" idx="4"/>
              </p:cNvCxnSpPr>
              <p:nvPr/>
            </p:nvCxnSpPr>
            <p:spPr bwMode="auto">
              <a:xfrm>
                <a:off x="6210182" y="4869160"/>
                <a:ext cx="0" cy="378042"/>
              </a:xfrm>
              <a:prstGeom prst="straightConnector1">
                <a:avLst/>
              </a:prstGeom>
              <a:ln w="25400">
                <a:tailEnd type="triangl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onnecteur en angle 22"/>
            <p:cNvCxnSpPr>
              <a:stCxn id="12" idx="0"/>
              <a:endCxn id="7" idx="3"/>
            </p:cNvCxnSpPr>
            <p:nvPr/>
          </p:nvCxnSpPr>
          <p:spPr bwMode="auto">
            <a:xfrm rot="16200000" flipV="1">
              <a:off x="6944182" y="4375726"/>
              <a:ext cx="1142291" cy="198022"/>
            </a:xfrm>
            <a:prstGeom prst="bentConnector2">
              <a:avLst/>
            </a:prstGeom>
            <a:ln w="22225"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7956376" y="4185679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~ </a:t>
              </a:r>
              <a:r>
                <a:rPr lang="fr-FR" sz="1200" dirty="0" smtClean="0"/>
                <a:t>2 </a:t>
              </a:r>
              <a:r>
                <a:rPr lang="fr-FR" sz="1200" dirty="0" smtClean="0"/>
                <a:t>cm</a:t>
              </a:r>
              <a:endParaRPr lang="fr-FR" sz="12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876256" y="5096402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50 µA</a:t>
              </a:r>
              <a:endParaRPr lang="fr-FR" sz="12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876256" y="4474737"/>
              <a:ext cx="540060" cy="540060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rPr>
                <a:t>Pixel</a:t>
              </a:r>
            </a:p>
          </p:txBody>
        </p:sp>
        <p:cxnSp>
          <p:nvCxnSpPr>
            <p:cNvPr id="37" name="Connecteur droit 36"/>
            <p:cNvCxnSpPr>
              <a:stCxn id="28" idx="3"/>
            </p:cNvCxnSpPr>
            <p:nvPr/>
          </p:nvCxnSpPr>
          <p:spPr bwMode="auto">
            <a:xfrm>
              <a:off x="7416316" y="4744767"/>
              <a:ext cx="198023" cy="0"/>
            </a:xfrm>
            <a:prstGeom prst="line">
              <a:avLst/>
            </a:prstGeom>
            <a:ln w="22225"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ccolade fermante 37"/>
            <p:cNvSpPr/>
            <p:nvPr/>
          </p:nvSpPr>
          <p:spPr bwMode="auto">
            <a:xfrm>
              <a:off x="7740352" y="3903591"/>
              <a:ext cx="179363" cy="841176"/>
            </a:xfrm>
            <a:prstGeom prst="rightBrace">
              <a:avLst/>
            </a:prstGeom>
            <a:ln w="15875"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3525" marR="0" indent="-263525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fr-FR" sz="9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926260" y="5045880"/>
              <a:ext cx="703577" cy="378042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tabLst/>
              </a:pPr>
              <a:r>
                <a:rPr kumimoji="0" lang="fr-FR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rPr>
                <a:t>Discri</a:t>
              </a: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</a:rPr>
                <a:t>.</a:t>
              </a:r>
            </a:p>
          </p:txBody>
        </p:sp>
        <p:cxnSp>
          <p:nvCxnSpPr>
            <p:cNvPr id="46" name="Connecteur en angle 45"/>
            <p:cNvCxnSpPr>
              <a:stCxn id="39" idx="0"/>
            </p:cNvCxnSpPr>
            <p:nvPr/>
          </p:nvCxnSpPr>
          <p:spPr bwMode="auto">
            <a:xfrm rot="16200000" flipV="1">
              <a:off x="7857836" y="4625667"/>
              <a:ext cx="176718" cy="663708"/>
            </a:xfrm>
            <a:prstGeom prst="bentConnector2">
              <a:avLst/>
            </a:prstGeom>
            <a:ln w="22225"/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24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Propagation de signaux rapides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les longues lignes, il faut prendre en compte le réseau RC pour la propagation des signaux</a:t>
            </a:r>
          </a:p>
          <a:p>
            <a:r>
              <a:rPr lang="fr-FR" dirty="0" smtClean="0"/>
              <a:t>Quelques chiffres :</a:t>
            </a:r>
          </a:p>
          <a:p>
            <a:pPr lvl="1"/>
            <a:r>
              <a:rPr lang="fr-FR" dirty="0" smtClean="0"/>
              <a:t>Même piste R=1</a:t>
            </a:r>
            <a:r>
              <a:rPr lang="fr-FR" dirty="0"/>
              <a:t> k</a:t>
            </a:r>
            <a:r>
              <a:rPr lang="el-GR" dirty="0"/>
              <a:t>Ω </a:t>
            </a:r>
            <a:endParaRPr lang="fr-FR" dirty="0" smtClean="0"/>
          </a:p>
          <a:p>
            <a:pPr lvl="1"/>
            <a:r>
              <a:rPr lang="fr-FR" dirty="0" err="1" smtClean="0"/>
              <a:t>Ctot</a:t>
            </a:r>
            <a:r>
              <a:rPr lang="fr-FR" dirty="0" smtClean="0"/>
              <a:t>=</a:t>
            </a:r>
            <a:r>
              <a:rPr lang="fr-FR" dirty="0" err="1" smtClean="0"/>
              <a:t>Peri</a:t>
            </a:r>
            <a:r>
              <a:rPr lang="fr-FR" dirty="0" smtClean="0"/>
              <a:t>*</a:t>
            </a:r>
            <a:r>
              <a:rPr lang="fr-FR" dirty="0" err="1" smtClean="0"/>
              <a:t>Cperi+Surf</a:t>
            </a:r>
            <a:r>
              <a:rPr lang="fr-FR" dirty="0" smtClean="0"/>
              <a:t>*</a:t>
            </a:r>
            <a:r>
              <a:rPr lang="fr-FR" dirty="0" err="1" smtClean="0"/>
              <a:t>Csurf</a:t>
            </a:r>
            <a:r>
              <a:rPr lang="fr-FR" dirty="0" smtClean="0"/>
              <a:t> (typiquement </a:t>
            </a:r>
            <a:r>
              <a:rPr lang="fr-FR" dirty="0" err="1" smtClean="0"/>
              <a:t>Cperi</a:t>
            </a:r>
            <a:r>
              <a:rPr lang="fr-FR" dirty="0" smtClean="0"/>
              <a:t>=0,04 </a:t>
            </a:r>
            <a:r>
              <a:rPr lang="fr-FR" dirty="0" err="1" smtClean="0"/>
              <a:t>fF</a:t>
            </a:r>
            <a:r>
              <a:rPr lang="fr-FR" dirty="0" smtClean="0"/>
              <a:t>/µm et </a:t>
            </a:r>
            <a:r>
              <a:rPr lang="fr-FR" dirty="0" err="1" smtClean="0"/>
              <a:t>Csurf</a:t>
            </a:r>
            <a:r>
              <a:rPr lang="fr-FR" dirty="0" smtClean="0"/>
              <a:t>=0,01 </a:t>
            </a:r>
            <a:r>
              <a:rPr lang="fr-FR" dirty="0" err="1" smtClean="0"/>
              <a:t>fF</a:t>
            </a:r>
            <a:r>
              <a:rPr lang="fr-FR" dirty="0" smtClean="0"/>
              <a:t>/µm²)</a:t>
            </a:r>
          </a:p>
          <a:p>
            <a:pPr lvl="2"/>
            <a:r>
              <a:rPr lang="fr-FR" dirty="0" smtClean="0"/>
              <a:t>Dans notre cas </a:t>
            </a:r>
            <a:r>
              <a:rPr lang="fr-FR" dirty="0" err="1" smtClean="0"/>
              <a:t>Cperi</a:t>
            </a:r>
            <a:r>
              <a:rPr lang="fr-FR" dirty="0" smtClean="0"/>
              <a:t>=800 </a:t>
            </a:r>
            <a:r>
              <a:rPr lang="fr-FR" dirty="0" err="1" smtClean="0"/>
              <a:t>fF</a:t>
            </a:r>
            <a:r>
              <a:rPr lang="fr-FR" dirty="0" smtClean="0"/>
              <a:t> et </a:t>
            </a:r>
            <a:r>
              <a:rPr lang="fr-FR" dirty="0" err="1" smtClean="0"/>
              <a:t>Csurf</a:t>
            </a:r>
            <a:r>
              <a:rPr lang="fr-FR" dirty="0" smtClean="0"/>
              <a:t>=20 </a:t>
            </a:r>
            <a:r>
              <a:rPr lang="fr-FR" dirty="0" err="1" smtClean="0"/>
              <a:t>fF</a:t>
            </a:r>
            <a:endParaRPr lang="fr-FR" dirty="0" smtClean="0"/>
          </a:p>
          <a:p>
            <a:pPr lvl="2"/>
            <a:r>
              <a:rPr lang="fr-FR" dirty="0" smtClean="0"/>
              <a:t>La capacité dépend très peu de la largeur de la piste pour les longues pistes</a:t>
            </a:r>
            <a:endParaRPr lang="fr-FR" dirty="0"/>
          </a:p>
          <a:p>
            <a:r>
              <a:rPr lang="fr-FR" dirty="0" smtClean="0"/>
              <a:t>Quelques simulation :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8" y="3372497"/>
            <a:ext cx="5151807" cy="31409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7" y="3370177"/>
            <a:ext cx="5322101" cy="29751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9" y="3385800"/>
            <a:ext cx="5353830" cy="312766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652120" y="3372497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smtClean="0"/>
              <a:t>Simulation pour une largeur de piste </a:t>
            </a:r>
            <a:r>
              <a:rPr lang="fr-FR" sz="1600" b="0" dirty="0" smtClean="0"/>
              <a:t>de 0,28 </a:t>
            </a:r>
            <a:r>
              <a:rPr lang="fr-FR" sz="1600" b="0" dirty="0" smtClean="0"/>
              <a:t>µm et de 1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smtClean="0"/>
              <a:t>Le temps de propagation sur 1 cm passe de 1,3 ns à 0,45 ns</a:t>
            </a:r>
            <a:endParaRPr lang="fr-FR" sz="1600" b="0" dirty="0"/>
          </a:p>
        </p:txBody>
      </p:sp>
      <p:sp>
        <p:nvSpPr>
          <p:cNvPr id="16" name="ZoneTexte 15"/>
          <p:cNvSpPr txBox="1"/>
          <p:nvPr/>
        </p:nvSpPr>
        <p:spPr>
          <a:xfrm>
            <a:off x="5653400" y="3372497"/>
            <a:ext cx="3383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smtClean="0"/>
              <a:t>Simulation en fonction de la position dans la ligne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smtClean="0"/>
              <a:t>Le délai s’établit très vite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0" dirty="0" smtClean="0"/>
              <a:t>¼ de la position </a:t>
            </a:r>
            <a:r>
              <a:rPr lang="fr-FR" sz="1600" b="0" dirty="0" smtClean="0">
                <a:sym typeface="Wingdings" panose="05000000000000000000" pitchFamily="2" charset="2"/>
              </a:rPr>
              <a:t> 50% délai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0" dirty="0" smtClean="0">
                <a:sym typeface="Wingdings" panose="05000000000000000000" pitchFamily="2" charset="2"/>
              </a:rPr>
              <a:t>½ de la position  80 % délai</a:t>
            </a:r>
            <a:endParaRPr lang="fr-FR" sz="1600" b="0" dirty="0"/>
          </a:p>
        </p:txBody>
      </p:sp>
      <p:sp>
        <p:nvSpPr>
          <p:cNvPr id="17" name="ZoneTexte 16"/>
          <p:cNvSpPr txBox="1"/>
          <p:nvPr/>
        </p:nvSpPr>
        <p:spPr>
          <a:xfrm>
            <a:off x="5632764" y="3385800"/>
            <a:ext cx="33843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smtClean="0"/>
              <a:t>Simulation pour différentes modélisation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0" dirty="0" smtClean="0"/>
              <a:t>Ligne(1000 cellules) </a:t>
            </a:r>
            <a:r>
              <a:rPr lang="fr-FR" sz="1600" b="0" dirty="0" smtClean="0">
                <a:sym typeface="Wingdings" panose="05000000000000000000" pitchFamily="2" charset="2"/>
              </a:rPr>
              <a:t>1,3 ns</a:t>
            </a:r>
            <a:endParaRPr lang="fr-FR" sz="1600" b="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0" dirty="0" smtClean="0"/>
              <a:t>RC </a:t>
            </a:r>
            <a:r>
              <a:rPr lang="fr-FR" sz="1600" b="0" dirty="0" smtClean="0">
                <a:sym typeface="Wingdings" panose="05000000000000000000" pitchFamily="2" charset="2"/>
              </a:rPr>
              <a:t>2,8 ns</a:t>
            </a:r>
            <a:endParaRPr lang="fr-FR" sz="1600" b="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0" dirty="0" smtClean="0"/>
              <a:t>CRC</a:t>
            </a:r>
            <a:r>
              <a:rPr lang="fr-FR" sz="1600" b="0" dirty="0" smtClean="0">
                <a:sym typeface="Wingdings" panose="05000000000000000000" pitchFamily="2" charset="2"/>
              </a:rPr>
              <a:t>1,36 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b="0" dirty="0">
              <a:sym typeface="Wingdings" panose="05000000000000000000" pitchFamily="2" charset="2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Attention aux simplifications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132" y="5517232"/>
            <a:ext cx="325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/>
              <a:t>Possibilité d’extraire un </a:t>
            </a:r>
            <a:r>
              <a:rPr lang="fr-FR" sz="1600" b="0" dirty="0" err="1" smtClean="0"/>
              <a:t>layout</a:t>
            </a:r>
            <a:r>
              <a:rPr lang="fr-FR" sz="1600" b="0" dirty="0" smtClean="0"/>
              <a:t> contenant uniquement des pistes de métal avec PVS ERC et QRC</a:t>
            </a: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16051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de cas 1 sur la propagation de signaux rapides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71438" y="728665"/>
            <a:ext cx="5948686" cy="3132384"/>
          </a:xfrm>
        </p:spPr>
        <p:txBody>
          <a:bodyPr/>
          <a:lstStyle/>
          <a:p>
            <a:r>
              <a:rPr lang="fr-FR" dirty="0" smtClean="0"/>
              <a:t>Entre Mimosa26 et </a:t>
            </a:r>
            <a:r>
              <a:rPr lang="fr-FR" dirty="0" err="1" smtClean="0"/>
              <a:t>Ultimate</a:t>
            </a:r>
            <a:r>
              <a:rPr lang="fr-FR" dirty="0" smtClean="0"/>
              <a:t> une différence notable sur la dispersion de l’offset sur les lignes et les colonnes</a:t>
            </a:r>
          </a:p>
          <a:p>
            <a:pPr lvl="1"/>
            <a:r>
              <a:rPr lang="fr-FR" dirty="0" smtClean="0"/>
              <a:t>Les circuits sont lus ligne par ligne toutes les 160 ns (double échantillonnage pour réaliser le CDS)</a:t>
            </a:r>
          </a:p>
          <a:p>
            <a:pPr lvl="1"/>
            <a:r>
              <a:rPr lang="fr-FR" dirty="0" smtClean="0"/>
              <a:t>Vu la longueur de la piste et la vitesse de lecture les signaux analogiques ont juste le temps de s’établir</a:t>
            </a:r>
          </a:p>
          <a:p>
            <a:pPr lvl="1"/>
            <a:r>
              <a:rPr lang="fr-FR" dirty="0" smtClean="0"/>
              <a:t>Une optimisation sur la résistance et la capacité des lignes et des transistors pour les commandes et la sortie des pixels à permis de réduire ces offsets</a:t>
            </a:r>
            <a:endParaRPr lang="fr-FR" dirty="0"/>
          </a:p>
        </p:txBody>
      </p:sp>
      <p:grpSp>
        <p:nvGrpSpPr>
          <p:cNvPr id="68" name="Groupe 67"/>
          <p:cNvGrpSpPr/>
          <p:nvPr/>
        </p:nvGrpSpPr>
        <p:grpSpPr>
          <a:xfrm>
            <a:off x="833039" y="3816964"/>
            <a:ext cx="4243017" cy="2663750"/>
            <a:chOff x="1337094" y="1557338"/>
            <a:chExt cx="6675381" cy="4467225"/>
          </a:xfrm>
        </p:grpSpPr>
        <p:pic>
          <p:nvPicPr>
            <p:cNvPr id="55" name="Picture 16" descr="Test_ligne10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7" r="6311"/>
            <a:stretch/>
          </p:blipFill>
          <p:spPr bwMode="auto">
            <a:xfrm>
              <a:off x="1337094" y="1557338"/>
              <a:ext cx="6675381" cy="446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2627313" y="2492375"/>
              <a:ext cx="0" cy="10810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2555875" y="2924175"/>
              <a:ext cx="10795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dirty="0">
                  <a:solidFill>
                    <a:srgbClr val="FF0000"/>
                  </a:solidFill>
                </a:rPr>
                <a:t>~0.8mV</a:t>
              </a:r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1835150" y="2492375"/>
              <a:ext cx="13684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>
              <a:off x="1979613" y="3573463"/>
              <a:ext cx="1439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17"/>
            <p:cNvSpPr>
              <a:spLocks noChangeShapeType="1"/>
            </p:cNvSpPr>
            <p:nvPr/>
          </p:nvSpPr>
          <p:spPr bwMode="auto">
            <a:xfrm>
              <a:off x="2987675" y="2852738"/>
              <a:ext cx="22320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3779838" y="4365625"/>
              <a:ext cx="1439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4211638" y="2852738"/>
              <a:ext cx="0" cy="15128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4140200" y="3213100"/>
              <a:ext cx="10795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>
                  <a:solidFill>
                    <a:srgbClr val="FF0000"/>
                  </a:solidFill>
                </a:rPr>
                <a:t>~1.2mV</a:t>
              </a:r>
            </a:p>
          </p:txBody>
        </p:sp>
        <p:sp>
          <p:nvSpPr>
            <p:cNvPr id="64" name="Line 21"/>
            <p:cNvSpPr>
              <a:spLocks noChangeShapeType="1"/>
            </p:cNvSpPr>
            <p:nvPr/>
          </p:nvSpPr>
          <p:spPr bwMode="auto">
            <a:xfrm>
              <a:off x="4674784" y="3933825"/>
              <a:ext cx="15529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22"/>
            <p:cNvSpPr>
              <a:spLocks noChangeShapeType="1"/>
            </p:cNvSpPr>
            <p:nvPr/>
          </p:nvSpPr>
          <p:spPr bwMode="auto">
            <a:xfrm>
              <a:off x="5148263" y="4652963"/>
              <a:ext cx="1439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23"/>
            <p:cNvSpPr>
              <a:spLocks noChangeShapeType="1"/>
            </p:cNvSpPr>
            <p:nvPr/>
          </p:nvSpPr>
          <p:spPr bwMode="auto">
            <a:xfrm>
              <a:off x="5651500" y="3933825"/>
              <a:ext cx="0" cy="7191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5580063" y="4149725"/>
              <a:ext cx="10795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>
                  <a:solidFill>
                    <a:srgbClr val="FF0000"/>
                  </a:solidFill>
                </a:rPr>
                <a:t>~0.5mV</a:t>
              </a:r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5868144" y="2317962"/>
            <a:ext cx="1465341" cy="4243386"/>
            <a:chOff x="4157660" y="2120748"/>
            <a:chExt cx="1465341" cy="4243386"/>
          </a:xfrm>
        </p:grpSpPr>
        <p:pic>
          <p:nvPicPr>
            <p:cNvPr id="71" name="Picture 14" descr="Test_Col400_Vclpfix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9" b="5510"/>
            <a:stretch/>
          </p:blipFill>
          <p:spPr bwMode="auto">
            <a:xfrm>
              <a:off x="4157660" y="2120748"/>
              <a:ext cx="1465341" cy="4107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4266004" y="6087135"/>
              <a:ext cx="124865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200" b="1" dirty="0"/>
                <a:t>Colonne 400</a:t>
              </a:r>
            </a:p>
          </p:txBody>
        </p:sp>
        <p:sp>
          <p:nvSpPr>
            <p:cNvPr id="81" name="Line 22"/>
            <p:cNvSpPr>
              <a:spLocks noChangeShapeType="1"/>
            </p:cNvSpPr>
            <p:nvPr/>
          </p:nvSpPr>
          <p:spPr bwMode="auto">
            <a:xfrm>
              <a:off x="4427024" y="4336284"/>
              <a:ext cx="325631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23"/>
            <p:cNvSpPr>
              <a:spLocks noChangeShapeType="1"/>
            </p:cNvSpPr>
            <p:nvPr/>
          </p:nvSpPr>
          <p:spPr bwMode="auto">
            <a:xfrm flipH="1">
              <a:off x="4427024" y="2452024"/>
              <a:ext cx="0" cy="34361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24"/>
            <p:cNvSpPr>
              <a:spLocks noChangeShapeType="1"/>
            </p:cNvSpPr>
            <p:nvPr/>
          </p:nvSpPr>
          <p:spPr bwMode="auto">
            <a:xfrm flipH="1">
              <a:off x="4752655" y="2452024"/>
              <a:ext cx="0" cy="34361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Text Box 25"/>
            <p:cNvSpPr txBox="1">
              <a:spLocks noChangeArrowheads="1"/>
            </p:cNvSpPr>
            <p:nvPr/>
          </p:nvSpPr>
          <p:spPr bwMode="auto">
            <a:xfrm>
              <a:off x="4319278" y="4058899"/>
              <a:ext cx="8140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dirty="0">
                  <a:solidFill>
                    <a:srgbClr val="FF0000"/>
                  </a:solidFill>
                </a:rPr>
                <a:t>~800µV</a:t>
              </a: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5937091" y="764704"/>
            <a:ext cx="2955389" cy="1853486"/>
            <a:chOff x="-577348" y="1864820"/>
            <a:chExt cx="5112836" cy="3418380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1096963" y="3911600"/>
              <a:ext cx="4572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554163" y="3683000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668463" y="3683000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668463" y="3683000"/>
              <a:ext cx="342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668463" y="4140200"/>
              <a:ext cx="342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011363" y="4140200"/>
              <a:ext cx="0" cy="1143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011363" y="3111500"/>
              <a:ext cx="0" cy="571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096963" y="2425700"/>
              <a:ext cx="0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236538" y="2420938"/>
              <a:ext cx="36734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621088" y="3911600"/>
              <a:ext cx="4572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078288" y="3683000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192588" y="3683000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4192588" y="3683000"/>
              <a:ext cx="342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4192588" y="4140200"/>
              <a:ext cx="342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4535488" y="4140200"/>
              <a:ext cx="0" cy="1143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4535488" y="3111500"/>
              <a:ext cx="0" cy="571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3621088" y="2425700"/>
              <a:ext cx="0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2613025" y="3911600"/>
              <a:ext cx="800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2468563" y="2997200"/>
              <a:ext cx="0" cy="2286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2548867" y="4317550"/>
              <a:ext cx="1643721" cy="5715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fr-FR" altLang="fr-FR" sz="1200" dirty="0">
                  <a:solidFill>
                    <a:srgbClr val="FF0000"/>
                  </a:solidFill>
                  <a:latin typeface="Times New Roman" pitchFamily="18" charset="0"/>
                </a:rPr>
                <a:t>Signal </a:t>
              </a:r>
              <a:r>
                <a:rPr lang="fr-FR" altLang="fr-FR" sz="1200" dirty="0" err="1">
                  <a:solidFill>
                    <a:srgbClr val="FF0000"/>
                  </a:solidFill>
                  <a:latin typeface="Times New Roman" pitchFamily="18" charset="0"/>
                </a:rPr>
                <a:t>path</a:t>
              </a:r>
              <a:endParaRPr lang="fr-FR" altLang="fr-FR" sz="700" dirty="0"/>
            </a:p>
          </p:txBody>
        </p: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2125663" y="3568700"/>
              <a:ext cx="114300" cy="571500"/>
              <a:chOff x="4009" y="2137"/>
              <a:chExt cx="360" cy="2340"/>
            </a:xfrm>
          </p:grpSpPr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4189" y="2137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H="1">
                <a:off x="4009" y="267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27"/>
              <p:cNvSpPr>
                <a:spLocks noChangeShapeType="1"/>
              </p:cNvSpPr>
              <p:nvPr/>
            </p:nvSpPr>
            <p:spPr bwMode="auto">
              <a:xfrm>
                <a:off x="4009" y="2857"/>
                <a:ext cx="360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 flipH="1">
                <a:off x="4009" y="3037"/>
                <a:ext cx="360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>
                <a:off x="4009" y="3217"/>
                <a:ext cx="360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 flipH="1">
                <a:off x="4009" y="3397"/>
                <a:ext cx="360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>
                <a:off x="4009" y="357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4189" y="3757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0" name="Group 33"/>
            <p:cNvGrpSpPr>
              <a:grpSpLocks/>
            </p:cNvGrpSpPr>
            <p:nvPr/>
          </p:nvGrpSpPr>
          <p:grpSpPr bwMode="auto">
            <a:xfrm>
              <a:off x="982663" y="3911600"/>
              <a:ext cx="342900" cy="685800"/>
              <a:chOff x="1849" y="3757"/>
              <a:chExt cx="1080" cy="2880"/>
            </a:xfrm>
          </p:grpSpPr>
          <p:sp>
            <p:nvSpPr>
              <p:cNvPr id="41" name="Line 34"/>
              <p:cNvSpPr>
                <a:spLocks noChangeShapeType="1"/>
              </p:cNvSpPr>
              <p:nvPr/>
            </p:nvSpPr>
            <p:spPr bwMode="auto">
              <a:xfrm>
                <a:off x="2029" y="5917"/>
                <a:ext cx="72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2" name="Group 35"/>
              <p:cNvGrpSpPr>
                <a:grpSpLocks/>
              </p:cNvGrpSpPr>
              <p:nvPr/>
            </p:nvGrpSpPr>
            <p:grpSpPr bwMode="auto">
              <a:xfrm>
                <a:off x="1849" y="3757"/>
                <a:ext cx="1080" cy="2880"/>
                <a:chOff x="1849" y="3757"/>
                <a:chExt cx="1080" cy="2880"/>
              </a:xfrm>
            </p:grpSpPr>
            <p:sp>
              <p:nvSpPr>
                <p:cNvPr id="43" name="Line 36"/>
                <p:cNvSpPr>
                  <a:spLocks noChangeShapeType="1"/>
                </p:cNvSpPr>
                <p:nvPr/>
              </p:nvSpPr>
              <p:spPr bwMode="auto">
                <a:xfrm>
                  <a:off x="1849" y="4297"/>
                  <a:ext cx="108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" name="Line 37"/>
                <p:cNvSpPr>
                  <a:spLocks noChangeShapeType="1"/>
                </p:cNvSpPr>
                <p:nvPr/>
              </p:nvSpPr>
              <p:spPr bwMode="auto">
                <a:xfrm>
                  <a:off x="1849" y="4657"/>
                  <a:ext cx="108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" name="Line 38"/>
                <p:cNvSpPr>
                  <a:spLocks noChangeShapeType="1"/>
                </p:cNvSpPr>
                <p:nvPr/>
              </p:nvSpPr>
              <p:spPr bwMode="auto">
                <a:xfrm>
                  <a:off x="2389" y="4657"/>
                  <a:ext cx="0" cy="126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" name="Line 39"/>
                <p:cNvSpPr>
                  <a:spLocks noChangeShapeType="1"/>
                </p:cNvSpPr>
                <p:nvPr/>
              </p:nvSpPr>
              <p:spPr bwMode="auto">
                <a:xfrm>
                  <a:off x="2029" y="5917"/>
                  <a:ext cx="360" cy="72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389" y="5917"/>
                  <a:ext cx="360" cy="72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" name="Line 41"/>
                <p:cNvSpPr>
                  <a:spLocks noChangeShapeType="1"/>
                </p:cNvSpPr>
                <p:nvPr/>
              </p:nvSpPr>
              <p:spPr bwMode="auto">
                <a:xfrm>
                  <a:off x="2389" y="3757"/>
                  <a:ext cx="0" cy="54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179388" y="2309813"/>
              <a:ext cx="14859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Text Box 43"/>
            <p:cNvSpPr txBox="1">
              <a:spLocks noChangeArrowheads="1"/>
            </p:cNvSpPr>
            <p:nvPr/>
          </p:nvSpPr>
          <p:spPr bwMode="auto">
            <a:xfrm>
              <a:off x="-194334" y="1864820"/>
              <a:ext cx="2743201" cy="52169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fr-FR" altLang="fr-FR" sz="1200" dirty="0">
                  <a:solidFill>
                    <a:srgbClr val="0000FF"/>
                  </a:solidFill>
                  <a:latin typeface="Times New Roman" pitchFamily="18" charset="0"/>
                </a:rPr>
                <a:t>Control signal</a:t>
              </a:r>
              <a:endParaRPr lang="fr-FR" altLang="fr-FR" sz="700" dirty="0"/>
            </a:p>
          </p:txBody>
        </p:sp>
        <p:sp>
          <p:nvSpPr>
            <p:cNvPr id="51" name="Text Box 44"/>
            <p:cNvSpPr txBox="1">
              <a:spLocks noChangeArrowheads="1"/>
            </p:cNvSpPr>
            <p:nvPr/>
          </p:nvSpPr>
          <p:spPr bwMode="auto">
            <a:xfrm>
              <a:off x="-577348" y="3542323"/>
              <a:ext cx="2201863" cy="80009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fr-FR" altLang="fr-FR" sz="1200" dirty="0" err="1">
                  <a:solidFill>
                    <a:srgbClr val="0000FF"/>
                  </a:solidFill>
                  <a:latin typeface="Times New Roman" pitchFamily="18" charset="0"/>
                </a:rPr>
                <a:t>Parasitic</a:t>
              </a:r>
              <a:r>
                <a:rPr lang="fr-FR" altLang="fr-FR" sz="1200" dirty="0">
                  <a:solidFill>
                    <a:srgbClr val="0000FF"/>
                  </a:solidFill>
                  <a:latin typeface="Times New Roman" pitchFamily="18" charset="0"/>
                </a:rPr>
                <a:t> capacitance</a:t>
              </a:r>
              <a:endParaRPr lang="fr-FR" altLang="fr-FR" dirty="0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1174937" y="3097213"/>
              <a:ext cx="908657" cy="4714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fr-FR" altLang="fr-FR" sz="1200" dirty="0">
                  <a:solidFill>
                    <a:srgbClr val="FF0000"/>
                  </a:solidFill>
                  <a:latin typeface="Times New Roman" pitchFamily="18" charset="0"/>
                </a:rPr>
                <a:t>Ron </a:t>
              </a:r>
              <a:endParaRPr lang="fr-FR" altLang="fr-FR" dirty="0"/>
            </a:p>
          </p:txBody>
        </p:sp>
      </p:grpSp>
      <p:sp>
        <p:nvSpPr>
          <p:cNvPr id="96" name="Rectangle 95"/>
          <p:cNvSpPr/>
          <p:nvPr/>
        </p:nvSpPr>
        <p:spPr bwMode="auto">
          <a:xfrm>
            <a:off x="833039" y="4256113"/>
            <a:ext cx="4260811" cy="1784141"/>
          </a:xfrm>
          <a:prstGeom prst="rect">
            <a:avLst/>
          </a:prstGeom>
          <a:blipFill dpi="0" rotWithShape="1">
            <a:blip r:embed="rId4">
              <a:alphaModFix amt="6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5868144" y="2618190"/>
            <a:ext cx="1173991" cy="3666159"/>
          </a:xfrm>
          <a:prstGeom prst="rect">
            <a:avLst/>
          </a:prstGeom>
          <a:blipFill dpi="0" rotWithShape="1"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fr-FR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de cas </a:t>
            </a:r>
            <a:r>
              <a:rPr lang="fr-FR" dirty="0" smtClean="0"/>
              <a:t>2 </a:t>
            </a:r>
            <a:r>
              <a:rPr lang="fr-FR" dirty="0"/>
              <a:t>sur la propagation de signaux rapides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dirty="0"/>
              <a:t>Synchronisation de MISTRAL-O </a:t>
            </a:r>
            <a:r>
              <a:rPr lang="fr-FR" dirty="0" smtClean="0"/>
              <a:t>(ITS d’ALICE) entre </a:t>
            </a:r>
            <a:r>
              <a:rPr lang="fr-FR" dirty="0"/>
              <a:t>le maître et les esclaves</a:t>
            </a:r>
          </a:p>
          <a:p>
            <a:pPr lvl="1"/>
            <a:r>
              <a:rPr lang="fr-FR" dirty="0"/>
              <a:t>Afin de réduire le nombre de pistes sur </a:t>
            </a:r>
            <a:r>
              <a:rPr lang="fr-FR" dirty="0" smtClean="0"/>
              <a:t>les échelles pour les couches externes</a:t>
            </a:r>
          </a:p>
          <a:p>
            <a:pPr lvl="2"/>
            <a:r>
              <a:rPr lang="fr-FR" dirty="0" smtClean="0"/>
              <a:t>les esclaves envoient leurs données au master via un bus local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maître utilise une liaison rapide pour envoyer les données</a:t>
            </a:r>
          </a:p>
          <a:p>
            <a:pPr lvl="1"/>
            <a:r>
              <a:rPr lang="fr-FR" dirty="0"/>
              <a:t>Pour ne pas avoir un protocole trop lourd (avec </a:t>
            </a:r>
            <a:r>
              <a:rPr lang="fr-FR" dirty="0" err="1"/>
              <a:t>handshake</a:t>
            </a:r>
            <a:r>
              <a:rPr lang="fr-FR" dirty="0"/>
              <a:t>) au niveau du bus local une synchronisation entre le maître et les esclaves </a:t>
            </a:r>
            <a:r>
              <a:rPr lang="fr-FR" dirty="0" smtClean="0"/>
              <a:t>et </a:t>
            </a:r>
            <a:r>
              <a:rPr lang="fr-FR" dirty="0"/>
              <a:t>nécessaire</a:t>
            </a:r>
          </a:p>
          <a:p>
            <a:pPr lvl="2"/>
            <a:r>
              <a:rPr lang="fr-FR" dirty="0"/>
              <a:t>Un reset synchrone généré par le maître est envoyé aux esclaves</a:t>
            </a:r>
          </a:p>
          <a:p>
            <a:pPr lvl="1"/>
            <a:r>
              <a:rPr lang="fr-FR" dirty="0"/>
              <a:t>Le délai de propagation dans les circuits doit être bien maitrisé</a:t>
            </a:r>
          </a:p>
          <a:p>
            <a:r>
              <a:rPr lang="fr-FR" dirty="0"/>
              <a:t>Nous avons utilisé </a:t>
            </a:r>
            <a:r>
              <a:rPr lang="fr-FR" dirty="0" smtClean="0"/>
              <a:t>Tempus </a:t>
            </a:r>
            <a:r>
              <a:rPr lang="fr-FR" dirty="0"/>
              <a:t>sur un circuit réalisé avec </a:t>
            </a:r>
            <a:r>
              <a:rPr lang="fr-FR" dirty="0" err="1"/>
              <a:t>virtuoso</a:t>
            </a:r>
            <a:r>
              <a:rPr lang="fr-FR" dirty="0"/>
              <a:t> pour étudier le délai de propagation sur le </a:t>
            </a:r>
            <a:r>
              <a:rPr lang="fr-FR" dirty="0" err="1" smtClean="0"/>
              <a:t>path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0"/>
          <a:stretch/>
        </p:blipFill>
        <p:spPr>
          <a:xfrm>
            <a:off x="5832140" y="3969060"/>
            <a:ext cx="3105476" cy="223224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1884" y="3897053"/>
            <a:ext cx="57242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800">
                <a:solidFill>
                  <a:schemeClr val="bg2"/>
                </a:solidFill>
                <a:latin typeface="Calibri" pitchFamily="34" charset="0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Calibri" pitchFamily="34" charset="0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bg2"/>
                </a:solidFill>
                <a:latin typeface="Calibri" pitchFamily="34" charset="0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bg2"/>
                </a:solidFill>
                <a:latin typeface="Calibri" pitchFamily="34" charset="0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lvl="1"/>
            <a:r>
              <a:rPr lang="fr-FR" b="0" kern="0" dirty="0" smtClean="0"/>
              <a:t>La piste a une longueur de l’ordre du centimètre </a:t>
            </a:r>
          </a:p>
          <a:p>
            <a:pPr lvl="2"/>
            <a:r>
              <a:rPr lang="fr-FR" b="0" kern="0" dirty="0" smtClean="0">
                <a:sym typeface="Wingdings" panose="05000000000000000000" pitchFamily="2" charset="2"/>
              </a:rPr>
              <a:t>La faible pente induit rapidement un délai conséquent</a:t>
            </a:r>
          </a:p>
          <a:p>
            <a:pPr lvl="2"/>
            <a:r>
              <a:rPr lang="fr-FR" b="0" kern="0" dirty="0" smtClean="0">
                <a:sym typeface="Wingdings" panose="05000000000000000000" pitchFamily="2" charset="2"/>
              </a:rPr>
              <a:t>Nécessité de mettre des buffers intermédiaire</a:t>
            </a:r>
          </a:p>
          <a:p>
            <a:pPr lvl="2"/>
            <a:r>
              <a:rPr lang="fr-FR" b="0" kern="0" dirty="0" smtClean="0">
                <a:sym typeface="Wingdings" panose="05000000000000000000" pitchFamily="2" charset="2"/>
              </a:rPr>
              <a:t>Utilisation de </a:t>
            </a:r>
            <a:r>
              <a:rPr lang="fr-FR" b="0" kern="0" dirty="0" err="1" smtClean="0">
                <a:sym typeface="Wingdings" panose="05000000000000000000" pitchFamily="2" charset="2"/>
              </a:rPr>
              <a:t>create_spice_deck</a:t>
            </a:r>
            <a:r>
              <a:rPr lang="fr-FR" b="0" kern="0" dirty="0" smtClean="0">
                <a:sym typeface="Wingdings" panose="05000000000000000000" pitchFamily="2" charset="2"/>
              </a:rPr>
              <a:t> pour avoir une </a:t>
            </a:r>
            <a:r>
              <a:rPr lang="fr-FR" b="0" kern="0" dirty="0" err="1" smtClean="0">
                <a:sym typeface="Wingdings" panose="05000000000000000000" pitchFamily="2" charset="2"/>
              </a:rPr>
              <a:t>netlist</a:t>
            </a:r>
            <a:r>
              <a:rPr lang="fr-FR" b="0" kern="0" dirty="0" smtClean="0">
                <a:sym typeface="Wingdings" panose="05000000000000000000" pitchFamily="2" charset="2"/>
              </a:rPr>
              <a:t> </a:t>
            </a:r>
            <a:r>
              <a:rPr lang="fr-FR" b="0" kern="0" dirty="0" smtClean="0">
                <a:sym typeface="Wingdings" panose="05000000000000000000" pitchFamily="2" charset="2"/>
              </a:rPr>
              <a:t>analogique du </a:t>
            </a:r>
            <a:r>
              <a:rPr lang="fr-FR" b="0" kern="0" dirty="0" err="1" smtClean="0">
                <a:sym typeface="Wingdings" panose="05000000000000000000" pitchFamily="2" charset="2"/>
              </a:rPr>
              <a:t>path</a:t>
            </a:r>
            <a:endParaRPr lang="fr-FR" b="0" kern="0" dirty="0" smtClean="0">
              <a:sym typeface="Wingdings" panose="05000000000000000000" pitchFamily="2" charset="2"/>
            </a:endParaRPr>
          </a:p>
          <a:p>
            <a:pPr lvl="2"/>
            <a:r>
              <a:rPr lang="fr-FR" b="0" kern="0" dirty="0" smtClean="0">
                <a:sym typeface="Wingdings" panose="05000000000000000000" pitchFamily="2" charset="2"/>
              </a:rPr>
              <a:t>Correction</a:t>
            </a:r>
            <a:r>
              <a:rPr lang="fr-FR" b="0" kern="0" dirty="0">
                <a:sym typeface="Wingdings" panose="05000000000000000000" pitchFamily="2" charset="2"/>
              </a:rPr>
              <a:t> </a:t>
            </a:r>
            <a:r>
              <a:rPr lang="fr-FR" b="0" kern="0" dirty="0" smtClean="0">
                <a:sym typeface="Wingdings" panose="05000000000000000000" pitchFamily="2" charset="2"/>
              </a:rPr>
              <a:t>en élargissant la piste, mettant plus d’espace avec les voisins et ajout de buffers </a:t>
            </a:r>
          </a:p>
        </p:txBody>
      </p:sp>
    </p:spTree>
    <p:extLst>
      <p:ext uri="{BB962C8B-B14F-4D97-AF65-F5344CB8AC3E}">
        <p14:creationId xmlns:p14="http://schemas.microsoft.com/office/powerpoint/2010/main" val="31118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Couplages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L’analyse des couplages entre signaux numériques et analogiques devient très difficile compte tenu du très grands nombres de nœuds</a:t>
            </a:r>
          </a:p>
          <a:p>
            <a:r>
              <a:rPr lang="fr-FR" dirty="0" smtClean="0"/>
              <a:t>Quelques chiffres :</a:t>
            </a:r>
          </a:p>
          <a:p>
            <a:pPr lvl="1"/>
            <a:r>
              <a:rPr lang="fr-FR" dirty="0" smtClean="0"/>
              <a:t>Pour détecter une injection de charge de 360 µV sur une capacité de 500 </a:t>
            </a:r>
            <a:r>
              <a:rPr lang="fr-FR" dirty="0" err="1" smtClean="0"/>
              <a:t>fF</a:t>
            </a:r>
            <a:r>
              <a:rPr lang="fr-FR" dirty="0" smtClean="0"/>
              <a:t> avec des signaux numériques à 1,8 V, il faut chercher un couplage de 0,1 </a:t>
            </a:r>
            <a:r>
              <a:rPr lang="fr-FR" dirty="0" err="1" smtClean="0"/>
              <a:t>fF</a:t>
            </a:r>
            <a:endParaRPr lang="fr-FR" dirty="0" smtClean="0"/>
          </a:p>
          <a:p>
            <a:r>
              <a:rPr lang="fr-FR" dirty="0" smtClean="0"/>
              <a:t>Exemple avec FSBB (ITS d’ALICE) :</a:t>
            </a:r>
          </a:p>
          <a:p>
            <a:pPr lvl="1"/>
            <a:r>
              <a:rPr lang="fr-FR" dirty="0" smtClean="0"/>
              <a:t>Couplage entre les tensions de références des </a:t>
            </a:r>
            <a:r>
              <a:rPr lang="fr-FR" dirty="0" err="1" smtClean="0"/>
              <a:t>discris</a:t>
            </a:r>
            <a:r>
              <a:rPr lang="fr-FR" dirty="0" smtClean="0"/>
              <a:t> (avant </a:t>
            </a:r>
            <a:r>
              <a:rPr lang="fr-FR" dirty="0" err="1" smtClean="0"/>
              <a:t>bufferisation</a:t>
            </a:r>
            <a:r>
              <a:rPr lang="fr-FR" dirty="0" smtClean="0"/>
              <a:t>) et les commandes de lignes</a:t>
            </a:r>
          </a:p>
          <a:p>
            <a:pPr lvl="1"/>
            <a:r>
              <a:rPr lang="fr-FR" dirty="0" smtClean="0"/>
              <a:t>Changement de la tensions de références en fonction de la</a:t>
            </a:r>
          </a:p>
          <a:p>
            <a:pPr marL="442912" lvl="1" indent="0">
              <a:buNone/>
            </a:pPr>
            <a:r>
              <a:rPr lang="fr-FR" dirty="0" smtClean="0"/>
              <a:t>      lignes lues</a:t>
            </a:r>
          </a:p>
          <a:p>
            <a:pPr marL="442912" lvl="1" indent="0">
              <a:buNone/>
            </a:pPr>
            <a:r>
              <a:rPr lang="fr-FR" dirty="0"/>
              <a:t>	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journées VLSI - PCB - FPGA - IAOCAO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6912260" y="3082933"/>
            <a:ext cx="2083937" cy="1750223"/>
            <a:chOff x="4440844" y="3786752"/>
            <a:chExt cx="2083937" cy="175022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844" y="3786752"/>
              <a:ext cx="2083937" cy="1519392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4796415" y="5306143"/>
              <a:ext cx="13727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Avant correction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918104" y="4833156"/>
            <a:ext cx="2082388" cy="1750223"/>
            <a:chOff x="6817108" y="3786751"/>
            <a:chExt cx="2082388" cy="17502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108" y="3786751"/>
              <a:ext cx="2082388" cy="1519391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7189167" y="5306142"/>
              <a:ext cx="133826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Après correction</a:t>
              </a:r>
              <a:endParaRPr lang="fr-FR" dirty="0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71884" y="3997380"/>
            <a:ext cx="6768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800">
                <a:solidFill>
                  <a:schemeClr val="bg2"/>
                </a:solidFill>
                <a:latin typeface="Calibri" pitchFamily="34" charset="0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Calibri" pitchFamily="34" charset="0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bg2"/>
                </a:solidFill>
                <a:latin typeface="Calibri" pitchFamily="34" charset="0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bg2"/>
                </a:solidFill>
                <a:latin typeface="Calibri" pitchFamily="34" charset="0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b="0" kern="0" dirty="0" smtClean="0"/>
              <a:t>Utilisation de </a:t>
            </a:r>
            <a:r>
              <a:rPr lang="fr-FR" b="0" kern="0" dirty="0" err="1" smtClean="0"/>
              <a:t>Encounter</a:t>
            </a:r>
            <a:r>
              <a:rPr lang="fr-FR" b="0" kern="0" dirty="0" smtClean="0"/>
              <a:t> pour extraction via captable puis script pour étudier les rapport d’extraction</a:t>
            </a:r>
          </a:p>
          <a:p>
            <a:pPr lvl="1"/>
            <a:r>
              <a:rPr lang="fr-FR" b="0" kern="0" dirty="0" smtClean="0"/>
              <a:t>Un cycle d’extraction prend quelques heures au lieu de quelques jours avec les méthodes classiques (</a:t>
            </a:r>
            <a:r>
              <a:rPr lang="fr-FR" b="0" kern="0" dirty="0" err="1" smtClean="0"/>
              <a:t>LVS+Extract+simulation</a:t>
            </a:r>
            <a:r>
              <a:rPr lang="fr-FR" b="0" kern="0" dirty="0" smtClean="0"/>
              <a:t>)</a:t>
            </a:r>
          </a:p>
          <a:p>
            <a:r>
              <a:rPr lang="fr-FR" b="0" kern="0" dirty="0" smtClean="0"/>
              <a:t>Correction par blindage des références</a:t>
            </a:r>
            <a:endParaRPr lang="fr-FR" b="0" kern="0" dirty="0"/>
          </a:p>
        </p:txBody>
      </p:sp>
    </p:spTree>
    <p:extLst>
      <p:ext uri="{BB962C8B-B14F-4D97-AF65-F5344CB8AC3E}">
        <p14:creationId xmlns:p14="http://schemas.microsoft.com/office/powerpoint/2010/main" val="14349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_LEPSI_NEW_bleu">
  <a:themeElements>
    <a:clrScheme name="IReS_LEPSI_NEW_bleu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IReS_LEPSI_NEW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IReS_LEPSI_NEW_bl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76026</TotalTime>
  <Words>1835</Words>
  <Application>Microsoft Office PowerPoint</Application>
  <PresentationFormat>Affichage à l'écran (4:3)</PresentationFormat>
  <Paragraphs>242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IReS_LEPSI_NEW_bleu</vt:lpstr>
      <vt:lpstr>Intégration et layout des capteurs pixels CMOS de taille réticulaire</vt:lpstr>
      <vt:lpstr>Introduction</vt:lpstr>
      <vt:lpstr>Qu’est ce qu’un circuit de grande taille ?</vt:lpstr>
      <vt:lpstr>Catégorisation des effets de grande taille</vt:lpstr>
      <vt:lpstr>IR Drop</vt:lpstr>
      <vt:lpstr>Propagation de signaux rapides</vt:lpstr>
      <vt:lpstr>Etude de cas 1 sur la propagation de signaux rapides</vt:lpstr>
      <vt:lpstr>Etude de cas 2 sur la propagation de signaux rapides</vt:lpstr>
      <vt:lpstr>Couplages</vt:lpstr>
      <vt:lpstr>Erreurs d’antennes</vt:lpstr>
      <vt:lpstr>Effets d’échelle</vt:lpstr>
      <vt:lpstr>Etude de cas 1 sur l’effet d’échelle 1/2</vt:lpstr>
      <vt:lpstr>Etude de cas 1 sur l’effet d’échelle 2/2</vt:lpstr>
      <vt:lpstr>Etude de cas 2 sur l’effet d’échelle : DTU d’Alpide</vt:lpstr>
      <vt:lpstr>Conclusion</vt:lpstr>
    </vt:vector>
  </TitlesOfParts>
  <Company>IN2P3 -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MISTRAL &amp; ASTRAL: Two CMOS Pixel Sensor Architectures dedicated to the Inner Tracking System of the ALICE Experiment</dc:title>
  <dc:creator>Frédéric Morel</dc:creator>
  <cp:keywords>MISTRAL;ASTRAL;FEE</cp:keywords>
  <cp:lastModifiedBy>Frédéric Morel</cp:lastModifiedBy>
  <cp:revision>1088</cp:revision>
  <cp:lastPrinted>2014-05-16T12:54:36Z</cp:lastPrinted>
  <dcterms:created xsi:type="dcterms:W3CDTF">2003-10-16T10:47:22Z</dcterms:created>
  <dcterms:modified xsi:type="dcterms:W3CDTF">2016-06-02T04:29:17Z</dcterms:modified>
</cp:coreProperties>
</file>