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0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1.xml" ContentType="application/vnd.openxmlformats-officedocument.presentationml.notesSlide+xml"/>
  <Override PartName="/ppt/embeddings/oleObject10.bin" ContentType="application/vnd.openxmlformats-officedocument.oleObject"/>
  <Override PartName="/ppt/notesSlides/notesSlide12.xml" ContentType="application/vnd.openxmlformats-officedocument.presentationml.notesSlide+xml"/>
  <Override PartName="/ppt/embeddings/oleObject11.bin" ContentType="application/vnd.openxmlformats-officedocument.oleObject"/>
  <Override PartName="/ppt/notesSlides/notesSlide13.xml" ContentType="application/vnd.openxmlformats-officedocument.presentationml.notesSlide+xml"/>
  <Override PartName="/ppt/embeddings/oleObject12.bin" ContentType="application/vnd.openxmlformats-officedocument.oleObject"/>
  <Override PartName="/ppt/notesSlides/notesSlide14.xml" ContentType="application/vnd.openxmlformats-officedocument.presentationml.notesSlide+xml"/>
  <Override PartName="/ppt/embeddings/oleObject13.bin" ContentType="application/vnd.openxmlformats-officedocument.oleObject"/>
  <Override PartName="/ppt/notesSlides/notesSlide15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7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18.bin" ContentType="application/vnd.openxmlformats-officedocument.oleObject"/>
  <Override PartName="/ppt/notesSlides/notesSlide24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550" r:id="rId3"/>
    <p:sldId id="560" r:id="rId4"/>
    <p:sldId id="485" r:id="rId5"/>
    <p:sldId id="486" r:id="rId6"/>
    <p:sldId id="487" r:id="rId7"/>
    <p:sldId id="488" r:id="rId8"/>
    <p:sldId id="552" r:id="rId9"/>
    <p:sldId id="583" r:id="rId10"/>
    <p:sldId id="564" r:id="rId11"/>
    <p:sldId id="565" r:id="rId12"/>
    <p:sldId id="576" r:id="rId13"/>
    <p:sldId id="548" r:id="rId14"/>
    <p:sldId id="578" r:id="rId15"/>
    <p:sldId id="593" r:id="rId16"/>
    <p:sldId id="577" r:id="rId17"/>
    <p:sldId id="581" r:id="rId18"/>
    <p:sldId id="566" r:id="rId19"/>
    <p:sldId id="553" r:id="rId20"/>
    <p:sldId id="585" r:id="rId21"/>
    <p:sldId id="350" r:id="rId22"/>
    <p:sldId id="359" r:id="rId23"/>
    <p:sldId id="570" r:id="rId24"/>
    <p:sldId id="546" r:id="rId25"/>
    <p:sldId id="586" r:id="rId26"/>
    <p:sldId id="587" r:id="rId27"/>
    <p:sldId id="556" r:id="rId28"/>
    <p:sldId id="558" r:id="rId29"/>
    <p:sldId id="595" r:id="rId30"/>
    <p:sldId id="594" r:id="rId31"/>
    <p:sldId id="596" r:id="rId32"/>
    <p:sldId id="543" r:id="rId33"/>
    <p:sldId id="597" r:id="rId34"/>
    <p:sldId id="582" r:id="rId35"/>
    <p:sldId id="358" r:id="rId36"/>
    <p:sldId id="378" r:id="rId37"/>
    <p:sldId id="514" r:id="rId38"/>
    <p:sldId id="515" r:id="rId39"/>
    <p:sldId id="369" r:id="rId40"/>
    <p:sldId id="370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7" autoAdjust="0"/>
    <p:restoredTop sz="91111" autoAdjust="0"/>
  </p:normalViewPr>
  <p:slideViewPr>
    <p:cSldViewPr snapToGrid="0" snapToObjects="1">
      <p:cViewPr varScale="1">
        <p:scale>
          <a:sx n="98" d="100"/>
          <a:sy n="98" d="100"/>
        </p:scale>
        <p:origin x="-5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1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F177F-F0C1-154D-BF76-54C504BF737D}" type="datetimeFigureOut">
              <a:rPr lang="en-US" smtClean="0"/>
              <a:t>9/1/16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4FF27-A903-694B-B895-95F7B70A8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2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88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8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0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0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0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0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0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34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0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91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21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72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16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93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53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82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72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72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72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721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932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7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23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383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1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03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53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98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3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12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4FF27-A903-694B-B895-95F7B70A8C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33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2F11-EE86-CC4E-9254-F8D3E258ACC0}" type="datetimeFigureOut">
              <a:rPr lang="en-US" smtClean="0"/>
              <a:t>9/1/16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BBE3-0264-5F4D-A23D-50A63DC1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50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2F11-EE86-CC4E-9254-F8D3E258ACC0}" type="datetimeFigureOut">
              <a:rPr lang="en-US" smtClean="0"/>
              <a:t>9/1/16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BBE3-0264-5F4D-A23D-50A63DC1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2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2F11-EE86-CC4E-9254-F8D3E258ACC0}" type="datetimeFigureOut">
              <a:rPr lang="en-US" smtClean="0"/>
              <a:t>9/1/16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BBE3-0264-5F4D-A23D-50A63DC1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0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2F11-EE86-CC4E-9254-F8D3E258ACC0}" type="datetimeFigureOut">
              <a:rPr lang="en-US" smtClean="0"/>
              <a:t>9/1/16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BBE3-0264-5F4D-A23D-50A63DC1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5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2F11-EE86-CC4E-9254-F8D3E258ACC0}" type="datetimeFigureOut">
              <a:rPr lang="en-US" smtClean="0"/>
              <a:t>9/1/16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BBE3-0264-5F4D-A23D-50A63DC1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6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2F11-EE86-CC4E-9254-F8D3E258ACC0}" type="datetimeFigureOut">
              <a:rPr lang="en-US" smtClean="0"/>
              <a:t>9/1/16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BBE3-0264-5F4D-A23D-50A63DC1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2F11-EE86-CC4E-9254-F8D3E258ACC0}" type="datetimeFigureOut">
              <a:rPr lang="en-US" smtClean="0"/>
              <a:t>9/1/16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BBE3-0264-5F4D-A23D-50A63DC1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6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2F11-EE86-CC4E-9254-F8D3E258ACC0}" type="datetimeFigureOut">
              <a:rPr lang="en-US" smtClean="0"/>
              <a:t>9/1/16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BBE3-0264-5F4D-A23D-50A63DC1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2F11-EE86-CC4E-9254-F8D3E258ACC0}" type="datetimeFigureOut">
              <a:rPr lang="en-US" smtClean="0"/>
              <a:t>9/1/16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BBE3-0264-5F4D-A23D-50A63DC1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0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2F11-EE86-CC4E-9254-F8D3E258ACC0}" type="datetimeFigureOut">
              <a:rPr lang="en-US" smtClean="0"/>
              <a:t>9/1/16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BBE3-0264-5F4D-A23D-50A63DC1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12F11-EE86-CC4E-9254-F8D3E258ACC0}" type="datetimeFigureOut">
              <a:rPr lang="en-US" smtClean="0"/>
              <a:t>9/1/16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BBE3-0264-5F4D-A23D-50A63DC1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5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12F11-EE86-CC4E-9254-F8D3E258ACC0}" type="datetimeFigureOut">
              <a:rPr lang="en-US" smtClean="0"/>
              <a:t>9/1/16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DBBE3-0264-5F4D-A23D-50A63DC1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0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6.jpe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14.e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1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0.jp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0.jp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2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22.emf"/><Relationship Id="rId6" Type="http://schemas.openxmlformats.org/officeDocument/2006/relationships/image" Target="../media/image20.jp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24.emf"/><Relationship Id="rId10" Type="http://schemas.openxmlformats.org/officeDocument/2006/relationships/image" Target="../media/image20.jp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0.jp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26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32.emf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35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36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gif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8.jpg"/><Relationship Id="rId5" Type="http://schemas.openxmlformats.org/officeDocument/2006/relationships/oleObject" Target="../embeddings/oleObject21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41.emf"/><Relationship Id="rId9" Type="http://schemas.openxmlformats.org/officeDocument/2006/relationships/oleObject" Target="../embeddings/oleObject23.bin"/><Relationship Id="rId10" Type="http://schemas.openxmlformats.org/officeDocument/2006/relationships/image" Target="../media/image42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8.jpg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8.jpg"/><Relationship Id="rId5" Type="http://schemas.openxmlformats.org/officeDocument/2006/relationships/image" Target="../media/image10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1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78900"/>
            <a:ext cx="9132788" cy="213797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8EB4E3"/>
                </a:solidFill>
              </a:rPr>
              <a:t>P</a:t>
            </a:r>
            <a:r>
              <a:rPr lang="en-US" sz="4800" b="1" dirty="0" smtClean="0">
                <a:solidFill>
                  <a:srgbClr val="8EB4E3"/>
                </a:solidFill>
              </a:rPr>
              <a:t>robing Inflation</a:t>
            </a:r>
            <a:br>
              <a:rPr lang="en-US" sz="4800" b="1" dirty="0" smtClean="0">
                <a:solidFill>
                  <a:srgbClr val="8EB4E3"/>
                </a:solidFill>
              </a:rPr>
            </a:br>
            <a:r>
              <a:rPr lang="en-US" sz="4800" b="1" dirty="0" smtClean="0">
                <a:solidFill>
                  <a:srgbClr val="8EB4E3"/>
                </a:solidFill>
              </a:rPr>
              <a:t>with Future Galaxy Surveys</a:t>
            </a:r>
            <a:endParaRPr lang="en-US" sz="4800" b="1" i="1" dirty="0">
              <a:solidFill>
                <a:schemeClr val="bg1"/>
              </a:solidFill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524000" y="3755089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Roland</a:t>
            </a:r>
            <a:r>
              <a:rPr lang="es-ES_tradnl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s-ES_tradnl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Putter</a:t>
            </a:r>
            <a:endParaRPr lang="es-ES_tradnl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ES_tradnl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Caltech</a:t>
            </a:r>
            <a:endParaRPr lang="es-ES_tradnl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ES_tradnl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IPA 2016, Orsay </a:t>
            </a:r>
            <a:r>
              <a:rPr lang="es-ES_tradnl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  <a:r>
              <a:rPr lang="es-ES_tradnl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/9/</a:t>
            </a:r>
            <a:r>
              <a:rPr lang="es-ES_tradnl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2016</a:t>
            </a:r>
            <a:endParaRPr lang="es-ES_tradnl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caltech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" y="5170548"/>
            <a:ext cx="1694229" cy="16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4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67" y="0"/>
            <a:ext cx="9438043" cy="910844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CMB constraint </a:t>
            </a:r>
            <a:r>
              <a:rPr lang="en-US" sz="3600" dirty="0" smtClean="0"/>
              <a:t>can only </a:t>
            </a:r>
            <a:r>
              <a:rPr lang="en-US" sz="3600" dirty="0" smtClean="0"/>
              <a:t>improve </a:t>
            </a:r>
            <a:r>
              <a:rPr lang="en-US" sz="3600" dirty="0" smtClean="0"/>
              <a:t>by factor ~ 2</a:t>
            </a:r>
            <a:endParaRPr lang="en-US" sz="3600" dirty="0"/>
          </a:p>
        </p:txBody>
      </p:sp>
      <p:pic>
        <p:nvPicPr>
          <p:cNvPr id="3" name="Picture 2" descr="Planck_CM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0162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668" y="999113"/>
            <a:ext cx="902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Current Planck </a:t>
            </a:r>
            <a:r>
              <a:rPr lang="en-US" sz="2800" dirty="0" err="1" smtClean="0"/>
              <a:t>bispectrum</a:t>
            </a:r>
            <a:r>
              <a:rPr lang="en-US" sz="2800" dirty="0" smtClean="0"/>
              <a:t>: </a:t>
            </a:r>
            <a:r>
              <a:rPr lang="en-US" sz="2800" b="1" i="1" dirty="0" err="1" smtClean="0"/>
              <a:t>σ</a:t>
            </a:r>
            <a:r>
              <a:rPr lang="en-US" sz="2800" b="1" i="1" dirty="0" smtClean="0"/>
              <a:t>( </a:t>
            </a:r>
            <a:r>
              <a:rPr lang="en-US" sz="2800" b="1" i="1" dirty="0" err="1" smtClean="0"/>
              <a:t>f</a:t>
            </a:r>
            <a:r>
              <a:rPr lang="en-US" sz="2800" b="1" i="1" baseline="-25000" dirty="0" err="1" smtClean="0"/>
              <a:t>NL</a:t>
            </a:r>
            <a:r>
              <a:rPr lang="en-US" sz="2800" b="1" i="1" dirty="0"/>
              <a:t>)</a:t>
            </a:r>
            <a:r>
              <a:rPr lang="en-US" sz="2800" b="1" i="1" dirty="0" smtClean="0"/>
              <a:t> = 5</a:t>
            </a:r>
            <a:r>
              <a:rPr lang="en-US" sz="2800" dirty="0" smtClean="0"/>
              <a:t>                </a:t>
            </a:r>
            <a:r>
              <a:rPr lang="en-US" sz="2800" b="1" i="1" dirty="0" err="1" smtClean="0"/>
              <a:t>σ</a:t>
            </a:r>
            <a:r>
              <a:rPr lang="en-US" sz="2800" b="1" i="1" dirty="0"/>
              <a:t>( </a:t>
            </a:r>
            <a:r>
              <a:rPr lang="en-US" sz="2800" b="1" i="1" dirty="0" err="1"/>
              <a:t>f</a:t>
            </a:r>
            <a:r>
              <a:rPr lang="en-US" sz="2800" b="1" i="1" baseline="-25000" dirty="0" err="1"/>
              <a:t>NL</a:t>
            </a:r>
            <a:r>
              <a:rPr lang="en-US" sz="2800" b="1" i="1" dirty="0" smtClean="0"/>
              <a:t>)  ~  </a:t>
            </a:r>
            <a:r>
              <a:rPr lang="en-US" sz="2800" b="1" i="1" dirty="0" smtClean="0"/>
              <a:t>3</a:t>
            </a:r>
            <a:endParaRPr lang="en-US" sz="2800" b="1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882468" y="874334"/>
            <a:ext cx="120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future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818968" y="1223068"/>
            <a:ext cx="914400" cy="177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43090" y="1400868"/>
            <a:ext cx="210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Baumann et al 2009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50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Galaxy clustering can strongly improve primordial non-</a:t>
            </a:r>
            <a:r>
              <a:rPr lang="en-US" dirty="0" err="1" smtClean="0">
                <a:solidFill>
                  <a:srgbClr val="FFFFFF"/>
                </a:solidFill>
              </a:rPr>
              <a:t>Gaussianity</a:t>
            </a:r>
            <a:r>
              <a:rPr lang="en-US" dirty="0" smtClean="0">
                <a:solidFill>
                  <a:srgbClr val="FFFFFF"/>
                </a:solidFill>
              </a:rPr>
              <a:t> constraints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88200" y="2590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Halo bias:</a:t>
            </a:r>
            <a:endParaRPr lang="en-US" sz="2800" b="1" u="sng" dirty="0"/>
          </a:p>
        </p:txBody>
      </p:sp>
      <p:pic>
        <p:nvPicPr>
          <p:cNvPr id="7" name="Marcador de contenido 3" descr="pie_boss_z0.7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18" y="1567358"/>
            <a:ext cx="5306717" cy="5306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8435" y="6484611"/>
            <a:ext cx="363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(Galaxy Clustering in BOSS)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24700" y="2476500"/>
            <a:ext cx="1892300" cy="33909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88200" y="2590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Halo bias:</a:t>
            </a:r>
            <a:endParaRPr lang="en-US" sz="2800" b="1" u="sng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238471"/>
              </p:ext>
            </p:extLst>
          </p:nvPr>
        </p:nvGraphicFramePr>
        <p:xfrm>
          <a:off x="7302500" y="5099770"/>
          <a:ext cx="1549400" cy="6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02" name="Equation" r:id="rId5" imgW="533400" imgH="215900" progId="Equation.3">
                  <p:embed/>
                </p:oleObj>
              </mc:Choice>
              <mc:Fallback>
                <p:oleObj name="Equation" r:id="rId5" imgW="533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02500" y="5099770"/>
                        <a:ext cx="1549400" cy="627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303224"/>
              </p:ext>
            </p:extLst>
          </p:nvPr>
        </p:nvGraphicFramePr>
        <p:xfrm>
          <a:off x="7302500" y="3017276"/>
          <a:ext cx="1383889" cy="1094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03" name="Equation" r:id="rId7" imgW="546100" imgH="431800" progId="Equation.3">
                  <p:embed/>
                </p:oleObj>
              </mc:Choice>
              <mc:Fallback>
                <p:oleObj name="Equation" r:id="rId7" imgW="546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02500" y="3017276"/>
                        <a:ext cx="1383889" cy="1094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371480"/>
              </p:ext>
            </p:extLst>
          </p:nvPr>
        </p:nvGraphicFramePr>
        <p:xfrm>
          <a:off x="7286423" y="3994983"/>
          <a:ext cx="1512888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04" name="Equation" r:id="rId9" imgW="596900" imgH="431800" progId="Equation.3">
                  <p:embed/>
                </p:oleObj>
              </mc:Choice>
              <mc:Fallback>
                <p:oleObj name="Equation" r:id="rId9" imgW="596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86423" y="3994983"/>
                        <a:ext cx="1512888" cy="1093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359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772" y="2039914"/>
            <a:ext cx="8858250" cy="3060700"/>
            <a:chOff x="203200" y="1422400"/>
            <a:chExt cx="8858250" cy="3060700"/>
          </a:xfrm>
        </p:grpSpPr>
        <p:sp>
          <p:nvSpPr>
            <p:cNvPr id="5" name="Oval 4"/>
            <p:cNvSpPr/>
            <p:nvPr/>
          </p:nvSpPr>
          <p:spPr>
            <a:xfrm>
              <a:off x="4826000" y="1422400"/>
              <a:ext cx="3822700" cy="30607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03200" y="1422400"/>
              <a:ext cx="3822700" cy="30607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79400" y="2135510"/>
              <a:ext cx="8318500" cy="1798193"/>
            </a:xfrm>
            <a:custGeom>
              <a:avLst/>
              <a:gdLst>
                <a:gd name="connsiteX0" fmla="*/ 0 w 8318500"/>
                <a:gd name="connsiteY0" fmla="*/ 304988 h 1798193"/>
                <a:gd name="connsiteX1" fmla="*/ 1244600 w 8318500"/>
                <a:gd name="connsiteY1" fmla="*/ 188 h 1798193"/>
                <a:gd name="connsiteX2" fmla="*/ 2997200 w 8318500"/>
                <a:gd name="connsiteY2" fmla="*/ 343088 h 1798193"/>
                <a:gd name="connsiteX3" fmla="*/ 4572000 w 8318500"/>
                <a:gd name="connsiteY3" fmla="*/ 1524188 h 1798193"/>
                <a:gd name="connsiteX4" fmla="*/ 6604000 w 8318500"/>
                <a:gd name="connsiteY4" fmla="*/ 1790888 h 1798193"/>
                <a:gd name="connsiteX5" fmla="*/ 7696200 w 8318500"/>
                <a:gd name="connsiteY5" fmla="*/ 1346388 h 1798193"/>
                <a:gd name="connsiteX6" fmla="*/ 8318500 w 8318500"/>
                <a:gd name="connsiteY6" fmla="*/ 800288 h 179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18500" h="1798193">
                  <a:moveTo>
                    <a:pt x="0" y="304988"/>
                  </a:moveTo>
                  <a:cubicBezTo>
                    <a:pt x="372533" y="149413"/>
                    <a:pt x="745067" y="-6162"/>
                    <a:pt x="1244600" y="188"/>
                  </a:cubicBezTo>
                  <a:cubicBezTo>
                    <a:pt x="1744133" y="6538"/>
                    <a:pt x="2442633" y="89088"/>
                    <a:pt x="2997200" y="343088"/>
                  </a:cubicBezTo>
                  <a:cubicBezTo>
                    <a:pt x="3551767" y="597088"/>
                    <a:pt x="3970867" y="1282888"/>
                    <a:pt x="4572000" y="1524188"/>
                  </a:cubicBezTo>
                  <a:cubicBezTo>
                    <a:pt x="5173133" y="1765488"/>
                    <a:pt x="6083300" y="1820521"/>
                    <a:pt x="6604000" y="1790888"/>
                  </a:cubicBezTo>
                  <a:cubicBezTo>
                    <a:pt x="7124700" y="1761255"/>
                    <a:pt x="7410450" y="1511488"/>
                    <a:pt x="7696200" y="1346388"/>
                  </a:cubicBezTo>
                  <a:cubicBezTo>
                    <a:pt x="7981950" y="1181288"/>
                    <a:pt x="8318500" y="800288"/>
                    <a:pt x="8318500" y="800288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07350" y="3165887"/>
              <a:ext cx="105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i="1" dirty="0" smtClean="0">
                  <a:solidFill>
                    <a:srgbClr val="FF0000"/>
                  </a:solidFill>
                </a:rPr>
                <a:t>Φ</a:t>
              </a:r>
              <a:r>
                <a:rPr lang="en-US" sz="4400" b="1" i="1" baseline="-25000" dirty="0" smtClean="0">
                  <a:solidFill>
                    <a:srgbClr val="FF0000"/>
                  </a:solidFill>
                </a:rPr>
                <a:t>L</a:t>
              </a:r>
              <a:endParaRPr lang="en-US" sz="4400" b="1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5664200" y="2654300"/>
              <a:ext cx="2019300" cy="609605"/>
            </a:xfrm>
            <a:custGeom>
              <a:avLst/>
              <a:gdLst>
                <a:gd name="connsiteX0" fmla="*/ 0 w 2019300"/>
                <a:gd name="connsiteY0" fmla="*/ 596900 h 609605"/>
                <a:gd name="connsiteX1" fmla="*/ 215900 w 2019300"/>
                <a:gd name="connsiteY1" fmla="*/ 0 h 609605"/>
                <a:gd name="connsiteX2" fmla="*/ 495300 w 2019300"/>
                <a:gd name="connsiteY2" fmla="*/ 596900 h 609605"/>
                <a:gd name="connsiteX3" fmla="*/ 723900 w 2019300"/>
                <a:gd name="connsiteY3" fmla="*/ 12700 h 609605"/>
                <a:gd name="connsiteX4" fmla="*/ 952500 w 2019300"/>
                <a:gd name="connsiteY4" fmla="*/ 609600 h 609605"/>
                <a:gd name="connsiteX5" fmla="*/ 1155700 w 2019300"/>
                <a:gd name="connsiteY5" fmla="*/ 25400 h 609605"/>
                <a:gd name="connsiteX6" fmla="*/ 1333500 w 2019300"/>
                <a:gd name="connsiteY6" fmla="*/ 596900 h 609605"/>
                <a:gd name="connsiteX7" fmla="*/ 1524000 w 2019300"/>
                <a:gd name="connsiteY7" fmla="*/ 25400 h 609605"/>
                <a:gd name="connsiteX8" fmla="*/ 1714500 w 2019300"/>
                <a:gd name="connsiteY8" fmla="*/ 609600 h 609605"/>
                <a:gd name="connsiteX9" fmla="*/ 1879600 w 2019300"/>
                <a:gd name="connsiteY9" fmla="*/ 25400 h 609605"/>
                <a:gd name="connsiteX10" fmla="*/ 2019300 w 2019300"/>
                <a:gd name="connsiteY10" fmla="*/ 177800 h 60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9300" h="609605">
                  <a:moveTo>
                    <a:pt x="0" y="596900"/>
                  </a:moveTo>
                  <a:cubicBezTo>
                    <a:pt x="66675" y="298450"/>
                    <a:pt x="133350" y="0"/>
                    <a:pt x="215900" y="0"/>
                  </a:cubicBezTo>
                  <a:cubicBezTo>
                    <a:pt x="298450" y="0"/>
                    <a:pt x="410633" y="594783"/>
                    <a:pt x="495300" y="596900"/>
                  </a:cubicBezTo>
                  <a:cubicBezTo>
                    <a:pt x="579967" y="599017"/>
                    <a:pt x="647700" y="10583"/>
                    <a:pt x="723900" y="12700"/>
                  </a:cubicBezTo>
                  <a:cubicBezTo>
                    <a:pt x="800100" y="14817"/>
                    <a:pt x="880533" y="607483"/>
                    <a:pt x="952500" y="609600"/>
                  </a:cubicBezTo>
                  <a:cubicBezTo>
                    <a:pt x="1024467" y="611717"/>
                    <a:pt x="1092200" y="27517"/>
                    <a:pt x="1155700" y="25400"/>
                  </a:cubicBezTo>
                  <a:cubicBezTo>
                    <a:pt x="1219200" y="23283"/>
                    <a:pt x="1272117" y="596900"/>
                    <a:pt x="1333500" y="596900"/>
                  </a:cubicBezTo>
                  <a:cubicBezTo>
                    <a:pt x="1394883" y="596900"/>
                    <a:pt x="1460500" y="23283"/>
                    <a:pt x="1524000" y="25400"/>
                  </a:cubicBezTo>
                  <a:cubicBezTo>
                    <a:pt x="1587500" y="27517"/>
                    <a:pt x="1655233" y="609600"/>
                    <a:pt x="1714500" y="609600"/>
                  </a:cubicBezTo>
                  <a:cubicBezTo>
                    <a:pt x="1773767" y="609600"/>
                    <a:pt x="1828800" y="97367"/>
                    <a:pt x="1879600" y="25400"/>
                  </a:cubicBezTo>
                  <a:cubicBezTo>
                    <a:pt x="1930400" y="-46567"/>
                    <a:pt x="2019300" y="177800"/>
                    <a:pt x="2019300" y="17780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9068" y="2814010"/>
              <a:ext cx="105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i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Φ</a:t>
              </a:r>
              <a:r>
                <a:rPr lang="en-US" sz="4400" b="1" i="1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48468" y="2891882"/>
              <a:ext cx="105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i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Φ</a:t>
              </a:r>
              <a:r>
                <a:rPr lang="en-US" sz="4400" b="1" i="1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863600" y="2806700"/>
              <a:ext cx="2019300" cy="609605"/>
            </a:xfrm>
            <a:custGeom>
              <a:avLst/>
              <a:gdLst>
                <a:gd name="connsiteX0" fmla="*/ 0 w 2019300"/>
                <a:gd name="connsiteY0" fmla="*/ 596900 h 609605"/>
                <a:gd name="connsiteX1" fmla="*/ 215900 w 2019300"/>
                <a:gd name="connsiteY1" fmla="*/ 0 h 609605"/>
                <a:gd name="connsiteX2" fmla="*/ 495300 w 2019300"/>
                <a:gd name="connsiteY2" fmla="*/ 596900 h 609605"/>
                <a:gd name="connsiteX3" fmla="*/ 723900 w 2019300"/>
                <a:gd name="connsiteY3" fmla="*/ 12700 h 609605"/>
                <a:gd name="connsiteX4" fmla="*/ 952500 w 2019300"/>
                <a:gd name="connsiteY4" fmla="*/ 609600 h 609605"/>
                <a:gd name="connsiteX5" fmla="*/ 1155700 w 2019300"/>
                <a:gd name="connsiteY5" fmla="*/ 25400 h 609605"/>
                <a:gd name="connsiteX6" fmla="*/ 1333500 w 2019300"/>
                <a:gd name="connsiteY6" fmla="*/ 596900 h 609605"/>
                <a:gd name="connsiteX7" fmla="*/ 1524000 w 2019300"/>
                <a:gd name="connsiteY7" fmla="*/ 25400 h 609605"/>
                <a:gd name="connsiteX8" fmla="*/ 1714500 w 2019300"/>
                <a:gd name="connsiteY8" fmla="*/ 609600 h 609605"/>
                <a:gd name="connsiteX9" fmla="*/ 1879600 w 2019300"/>
                <a:gd name="connsiteY9" fmla="*/ 25400 h 609605"/>
                <a:gd name="connsiteX10" fmla="*/ 2019300 w 2019300"/>
                <a:gd name="connsiteY10" fmla="*/ 177800 h 60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9300" h="609605">
                  <a:moveTo>
                    <a:pt x="0" y="596900"/>
                  </a:moveTo>
                  <a:cubicBezTo>
                    <a:pt x="66675" y="298450"/>
                    <a:pt x="133350" y="0"/>
                    <a:pt x="215900" y="0"/>
                  </a:cubicBezTo>
                  <a:cubicBezTo>
                    <a:pt x="298450" y="0"/>
                    <a:pt x="410633" y="594783"/>
                    <a:pt x="495300" y="596900"/>
                  </a:cubicBezTo>
                  <a:cubicBezTo>
                    <a:pt x="579967" y="599017"/>
                    <a:pt x="647700" y="10583"/>
                    <a:pt x="723900" y="12700"/>
                  </a:cubicBezTo>
                  <a:cubicBezTo>
                    <a:pt x="800100" y="14817"/>
                    <a:pt x="880533" y="607483"/>
                    <a:pt x="952500" y="609600"/>
                  </a:cubicBezTo>
                  <a:cubicBezTo>
                    <a:pt x="1024467" y="611717"/>
                    <a:pt x="1092200" y="27517"/>
                    <a:pt x="1155700" y="25400"/>
                  </a:cubicBezTo>
                  <a:cubicBezTo>
                    <a:pt x="1219200" y="23283"/>
                    <a:pt x="1272117" y="596900"/>
                    <a:pt x="1333500" y="596900"/>
                  </a:cubicBezTo>
                  <a:cubicBezTo>
                    <a:pt x="1394883" y="596900"/>
                    <a:pt x="1460500" y="23283"/>
                    <a:pt x="1524000" y="25400"/>
                  </a:cubicBezTo>
                  <a:cubicBezTo>
                    <a:pt x="1587500" y="27517"/>
                    <a:pt x="1655233" y="609600"/>
                    <a:pt x="1714500" y="609600"/>
                  </a:cubicBezTo>
                  <a:cubicBezTo>
                    <a:pt x="1773767" y="609600"/>
                    <a:pt x="1828800" y="97367"/>
                    <a:pt x="1879600" y="25400"/>
                  </a:cubicBezTo>
                  <a:cubicBezTo>
                    <a:pt x="1930400" y="-46567"/>
                    <a:pt x="2019300" y="177800"/>
                    <a:pt x="2019300" y="17780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07818" y="274638"/>
            <a:ext cx="893618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 absence </a:t>
            </a:r>
            <a:r>
              <a:rPr lang="en-US" dirty="0"/>
              <a:t>of </a:t>
            </a:r>
            <a:r>
              <a:rPr lang="en-US" dirty="0" smtClean="0"/>
              <a:t>primordial </a:t>
            </a:r>
            <a:r>
              <a:rPr lang="en-US" dirty="0"/>
              <a:t>non-</a:t>
            </a:r>
            <a:r>
              <a:rPr lang="en-US" dirty="0" err="1" smtClean="0"/>
              <a:t>Gaussianity</a:t>
            </a:r>
            <a:r>
              <a:rPr lang="en-US" dirty="0" smtClean="0"/>
              <a:t>, large-scale halo bias is scale-independent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622078"/>
              </p:ext>
            </p:extLst>
          </p:nvPr>
        </p:nvGraphicFramePr>
        <p:xfrm>
          <a:off x="112541" y="5737225"/>
          <a:ext cx="2976562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213" name="Equation" r:id="rId3" imgW="952500" imgH="254000" progId="Equation.3">
                  <p:embed/>
                </p:oleObj>
              </mc:Choice>
              <mc:Fallback>
                <p:oleObj name="Equation" r:id="rId3" imgW="952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541" y="5737225"/>
                        <a:ext cx="2976562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174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772" y="2039914"/>
            <a:ext cx="8858250" cy="3060700"/>
            <a:chOff x="160772" y="2795439"/>
            <a:chExt cx="8858250" cy="3060700"/>
          </a:xfrm>
        </p:grpSpPr>
        <p:grpSp>
          <p:nvGrpSpPr>
            <p:cNvPr id="2" name="Group 1"/>
            <p:cNvGrpSpPr/>
            <p:nvPr/>
          </p:nvGrpSpPr>
          <p:grpSpPr>
            <a:xfrm>
              <a:off x="160772" y="2795439"/>
              <a:ext cx="8858250" cy="3060700"/>
              <a:chOff x="203200" y="1422400"/>
              <a:chExt cx="8858250" cy="30607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4826000" y="1422400"/>
                <a:ext cx="3822700" cy="30607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03200" y="1422400"/>
                <a:ext cx="3822700" cy="30607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279400" y="2135510"/>
                <a:ext cx="8318500" cy="1798193"/>
              </a:xfrm>
              <a:custGeom>
                <a:avLst/>
                <a:gdLst>
                  <a:gd name="connsiteX0" fmla="*/ 0 w 8318500"/>
                  <a:gd name="connsiteY0" fmla="*/ 304988 h 1798193"/>
                  <a:gd name="connsiteX1" fmla="*/ 1244600 w 8318500"/>
                  <a:gd name="connsiteY1" fmla="*/ 188 h 1798193"/>
                  <a:gd name="connsiteX2" fmla="*/ 2997200 w 8318500"/>
                  <a:gd name="connsiteY2" fmla="*/ 343088 h 1798193"/>
                  <a:gd name="connsiteX3" fmla="*/ 4572000 w 8318500"/>
                  <a:gd name="connsiteY3" fmla="*/ 1524188 h 1798193"/>
                  <a:gd name="connsiteX4" fmla="*/ 6604000 w 8318500"/>
                  <a:gd name="connsiteY4" fmla="*/ 1790888 h 1798193"/>
                  <a:gd name="connsiteX5" fmla="*/ 7696200 w 8318500"/>
                  <a:gd name="connsiteY5" fmla="*/ 1346388 h 1798193"/>
                  <a:gd name="connsiteX6" fmla="*/ 8318500 w 8318500"/>
                  <a:gd name="connsiteY6" fmla="*/ 800288 h 1798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18500" h="1798193">
                    <a:moveTo>
                      <a:pt x="0" y="304988"/>
                    </a:moveTo>
                    <a:cubicBezTo>
                      <a:pt x="372533" y="149413"/>
                      <a:pt x="745067" y="-6162"/>
                      <a:pt x="1244600" y="188"/>
                    </a:cubicBezTo>
                    <a:cubicBezTo>
                      <a:pt x="1744133" y="6538"/>
                      <a:pt x="2442633" y="89088"/>
                      <a:pt x="2997200" y="343088"/>
                    </a:cubicBezTo>
                    <a:cubicBezTo>
                      <a:pt x="3551767" y="597088"/>
                      <a:pt x="3970867" y="1282888"/>
                      <a:pt x="4572000" y="1524188"/>
                    </a:cubicBezTo>
                    <a:cubicBezTo>
                      <a:pt x="5173133" y="1765488"/>
                      <a:pt x="6083300" y="1820521"/>
                      <a:pt x="6604000" y="1790888"/>
                    </a:cubicBezTo>
                    <a:cubicBezTo>
                      <a:pt x="7124700" y="1761255"/>
                      <a:pt x="7410450" y="1511488"/>
                      <a:pt x="7696200" y="1346388"/>
                    </a:cubicBezTo>
                    <a:cubicBezTo>
                      <a:pt x="7981950" y="1181288"/>
                      <a:pt x="8318500" y="800288"/>
                      <a:pt x="8318500" y="800288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007350" y="3165887"/>
                <a:ext cx="10541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i="1" dirty="0" smtClean="0">
                    <a:solidFill>
                      <a:srgbClr val="FF0000"/>
                    </a:solidFill>
                  </a:rPr>
                  <a:t>Φ</a:t>
                </a:r>
                <a:r>
                  <a:rPr lang="en-US" sz="4400" b="1" i="1" baseline="-25000" dirty="0" smtClean="0">
                    <a:solidFill>
                      <a:srgbClr val="FF0000"/>
                    </a:solidFill>
                  </a:rPr>
                  <a:t>L</a:t>
                </a:r>
                <a:endParaRPr lang="en-US" sz="4400" b="1" i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5664200" y="2654300"/>
                <a:ext cx="2019300" cy="609605"/>
              </a:xfrm>
              <a:custGeom>
                <a:avLst/>
                <a:gdLst>
                  <a:gd name="connsiteX0" fmla="*/ 0 w 2019300"/>
                  <a:gd name="connsiteY0" fmla="*/ 596900 h 609605"/>
                  <a:gd name="connsiteX1" fmla="*/ 215900 w 2019300"/>
                  <a:gd name="connsiteY1" fmla="*/ 0 h 609605"/>
                  <a:gd name="connsiteX2" fmla="*/ 495300 w 2019300"/>
                  <a:gd name="connsiteY2" fmla="*/ 596900 h 609605"/>
                  <a:gd name="connsiteX3" fmla="*/ 723900 w 2019300"/>
                  <a:gd name="connsiteY3" fmla="*/ 12700 h 609605"/>
                  <a:gd name="connsiteX4" fmla="*/ 952500 w 2019300"/>
                  <a:gd name="connsiteY4" fmla="*/ 609600 h 609605"/>
                  <a:gd name="connsiteX5" fmla="*/ 1155700 w 2019300"/>
                  <a:gd name="connsiteY5" fmla="*/ 25400 h 609605"/>
                  <a:gd name="connsiteX6" fmla="*/ 1333500 w 2019300"/>
                  <a:gd name="connsiteY6" fmla="*/ 596900 h 609605"/>
                  <a:gd name="connsiteX7" fmla="*/ 1524000 w 2019300"/>
                  <a:gd name="connsiteY7" fmla="*/ 25400 h 609605"/>
                  <a:gd name="connsiteX8" fmla="*/ 1714500 w 2019300"/>
                  <a:gd name="connsiteY8" fmla="*/ 609600 h 609605"/>
                  <a:gd name="connsiteX9" fmla="*/ 1879600 w 2019300"/>
                  <a:gd name="connsiteY9" fmla="*/ 25400 h 609605"/>
                  <a:gd name="connsiteX10" fmla="*/ 2019300 w 2019300"/>
                  <a:gd name="connsiteY10" fmla="*/ 177800 h 609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19300" h="609605">
                    <a:moveTo>
                      <a:pt x="0" y="596900"/>
                    </a:moveTo>
                    <a:cubicBezTo>
                      <a:pt x="66675" y="298450"/>
                      <a:pt x="133350" y="0"/>
                      <a:pt x="215900" y="0"/>
                    </a:cubicBezTo>
                    <a:cubicBezTo>
                      <a:pt x="298450" y="0"/>
                      <a:pt x="410633" y="594783"/>
                      <a:pt x="495300" y="596900"/>
                    </a:cubicBezTo>
                    <a:cubicBezTo>
                      <a:pt x="579967" y="599017"/>
                      <a:pt x="647700" y="10583"/>
                      <a:pt x="723900" y="12700"/>
                    </a:cubicBezTo>
                    <a:cubicBezTo>
                      <a:pt x="800100" y="14817"/>
                      <a:pt x="880533" y="607483"/>
                      <a:pt x="952500" y="609600"/>
                    </a:cubicBezTo>
                    <a:cubicBezTo>
                      <a:pt x="1024467" y="611717"/>
                      <a:pt x="1092200" y="27517"/>
                      <a:pt x="1155700" y="25400"/>
                    </a:cubicBezTo>
                    <a:cubicBezTo>
                      <a:pt x="1219200" y="23283"/>
                      <a:pt x="1272117" y="596900"/>
                      <a:pt x="1333500" y="596900"/>
                    </a:cubicBezTo>
                    <a:cubicBezTo>
                      <a:pt x="1394883" y="596900"/>
                      <a:pt x="1460500" y="23283"/>
                      <a:pt x="1524000" y="25400"/>
                    </a:cubicBezTo>
                    <a:cubicBezTo>
                      <a:pt x="1587500" y="27517"/>
                      <a:pt x="1655233" y="609600"/>
                      <a:pt x="1714500" y="609600"/>
                    </a:cubicBezTo>
                    <a:cubicBezTo>
                      <a:pt x="1773767" y="609600"/>
                      <a:pt x="1828800" y="97367"/>
                      <a:pt x="1879600" y="25400"/>
                    </a:cubicBezTo>
                    <a:cubicBezTo>
                      <a:pt x="1930400" y="-46567"/>
                      <a:pt x="2019300" y="177800"/>
                      <a:pt x="2019300" y="1778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009068" y="2814010"/>
                <a:ext cx="10541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i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Φ</a:t>
                </a:r>
                <a:r>
                  <a:rPr lang="en-US" sz="4400" b="1" i="1" baseline="-25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748468" y="2891882"/>
                <a:ext cx="10541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i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Φ</a:t>
                </a:r>
                <a:r>
                  <a:rPr lang="en-US" sz="4400" b="1" i="1" baseline="-25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</a:t>
                </a:r>
              </a:p>
            </p:txBody>
          </p:sp>
        </p:grpSp>
        <p:sp>
          <p:nvSpPr>
            <p:cNvPr id="19" name="Freeform 18"/>
            <p:cNvSpPr/>
            <p:nvPr/>
          </p:nvSpPr>
          <p:spPr>
            <a:xfrm>
              <a:off x="905454" y="3815397"/>
              <a:ext cx="2019300" cy="1492970"/>
            </a:xfrm>
            <a:custGeom>
              <a:avLst/>
              <a:gdLst>
                <a:gd name="connsiteX0" fmla="*/ 0 w 2019300"/>
                <a:gd name="connsiteY0" fmla="*/ 596900 h 609605"/>
                <a:gd name="connsiteX1" fmla="*/ 215900 w 2019300"/>
                <a:gd name="connsiteY1" fmla="*/ 0 h 609605"/>
                <a:gd name="connsiteX2" fmla="*/ 495300 w 2019300"/>
                <a:gd name="connsiteY2" fmla="*/ 596900 h 609605"/>
                <a:gd name="connsiteX3" fmla="*/ 723900 w 2019300"/>
                <a:gd name="connsiteY3" fmla="*/ 12700 h 609605"/>
                <a:gd name="connsiteX4" fmla="*/ 952500 w 2019300"/>
                <a:gd name="connsiteY4" fmla="*/ 609600 h 609605"/>
                <a:gd name="connsiteX5" fmla="*/ 1155700 w 2019300"/>
                <a:gd name="connsiteY5" fmla="*/ 25400 h 609605"/>
                <a:gd name="connsiteX6" fmla="*/ 1333500 w 2019300"/>
                <a:gd name="connsiteY6" fmla="*/ 596900 h 609605"/>
                <a:gd name="connsiteX7" fmla="*/ 1524000 w 2019300"/>
                <a:gd name="connsiteY7" fmla="*/ 25400 h 609605"/>
                <a:gd name="connsiteX8" fmla="*/ 1714500 w 2019300"/>
                <a:gd name="connsiteY8" fmla="*/ 609600 h 609605"/>
                <a:gd name="connsiteX9" fmla="*/ 1879600 w 2019300"/>
                <a:gd name="connsiteY9" fmla="*/ 25400 h 609605"/>
                <a:gd name="connsiteX10" fmla="*/ 2019300 w 2019300"/>
                <a:gd name="connsiteY10" fmla="*/ 177800 h 60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9300" h="609605">
                  <a:moveTo>
                    <a:pt x="0" y="596900"/>
                  </a:moveTo>
                  <a:cubicBezTo>
                    <a:pt x="66675" y="298450"/>
                    <a:pt x="133350" y="0"/>
                    <a:pt x="215900" y="0"/>
                  </a:cubicBezTo>
                  <a:cubicBezTo>
                    <a:pt x="298450" y="0"/>
                    <a:pt x="410633" y="594783"/>
                    <a:pt x="495300" y="596900"/>
                  </a:cubicBezTo>
                  <a:cubicBezTo>
                    <a:pt x="579967" y="599017"/>
                    <a:pt x="647700" y="10583"/>
                    <a:pt x="723900" y="12700"/>
                  </a:cubicBezTo>
                  <a:cubicBezTo>
                    <a:pt x="800100" y="14817"/>
                    <a:pt x="880533" y="607483"/>
                    <a:pt x="952500" y="609600"/>
                  </a:cubicBezTo>
                  <a:cubicBezTo>
                    <a:pt x="1024467" y="611717"/>
                    <a:pt x="1092200" y="27517"/>
                    <a:pt x="1155700" y="25400"/>
                  </a:cubicBezTo>
                  <a:cubicBezTo>
                    <a:pt x="1219200" y="23283"/>
                    <a:pt x="1272117" y="596900"/>
                    <a:pt x="1333500" y="596900"/>
                  </a:cubicBezTo>
                  <a:cubicBezTo>
                    <a:pt x="1394883" y="596900"/>
                    <a:pt x="1460500" y="23283"/>
                    <a:pt x="1524000" y="25400"/>
                  </a:cubicBezTo>
                  <a:cubicBezTo>
                    <a:pt x="1587500" y="27517"/>
                    <a:pt x="1655233" y="609600"/>
                    <a:pt x="1714500" y="609600"/>
                  </a:cubicBezTo>
                  <a:cubicBezTo>
                    <a:pt x="1773767" y="609600"/>
                    <a:pt x="1828800" y="97367"/>
                    <a:pt x="1879600" y="25400"/>
                  </a:cubicBezTo>
                  <a:cubicBezTo>
                    <a:pt x="1930400" y="-46567"/>
                    <a:pt x="2019300" y="177800"/>
                    <a:pt x="2019300" y="17780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07818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Primordial non-</a:t>
            </a:r>
            <a:r>
              <a:rPr lang="en-US" dirty="0" err="1" smtClean="0"/>
              <a:t>Gaussianity</a:t>
            </a:r>
            <a:r>
              <a:rPr lang="en-US" dirty="0" smtClean="0"/>
              <a:t> leads to scale-dependent halo bias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99362" y="1293335"/>
            <a:ext cx="368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Dalal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Doré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Huterer</a:t>
            </a:r>
            <a:r>
              <a:rPr lang="en-US" i="1" dirty="0" smtClean="0">
                <a:solidFill>
                  <a:srgbClr val="FF0000"/>
                </a:solidFill>
              </a:rPr>
              <a:t> &amp; </a:t>
            </a:r>
            <a:r>
              <a:rPr lang="en-US" i="1" dirty="0" err="1" smtClean="0">
                <a:solidFill>
                  <a:srgbClr val="FF0000"/>
                </a:solidFill>
              </a:rPr>
              <a:t>Shirokov</a:t>
            </a:r>
            <a:r>
              <a:rPr lang="en-US" i="1" dirty="0" smtClean="0">
                <a:solidFill>
                  <a:srgbClr val="FF0000"/>
                </a:solidFill>
              </a:rPr>
              <a:t> 2008</a:t>
            </a:r>
            <a:endParaRPr lang="en-US" i="1" dirty="0">
              <a:solidFill>
                <a:srgbClr val="FF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730546"/>
              </p:ext>
            </p:extLst>
          </p:nvPr>
        </p:nvGraphicFramePr>
        <p:xfrm>
          <a:off x="112541" y="5737225"/>
          <a:ext cx="36893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34" name="Equation" r:id="rId4" imgW="1181100" imgH="254000" progId="Equation.3">
                  <p:embed/>
                </p:oleObj>
              </mc:Choice>
              <mc:Fallback>
                <p:oleObj name="Equation" r:id="rId4" imgW="11811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2541" y="5737225"/>
                        <a:ext cx="36893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139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4783572" y="2039914"/>
            <a:ext cx="3822700" cy="306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0772" y="2039914"/>
            <a:ext cx="3822700" cy="306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36972" y="2753024"/>
            <a:ext cx="8318500" cy="1798193"/>
          </a:xfrm>
          <a:custGeom>
            <a:avLst/>
            <a:gdLst>
              <a:gd name="connsiteX0" fmla="*/ 0 w 8318500"/>
              <a:gd name="connsiteY0" fmla="*/ 304988 h 1798193"/>
              <a:gd name="connsiteX1" fmla="*/ 1244600 w 8318500"/>
              <a:gd name="connsiteY1" fmla="*/ 188 h 1798193"/>
              <a:gd name="connsiteX2" fmla="*/ 2997200 w 8318500"/>
              <a:gd name="connsiteY2" fmla="*/ 343088 h 1798193"/>
              <a:gd name="connsiteX3" fmla="*/ 4572000 w 8318500"/>
              <a:gd name="connsiteY3" fmla="*/ 1524188 h 1798193"/>
              <a:gd name="connsiteX4" fmla="*/ 6604000 w 8318500"/>
              <a:gd name="connsiteY4" fmla="*/ 1790888 h 1798193"/>
              <a:gd name="connsiteX5" fmla="*/ 7696200 w 8318500"/>
              <a:gd name="connsiteY5" fmla="*/ 1346388 h 1798193"/>
              <a:gd name="connsiteX6" fmla="*/ 8318500 w 8318500"/>
              <a:gd name="connsiteY6" fmla="*/ 800288 h 17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18500" h="1798193">
                <a:moveTo>
                  <a:pt x="0" y="304988"/>
                </a:moveTo>
                <a:cubicBezTo>
                  <a:pt x="372533" y="149413"/>
                  <a:pt x="745067" y="-6162"/>
                  <a:pt x="1244600" y="188"/>
                </a:cubicBezTo>
                <a:cubicBezTo>
                  <a:pt x="1744133" y="6538"/>
                  <a:pt x="2442633" y="89088"/>
                  <a:pt x="2997200" y="343088"/>
                </a:cubicBezTo>
                <a:cubicBezTo>
                  <a:pt x="3551767" y="597088"/>
                  <a:pt x="3970867" y="1282888"/>
                  <a:pt x="4572000" y="1524188"/>
                </a:cubicBezTo>
                <a:cubicBezTo>
                  <a:pt x="5173133" y="1765488"/>
                  <a:pt x="6083300" y="1820521"/>
                  <a:pt x="6604000" y="1790888"/>
                </a:cubicBezTo>
                <a:cubicBezTo>
                  <a:pt x="7124700" y="1761255"/>
                  <a:pt x="7410450" y="1511488"/>
                  <a:pt x="7696200" y="1346388"/>
                </a:cubicBezTo>
                <a:cubicBezTo>
                  <a:pt x="7981950" y="1181288"/>
                  <a:pt x="8318500" y="800288"/>
                  <a:pt x="8318500" y="80028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964922" y="3783401"/>
            <a:ext cx="105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Φ</a:t>
            </a:r>
            <a:r>
              <a:rPr lang="en-US" sz="4400" b="1" i="1" baseline="-25000" dirty="0" smtClean="0">
                <a:solidFill>
                  <a:srgbClr val="FF0000"/>
                </a:solidFill>
              </a:rPr>
              <a:t>L</a:t>
            </a:r>
            <a:endParaRPr lang="en-US" sz="4400" b="1" i="1" baseline="-25000" dirty="0">
              <a:solidFill>
                <a:srgbClr val="FF0000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07818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Primordial non-</a:t>
            </a:r>
            <a:r>
              <a:rPr lang="en-US" dirty="0" err="1" smtClean="0"/>
              <a:t>Gaussianity</a:t>
            </a:r>
            <a:r>
              <a:rPr lang="en-US" dirty="0" smtClean="0"/>
              <a:t> leads to scale-dependent halo bias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99362" y="1293335"/>
            <a:ext cx="368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Dalal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Doré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Huterer</a:t>
            </a:r>
            <a:r>
              <a:rPr lang="en-US" i="1" dirty="0" smtClean="0">
                <a:solidFill>
                  <a:srgbClr val="FF0000"/>
                </a:solidFill>
              </a:rPr>
              <a:t> &amp; </a:t>
            </a:r>
            <a:r>
              <a:rPr lang="en-US" i="1" dirty="0" err="1" smtClean="0">
                <a:solidFill>
                  <a:srgbClr val="FF0000"/>
                </a:solidFill>
              </a:rPr>
              <a:t>Shirokov</a:t>
            </a:r>
            <a:r>
              <a:rPr lang="en-US" i="1" dirty="0" smtClean="0">
                <a:solidFill>
                  <a:srgbClr val="FF0000"/>
                </a:solidFill>
              </a:rPr>
              <a:t> 2008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724" y="3632952"/>
            <a:ext cx="904933" cy="514400"/>
          </a:xfrm>
          <a:prstGeom prst="rect">
            <a:avLst/>
          </a:prstGeom>
        </p:spPr>
      </p:pic>
      <p:pic>
        <p:nvPicPr>
          <p:cNvPr id="16" name="Picture 15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7370" y="3785352"/>
            <a:ext cx="904933" cy="514400"/>
          </a:xfrm>
          <a:prstGeom prst="rect">
            <a:avLst/>
          </a:prstGeom>
        </p:spPr>
      </p:pic>
      <p:pic>
        <p:nvPicPr>
          <p:cNvPr id="17" name="Picture 16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4758" y="2994149"/>
            <a:ext cx="904933" cy="514400"/>
          </a:xfrm>
          <a:prstGeom prst="rect">
            <a:avLst/>
          </a:prstGeom>
        </p:spPr>
      </p:pic>
      <p:pic>
        <p:nvPicPr>
          <p:cNvPr id="18" name="Picture 17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57" y="2039914"/>
            <a:ext cx="904933" cy="514400"/>
          </a:xfrm>
          <a:prstGeom prst="rect">
            <a:avLst/>
          </a:prstGeom>
        </p:spPr>
      </p:pic>
      <p:pic>
        <p:nvPicPr>
          <p:cNvPr id="22" name="Picture 21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124" y="2736949"/>
            <a:ext cx="904933" cy="514400"/>
          </a:xfrm>
          <a:prstGeom prst="rect">
            <a:avLst/>
          </a:prstGeom>
        </p:spPr>
      </p:pic>
      <p:pic>
        <p:nvPicPr>
          <p:cNvPr id="28" name="Picture 27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2303" y="4002677"/>
            <a:ext cx="904933" cy="514400"/>
          </a:xfrm>
          <a:prstGeom prst="rect">
            <a:avLst/>
          </a:prstGeom>
        </p:spPr>
      </p:pic>
      <p:pic>
        <p:nvPicPr>
          <p:cNvPr id="29" name="Picture 28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2303" y="2238624"/>
            <a:ext cx="904933" cy="514400"/>
          </a:xfrm>
          <a:prstGeom prst="rect">
            <a:avLst/>
          </a:prstGeom>
        </p:spPr>
      </p:pic>
      <p:pic>
        <p:nvPicPr>
          <p:cNvPr id="30" name="Picture 29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657" y="4468852"/>
            <a:ext cx="904933" cy="514400"/>
          </a:xfrm>
          <a:prstGeom prst="rect">
            <a:avLst/>
          </a:prstGeom>
        </p:spPr>
      </p:pic>
      <p:pic>
        <p:nvPicPr>
          <p:cNvPr id="33" name="Picture 32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487" y="2934046"/>
            <a:ext cx="904933" cy="514400"/>
          </a:xfrm>
          <a:prstGeom prst="rect">
            <a:avLst/>
          </a:prstGeom>
        </p:spPr>
      </p:pic>
      <p:pic>
        <p:nvPicPr>
          <p:cNvPr id="36" name="Picture 35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7835" y="2516096"/>
            <a:ext cx="904933" cy="514400"/>
          </a:xfrm>
          <a:prstGeom prst="rect">
            <a:avLst/>
          </a:prstGeom>
        </p:spPr>
      </p:pic>
      <p:pic>
        <p:nvPicPr>
          <p:cNvPr id="37" name="Picture 36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7522" y="3632952"/>
            <a:ext cx="904933" cy="514400"/>
          </a:xfrm>
          <a:prstGeom prst="rect">
            <a:avLst/>
          </a:prstGeom>
        </p:spPr>
      </p:pic>
      <p:pic>
        <p:nvPicPr>
          <p:cNvPr id="38" name="Picture 37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6020" y="3783401"/>
            <a:ext cx="904933" cy="5144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452460" y="3283206"/>
            <a:ext cx="1663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δn</a:t>
            </a:r>
            <a:r>
              <a:rPr lang="en-US" sz="4000" b="1" i="1" baseline="-25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 0</a:t>
            </a:r>
            <a:endParaRPr lang="en-US" sz="4000" b="1" i="1" baseline="-2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25668" y="2929849"/>
            <a:ext cx="1663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δn</a:t>
            </a:r>
            <a:r>
              <a:rPr lang="en-US" sz="4000" b="1" i="1" baseline="-25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&lt; 0</a:t>
            </a:r>
            <a:endParaRPr lang="en-US" sz="4000" b="1" i="1" baseline="-2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534157"/>
              </p:ext>
            </p:extLst>
          </p:nvPr>
        </p:nvGraphicFramePr>
        <p:xfrm>
          <a:off x="115514" y="5737225"/>
          <a:ext cx="515620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01" name="Equation" r:id="rId5" imgW="1651000" imgH="254000" progId="Equation.3">
                  <p:embed/>
                </p:oleObj>
              </mc:Choice>
              <mc:Fallback>
                <p:oleObj name="Equation" r:id="rId5" imgW="1651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514" y="5737225"/>
                        <a:ext cx="515620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362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4783572" y="2039914"/>
            <a:ext cx="3822700" cy="306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0772" y="2039914"/>
            <a:ext cx="3822700" cy="306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36972" y="2753024"/>
            <a:ext cx="8318500" cy="1798193"/>
          </a:xfrm>
          <a:custGeom>
            <a:avLst/>
            <a:gdLst>
              <a:gd name="connsiteX0" fmla="*/ 0 w 8318500"/>
              <a:gd name="connsiteY0" fmla="*/ 304988 h 1798193"/>
              <a:gd name="connsiteX1" fmla="*/ 1244600 w 8318500"/>
              <a:gd name="connsiteY1" fmla="*/ 188 h 1798193"/>
              <a:gd name="connsiteX2" fmla="*/ 2997200 w 8318500"/>
              <a:gd name="connsiteY2" fmla="*/ 343088 h 1798193"/>
              <a:gd name="connsiteX3" fmla="*/ 4572000 w 8318500"/>
              <a:gd name="connsiteY3" fmla="*/ 1524188 h 1798193"/>
              <a:gd name="connsiteX4" fmla="*/ 6604000 w 8318500"/>
              <a:gd name="connsiteY4" fmla="*/ 1790888 h 1798193"/>
              <a:gd name="connsiteX5" fmla="*/ 7696200 w 8318500"/>
              <a:gd name="connsiteY5" fmla="*/ 1346388 h 1798193"/>
              <a:gd name="connsiteX6" fmla="*/ 8318500 w 8318500"/>
              <a:gd name="connsiteY6" fmla="*/ 800288 h 17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18500" h="1798193">
                <a:moveTo>
                  <a:pt x="0" y="304988"/>
                </a:moveTo>
                <a:cubicBezTo>
                  <a:pt x="372533" y="149413"/>
                  <a:pt x="745067" y="-6162"/>
                  <a:pt x="1244600" y="188"/>
                </a:cubicBezTo>
                <a:cubicBezTo>
                  <a:pt x="1744133" y="6538"/>
                  <a:pt x="2442633" y="89088"/>
                  <a:pt x="2997200" y="343088"/>
                </a:cubicBezTo>
                <a:cubicBezTo>
                  <a:pt x="3551767" y="597088"/>
                  <a:pt x="3970867" y="1282888"/>
                  <a:pt x="4572000" y="1524188"/>
                </a:cubicBezTo>
                <a:cubicBezTo>
                  <a:pt x="5173133" y="1765488"/>
                  <a:pt x="6083300" y="1820521"/>
                  <a:pt x="6604000" y="1790888"/>
                </a:cubicBezTo>
                <a:cubicBezTo>
                  <a:pt x="7124700" y="1761255"/>
                  <a:pt x="7410450" y="1511488"/>
                  <a:pt x="7696200" y="1346388"/>
                </a:cubicBezTo>
                <a:cubicBezTo>
                  <a:pt x="7981950" y="1181288"/>
                  <a:pt x="8318500" y="800288"/>
                  <a:pt x="8318500" y="80028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964922" y="3783401"/>
            <a:ext cx="105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Φ</a:t>
            </a:r>
            <a:r>
              <a:rPr lang="en-US" sz="4400" b="1" i="1" baseline="-25000" dirty="0" smtClean="0">
                <a:solidFill>
                  <a:srgbClr val="FF0000"/>
                </a:solidFill>
              </a:rPr>
              <a:t>L</a:t>
            </a:r>
            <a:endParaRPr lang="en-US" sz="4400" b="1" i="1" baseline="-25000" dirty="0">
              <a:solidFill>
                <a:srgbClr val="FF0000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07818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Primordial non-</a:t>
            </a:r>
            <a:r>
              <a:rPr lang="en-US" dirty="0" err="1" smtClean="0"/>
              <a:t>Gaussianity</a:t>
            </a:r>
            <a:r>
              <a:rPr lang="en-US" dirty="0" smtClean="0"/>
              <a:t> leads to scale-dependent halo bias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99362" y="1293335"/>
            <a:ext cx="368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Dalal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Doré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Huterer</a:t>
            </a:r>
            <a:r>
              <a:rPr lang="en-US" i="1" dirty="0" smtClean="0">
                <a:solidFill>
                  <a:srgbClr val="FF0000"/>
                </a:solidFill>
              </a:rPr>
              <a:t> &amp; </a:t>
            </a:r>
            <a:r>
              <a:rPr lang="en-US" i="1" dirty="0" err="1" smtClean="0">
                <a:solidFill>
                  <a:srgbClr val="FF0000"/>
                </a:solidFill>
              </a:rPr>
              <a:t>Shirokov</a:t>
            </a:r>
            <a:r>
              <a:rPr lang="en-US" i="1" dirty="0" smtClean="0">
                <a:solidFill>
                  <a:srgbClr val="FF0000"/>
                </a:solidFill>
              </a:rPr>
              <a:t> 2008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724" y="3632952"/>
            <a:ext cx="904933" cy="514400"/>
          </a:xfrm>
          <a:prstGeom prst="rect">
            <a:avLst/>
          </a:prstGeom>
        </p:spPr>
      </p:pic>
      <p:pic>
        <p:nvPicPr>
          <p:cNvPr id="16" name="Picture 15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7370" y="3785352"/>
            <a:ext cx="904933" cy="514400"/>
          </a:xfrm>
          <a:prstGeom prst="rect">
            <a:avLst/>
          </a:prstGeom>
        </p:spPr>
      </p:pic>
      <p:pic>
        <p:nvPicPr>
          <p:cNvPr id="17" name="Picture 16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4758" y="2994149"/>
            <a:ext cx="904933" cy="514400"/>
          </a:xfrm>
          <a:prstGeom prst="rect">
            <a:avLst/>
          </a:prstGeom>
        </p:spPr>
      </p:pic>
      <p:pic>
        <p:nvPicPr>
          <p:cNvPr id="18" name="Picture 17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57" y="2039914"/>
            <a:ext cx="904933" cy="514400"/>
          </a:xfrm>
          <a:prstGeom prst="rect">
            <a:avLst/>
          </a:prstGeom>
        </p:spPr>
      </p:pic>
      <p:pic>
        <p:nvPicPr>
          <p:cNvPr id="22" name="Picture 21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124" y="2736949"/>
            <a:ext cx="904933" cy="514400"/>
          </a:xfrm>
          <a:prstGeom prst="rect">
            <a:avLst/>
          </a:prstGeom>
        </p:spPr>
      </p:pic>
      <p:pic>
        <p:nvPicPr>
          <p:cNvPr id="28" name="Picture 27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2303" y="4002677"/>
            <a:ext cx="904933" cy="514400"/>
          </a:xfrm>
          <a:prstGeom prst="rect">
            <a:avLst/>
          </a:prstGeom>
        </p:spPr>
      </p:pic>
      <p:pic>
        <p:nvPicPr>
          <p:cNvPr id="29" name="Picture 28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2303" y="2238624"/>
            <a:ext cx="904933" cy="514400"/>
          </a:xfrm>
          <a:prstGeom prst="rect">
            <a:avLst/>
          </a:prstGeom>
        </p:spPr>
      </p:pic>
      <p:pic>
        <p:nvPicPr>
          <p:cNvPr id="30" name="Picture 29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657" y="4468852"/>
            <a:ext cx="904933" cy="514400"/>
          </a:xfrm>
          <a:prstGeom prst="rect">
            <a:avLst/>
          </a:prstGeom>
        </p:spPr>
      </p:pic>
      <p:pic>
        <p:nvPicPr>
          <p:cNvPr id="33" name="Picture 32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487" y="2934046"/>
            <a:ext cx="904933" cy="514400"/>
          </a:xfrm>
          <a:prstGeom prst="rect">
            <a:avLst/>
          </a:prstGeom>
        </p:spPr>
      </p:pic>
      <p:pic>
        <p:nvPicPr>
          <p:cNvPr id="36" name="Picture 35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7835" y="2516096"/>
            <a:ext cx="904933" cy="514400"/>
          </a:xfrm>
          <a:prstGeom prst="rect">
            <a:avLst/>
          </a:prstGeom>
        </p:spPr>
      </p:pic>
      <p:pic>
        <p:nvPicPr>
          <p:cNvPr id="37" name="Picture 36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7522" y="3632952"/>
            <a:ext cx="904933" cy="514400"/>
          </a:xfrm>
          <a:prstGeom prst="rect">
            <a:avLst/>
          </a:prstGeom>
        </p:spPr>
      </p:pic>
      <p:pic>
        <p:nvPicPr>
          <p:cNvPr id="38" name="Picture 37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6020" y="3783401"/>
            <a:ext cx="904933" cy="5144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452460" y="3283206"/>
            <a:ext cx="1663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δn</a:t>
            </a:r>
            <a:r>
              <a:rPr lang="en-US" sz="4000" b="1" i="1" baseline="-25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 0</a:t>
            </a:r>
            <a:endParaRPr lang="en-US" sz="4000" b="1" i="1" baseline="-2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25668" y="2929849"/>
            <a:ext cx="1663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δn</a:t>
            </a:r>
            <a:r>
              <a:rPr lang="en-US" sz="4000" b="1" i="1" baseline="-25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&lt; 0</a:t>
            </a:r>
            <a:endParaRPr lang="en-US" sz="4000" b="1" i="1" baseline="-2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062356"/>
              </p:ext>
            </p:extLst>
          </p:nvPr>
        </p:nvGraphicFramePr>
        <p:xfrm>
          <a:off x="121113" y="5737641"/>
          <a:ext cx="9003852" cy="793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23" name="Equation" r:id="rId5" imgW="2882900" imgH="254000" progId="Equation.3">
                  <p:embed/>
                </p:oleObj>
              </mc:Choice>
              <mc:Fallback>
                <p:oleObj name="Equation" r:id="rId5" imgW="28829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113" y="5737641"/>
                        <a:ext cx="9003852" cy="793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808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036168"/>
              </p:ext>
            </p:extLst>
          </p:nvPr>
        </p:nvGraphicFramePr>
        <p:xfrm>
          <a:off x="236972" y="5465502"/>
          <a:ext cx="6581825" cy="1370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93" name="Equation" r:id="rId4" imgW="2070100" imgH="431800" progId="Equation.3">
                  <p:embed/>
                </p:oleObj>
              </mc:Choice>
              <mc:Fallback>
                <p:oleObj name="Equation" r:id="rId4" imgW="2070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972" y="5465502"/>
                        <a:ext cx="6581825" cy="1370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val 31"/>
          <p:cNvSpPr/>
          <p:nvPr/>
        </p:nvSpPr>
        <p:spPr>
          <a:xfrm>
            <a:off x="4783572" y="2039914"/>
            <a:ext cx="3822700" cy="306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0772" y="2039914"/>
            <a:ext cx="3822700" cy="306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36972" y="2753024"/>
            <a:ext cx="8318500" cy="1798193"/>
          </a:xfrm>
          <a:custGeom>
            <a:avLst/>
            <a:gdLst>
              <a:gd name="connsiteX0" fmla="*/ 0 w 8318500"/>
              <a:gd name="connsiteY0" fmla="*/ 304988 h 1798193"/>
              <a:gd name="connsiteX1" fmla="*/ 1244600 w 8318500"/>
              <a:gd name="connsiteY1" fmla="*/ 188 h 1798193"/>
              <a:gd name="connsiteX2" fmla="*/ 2997200 w 8318500"/>
              <a:gd name="connsiteY2" fmla="*/ 343088 h 1798193"/>
              <a:gd name="connsiteX3" fmla="*/ 4572000 w 8318500"/>
              <a:gd name="connsiteY3" fmla="*/ 1524188 h 1798193"/>
              <a:gd name="connsiteX4" fmla="*/ 6604000 w 8318500"/>
              <a:gd name="connsiteY4" fmla="*/ 1790888 h 1798193"/>
              <a:gd name="connsiteX5" fmla="*/ 7696200 w 8318500"/>
              <a:gd name="connsiteY5" fmla="*/ 1346388 h 1798193"/>
              <a:gd name="connsiteX6" fmla="*/ 8318500 w 8318500"/>
              <a:gd name="connsiteY6" fmla="*/ 800288 h 17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18500" h="1798193">
                <a:moveTo>
                  <a:pt x="0" y="304988"/>
                </a:moveTo>
                <a:cubicBezTo>
                  <a:pt x="372533" y="149413"/>
                  <a:pt x="745067" y="-6162"/>
                  <a:pt x="1244600" y="188"/>
                </a:cubicBezTo>
                <a:cubicBezTo>
                  <a:pt x="1744133" y="6538"/>
                  <a:pt x="2442633" y="89088"/>
                  <a:pt x="2997200" y="343088"/>
                </a:cubicBezTo>
                <a:cubicBezTo>
                  <a:pt x="3551767" y="597088"/>
                  <a:pt x="3970867" y="1282888"/>
                  <a:pt x="4572000" y="1524188"/>
                </a:cubicBezTo>
                <a:cubicBezTo>
                  <a:pt x="5173133" y="1765488"/>
                  <a:pt x="6083300" y="1820521"/>
                  <a:pt x="6604000" y="1790888"/>
                </a:cubicBezTo>
                <a:cubicBezTo>
                  <a:pt x="7124700" y="1761255"/>
                  <a:pt x="7410450" y="1511488"/>
                  <a:pt x="7696200" y="1346388"/>
                </a:cubicBezTo>
                <a:cubicBezTo>
                  <a:pt x="7981950" y="1181288"/>
                  <a:pt x="8318500" y="800288"/>
                  <a:pt x="8318500" y="80028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964922" y="3783401"/>
            <a:ext cx="105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Φ</a:t>
            </a:r>
            <a:r>
              <a:rPr lang="en-US" sz="4400" b="1" i="1" baseline="-25000" dirty="0" smtClean="0">
                <a:solidFill>
                  <a:srgbClr val="FF0000"/>
                </a:solidFill>
              </a:rPr>
              <a:t>L</a:t>
            </a:r>
            <a:endParaRPr lang="en-US" sz="4400" b="1" i="1" baseline="-25000" dirty="0">
              <a:solidFill>
                <a:srgbClr val="FF0000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07818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Primordial non-</a:t>
            </a:r>
            <a:r>
              <a:rPr lang="en-US" dirty="0" err="1" smtClean="0"/>
              <a:t>Gaussianity</a:t>
            </a:r>
            <a:r>
              <a:rPr lang="en-US" dirty="0" smtClean="0"/>
              <a:t> leads to scale-dependent halo bias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99362" y="1293335"/>
            <a:ext cx="368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Dalal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Doré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Huterer</a:t>
            </a:r>
            <a:r>
              <a:rPr lang="en-US" i="1" dirty="0" smtClean="0">
                <a:solidFill>
                  <a:srgbClr val="FF0000"/>
                </a:solidFill>
              </a:rPr>
              <a:t> &amp; </a:t>
            </a:r>
            <a:r>
              <a:rPr lang="en-US" i="1" dirty="0" err="1" smtClean="0">
                <a:solidFill>
                  <a:srgbClr val="FF0000"/>
                </a:solidFill>
              </a:rPr>
              <a:t>Shirokov</a:t>
            </a:r>
            <a:r>
              <a:rPr lang="en-US" i="1" dirty="0" smtClean="0">
                <a:solidFill>
                  <a:srgbClr val="FF0000"/>
                </a:solidFill>
              </a:rPr>
              <a:t> 2008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gal2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724" y="3632952"/>
            <a:ext cx="904933" cy="514400"/>
          </a:xfrm>
          <a:prstGeom prst="rect">
            <a:avLst/>
          </a:prstGeom>
        </p:spPr>
      </p:pic>
      <p:pic>
        <p:nvPicPr>
          <p:cNvPr id="16" name="Picture 15" descr="gal2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7370" y="3785352"/>
            <a:ext cx="904933" cy="514400"/>
          </a:xfrm>
          <a:prstGeom prst="rect">
            <a:avLst/>
          </a:prstGeom>
        </p:spPr>
      </p:pic>
      <p:pic>
        <p:nvPicPr>
          <p:cNvPr id="17" name="Picture 16" descr="gal2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4758" y="2994149"/>
            <a:ext cx="904933" cy="514400"/>
          </a:xfrm>
          <a:prstGeom prst="rect">
            <a:avLst/>
          </a:prstGeom>
        </p:spPr>
      </p:pic>
      <p:pic>
        <p:nvPicPr>
          <p:cNvPr id="18" name="Picture 17" descr="gal2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57" y="2039914"/>
            <a:ext cx="904933" cy="514400"/>
          </a:xfrm>
          <a:prstGeom prst="rect">
            <a:avLst/>
          </a:prstGeom>
        </p:spPr>
      </p:pic>
      <p:pic>
        <p:nvPicPr>
          <p:cNvPr id="22" name="Picture 21" descr="gal2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124" y="2736949"/>
            <a:ext cx="904933" cy="514400"/>
          </a:xfrm>
          <a:prstGeom prst="rect">
            <a:avLst/>
          </a:prstGeom>
        </p:spPr>
      </p:pic>
      <p:pic>
        <p:nvPicPr>
          <p:cNvPr id="28" name="Picture 27" descr="gal2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2303" y="4002677"/>
            <a:ext cx="904933" cy="514400"/>
          </a:xfrm>
          <a:prstGeom prst="rect">
            <a:avLst/>
          </a:prstGeom>
        </p:spPr>
      </p:pic>
      <p:pic>
        <p:nvPicPr>
          <p:cNvPr id="29" name="Picture 28" descr="gal2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2303" y="2238624"/>
            <a:ext cx="904933" cy="514400"/>
          </a:xfrm>
          <a:prstGeom prst="rect">
            <a:avLst/>
          </a:prstGeom>
        </p:spPr>
      </p:pic>
      <p:pic>
        <p:nvPicPr>
          <p:cNvPr id="30" name="Picture 29" descr="gal2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657" y="4468852"/>
            <a:ext cx="904933" cy="514400"/>
          </a:xfrm>
          <a:prstGeom prst="rect">
            <a:avLst/>
          </a:prstGeom>
        </p:spPr>
      </p:pic>
      <p:pic>
        <p:nvPicPr>
          <p:cNvPr id="33" name="Picture 32" descr="gal2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487" y="2934046"/>
            <a:ext cx="904933" cy="514400"/>
          </a:xfrm>
          <a:prstGeom prst="rect">
            <a:avLst/>
          </a:prstGeom>
        </p:spPr>
      </p:pic>
      <p:pic>
        <p:nvPicPr>
          <p:cNvPr id="36" name="Picture 35" descr="gal2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7835" y="2516096"/>
            <a:ext cx="904933" cy="514400"/>
          </a:xfrm>
          <a:prstGeom prst="rect">
            <a:avLst/>
          </a:prstGeom>
        </p:spPr>
      </p:pic>
      <p:pic>
        <p:nvPicPr>
          <p:cNvPr id="37" name="Picture 36" descr="gal2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7522" y="3632952"/>
            <a:ext cx="904933" cy="514400"/>
          </a:xfrm>
          <a:prstGeom prst="rect">
            <a:avLst/>
          </a:prstGeom>
        </p:spPr>
      </p:pic>
      <p:pic>
        <p:nvPicPr>
          <p:cNvPr id="38" name="Picture 37" descr="gal2_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6020" y="3783401"/>
            <a:ext cx="904933" cy="5144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452460" y="3283206"/>
            <a:ext cx="1663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δn</a:t>
            </a:r>
            <a:r>
              <a:rPr lang="en-US" sz="4000" b="1" i="1" baseline="-25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 0</a:t>
            </a:r>
            <a:endParaRPr lang="en-US" sz="4000" b="1" i="1" baseline="-2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25668" y="2929849"/>
            <a:ext cx="1663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δn</a:t>
            </a:r>
            <a:r>
              <a:rPr lang="en-US" sz="4000" b="1" i="1" baseline="-25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&lt; 0</a:t>
            </a:r>
            <a:endParaRPr lang="en-US" sz="4000" b="1" i="1" baseline="-2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5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4907569" y="5455369"/>
            <a:ext cx="4123026" cy="13743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313202"/>
              </p:ext>
            </p:extLst>
          </p:nvPr>
        </p:nvGraphicFramePr>
        <p:xfrm>
          <a:off x="48231" y="5709513"/>
          <a:ext cx="4714645" cy="98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35" name="Equation" r:id="rId4" imgW="2070100" imgH="431800" progId="Equation.3">
                  <p:embed/>
                </p:oleObj>
              </mc:Choice>
              <mc:Fallback>
                <p:oleObj name="Equation" r:id="rId4" imgW="2070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231" y="5709513"/>
                        <a:ext cx="4714645" cy="98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847880" y="5455368"/>
            <a:ext cx="4250591" cy="1402632"/>
            <a:chOff x="4847880" y="5455368"/>
            <a:chExt cx="4250591" cy="1402632"/>
          </a:xfrm>
        </p:grpSpPr>
        <p:sp>
          <p:nvSpPr>
            <p:cNvPr id="5" name="TextBox 4"/>
            <p:cNvSpPr txBox="1"/>
            <p:nvPr/>
          </p:nvSpPr>
          <p:spPr>
            <a:xfrm>
              <a:off x="4847880" y="5455368"/>
              <a:ext cx="42505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u"/>
              </a:pPr>
              <a:r>
                <a:rPr lang="en-US" sz="2800" dirty="0" smtClean="0"/>
                <a:t>Unique signal:</a:t>
              </a:r>
            </a:p>
            <a:p>
              <a:pPr marL="285750" indent="-285750">
                <a:buFont typeface="Wingdings" charset="2"/>
                <a:buChar char="u"/>
              </a:pPr>
              <a:r>
                <a:rPr lang="en-US" sz="2800" dirty="0" smtClean="0"/>
                <a:t>Requires Ultra-Large Scales:</a:t>
              </a:r>
              <a:endParaRPr lang="en-US" sz="2800" dirty="0"/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7926381"/>
                </p:ext>
              </p:extLst>
            </p:nvPr>
          </p:nvGraphicFramePr>
          <p:xfrm>
            <a:off x="7357342" y="5503275"/>
            <a:ext cx="1536700" cy="484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736" name="Equation" r:id="rId6" imgW="723900" imgH="228600" progId="Equation.3">
                    <p:embed/>
                  </p:oleObj>
                </mc:Choice>
                <mc:Fallback>
                  <p:oleObj name="Equation" r:id="rId6" imgW="7239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357342" y="5503275"/>
                          <a:ext cx="1536700" cy="4841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577256"/>
                </p:ext>
              </p:extLst>
            </p:nvPr>
          </p:nvGraphicFramePr>
          <p:xfrm>
            <a:off x="6290109" y="6400800"/>
            <a:ext cx="2265363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737" name="Equation" r:id="rId8" imgW="1066800" imgH="215900" progId="Equation.3">
                    <p:embed/>
                  </p:oleObj>
                </mc:Choice>
                <mc:Fallback>
                  <p:oleObj name="Equation" r:id="rId8" imgW="10668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290109" y="6400800"/>
                          <a:ext cx="2265363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" name="Oval 31"/>
          <p:cNvSpPr/>
          <p:nvPr/>
        </p:nvSpPr>
        <p:spPr>
          <a:xfrm>
            <a:off x="4783572" y="2039914"/>
            <a:ext cx="3822700" cy="306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0772" y="2039914"/>
            <a:ext cx="3822700" cy="306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36972" y="2753024"/>
            <a:ext cx="8318500" cy="1798193"/>
          </a:xfrm>
          <a:custGeom>
            <a:avLst/>
            <a:gdLst>
              <a:gd name="connsiteX0" fmla="*/ 0 w 8318500"/>
              <a:gd name="connsiteY0" fmla="*/ 304988 h 1798193"/>
              <a:gd name="connsiteX1" fmla="*/ 1244600 w 8318500"/>
              <a:gd name="connsiteY1" fmla="*/ 188 h 1798193"/>
              <a:gd name="connsiteX2" fmla="*/ 2997200 w 8318500"/>
              <a:gd name="connsiteY2" fmla="*/ 343088 h 1798193"/>
              <a:gd name="connsiteX3" fmla="*/ 4572000 w 8318500"/>
              <a:gd name="connsiteY3" fmla="*/ 1524188 h 1798193"/>
              <a:gd name="connsiteX4" fmla="*/ 6604000 w 8318500"/>
              <a:gd name="connsiteY4" fmla="*/ 1790888 h 1798193"/>
              <a:gd name="connsiteX5" fmla="*/ 7696200 w 8318500"/>
              <a:gd name="connsiteY5" fmla="*/ 1346388 h 1798193"/>
              <a:gd name="connsiteX6" fmla="*/ 8318500 w 8318500"/>
              <a:gd name="connsiteY6" fmla="*/ 800288 h 17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18500" h="1798193">
                <a:moveTo>
                  <a:pt x="0" y="304988"/>
                </a:moveTo>
                <a:cubicBezTo>
                  <a:pt x="372533" y="149413"/>
                  <a:pt x="745067" y="-6162"/>
                  <a:pt x="1244600" y="188"/>
                </a:cubicBezTo>
                <a:cubicBezTo>
                  <a:pt x="1744133" y="6538"/>
                  <a:pt x="2442633" y="89088"/>
                  <a:pt x="2997200" y="343088"/>
                </a:cubicBezTo>
                <a:cubicBezTo>
                  <a:pt x="3551767" y="597088"/>
                  <a:pt x="3970867" y="1282888"/>
                  <a:pt x="4572000" y="1524188"/>
                </a:cubicBezTo>
                <a:cubicBezTo>
                  <a:pt x="5173133" y="1765488"/>
                  <a:pt x="6083300" y="1820521"/>
                  <a:pt x="6604000" y="1790888"/>
                </a:cubicBezTo>
                <a:cubicBezTo>
                  <a:pt x="7124700" y="1761255"/>
                  <a:pt x="7410450" y="1511488"/>
                  <a:pt x="7696200" y="1346388"/>
                </a:cubicBezTo>
                <a:cubicBezTo>
                  <a:pt x="7981950" y="1181288"/>
                  <a:pt x="8318500" y="800288"/>
                  <a:pt x="8318500" y="80028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964922" y="3783401"/>
            <a:ext cx="105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Φ</a:t>
            </a:r>
            <a:r>
              <a:rPr lang="en-US" sz="4400" b="1" i="1" baseline="-25000" dirty="0" smtClean="0">
                <a:solidFill>
                  <a:srgbClr val="FF0000"/>
                </a:solidFill>
              </a:rPr>
              <a:t>L</a:t>
            </a:r>
            <a:endParaRPr lang="en-US" sz="4400" b="1" i="1" baseline="-25000" dirty="0">
              <a:solidFill>
                <a:srgbClr val="FF0000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07818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Primordial non-</a:t>
            </a:r>
            <a:r>
              <a:rPr lang="en-US" dirty="0" err="1" smtClean="0"/>
              <a:t>Gaussianity</a:t>
            </a:r>
            <a:r>
              <a:rPr lang="en-US" dirty="0" smtClean="0"/>
              <a:t> leads to scale-dependent halo bias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99362" y="1293335"/>
            <a:ext cx="368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Dalal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Doré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Huterer</a:t>
            </a:r>
            <a:r>
              <a:rPr lang="en-US" i="1" dirty="0" smtClean="0">
                <a:solidFill>
                  <a:srgbClr val="FF0000"/>
                </a:solidFill>
              </a:rPr>
              <a:t> &amp; </a:t>
            </a:r>
            <a:r>
              <a:rPr lang="en-US" i="1" dirty="0" err="1" smtClean="0">
                <a:solidFill>
                  <a:srgbClr val="FF0000"/>
                </a:solidFill>
              </a:rPr>
              <a:t>Shirokov</a:t>
            </a:r>
            <a:r>
              <a:rPr lang="en-US" i="1" dirty="0" smtClean="0">
                <a:solidFill>
                  <a:srgbClr val="FF0000"/>
                </a:solidFill>
              </a:rPr>
              <a:t> 2008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gal2_sma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724" y="3632952"/>
            <a:ext cx="904933" cy="514400"/>
          </a:xfrm>
          <a:prstGeom prst="rect">
            <a:avLst/>
          </a:prstGeom>
        </p:spPr>
      </p:pic>
      <p:pic>
        <p:nvPicPr>
          <p:cNvPr id="16" name="Picture 15" descr="gal2_sma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7370" y="3785352"/>
            <a:ext cx="904933" cy="514400"/>
          </a:xfrm>
          <a:prstGeom prst="rect">
            <a:avLst/>
          </a:prstGeom>
        </p:spPr>
      </p:pic>
      <p:pic>
        <p:nvPicPr>
          <p:cNvPr id="17" name="Picture 16" descr="gal2_sma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4758" y="2994149"/>
            <a:ext cx="904933" cy="514400"/>
          </a:xfrm>
          <a:prstGeom prst="rect">
            <a:avLst/>
          </a:prstGeom>
        </p:spPr>
      </p:pic>
      <p:pic>
        <p:nvPicPr>
          <p:cNvPr id="18" name="Picture 17" descr="gal2_sma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57" y="2039914"/>
            <a:ext cx="904933" cy="514400"/>
          </a:xfrm>
          <a:prstGeom prst="rect">
            <a:avLst/>
          </a:prstGeom>
        </p:spPr>
      </p:pic>
      <p:pic>
        <p:nvPicPr>
          <p:cNvPr id="22" name="Picture 21" descr="gal2_sma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124" y="2736949"/>
            <a:ext cx="904933" cy="514400"/>
          </a:xfrm>
          <a:prstGeom prst="rect">
            <a:avLst/>
          </a:prstGeom>
        </p:spPr>
      </p:pic>
      <p:pic>
        <p:nvPicPr>
          <p:cNvPr id="28" name="Picture 27" descr="gal2_sma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2303" y="4002677"/>
            <a:ext cx="904933" cy="514400"/>
          </a:xfrm>
          <a:prstGeom prst="rect">
            <a:avLst/>
          </a:prstGeom>
        </p:spPr>
      </p:pic>
      <p:pic>
        <p:nvPicPr>
          <p:cNvPr id="29" name="Picture 28" descr="gal2_sma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2303" y="2238624"/>
            <a:ext cx="904933" cy="514400"/>
          </a:xfrm>
          <a:prstGeom prst="rect">
            <a:avLst/>
          </a:prstGeom>
        </p:spPr>
      </p:pic>
      <p:pic>
        <p:nvPicPr>
          <p:cNvPr id="30" name="Picture 29" descr="gal2_sma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657" y="4468852"/>
            <a:ext cx="904933" cy="514400"/>
          </a:xfrm>
          <a:prstGeom prst="rect">
            <a:avLst/>
          </a:prstGeom>
        </p:spPr>
      </p:pic>
      <p:pic>
        <p:nvPicPr>
          <p:cNvPr id="33" name="Picture 32" descr="gal2_sma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487" y="2934046"/>
            <a:ext cx="904933" cy="514400"/>
          </a:xfrm>
          <a:prstGeom prst="rect">
            <a:avLst/>
          </a:prstGeom>
        </p:spPr>
      </p:pic>
      <p:pic>
        <p:nvPicPr>
          <p:cNvPr id="36" name="Picture 35" descr="gal2_sma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7835" y="2516096"/>
            <a:ext cx="904933" cy="514400"/>
          </a:xfrm>
          <a:prstGeom prst="rect">
            <a:avLst/>
          </a:prstGeom>
        </p:spPr>
      </p:pic>
      <p:pic>
        <p:nvPicPr>
          <p:cNvPr id="37" name="Picture 36" descr="gal2_sma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7522" y="3632952"/>
            <a:ext cx="904933" cy="514400"/>
          </a:xfrm>
          <a:prstGeom prst="rect">
            <a:avLst/>
          </a:prstGeom>
        </p:spPr>
      </p:pic>
      <p:pic>
        <p:nvPicPr>
          <p:cNvPr id="38" name="Picture 37" descr="gal2_smal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6020" y="3783401"/>
            <a:ext cx="904933" cy="5144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452460" y="3283206"/>
            <a:ext cx="1663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δn</a:t>
            </a:r>
            <a:r>
              <a:rPr lang="en-US" sz="4000" b="1" i="1" baseline="-25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 0</a:t>
            </a:r>
            <a:endParaRPr lang="en-US" sz="4000" b="1" i="1" baseline="-2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25668" y="2929849"/>
            <a:ext cx="1663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δn</a:t>
            </a:r>
            <a:r>
              <a:rPr lang="en-US" sz="4000" b="1" i="1" baseline="-25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&lt; 0</a:t>
            </a:r>
            <a:endParaRPr lang="en-US" sz="4000" b="1" i="1" baseline="-25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53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_qs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8" y="1441790"/>
            <a:ext cx="7195649" cy="5281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1636" y="1218232"/>
            <a:ext cx="2632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rgbClr val="FF0000"/>
                </a:solidFill>
              </a:rPr>
              <a:t>Leistedt</a:t>
            </a:r>
            <a:r>
              <a:rPr lang="en-US" sz="1600" i="1" dirty="0" smtClean="0">
                <a:solidFill>
                  <a:srgbClr val="FF0000"/>
                </a:solidFill>
              </a:rPr>
              <a:t> &amp; </a:t>
            </a:r>
            <a:r>
              <a:rPr lang="en-US" sz="1600" i="1" dirty="0" err="1" smtClean="0">
                <a:solidFill>
                  <a:srgbClr val="FF0000"/>
                </a:solidFill>
              </a:rPr>
              <a:t>Peiris</a:t>
            </a:r>
            <a:r>
              <a:rPr lang="en-US" sz="1600" i="1" dirty="0" smtClean="0">
                <a:solidFill>
                  <a:srgbClr val="FF0000"/>
                </a:solidFill>
              </a:rPr>
              <a:t> 2014, </a:t>
            </a:r>
            <a:r>
              <a:rPr lang="en-US" sz="1600" i="1" dirty="0" err="1" smtClean="0">
                <a:solidFill>
                  <a:srgbClr val="FF0000"/>
                </a:solidFill>
              </a:rPr>
              <a:t>Leistedt</a:t>
            </a:r>
            <a:r>
              <a:rPr lang="en-US" sz="1600" i="1" dirty="0" smtClean="0">
                <a:solidFill>
                  <a:srgbClr val="FF0000"/>
                </a:solidFill>
              </a:rPr>
              <a:t>, </a:t>
            </a:r>
            <a:r>
              <a:rPr lang="en-US" sz="1600" i="1" dirty="0" err="1" smtClean="0">
                <a:solidFill>
                  <a:srgbClr val="FF0000"/>
                </a:solidFill>
              </a:rPr>
              <a:t>Peiris</a:t>
            </a:r>
            <a:r>
              <a:rPr lang="en-US" sz="1600" i="1" dirty="0" smtClean="0">
                <a:solidFill>
                  <a:srgbClr val="FF0000"/>
                </a:solidFill>
              </a:rPr>
              <a:t> &amp; Roth 2014</a:t>
            </a:r>
          </a:p>
          <a:p>
            <a:r>
              <a:rPr lang="en-US" sz="1600" dirty="0" smtClean="0"/>
              <a:t>See also</a:t>
            </a:r>
            <a:r>
              <a:rPr lang="en-US" sz="1600" i="1" dirty="0" smtClean="0">
                <a:solidFill>
                  <a:srgbClr val="000000"/>
                </a:solidFill>
              </a:rPr>
              <a:t>:</a:t>
            </a:r>
            <a:endParaRPr lang="en-US" sz="1600" i="1" dirty="0">
              <a:solidFill>
                <a:srgbClr val="FF0000"/>
              </a:solidFill>
            </a:endParaRPr>
          </a:p>
          <a:p>
            <a:r>
              <a:rPr lang="en-US" sz="1600" i="1" dirty="0" err="1" smtClean="0">
                <a:solidFill>
                  <a:srgbClr val="FF0000"/>
                </a:solidFill>
              </a:rPr>
              <a:t>Giannantonio</a:t>
            </a:r>
            <a:r>
              <a:rPr lang="en-US" sz="1600" i="1" dirty="0" smtClean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et al 2014, Ross et al </a:t>
            </a:r>
            <a:r>
              <a:rPr lang="en-US" sz="1600" i="1" dirty="0" smtClean="0">
                <a:solidFill>
                  <a:srgbClr val="FF0000"/>
                </a:solidFill>
              </a:rPr>
              <a:t>2013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58" y="23758"/>
            <a:ext cx="912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</a:rPr>
              <a:t>Current strongest bound from photometric quasars: </a:t>
            </a:r>
            <a:r>
              <a:rPr lang="en-US" sz="4000" b="1" i="1" dirty="0">
                <a:latin typeface="+mj-lt"/>
              </a:rPr>
              <a:t>-49 &lt; </a:t>
            </a:r>
            <a:r>
              <a:rPr lang="en-US" sz="4000" b="1" i="1" dirty="0" err="1">
                <a:latin typeface="+mj-lt"/>
              </a:rPr>
              <a:t>f</a:t>
            </a:r>
            <a:r>
              <a:rPr lang="en-US" sz="4000" b="1" i="1" baseline="-25000" dirty="0" err="1">
                <a:latin typeface="+mj-lt"/>
              </a:rPr>
              <a:t>NL</a:t>
            </a:r>
            <a:r>
              <a:rPr lang="en-US" sz="4000" b="1" i="1" dirty="0">
                <a:latin typeface="+mj-lt"/>
              </a:rPr>
              <a:t> </a:t>
            </a:r>
            <a:r>
              <a:rPr lang="en-US" sz="4000" b="1" i="1" dirty="0" smtClean="0">
                <a:latin typeface="+mj-lt"/>
              </a:rPr>
              <a:t>&lt; 31 </a:t>
            </a:r>
            <a:r>
              <a:rPr lang="en-US" sz="4000" b="1" i="1" dirty="0">
                <a:latin typeface="+mj-lt"/>
              </a:rPr>
              <a:t>(95 % CL</a:t>
            </a:r>
            <a:r>
              <a:rPr lang="en-US" sz="4000" b="1" i="1" dirty="0" smtClean="0">
                <a:latin typeface="+mj-lt"/>
              </a:rPr>
              <a:t>)</a:t>
            </a:r>
            <a:endParaRPr lang="en-US" sz="40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4750" y="6561513"/>
            <a:ext cx="2632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rgbClr val="FF0000"/>
                </a:solidFill>
              </a:rPr>
              <a:t>Leistedt</a:t>
            </a:r>
            <a:r>
              <a:rPr lang="en-US" sz="1600" i="1" dirty="0" smtClean="0">
                <a:solidFill>
                  <a:srgbClr val="FF0000"/>
                </a:solidFill>
              </a:rPr>
              <a:t>, </a:t>
            </a:r>
            <a:r>
              <a:rPr lang="en-US" sz="1600" i="1" dirty="0" err="1" smtClean="0">
                <a:solidFill>
                  <a:srgbClr val="FF0000"/>
                </a:solidFill>
              </a:rPr>
              <a:t>Peiris</a:t>
            </a:r>
            <a:r>
              <a:rPr lang="en-US" sz="1600" i="1" dirty="0" smtClean="0">
                <a:solidFill>
                  <a:srgbClr val="FF0000"/>
                </a:solidFill>
              </a:rPr>
              <a:t> &amp; Roth 2014</a:t>
            </a:r>
          </a:p>
        </p:txBody>
      </p:sp>
    </p:spTree>
    <p:extLst>
      <p:ext uri="{BB962C8B-B14F-4D97-AF65-F5344CB8AC3E}">
        <p14:creationId xmlns:p14="http://schemas.microsoft.com/office/powerpoint/2010/main" val="262951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4783572" y="2039914"/>
            <a:ext cx="3822700" cy="306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0772" y="2039914"/>
            <a:ext cx="3822700" cy="306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36972" y="2753024"/>
            <a:ext cx="8318500" cy="1798193"/>
          </a:xfrm>
          <a:custGeom>
            <a:avLst/>
            <a:gdLst>
              <a:gd name="connsiteX0" fmla="*/ 0 w 8318500"/>
              <a:gd name="connsiteY0" fmla="*/ 304988 h 1798193"/>
              <a:gd name="connsiteX1" fmla="*/ 1244600 w 8318500"/>
              <a:gd name="connsiteY1" fmla="*/ 188 h 1798193"/>
              <a:gd name="connsiteX2" fmla="*/ 2997200 w 8318500"/>
              <a:gd name="connsiteY2" fmla="*/ 343088 h 1798193"/>
              <a:gd name="connsiteX3" fmla="*/ 4572000 w 8318500"/>
              <a:gd name="connsiteY3" fmla="*/ 1524188 h 1798193"/>
              <a:gd name="connsiteX4" fmla="*/ 6604000 w 8318500"/>
              <a:gd name="connsiteY4" fmla="*/ 1790888 h 1798193"/>
              <a:gd name="connsiteX5" fmla="*/ 7696200 w 8318500"/>
              <a:gd name="connsiteY5" fmla="*/ 1346388 h 1798193"/>
              <a:gd name="connsiteX6" fmla="*/ 8318500 w 8318500"/>
              <a:gd name="connsiteY6" fmla="*/ 800288 h 17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18500" h="1798193">
                <a:moveTo>
                  <a:pt x="0" y="304988"/>
                </a:moveTo>
                <a:cubicBezTo>
                  <a:pt x="372533" y="149413"/>
                  <a:pt x="745067" y="-6162"/>
                  <a:pt x="1244600" y="188"/>
                </a:cubicBezTo>
                <a:cubicBezTo>
                  <a:pt x="1744133" y="6538"/>
                  <a:pt x="2442633" y="89088"/>
                  <a:pt x="2997200" y="343088"/>
                </a:cubicBezTo>
                <a:cubicBezTo>
                  <a:pt x="3551767" y="597088"/>
                  <a:pt x="3970867" y="1282888"/>
                  <a:pt x="4572000" y="1524188"/>
                </a:cubicBezTo>
                <a:cubicBezTo>
                  <a:pt x="5173133" y="1765488"/>
                  <a:pt x="6083300" y="1820521"/>
                  <a:pt x="6604000" y="1790888"/>
                </a:cubicBezTo>
                <a:cubicBezTo>
                  <a:pt x="7124700" y="1761255"/>
                  <a:pt x="7410450" y="1511488"/>
                  <a:pt x="7696200" y="1346388"/>
                </a:cubicBezTo>
                <a:cubicBezTo>
                  <a:pt x="7981950" y="1181288"/>
                  <a:pt x="8318500" y="800288"/>
                  <a:pt x="8318500" y="80028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964922" y="3783401"/>
            <a:ext cx="105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Φ</a:t>
            </a:r>
            <a:r>
              <a:rPr lang="en-US" sz="4400" b="1" i="1" baseline="-25000" dirty="0" smtClean="0">
                <a:solidFill>
                  <a:srgbClr val="FF0000"/>
                </a:solidFill>
              </a:rPr>
              <a:t>L</a:t>
            </a:r>
            <a:endParaRPr lang="en-US" sz="4400" b="1" i="1" baseline="-25000" dirty="0">
              <a:solidFill>
                <a:srgbClr val="FF0000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08862" y="274638"/>
            <a:ext cx="810417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Is there Scale-Dependent Bias in Single-Field Inflation?</a:t>
            </a:r>
            <a:endParaRPr lang="en-US" dirty="0"/>
          </a:p>
        </p:txBody>
      </p:sp>
      <p:pic>
        <p:nvPicPr>
          <p:cNvPr id="4" name="Picture 3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724" y="3632952"/>
            <a:ext cx="904933" cy="514400"/>
          </a:xfrm>
          <a:prstGeom prst="rect">
            <a:avLst/>
          </a:prstGeom>
        </p:spPr>
      </p:pic>
      <p:pic>
        <p:nvPicPr>
          <p:cNvPr id="16" name="Picture 15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7370" y="3785352"/>
            <a:ext cx="904933" cy="514400"/>
          </a:xfrm>
          <a:prstGeom prst="rect">
            <a:avLst/>
          </a:prstGeom>
        </p:spPr>
      </p:pic>
      <p:pic>
        <p:nvPicPr>
          <p:cNvPr id="17" name="Picture 16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4758" y="2994149"/>
            <a:ext cx="904933" cy="514400"/>
          </a:xfrm>
          <a:prstGeom prst="rect">
            <a:avLst/>
          </a:prstGeom>
        </p:spPr>
      </p:pic>
      <p:pic>
        <p:nvPicPr>
          <p:cNvPr id="18" name="Picture 17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57" y="2039914"/>
            <a:ext cx="904933" cy="514400"/>
          </a:xfrm>
          <a:prstGeom prst="rect">
            <a:avLst/>
          </a:prstGeom>
        </p:spPr>
      </p:pic>
      <p:pic>
        <p:nvPicPr>
          <p:cNvPr id="22" name="Picture 21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124" y="2736949"/>
            <a:ext cx="904933" cy="514400"/>
          </a:xfrm>
          <a:prstGeom prst="rect">
            <a:avLst/>
          </a:prstGeom>
        </p:spPr>
      </p:pic>
      <p:pic>
        <p:nvPicPr>
          <p:cNvPr id="28" name="Picture 27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2303" y="4002677"/>
            <a:ext cx="904933" cy="514400"/>
          </a:xfrm>
          <a:prstGeom prst="rect">
            <a:avLst/>
          </a:prstGeom>
        </p:spPr>
      </p:pic>
      <p:pic>
        <p:nvPicPr>
          <p:cNvPr id="29" name="Picture 28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2303" y="2238624"/>
            <a:ext cx="904933" cy="514400"/>
          </a:xfrm>
          <a:prstGeom prst="rect">
            <a:avLst/>
          </a:prstGeom>
        </p:spPr>
      </p:pic>
      <p:pic>
        <p:nvPicPr>
          <p:cNvPr id="30" name="Picture 29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657" y="4468852"/>
            <a:ext cx="904933" cy="514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79545" y="1050692"/>
            <a:ext cx="3296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d</a:t>
            </a:r>
            <a:r>
              <a:rPr lang="en-US" sz="2000" i="1" dirty="0" smtClean="0">
                <a:solidFill>
                  <a:srgbClr val="FF0000"/>
                </a:solidFill>
              </a:rPr>
              <a:t>e Putter, </a:t>
            </a:r>
            <a:r>
              <a:rPr lang="en-US" sz="2000" i="1" dirty="0" err="1" smtClean="0">
                <a:solidFill>
                  <a:srgbClr val="FF0000"/>
                </a:solidFill>
              </a:rPr>
              <a:t>Doré</a:t>
            </a:r>
            <a:r>
              <a:rPr lang="en-US" sz="2000" i="1" dirty="0" smtClean="0">
                <a:solidFill>
                  <a:srgbClr val="FF0000"/>
                </a:solidFill>
              </a:rPr>
              <a:t> &amp; Green 2015</a:t>
            </a:r>
          </a:p>
          <a:p>
            <a:r>
              <a:rPr lang="en-US" sz="2000" i="1" dirty="0">
                <a:solidFill>
                  <a:srgbClr val="FF0000"/>
                </a:solidFill>
              </a:rPr>
              <a:t>Dai, </a:t>
            </a:r>
            <a:r>
              <a:rPr lang="en-US" sz="2000" i="1" dirty="0" err="1">
                <a:solidFill>
                  <a:srgbClr val="FF0000"/>
                </a:solidFill>
              </a:rPr>
              <a:t>Pajer</a:t>
            </a:r>
            <a:r>
              <a:rPr lang="en-US" sz="2000" i="1" dirty="0">
                <a:solidFill>
                  <a:srgbClr val="FF0000"/>
                </a:solidFill>
              </a:rPr>
              <a:t> &amp; Schmidt </a:t>
            </a:r>
            <a:r>
              <a:rPr lang="en-US" sz="2000" i="1" dirty="0" smtClean="0">
                <a:solidFill>
                  <a:srgbClr val="FF0000"/>
                </a:solidFill>
              </a:rPr>
              <a:t>2015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60814" y="5423306"/>
            <a:ext cx="7235398" cy="11174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554300"/>
              </p:ext>
            </p:extLst>
          </p:nvPr>
        </p:nvGraphicFramePr>
        <p:xfrm>
          <a:off x="922540" y="5715600"/>
          <a:ext cx="1941512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87" name="Equation" r:id="rId5" imgW="622300" imgH="203200" progId="Equation.3">
                  <p:embed/>
                </p:oleObj>
              </mc:Choice>
              <mc:Fallback>
                <p:oleObj name="Equation" r:id="rId5" imgW="622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2540" y="5715600"/>
                        <a:ext cx="1941512" cy="633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2795227" y="5575823"/>
            <a:ext cx="561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When properly treat GR “gauge effects”,           no physical scale-dependent bias remains</a:t>
            </a:r>
            <a:endParaRPr lang="en-US" sz="2400" b="1" i="1" dirty="0"/>
          </a:p>
        </p:txBody>
      </p:sp>
      <p:pic>
        <p:nvPicPr>
          <p:cNvPr id="45" name="Picture 44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185" y="3769277"/>
            <a:ext cx="904933" cy="514400"/>
          </a:xfrm>
          <a:prstGeom prst="rect">
            <a:avLst/>
          </a:prstGeom>
        </p:spPr>
      </p:pic>
      <p:pic>
        <p:nvPicPr>
          <p:cNvPr id="46" name="Picture 45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5831" y="3921677"/>
            <a:ext cx="904933" cy="514400"/>
          </a:xfrm>
          <a:prstGeom prst="rect">
            <a:avLst/>
          </a:prstGeom>
        </p:spPr>
      </p:pic>
      <p:pic>
        <p:nvPicPr>
          <p:cNvPr id="47" name="Picture 46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3219" y="3130474"/>
            <a:ext cx="904933" cy="514400"/>
          </a:xfrm>
          <a:prstGeom prst="rect">
            <a:avLst/>
          </a:prstGeom>
        </p:spPr>
      </p:pic>
      <p:pic>
        <p:nvPicPr>
          <p:cNvPr id="48" name="Picture 47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2518" y="2176239"/>
            <a:ext cx="904933" cy="514400"/>
          </a:xfrm>
          <a:prstGeom prst="rect">
            <a:avLst/>
          </a:prstGeom>
        </p:spPr>
      </p:pic>
      <p:pic>
        <p:nvPicPr>
          <p:cNvPr id="49" name="Picture 48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585" y="2873274"/>
            <a:ext cx="904933" cy="514400"/>
          </a:xfrm>
          <a:prstGeom prst="rect">
            <a:avLst/>
          </a:prstGeom>
        </p:spPr>
      </p:pic>
      <p:pic>
        <p:nvPicPr>
          <p:cNvPr id="50" name="Picture 49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0764" y="4139002"/>
            <a:ext cx="904933" cy="514400"/>
          </a:xfrm>
          <a:prstGeom prst="rect">
            <a:avLst/>
          </a:prstGeom>
        </p:spPr>
      </p:pic>
      <p:pic>
        <p:nvPicPr>
          <p:cNvPr id="51" name="Picture 50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0764" y="2374949"/>
            <a:ext cx="904933" cy="514400"/>
          </a:xfrm>
          <a:prstGeom prst="rect">
            <a:avLst/>
          </a:prstGeom>
        </p:spPr>
      </p:pic>
      <p:pic>
        <p:nvPicPr>
          <p:cNvPr id="52" name="Picture 51" descr="gal2_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0118" y="4605177"/>
            <a:ext cx="904933" cy="5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9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667514"/>
            <a:ext cx="9144000" cy="6190487"/>
            <a:chOff x="0" y="667514"/>
            <a:chExt cx="9144000" cy="6190487"/>
          </a:xfrm>
        </p:grpSpPr>
        <p:pic>
          <p:nvPicPr>
            <p:cNvPr id="2" name="Picture 1" descr="Planck_history_of_Universe_Crop_1k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67514"/>
              <a:ext cx="9144000" cy="619048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95585" y="1019496"/>
              <a:ext cx="7974161" cy="22078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9686" y="5538454"/>
              <a:ext cx="7588987" cy="968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8255" y="1996566"/>
            <a:ext cx="164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1. Inflation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8858" y="1333338"/>
            <a:ext cx="368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2. radiation domination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36818" y="1989845"/>
            <a:ext cx="346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. matter domination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97593" y="1333338"/>
            <a:ext cx="368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. dark energy domination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894644" y="2357442"/>
            <a:ext cx="10410" cy="36182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848624" y="2357442"/>
            <a:ext cx="10410" cy="36182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398669" y="2364584"/>
            <a:ext cx="10410" cy="36182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373510" y="2041233"/>
            <a:ext cx="10410" cy="8651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189650" y="2041233"/>
            <a:ext cx="10410" cy="8651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48255" y="266893"/>
            <a:ext cx="8638117" cy="88453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8EB4E3"/>
                </a:solidFill>
              </a:rPr>
              <a:t>What is the Physics behind Inflation?</a:t>
            </a:r>
            <a:endParaRPr lang="en-US" sz="3600" dirty="0">
              <a:solidFill>
                <a:srgbClr val="8EB4E3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97312" y="5978916"/>
            <a:ext cx="142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≈ 10</a:t>
            </a:r>
            <a:r>
              <a:rPr lang="en-US" baseline="30000" dirty="0" smtClean="0">
                <a:solidFill>
                  <a:srgbClr val="FF0000"/>
                </a:solidFill>
              </a:rPr>
              <a:t>-32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08840" y="5982841"/>
            <a:ext cx="174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≈ 75,000 </a:t>
            </a:r>
            <a:r>
              <a:rPr lang="en-US" dirty="0" err="1" smtClean="0">
                <a:solidFill>
                  <a:srgbClr val="FF0000"/>
                </a:solidFill>
              </a:rPr>
              <a:t>yr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99571" y="5982841"/>
            <a:ext cx="174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≈ 9.5 </a:t>
            </a:r>
            <a:r>
              <a:rPr lang="en-US" dirty="0" err="1" smtClean="0">
                <a:solidFill>
                  <a:srgbClr val="FF0000"/>
                </a:solidFill>
              </a:rPr>
              <a:t>Gyr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00996" y="5652533"/>
            <a:ext cx="129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≈ 13.8 </a:t>
            </a:r>
            <a:r>
              <a:rPr lang="en-US" dirty="0" err="1" smtClean="0">
                <a:solidFill>
                  <a:srgbClr val="FF0000"/>
                </a:solidFill>
              </a:rPr>
              <a:t>Gyr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(today)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1530" y="5360145"/>
            <a:ext cx="35462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E</a:t>
            </a:r>
            <a:r>
              <a:rPr lang="en-US" sz="3200" i="1" dirty="0" smtClean="0">
                <a:solidFill>
                  <a:schemeClr val="bg1"/>
                </a:solidFill>
              </a:rPr>
              <a:t> ≈ 10</a:t>
            </a:r>
            <a:r>
              <a:rPr lang="en-US" sz="3200" i="1" baseline="30000" dirty="0" smtClean="0">
                <a:solidFill>
                  <a:schemeClr val="bg1"/>
                </a:solidFill>
              </a:rPr>
              <a:t>15</a:t>
            </a:r>
            <a:r>
              <a:rPr lang="en-US" sz="3200" i="1" dirty="0" smtClean="0">
                <a:solidFill>
                  <a:schemeClr val="bg1"/>
                </a:solidFill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</a:rPr>
              <a:t>GeV</a:t>
            </a:r>
            <a:r>
              <a:rPr lang="en-US" sz="3200" i="1" dirty="0" smtClean="0">
                <a:solidFill>
                  <a:schemeClr val="bg1"/>
                </a:solidFill>
              </a:rPr>
              <a:t> (?)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212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7170" y="373397"/>
            <a:ext cx="86617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Galaxy Clustering on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ultra-large scales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  <a:b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what does it take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to reach </a:t>
            </a:r>
            <a:r>
              <a:rPr lang="en-US" b="1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σ</a:t>
            </a:r>
            <a:r>
              <a:rPr lang="en-US" b="1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</a:t>
            </a:r>
            <a:r>
              <a:rPr lang="en-US" b="1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f</a:t>
            </a:r>
            <a:r>
              <a:rPr lang="en-US" b="1" i="1" baseline="-25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NL</a:t>
            </a:r>
            <a:r>
              <a:rPr lang="en-US" b="1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) ~ 1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170" y="2543187"/>
            <a:ext cx="365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3600" dirty="0" smtClean="0">
                <a:solidFill>
                  <a:srgbClr val="FFFFFF"/>
                </a:solidFill>
              </a:rPr>
              <a:t>Survey volume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171" y="4148147"/>
            <a:ext cx="4412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3600" dirty="0" smtClean="0">
                <a:solidFill>
                  <a:srgbClr val="FFFFFF"/>
                </a:solidFill>
              </a:rPr>
              <a:t>Redshift accuracy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820" y="3172008"/>
            <a:ext cx="5134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i="1" dirty="0" smtClean="0">
                <a:solidFill>
                  <a:srgbClr val="FFFFFF"/>
                </a:solidFill>
              </a:rPr>
              <a:t>V = many 100</a:t>
            </a:r>
            <a:r>
              <a:rPr lang="en-US" sz="2400" i="1" dirty="0">
                <a:solidFill>
                  <a:srgbClr val="FFFFFF"/>
                </a:solidFill>
              </a:rPr>
              <a:t>’s (h</a:t>
            </a:r>
            <a:r>
              <a:rPr lang="en-US" sz="2400" i="1" baseline="30000" dirty="0">
                <a:solidFill>
                  <a:srgbClr val="FFFFFF"/>
                </a:solidFill>
              </a:rPr>
              <a:t>-1 </a:t>
            </a:r>
            <a:r>
              <a:rPr lang="en-US" sz="2400" i="1" dirty="0" err="1">
                <a:solidFill>
                  <a:srgbClr val="FFFFFF"/>
                </a:solidFill>
              </a:rPr>
              <a:t>Gpc</a:t>
            </a:r>
            <a:r>
              <a:rPr lang="en-US" sz="2400" i="1" dirty="0" smtClean="0">
                <a:solidFill>
                  <a:srgbClr val="FFFFFF"/>
                </a:solidFill>
              </a:rPr>
              <a:t>)</a:t>
            </a:r>
            <a:r>
              <a:rPr lang="en-US" sz="2400" i="1" baseline="30000" dirty="0" smtClean="0">
                <a:solidFill>
                  <a:srgbClr val="FFFFFF"/>
                </a:solidFill>
              </a:rPr>
              <a:t>3</a:t>
            </a:r>
            <a:r>
              <a:rPr lang="en-US" sz="2400" baseline="30000" dirty="0" smtClean="0">
                <a:solidFill>
                  <a:srgbClr val="FFFFFF"/>
                </a:solidFill>
              </a:rPr>
              <a:t> </a:t>
            </a:r>
            <a:r>
              <a:rPr lang="en-US" sz="2400" i="1" dirty="0" smtClean="0">
                <a:solidFill>
                  <a:srgbClr val="FFFFFF"/>
                </a:solidFill>
              </a:rPr>
              <a:t>for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</a:rPr>
              <a:t>σ</a:t>
            </a:r>
            <a:r>
              <a:rPr lang="en-US" sz="2400" i="1" dirty="0">
                <a:solidFill>
                  <a:srgbClr val="FFFFFF"/>
                </a:solidFill>
              </a:rPr>
              <a:t>(</a:t>
            </a:r>
            <a:r>
              <a:rPr lang="en-US" sz="2400" i="1" dirty="0" err="1">
                <a:solidFill>
                  <a:srgbClr val="FFFFFF"/>
                </a:solidFill>
              </a:rPr>
              <a:t>f</a:t>
            </a:r>
            <a:r>
              <a:rPr lang="en-US" sz="2400" i="1" baseline="-25000" dirty="0" err="1">
                <a:solidFill>
                  <a:srgbClr val="FFFFFF"/>
                </a:solidFill>
              </a:rPr>
              <a:t>NL</a:t>
            </a:r>
            <a:r>
              <a:rPr lang="en-US" sz="2400" i="1" dirty="0">
                <a:solidFill>
                  <a:srgbClr val="FFFFFF"/>
                </a:solidFill>
              </a:rPr>
              <a:t>)~</a:t>
            </a:r>
            <a:r>
              <a:rPr lang="en-US" sz="2400" i="1" dirty="0" smtClean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820" y="4723647"/>
            <a:ext cx="491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i="1" dirty="0" smtClean="0">
                <a:solidFill>
                  <a:srgbClr val="FFFFFF"/>
                </a:solidFill>
              </a:rPr>
              <a:t>High redshift accuracy NOT needed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1778" y="1516397"/>
            <a:ext cx="2746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d</a:t>
            </a:r>
            <a:r>
              <a:rPr lang="en-US" sz="2000" i="1" dirty="0" smtClean="0">
                <a:solidFill>
                  <a:srgbClr val="FF0000"/>
                </a:solidFill>
              </a:rPr>
              <a:t>e Putter </a:t>
            </a:r>
            <a:r>
              <a:rPr lang="en-US" sz="2000" i="1" dirty="0">
                <a:solidFill>
                  <a:srgbClr val="FF0000"/>
                </a:solidFill>
              </a:rPr>
              <a:t>&amp; </a:t>
            </a:r>
            <a:r>
              <a:rPr lang="en-US" sz="2000" i="1" dirty="0" err="1" smtClean="0">
                <a:solidFill>
                  <a:srgbClr val="FF0000"/>
                </a:solidFill>
              </a:rPr>
              <a:t>Doré</a:t>
            </a:r>
            <a:r>
              <a:rPr lang="en-US" sz="2000" i="1" dirty="0" smtClean="0">
                <a:solidFill>
                  <a:srgbClr val="FF0000"/>
                </a:solidFill>
              </a:rPr>
              <a:t> 2014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190724"/>
            <a:ext cx="6168763" cy="5599235"/>
            <a:chOff x="0" y="214214"/>
            <a:chExt cx="7381984" cy="6643786"/>
          </a:xfrm>
        </p:grpSpPr>
        <p:pic>
          <p:nvPicPr>
            <p:cNvPr id="6" name="Picture 5" descr="spherexfron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4214"/>
              <a:ext cx="7381984" cy="66437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8129" y="6191760"/>
              <a:ext cx="1485493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Bla</a:t>
              </a:r>
              <a:endParaRPr lang="en-US" dirty="0" smtClean="0"/>
            </a:p>
            <a:p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74300" y="6378985"/>
              <a:ext cx="163359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0000"/>
                  </a:solidFill>
                </a:rPr>
                <a:t>Bla</a:t>
              </a:r>
              <a:endParaRPr lang="en-US" sz="24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392" y="118349"/>
            <a:ext cx="8323295" cy="848044"/>
          </a:xfrm>
        </p:spPr>
        <p:txBody>
          <a:bodyPr>
            <a:normAutofit/>
          </a:bodyPr>
          <a:lstStyle/>
          <a:p>
            <a:r>
              <a:rPr lang="en-US" b="1" i="1" dirty="0" err="1" smtClean="0">
                <a:solidFill>
                  <a:srgbClr val="8EB4E3"/>
                </a:solidFill>
              </a:rPr>
              <a:t>SPHEREx</a:t>
            </a:r>
            <a:r>
              <a:rPr lang="en-US" b="1" i="1" dirty="0" smtClean="0">
                <a:solidFill>
                  <a:srgbClr val="8EB4E3"/>
                </a:solidFill>
              </a:rPr>
              <a:t>:</a:t>
            </a:r>
            <a:r>
              <a:rPr lang="en-US" b="1" dirty="0">
                <a:solidFill>
                  <a:srgbClr val="8EB4E3"/>
                </a:solidFill>
              </a:rPr>
              <a:t> </a:t>
            </a:r>
            <a:r>
              <a:rPr lang="en-US" dirty="0" smtClean="0">
                <a:solidFill>
                  <a:srgbClr val="8EB4E3"/>
                </a:solidFill>
              </a:rPr>
              <a:t>an All-Sky Spectral Survey</a:t>
            </a:r>
            <a:endParaRPr lang="en-US" dirty="0">
              <a:solidFill>
                <a:srgbClr val="8EB4E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6442" y="733676"/>
            <a:ext cx="4047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Doré</a:t>
            </a:r>
            <a:r>
              <a:rPr lang="en-US" i="1" dirty="0">
                <a:solidFill>
                  <a:srgbClr val="FF0000"/>
                </a:solidFill>
              </a:rPr>
              <a:t>, Bock,…, de Putter, et al (1412.4872)</a:t>
            </a:r>
          </a:p>
          <a:p>
            <a:r>
              <a:rPr lang="en-US" i="1" dirty="0" err="1" smtClean="0">
                <a:solidFill>
                  <a:srgbClr val="FF0000"/>
                </a:solidFill>
              </a:rPr>
              <a:t>spherex.caltech.edu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2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190724"/>
            <a:ext cx="6168763" cy="5599235"/>
            <a:chOff x="0" y="214214"/>
            <a:chExt cx="7381984" cy="6643786"/>
          </a:xfrm>
        </p:grpSpPr>
        <p:pic>
          <p:nvPicPr>
            <p:cNvPr id="6" name="Picture 5" descr="spherexfron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4214"/>
              <a:ext cx="7381984" cy="66437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8129" y="6191760"/>
              <a:ext cx="1485493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Bla</a:t>
              </a:r>
              <a:endParaRPr lang="en-US" dirty="0" smtClean="0"/>
            </a:p>
            <a:p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74300" y="6378985"/>
              <a:ext cx="163359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0000"/>
                  </a:solidFill>
                </a:rPr>
                <a:t>Bla</a:t>
              </a:r>
              <a:endParaRPr lang="en-US" sz="24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9392" y="118349"/>
            <a:ext cx="8323295" cy="848044"/>
          </a:xfrm>
        </p:spPr>
        <p:txBody>
          <a:bodyPr>
            <a:normAutofit/>
          </a:bodyPr>
          <a:lstStyle/>
          <a:p>
            <a:r>
              <a:rPr lang="en-US" b="1" i="1" dirty="0" err="1" smtClean="0">
                <a:solidFill>
                  <a:srgbClr val="8EB4E3"/>
                </a:solidFill>
              </a:rPr>
              <a:t>SPHEREx</a:t>
            </a:r>
            <a:r>
              <a:rPr lang="en-US" b="1" i="1" dirty="0" smtClean="0">
                <a:solidFill>
                  <a:srgbClr val="8EB4E3"/>
                </a:solidFill>
              </a:rPr>
              <a:t>:</a:t>
            </a:r>
            <a:r>
              <a:rPr lang="en-US" b="1" dirty="0">
                <a:solidFill>
                  <a:srgbClr val="8EB4E3"/>
                </a:solidFill>
              </a:rPr>
              <a:t> </a:t>
            </a:r>
            <a:r>
              <a:rPr lang="en-US" dirty="0" smtClean="0">
                <a:solidFill>
                  <a:srgbClr val="8EB4E3"/>
                </a:solidFill>
              </a:rPr>
              <a:t>an All-Sky Spectral Survey</a:t>
            </a:r>
            <a:endParaRPr lang="en-US" dirty="0">
              <a:solidFill>
                <a:srgbClr val="8EB4E3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890176" y="2295643"/>
            <a:ext cx="3160689" cy="4477537"/>
          </a:xfrm>
        </p:spPr>
        <p:txBody>
          <a:bodyPr>
            <a:normAutofit/>
          </a:bodyPr>
          <a:lstStyle/>
          <a:p>
            <a:r>
              <a:rPr lang="en-US" sz="2400" b="1" i="1" dirty="0" err="1" smtClean="0">
                <a:solidFill>
                  <a:srgbClr val="FFFFFF"/>
                </a:solidFill>
              </a:rPr>
              <a:t>λ</a:t>
            </a:r>
            <a:r>
              <a:rPr lang="en-US" sz="2400" b="1" i="1" dirty="0" smtClean="0">
                <a:solidFill>
                  <a:srgbClr val="FFFFFF"/>
                </a:solidFill>
              </a:rPr>
              <a:t> = 0.75 – </a:t>
            </a:r>
            <a:r>
              <a:rPr lang="en-US" sz="2400" b="1" i="1" dirty="0">
                <a:solidFill>
                  <a:srgbClr val="FFFFFF"/>
                </a:solidFill>
              </a:rPr>
              <a:t>5</a:t>
            </a:r>
            <a:r>
              <a:rPr lang="en-US" sz="2400" b="1" i="1" dirty="0" smtClean="0">
                <a:solidFill>
                  <a:srgbClr val="FFFFFF"/>
                </a:solidFill>
              </a:rPr>
              <a:t> </a:t>
            </a:r>
            <a:r>
              <a:rPr lang="en-US" sz="2400" b="1" i="1" dirty="0" err="1" smtClean="0">
                <a:solidFill>
                  <a:srgbClr val="FFFFFF"/>
                </a:solidFill>
              </a:rPr>
              <a:t>μm</a:t>
            </a:r>
            <a:endParaRPr lang="en-US" sz="2400" b="1" i="1" dirty="0">
              <a:solidFill>
                <a:srgbClr val="FFFFFF"/>
              </a:solidFill>
            </a:endParaRPr>
          </a:p>
          <a:p>
            <a:r>
              <a:rPr lang="en-US" sz="2400" b="1" i="1" dirty="0" smtClean="0">
                <a:solidFill>
                  <a:srgbClr val="FFFFFF"/>
                </a:solidFill>
              </a:rPr>
              <a:t>Resolution R = 41.5</a:t>
            </a:r>
          </a:p>
          <a:p>
            <a:r>
              <a:rPr lang="en-US" sz="2400" b="1" i="1" dirty="0" smtClean="0">
                <a:solidFill>
                  <a:srgbClr val="FFFFFF"/>
                </a:solidFill>
              </a:rPr>
              <a:t>Full-Sky</a:t>
            </a:r>
          </a:p>
          <a:p>
            <a:r>
              <a:rPr lang="en-US" sz="2400" b="1" i="1" dirty="0" smtClean="0">
                <a:solidFill>
                  <a:srgbClr val="FFFFFF"/>
                </a:solidFill>
              </a:rPr>
              <a:t>Pixel Size 6.2’’</a:t>
            </a:r>
          </a:p>
          <a:p>
            <a:r>
              <a:rPr lang="en-US" sz="2400" b="1" i="1" dirty="0" smtClean="0">
                <a:solidFill>
                  <a:srgbClr val="FFFFFF"/>
                </a:solidFill>
              </a:rPr>
              <a:t>Aperture 20cm</a:t>
            </a:r>
          </a:p>
          <a:p>
            <a:r>
              <a:rPr lang="en-US" sz="2400" b="1" i="1" dirty="0" err="1" smtClean="0">
                <a:solidFill>
                  <a:srgbClr val="FFFFFF"/>
                </a:solidFill>
              </a:rPr>
              <a:t>FoV</a:t>
            </a:r>
            <a:r>
              <a:rPr lang="en-US" sz="2400" b="1" i="1" dirty="0" smtClean="0">
                <a:solidFill>
                  <a:srgbClr val="FFFFFF"/>
                </a:solidFill>
              </a:rPr>
              <a:t> 3.5° x 7°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96442" y="733676"/>
            <a:ext cx="4047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Doré</a:t>
            </a:r>
            <a:r>
              <a:rPr lang="en-US" i="1" dirty="0">
                <a:solidFill>
                  <a:srgbClr val="FF0000"/>
                </a:solidFill>
              </a:rPr>
              <a:t>, Bock,…, de Putter, et al (1412.4872)</a:t>
            </a:r>
          </a:p>
          <a:p>
            <a:r>
              <a:rPr lang="en-US" i="1" dirty="0" err="1" smtClean="0">
                <a:solidFill>
                  <a:srgbClr val="FF0000"/>
                </a:solidFill>
              </a:rPr>
              <a:t>spherex.caltech.edu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0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8851" y="1718167"/>
            <a:ext cx="1101316" cy="369332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813" y="122759"/>
            <a:ext cx="8815149" cy="993935"/>
          </a:xfrm>
        </p:spPr>
        <p:txBody>
          <a:bodyPr>
            <a:noAutofit/>
          </a:bodyPr>
          <a:lstStyle/>
          <a:p>
            <a:pPr algn="l"/>
            <a:r>
              <a:rPr lang="en-US" sz="3200" b="1" i="1" dirty="0" err="1" smtClean="0">
                <a:solidFill>
                  <a:srgbClr val="FF0000"/>
                </a:solidFill>
              </a:rPr>
              <a:t>SPHEREx</a:t>
            </a:r>
            <a:r>
              <a:rPr lang="en-US" sz="3200" dirty="0" smtClean="0"/>
              <a:t> enables low-res spectroscopic redshifts</a:t>
            </a:r>
            <a:br>
              <a:rPr lang="en-US" sz="3200" dirty="0" smtClean="0"/>
            </a:br>
            <a:r>
              <a:rPr lang="en-US" sz="3200" dirty="0" smtClean="0"/>
              <a:t>for &gt; 300M galaxies</a:t>
            </a:r>
            <a:endParaRPr lang="en-US" sz="3200" dirty="0"/>
          </a:p>
        </p:txBody>
      </p:sp>
      <p:pic>
        <p:nvPicPr>
          <p:cNvPr id="4" name="Picture 3" descr="spherexs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70" y="1266102"/>
            <a:ext cx="5681157" cy="555787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724839" y="4001943"/>
            <a:ext cx="3244559" cy="20703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6832" y="1707495"/>
            <a:ext cx="153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Pan-</a:t>
            </a:r>
            <a:r>
              <a:rPr lang="en-US" b="1" dirty="0" err="1" smtClean="0"/>
              <a:t>Starrs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30167" y="1899590"/>
            <a:ext cx="1291420" cy="25936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30167" y="1943580"/>
            <a:ext cx="768449" cy="145006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430167" y="1932908"/>
            <a:ext cx="1077963" cy="52161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30167" y="1886037"/>
            <a:ext cx="1152673" cy="38706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04877" y="1943580"/>
            <a:ext cx="907196" cy="79908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7418631" y="2172875"/>
            <a:ext cx="714113" cy="369332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453627" y="2158958"/>
            <a:ext cx="77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WISE</a:t>
            </a:r>
            <a:endParaRPr lang="en-US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507212" y="2273105"/>
            <a:ext cx="1911419" cy="18142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1" idx="1"/>
          </p:cNvCxnSpPr>
          <p:nvPr/>
        </p:nvCxnSpPr>
        <p:spPr>
          <a:xfrm flipH="1">
            <a:off x="6777286" y="2343624"/>
            <a:ext cx="676341" cy="47374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14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232" y="364900"/>
            <a:ext cx="9019400" cy="739409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670" y="156500"/>
            <a:ext cx="9222670" cy="1108559"/>
          </a:xfrm>
        </p:spPr>
        <p:txBody>
          <a:bodyPr>
            <a:normAutofit/>
          </a:bodyPr>
          <a:lstStyle/>
          <a:p>
            <a:r>
              <a:rPr lang="en-US" sz="3600" b="1" i="1" dirty="0" err="1" smtClean="0">
                <a:solidFill>
                  <a:schemeClr val="bg1"/>
                </a:solidFill>
              </a:rPr>
              <a:t>SPHEREx</a:t>
            </a:r>
            <a:r>
              <a:rPr lang="en-US" sz="3600" b="1" dirty="0" smtClean="0">
                <a:solidFill>
                  <a:schemeClr val="bg1"/>
                </a:solidFill>
              </a:rPr>
              <a:t> galaxy </a:t>
            </a:r>
            <a:r>
              <a:rPr lang="en-US" sz="3600" b="1" dirty="0">
                <a:solidFill>
                  <a:schemeClr val="bg1"/>
                </a:solidFill>
              </a:rPr>
              <a:t>c</a:t>
            </a:r>
            <a:r>
              <a:rPr lang="en-US" sz="3600" b="1" dirty="0" smtClean="0">
                <a:solidFill>
                  <a:schemeClr val="bg1"/>
                </a:solidFill>
              </a:rPr>
              <a:t>lustering </a:t>
            </a:r>
            <a:r>
              <a:rPr lang="en-US" sz="3600" b="1" dirty="0">
                <a:solidFill>
                  <a:schemeClr val="bg1"/>
                </a:solidFill>
              </a:rPr>
              <a:t>c</a:t>
            </a:r>
            <a:r>
              <a:rPr lang="en-US" sz="3600" b="1" dirty="0" smtClean="0">
                <a:solidFill>
                  <a:schemeClr val="bg1"/>
                </a:solidFill>
              </a:rPr>
              <a:t>an </a:t>
            </a:r>
            <a:r>
              <a:rPr lang="en-US" sz="3600" b="1" dirty="0">
                <a:solidFill>
                  <a:schemeClr val="bg1"/>
                </a:solidFill>
              </a:rPr>
              <a:t>r</a:t>
            </a:r>
            <a:r>
              <a:rPr lang="en-US" sz="3600" b="1" dirty="0" smtClean="0">
                <a:solidFill>
                  <a:schemeClr val="bg1"/>
                </a:solidFill>
              </a:rPr>
              <a:t>each </a:t>
            </a:r>
            <a:r>
              <a:rPr lang="en-US" sz="3600" b="1" dirty="0" err="1" smtClean="0">
                <a:solidFill>
                  <a:schemeClr val="bg1"/>
                </a:solidFill>
              </a:rPr>
              <a:t>σ</a:t>
            </a:r>
            <a:r>
              <a:rPr lang="en-US" sz="3600" b="1" dirty="0" smtClean="0">
                <a:solidFill>
                  <a:schemeClr val="bg1"/>
                </a:solidFill>
              </a:rPr>
              <a:t>(</a:t>
            </a:r>
            <a:r>
              <a:rPr lang="en-US" sz="3600" b="1" i="1" dirty="0" err="1" smtClean="0">
                <a:solidFill>
                  <a:schemeClr val="bg1"/>
                </a:solidFill>
              </a:rPr>
              <a:t>f</a:t>
            </a:r>
            <a:r>
              <a:rPr lang="en-US" sz="3600" b="1" i="1" baseline="-25000" dirty="0" err="1" smtClean="0">
                <a:solidFill>
                  <a:schemeClr val="bg1"/>
                </a:solidFill>
              </a:rPr>
              <a:t>NL</a:t>
            </a:r>
            <a:r>
              <a:rPr lang="en-US" sz="3600" b="1" i="1" dirty="0" smtClean="0">
                <a:solidFill>
                  <a:schemeClr val="bg1"/>
                </a:solidFill>
              </a:rPr>
              <a:t>)&lt; 1</a:t>
            </a:r>
            <a:endParaRPr lang="en-US" sz="36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alpha_fnl_talk_PKonl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29" y="1600200"/>
            <a:ext cx="6985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UCLID_background_4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4" y="391016"/>
            <a:ext cx="3238696" cy="2432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0027" y="2030513"/>
            <a:ext cx="17524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EUCLID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6" name="Picture 5" descr="des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07" y="1475967"/>
            <a:ext cx="2777499" cy="3877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7107" y="1468281"/>
            <a:ext cx="2870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BOSS -&gt; </a:t>
            </a:r>
            <a:r>
              <a:rPr lang="en-US" dirty="0" err="1" smtClean="0">
                <a:solidFill>
                  <a:srgbClr val="FFFFFF"/>
                </a:solidFill>
              </a:rPr>
              <a:t>eBOSS</a:t>
            </a:r>
            <a:r>
              <a:rPr lang="en-US" dirty="0" smtClean="0">
                <a:solidFill>
                  <a:srgbClr val="FFFFFF"/>
                </a:solidFill>
              </a:rPr>
              <a:t> -&gt; DESI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5253" y="3874077"/>
            <a:ext cx="3238697" cy="2983924"/>
            <a:chOff x="0" y="214214"/>
            <a:chExt cx="7381984" cy="6643786"/>
          </a:xfrm>
        </p:grpSpPr>
        <p:pic>
          <p:nvPicPr>
            <p:cNvPr id="13" name="Picture 12" descr="spherexfron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4214"/>
              <a:ext cx="7381984" cy="664378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38129" y="6191760"/>
              <a:ext cx="1485493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Bla</a:t>
              </a:r>
              <a:endParaRPr lang="en-US" dirty="0" smtClean="0"/>
            </a:p>
            <a:p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74300" y="6378985"/>
              <a:ext cx="163359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000000"/>
                  </a:solidFill>
                </a:rPr>
                <a:t>Bla</a:t>
              </a:r>
              <a:endParaRPr lang="en-US" sz="24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02799" y="5352978"/>
            <a:ext cx="17524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DESI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5903" y="5921679"/>
            <a:ext cx="17524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FF"/>
                </a:solidFill>
              </a:rPr>
              <a:t>SPHEREx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2799" y="5769163"/>
            <a:ext cx="319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Levi et al, 2013 (1308.0847) 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19826" y="6374107"/>
            <a:ext cx="342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spherex.caltech.edu</a:t>
            </a:r>
            <a:r>
              <a:rPr lang="en-US" i="1" dirty="0" smtClean="0">
                <a:solidFill>
                  <a:srgbClr val="FF0000"/>
                </a:solidFill>
              </a:rPr>
              <a:t> (1412.4872)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00027" y="2486413"/>
            <a:ext cx="319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www.euclid-ec.org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7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25415" y="1624985"/>
            <a:ext cx="6469633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80722" y="106143"/>
            <a:ext cx="7842194" cy="133463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8EB4E3"/>
                </a:solidFill>
              </a:rPr>
              <a:t>Beyond </a:t>
            </a:r>
            <a:r>
              <a:rPr lang="en-US" sz="4000" b="1" dirty="0" smtClean="0">
                <a:solidFill>
                  <a:srgbClr val="8EB4E3"/>
                </a:solidFill>
              </a:rPr>
              <a:t>local</a:t>
            </a:r>
            <a:r>
              <a:rPr lang="en-US" sz="4000" dirty="0" smtClean="0">
                <a:solidFill>
                  <a:srgbClr val="8EB4E3"/>
                </a:solidFill>
              </a:rPr>
              <a:t> </a:t>
            </a:r>
            <a:r>
              <a:rPr lang="en-US" sz="4000" dirty="0">
                <a:solidFill>
                  <a:srgbClr val="8EB4E3"/>
                </a:solidFill>
              </a:rPr>
              <a:t>n</a:t>
            </a:r>
            <a:r>
              <a:rPr lang="en-US" sz="4000" dirty="0" smtClean="0">
                <a:solidFill>
                  <a:srgbClr val="8EB4E3"/>
                </a:solidFill>
              </a:rPr>
              <a:t>on-</a:t>
            </a:r>
            <a:r>
              <a:rPr lang="en-US" sz="4000" dirty="0" err="1" smtClean="0">
                <a:solidFill>
                  <a:srgbClr val="8EB4E3"/>
                </a:solidFill>
              </a:rPr>
              <a:t>Gaussianity</a:t>
            </a:r>
            <a:r>
              <a:rPr lang="en-US" sz="4000" dirty="0" smtClean="0">
                <a:solidFill>
                  <a:srgbClr val="8EB4E3"/>
                </a:solidFill>
              </a:rPr>
              <a:t>:</a:t>
            </a:r>
            <a:br>
              <a:rPr lang="en-US" sz="4000" dirty="0" smtClean="0">
                <a:solidFill>
                  <a:srgbClr val="8EB4E3"/>
                </a:solidFill>
              </a:rPr>
            </a:br>
            <a:r>
              <a:rPr lang="en-US" sz="4000" dirty="0" smtClean="0">
                <a:solidFill>
                  <a:srgbClr val="8EB4E3"/>
                </a:solidFill>
              </a:rPr>
              <a:t>types characterized by </a:t>
            </a:r>
            <a:r>
              <a:rPr lang="en-US" sz="4000" dirty="0" err="1" smtClean="0">
                <a:solidFill>
                  <a:srgbClr val="8EB4E3"/>
                </a:solidFill>
              </a:rPr>
              <a:t>Bispectrum</a:t>
            </a:r>
            <a:endParaRPr lang="en-US" sz="4000" dirty="0">
              <a:solidFill>
                <a:srgbClr val="8EB4E3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338806"/>
              </p:ext>
            </p:extLst>
          </p:nvPr>
        </p:nvGraphicFramePr>
        <p:xfrm>
          <a:off x="1327984" y="1641063"/>
          <a:ext cx="59848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61" name="Equation" r:id="rId4" imgW="1993900" imgH="304800" progId="Equation.3">
                  <p:embed/>
                </p:oleObj>
              </mc:Choice>
              <mc:Fallback>
                <p:oleObj name="Equation" r:id="rId4" imgW="1993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7984" y="1641063"/>
                        <a:ext cx="5984875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25415" y="3119603"/>
            <a:ext cx="15823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Local:</a:t>
            </a:r>
            <a:endParaRPr lang="en-US" sz="32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sz="28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multifield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5415" y="4890998"/>
            <a:ext cx="24765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8EB4E3"/>
                </a:solidFill>
              </a:rPr>
              <a:t>Equilateral:</a:t>
            </a:r>
          </a:p>
          <a:p>
            <a:r>
              <a:rPr lang="en-US" sz="2800" b="1" dirty="0">
                <a:solidFill>
                  <a:srgbClr val="8EB4E3"/>
                </a:solidFill>
              </a:rPr>
              <a:t>n</a:t>
            </a:r>
            <a:r>
              <a:rPr lang="en-US" sz="2800" b="1" dirty="0" smtClean="0">
                <a:solidFill>
                  <a:srgbClr val="8EB4E3"/>
                </a:solidFill>
              </a:rPr>
              <a:t>on-canonical</a:t>
            </a:r>
          </a:p>
          <a:p>
            <a:r>
              <a:rPr lang="en-US" sz="2800" b="1" dirty="0" smtClean="0">
                <a:solidFill>
                  <a:srgbClr val="8EB4E3"/>
                </a:solidFill>
              </a:rPr>
              <a:t>kinetic terms,…</a:t>
            </a:r>
            <a:endParaRPr lang="en-US" sz="2800" b="1" dirty="0">
              <a:solidFill>
                <a:srgbClr val="8EB4E3"/>
              </a:solidFill>
            </a:endParaRPr>
          </a:p>
        </p:txBody>
      </p:sp>
      <p:pic>
        <p:nvPicPr>
          <p:cNvPr id="10" name="Picture 9" descr="squeez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29" y="3145868"/>
            <a:ext cx="3553139" cy="1232722"/>
          </a:xfrm>
          <a:prstGeom prst="rect">
            <a:avLst/>
          </a:prstGeom>
        </p:spPr>
      </p:pic>
      <p:pic>
        <p:nvPicPr>
          <p:cNvPr id="11" name="Picture 10" descr="equilatera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07" y="4842178"/>
            <a:ext cx="1706804" cy="16576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3711" y="3855370"/>
            <a:ext cx="2007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(squeezed)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51345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48256" y="138293"/>
            <a:ext cx="7842194" cy="133463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8EB4E3"/>
                </a:solidFill>
              </a:rPr>
              <a:t>Scale-dependent </a:t>
            </a:r>
            <a:r>
              <a:rPr lang="en-US" sz="4000" dirty="0">
                <a:solidFill>
                  <a:srgbClr val="8EB4E3"/>
                </a:solidFill>
              </a:rPr>
              <a:t>b</a:t>
            </a:r>
            <a:r>
              <a:rPr lang="en-US" sz="4000" dirty="0" smtClean="0">
                <a:solidFill>
                  <a:srgbClr val="8EB4E3"/>
                </a:solidFill>
              </a:rPr>
              <a:t>ias </a:t>
            </a:r>
            <a:r>
              <a:rPr lang="en-US" sz="4000" dirty="0">
                <a:solidFill>
                  <a:srgbClr val="8EB4E3"/>
                </a:solidFill>
              </a:rPr>
              <a:t>b</a:t>
            </a:r>
            <a:r>
              <a:rPr lang="en-US" sz="4000" dirty="0" smtClean="0">
                <a:solidFill>
                  <a:srgbClr val="8EB4E3"/>
                </a:solidFill>
              </a:rPr>
              <a:t>eyond </a:t>
            </a:r>
            <a:r>
              <a:rPr lang="en-US" sz="4000" dirty="0">
                <a:solidFill>
                  <a:srgbClr val="8EB4E3"/>
                </a:solidFill>
              </a:rPr>
              <a:t>l</a:t>
            </a:r>
            <a:r>
              <a:rPr lang="en-US" sz="4000" dirty="0" smtClean="0">
                <a:solidFill>
                  <a:srgbClr val="8EB4E3"/>
                </a:solidFill>
              </a:rPr>
              <a:t>ocal </a:t>
            </a:r>
            <a:r>
              <a:rPr lang="en-US" sz="4000" dirty="0">
                <a:solidFill>
                  <a:srgbClr val="8EB4E3"/>
                </a:solidFill>
              </a:rPr>
              <a:t>n</a:t>
            </a:r>
            <a:r>
              <a:rPr lang="en-US" sz="4000" dirty="0" smtClean="0">
                <a:solidFill>
                  <a:srgbClr val="8EB4E3"/>
                </a:solidFill>
              </a:rPr>
              <a:t>on-</a:t>
            </a:r>
            <a:r>
              <a:rPr lang="en-US" sz="4000" dirty="0" err="1" smtClean="0">
                <a:solidFill>
                  <a:srgbClr val="8EB4E3"/>
                </a:solidFill>
              </a:rPr>
              <a:t>Gaussianity</a:t>
            </a:r>
            <a:endParaRPr lang="en-US" sz="4000" dirty="0">
              <a:solidFill>
                <a:srgbClr val="8EB4E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255" y="2050903"/>
            <a:ext cx="5486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Local Non-</a:t>
            </a:r>
            <a:r>
              <a:rPr lang="en-US" sz="2800" dirty="0" err="1" smtClean="0">
                <a:solidFill>
                  <a:schemeClr val="bg1"/>
                </a:solidFill>
              </a:rPr>
              <a:t>Gaussianity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23748" y="1911129"/>
            <a:ext cx="3913332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637814"/>
              </p:ext>
            </p:extLst>
          </p:nvPr>
        </p:nvGraphicFramePr>
        <p:xfrm>
          <a:off x="4709274" y="1927204"/>
          <a:ext cx="3611562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271" name="Equation" r:id="rId4" imgW="1701800" imgH="419100" progId="Equation.3">
                  <p:embed/>
                </p:oleObj>
              </mc:Choice>
              <mc:Fallback>
                <p:oleObj name="Equation" r:id="rId4" imgW="17018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09274" y="1927204"/>
                        <a:ext cx="3611562" cy="887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48255" y="3280328"/>
            <a:ext cx="5486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Equilateral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Non-</a:t>
            </a:r>
            <a:r>
              <a:rPr lang="en-US" sz="2800" dirty="0" err="1" smtClean="0">
                <a:solidFill>
                  <a:schemeClr val="bg1"/>
                </a:solidFill>
              </a:rPr>
              <a:t>Gaussianity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623748" y="3140554"/>
            <a:ext cx="3913332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385205"/>
              </p:ext>
            </p:extLst>
          </p:nvPr>
        </p:nvGraphicFramePr>
        <p:xfrm>
          <a:off x="4709274" y="3140956"/>
          <a:ext cx="3232150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272" name="Equation" r:id="rId6" imgW="1524000" imgH="419100" progId="Equation.3">
                  <p:embed/>
                </p:oleObj>
              </mc:Choice>
              <mc:Fallback>
                <p:oleObj name="Equation" r:id="rId6" imgW="15240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09274" y="3140956"/>
                        <a:ext cx="3232150" cy="88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709853" y="4970291"/>
            <a:ext cx="5434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Can this be distinguished from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non-local and non-linear halo bias?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8637553">
            <a:off x="6315830" y="4444775"/>
            <a:ext cx="889277" cy="2861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638881" y="1167205"/>
            <a:ext cx="4681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</a:rPr>
              <a:t>Gleyzes</a:t>
            </a:r>
            <a:r>
              <a:rPr lang="en-US" sz="2000" i="1" dirty="0" smtClean="0">
                <a:solidFill>
                  <a:srgbClr val="FF0000"/>
                </a:solidFill>
              </a:rPr>
              <a:t>, Green, </a:t>
            </a:r>
            <a:r>
              <a:rPr lang="en-US" sz="2000" i="1" dirty="0" err="1" smtClean="0">
                <a:solidFill>
                  <a:srgbClr val="FF0000"/>
                </a:solidFill>
              </a:rPr>
              <a:t>Doré</a:t>
            </a:r>
            <a:r>
              <a:rPr lang="en-US" sz="2000" i="1" dirty="0" smtClean="0">
                <a:solidFill>
                  <a:srgbClr val="FF0000"/>
                </a:solidFill>
              </a:rPr>
              <a:t>, de Putter  </a:t>
            </a:r>
            <a:r>
              <a:rPr lang="en-US" sz="2000" dirty="0" smtClean="0">
                <a:solidFill>
                  <a:srgbClr val="FF0000"/>
                </a:solidFill>
              </a:rPr>
              <a:t>in prep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igfnlequi_highz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98" y="1567315"/>
            <a:ext cx="6470352" cy="50362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6982" y="6169472"/>
            <a:ext cx="2910004" cy="6463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638881" y="1167205"/>
            <a:ext cx="4681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</a:rPr>
              <a:t>Gleyzes</a:t>
            </a:r>
            <a:r>
              <a:rPr lang="en-US" sz="2000" i="1" dirty="0" smtClean="0">
                <a:solidFill>
                  <a:srgbClr val="FF0000"/>
                </a:solidFill>
              </a:rPr>
              <a:t>, Green, </a:t>
            </a:r>
            <a:r>
              <a:rPr lang="en-US" sz="2000" i="1" dirty="0" err="1" smtClean="0">
                <a:solidFill>
                  <a:srgbClr val="FF0000"/>
                </a:solidFill>
              </a:rPr>
              <a:t>Doré</a:t>
            </a:r>
            <a:r>
              <a:rPr lang="en-US" sz="2000" i="1" dirty="0" smtClean="0">
                <a:solidFill>
                  <a:srgbClr val="FF0000"/>
                </a:solidFill>
              </a:rPr>
              <a:t>, de Putter  </a:t>
            </a:r>
            <a:r>
              <a:rPr lang="en-US" sz="2000" dirty="0" smtClean="0">
                <a:solidFill>
                  <a:srgbClr val="FF0000"/>
                </a:solidFill>
              </a:rPr>
              <a:t>in prep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059" y="6153397"/>
            <a:ext cx="2910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PRELIMINARY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8256" y="138293"/>
            <a:ext cx="8793510" cy="133463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8EB4E3"/>
                </a:solidFill>
              </a:rPr>
              <a:t>Scale-dependent </a:t>
            </a:r>
            <a:r>
              <a:rPr lang="en-US" sz="4000" dirty="0">
                <a:solidFill>
                  <a:srgbClr val="8EB4E3"/>
                </a:solidFill>
              </a:rPr>
              <a:t>b</a:t>
            </a:r>
            <a:r>
              <a:rPr lang="en-US" sz="4000" dirty="0" smtClean="0">
                <a:solidFill>
                  <a:srgbClr val="8EB4E3"/>
                </a:solidFill>
              </a:rPr>
              <a:t>ias from equilateral non-</a:t>
            </a:r>
            <a:r>
              <a:rPr lang="en-US" sz="4000" dirty="0" err="1" smtClean="0">
                <a:solidFill>
                  <a:srgbClr val="8EB4E3"/>
                </a:solidFill>
              </a:rPr>
              <a:t>Gaussianity</a:t>
            </a:r>
            <a:endParaRPr lang="en-US" sz="4000" dirty="0">
              <a:solidFill>
                <a:srgbClr val="8EB4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9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gfnlequi_high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50" y="1573365"/>
            <a:ext cx="6513731" cy="498523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6982" y="6169472"/>
            <a:ext cx="2910004" cy="6463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638881" y="1167205"/>
            <a:ext cx="4681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</a:rPr>
              <a:t>Gleyzes</a:t>
            </a:r>
            <a:r>
              <a:rPr lang="en-US" sz="2000" i="1" dirty="0" smtClean="0">
                <a:solidFill>
                  <a:srgbClr val="FF0000"/>
                </a:solidFill>
              </a:rPr>
              <a:t>, Green, </a:t>
            </a:r>
            <a:r>
              <a:rPr lang="en-US" sz="2000" i="1" dirty="0" err="1" smtClean="0">
                <a:solidFill>
                  <a:srgbClr val="FF0000"/>
                </a:solidFill>
              </a:rPr>
              <a:t>Doré</a:t>
            </a:r>
            <a:r>
              <a:rPr lang="en-US" sz="2000" i="1" dirty="0" smtClean="0">
                <a:solidFill>
                  <a:srgbClr val="FF0000"/>
                </a:solidFill>
              </a:rPr>
              <a:t>, de Putter  </a:t>
            </a:r>
            <a:r>
              <a:rPr lang="en-US" sz="2000" dirty="0" smtClean="0">
                <a:solidFill>
                  <a:srgbClr val="FF0000"/>
                </a:solidFill>
              </a:rPr>
              <a:t>in prep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059" y="6153397"/>
            <a:ext cx="2910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PRELIMINARY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8256" y="138293"/>
            <a:ext cx="8793510" cy="133463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8EB4E3"/>
                </a:solidFill>
              </a:rPr>
              <a:t>Scale-dependent </a:t>
            </a:r>
            <a:r>
              <a:rPr lang="en-US" sz="4000" dirty="0">
                <a:solidFill>
                  <a:srgbClr val="8EB4E3"/>
                </a:solidFill>
              </a:rPr>
              <a:t>b</a:t>
            </a:r>
            <a:r>
              <a:rPr lang="en-US" sz="4000" dirty="0" smtClean="0">
                <a:solidFill>
                  <a:srgbClr val="8EB4E3"/>
                </a:solidFill>
              </a:rPr>
              <a:t>ias from equilateral non-</a:t>
            </a:r>
            <a:r>
              <a:rPr lang="en-US" sz="4000" dirty="0" err="1" smtClean="0">
                <a:solidFill>
                  <a:srgbClr val="8EB4E3"/>
                </a:solidFill>
              </a:rPr>
              <a:t>Gaussianity</a:t>
            </a:r>
            <a:endParaRPr lang="en-US" sz="4000" dirty="0">
              <a:solidFill>
                <a:srgbClr val="8EB4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4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anck_power_spectrum_or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" y="3382925"/>
            <a:ext cx="4242201" cy="2623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56" y="175247"/>
            <a:ext cx="760951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Primordial density fluctuations are a powerful probe of Inflation</a:t>
            </a:r>
            <a:endParaRPr lang="en-US" dirty="0"/>
          </a:p>
        </p:txBody>
      </p:sp>
      <p:pic>
        <p:nvPicPr>
          <p:cNvPr id="4" name="Picture 3" descr="inflati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7" y="1362721"/>
            <a:ext cx="3765376" cy="21599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858" y="5851867"/>
            <a:ext cx="415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Gaussian</a:t>
            </a:r>
            <a:r>
              <a:rPr lang="en-US" dirty="0" smtClean="0"/>
              <a:t> fluctuations characterized by </a:t>
            </a:r>
            <a:r>
              <a:rPr lang="en-US" b="1" i="1" dirty="0" smtClean="0">
                <a:solidFill>
                  <a:srgbClr val="FF0000"/>
                </a:solidFill>
              </a:rPr>
              <a:t>primordial power spectrum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7100" y="3866213"/>
            <a:ext cx="46636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BUT: small deviations from </a:t>
            </a:r>
            <a:r>
              <a:rPr lang="en-US" sz="2400" b="1" dirty="0" err="1" smtClean="0">
                <a:solidFill>
                  <a:srgbClr val="FF0000"/>
                </a:solidFill>
              </a:rPr>
              <a:t>Gaussianity</a:t>
            </a:r>
            <a:r>
              <a:rPr lang="en-US" sz="2400" b="1" dirty="0" smtClean="0">
                <a:solidFill>
                  <a:srgbClr val="FF0000"/>
                </a:solidFill>
              </a:rPr>
              <a:t> expected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Primordial non-</a:t>
            </a:r>
            <a:r>
              <a:rPr lang="en-US" sz="2400" b="1" dirty="0" err="1">
                <a:solidFill>
                  <a:srgbClr val="FF0000"/>
                </a:solidFill>
              </a:rPr>
              <a:t>Gaussianity</a:t>
            </a:r>
            <a:r>
              <a:rPr lang="en-US" sz="2400" b="1" dirty="0">
                <a:solidFill>
                  <a:srgbClr val="FF0000"/>
                </a:solidFill>
              </a:rPr>
              <a:t> gives crucial information on Inflationary </a:t>
            </a:r>
            <a:r>
              <a:rPr lang="en-US" sz="2400" b="1" dirty="0" err="1">
                <a:solidFill>
                  <a:srgbClr val="FF0000"/>
                </a:solidFill>
              </a:rPr>
              <a:t>Lagrangian</a:t>
            </a:r>
            <a:r>
              <a:rPr lang="en-US" sz="2800" b="1" dirty="0" smtClean="0">
                <a:solidFill>
                  <a:srgbClr val="FF0000"/>
                </a:solidFill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Planck_CM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57" y="1582324"/>
            <a:ext cx="3601202" cy="1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6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948" y="73993"/>
            <a:ext cx="8838988" cy="1195933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8EB4E3"/>
                </a:solidFill>
              </a:rPr>
              <a:t>More Inflation from galaxy clustering</a:t>
            </a:r>
            <a:endParaRPr lang="en-US" sz="4000" dirty="0">
              <a:solidFill>
                <a:srgbClr val="8EB4E3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270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Primordial non-</a:t>
            </a:r>
            <a:r>
              <a:rPr lang="en-US" dirty="0" err="1" smtClean="0">
                <a:solidFill>
                  <a:schemeClr val="bg1"/>
                </a:solidFill>
              </a:rPr>
              <a:t>Gaussianity</a:t>
            </a:r>
            <a:r>
              <a:rPr lang="en-US" dirty="0" smtClean="0">
                <a:solidFill>
                  <a:schemeClr val="bg1"/>
                </a:solidFill>
              </a:rPr>
              <a:t> from                     the halo </a:t>
            </a:r>
            <a:r>
              <a:rPr lang="en-US" dirty="0" err="1" smtClean="0">
                <a:solidFill>
                  <a:schemeClr val="bg1"/>
                </a:solidFill>
              </a:rPr>
              <a:t>bispectrum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     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Equilateral:  </a:t>
            </a:r>
            <a:r>
              <a:rPr lang="en-US" sz="2400" b="1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σ</a:t>
            </a:r>
            <a:r>
              <a:rPr lang="en-US" sz="2400" b="1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2400" b="1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</a:t>
            </a:r>
            <a:r>
              <a:rPr lang="en-US" sz="2400" b="1" i="1" baseline="-25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NL</a:t>
            </a:r>
            <a:r>
              <a:rPr lang="en-US" sz="2400" b="1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) ~&gt; 10</a:t>
            </a:r>
            <a:endParaRPr lang="en-US" sz="24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Local:            </a:t>
            </a:r>
            <a:r>
              <a:rPr lang="en-US" sz="2400" b="1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σ</a:t>
            </a:r>
            <a:r>
              <a:rPr lang="en-US" sz="2400" b="1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2400" b="1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f</a:t>
            </a:r>
            <a:r>
              <a:rPr lang="en-US" sz="2400" b="1" i="1" baseline="-250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NL</a:t>
            </a:r>
            <a:r>
              <a:rPr lang="en-US" sz="2400" b="1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) </a:t>
            </a:r>
            <a:r>
              <a:rPr lang="en-US" sz="2400" b="1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&lt; 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Spectral index, </a:t>
            </a:r>
            <a:r>
              <a:rPr lang="en-US" b="1" i="1" dirty="0" smtClean="0">
                <a:solidFill>
                  <a:schemeClr val="bg1"/>
                </a:solidFill>
              </a:rPr>
              <a:t>n</a:t>
            </a:r>
            <a:r>
              <a:rPr lang="en-US" b="1" i="1" baseline="-25000" dirty="0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, and running </a:t>
            </a:r>
            <a:r>
              <a:rPr lang="en-US" b="1" i="1" dirty="0" smtClean="0">
                <a:solidFill>
                  <a:schemeClr val="bg1"/>
                </a:solidFill>
              </a:rPr>
              <a:t>α</a:t>
            </a:r>
            <a:r>
              <a:rPr lang="en-US" b="1" i="1" baseline="-25000" dirty="0" smtClean="0">
                <a:solidFill>
                  <a:schemeClr val="bg1"/>
                </a:solidFill>
              </a:rPr>
              <a:t>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</a:t>
            </a:r>
            <a:r>
              <a:rPr lang="en-US" sz="2400" dirty="0" smtClean="0">
                <a:solidFill>
                  <a:srgbClr val="8EB4E3"/>
                </a:solidFill>
              </a:rPr>
              <a:t>EUCLID: </a:t>
            </a:r>
            <a:r>
              <a:rPr lang="en-US" sz="2400" b="1" i="1" dirty="0" err="1" smtClean="0">
                <a:solidFill>
                  <a:srgbClr val="8EB4E3"/>
                </a:solidFill>
              </a:rPr>
              <a:t>σ</a:t>
            </a:r>
            <a:r>
              <a:rPr lang="en-US" sz="2400" b="1" i="1" dirty="0" smtClean="0">
                <a:solidFill>
                  <a:srgbClr val="8EB4E3"/>
                </a:solidFill>
              </a:rPr>
              <a:t>(n</a:t>
            </a:r>
            <a:r>
              <a:rPr lang="en-US" sz="2400" b="1" i="1" baseline="-25000" dirty="0" smtClean="0">
                <a:solidFill>
                  <a:srgbClr val="8EB4E3"/>
                </a:solidFill>
              </a:rPr>
              <a:t>s</a:t>
            </a:r>
            <a:r>
              <a:rPr lang="en-US" sz="2400" b="1" i="1" dirty="0" smtClean="0">
                <a:solidFill>
                  <a:srgbClr val="8EB4E3"/>
                </a:solidFill>
              </a:rPr>
              <a:t>)= 0.006 -&gt; 0.002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8EB4E3"/>
                </a:solidFill>
              </a:rPr>
              <a:t> </a:t>
            </a:r>
            <a:r>
              <a:rPr lang="en-US" sz="2400" dirty="0" smtClean="0">
                <a:solidFill>
                  <a:srgbClr val="8EB4E3"/>
                </a:solidFill>
              </a:rPr>
              <a:t>                      </a:t>
            </a:r>
            <a:r>
              <a:rPr lang="en-US" sz="2400" b="1" i="1" dirty="0" err="1" smtClean="0">
                <a:solidFill>
                  <a:srgbClr val="8EB4E3"/>
                </a:solidFill>
              </a:rPr>
              <a:t>σ</a:t>
            </a:r>
            <a:r>
              <a:rPr lang="en-US" sz="2400" b="1" i="1" dirty="0" smtClean="0">
                <a:solidFill>
                  <a:srgbClr val="8EB4E3"/>
                </a:solidFill>
              </a:rPr>
              <a:t>(α</a:t>
            </a:r>
            <a:r>
              <a:rPr lang="en-US" sz="2400" b="1" i="1" baseline="-25000" dirty="0" smtClean="0">
                <a:solidFill>
                  <a:srgbClr val="8EB4E3"/>
                </a:solidFill>
              </a:rPr>
              <a:t>s</a:t>
            </a:r>
            <a:r>
              <a:rPr lang="en-US" sz="2400" b="1" i="1" dirty="0">
                <a:solidFill>
                  <a:srgbClr val="8EB4E3"/>
                </a:solidFill>
              </a:rPr>
              <a:t>)</a:t>
            </a:r>
            <a:r>
              <a:rPr lang="en-US" sz="2400" b="1" i="1" dirty="0" smtClean="0">
                <a:solidFill>
                  <a:srgbClr val="8EB4E3"/>
                </a:solidFill>
              </a:rPr>
              <a:t>= 0.009 </a:t>
            </a:r>
            <a:r>
              <a:rPr lang="en-US" sz="2400" b="1" i="1" dirty="0">
                <a:solidFill>
                  <a:srgbClr val="8EB4E3"/>
                </a:solidFill>
              </a:rPr>
              <a:t>-&gt; </a:t>
            </a:r>
            <a:r>
              <a:rPr lang="en-US" sz="2400" b="1" i="1" dirty="0" smtClean="0">
                <a:solidFill>
                  <a:srgbClr val="8EB4E3"/>
                </a:solidFill>
              </a:rPr>
              <a:t>0.003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Features in the primordial power spectrum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4203" y="2161506"/>
            <a:ext cx="4529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</a:rPr>
              <a:t>Sefusatti</a:t>
            </a:r>
            <a:r>
              <a:rPr lang="en-US" sz="2000" i="1" dirty="0" smtClean="0">
                <a:solidFill>
                  <a:srgbClr val="FF0000"/>
                </a:solidFill>
              </a:rPr>
              <a:t> et al 2006, </a:t>
            </a:r>
            <a:r>
              <a:rPr lang="en-US" sz="2000" i="1" dirty="0" err="1" smtClean="0">
                <a:solidFill>
                  <a:srgbClr val="FF0000"/>
                </a:solidFill>
              </a:rPr>
              <a:t>Baldauf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et al 2011,  </a:t>
            </a:r>
            <a:r>
              <a:rPr lang="en-US" sz="2000" i="1" dirty="0" err="1" smtClean="0">
                <a:solidFill>
                  <a:srgbClr val="FF0000"/>
                </a:solidFill>
              </a:rPr>
              <a:t>Baldauf</a:t>
            </a:r>
            <a:r>
              <a:rPr lang="en-US" sz="2000" i="1" dirty="0" smtClean="0">
                <a:solidFill>
                  <a:srgbClr val="FF0000"/>
                </a:solidFill>
              </a:rPr>
              <a:t> et al 2016, </a:t>
            </a:r>
            <a:r>
              <a:rPr lang="en-US" sz="2000" i="1" dirty="0" err="1" smtClean="0">
                <a:solidFill>
                  <a:srgbClr val="FF0000"/>
                </a:solidFill>
              </a:rPr>
              <a:t>Doré</a:t>
            </a:r>
            <a:r>
              <a:rPr lang="en-US" sz="2000" i="1" dirty="0" smtClean="0">
                <a:solidFill>
                  <a:srgbClr val="FF0000"/>
                </a:solidFill>
              </a:rPr>
              <a:t> et al 2015,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71556" y="4849332"/>
            <a:ext cx="3724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</a:rPr>
              <a:t>Amendola</a:t>
            </a:r>
            <a:r>
              <a:rPr lang="en-US" sz="2000" i="1" dirty="0" smtClean="0">
                <a:solidFill>
                  <a:srgbClr val="FF0000"/>
                </a:solidFill>
              </a:rPr>
              <a:t> et al 2016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1556" y="5915017"/>
            <a:ext cx="441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Chen et al 2016, </a:t>
            </a:r>
            <a:r>
              <a:rPr lang="en-US" sz="2000" i="1" dirty="0" err="1" smtClean="0">
                <a:solidFill>
                  <a:srgbClr val="FF0000"/>
                </a:solidFill>
              </a:rPr>
              <a:t>Ballardini</a:t>
            </a:r>
            <a:r>
              <a:rPr lang="en-US" sz="2000" i="1" dirty="0" smtClean="0">
                <a:solidFill>
                  <a:srgbClr val="FF0000"/>
                </a:solidFill>
              </a:rPr>
              <a:t> et al 2016,…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4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232" y="364900"/>
            <a:ext cx="9019400" cy="739409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670" y="156500"/>
            <a:ext cx="9222670" cy="1108559"/>
          </a:xfrm>
        </p:spPr>
        <p:txBody>
          <a:bodyPr>
            <a:normAutofit/>
          </a:bodyPr>
          <a:lstStyle/>
          <a:p>
            <a:r>
              <a:rPr lang="en-US" sz="3600" b="1" i="1" dirty="0" err="1" smtClean="0">
                <a:solidFill>
                  <a:schemeClr val="bg1"/>
                </a:solidFill>
              </a:rPr>
              <a:t>SPHEREx</a:t>
            </a:r>
            <a:r>
              <a:rPr lang="en-US" sz="3600" b="1" dirty="0" smtClean="0">
                <a:solidFill>
                  <a:schemeClr val="bg1"/>
                </a:solidFill>
              </a:rPr>
              <a:t> galaxy </a:t>
            </a:r>
            <a:r>
              <a:rPr lang="en-US" sz="3600" b="1" dirty="0">
                <a:solidFill>
                  <a:schemeClr val="bg1"/>
                </a:solidFill>
              </a:rPr>
              <a:t>c</a:t>
            </a:r>
            <a:r>
              <a:rPr lang="en-US" sz="3600" b="1" dirty="0" smtClean="0">
                <a:solidFill>
                  <a:schemeClr val="bg1"/>
                </a:solidFill>
              </a:rPr>
              <a:t>lustering </a:t>
            </a:r>
            <a:r>
              <a:rPr lang="en-US" sz="3600" b="1" dirty="0">
                <a:solidFill>
                  <a:schemeClr val="bg1"/>
                </a:solidFill>
              </a:rPr>
              <a:t>c</a:t>
            </a:r>
            <a:r>
              <a:rPr lang="en-US" sz="3600" b="1" dirty="0" smtClean="0">
                <a:solidFill>
                  <a:schemeClr val="bg1"/>
                </a:solidFill>
              </a:rPr>
              <a:t>an </a:t>
            </a:r>
            <a:r>
              <a:rPr lang="en-US" sz="3600" b="1" dirty="0">
                <a:solidFill>
                  <a:schemeClr val="bg1"/>
                </a:solidFill>
              </a:rPr>
              <a:t>r</a:t>
            </a:r>
            <a:r>
              <a:rPr lang="en-US" sz="3600" b="1" dirty="0" smtClean="0">
                <a:solidFill>
                  <a:schemeClr val="bg1"/>
                </a:solidFill>
              </a:rPr>
              <a:t>each </a:t>
            </a:r>
            <a:r>
              <a:rPr lang="en-US" sz="3600" b="1" dirty="0" err="1" smtClean="0">
                <a:solidFill>
                  <a:schemeClr val="bg1"/>
                </a:solidFill>
              </a:rPr>
              <a:t>σ</a:t>
            </a:r>
            <a:r>
              <a:rPr lang="en-US" sz="3600" b="1" dirty="0" smtClean="0">
                <a:solidFill>
                  <a:schemeClr val="bg1"/>
                </a:solidFill>
              </a:rPr>
              <a:t>(</a:t>
            </a:r>
            <a:r>
              <a:rPr lang="en-US" sz="3600" b="1" i="1" dirty="0" err="1" smtClean="0">
                <a:solidFill>
                  <a:schemeClr val="bg1"/>
                </a:solidFill>
              </a:rPr>
              <a:t>f</a:t>
            </a:r>
            <a:r>
              <a:rPr lang="en-US" sz="3600" b="1" i="1" baseline="-25000" dirty="0" err="1" smtClean="0">
                <a:solidFill>
                  <a:schemeClr val="bg1"/>
                </a:solidFill>
              </a:rPr>
              <a:t>NL</a:t>
            </a:r>
            <a:r>
              <a:rPr lang="en-US" sz="3600" b="1" i="1" dirty="0" smtClean="0">
                <a:solidFill>
                  <a:schemeClr val="bg1"/>
                </a:solidFill>
              </a:rPr>
              <a:t>)&lt; 1</a:t>
            </a:r>
            <a:endParaRPr lang="en-US" sz="36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 descr="alpha_fnl_talk_PKB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6" y="1600200"/>
            <a:ext cx="6985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3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5844" y="1841326"/>
            <a:ext cx="8718156" cy="9718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Local Primordial non-</a:t>
            </a:r>
            <a:r>
              <a:rPr lang="en-US" sz="2800" dirty="0" err="1" smtClean="0">
                <a:solidFill>
                  <a:srgbClr val="FFFFFF"/>
                </a:solidFill>
              </a:rPr>
              <a:t>Gaussianity</a:t>
            </a:r>
            <a:r>
              <a:rPr lang="en-US" sz="2800" dirty="0" smtClean="0">
                <a:solidFill>
                  <a:srgbClr val="FFFFFF"/>
                </a:solidFill>
              </a:rPr>
              <a:t> (PNG) strong probe of physics of Inflation: single- vs. </a:t>
            </a:r>
            <a:r>
              <a:rPr lang="en-US" sz="2800" dirty="0" err="1" smtClean="0">
                <a:solidFill>
                  <a:srgbClr val="FFFFFF"/>
                </a:solidFill>
              </a:rPr>
              <a:t>multifield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3037473"/>
            <a:ext cx="8686800" cy="101342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</a:rPr>
              <a:t>Scale-dependent bias in galaxy clustering from e.g. </a:t>
            </a:r>
            <a:r>
              <a:rPr lang="en-US" sz="2800" i="1" dirty="0" err="1" smtClean="0">
                <a:solidFill>
                  <a:srgbClr val="FFFFFF"/>
                </a:solidFill>
              </a:rPr>
              <a:t>SPHEREx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will allow constraints beyond capability of CMB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4247162"/>
            <a:ext cx="8686800" cy="99329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Other types of PNG also cause scale-dependent bias, but more degenerate with non-primordial biasing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99688"/>
            <a:ext cx="2533189" cy="9470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Summary</a:t>
            </a:r>
            <a:endParaRPr lang="en-US" sz="4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497653"/>
            <a:ext cx="8686800" cy="10930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Through scale-dependent bias and more, galaxy surveys will play key role in unraveling physics of Inflation</a:t>
            </a:r>
          </a:p>
        </p:txBody>
      </p:sp>
    </p:spTree>
    <p:extLst>
      <p:ext uri="{BB962C8B-B14F-4D97-AF65-F5344CB8AC3E}">
        <p14:creationId xmlns:p14="http://schemas.microsoft.com/office/powerpoint/2010/main" val="6702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2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98872" y="1979804"/>
            <a:ext cx="2725882" cy="3972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nflatonp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72" y="1437755"/>
            <a:ext cx="3149599" cy="18897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772" y="1928078"/>
            <a:ext cx="295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Single-Field Inflation</a:t>
            </a:r>
            <a:endParaRPr lang="en-US" sz="2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160772" y="3454514"/>
            <a:ext cx="8858250" cy="3060700"/>
            <a:chOff x="203200" y="1422400"/>
            <a:chExt cx="8858250" cy="3060700"/>
          </a:xfrm>
        </p:grpSpPr>
        <p:sp>
          <p:nvSpPr>
            <p:cNvPr id="32" name="Oval 31"/>
            <p:cNvSpPr/>
            <p:nvPr/>
          </p:nvSpPr>
          <p:spPr>
            <a:xfrm>
              <a:off x="4826000" y="1422400"/>
              <a:ext cx="3822700" cy="30607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03200" y="1422400"/>
              <a:ext cx="3822700" cy="30607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79400" y="2135510"/>
              <a:ext cx="8318500" cy="1798193"/>
            </a:xfrm>
            <a:custGeom>
              <a:avLst/>
              <a:gdLst>
                <a:gd name="connsiteX0" fmla="*/ 0 w 8318500"/>
                <a:gd name="connsiteY0" fmla="*/ 304988 h 1798193"/>
                <a:gd name="connsiteX1" fmla="*/ 1244600 w 8318500"/>
                <a:gd name="connsiteY1" fmla="*/ 188 h 1798193"/>
                <a:gd name="connsiteX2" fmla="*/ 2997200 w 8318500"/>
                <a:gd name="connsiteY2" fmla="*/ 343088 h 1798193"/>
                <a:gd name="connsiteX3" fmla="*/ 4572000 w 8318500"/>
                <a:gd name="connsiteY3" fmla="*/ 1524188 h 1798193"/>
                <a:gd name="connsiteX4" fmla="*/ 6604000 w 8318500"/>
                <a:gd name="connsiteY4" fmla="*/ 1790888 h 1798193"/>
                <a:gd name="connsiteX5" fmla="*/ 7696200 w 8318500"/>
                <a:gd name="connsiteY5" fmla="*/ 1346388 h 1798193"/>
                <a:gd name="connsiteX6" fmla="*/ 8318500 w 8318500"/>
                <a:gd name="connsiteY6" fmla="*/ 800288 h 179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18500" h="1798193">
                  <a:moveTo>
                    <a:pt x="0" y="304988"/>
                  </a:moveTo>
                  <a:cubicBezTo>
                    <a:pt x="372533" y="149413"/>
                    <a:pt x="745067" y="-6162"/>
                    <a:pt x="1244600" y="188"/>
                  </a:cubicBezTo>
                  <a:cubicBezTo>
                    <a:pt x="1744133" y="6538"/>
                    <a:pt x="2442633" y="89088"/>
                    <a:pt x="2997200" y="343088"/>
                  </a:cubicBezTo>
                  <a:cubicBezTo>
                    <a:pt x="3551767" y="597088"/>
                    <a:pt x="3970867" y="1282888"/>
                    <a:pt x="4572000" y="1524188"/>
                  </a:cubicBezTo>
                  <a:cubicBezTo>
                    <a:pt x="5173133" y="1765488"/>
                    <a:pt x="6083300" y="1820521"/>
                    <a:pt x="6604000" y="1790888"/>
                  </a:cubicBezTo>
                  <a:cubicBezTo>
                    <a:pt x="7124700" y="1761255"/>
                    <a:pt x="7410450" y="1511488"/>
                    <a:pt x="7696200" y="1346388"/>
                  </a:cubicBezTo>
                  <a:cubicBezTo>
                    <a:pt x="7981950" y="1181288"/>
                    <a:pt x="8318500" y="800288"/>
                    <a:pt x="8318500" y="800288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07350" y="3165887"/>
              <a:ext cx="105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i="1" dirty="0" smtClean="0">
                  <a:solidFill>
                    <a:srgbClr val="FF0000"/>
                  </a:solidFill>
                </a:rPr>
                <a:t>Φ</a:t>
              </a:r>
              <a:r>
                <a:rPr lang="en-US" sz="4400" b="1" i="1" baseline="-25000" dirty="0" smtClean="0">
                  <a:solidFill>
                    <a:srgbClr val="FF0000"/>
                  </a:solidFill>
                </a:rPr>
                <a:t>L</a:t>
              </a:r>
              <a:endParaRPr lang="en-US" sz="4400" b="1" i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21172" y="2376869"/>
            <a:ext cx="27215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rgbClr val="FF0000"/>
                </a:solidFill>
              </a:rPr>
              <a:t>Maldacena</a:t>
            </a:r>
            <a:r>
              <a:rPr lang="en-US" sz="1600" i="1" dirty="0" smtClean="0">
                <a:solidFill>
                  <a:srgbClr val="FF0000"/>
                </a:solidFill>
              </a:rPr>
              <a:t> 2003,</a:t>
            </a:r>
          </a:p>
          <a:p>
            <a:r>
              <a:rPr lang="en-US" sz="1600" i="1" dirty="0" err="1" smtClean="0">
                <a:solidFill>
                  <a:srgbClr val="FF0000"/>
                </a:solidFill>
              </a:rPr>
              <a:t>Creminelli</a:t>
            </a:r>
            <a:r>
              <a:rPr lang="en-US" sz="1600" i="1" dirty="0" smtClean="0">
                <a:solidFill>
                  <a:srgbClr val="FF0000"/>
                </a:solidFill>
              </a:rPr>
              <a:t> &amp; </a:t>
            </a:r>
            <a:r>
              <a:rPr lang="en-US" sz="1600" i="1" dirty="0" err="1" smtClean="0">
                <a:solidFill>
                  <a:srgbClr val="FF0000"/>
                </a:solidFill>
              </a:rPr>
              <a:t>Zaldarriaga</a:t>
            </a:r>
            <a:r>
              <a:rPr lang="en-US" sz="1600" i="1" dirty="0" smtClean="0">
                <a:solidFill>
                  <a:srgbClr val="FF0000"/>
                </a:solidFill>
              </a:rPr>
              <a:t> 2004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59268" y="-18547"/>
            <a:ext cx="8759754" cy="1545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Single-field consistency condition predicts </a:t>
            </a:r>
            <a:r>
              <a:rPr lang="en-US" sz="3600" b="1" dirty="0" smtClean="0"/>
              <a:t>zero mode coupling</a:t>
            </a:r>
            <a:r>
              <a:rPr lang="en-US" sz="3600" dirty="0" smtClean="0"/>
              <a:t> (modulo gradients)</a:t>
            </a:r>
            <a:endParaRPr lang="en-US" sz="3600" b="1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028746"/>
              </p:ext>
            </p:extLst>
          </p:nvPr>
        </p:nvGraphicFramePr>
        <p:xfrm>
          <a:off x="2960023" y="5997975"/>
          <a:ext cx="2797868" cy="87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80" name="Equation" r:id="rId5" imgW="1257300" imgH="393700" progId="Equation.3">
                  <p:embed/>
                </p:oleObj>
              </mc:Choice>
              <mc:Fallback>
                <p:oleObj name="Equation" r:id="rId5" imgW="1257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60023" y="5997975"/>
                        <a:ext cx="2797868" cy="87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642507"/>
              </p:ext>
            </p:extLst>
          </p:nvPr>
        </p:nvGraphicFramePr>
        <p:xfrm>
          <a:off x="-42632" y="4948651"/>
          <a:ext cx="4170797" cy="695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81" name="Equation" r:id="rId7" imgW="1447800" imgH="241300" progId="Equation.3">
                  <p:embed/>
                </p:oleObj>
              </mc:Choice>
              <mc:Fallback>
                <p:oleObj name="Equation" r:id="rId7" imgW="1447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42632" y="4948651"/>
                        <a:ext cx="4170797" cy="695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562080"/>
              </p:ext>
            </p:extLst>
          </p:nvPr>
        </p:nvGraphicFramePr>
        <p:xfrm>
          <a:off x="4608513" y="4286050"/>
          <a:ext cx="4243387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82" name="Equation" r:id="rId9" imgW="1473200" imgH="254000" progId="Equation.3">
                  <p:embed/>
                </p:oleObj>
              </mc:Choice>
              <mc:Fallback>
                <p:oleObj name="Equation" r:id="rId9" imgW="1473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08513" y="4286050"/>
                        <a:ext cx="4243387" cy="73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265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256"/>
            <a:ext cx="8229600" cy="848044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/>
              <a:t>SPHEREx</a:t>
            </a:r>
            <a:r>
              <a:rPr lang="en-US" dirty="0" smtClean="0"/>
              <a:t>: An All-Sky Spectral Survey</a:t>
            </a:r>
            <a:endParaRPr lang="en-US" dirty="0"/>
          </a:p>
        </p:txBody>
      </p:sp>
      <p:pic>
        <p:nvPicPr>
          <p:cNvPr id="4" name="Picture 3" descr="spher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62" y="1508250"/>
            <a:ext cx="7362424" cy="5349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0385" y="821392"/>
            <a:ext cx="232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Doré</a:t>
            </a:r>
            <a:r>
              <a:rPr lang="en-US" i="1" dirty="0" smtClean="0">
                <a:solidFill>
                  <a:srgbClr val="FF0000"/>
                </a:solidFill>
              </a:rPr>
              <a:t> et al (1412.4872)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8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301" y="192783"/>
            <a:ext cx="8039803" cy="1179384"/>
          </a:xfrm>
        </p:spPr>
        <p:txBody>
          <a:bodyPr>
            <a:normAutofit/>
          </a:bodyPr>
          <a:lstStyle/>
          <a:p>
            <a:pPr algn="l"/>
            <a:r>
              <a:rPr lang="en-US" sz="3200" i="1" dirty="0" err="1" smtClean="0">
                <a:solidFill>
                  <a:srgbClr val="FFFFFF"/>
                </a:solidFill>
              </a:rPr>
              <a:t>SPHEREx</a:t>
            </a:r>
            <a:r>
              <a:rPr lang="en-US" sz="3200" dirty="0" smtClean="0">
                <a:solidFill>
                  <a:srgbClr val="FFFFFF"/>
                </a:solidFill>
              </a:rPr>
              <a:t> covers wide range of wavelengths with resolution R~40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Picture 4" descr="spherexsensitiv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90" y="1596489"/>
            <a:ext cx="6871819" cy="517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3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30480"/>
            <a:ext cx="8991600" cy="84804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Mapping the Full Sky with </a:t>
            </a:r>
            <a:r>
              <a:rPr lang="en-US" sz="3600" b="1" dirty="0" err="1" smtClean="0"/>
              <a:t>SPHEREx</a:t>
            </a:r>
            <a:endParaRPr lang="en-US" sz="36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" y="762000"/>
            <a:ext cx="568352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395" y="1131332"/>
            <a:ext cx="2908023" cy="198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4103132"/>
            <a:ext cx="3048000" cy="20193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600" y="849868"/>
            <a:ext cx="176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All-Sky Coverage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59728" y="2971800"/>
            <a:ext cx="268458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0070C0"/>
                </a:solidFill>
              </a:rPr>
              <a:t>Designed for uniform coverage</a:t>
            </a:r>
          </a:p>
          <a:p>
            <a:r>
              <a:rPr lang="en-US" sz="1500" dirty="0" smtClean="0">
                <a:solidFill>
                  <a:srgbClr val="0070C0"/>
                </a:solidFill>
              </a:rPr>
              <a:t>after 25 months of observations</a:t>
            </a:r>
          </a:p>
          <a:p>
            <a:r>
              <a:rPr lang="en-US" sz="1500" dirty="0">
                <a:solidFill>
                  <a:srgbClr val="0070C0"/>
                </a:solidFill>
              </a:rPr>
              <a:t>w</a:t>
            </a:r>
            <a:r>
              <a:rPr lang="en-US" sz="1500" dirty="0" smtClean="0">
                <a:solidFill>
                  <a:srgbClr val="0070C0"/>
                </a:solidFill>
              </a:rPr>
              <a:t>ith 4 independent surveys.</a:t>
            </a:r>
            <a:endParaRPr lang="en-US" sz="15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0" y="3745468"/>
            <a:ext cx="227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Deep Surveys at Poles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625043" y="6026374"/>
            <a:ext cx="31197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0070C0"/>
                </a:solidFill>
              </a:rPr>
              <a:t>Except for two 100 sq. degree regions</a:t>
            </a:r>
          </a:p>
          <a:p>
            <a:r>
              <a:rPr lang="en-US" sz="1500" dirty="0" smtClean="0">
                <a:solidFill>
                  <a:srgbClr val="0070C0"/>
                </a:solidFill>
              </a:rPr>
              <a:t>At the poles with are ~30x deeper.</a:t>
            </a:r>
          </a:p>
          <a:p>
            <a:r>
              <a:rPr lang="en-US" sz="1500" i="1" dirty="0" smtClean="0">
                <a:solidFill>
                  <a:srgbClr val="0070C0"/>
                </a:solidFill>
              </a:rPr>
              <a:t>An opportunity for unique science</a:t>
            </a:r>
            <a:endParaRPr lang="en-US" sz="1500" i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6219825"/>
            <a:ext cx="5468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SPHEREx</a:t>
            </a:r>
            <a:r>
              <a:rPr lang="en-US" sz="1600" dirty="0" smtClean="0"/>
              <a:t> observes the sky simply by pointing the spacecraft</a:t>
            </a:r>
          </a:p>
          <a:p>
            <a:pPr algn="ctr"/>
            <a:r>
              <a:rPr lang="en-US" sz="1600" dirty="0" smtClean="0"/>
              <a:t>over multiple orbits to obtain complete spectra.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306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4451684" y="685800"/>
            <a:ext cx="4487779" cy="56668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01932" y="154578"/>
            <a:ext cx="6166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High-Throughput LVF Spectrometer</a:t>
            </a:r>
            <a:endParaRPr lang="en-US" sz="3200" b="1" dirty="0"/>
          </a:p>
        </p:txBody>
      </p:sp>
      <p:pic>
        <p:nvPicPr>
          <p:cNvPr id="29" name="Picture 2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r="15128"/>
          <a:stretch/>
        </p:blipFill>
        <p:spPr bwMode="auto">
          <a:xfrm>
            <a:off x="40105" y="685800"/>
            <a:ext cx="3502547" cy="2689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2449116" y="991791"/>
            <a:ext cx="1044178" cy="702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362200" y="1487091"/>
            <a:ext cx="1129904" cy="6881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37862" y="3159672"/>
            <a:ext cx="1742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Focal Plane Assembly</a:t>
            </a:r>
            <a:endParaRPr lang="en-US" sz="1400" dirty="0"/>
          </a:p>
        </p:txBody>
      </p:sp>
      <p:sp>
        <p:nvSpPr>
          <p:cNvPr id="20" name="Shape 162"/>
          <p:cNvSpPr txBox="1">
            <a:spLocks/>
          </p:cNvSpPr>
          <p:nvPr/>
        </p:nvSpPr>
        <p:spPr>
          <a:xfrm>
            <a:off x="4705649" y="6310023"/>
            <a:ext cx="4293993" cy="522481"/>
          </a:xfrm>
          <a:prstGeom prst="rect">
            <a:avLst/>
          </a:prstGeom>
          <a:ln w="254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46184" indent="-246184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424242"/>
                </a:solidFill>
              </a:rPr>
              <a:t>Spectra obtained by stepping source over the</a:t>
            </a:r>
          </a:p>
          <a:p>
            <a:pPr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424242"/>
                </a:solidFill>
              </a:rPr>
              <a:t>FOV in multiple images:  </a:t>
            </a:r>
            <a:r>
              <a:rPr lang="en-US" sz="1500" b="1" dirty="0" smtClean="0">
                <a:solidFill>
                  <a:srgbClr val="424242"/>
                </a:solidFill>
              </a:rPr>
              <a:t>no moving parts</a:t>
            </a:r>
            <a:endParaRPr lang="en-US" sz="1500" b="1" dirty="0">
              <a:solidFill>
                <a:srgbClr val="42424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7200" y="3470286"/>
            <a:ext cx="3581400" cy="2879021"/>
            <a:chOff x="304800" y="3470286"/>
            <a:chExt cx="3581400" cy="2879021"/>
          </a:xfrm>
        </p:grpSpPr>
        <p:sp>
          <p:nvSpPr>
            <p:cNvPr id="16" name="Rectangle 15"/>
            <p:cNvSpPr/>
            <p:nvPr/>
          </p:nvSpPr>
          <p:spPr>
            <a:xfrm>
              <a:off x="314324" y="4619403"/>
              <a:ext cx="3571875" cy="17161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04800" y="3470286"/>
              <a:ext cx="3581400" cy="13947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pasted-image.png"/>
            <p:cNvPicPr/>
            <p:nvPr/>
          </p:nvPicPr>
          <p:blipFill rotWithShape="1">
            <a:blip r:embed="rId4">
              <a:extLst/>
            </a:blip>
            <a:srcRect l="8458" t="15391" r="51535" b="15166"/>
            <a:stretch/>
          </p:blipFill>
          <p:spPr>
            <a:xfrm>
              <a:off x="457199" y="4876800"/>
              <a:ext cx="1348725" cy="134725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" name="pasted-image.png"/>
            <p:cNvPicPr/>
            <p:nvPr/>
          </p:nvPicPr>
          <p:blipFill rotWithShape="1">
            <a:blip r:embed="rId4">
              <a:extLst/>
            </a:blip>
            <a:srcRect l="53161" t="23004" r="6775" b="24065"/>
            <a:stretch/>
          </p:blipFill>
          <p:spPr>
            <a:xfrm>
              <a:off x="2253852" y="5022321"/>
              <a:ext cx="1542079" cy="106653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2527443" y="6134949"/>
              <a:ext cx="82266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>
                  <a:solidFill>
                    <a:schemeClr val="bg1"/>
                  </a:solidFill>
                </a:rPr>
                <a:t>Wavelength (</a:t>
              </a:r>
              <a:r>
                <a:rPr lang="en-US" sz="700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US" sz="700" dirty="0" smtClean="0">
                  <a:solidFill>
                    <a:schemeClr val="bg1"/>
                  </a:solidFill>
                </a:rPr>
                <a:t>m)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91940" y="6031706"/>
              <a:ext cx="156485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1.6             1.8             2.0             2.2            2.4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1953474" y="5482827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>
                  <a:solidFill>
                    <a:schemeClr val="bg1"/>
                  </a:solidFill>
                </a:rPr>
                <a:t>I/F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67262" y="4973843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1.0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67262" y="5164343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0.8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67262" y="5368159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0</a:t>
              </a:r>
              <a:r>
                <a:rPr lang="en-US" sz="600" dirty="0" smtClean="0">
                  <a:solidFill>
                    <a:schemeClr val="bg1"/>
                  </a:solidFill>
                </a:rPr>
                <a:t>.6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67262" y="5573854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0.4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67262" y="5779238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0.2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67262" y="5963904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0</a:t>
              </a:r>
              <a:r>
                <a:rPr lang="en-US" sz="600" dirty="0" smtClean="0">
                  <a:solidFill>
                    <a:schemeClr val="bg1"/>
                  </a:solidFill>
                </a:rPr>
                <a:t>.0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68051" y="4830578"/>
              <a:ext cx="103425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Methane on Pluto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9600" y="6149252"/>
              <a:ext cx="104387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>
                  <a:solidFill>
                    <a:schemeClr val="bg1"/>
                  </a:solidFill>
                </a:rPr>
                <a:t>Infrared Spectral Image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Shape 162"/>
          <p:cNvSpPr txBox="1">
            <a:spLocks/>
          </p:cNvSpPr>
          <p:nvPr/>
        </p:nvSpPr>
        <p:spPr>
          <a:xfrm>
            <a:off x="259255" y="6341353"/>
            <a:ext cx="4293993" cy="522481"/>
          </a:xfrm>
          <a:prstGeom prst="rect">
            <a:avLst/>
          </a:prstGeom>
          <a:ln w="254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46184" indent="-246184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242"/>
                </a:solidFill>
              </a:rPr>
              <a:t>LVFs used on ISOCAM, HST-WFPC2,</a:t>
            </a:r>
          </a:p>
          <a:p>
            <a:pPr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242"/>
                </a:solidFill>
              </a:rPr>
              <a:t>New Horizons LEISA, &amp; OSIRIX-Rex (2016 launch)</a:t>
            </a:r>
            <a:endParaRPr lang="en-US" sz="1400" dirty="0">
              <a:solidFill>
                <a:srgbClr val="424242"/>
              </a:solidFill>
            </a:endParaRPr>
          </a:p>
        </p:txBody>
      </p:sp>
      <p:pic>
        <p:nvPicPr>
          <p:cNvPr id="54" name="Picture 5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t="1249" r="1624" b="1088"/>
          <a:stretch/>
        </p:blipFill>
        <p:spPr bwMode="auto">
          <a:xfrm>
            <a:off x="4593798" y="836817"/>
            <a:ext cx="4203550" cy="5364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3505200" y="1000037"/>
            <a:ext cx="1480867" cy="1438363"/>
            <a:chOff x="3505200" y="739353"/>
            <a:chExt cx="1480867" cy="1438363"/>
          </a:xfrm>
        </p:grpSpPr>
        <p:sp>
          <p:nvSpPr>
            <p:cNvPr id="43" name="Rectangle 42"/>
            <p:cNvSpPr/>
            <p:nvPr/>
          </p:nvSpPr>
          <p:spPr>
            <a:xfrm>
              <a:off x="4385372" y="1322176"/>
              <a:ext cx="306944" cy="855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asted-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05200" y="739353"/>
              <a:ext cx="1411911" cy="1165647"/>
            </a:xfrm>
            <a:prstGeom prst="rect">
              <a:avLst/>
            </a:prstGeom>
            <a:ln w="19050">
              <a:solidFill>
                <a:srgbClr val="FF0000"/>
              </a:solidFill>
              <a:miter lim="400000"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3521242" y="1899347"/>
              <a:ext cx="14648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Linear Variable Filter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487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y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45"/>
            <a:ext cx="9144000" cy="50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9268" y="2442978"/>
            <a:ext cx="8635610" cy="15992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72" y="108139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Local Primordial non-</a:t>
            </a:r>
            <a:r>
              <a:rPr lang="en-US" sz="3600" dirty="0" err="1" smtClean="0"/>
              <a:t>Gaussianity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78076" y="2236628"/>
            <a:ext cx="8204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u="sng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Simple form: </a:t>
            </a:r>
          </a:p>
          <a:p>
            <a:pPr marL="342900" indent="-342900">
              <a:buFont typeface="Wingdings" charset="2"/>
              <a:buChar char="§"/>
            </a:pPr>
            <a:endParaRPr lang="en-US" sz="24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Distinguishes between single- and multi-field Inflation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875581"/>
              </p:ext>
            </p:extLst>
          </p:nvPr>
        </p:nvGraphicFramePr>
        <p:xfrm>
          <a:off x="2576456" y="2536489"/>
          <a:ext cx="5011738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86" name="Equation" r:id="rId4" imgW="2362200" imgH="304800" progId="Equation.3">
                  <p:embed/>
                </p:oleObj>
              </mc:Choice>
              <mc:Fallback>
                <p:oleObj name="Equation" r:id="rId4" imgW="2362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76456" y="2536489"/>
                        <a:ext cx="5011738" cy="646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641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gma_tab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313801"/>
            <a:ext cx="7410108" cy="18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2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4826000" y="2082800"/>
            <a:ext cx="3822700" cy="306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3200" y="2082800"/>
            <a:ext cx="3822700" cy="30607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79400" y="2795910"/>
            <a:ext cx="8318500" cy="1798193"/>
          </a:xfrm>
          <a:custGeom>
            <a:avLst/>
            <a:gdLst>
              <a:gd name="connsiteX0" fmla="*/ 0 w 8318500"/>
              <a:gd name="connsiteY0" fmla="*/ 304988 h 1798193"/>
              <a:gd name="connsiteX1" fmla="*/ 1244600 w 8318500"/>
              <a:gd name="connsiteY1" fmla="*/ 188 h 1798193"/>
              <a:gd name="connsiteX2" fmla="*/ 2997200 w 8318500"/>
              <a:gd name="connsiteY2" fmla="*/ 343088 h 1798193"/>
              <a:gd name="connsiteX3" fmla="*/ 4572000 w 8318500"/>
              <a:gd name="connsiteY3" fmla="*/ 1524188 h 1798193"/>
              <a:gd name="connsiteX4" fmla="*/ 6604000 w 8318500"/>
              <a:gd name="connsiteY4" fmla="*/ 1790888 h 1798193"/>
              <a:gd name="connsiteX5" fmla="*/ 7696200 w 8318500"/>
              <a:gd name="connsiteY5" fmla="*/ 1346388 h 1798193"/>
              <a:gd name="connsiteX6" fmla="*/ 8318500 w 8318500"/>
              <a:gd name="connsiteY6" fmla="*/ 800288 h 17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18500" h="1798193">
                <a:moveTo>
                  <a:pt x="0" y="304988"/>
                </a:moveTo>
                <a:cubicBezTo>
                  <a:pt x="372533" y="149413"/>
                  <a:pt x="745067" y="-6162"/>
                  <a:pt x="1244600" y="188"/>
                </a:cubicBezTo>
                <a:cubicBezTo>
                  <a:pt x="1744133" y="6538"/>
                  <a:pt x="2442633" y="89088"/>
                  <a:pt x="2997200" y="343088"/>
                </a:cubicBezTo>
                <a:cubicBezTo>
                  <a:pt x="3551767" y="597088"/>
                  <a:pt x="3970867" y="1282888"/>
                  <a:pt x="4572000" y="1524188"/>
                </a:cubicBezTo>
                <a:cubicBezTo>
                  <a:pt x="5173133" y="1765488"/>
                  <a:pt x="6083300" y="1820521"/>
                  <a:pt x="6604000" y="1790888"/>
                </a:cubicBezTo>
                <a:cubicBezTo>
                  <a:pt x="7124700" y="1761255"/>
                  <a:pt x="7410450" y="1511488"/>
                  <a:pt x="7696200" y="1346388"/>
                </a:cubicBezTo>
                <a:cubicBezTo>
                  <a:pt x="7981950" y="1181288"/>
                  <a:pt x="8318500" y="800288"/>
                  <a:pt x="8318500" y="80028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007350" y="3826287"/>
            <a:ext cx="105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Φ</a:t>
            </a:r>
            <a:r>
              <a:rPr lang="en-US" sz="4400" b="1" i="1" baseline="-25000" dirty="0" smtClean="0">
                <a:solidFill>
                  <a:srgbClr val="FF0000"/>
                </a:solidFill>
              </a:rPr>
              <a:t>L</a:t>
            </a:r>
            <a:endParaRPr lang="en-US" sz="4400" b="1" i="1" baseline="-25000" dirty="0">
              <a:solidFill>
                <a:srgbClr val="FF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1003300" y="3075310"/>
            <a:ext cx="2019300" cy="1518793"/>
          </a:xfrm>
          <a:custGeom>
            <a:avLst/>
            <a:gdLst>
              <a:gd name="connsiteX0" fmla="*/ 0 w 2019300"/>
              <a:gd name="connsiteY0" fmla="*/ 596900 h 609605"/>
              <a:gd name="connsiteX1" fmla="*/ 215900 w 2019300"/>
              <a:gd name="connsiteY1" fmla="*/ 0 h 609605"/>
              <a:gd name="connsiteX2" fmla="*/ 495300 w 2019300"/>
              <a:gd name="connsiteY2" fmla="*/ 596900 h 609605"/>
              <a:gd name="connsiteX3" fmla="*/ 723900 w 2019300"/>
              <a:gd name="connsiteY3" fmla="*/ 12700 h 609605"/>
              <a:gd name="connsiteX4" fmla="*/ 952500 w 2019300"/>
              <a:gd name="connsiteY4" fmla="*/ 609600 h 609605"/>
              <a:gd name="connsiteX5" fmla="*/ 1155700 w 2019300"/>
              <a:gd name="connsiteY5" fmla="*/ 25400 h 609605"/>
              <a:gd name="connsiteX6" fmla="*/ 1333500 w 2019300"/>
              <a:gd name="connsiteY6" fmla="*/ 596900 h 609605"/>
              <a:gd name="connsiteX7" fmla="*/ 1524000 w 2019300"/>
              <a:gd name="connsiteY7" fmla="*/ 25400 h 609605"/>
              <a:gd name="connsiteX8" fmla="*/ 1714500 w 2019300"/>
              <a:gd name="connsiteY8" fmla="*/ 609600 h 609605"/>
              <a:gd name="connsiteX9" fmla="*/ 1879600 w 2019300"/>
              <a:gd name="connsiteY9" fmla="*/ 25400 h 609605"/>
              <a:gd name="connsiteX10" fmla="*/ 2019300 w 2019300"/>
              <a:gd name="connsiteY10" fmla="*/ 177800 h 60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9300" h="609605">
                <a:moveTo>
                  <a:pt x="0" y="596900"/>
                </a:moveTo>
                <a:cubicBezTo>
                  <a:pt x="66675" y="298450"/>
                  <a:pt x="133350" y="0"/>
                  <a:pt x="215900" y="0"/>
                </a:cubicBezTo>
                <a:cubicBezTo>
                  <a:pt x="298450" y="0"/>
                  <a:pt x="410633" y="594783"/>
                  <a:pt x="495300" y="596900"/>
                </a:cubicBezTo>
                <a:cubicBezTo>
                  <a:pt x="579967" y="599017"/>
                  <a:pt x="647700" y="10583"/>
                  <a:pt x="723900" y="12700"/>
                </a:cubicBezTo>
                <a:cubicBezTo>
                  <a:pt x="800100" y="14817"/>
                  <a:pt x="880533" y="607483"/>
                  <a:pt x="952500" y="609600"/>
                </a:cubicBezTo>
                <a:cubicBezTo>
                  <a:pt x="1024467" y="611717"/>
                  <a:pt x="1092200" y="27517"/>
                  <a:pt x="1155700" y="25400"/>
                </a:cubicBezTo>
                <a:cubicBezTo>
                  <a:pt x="1219200" y="23283"/>
                  <a:pt x="1272117" y="596900"/>
                  <a:pt x="1333500" y="596900"/>
                </a:cubicBezTo>
                <a:cubicBezTo>
                  <a:pt x="1394883" y="596900"/>
                  <a:pt x="1460500" y="23283"/>
                  <a:pt x="1524000" y="25400"/>
                </a:cubicBezTo>
                <a:cubicBezTo>
                  <a:pt x="1587500" y="27517"/>
                  <a:pt x="1655233" y="609600"/>
                  <a:pt x="1714500" y="609600"/>
                </a:cubicBezTo>
                <a:cubicBezTo>
                  <a:pt x="1773767" y="609600"/>
                  <a:pt x="1828800" y="97367"/>
                  <a:pt x="1879600" y="25400"/>
                </a:cubicBezTo>
                <a:cubicBezTo>
                  <a:pt x="1930400" y="-46567"/>
                  <a:pt x="2019300" y="177800"/>
                  <a:pt x="2019300" y="1778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664200" y="3314700"/>
            <a:ext cx="2019300" cy="609605"/>
          </a:xfrm>
          <a:custGeom>
            <a:avLst/>
            <a:gdLst>
              <a:gd name="connsiteX0" fmla="*/ 0 w 2019300"/>
              <a:gd name="connsiteY0" fmla="*/ 596900 h 609605"/>
              <a:gd name="connsiteX1" fmla="*/ 215900 w 2019300"/>
              <a:gd name="connsiteY1" fmla="*/ 0 h 609605"/>
              <a:gd name="connsiteX2" fmla="*/ 495300 w 2019300"/>
              <a:gd name="connsiteY2" fmla="*/ 596900 h 609605"/>
              <a:gd name="connsiteX3" fmla="*/ 723900 w 2019300"/>
              <a:gd name="connsiteY3" fmla="*/ 12700 h 609605"/>
              <a:gd name="connsiteX4" fmla="*/ 952500 w 2019300"/>
              <a:gd name="connsiteY4" fmla="*/ 609600 h 609605"/>
              <a:gd name="connsiteX5" fmla="*/ 1155700 w 2019300"/>
              <a:gd name="connsiteY5" fmla="*/ 25400 h 609605"/>
              <a:gd name="connsiteX6" fmla="*/ 1333500 w 2019300"/>
              <a:gd name="connsiteY6" fmla="*/ 596900 h 609605"/>
              <a:gd name="connsiteX7" fmla="*/ 1524000 w 2019300"/>
              <a:gd name="connsiteY7" fmla="*/ 25400 h 609605"/>
              <a:gd name="connsiteX8" fmla="*/ 1714500 w 2019300"/>
              <a:gd name="connsiteY8" fmla="*/ 609600 h 609605"/>
              <a:gd name="connsiteX9" fmla="*/ 1879600 w 2019300"/>
              <a:gd name="connsiteY9" fmla="*/ 25400 h 609605"/>
              <a:gd name="connsiteX10" fmla="*/ 2019300 w 2019300"/>
              <a:gd name="connsiteY10" fmla="*/ 177800 h 60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9300" h="609605">
                <a:moveTo>
                  <a:pt x="0" y="596900"/>
                </a:moveTo>
                <a:cubicBezTo>
                  <a:pt x="66675" y="298450"/>
                  <a:pt x="133350" y="0"/>
                  <a:pt x="215900" y="0"/>
                </a:cubicBezTo>
                <a:cubicBezTo>
                  <a:pt x="298450" y="0"/>
                  <a:pt x="410633" y="594783"/>
                  <a:pt x="495300" y="596900"/>
                </a:cubicBezTo>
                <a:cubicBezTo>
                  <a:pt x="579967" y="599017"/>
                  <a:pt x="647700" y="10583"/>
                  <a:pt x="723900" y="12700"/>
                </a:cubicBezTo>
                <a:cubicBezTo>
                  <a:pt x="800100" y="14817"/>
                  <a:pt x="880533" y="607483"/>
                  <a:pt x="952500" y="609600"/>
                </a:cubicBezTo>
                <a:cubicBezTo>
                  <a:pt x="1024467" y="611717"/>
                  <a:pt x="1092200" y="27517"/>
                  <a:pt x="1155700" y="25400"/>
                </a:cubicBezTo>
                <a:cubicBezTo>
                  <a:pt x="1219200" y="23283"/>
                  <a:pt x="1272117" y="596900"/>
                  <a:pt x="1333500" y="596900"/>
                </a:cubicBezTo>
                <a:cubicBezTo>
                  <a:pt x="1394883" y="596900"/>
                  <a:pt x="1460500" y="23283"/>
                  <a:pt x="1524000" y="25400"/>
                </a:cubicBezTo>
                <a:cubicBezTo>
                  <a:pt x="1587500" y="27517"/>
                  <a:pt x="1655233" y="609600"/>
                  <a:pt x="1714500" y="609600"/>
                </a:cubicBezTo>
                <a:cubicBezTo>
                  <a:pt x="1773767" y="609600"/>
                  <a:pt x="1828800" y="97367"/>
                  <a:pt x="1879600" y="25400"/>
                </a:cubicBezTo>
                <a:cubicBezTo>
                  <a:pt x="1930400" y="-46567"/>
                  <a:pt x="2019300" y="177800"/>
                  <a:pt x="2019300" y="1778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259268" y="45753"/>
            <a:ext cx="8229600" cy="1826811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Local non-</a:t>
            </a:r>
            <a:r>
              <a:rPr lang="en-US" sz="3600" dirty="0" err="1" smtClean="0"/>
              <a:t>Gaussianity</a:t>
            </a:r>
            <a:r>
              <a:rPr lang="en-US" sz="3600" dirty="0" smtClean="0"/>
              <a:t>: modulation of small-scale perturbations by long mode: “</a:t>
            </a:r>
            <a:r>
              <a:rPr lang="en-US" sz="3600" b="1" dirty="0" smtClean="0"/>
              <a:t>mode coupling</a:t>
            </a:r>
            <a:r>
              <a:rPr lang="en-US" sz="3600" dirty="0" smtClean="0"/>
              <a:t>”</a:t>
            </a:r>
            <a:endParaRPr lang="en-US" sz="3600" dirty="0"/>
          </a:p>
        </p:txBody>
      </p:sp>
      <p:sp>
        <p:nvSpPr>
          <p:cNvPr id="34" name="TextBox 33"/>
          <p:cNvSpPr txBox="1"/>
          <p:nvPr/>
        </p:nvSpPr>
        <p:spPr>
          <a:xfrm>
            <a:off x="5009068" y="3474410"/>
            <a:ext cx="105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Φ</a:t>
            </a:r>
            <a:r>
              <a:rPr lang="en-US" sz="4400" b="1" i="1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48468" y="3552282"/>
            <a:ext cx="105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Φ</a:t>
            </a:r>
            <a:r>
              <a:rPr lang="en-US" sz="4400" b="1" i="1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3246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98872" y="1979804"/>
            <a:ext cx="2725882" cy="3972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nflatonp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72" y="1437755"/>
            <a:ext cx="3149599" cy="18897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772" y="1928078"/>
            <a:ext cx="295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Single-Field Inflation</a:t>
            </a:r>
            <a:endParaRPr lang="en-US" sz="2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160772" y="3454514"/>
            <a:ext cx="8858250" cy="3060700"/>
            <a:chOff x="203200" y="1422400"/>
            <a:chExt cx="8858250" cy="3060700"/>
          </a:xfrm>
        </p:grpSpPr>
        <p:sp>
          <p:nvSpPr>
            <p:cNvPr id="32" name="Oval 31"/>
            <p:cNvSpPr/>
            <p:nvPr/>
          </p:nvSpPr>
          <p:spPr>
            <a:xfrm>
              <a:off x="4826000" y="1422400"/>
              <a:ext cx="3822700" cy="30607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03200" y="1422400"/>
              <a:ext cx="3822700" cy="30607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79400" y="2135510"/>
              <a:ext cx="8318500" cy="1798193"/>
            </a:xfrm>
            <a:custGeom>
              <a:avLst/>
              <a:gdLst>
                <a:gd name="connsiteX0" fmla="*/ 0 w 8318500"/>
                <a:gd name="connsiteY0" fmla="*/ 304988 h 1798193"/>
                <a:gd name="connsiteX1" fmla="*/ 1244600 w 8318500"/>
                <a:gd name="connsiteY1" fmla="*/ 188 h 1798193"/>
                <a:gd name="connsiteX2" fmla="*/ 2997200 w 8318500"/>
                <a:gd name="connsiteY2" fmla="*/ 343088 h 1798193"/>
                <a:gd name="connsiteX3" fmla="*/ 4572000 w 8318500"/>
                <a:gd name="connsiteY3" fmla="*/ 1524188 h 1798193"/>
                <a:gd name="connsiteX4" fmla="*/ 6604000 w 8318500"/>
                <a:gd name="connsiteY4" fmla="*/ 1790888 h 1798193"/>
                <a:gd name="connsiteX5" fmla="*/ 7696200 w 8318500"/>
                <a:gd name="connsiteY5" fmla="*/ 1346388 h 1798193"/>
                <a:gd name="connsiteX6" fmla="*/ 8318500 w 8318500"/>
                <a:gd name="connsiteY6" fmla="*/ 800288 h 179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18500" h="1798193">
                  <a:moveTo>
                    <a:pt x="0" y="304988"/>
                  </a:moveTo>
                  <a:cubicBezTo>
                    <a:pt x="372533" y="149413"/>
                    <a:pt x="745067" y="-6162"/>
                    <a:pt x="1244600" y="188"/>
                  </a:cubicBezTo>
                  <a:cubicBezTo>
                    <a:pt x="1744133" y="6538"/>
                    <a:pt x="2442633" y="89088"/>
                    <a:pt x="2997200" y="343088"/>
                  </a:cubicBezTo>
                  <a:cubicBezTo>
                    <a:pt x="3551767" y="597088"/>
                    <a:pt x="3970867" y="1282888"/>
                    <a:pt x="4572000" y="1524188"/>
                  </a:cubicBezTo>
                  <a:cubicBezTo>
                    <a:pt x="5173133" y="1765488"/>
                    <a:pt x="6083300" y="1820521"/>
                    <a:pt x="6604000" y="1790888"/>
                  </a:cubicBezTo>
                  <a:cubicBezTo>
                    <a:pt x="7124700" y="1761255"/>
                    <a:pt x="7410450" y="1511488"/>
                    <a:pt x="7696200" y="1346388"/>
                  </a:cubicBezTo>
                  <a:cubicBezTo>
                    <a:pt x="7981950" y="1181288"/>
                    <a:pt x="8318500" y="800288"/>
                    <a:pt x="8318500" y="800288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07350" y="3165887"/>
              <a:ext cx="105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i="1" dirty="0" smtClean="0">
                  <a:solidFill>
                    <a:srgbClr val="FF0000"/>
                  </a:solidFill>
                </a:rPr>
                <a:t>Φ</a:t>
              </a:r>
              <a:r>
                <a:rPr lang="en-US" sz="4400" b="1" i="1" baseline="-25000" dirty="0" smtClean="0">
                  <a:solidFill>
                    <a:srgbClr val="FF0000"/>
                  </a:solidFill>
                </a:rPr>
                <a:t>L</a:t>
              </a:r>
              <a:endParaRPr lang="en-US" sz="4400" b="1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664200" y="2654300"/>
              <a:ext cx="2019300" cy="609605"/>
            </a:xfrm>
            <a:custGeom>
              <a:avLst/>
              <a:gdLst>
                <a:gd name="connsiteX0" fmla="*/ 0 w 2019300"/>
                <a:gd name="connsiteY0" fmla="*/ 596900 h 609605"/>
                <a:gd name="connsiteX1" fmla="*/ 215900 w 2019300"/>
                <a:gd name="connsiteY1" fmla="*/ 0 h 609605"/>
                <a:gd name="connsiteX2" fmla="*/ 495300 w 2019300"/>
                <a:gd name="connsiteY2" fmla="*/ 596900 h 609605"/>
                <a:gd name="connsiteX3" fmla="*/ 723900 w 2019300"/>
                <a:gd name="connsiteY3" fmla="*/ 12700 h 609605"/>
                <a:gd name="connsiteX4" fmla="*/ 952500 w 2019300"/>
                <a:gd name="connsiteY4" fmla="*/ 609600 h 609605"/>
                <a:gd name="connsiteX5" fmla="*/ 1155700 w 2019300"/>
                <a:gd name="connsiteY5" fmla="*/ 25400 h 609605"/>
                <a:gd name="connsiteX6" fmla="*/ 1333500 w 2019300"/>
                <a:gd name="connsiteY6" fmla="*/ 596900 h 609605"/>
                <a:gd name="connsiteX7" fmla="*/ 1524000 w 2019300"/>
                <a:gd name="connsiteY7" fmla="*/ 25400 h 609605"/>
                <a:gd name="connsiteX8" fmla="*/ 1714500 w 2019300"/>
                <a:gd name="connsiteY8" fmla="*/ 609600 h 609605"/>
                <a:gd name="connsiteX9" fmla="*/ 1879600 w 2019300"/>
                <a:gd name="connsiteY9" fmla="*/ 25400 h 609605"/>
                <a:gd name="connsiteX10" fmla="*/ 2019300 w 2019300"/>
                <a:gd name="connsiteY10" fmla="*/ 177800 h 60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9300" h="609605">
                  <a:moveTo>
                    <a:pt x="0" y="596900"/>
                  </a:moveTo>
                  <a:cubicBezTo>
                    <a:pt x="66675" y="298450"/>
                    <a:pt x="133350" y="0"/>
                    <a:pt x="215900" y="0"/>
                  </a:cubicBezTo>
                  <a:cubicBezTo>
                    <a:pt x="298450" y="0"/>
                    <a:pt x="410633" y="594783"/>
                    <a:pt x="495300" y="596900"/>
                  </a:cubicBezTo>
                  <a:cubicBezTo>
                    <a:pt x="579967" y="599017"/>
                    <a:pt x="647700" y="10583"/>
                    <a:pt x="723900" y="12700"/>
                  </a:cubicBezTo>
                  <a:cubicBezTo>
                    <a:pt x="800100" y="14817"/>
                    <a:pt x="880533" y="607483"/>
                    <a:pt x="952500" y="609600"/>
                  </a:cubicBezTo>
                  <a:cubicBezTo>
                    <a:pt x="1024467" y="611717"/>
                    <a:pt x="1092200" y="27517"/>
                    <a:pt x="1155700" y="25400"/>
                  </a:cubicBezTo>
                  <a:cubicBezTo>
                    <a:pt x="1219200" y="23283"/>
                    <a:pt x="1272117" y="596900"/>
                    <a:pt x="1333500" y="596900"/>
                  </a:cubicBezTo>
                  <a:cubicBezTo>
                    <a:pt x="1394883" y="596900"/>
                    <a:pt x="1460500" y="23283"/>
                    <a:pt x="1524000" y="25400"/>
                  </a:cubicBezTo>
                  <a:cubicBezTo>
                    <a:pt x="1587500" y="27517"/>
                    <a:pt x="1655233" y="609600"/>
                    <a:pt x="1714500" y="609600"/>
                  </a:cubicBezTo>
                  <a:cubicBezTo>
                    <a:pt x="1773767" y="609600"/>
                    <a:pt x="1828800" y="97367"/>
                    <a:pt x="1879600" y="25400"/>
                  </a:cubicBezTo>
                  <a:cubicBezTo>
                    <a:pt x="1930400" y="-46567"/>
                    <a:pt x="2019300" y="177800"/>
                    <a:pt x="2019300" y="17780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09068" y="2814010"/>
              <a:ext cx="105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i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Φ</a:t>
              </a:r>
              <a:r>
                <a:rPr lang="en-US" sz="4400" b="1" i="1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48468" y="2891882"/>
              <a:ext cx="105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i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Φ</a:t>
              </a:r>
              <a:r>
                <a:rPr lang="en-US" sz="4400" b="1" i="1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863600" y="2806700"/>
              <a:ext cx="2019300" cy="609605"/>
            </a:xfrm>
            <a:custGeom>
              <a:avLst/>
              <a:gdLst>
                <a:gd name="connsiteX0" fmla="*/ 0 w 2019300"/>
                <a:gd name="connsiteY0" fmla="*/ 596900 h 609605"/>
                <a:gd name="connsiteX1" fmla="*/ 215900 w 2019300"/>
                <a:gd name="connsiteY1" fmla="*/ 0 h 609605"/>
                <a:gd name="connsiteX2" fmla="*/ 495300 w 2019300"/>
                <a:gd name="connsiteY2" fmla="*/ 596900 h 609605"/>
                <a:gd name="connsiteX3" fmla="*/ 723900 w 2019300"/>
                <a:gd name="connsiteY3" fmla="*/ 12700 h 609605"/>
                <a:gd name="connsiteX4" fmla="*/ 952500 w 2019300"/>
                <a:gd name="connsiteY4" fmla="*/ 609600 h 609605"/>
                <a:gd name="connsiteX5" fmla="*/ 1155700 w 2019300"/>
                <a:gd name="connsiteY5" fmla="*/ 25400 h 609605"/>
                <a:gd name="connsiteX6" fmla="*/ 1333500 w 2019300"/>
                <a:gd name="connsiteY6" fmla="*/ 596900 h 609605"/>
                <a:gd name="connsiteX7" fmla="*/ 1524000 w 2019300"/>
                <a:gd name="connsiteY7" fmla="*/ 25400 h 609605"/>
                <a:gd name="connsiteX8" fmla="*/ 1714500 w 2019300"/>
                <a:gd name="connsiteY8" fmla="*/ 609600 h 609605"/>
                <a:gd name="connsiteX9" fmla="*/ 1879600 w 2019300"/>
                <a:gd name="connsiteY9" fmla="*/ 25400 h 609605"/>
                <a:gd name="connsiteX10" fmla="*/ 2019300 w 2019300"/>
                <a:gd name="connsiteY10" fmla="*/ 177800 h 60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9300" h="609605">
                  <a:moveTo>
                    <a:pt x="0" y="596900"/>
                  </a:moveTo>
                  <a:cubicBezTo>
                    <a:pt x="66675" y="298450"/>
                    <a:pt x="133350" y="0"/>
                    <a:pt x="215900" y="0"/>
                  </a:cubicBezTo>
                  <a:cubicBezTo>
                    <a:pt x="298450" y="0"/>
                    <a:pt x="410633" y="594783"/>
                    <a:pt x="495300" y="596900"/>
                  </a:cubicBezTo>
                  <a:cubicBezTo>
                    <a:pt x="579967" y="599017"/>
                    <a:pt x="647700" y="10583"/>
                    <a:pt x="723900" y="12700"/>
                  </a:cubicBezTo>
                  <a:cubicBezTo>
                    <a:pt x="800100" y="14817"/>
                    <a:pt x="880533" y="607483"/>
                    <a:pt x="952500" y="609600"/>
                  </a:cubicBezTo>
                  <a:cubicBezTo>
                    <a:pt x="1024467" y="611717"/>
                    <a:pt x="1092200" y="27517"/>
                    <a:pt x="1155700" y="25400"/>
                  </a:cubicBezTo>
                  <a:cubicBezTo>
                    <a:pt x="1219200" y="23283"/>
                    <a:pt x="1272117" y="596900"/>
                    <a:pt x="1333500" y="596900"/>
                  </a:cubicBezTo>
                  <a:cubicBezTo>
                    <a:pt x="1394883" y="596900"/>
                    <a:pt x="1460500" y="23283"/>
                    <a:pt x="1524000" y="25400"/>
                  </a:cubicBezTo>
                  <a:cubicBezTo>
                    <a:pt x="1587500" y="27517"/>
                    <a:pt x="1655233" y="609600"/>
                    <a:pt x="1714500" y="609600"/>
                  </a:cubicBezTo>
                  <a:cubicBezTo>
                    <a:pt x="1773767" y="609600"/>
                    <a:pt x="1828800" y="97367"/>
                    <a:pt x="1879600" y="25400"/>
                  </a:cubicBezTo>
                  <a:cubicBezTo>
                    <a:pt x="1930400" y="-46567"/>
                    <a:pt x="2019300" y="177800"/>
                    <a:pt x="2019300" y="17780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21172" y="2376869"/>
            <a:ext cx="27215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rgbClr val="FF0000"/>
                </a:solidFill>
              </a:rPr>
              <a:t>Maldacena</a:t>
            </a:r>
            <a:r>
              <a:rPr lang="en-US" sz="1600" i="1" dirty="0" smtClean="0">
                <a:solidFill>
                  <a:srgbClr val="FF0000"/>
                </a:solidFill>
              </a:rPr>
              <a:t> 2003,</a:t>
            </a:r>
          </a:p>
          <a:p>
            <a:r>
              <a:rPr lang="en-US" sz="1600" i="1" dirty="0" err="1" smtClean="0">
                <a:solidFill>
                  <a:srgbClr val="FF0000"/>
                </a:solidFill>
              </a:rPr>
              <a:t>Creminelli</a:t>
            </a:r>
            <a:r>
              <a:rPr lang="en-US" sz="1600" i="1" dirty="0" smtClean="0">
                <a:solidFill>
                  <a:srgbClr val="FF0000"/>
                </a:solidFill>
              </a:rPr>
              <a:t> &amp; </a:t>
            </a:r>
            <a:r>
              <a:rPr lang="en-US" sz="1600" i="1" dirty="0" err="1" smtClean="0">
                <a:solidFill>
                  <a:srgbClr val="FF0000"/>
                </a:solidFill>
              </a:rPr>
              <a:t>Zaldarriaga</a:t>
            </a:r>
            <a:r>
              <a:rPr lang="en-US" sz="1600" i="1" dirty="0" smtClean="0">
                <a:solidFill>
                  <a:srgbClr val="FF0000"/>
                </a:solidFill>
              </a:rPr>
              <a:t> 2004</a:t>
            </a:r>
            <a:endParaRPr lang="en-US" sz="1600" i="1" dirty="0">
              <a:solidFill>
                <a:srgbClr val="FF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586019"/>
              </p:ext>
            </p:extLst>
          </p:nvPr>
        </p:nvGraphicFramePr>
        <p:xfrm>
          <a:off x="2960023" y="5997975"/>
          <a:ext cx="2797868" cy="87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83" name="Equation" r:id="rId5" imgW="1257300" imgH="393700" progId="Equation.3">
                  <p:embed/>
                </p:oleObj>
              </mc:Choice>
              <mc:Fallback>
                <p:oleObj name="Equation" r:id="rId5" imgW="1257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60023" y="5997975"/>
                        <a:ext cx="2797868" cy="87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>
          <a:xfrm>
            <a:off x="259268" y="-18547"/>
            <a:ext cx="8759754" cy="1545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Single-field consistency condition predicts </a:t>
            </a:r>
            <a:r>
              <a:rPr lang="en-US" sz="3600" b="1" dirty="0" smtClean="0"/>
              <a:t>zero mode coupling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9448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98872" y="1979804"/>
            <a:ext cx="2725882" cy="3972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0772" y="1928078"/>
            <a:ext cx="295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Multi-Field Inflation</a:t>
            </a:r>
            <a:endParaRPr lang="en-US" sz="2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160772" y="3454514"/>
            <a:ext cx="8858250" cy="3060700"/>
            <a:chOff x="203200" y="1422400"/>
            <a:chExt cx="8858250" cy="3060700"/>
          </a:xfrm>
        </p:grpSpPr>
        <p:sp>
          <p:nvSpPr>
            <p:cNvPr id="32" name="Oval 31"/>
            <p:cNvSpPr/>
            <p:nvPr/>
          </p:nvSpPr>
          <p:spPr>
            <a:xfrm>
              <a:off x="4826000" y="1422400"/>
              <a:ext cx="3822700" cy="30607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03200" y="1422400"/>
              <a:ext cx="3822700" cy="30607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79400" y="2135510"/>
              <a:ext cx="8318500" cy="1798193"/>
            </a:xfrm>
            <a:custGeom>
              <a:avLst/>
              <a:gdLst>
                <a:gd name="connsiteX0" fmla="*/ 0 w 8318500"/>
                <a:gd name="connsiteY0" fmla="*/ 304988 h 1798193"/>
                <a:gd name="connsiteX1" fmla="*/ 1244600 w 8318500"/>
                <a:gd name="connsiteY1" fmla="*/ 188 h 1798193"/>
                <a:gd name="connsiteX2" fmla="*/ 2997200 w 8318500"/>
                <a:gd name="connsiteY2" fmla="*/ 343088 h 1798193"/>
                <a:gd name="connsiteX3" fmla="*/ 4572000 w 8318500"/>
                <a:gd name="connsiteY3" fmla="*/ 1524188 h 1798193"/>
                <a:gd name="connsiteX4" fmla="*/ 6604000 w 8318500"/>
                <a:gd name="connsiteY4" fmla="*/ 1790888 h 1798193"/>
                <a:gd name="connsiteX5" fmla="*/ 7696200 w 8318500"/>
                <a:gd name="connsiteY5" fmla="*/ 1346388 h 1798193"/>
                <a:gd name="connsiteX6" fmla="*/ 8318500 w 8318500"/>
                <a:gd name="connsiteY6" fmla="*/ 800288 h 179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18500" h="1798193">
                  <a:moveTo>
                    <a:pt x="0" y="304988"/>
                  </a:moveTo>
                  <a:cubicBezTo>
                    <a:pt x="372533" y="149413"/>
                    <a:pt x="745067" y="-6162"/>
                    <a:pt x="1244600" y="188"/>
                  </a:cubicBezTo>
                  <a:cubicBezTo>
                    <a:pt x="1744133" y="6538"/>
                    <a:pt x="2442633" y="89088"/>
                    <a:pt x="2997200" y="343088"/>
                  </a:cubicBezTo>
                  <a:cubicBezTo>
                    <a:pt x="3551767" y="597088"/>
                    <a:pt x="3970867" y="1282888"/>
                    <a:pt x="4572000" y="1524188"/>
                  </a:cubicBezTo>
                  <a:cubicBezTo>
                    <a:pt x="5173133" y="1765488"/>
                    <a:pt x="6083300" y="1820521"/>
                    <a:pt x="6604000" y="1790888"/>
                  </a:cubicBezTo>
                  <a:cubicBezTo>
                    <a:pt x="7124700" y="1761255"/>
                    <a:pt x="7410450" y="1511488"/>
                    <a:pt x="7696200" y="1346388"/>
                  </a:cubicBezTo>
                  <a:cubicBezTo>
                    <a:pt x="7981950" y="1181288"/>
                    <a:pt x="8318500" y="800288"/>
                    <a:pt x="8318500" y="800288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07350" y="3165887"/>
              <a:ext cx="105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i="1" dirty="0" smtClean="0">
                  <a:solidFill>
                    <a:srgbClr val="FF0000"/>
                  </a:solidFill>
                </a:rPr>
                <a:t>Φ</a:t>
              </a:r>
              <a:r>
                <a:rPr lang="en-US" sz="4400" b="1" i="1" baseline="-25000" dirty="0" smtClean="0">
                  <a:solidFill>
                    <a:srgbClr val="FF0000"/>
                  </a:solidFill>
                </a:rPr>
                <a:t>L</a:t>
              </a:r>
              <a:endParaRPr lang="en-US" sz="4400" b="1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664200" y="2654300"/>
              <a:ext cx="2019300" cy="609605"/>
            </a:xfrm>
            <a:custGeom>
              <a:avLst/>
              <a:gdLst>
                <a:gd name="connsiteX0" fmla="*/ 0 w 2019300"/>
                <a:gd name="connsiteY0" fmla="*/ 596900 h 609605"/>
                <a:gd name="connsiteX1" fmla="*/ 215900 w 2019300"/>
                <a:gd name="connsiteY1" fmla="*/ 0 h 609605"/>
                <a:gd name="connsiteX2" fmla="*/ 495300 w 2019300"/>
                <a:gd name="connsiteY2" fmla="*/ 596900 h 609605"/>
                <a:gd name="connsiteX3" fmla="*/ 723900 w 2019300"/>
                <a:gd name="connsiteY3" fmla="*/ 12700 h 609605"/>
                <a:gd name="connsiteX4" fmla="*/ 952500 w 2019300"/>
                <a:gd name="connsiteY4" fmla="*/ 609600 h 609605"/>
                <a:gd name="connsiteX5" fmla="*/ 1155700 w 2019300"/>
                <a:gd name="connsiteY5" fmla="*/ 25400 h 609605"/>
                <a:gd name="connsiteX6" fmla="*/ 1333500 w 2019300"/>
                <a:gd name="connsiteY6" fmla="*/ 596900 h 609605"/>
                <a:gd name="connsiteX7" fmla="*/ 1524000 w 2019300"/>
                <a:gd name="connsiteY7" fmla="*/ 25400 h 609605"/>
                <a:gd name="connsiteX8" fmla="*/ 1714500 w 2019300"/>
                <a:gd name="connsiteY8" fmla="*/ 609600 h 609605"/>
                <a:gd name="connsiteX9" fmla="*/ 1879600 w 2019300"/>
                <a:gd name="connsiteY9" fmla="*/ 25400 h 609605"/>
                <a:gd name="connsiteX10" fmla="*/ 2019300 w 2019300"/>
                <a:gd name="connsiteY10" fmla="*/ 177800 h 60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19300" h="609605">
                  <a:moveTo>
                    <a:pt x="0" y="596900"/>
                  </a:moveTo>
                  <a:cubicBezTo>
                    <a:pt x="66675" y="298450"/>
                    <a:pt x="133350" y="0"/>
                    <a:pt x="215900" y="0"/>
                  </a:cubicBezTo>
                  <a:cubicBezTo>
                    <a:pt x="298450" y="0"/>
                    <a:pt x="410633" y="594783"/>
                    <a:pt x="495300" y="596900"/>
                  </a:cubicBezTo>
                  <a:cubicBezTo>
                    <a:pt x="579967" y="599017"/>
                    <a:pt x="647700" y="10583"/>
                    <a:pt x="723900" y="12700"/>
                  </a:cubicBezTo>
                  <a:cubicBezTo>
                    <a:pt x="800100" y="14817"/>
                    <a:pt x="880533" y="607483"/>
                    <a:pt x="952500" y="609600"/>
                  </a:cubicBezTo>
                  <a:cubicBezTo>
                    <a:pt x="1024467" y="611717"/>
                    <a:pt x="1092200" y="27517"/>
                    <a:pt x="1155700" y="25400"/>
                  </a:cubicBezTo>
                  <a:cubicBezTo>
                    <a:pt x="1219200" y="23283"/>
                    <a:pt x="1272117" y="596900"/>
                    <a:pt x="1333500" y="596900"/>
                  </a:cubicBezTo>
                  <a:cubicBezTo>
                    <a:pt x="1394883" y="596900"/>
                    <a:pt x="1460500" y="23283"/>
                    <a:pt x="1524000" y="25400"/>
                  </a:cubicBezTo>
                  <a:cubicBezTo>
                    <a:pt x="1587500" y="27517"/>
                    <a:pt x="1655233" y="609600"/>
                    <a:pt x="1714500" y="609600"/>
                  </a:cubicBezTo>
                  <a:cubicBezTo>
                    <a:pt x="1773767" y="609600"/>
                    <a:pt x="1828800" y="97367"/>
                    <a:pt x="1879600" y="25400"/>
                  </a:cubicBezTo>
                  <a:cubicBezTo>
                    <a:pt x="1930400" y="-46567"/>
                    <a:pt x="2019300" y="177800"/>
                    <a:pt x="2019300" y="17780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09068" y="2814010"/>
              <a:ext cx="105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i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Φ</a:t>
              </a:r>
              <a:r>
                <a:rPr lang="en-US" sz="4400" b="1" i="1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48468" y="2891882"/>
              <a:ext cx="1054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i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Φ</a:t>
              </a:r>
              <a:r>
                <a:rPr lang="en-US" sz="4400" b="1" i="1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</a:t>
              </a:r>
            </a:p>
          </p:txBody>
        </p:sp>
      </p:grpSp>
      <p:pic>
        <p:nvPicPr>
          <p:cNvPr id="17" name="Picture 16" descr="standard3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835" y="1364437"/>
            <a:ext cx="3416267" cy="2025212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746969" y="2159227"/>
            <a:ext cx="211211" cy="217816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905454" y="4474472"/>
            <a:ext cx="2019300" cy="1492970"/>
          </a:xfrm>
          <a:custGeom>
            <a:avLst/>
            <a:gdLst>
              <a:gd name="connsiteX0" fmla="*/ 0 w 2019300"/>
              <a:gd name="connsiteY0" fmla="*/ 596900 h 609605"/>
              <a:gd name="connsiteX1" fmla="*/ 215900 w 2019300"/>
              <a:gd name="connsiteY1" fmla="*/ 0 h 609605"/>
              <a:gd name="connsiteX2" fmla="*/ 495300 w 2019300"/>
              <a:gd name="connsiteY2" fmla="*/ 596900 h 609605"/>
              <a:gd name="connsiteX3" fmla="*/ 723900 w 2019300"/>
              <a:gd name="connsiteY3" fmla="*/ 12700 h 609605"/>
              <a:gd name="connsiteX4" fmla="*/ 952500 w 2019300"/>
              <a:gd name="connsiteY4" fmla="*/ 609600 h 609605"/>
              <a:gd name="connsiteX5" fmla="*/ 1155700 w 2019300"/>
              <a:gd name="connsiteY5" fmla="*/ 25400 h 609605"/>
              <a:gd name="connsiteX6" fmla="*/ 1333500 w 2019300"/>
              <a:gd name="connsiteY6" fmla="*/ 596900 h 609605"/>
              <a:gd name="connsiteX7" fmla="*/ 1524000 w 2019300"/>
              <a:gd name="connsiteY7" fmla="*/ 25400 h 609605"/>
              <a:gd name="connsiteX8" fmla="*/ 1714500 w 2019300"/>
              <a:gd name="connsiteY8" fmla="*/ 609600 h 609605"/>
              <a:gd name="connsiteX9" fmla="*/ 1879600 w 2019300"/>
              <a:gd name="connsiteY9" fmla="*/ 25400 h 609605"/>
              <a:gd name="connsiteX10" fmla="*/ 2019300 w 2019300"/>
              <a:gd name="connsiteY10" fmla="*/ 177800 h 60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9300" h="609605">
                <a:moveTo>
                  <a:pt x="0" y="596900"/>
                </a:moveTo>
                <a:cubicBezTo>
                  <a:pt x="66675" y="298450"/>
                  <a:pt x="133350" y="0"/>
                  <a:pt x="215900" y="0"/>
                </a:cubicBezTo>
                <a:cubicBezTo>
                  <a:pt x="298450" y="0"/>
                  <a:pt x="410633" y="594783"/>
                  <a:pt x="495300" y="596900"/>
                </a:cubicBezTo>
                <a:cubicBezTo>
                  <a:pt x="579967" y="599017"/>
                  <a:pt x="647700" y="10583"/>
                  <a:pt x="723900" y="12700"/>
                </a:cubicBezTo>
                <a:cubicBezTo>
                  <a:pt x="800100" y="14817"/>
                  <a:pt x="880533" y="607483"/>
                  <a:pt x="952500" y="609600"/>
                </a:cubicBezTo>
                <a:cubicBezTo>
                  <a:pt x="1024467" y="611717"/>
                  <a:pt x="1092200" y="27517"/>
                  <a:pt x="1155700" y="25400"/>
                </a:cubicBezTo>
                <a:cubicBezTo>
                  <a:pt x="1219200" y="23283"/>
                  <a:pt x="1272117" y="596900"/>
                  <a:pt x="1333500" y="596900"/>
                </a:cubicBezTo>
                <a:cubicBezTo>
                  <a:pt x="1394883" y="596900"/>
                  <a:pt x="1460500" y="23283"/>
                  <a:pt x="1524000" y="25400"/>
                </a:cubicBezTo>
                <a:cubicBezTo>
                  <a:pt x="1587500" y="27517"/>
                  <a:pt x="1655233" y="609600"/>
                  <a:pt x="1714500" y="609600"/>
                </a:cubicBezTo>
                <a:cubicBezTo>
                  <a:pt x="1773767" y="609600"/>
                  <a:pt x="1828800" y="97367"/>
                  <a:pt x="1879600" y="25400"/>
                </a:cubicBezTo>
                <a:cubicBezTo>
                  <a:pt x="1930400" y="-46567"/>
                  <a:pt x="2019300" y="177800"/>
                  <a:pt x="2019300" y="1778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21172" y="2376869"/>
            <a:ext cx="27215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e.g. </a:t>
            </a:r>
            <a:r>
              <a:rPr lang="en-US" sz="1600" i="1" dirty="0" err="1" smtClean="0">
                <a:solidFill>
                  <a:srgbClr val="FF0000"/>
                </a:solidFill>
              </a:rPr>
              <a:t>Lyth</a:t>
            </a:r>
            <a:r>
              <a:rPr lang="en-US" sz="1600" i="1" dirty="0" smtClean="0">
                <a:solidFill>
                  <a:srgbClr val="FF0000"/>
                </a:solidFill>
              </a:rPr>
              <a:t> et al 2003,</a:t>
            </a:r>
          </a:p>
          <a:p>
            <a:r>
              <a:rPr lang="en-US" sz="1600" i="1" dirty="0" err="1" smtClean="0">
                <a:solidFill>
                  <a:srgbClr val="FF0000"/>
                </a:solidFill>
              </a:rPr>
              <a:t>Zaldarriaga</a:t>
            </a:r>
            <a:r>
              <a:rPr lang="en-US" sz="1600" i="1" dirty="0" smtClean="0">
                <a:solidFill>
                  <a:srgbClr val="FF0000"/>
                </a:solidFill>
              </a:rPr>
              <a:t> 2004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1155" y="-2472"/>
            <a:ext cx="8884732" cy="1240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 smtClean="0"/>
              <a:t>Multifield</a:t>
            </a:r>
            <a:r>
              <a:rPr lang="en-US" sz="3600" dirty="0" smtClean="0"/>
              <a:t> Inflation allows </a:t>
            </a:r>
            <a:r>
              <a:rPr lang="en-US" sz="3600" b="1" dirty="0" smtClean="0"/>
              <a:t>large mode coupling</a:t>
            </a:r>
            <a:endParaRPr lang="en-US" sz="3600" b="1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283440"/>
              </p:ext>
            </p:extLst>
          </p:nvPr>
        </p:nvGraphicFramePr>
        <p:xfrm>
          <a:off x="3406411" y="6208567"/>
          <a:ext cx="2018364" cy="623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90" name="Equation" r:id="rId5" imgW="698500" imgH="215900" progId="Equation.3">
                  <p:embed/>
                </p:oleObj>
              </mc:Choice>
              <mc:Fallback>
                <p:oleObj name="Equation" r:id="rId5" imgW="698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06411" y="6208567"/>
                        <a:ext cx="2018364" cy="623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581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2886" y="5638799"/>
            <a:ext cx="4208776" cy="513611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695"/>
            <a:ext cx="9027333" cy="910844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Current best constraints from CMB </a:t>
            </a:r>
            <a:r>
              <a:rPr lang="en-US" sz="3600" dirty="0" err="1" smtClean="0"/>
              <a:t>bispectrum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67368" y="4798194"/>
            <a:ext cx="882680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smtClean="0"/>
              <a:t>Planck2015 Temperature + Polarization </a:t>
            </a:r>
            <a:r>
              <a:rPr lang="en-US" sz="3200" i="1" u="sng" dirty="0" err="1" smtClean="0"/>
              <a:t>Bispectrum</a:t>
            </a:r>
            <a:r>
              <a:rPr lang="en-US" sz="3200" i="1" u="sng" dirty="0" smtClean="0"/>
              <a:t>: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 </a:t>
            </a:r>
            <a:r>
              <a:rPr lang="en-US" sz="3200" b="1" i="1" dirty="0" err="1" smtClean="0"/>
              <a:t>f</a:t>
            </a:r>
            <a:r>
              <a:rPr lang="en-US" sz="3200" b="1" i="1" baseline="-25000" dirty="0" err="1" smtClean="0"/>
              <a:t>NL</a:t>
            </a:r>
            <a:r>
              <a:rPr lang="en-US" sz="3200" dirty="0" smtClean="0"/>
              <a:t> = 0.8 +/- 5.0 (68% CL)		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6570797" y="786468"/>
            <a:ext cx="25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Planck 2015, paper XVII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Planck_C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20" y="1295500"/>
            <a:ext cx="6641324" cy="33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9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5038436" y="2641151"/>
            <a:ext cx="3035300" cy="814976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118821" y="5064273"/>
            <a:ext cx="1344846" cy="587227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nflatonp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9" y="2035203"/>
            <a:ext cx="3149599" cy="188975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98909" y="1451937"/>
            <a:ext cx="2725882" cy="3972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andard3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4581318"/>
            <a:ext cx="3784598" cy="22435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47900" y="5715800"/>
            <a:ext cx="241300" cy="241300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8109" y="1400211"/>
            <a:ext cx="295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Single-Field Inflation:</a:t>
            </a:r>
            <a:endParaRPr lang="en-US" sz="24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993236" y="1891713"/>
            <a:ext cx="4383070" cy="1569037"/>
            <a:chOff x="-994400" y="2155323"/>
            <a:chExt cx="4383070" cy="1569037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5442082"/>
                </p:ext>
              </p:extLst>
            </p:nvPr>
          </p:nvGraphicFramePr>
          <p:xfrm>
            <a:off x="259052" y="2898860"/>
            <a:ext cx="2635250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525" name="Equation" r:id="rId6" imgW="1257300" imgH="393700" progId="Equation.3">
                    <p:embed/>
                  </p:oleObj>
                </mc:Choice>
                <mc:Fallback>
                  <p:oleObj name="Equation" r:id="rId6" imgW="12573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59052" y="2898860"/>
                          <a:ext cx="2635250" cy="82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-994400" y="2155323"/>
              <a:ext cx="43830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smtClean="0"/>
                <a:t>Single-field consistency condition</a:t>
              </a:r>
            </a:p>
            <a:p>
              <a:r>
                <a:rPr lang="en-US" sz="2000" b="1" i="1" dirty="0" smtClean="0"/>
                <a:t>by </a:t>
              </a:r>
              <a:r>
                <a:rPr lang="en-US" sz="2000" b="1" i="1" dirty="0" err="1" smtClean="0"/>
                <a:t>Maldacena</a:t>
              </a:r>
              <a:r>
                <a:rPr lang="en-US" sz="2000" b="1" i="1" dirty="0" smtClean="0"/>
                <a:t> (2003):</a:t>
              </a:r>
              <a:endParaRPr lang="en-US" sz="2000" b="1" i="1" dirty="0"/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882586"/>
              </p:ext>
            </p:extLst>
          </p:nvPr>
        </p:nvGraphicFramePr>
        <p:xfrm>
          <a:off x="5135563" y="5064125"/>
          <a:ext cx="1284287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26" name="Equation" r:id="rId8" imgW="609600" imgH="279400" progId="Equation.3">
                  <p:embed/>
                </p:oleObj>
              </mc:Choice>
              <mc:Fallback>
                <p:oleObj name="Equation" r:id="rId8" imgW="6096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35563" y="5064125"/>
                        <a:ext cx="1284287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3431" y="71823"/>
            <a:ext cx="9068267" cy="1364039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Future constraint at </a:t>
            </a:r>
            <a:r>
              <a:rPr lang="en-US" sz="3600" i="1" dirty="0" err="1" smtClean="0"/>
              <a:t>σ</a:t>
            </a:r>
            <a:r>
              <a:rPr lang="en-US" sz="3600" i="1" dirty="0" smtClean="0"/>
              <a:t>(</a:t>
            </a:r>
            <a:r>
              <a:rPr lang="en-US" sz="3600" i="1" dirty="0" err="1" smtClean="0"/>
              <a:t>f</a:t>
            </a:r>
            <a:r>
              <a:rPr lang="en-US" sz="3600" i="1" baseline="-25000" dirty="0" err="1" smtClean="0"/>
              <a:t>NL</a:t>
            </a:r>
            <a:r>
              <a:rPr lang="en-US" sz="3600" i="1" dirty="0" smtClean="0"/>
              <a:t>) ~ 1 </a:t>
            </a:r>
            <a:r>
              <a:rPr lang="en-US" sz="3600" dirty="0" smtClean="0"/>
              <a:t>may distinguish between single- and multi-field Inflation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4559301" y="1192429"/>
            <a:ext cx="468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e.g. Alvarez,…, de Putter, et al (arXiv:1412.4671)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8909" y="4000361"/>
            <a:ext cx="2725882" cy="3972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45927" y="3948635"/>
            <a:ext cx="295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Multi-Field Inflation: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977158" y="4624047"/>
            <a:ext cx="5106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Curvaton</a:t>
            </a:r>
            <a:r>
              <a:rPr lang="en-US" sz="2000" b="1" i="1" dirty="0" smtClean="0"/>
              <a:t> models, modulated reheating, </a:t>
            </a:r>
            <a:r>
              <a:rPr lang="en-US" sz="2000" b="1" i="1" dirty="0" err="1" smtClean="0"/>
              <a:t>etc</a:t>
            </a:r>
            <a:r>
              <a:rPr lang="en-US" sz="2000" b="1" i="1" dirty="0" smtClean="0"/>
              <a:t>: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49280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17" grpId="0" animBg="1"/>
      <p:bldP spid="18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110114</TotalTime>
  <Words>1247</Words>
  <Application>Microsoft Macintosh PowerPoint</Application>
  <PresentationFormat>On-screen Show (4:3)</PresentationFormat>
  <Paragraphs>246</Paragraphs>
  <Slides>40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Equation</vt:lpstr>
      <vt:lpstr>Probing Inflation with Future Galaxy Surveys</vt:lpstr>
      <vt:lpstr>What is the Physics behind Inflation?</vt:lpstr>
      <vt:lpstr>Primordial density fluctuations are a powerful probe of Inflation</vt:lpstr>
      <vt:lpstr>Local Primordial non-Gaussianity</vt:lpstr>
      <vt:lpstr>Local non-Gaussianity: modulation of small-scale perturbations by long mode: “mode coupling”</vt:lpstr>
      <vt:lpstr>PowerPoint Presentation</vt:lpstr>
      <vt:lpstr>PowerPoint Presentation</vt:lpstr>
      <vt:lpstr>Current best constraints from CMB bispectrum</vt:lpstr>
      <vt:lpstr>Future constraint at σ(fNL) ~ 1 may distinguish between single- and multi-field Inflation</vt:lpstr>
      <vt:lpstr>CMB constraint can only improve by factor ~ 2</vt:lpstr>
      <vt:lpstr>Galaxy clustering can strongly improve primordial non-Gaussianity constraints</vt:lpstr>
      <vt:lpstr>In absence of primordial non-Gaussianity, large-scale halo bias is scale-independent</vt:lpstr>
      <vt:lpstr>Primordial non-Gaussianity leads to scale-dependent halo bias</vt:lpstr>
      <vt:lpstr>Primordial non-Gaussianity leads to scale-dependent halo bias</vt:lpstr>
      <vt:lpstr>Primordial non-Gaussianity leads to scale-dependent halo bias</vt:lpstr>
      <vt:lpstr>Primordial non-Gaussianity leads to scale-dependent halo bias</vt:lpstr>
      <vt:lpstr>Primordial non-Gaussianity leads to scale-dependent halo bias</vt:lpstr>
      <vt:lpstr>PowerPoint Presentation</vt:lpstr>
      <vt:lpstr>Is there Scale-Dependent Bias in Single-Field Inflation?</vt:lpstr>
      <vt:lpstr>PowerPoint Presentation</vt:lpstr>
      <vt:lpstr>SPHEREx: an All-Sky Spectral Survey</vt:lpstr>
      <vt:lpstr>SPHEREx: an All-Sky Spectral Survey</vt:lpstr>
      <vt:lpstr>SPHEREx enables low-res spectroscopic redshifts for &gt; 300M galaxies</vt:lpstr>
      <vt:lpstr>SPHEREx galaxy clustering can reach σ(fNL)&lt; 1</vt:lpstr>
      <vt:lpstr>PowerPoint Presentation</vt:lpstr>
      <vt:lpstr>Beyond local non-Gaussianity: types characterized by Bispectrum</vt:lpstr>
      <vt:lpstr>Scale-dependent bias beyond local non-Gaussianity</vt:lpstr>
      <vt:lpstr>Scale-dependent bias from equilateral non-Gaussianity</vt:lpstr>
      <vt:lpstr>Scale-dependent bias from equilateral non-Gaussianity</vt:lpstr>
      <vt:lpstr>More Inflation from galaxy clustering</vt:lpstr>
      <vt:lpstr>SPHEREx galaxy clustering can reach σ(fNL)&lt; 1</vt:lpstr>
      <vt:lpstr>Summary</vt:lpstr>
      <vt:lpstr>Extra Slides</vt:lpstr>
      <vt:lpstr>PowerPoint Presentation</vt:lpstr>
      <vt:lpstr>SPHEREx: An All-Sky Spectral Survey</vt:lpstr>
      <vt:lpstr>SPHEREx covers wide range of wavelengths with resolution R~40</vt:lpstr>
      <vt:lpstr>Mapping the Full Sky with SPHEREx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JPL</dc:creator>
  <cp:lastModifiedBy>JPL</cp:lastModifiedBy>
  <cp:revision>2670</cp:revision>
  <dcterms:created xsi:type="dcterms:W3CDTF">2014-03-11T04:23:11Z</dcterms:created>
  <dcterms:modified xsi:type="dcterms:W3CDTF">2016-09-06T21:02:58Z</dcterms:modified>
</cp:coreProperties>
</file>