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9144000" cy="6858000"/>
  <p:notesSz cx="6858000" cy="9144000"/>
  <p:defaultTextStyle>
    <a:lvl1pPr>
      <a:defRPr>
        <a:uFill>
          <a:solidFill/>
        </a:uFill>
        <a:latin typeface="Calibri"/>
        <a:ea typeface="Calibri"/>
        <a:cs typeface="Calibri"/>
        <a:sym typeface="Calibri"/>
      </a:defRPr>
    </a:lvl1pPr>
    <a:lvl2pPr indent="457200">
      <a:defRPr>
        <a:uFill>
          <a:solidFill/>
        </a:uFill>
        <a:latin typeface="Calibri"/>
        <a:ea typeface="Calibri"/>
        <a:cs typeface="Calibri"/>
        <a:sym typeface="Calibri"/>
      </a:defRPr>
    </a:lvl2pPr>
    <a:lvl3pPr indent="914400">
      <a:defRPr>
        <a:uFill>
          <a:solidFill/>
        </a:uFill>
        <a:latin typeface="Calibri"/>
        <a:ea typeface="Calibri"/>
        <a:cs typeface="Calibri"/>
        <a:sym typeface="Calibri"/>
      </a:defRPr>
    </a:lvl3pPr>
    <a:lvl4pPr indent="1371600">
      <a:defRPr>
        <a:uFill>
          <a:solidFill/>
        </a:uFill>
        <a:latin typeface="Calibri"/>
        <a:ea typeface="Calibri"/>
        <a:cs typeface="Calibri"/>
        <a:sym typeface="Calibri"/>
      </a:defRPr>
    </a:lvl4pPr>
    <a:lvl5pPr indent="1828800">
      <a:defRPr>
        <a:uFill>
          <a:solidFill/>
        </a:uFill>
        <a:latin typeface="Calibri"/>
        <a:ea typeface="Calibri"/>
        <a:cs typeface="Calibri"/>
        <a:sym typeface="Calibri"/>
      </a:defRPr>
    </a:lvl5pPr>
    <a:lvl6pPr indent="2286000">
      <a:defRPr>
        <a:uFill>
          <a:solidFill/>
        </a:uFill>
        <a:latin typeface="Calibri"/>
        <a:ea typeface="Calibri"/>
        <a:cs typeface="Calibri"/>
        <a:sym typeface="Calibri"/>
      </a:defRPr>
    </a:lvl6pPr>
    <a:lvl7pPr indent="2743200">
      <a:defRPr>
        <a:uFill>
          <a:solidFill/>
        </a:uFill>
        <a:latin typeface="Calibri"/>
        <a:ea typeface="Calibri"/>
        <a:cs typeface="Calibri"/>
        <a:sym typeface="Calibri"/>
      </a:defRPr>
    </a:lvl7pPr>
    <a:lvl8pPr indent="3200400">
      <a:defRPr>
        <a:uFill>
          <a:solidFill/>
        </a:uFill>
        <a:latin typeface="Calibri"/>
        <a:ea typeface="Calibri"/>
        <a:cs typeface="Calibri"/>
        <a:sym typeface="Calibri"/>
      </a:defRPr>
    </a:lvl8pPr>
    <a:lvl9pPr indent="3657600">
      <a:defRPr>
        <a:uFill>
          <a:solidFill/>
        </a:uFill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7" name="Shape 4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Texte du titre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Texte niveau 1</a:t>
            </a:r>
            <a:endParaRPr sz="3200">
              <a:solidFill>
                <a:srgbClr val="888888"/>
              </a:solidFill>
              <a:uFill>
                <a:solidFill>
                  <a:srgbClr val="888888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Texte niveau 2</a:t>
            </a:r>
            <a:endParaRPr sz="3200">
              <a:solidFill>
                <a:srgbClr val="888888"/>
              </a:solidFill>
              <a:uFill>
                <a:solidFill>
                  <a:srgbClr val="888888"/>
                </a:solidFill>
              </a:uFill>
            </a:endParaRP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Texte niveau 3</a:t>
            </a:r>
            <a:endParaRPr sz="3200">
              <a:solidFill>
                <a:srgbClr val="888888"/>
              </a:solidFill>
              <a:uFill>
                <a:solidFill>
                  <a:srgbClr val="888888"/>
                </a:solidFill>
              </a:uFill>
            </a:endParaRP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Texte niveau 4</a:t>
            </a:r>
            <a:endParaRPr sz="3200">
              <a:solidFill>
                <a:srgbClr val="888888"/>
              </a:solidFill>
              <a:uFill>
                <a:solidFill>
                  <a:srgbClr val="888888"/>
                </a:solidFill>
              </a:uFill>
            </a:endParaRP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Texte niveau 5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xfrm>
            <a:off x="6906185" y="6500611"/>
            <a:ext cx="2133601" cy="3200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Texte du titre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 niveau 1</a:t>
            </a:r>
            <a:endParaRPr sz="3200">
              <a:uFill>
                <a:solidFill/>
              </a:uFill>
            </a:endParaRPr>
          </a:p>
          <a:p>
            <a:pPr lvl="1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 niveau 2</a:t>
            </a:r>
            <a:endParaRPr sz="3200">
              <a:uFill>
                <a:solidFill/>
              </a:uFill>
            </a:endParaRPr>
          </a:p>
          <a:p>
            <a:pPr lvl="2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 niveau 3</a:t>
            </a:r>
            <a:endParaRPr sz="3200">
              <a:uFill>
                <a:solidFill/>
              </a:uFill>
            </a:endParaRPr>
          </a:p>
          <a:p>
            <a:pPr lvl="3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 niveau 4</a:t>
            </a:r>
            <a:endParaRPr sz="3200">
              <a:uFill>
                <a:solidFill/>
              </a:uFill>
            </a:endParaRPr>
          </a:p>
          <a:p>
            <a:pPr lvl="4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 niveau 5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Texte du titre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 niveau 1</a:t>
            </a:r>
            <a:endParaRPr sz="3200">
              <a:uFill>
                <a:solidFill/>
              </a:uFill>
            </a:endParaRPr>
          </a:p>
          <a:p>
            <a:pPr lvl="1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 niveau 2</a:t>
            </a:r>
            <a:endParaRPr sz="3200">
              <a:uFill>
                <a:solidFill/>
              </a:uFill>
            </a:endParaRPr>
          </a:p>
          <a:p>
            <a:pPr lvl="2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 niveau 3</a:t>
            </a:r>
            <a:endParaRPr sz="3200">
              <a:uFill>
                <a:solidFill/>
              </a:uFill>
            </a:endParaRPr>
          </a:p>
          <a:p>
            <a:pPr lvl="3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 niveau 4</a:t>
            </a:r>
            <a:endParaRPr sz="3200">
              <a:uFill>
                <a:solidFill/>
              </a:uFill>
            </a:endParaRPr>
          </a:p>
          <a:p>
            <a:pPr lvl="4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 niveau 5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Texte du titre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 niveau 1</a:t>
            </a:r>
            <a:endParaRPr sz="3200">
              <a:uFill>
                <a:solidFill/>
              </a:uFill>
            </a:endParaRPr>
          </a:p>
          <a:p>
            <a:pPr lvl="1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 niveau 2</a:t>
            </a:r>
            <a:endParaRPr sz="3200">
              <a:uFill>
                <a:solidFill/>
              </a:uFill>
            </a:endParaRPr>
          </a:p>
          <a:p>
            <a:pPr lvl="2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 niveau 3</a:t>
            </a:r>
            <a:endParaRPr sz="3200">
              <a:uFill>
                <a:solidFill/>
              </a:uFill>
            </a:endParaRPr>
          </a:p>
          <a:p>
            <a:pPr lvl="3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 niveau 4</a:t>
            </a:r>
            <a:endParaRPr sz="3200">
              <a:uFill>
                <a:solidFill/>
              </a:uFill>
            </a:endParaRPr>
          </a:p>
          <a:p>
            <a:pPr lvl="4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 niveau 5</a:t>
            </a:r>
          </a:p>
        </p:txBody>
      </p:sp>
      <p:sp>
        <p:nvSpPr>
          <p:cNvPr id="12" name="Shape 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 lvl="0">
              <a:defRPr b="0" cap="none" sz="1800">
                <a:uFillTx/>
              </a:defRPr>
            </a:pPr>
            <a:r>
              <a:rPr b="1" cap="all" sz="4000">
                <a:uFill>
                  <a:solidFill/>
                </a:uFill>
              </a:rPr>
              <a:t>Texte du titre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Texte niveau 1</a:t>
            </a:r>
            <a:endParaRPr sz="2000">
              <a:solidFill>
                <a:srgbClr val="888888"/>
              </a:solidFill>
              <a:uFill>
                <a:solidFill>
                  <a:srgbClr val="888888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Texte niveau 2</a:t>
            </a:r>
            <a:endParaRPr sz="2000">
              <a:solidFill>
                <a:srgbClr val="888888"/>
              </a:solidFill>
              <a:uFill>
                <a:solidFill>
                  <a:srgbClr val="888888"/>
                </a:solidFill>
              </a:uFill>
            </a:endParaRP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Texte niveau 3</a:t>
            </a:r>
            <a:endParaRPr sz="2000">
              <a:solidFill>
                <a:srgbClr val="888888"/>
              </a:solidFill>
              <a:uFill>
                <a:solidFill>
                  <a:srgbClr val="888888"/>
                </a:solidFill>
              </a:uFill>
            </a:endParaRP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Texte niveau 4</a:t>
            </a:r>
            <a:endParaRPr sz="2000">
              <a:solidFill>
                <a:srgbClr val="888888"/>
              </a:solidFill>
              <a:uFill>
                <a:solidFill>
                  <a:srgbClr val="888888"/>
                </a:solidFill>
              </a:uFill>
            </a:endParaRP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Texte niveau 5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Texte du titre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Texte niveau 1</a:t>
            </a:r>
            <a:endParaRPr sz="2800">
              <a:uFill>
                <a:solidFill/>
              </a:uFill>
            </a:endParaRP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Texte niveau 2</a:t>
            </a:r>
            <a:endParaRPr sz="2800">
              <a:uFill>
                <a:solidFill/>
              </a:uFill>
            </a:endParaRPr>
          </a:p>
          <a:p>
            <a:pPr lvl="2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Texte niveau 3</a:t>
            </a:r>
            <a:endParaRPr sz="2800">
              <a:uFill>
                <a:solidFill/>
              </a:uFill>
            </a:endParaRPr>
          </a:p>
          <a:p>
            <a:pPr lvl="3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Texte niveau 4</a:t>
            </a:r>
            <a:endParaRPr sz="2800">
              <a:uFill>
                <a:solidFill/>
              </a:uFill>
            </a:endParaRPr>
          </a:p>
          <a:p>
            <a:pPr lvl="4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Texte niveau 5</a:t>
            </a:r>
          </a:p>
        </p:txBody>
      </p:sp>
      <p:sp>
        <p:nvSpPr>
          <p:cNvPr id="20" name="Shape 20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Texte du titre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 lvl="0">
              <a:defRPr b="0" sz="1800">
                <a:uFillTx/>
              </a:defRPr>
            </a:pPr>
            <a:r>
              <a:rPr b="1" sz="2400">
                <a:uFill>
                  <a:solidFill/>
                </a:uFill>
              </a:rPr>
              <a:t>Texte niveau 1</a:t>
            </a:r>
            <a:endParaRPr b="1" sz="2400">
              <a:uFill>
                <a:solidFill/>
              </a:uFill>
            </a:endParaRPr>
          </a:p>
          <a:p>
            <a:pPr lvl="1">
              <a:defRPr b="0" sz="1800">
                <a:uFillTx/>
              </a:defRPr>
            </a:pPr>
            <a:r>
              <a:rPr b="1" sz="2400">
                <a:uFill>
                  <a:solidFill/>
                </a:uFill>
              </a:rPr>
              <a:t>Texte niveau 2</a:t>
            </a:r>
            <a:endParaRPr b="1" sz="2400">
              <a:uFill>
                <a:solidFill/>
              </a:uFill>
            </a:endParaRPr>
          </a:p>
          <a:p>
            <a:pPr lvl="2">
              <a:defRPr b="0" sz="1800">
                <a:uFillTx/>
              </a:defRPr>
            </a:pPr>
            <a:r>
              <a:rPr b="1" sz="2400">
                <a:uFill>
                  <a:solidFill/>
                </a:uFill>
              </a:rPr>
              <a:t>Texte niveau 3</a:t>
            </a:r>
            <a:endParaRPr b="1" sz="2400">
              <a:uFill>
                <a:solidFill/>
              </a:uFill>
            </a:endParaRPr>
          </a:p>
          <a:p>
            <a:pPr lvl="3">
              <a:defRPr b="0" sz="1800">
                <a:uFillTx/>
              </a:defRPr>
            </a:pPr>
            <a:r>
              <a:rPr b="1" sz="2400">
                <a:uFill>
                  <a:solidFill/>
                </a:uFill>
              </a:rPr>
              <a:t>Texte niveau 4</a:t>
            </a:r>
            <a:endParaRPr b="1" sz="2400">
              <a:uFill>
                <a:solidFill/>
              </a:uFill>
            </a:endParaRPr>
          </a:p>
          <a:p>
            <a:pPr lvl="4">
              <a:defRPr b="0" sz="1800">
                <a:uFillTx/>
              </a:defRPr>
            </a:pPr>
            <a:r>
              <a:rPr b="1" sz="2400">
                <a:uFill>
                  <a:solidFill/>
                </a:uFill>
              </a:rPr>
              <a:t>Texte niveau 5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xfrm>
            <a:off x="6820982" y="6451923"/>
            <a:ext cx="2133601" cy="3200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Texte du titre</a:t>
            </a:r>
          </a:p>
        </p:txBody>
      </p:sp>
      <p:sp>
        <p:nvSpPr>
          <p:cNvPr id="27" name="Shape 27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 lvl="0">
              <a:defRPr b="0" sz="1800">
                <a:uFillTx/>
              </a:defRPr>
            </a:pPr>
            <a:r>
              <a:rPr b="1" sz="2000">
                <a:uFill>
                  <a:solidFill/>
                </a:uFill>
              </a:rPr>
              <a:t>Texte du titre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 niveau 1</a:t>
            </a:r>
            <a:endParaRPr sz="3200">
              <a:uFill>
                <a:solidFill/>
              </a:uFill>
            </a:endParaRPr>
          </a:p>
          <a:p>
            <a:pPr lvl="1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 niveau 2</a:t>
            </a:r>
            <a:endParaRPr sz="3200">
              <a:uFill>
                <a:solidFill/>
              </a:uFill>
            </a:endParaRPr>
          </a:p>
          <a:p>
            <a:pPr lvl="2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 niveau 3</a:t>
            </a:r>
            <a:endParaRPr sz="3200">
              <a:uFill>
                <a:solidFill/>
              </a:uFill>
            </a:endParaRPr>
          </a:p>
          <a:p>
            <a:pPr lvl="3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 niveau 4</a:t>
            </a:r>
            <a:endParaRPr sz="3200">
              <a:uFill>
                <a:solidFill/>
              </a:uFill>
            </a:endParaRPr>
          </a:p>
          <a:p>
            <a:pPr lvl="4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 niveau 5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 lvl="0">
              <a:defRPr b="0" sz="1800">
                <a:uFillTx/>
              </a:defRPr>
            </a:pPr>
            <a:r>
              <a:rPr b="1" sz="2000">
                <a:uFill>
                  <a:solidFill/>
                </a:uFill>
              </a:rPr>
              <a:t>Texte du titre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Texte niveau 1</a:t>
            </a:r>
            <a:endParaRPr sz="1400">
              <a:uFill>
                <a:solidFill/>
              </a:uFill>
            </a:endParaRPr>
          </a:p>
          <a:p>
            <a:pPr lvl="1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Texte niveau 2</a:t>
            </a:r>
            <a:endParaRPr sz="1400">
              <a:uFill>
                <a:solidFill/>
              </a:uFill>
            </a:endParaRPr>
          </a:p>
          <a:p>
            <a:pPr lvl="2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Texte niveau 3</a:t>
            </a:r>
            <a:endParaRPr sz="1400">
              <a:uFill>
                <a:solidFill/>
              </a:uFill>
            </a:endParaRPr>
          </a:p>
          <a:p>
            <a:pPr lvl="3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Texte niveau 4</a:t>
            </a:r>
            <a:endParaRPr sz="1400">
              <a:uFill>
                <a:solidFill/>
              </a:uFill>
            </a:endParaRPr>
          </a:p>
          <a:p>
            <a:pPr lvl="4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Texte niveau 5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Texte du titre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 niveau 1</a:t>
            </a:r>
            <a:endParaRPr sz="3200">
              <a:uFill>
                <a:solidFill/>
              </a:uFill>
            </a:endParaRPr>
          </a:p>
          <a:p>
            <a:pPr lvl="1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 niveau 2</a:t>
            </a:r>
            <a:endParaRPr sz="3200">
              <a:uFill>
                <a:solidFill/>
              </a:uFill>
            </a:endParaRPr>
          </a:p>
          <a:p>
            <a:pPr lvl="2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 niveau 3</a:t>
            </a:r>
            <a:endParaRPr sz="3200">
              <a:uFill>
                <a:solidFill/>
              </a:uFill>
            </a:endParaRPr>
          </a:p>
          <a:p>
            <a:pPr lvl="3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 niveau 4</a:t>
            </a:r>
            <a:endParaRPr sz="3200">
              <a:uFill>
                <a:solidFill/>
              </a:uFill>
            </a:endParaRPr>
          </a:p>
          <a:p>
            <a:pPr lvl="4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 niveau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942701" y="6512783"/>
            <a:ext cx="2133601" cy="3200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500">
                <a:uFill>
                  <a:solidFill>
                    <a:srgbClr val="888888"/>
                  </a:solidFill>
                </a:u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 advClick="1"/>
  <p:txStyles>
    <p:titleStyle>
      <a:lvl1pPr algn="ctr">
        <a:defRPr sz="4400">
          <a:uFill>
            <a:solidFill/>
          </a:uFill>
          <a:latin typeface="Calibri"/>
          <a:ea typeface="Calibri"/>
          <a:cs typeface="Calibri"/>
          <a:sym typeface="Calibri"/>
        </a:defRPr>
      </a:lvl1pPr>
      <a:lvl2pPr algn="ctr">
        <a:defRPr sz="4400">
          <a:uFill>
            <a:solidFill/>
          </a:uFill>
          <a:latin typeface="Calibri"/>
          <a:ea typeface="Calibri"/>
          <a:cs typeface="Calibri"/>
          <a:sym typeface="Calibri"/>
        </a:defRPr>
      </a:lvl2pPr>
      <a:lvl3pPr algn="ctr">
        <a:defRPr sz="4400">
          <a:uFill>
            <a:solidFill/>
          </a:uFill>
          <a:latin typeface="Calibri"/>
          <a:ea typeface="Calibri"/>
          <a:cs typeface="Calibri"/>
          <a:sym typeface="Calibri"/>
        </a:defRPr>
      </a:lvl3pPr>
      <a:lvl4pPr algn="ctr">
        <a:defRPr sz="4400">
          <a:uFill>
            <a:solidFill/>
          </a:uFill>
          <a:latin typeface="Calibri"/>
          <a:ea typeface="Calibri"/>
          <a:cs typeface="Calibri"/>
          <a:sym typeface="Calibri"/>
        </a:defRPr>
      </a:lvl4pPr>
      <a:lvl5pPr algn="ctr">
        <a:defRPr sz="4400">
          <a:uFill>
            <a:solidFill/>
          </a:uFill>
          <a:latin typeface="Calibri"/>
          <a:ea typeface="Calibri"/>
          <a:cs typeface="Calibri"/>
          <a:sym typeface="Calibri"/>
        </a:defRPr>
      </a:lvl5pPr>
      <a:lvl6pPr algn="ctr">
        <a:defRPr sz="4400">
          <a:uFill>
            <a:solidFill/>
          </a:uFill>
          <a:latin typeface="Calibri"/>
          <a:ea typeface="Calibri"/>
          <a:cs typeface="Calibri"/>
          <a:sym typeface="Calibri"/>
        </a:defRPr>
      </a:lvl6pPr>
      <a:lvl7pPr algn="ctr">
        <a:defRPr sz="4400">
          <a:uFill>
            <a:solidFill/>
          </a:uFill>
          <a:latin typeface="Calibri"/>
          <a:ea typeface="Calibri"/>
          <a:cs typeface="Calibri"/>
          <a:sym typeface="Calibri"/>
        </a:defRPr>
      </a:lvl7pPr>
      <a:lvl8pPr algn="ctr">
        <a:defRPr sz="4400">
          <a:uFill>
            <a:solidFill/>
          </a:uFill>
          <a:latin typeface="Calibri"/>
          <a:ea typeface="Calibri"/>
          <a:cs typeface="Calibri"/>
          <a:sym typeface="Calibri"/>
        </a:defRPr>
      </a:lvl8pPr>
      <a:lvl9pPr algn="ctr">
        <a:defRPr sz="4400">
          <a:uFill>
            <a:solidFill/>
          </a:uFill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uFill>
            <a:solidFill/>
          </a:uFill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uFill>
            <a:solidFill/>
          </a:uFill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uFill>
            <a:solidFill/>
          </a:uFill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uFill>
            <a:solidFill/>
          </a:uFill>
          <a:latin typeface="Calibri"/>
          <a:ea typeface="Calibri"/>
          <a:cs typeface="Calibri"/>
          <a:sym typeface="Calibri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uFill>
            <a:solidFill/>
          </a:uFill>
          <a:latin typeface="Calibri"/>
          <a:ea typeface="Calibri"/>
          <a:cs typeface="Calibri"/>
          <a:sym typeface="Calibri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uFill>
            <a:solidFill/>
          </a:uFill>
          <a:latin typeface="Calibri"/>
          <a:ea typeface="Calibri"/>
          <a:cs typeface="Calibri"/>
          <a:sym typeface="Calibri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uFill>
            <a:solidFill/>
          </a:uFill>
          <a:latin typeface="Calibri"/>
          <a:ea typeface="Calibri"/>
          <a:cs typeface="Calibri"/>
          <a:sym typeface="Calibri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uFill>
            <a:solidFill/>
          </a:uFill>
          <a:latin typeface="Calibri"/>
          <a:ea typeface="Calibri"/>
          <a:cs typeface="Calibri"/>
          <a:sym typeface="Calibri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uFill>
            <a:solidFill/>
          </a:uFill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5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1pPr>
      <a:lvl2pPr indent="457200" algn="r">
        <a:defRPr sz="15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2pPr>
      <a:lvl3pPr indent="914400" algn="r">
        <a:defRPr sz="15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3pPr>
      <a:lvl4pPr indent="1371600" algn="r">
        <a:defRPr sz="15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4pPr>
      <a:lvl5pPr indent="1828800" algn="r">
        <a:defRPr sz="15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5pPr>
      <a:lvl6pPr indent="2286000" algn="r">
        <a:defRPr sz="15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6pPr>
      <a:lvl7pPr indent="2743200" algn="r">
        <a:defRPr sz="15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7pPr>
      <a:lvl8pPr indent="3200400" algn="r">
        <a:defRPr sz="15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8pPr>
      <a:lvl9pPr indent="3657600" algn="r">
        <a:defRPr sz="15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tif"/><Relationship Id="rId3" Type="http://schemas.openxmlformats.org/officeDocument/2006/relationships/image" Target="../media/image6.t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t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tif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tif"/><Relationship Id="rId3" Type="http://schemas.openxmlformats.org/officeDocument/2006/relationships/image" Target="../media/image9.tif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tif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xfrm>
            <a:off x="685800" y="95765"/>
            <a:ext cx="7772400" cy="1470026"/>
          </a:xfrm>
          <a:prstGeom prst="rect">
            <a:avLst/>
          </a:prstGeom>
        </p:spPr>
        <p:txBody>
          <a:bodyPr/>
          <a:lstStyle>
            <a:lvl1pPr>
              <a:defRPr b="1" i="1" sz="5300">
                <a:solidFill>
                  <a:srgbClr val="FF2600">
                    <a:alpha val="75000"/>
                  </a:srgbClr>
                </a:solidFill>
                <a:uFill>
                  <a:solidFill>
                    <a:srgbClr val="0070C0"/>
                  </a:solidFill>
                </a:uFill>
              </a:defRPr>
            </a:lvl1pPr>
          </a:lstStyle>
          <a:p>
            <a:pPr lvl="0">
              <a:defRPr b="0" i="0" sz="1800">
                <a:solidFill>
                  <a:srgbClr val="000000"/>
                </a:solidFill>
                <a:uFillTx/>
              </a:defRPr>
            </a:pPr>
            <a:r>
              <a:rPr b="1" i="1" sz="5300">
                <a:solidFill>
                  <a:srgbClr val="FF2600">
                    <a:alpha val="75000"/>
                  </a:srgbClr>
                </a:solidFill>
                <a:uFill>
                  <a:solidFill>
                    <a:srgbClr val="0070C0"/>
                  </a:solidFill>
                </a:uFill>
              </a:rPr>
              <a:t>Les mystères de l’Univers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1" name="planck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934466"/>
            <a:ext cx="9144001" cy="49236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/>
          </p:nvPr>
        </p:nvSpPr>
        <p:spPr>
          <a:xfrm>
            <a:off x="457200" y="147638"/>
            <a:ext cx="8229600" cy="1143001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pPr lvl="0">
              <a:defRPr b="0" sz="1800">
                <a:uFillTx/>
              </a:defRPr>
            </a:pPr>
            <a:r>
              <a:rPr b="1" sz="4400">
                <a:uFill>
                  <a:solidFill/>
                </a:uFill>
              </a:rPr>
              <a:t>La matière noire</a:t>
            </a:r>
          </a:p>
        </p:txBody>
      </p:sp>
      <p:grpSp>
        <p:nvGrpSpPr>
          <p:cNvPr id="145" name="Group 145"/>
          <p:cNvGrpSpPr/>
          <p:nvPr/>
        </p:nvGrpSpPr>
        <p:grpSpPr>
          <a:xfrm>
            <a:off x="6926313" y="1922779"/>
            <a:ext cx="1977429" cy="3333474"/>
            <a:chOff x="0" y="0"/>
            <a:chExt cx="1977427" cy="3333472"/>
          </a:xfrm>
        </p:grpSpPr>
        <p:pic>
          <p:nvPicPr>
            <p:cNvPr id="143" name="Zwicky.tif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441116"/>
              <a:ext cx="1977428" cy="28923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4" name="Shape 144"/>
            <p:cNvSpPr/>
            <p:nvPr/>
          </p:nvSpPr>
          <p:spPr>
            <a:xfrm>
              <a:off x="44048" y="0"/>
              <a:ext cx="1889332" cy="6329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defTabSz="457200">
                <a:spcBef>
                  <a:spcPts val="1200"/>
                </a:spcBef>
                <a:defRPr>
                  <a:uFillTx/>
                </a:defRPr>
              </a:pPr>
              <a:r>
                <a:rPr sz="2400">
                  <a:solidFill>
                    <a:srgbClr val="FF2500"/>
                  </a:solidFill>
                </a:rPr>
                <a:t>Zwicky </a:t>
              </a:r>
              <a:r>
                <a:rPr sz="2400"/>
                <a:t>(1937)</a:t>
              </a:r>
              <a:endParaRPr sz="100"/>
            </a:p>
          </p:txBody>
        </p:sp>
      </p:grpSp>
      <p:grpSp>
        <p:nvGrpSpPr>
          <p:cNvPr id="154" name="Group 154"/>
          <p:cNvGrpSpPr/>
          <p:nvPr/>
        </p:nvGrpSpPr>
        <p:grpSpPr>
          <a:xfrm>
            <a:off x="105923" y="1118727"/>
            <a:ext cx="8101391" cy="4074223"/>
            <a:chOff x="0" y="-20381"/>
            <a:chExt cx="8101390" cy="4074221"/>
          </a:xfrm>
        </p:grpSpPr>
        <p:grpSp>
          <p:nvGrpSpPr>
            <p:cNvPr id="149" name="Group 149"/>
            <p:cNvGrpSpPr/>
            <p:nvPr/>
          </p:nvGrpSpPr>
          <p:grpSpPr>
            <a:xfrm>
              <a:off x="-1" y="518036"/>
              <a:ext cx="4882343" cy="3535805"/>
              <a:chOff x="0" y="0"/>
              <a:chExt cx="4882341" cy="3535803"/>
            </a:xfrm>
          </p:grpSpPr>
          <p:pic>
            <p:nvPicPr>
              <p:cNvPr id="146" name="rotation_galaxie.tiff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414776" y="0"/>
                <a:ext cx="4243637" cy="346226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47" name="Shape 147"/>
              <p:cNvSpPr/>
              <p:nvPr/>
            </p:nvSpPr>
            <p:spPr>
              <a:xfrm rot="16200000">
                <a:off x="-239812" y="240094"/>
                <a:ext cx="913964" cy="4343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defTabSz="457200">
                  <a:spcBef>
                    <a:spcPts val="1200"/>
                  </a:spcBef>
                  <a:defRPr sz="2200">
                    <a:solidFill>
                      <a:srgbClr val="FF2500"/>
                    </a:solidFill>
                    <a:uFillTx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2200">
                    <a:solidFill>
                      <a:srgbClr val="FF2500"/>
                    </a:solidFill>
                  </a:rPr>
                  <a:t>Vitesse</a:t>
                </a:r>
              </a:p>
            </p:txBody>
          </p:sp>
          <p:sp>
            <p:nvSpPr>
              <p:cNvPr id="148" name="Shape 148"/>
              <p:cNvSpPr/>
              <p:nvPr/>
            </p:nvSpPr>
            <p:spPr>
              <a:xfrm>
                <a:off x="3167657" y="3088763"/>
                <a:ext cx="1714685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defTabSz="457200">
                  <a:spcBef>
                    <a:spcPts val="1200"/>
                  </a:spcBef>
                  <a:defRPr sz="2300">
                    <a:solidFill>
                      <a:srgbClr val="FF2500"/>
                    </a:solidFill>
                    <a:uFillTx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2300">
                    <a:solidFill>
                      <a:srgbClr val="FF2500"/>
                    </a:solidFill>
                  </a:rPr>
                  <a:t>Rayon galaxie</a:t>
                </a:r>
              </a:p>
            </p:txBody>
          </p:sp>
        </p:grpSp>
        <p:sp>
          <p:nvSpPr>
            <p:cNvPr id="150" name="Shape 150"/>
            <p:cNvSpPr/>
            <p:nvPr/>
          </p:nvSpPr>
          <p:spPr>
            <a:xfrm flipV="1">
              <a:off x="2369244" y="371943"/>
              <a:ext cx="701063" cy="1039299"/>
            </a:xfrm>
            <a:prstGeom prst="line">
              <a:avLst/>
            </a:prstGeom>
            <a:noFill/>
            <a:ln w="38100" cap="flat">
              <a:solidFill>
                <a:srgbClr val="0433F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1" name="Shape 151"/>
            <p:cNvSpPr/>
            <p:nvPr/>
          </p:nvSpPr>
          <p:spPr>
            <a:xfrm flipV="1">
              <a:off x="3452663" y="1134538"/>
              <a:ext cx="1764589" cy="957147"/>
            </a:xfrm>
            <a:prstGeom prst="line">
              <a:avLst/>
            </a:prstGeom>
            <a:noFill/>
            <a:ln w="38100" cap="flat">
              <a:solidFill>
                <a:srgbClr val="0433F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2" name="Shape 152"/>
            <p:cNvSpPr/>
            <p:nvPr/>
          </p:nvSpPr>
          <p:spPr>
            <a:xfrm>
              <a:off x="2245411" y="-12700"/>
              <a:ext cx="1548809" cy="447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457200">
                <a:spcBef>
                  <a:spcPts val="1200"/>
                </a:spcBef>
                <a:defRPr sz="2300">
                  <a:solidFill>
                    <a:srgbClr val="0433FF"/>
                  </a:solidFill>
                  <a:uFillTx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300">
                  <a:solidFill>
                    <a:srgbClr val="0433FF"/>
                  </a:solidFill>
                </a:rPr>
                <a:t>Observation</a:t>
              </a:r>
            </a:p>
          </p:txBody>
        </p:sp>
        <p:sp>
          <p:nvSpPr>
            <p:cNvPr id="153" name="Shape 153"/>
            <p:cNvSpPr/>
            <p:nvPr/>
          </p:nvSpPr>
          <p:spPr>
            <a:xfrm>
              <a:off x="4793257" y="-20382"/>
              <a:ext cx="3308133" cy="1158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457200">
                <a:spcBef>
                  <a:spcPts val="1200"/>
                </a:spcBef>
                <a:defRPr sz="2300">
                  <a:solidFill>
                    <a:srgbClr val="0433FF"/>
                  </a:solidFill>
                  <a:uFillTx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300">
                  <a:solidFill>
                    <a:srgbClr val="0433FF"/>
                  </a:solidFill>
                </a:rPr>
                <a:t>Prédiction à partir de la masse « visible » (matière lumineuse)</a:t>
              </a:r>
            </a:p>
          </p:txBody>
        </p:sp>
      </p:grpSp>
      <p:sp>
        <p:nvSpPr>
          <p:cNvPr id="155" name="Shape 155"/>
          <p:cNvSpPr/>
          <p:nvPr/>
        </p:nvSpPr>
        <p:spPr>
          <a:xfrm>
            <a:off x="318874" y="5593079"/>
            <a:ext cx="8506252" cy="995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marL="205402" marR="357802" algn="ctr" defTabSz="457200">
              <a:lnSpc>
                <a:spcPct val="60000"/>
              </a:lnSpc>
              <a:spcBef>
                <a:spcPts val="1200"/>
              </a:spcBef>
              <a:defRPr>
                <a:uFillTx/>
              </a:defRPr>
            </a:pPr>
            <a:r>
              <a:rPr b="1" sz="3000"/>
              <a:t>Courbe de rotation des galaxie :</a:t>
            </a:r>
            <a:endParaRPr b="1" sz="3000"/>
          </a:p>
          <a:p>
            <a:pPr lvl="0" marL="205402" marR="357802" defTabSz="457200">
              <a:spcBef>
                <a:spcPts val="1200"/>
              </a:spcBef>
              <a:defRPr>
                <a:uFillTx/>
              </a:defRPr>
            </a:pPr>
            <a:r>
              <a:rPr b="1" sz="3000">
                <a:solidFill>
                  <a:srgbClr val="FF6634"/>
                </a:solidFill>
              </a:rPr>
              <a:t>Existence d’une matière non visible -&gt; matière noire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title"/>
          </p:nvPr>
        </p:nvSpPr>
        <p:spPr>
          <a:xfrm>
            <a:off x="457200" y="147638"/>
            <a:ext cx="8229600" cy="1143001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pPr lvl="0">
              <a:defRPr b="0" sz="1800">
                <a:uFillTx/>
              </a:defRPr>
            </a:pPr>
            <a:r>
              <a:rPr b="1" sz="4400">
                <a:uFill>
                  <a:solidFill/>
                </a:uFill>
              </a:rPr>
              <a:t>La matière noire</a:t>
            </a:r>
          </a:p>
        </p:txBody>
      </p:sp>
      <p:sp>
        <p:nvSpPr>
          <p:cNvPr id="158" name="Shape 158"/>
          <p:cNvSpPr/>
          <p:nvPr/>
        </p:nvSpPr>
        <p:spPr>
          <a:xfrm>
            <a:off x="275807" y="1008379"/>
            <a:ext cx="8506252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205402" marR="357802" defTabSz="457200">
              <a:spcBef>
                <a:spcPts val="1200"/>
              </a:spcBef>
              <a:defRPr b="1" sz="3000">
                <a:solidFill>
                  <a:srgbClr val="FF6634"/>
                </a:solidFill>
                <a:uFillTx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000">
                <a:solidFill>
                  <a:srgbClr val="FF6634"/>
                </a:solidFill>
              </a:rPr>
              <a:t>Existence d’une matière non visible -&gt; matière noire</a:t>
            </a:r>
          </a:p>
        </p:txBody>
      </p:sp>
      <p:pic>
        <p:nvPicPr>
          <p:cNvPr id="159" name="galaxie_schema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7126" y="1586686"/>
            <a:ext cx="5309748" cy="3416846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/>
          <p:nvPr/>
        </p:nvSpPr>
        <p:spPr>
          <a:xfrm>
            <a:off x="678677" y="5020498"/>
            <a:ext cx="8370898" cy="1795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lvl="0" marL="304800" indent="-304800">
              <a:lnSpc>
                <a:spcPct val="90000"/>
              </a:lnSpc>
              <a:buClr>
                <a:srgbClr val="000000"/>
              </a:buClr>
              <a:buSzPct val="100000"/>
              <a:buFont typeface="Wingdings"/>
              <a:buChar char="‣"/>
              <a:defRPr>
                <a:uFillTx/>
              </a:defRPr>
            </a:pPr>
            <a:r>
              <a:rPr b="1" sz="2400">
                <a:uFill>
                  <a:solidFill/>
                </a:uFill>
              </a:rPr>
              <a:t>Quelques candidats :</a:t>
            </a:r>
            <a:endParaRPr b="1" sz="2400">
              <a:uFill>
                <a:solidFill/>
              </a:uFill>
            </a:endParaRPr>
          </a:p>
          <a:p>
            <a:pPr lvl="0" marL="533400" indent="-279400">
              <a:lnSpc>
                <a:spcPct val="7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‣"/>
              <a:defRPr>
                <a:uFillTx/>
              </a:defRPr>
            </a:pPr>
            <a:r>
              <a:rPr sz="2200">
                <a:uFill>
                  <a:solidFill/>
                </a:uFill>
              </a:rPr>
              <a:t>WIMPS (weakly interacting massive particles)</a:t>
            </a:r>
            <a:endParaRPr sz="2200">
              <a:uFill>
                <a:solidFill/>
              </a:uFill>
            </a:endParaRPr>
          </a:p>
          <a:p>
            <a:pPr lvl="0" marL="533400" indent="-279400">
              <a:lnSpc>
                <a:spcPct val="7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‣"/>
              <a:defRPr>
                <a:uFillTx/>
              </a:defRPr>
            </a:pPr>
            <a:r>
              <a:rPr sz="2200">
                <a:uFill>
                  <a:solidFill/>
                </a:uFill>
              </a:rPr>
              <a:t>Objets astrophysiques froids (pas ou peu d’émission de lumière)</a:t>
            </a:r>
            <a:endParaRPr sz="2200">
              <a:uFill>
                <a:solidFill/>
              </a:uFill>
            </a:endParaRPr>
          </a:p>
          <a:p>
            <a:pPr lvl="0" marL="533400" indent="-279400">
              <a:lnSpc>
                <a:spcPct val="7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‣"/>
              <a:defRPr>
                <a:uFillTx/>
              </a:defRPr>
            </a:pPr>
            <a:r>
              <a:rPr sz="2200">
                <a:uFill>
                  <a:solidFill/>
                </a:uFill>
              </a:rPr>
              <a:t>Modification des lois de la gravité (MOND)</a:t>
            </a:r>
            <a:endParaRPr sz="2200">
              <a:uFill>
                <a:solidFill/>
              </a:uFill>
            </a:endParaRPr>
          </a:p>
          <a:p>
            <a:pPr lvl="0" marL="533400" indent="-279400">
              <a:lnSpc>
                <a:spcPct val="7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‣"/>
              <a:defRPr>
                <a:uFillTx/>
              </a:defRPr>
            </a:pPr>
            <a:r>
              <a:rPr sz="2200">
                <a:uFill>
                  <a:solidFill/>
                </a:uFill>
              </a:rPr>
              <a:t>….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/>
          </p:nvPr>
        </p:nvSpPr>
        <p:spPr>
          <a:xfrm>
            <a:off x="457200" y="147638"/>
            <a:ext cx="8229600" cy="1143001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pPr lvl="0">
              <a:defRPr b="0" sz="1800">
                <a:uFillTx/>
              </a:defRPr>
            </a:pPr>
            <a:r>
              <a:rPr b="1" sz="4400">
                <a:uFill>
                  <a:solidFill/>
                </a:uFill>
              </a:rPr>
              <a:t>L’énergie noire</a:t>
            </a:r>
          </a:p>
        </p:txBody>
      </p:sp>
      <p:pic>
        <p:nvPicPr>
          <p:cNvPr id="163" name="univers_expension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9170" y="1302394"/>
            <a:ext cx="6858060" cy="4438006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>
            <a:off x="5691775" y="1783814"/>
            <a:ext cx="1990043" cy="3634637"/>
          </a:xfrm>
          <a:prstGeom prst="roundRect">
            <a:avLst>
              <a:gd name="adj" fmla="val 7628"/>
            </a:avLst>
          </a:prstGeom>
          <a:ln w="508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65" name="Shape 165"/>
          <p:cNvSpPr/>
          <p:nvPr/>
        </p:nvSpPr>
        <p:spPr>
          <a:xfrm flipH="1">
            <a:off x="5448561" y="5508123"/>
            <a:ext cx="666007" cy="666007"/>
          </a:xfrm>
          <a:prstGeom prst="line">
            <a:avLst/>
          </a:prstGeom>
          <a:ln w="38100">
            <a:solidFill>
              <a:srgbClr val="FF2600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 lvl="0"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66" name="Shape 166"/>
          <p:cNvSpPr/>
          <p:nvPr/>
        </p:nvSpPr>
        <p:spPr>
          <a:xfrm>
            <a:off x="98236" y="6109027"/>
            <a:ext cx="8947528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marL="205402" marR="357802" algn="ctr" defTabSz="457200">
              <a:spcBef>
                <a:spcPts val="1200"/>
              </a:spcBef>
              <a:defRPr>
                <a:uFillTx/>
              </a:defRPr>
            </a:pPr>
            <a:r>
              <a:rPr b="1" sz="3000">
                <a:solidFill>
                  <a:srgbClr val="FF6634"/>
                </a:solidFill>
              </a:rPr>
              <a:t>On observe que l’univers est en expansion…</a:t>
            </a:r>
            <a:r>
              <a:rPr b="1" sz="3000">
                <a:solidFill>
                  <a:srgbClr val="FFFFFF"/>
                </a:solidFill>
              </a:rPr>
              <a:t>accélérée !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title"/>
          </p:nvPr>
        </p:nvSpPr>
        <p:spPr>
          <a:xfrm>
            <a:off x="457200" y="147638"/>
            <a:ext cx="8229600" cy="1143001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pPr lvl="0">
              <a:defRPr b="0" sz="1800">
                <a:uFillTx/>
              </a:defRPr>
            </a:pPr>
            <a:r>
              <a:rPr b="1" sz="4400">
                <a:uFill>
                  <a:solidFill/>
                </a:uFill>
              </a:rPr>
              <a:t>L’énergie noire</a:t>
            </a:r>
          </a:p>
        </p:txBody>
      </p:sp>
      <p:pic>
        <p:nvPicPr>
          <p:cNvPr id="169" name="Expansion_univers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5260" y="1166285"/>
            <a:ext cx="6708845" cy="4945095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98236" y="6109027"/>
            <a:ext cx="8947528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marL="205402" marR="357802" algn="ctr" defTabSz="457200">
              <a:spcBef>
                <a:spcPts val="1200"/>
              </a:spcBef>
              <a:defRPr>
                <a:uFillTx/>
              </a:defRPr>
            </a:pPr>
            <a:r>
              <a:rPr b="1" sz="3000">
                <a:solidFill>
                  <a:srgbClr val="FF6634"/>
                </a:solidFill>
              </a:rPr>
              <a:t>On observe que l’univers est en expansion…</a:t>
            </a:r>
            <a:r>
              <a:rPr b="1" sz="3000">
                <a:solidFill>
                  <a:srgbClr val="FF2600"/>
                </a:solidFill>
              </a:rPr>
              <a:t>accélérée !</a:t>
            </a:r>
          </a:p>
        </p:txBody>
      </p:sp>
      <p:pic>
        <p:nvPicPr>
          <p:cNvPr id="171" name="supernovea.tif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24087" y="2793312"/>
            <a:ext cx="3786110" cy="24084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/>
          </p:nvPr>
        </p:nvSpPr>
        <p:spPr>
          <a:xfrm>
            <a:off x="457200" y="147638"/>
            <a:ext cx="8229600" cy="1143001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pPr lvl="0">
              <a:defRPr b="0" sz="1800">
                <a:uFillTx/>
              </a:defRPr>
            </a:pPr>
            <a:r>
              <a:rPr b="1" sz="4400">
                <a:uFill>
                  <a:solidFill/>
                </a:uFill>
              </a:rPr>
              <a:t>L’énergie noire</a:t>
            </a:r>
          </a:p>
        </p:txBody>
      </p:sp>
      <p:sp>
        <p:nvSpPr>
          <p:cNvPr id="174" name="Shape 174"/>
          <p:cNvSpPr/>
          <p:nvPr/>
        </p:nvSpPr>
        <p:spPr>
          <a:xfrm>
            <a:off x="416080" y="1188653"/>
            <a:ext cx="5403744" cy="5390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marL="205402" marR="357802" defTabSz="457200">
              <a:spcBef>
                <a:spcPts val="1200"/>
              </a:spcBef>
              <a:defRPr>
                <a:uFillTx/>
              </a:defRPr>
            </a:pPr>
            <a:r>
              <a:rPr b="1" sz="3000">
                <a:solidFill>
                  <a:srgbClr val="4F81BD"/>
                </a:solidFill>
              </a:rPr>
              <a:t>L’univers est rempli de matière</a:t>
            </a:r>
            <a:endParaRPr b="1" sz="3000">
              <a:solidFill>
                <a:srgbClr val="4F81BD"/>
              </a:solidFill>
            </a:endParaRPr>
          </a:p>
          <a:p>
            <a:pPr lvl="0" marL="571500" indent="-317500">
              <a:lnSpc>
                <a:spcPct val="7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‣"/>
              <a:defRPr>
                <a:uFillTx/>
              </a:defRPr>
            </a:pPr>
            <a:r>
              <a:rPr sz="2500">
                <a:uFill>
                  <a:solidFill/>
                </a:uFill>
              </a:rPr>
              <a:t>Gravité : force attractive</a:t>
            </a:r>
            <a:endParaRPr sz="2500">
              <a:uFill>
                <a:solidFill/>
              </a:uFill>
            </a:endParaRPr>
          </a:p>
          <a:p>
            <a:pPr lvl="0" marL="63500" indent="-63500">
              <a:lnSpc>
                <a:spcPct val="70000"/>
              </a:lnSpc>
              <a:spcBef>
                <a:spcPts val="600"/>
              </a:spcBef>
              <a:defRPr>
                <a:uFillTx/>
              </a:defRPr>
            </a:pPr>
            <a:endParaRPr sz="2500">
              <a:uFill>
                <a:solidFill/>
              </a:uFill>
            </a:endParaRPr>
          </a:p>
          <a:p>
            <a:pPr lvl="0" marL="205402" marR="357802" defTabSz="457200">
              <a:spcBef>
                <a:spcPts val="1200"/>
              </a:spcBef>
              <a:defRPr>
                <a:uFillTx/>
              </a:defRPr>
            </a:pPr>
            <a:r>
              <a:rPr b="1" sz="3000">
                <a:solidFill>
                  <a:srgbClr val="4F81BD"/>
                </a:solidFill>
              </a:rPr>
              <a:t>Constituant de nature inconnue</a:t>
            </a:r>
            <a:endParaRPr b="1" sz="3000">
              <a:solidFill>
                <a:srgbClr val="4F81BD"/>
              </a:solidFill>
            </a:endParaRPr>
          </a:p>
          <a:p>
            <a:pPr lvl="0" marL="571500" indent="-317500">
              <a:lnSpc>
                <a:spcPct val="7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‣"/>
              <a:defRPr>
                <a:uFillTx/>
              </a:defRPr>
            </a:pPr>
            <a:r>
              <a:rPr sz="2500">
                <a:uFill>
                  <a:solidFill/>
                </a:uFill>
              </a:rPr>
              <a:t>Effet répulsif</a:t>
            </a:r>
            <a:endParaRPr sz="2500">
              <a:uFill>
                <a:solidFill/>
              </a:uFill>
            </a:endParaRPr>
          </a:p>
          <a:p>
            <a:pPr lvl="0" marL="571500" indent="-317500">
              <a:lnSpc>
                <a:spcPct val="7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‣"/>
              <a:defRPr>
                <a:uFillTx/>
              </a:defRPr>
            </a:pPr>
            <a:r>
              <a:rPr sz="2500">
                <a:uFill>
                  <a:solidFill/>
                </a:uFill>
              </a:rPr>
              <a:t>« Énergie noire »</a:t>
            </a:r>
            <a:endParaRPr sz="2500">
              <a:uFill>
                <a:solidFill/>
              </a:uFill>
            </a:endParaRPr>
          </a:p>
          <a:p>
            <a:pPr lvl="0" marL="63500" indent="-63500">
              <a:lnSpc>
                <a:spcPct val="70000"/>
              </a:lnSpc>
              <a:spcBef>
                <a:spcPts val="600"/>
              </a:spcBef>
              <a:defRPr>
                <a:uFillTx/>
              </a:defRPr>
            </a:pPr>
            <a:endParaRPr sz="2500">
              <a:uFill>
                <a:solidFill/>
              </a:uFill>
            </a:endParaRPr>
          </a:p>
          <a:p>
            <a:pPr lvl="0" marL="205402" marR="440103" defTabSz="457200">
              <a:lnSpc>
                <a:spcPct val="40000"/>
              </a:lnSpc>
              <a:spcBef>
                <a:spcPts val="1200"/>
              </a:spcBef>
              <a:defRPr>
                <a:uFillTx/>
              </a:defRPr>
            </a:pPr>
            <a:r>
              <a:rPr b="1" sz="3000">
                <a:solidFill>
                  <a:srgbClr val="FF6634"/>
                </a:solidFill>
              </a:rPr>
              <a:t>Bilan énergétique de </a:t>
            </a:r>
            <a:endParaRPr b="1" sz="3000">
              <a:solidFill>
                <a:srgbClr val="FF6634"/>
              </a:solidFill>
            </a:endParaRPr>
          </a:p>
          <a:p>
            <a:pPr lvl="0" marL="205402" marR="440103" defTabSz="457200">
              <a:spcBef>
                <a:spcPts val="1200"/>
              </a:spcBef>
              <a:defRPr>
                <a:uFillTx/>
              </a:defRPr>
            </a:pPr>
            <a:r>
              <a:rPr b="1" sz="3000">
                <a:solidFill>
                  <a:srgbClr val="FF6634"/>
                </a:solidFill>
              </a:rPr>
              <a:t>l’univers:</a:t>
            </a:r>
            <a:endParaRPr b="1" sz="3000">
              <a:solidFill>
                <a:srgbClr val="FF6634"/>
              </a:solidFill>
            </a:endParaRPr>
          </a:p>
          <a:p>
            <a:pPr lvl="0" marL="571500" indent="-317500">
              <a:lnSpc>
                <a:spcPct val="7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‣"/>
              <a:defRPr>
                <a:uFillTx/>
              </a:defRPr>
            </a:pPr>
            <a:r>
              <a:rPr b="1" sz="2500">
                <a:uFill>
                  <a:solidFill/>
                </a:uFill>
              </a:rPr>
              <a:t>Matière normale :   </a:t>
            </a:r>
            <a:r>
              <a:rPr b="1" sz="2500">
                <a:solidFill>
                  <a:srgbClr val="FF2600"/>
                </a:solidFill>
                <a:uFill>
                  <a:solidFill/>
                </a:uFill>
              </a:rPr>
              <a:t>4%</a:t>
            </a:r>
            <a:endParaRPr b="1" sz="2500">
              <a:uFill>
                <a:solidFill/>
              </a:uFill>
            </a:endParaRPr>
          </a:p>
          <a:p>
            <a:pPr lvl="0" marL="571500" indent="-317500">
              <a:lnSpc>
                <a:spcPct val="7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‣"/>
              <a:defRPr>
                <a:uFillTx/>
              </a:defRPr>
            </a:pPr>
            <a:r>
              <a:rPr b="1" sz="2500">
                <a:uFill>
                  <a:solidFill/>
                </a:uFill>
              </a:rPr>
              <a:t>Matière noire       : </a:t>
            </a:r>
            <a:r>
              <a:rPr b="1" sz="2500">
                <a:solidFill>
                  <a:srgbClr val="0433FF"/>
                </a:solidFill>
                <a:uFill>
                  <a:solidFill/>
                </a:uFill>
              </a:rPr>
              <a:t>21%</a:t>
            </a:r>
            <a:endParaRPr b="1" sz="2500">
              <a:uFill>
                <a:solidFill/>
              </a:uFill>
            </a:endParaRPr>
          </a:p>
          <a:p>
            <a:pPr lvl="0" marL="571500" indent="-317500">
              <a:lnSpc>
                <a:spcPct val="7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‣"/>
              <a:defRPr>
                <a:uFillTx/>
              </a:defRPr>
            </a:pPr>
            <a:r>
              <a:rPr b="1" sz="2500">
                <a:uFill>
                  <a:solidFill/>
                </a:uFill>
              </a:rPr>
              <a:t>Énergie noire      </a:t>
            </a:r>
            <a:r>
              <a:rPr b="1" baseline="-5999" sz="2500">
                <a:uFill>
                  <a:solidFill/>
                </a:uFill>
              </a:rPr>
              <a:t> </a:t>
            </a:r>
            <a:r>
              <a:rPr b="1" sz="2500">
                <a:uFill>
                  <a:solidFill/>
                </a:uFill>
              </a:rPr>
              <a:t> : </a:t>
            </a:r>
            <a:r>
              <a:rPr b="1" sz="2500">
                <a:solidFill>
                  <a:srgbClr val="007800"/>
                </a:solidFill>
                <a:uFill>
                  <a:solidFill/>
                </a:uFill>
              </a:rPr>
              <a:t>75%</a:t>
            </a:r>
            <a:endParaRPr b="1" sz="2500">
              <a:uFill>
                <a:solidFill/>
              </a:uFill>
            </a:endParaRPr>
          </a:p>
        </p:txBody>
      </p:sp>
      <p:pic>
        <p:nvPicPr>
          <p:cNvPr id="175" name="bilan_energetique_univers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50864" y="3317094"/>
            <a:ext cx="4345876" cy="2548265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/>
          <p:nvPr/>
        </p:nvSpPr>
        <p:spPr>
          <a:xfrm>
            <a:off x="505926" y="6166961"/>
            <a:ext cx="4561191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205402" marR="440103" defTabSz="457200">
              <a:lnSpc>
                <a:spcPct val="40000"/>
              </a:lnSpc>
              <a:spcBef>
                <a:spcPts val="1200"/>
              </a:spcBef>
              <a:defRPr b="1" sz="3000">
                <a:solidFill>
                  <a:srgbClr val="FF6634"/>
                </a:solidFill>
                <a:uFillTx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000">
                <a:solidFill>
                  <a:srgbClr val="FF6634"/>
                </a:solidFill>
              </a:rPr>
              <a:t>96% qu'on ne connait pas !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title"/>
          </p:nvPr>
        </p:nvSpPr>
        <p:spPr>
          <a:xfrm>
            <a:off x="457200" y="104609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b="0" sz="1800">
                <a:uFillTx/>
              </a:defRPr>
            </a:pPr>
            <a:r>
              <a:rPr b="1" sz="4400">
                <a:uFill>
                  <a:solidFill/>
                </a:uFill>
              </a:rPr>
              <a:t>Et maintenant…?</a:t>
            </a:r>
          </a:p>
        </p:txBody>
      </p:sp>
      <p:sp>
        <p:nvSpPr>
          <p:cNvPr id="179" name="Shape 179"/>
          <p:cNvSpPr/>
          <p:nvPr/>
        </p:nvSpPr>
        <p:spPr>
          <a:xfrm>
            <a:off x="181176" y="1261685"/>
            <a:ext cx="8781648" cy="5758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205402" marR="357802" defTabSz="457200">
              <a:spcBef>
                <a:spcPts val="1200"/>
              </a:spcBef>
              <a:defRPr>
                <a:uFillTx/>
              </a:defRPr>
            </a:pPr>
            <a:r>
              <a:rPr b="1" sz="3000">
                <a:solidFill>
                  <a:srgbClr val="4F81BD"/>
                </a:solidFill>
              </a:rPr>
              <a:t>De nombreux modèles et théories « au delà du Modèle Standard » sont actuellement disponibles :</a:t>
            </a:r>
            <a:endParaRPr b="1" sz="3000">
              <a:solidFill>
                <a:srgbClr val="4F81BD"/>
              </a:solidFill>
            </a:endParaRPr>
          </a:p>
          <a:p>
            <a:pPr lvl="0" marL="571500" indent="-317500">
              <a:lnSpc>
                <a:spcPct val="7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‣"/>
              <a:defRPr>
                <a:uFillTx/>
              </a:defRPr>
            </a:pPr>
            <a:r>
              <a:rPr sz="2500">
                <a:uFill>
                  <a:solidFill/>
                </a:uFill>
              </a:rPr>
              <a:t>Supersymmétrie (SUSY)</a:t>
            </a:r>
            <a:endParaRPr sz="2500">
              <a:uFill>
                <a:solidFill/>
              </a:uFill>
            </a:endParaRPr>
          </a:p>
          <a:p>
            <a:pPr lvl="0" marL="571500" indent="-317500">
              <a:lnSpc>
                <a:spcPct val="7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‣"/>
              <a:defRPr>
                <a:uFillTx/>
              </a:defRPr>
            </a:pPr>
            <a:r>
              <a:rPr sz="2500">
                <a:uFill>
                  <a:solidFill/>
                </a:uFill>
              </a:rPr>
              <a:t>Théorie de la gravitation quantique</a:t>
            </a:r>
            <a:endParaRPr sz="2500">
              <a:uFill>
                <a:solidFill/>
              </a:uFill>
            </a:endParaRPr>
          </a:p>
          <a:p>
            <a:pPr lvl="0" marL="571500" indent="-317500">
              <a:lnSpc>
                <a:spcPct val="7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‣"/>
              <a:defRPr>
                <a:uFillTx/>
              </a:defRPr>
            </a:pPr>
            <a:r>
              <a:rPr sz="2500">
                <a:uFill>
                  <a:solidFill/>
                </a:uFill>
              </a:rPr>
              <a:t>Théorie à dimensions supplémentaires (cordes)</a:t>
            </a:r>
            <a:endParaRPr sz="2500">
              <a:uFill>
                <a:solidFill/>
              </a:uFill>
            </a:endParaRPr>
          </a:p>
          <a:p>
            <a:pPr lvl="0" marL="571500" indent="-317500">
              <a:lnSpc>
                <a:spcPct val="7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‣"/>
              <a:defRPr>
                <a:uFillTx/>
              </a:defRPr>
            </a:pPr>
            <a:r>
              <a:rPr sz="2500">
                <a:uFill>
                  <a:solidFill/>
                </a:uFill>
              </a:rPr>
              <a:t>…</a:t>
            </a:r>
            <a:endParaRPr sz="2500">
              <a:uFill>
                <a:solidFill/>
              </a:uFill>
            </a:endParaRPr>
          </a:p>
          <a:p>
            <a:pPr lvl="0" marL="63500" indent="-63500">
              <a:lnSpc>
                <a:spcPct val="70000"/>
              </a:lnSpc>
              <a:spcBef>
                <a:spcPts val="600"/>
              </a:spcBef>
              <a:defRPr>
                <a:uFillTx/>
              </a:defRPr>
            </a:pPr>
            <a:endParaRPr sz="2500">
              <a:uFill>
                <a:solidFill/>
              </a:uFill>
            </a:endParaRPr>
          </a:p>
          <a:p>
            <a:pPr lvl="0" marL="205402" marR="357802" defTabSz="457200">
              <a:spcBef>
                <a:spcPts val="1200"/>
              </a:spcBef>
              <a:defRPr>
                <a:uFillTx/>
              </a:defRPr>
            </a:pPr>
            <a:r>
              <a:rPr b="1" sz="3000">
                <a:solidFill>
                  <a:srgbClr val="FF6634"/>
                </a:solidFill>
              </a:rPr>
              <a:t>Les recherches continues…</a:t>
            </a:r>
            <a:endParaRPr b="1" sz="3000">
              <a:solidFill>
                <a:srgbClr val="FF6634"/>
              </a:solidFill>
            </a:endParaRPr>
          </a:p>
          <a:p>
            <a:pPr lvl="0" marL="571500" indent="-3175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‣"/>
              <a:defRPr>
                <a:uFillTx/>
              </a:defRPr>
            </a:pPr>
            <a:r>
              <a:rPr b="1" sz="2500">
                <a:uFill>
                  <a:solidFill/>
                </a:uFill>
              </a:rPr>
              <a:t>LHCb</a:t>
            </a:r>
            <a:r>
              <a:rPr sz="2500">
                <a:uFill>
                  <a:solidFill/>
                </a:uFill>
              </a:rPr>
              <a:t> et les autres expériences du LHC, ainsi qu’un grand nombre d’autres expériences, pourront peut-être apporter des réponses ou des éléments de réponses aux grandes questions qui persistent aujourd’hui en physique</a:t>
            </a:r>
            <a:endParaRPr sz="2500">
              <a:uFill>
                <a:solidFill/>
              </a:uFill>
            </a:endParaRPr>
          </a:p>
          <a:p>
            <a:pPr lvl="0" marL="63500" indent="-63500">
              <a:lnSpc>
                <a:spcPct val="70000"/>
              </a:lnSpc>
              <a:spcBef>
                <a:spcPts val="600"/>
              </a:spcBef>
              <a:defRPr>
                <a:uFillTx/>
              </a:defRPr>
            </a:pPr>
            <a:endParaRPr sz="2500">
              <a:uFill>
                <a:solidFill/>
              </a:uFill>
            </a:endParaRP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body" idx="1"/>
          </p:nvPr>
        </p:nvSpPr>
        <p:spPr>
          <a:xfrm>
            <a:off x="457200" y="285728"/>
            <a:ext cx="8229600" cy="5840435"/>
          </a:xfrm>
          <a:prstGeom prst="rect">
            <a:avLst/>
          </a:prstGeom>
        </p:spPr>
        <p:txBody>
          <a:bodyPr/>
          <a:lstStyle/>
          <a:p>
            <a:pPr lvl="0" algn="ctr">
              <a:buSzTx/>
              <a:buNone/>
              <a:defRPr sz="1800">
                <a:uFillTx/>
              </a:defRPr>
            </a:pPr>
            <a:endParaRPr sz="3200">
              <a:uFill>
                <a:solidFill/>
              </a:uFill>
            </a:endParaRPr>
          </a:p>
          <a:p>
            <a:pPr lvl="0" algn="ctr">
              <a:buSzTx/>
              <a:buNone/>
              <a:defRPr sz="1800">
                <a:uFillTx/>
              </a:defRPr>
            </a:pPr>
            <a:endParaRPr sz="3200">
              <a:uFill>
                <a:solidFill/>
              </a:uFill>
            </a:endParaRPr>
          </a:p>
          <a:p>
            <a:pPr lvl="0" algn="ctr">
              <a:buSzTx/>
              <a:buNone/>
              <a:defRPr sz="1800">
                <a:uFillTx/>
              </a:defRPr>
            </a:pPr>
            <a:endParaRPr sz="3200">
              <a:uFill>
                <a:solidFill/>
              </a:uFill>
            </a:endParaRPr>
          </a:p>
          <a:p>
            <a:pPr lvl="0" algn="ctr">
              <a:spcBef>
                <a:spcPts val="1400"/>
              </a:spcBef>
              <a:buSzTx/>
              <a:buNone/>
              <a:defRPr sz="1800">
                <a:uFillTx/>
              </a:defRPr>
            </a:pPr>
            <a:r>
              <a:rPr b="1" sz="600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Merci pour votre attention!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xfrm>
            <a:off x="457200" y="460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b="0" sz="1800">
                <a:uFillTx/>
              </a:defRPr>
            </a:pPr>
            <a:r>
              <a:rPr b="1" sz="4400">
                <a:uFill>
                  <a:solidFill/>
                </a:uFill>
              </a:rPr>
              <a:t>L’état de notre connaissance</a:t>
            </a:r>
          </a:p>
        </p:txBody>
      </p:sp>
      <p:sp>
        <p:nvSpPr>
          <p:cNvPr id="54" name="Shape 54"/>
          <p:cNvSpPr/>
          <p:nvPr/>
        </p:nvSpPr>
        <p:spPr>
          <a:xfrm>
            <a:off x="457200" y="1117583"/>
            <a:ext cx="9144001" cy="2150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26897" marR="885139" indent="-326897" defTabSz="905255">
              <a:lnSpc>
                <a:spcPct val="90000"/>
              </a:lnSpc>
              <a:spcBef>
                <a:spcPts val="600"/>
              </a:spcBef>
              <a:buSzPct val="100000"/>
              <a:buFont typeface="Wingdings"/>
              <a:buChar char="➢"/>
              <a:defRPr>
                <a:uFillTx/>
              </a:defRPr>
            </a:pPr>
            <a:r>
              <a:rPr b="1" sz="2574">
                <a:uFill>
                  <a:solidFill/>
                </a:uFill>
              </a:rPr>
              <a:t> </a:t>
            </a:r>
            <a:r>
              <a:rPr sz="2574">
                <a:uFill>
                  <a:solidFill/>
                </a:uFill>
              </a:rPr>
              <a:t>On a entrevu ensemble le </a:t>
            </a:r>
            <a:r>
              <a:rPr b="1" sz="2574">
                <a:solidFill>
                  <a:srgbClr val="F79646"/>
                </a:solidFill>
                <a:uFill>
                  <a:solidFill/>
                </a:uFill>
              </a:rPr>
              <a:t>Modèle Standard</a:t>
            </a:r>
            <a:r>
              <a:rPr sz="2574">
                <a:uFill>
                  <a:solidFill/>
                </a:uFill>
              </a:rPr>
              <a:t> (MS) décrivant les interactions entre les particules élémentaires</a:t>
            </a:r>
            <a:endParaRPr sz="2574">
              <a:uFill>
                <a:solidFill/>
              </a:uFill>
            </a:endParaRPr>
          </a:p>
          <a:p>
            <a:pPr lvl="0" marL="326897" marR="885139" indent="-326897" defTabSz="905255">
              <a:lnSpc>
                <a:spcPct val="90000"/>
              </a:lnSpc>
              <a:spcBef>
                <a:spcPts val="600"/>
              </a:spcBef>
              <a:buSzPct val="100000"/>
              <a:buFont typeface="Wingdings"/>
              <a:buChar char="➢"/>
              <a:defRPr>
                <a:uFillTx/>
              </a:defRPr>
            </a:pPr>
            <a:r>
              <a:rPr sz="2574">
                <a:uFill>
                  <a:solidFill/>
                </a:uFill>
              </a:rPr>
              <a:t> Le MS permet d’expliquer toutes les observations effectuées en laboratoire (accélérateurs de particules : actuellement limités à une certaine énergie -&gt; 10</a:t>
            </a:r>
            <a:r>
              <a:rPr baseline="31999" sz="2574">
                <a:uFill>
                  <a:solidFill/>
                </a:uFill>
              </a:rPr>
              <a:t>13</a:t>
            </a:r>
            <a:r>
              <a:rPr sz="2574">
                <a:uFill>
                  <a:solidFill/>
                </a:uFill>
              </a:rPr>
              <a:t> eV) </a:t>
            </a:r>
          </a:p>
        </p:txBody>
      </p:sp>
      <p:pic>
        <p:nvPicPr>
          <p:cNvPr id="55" name="panorama_theories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2128" y="3186856"/>
            <a:ext cx="8319744" cy="35568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xfrm>
            <a:off x="457200" y="46038"/>
            <a:ext cx="8229600" cy="1143001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pPr lvl="0">
              <a:defRPr b="0" sz="1800">
                <a:uFillTx/>
              </a:defRPr>
            </a:pPr>
            <a:r>
              <a:rPr b="1" sz="4400">
                <a:uFill>
                  <a:solidFill/>
                </a:uFill>
              </a:rPr>
              <a:t>L’état de notre connaissance</a:t>
            </a:r>
          </a:p>
        </p:txBody>
      </p:sp>
      <p:sp>
        <p:nvSpPr>
          <p:cNvPr id="58" name="Shape 58"/>
          <p:cNvSpPr/>
          <p:nvPr/>
        </p:nvSpPr>
        <p:spPr>
          <a:xfrm>
            <a:off x="256877" y="1282683"/>
            <a:ext cx="8630246" cy="5675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30200" marR="274012" indent="-3302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➢"/>
              <a:defRPr>
                <a:uFillTx/>
              </a:defRPr>
            </a:pPr>
            <a:r>
              <a:rPr b="1" sz="2600">
                <a:uFill>
                  <a:solidFill/>
                </a:uFill>
              </a:rPr>
              <a:t> </a:t>
            </a:r>
            <a:r>
              <a:rPr b="1" sz="2600">
                <a:uFill>
                  <a:solidFill/>
                </a:uFill>
              </a:rPr>
              <a:t>Plusieurs observations (astronomie &amp; cosmologie), ne trouvent aucune explication dans le cadre du MS :</a:t>
            </a:r>
            <a:endParaRPr b="1" sz="2600">
              <a:uFill>
                <a:solidFill/>
              </a:uFill>
            </a:endParaRPr>
          </a:p>
          <a:p>
            <a:pPr lvl="0" marL="685800" marR="894080" indent="-2794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‣"/>
              <a:defRPr>
                <a:uFillTx/>
              </a:defRPr>
            </a:pPr>
            <a:r>
              <a:rPr b="1" sz="2200">
                <a:uFill>
                  <a:solidFill/>
                </a:uFill>
              </a:rPr>
              <a:t>Pourquoi 3 familles de particules ? </a:t>
            </a:r>
            <a:endParaRPr b="1" sz="2200">
              <a:uFill>
                <a:solidFill/>
              </a:uFill>
            </a:endParaRPr>
          </a:p>
          <a:p>
            <a:pPr lvl="0" marL="685800" indent="-2794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‣"/>
              <a:defRPr>
                <a:uFillTx/>
              </a:defRPr>
            </a:pPr>
            <a:r>
              <a:rPr b="1" sz="2200">
                <a:uFill>
                  <a:solidFill/>
                </a:uFill>
              </a:rPr>
              <a:t>Pourquoi ont-elles des masses si différentes : e.g. m(t) ~ 10</a:t>
            </a:r>
            <a:r>
              <a:rPr b="1" baseline="31999" sz="2200">
                <a:uFill>
                  <a:solidFill/>
                </a:uFill>
              </a:rPr>
              <a:t>5 </a:t>
            </a:r>
            <a:r>
              <a:rPr b="1" sz="2200">
                <a:uFill>
                  <a:solidFill/>
                </a:uFill>
              </a:rPr>
              <a:t>m(u) ! </a:t>
            </a:r>
            <a:endParaRPr b="1" sz="2200">
              <a:uFill>
                <a:solidFill/>
              </a:uFill>
            </a:endParaRPr>
          </a:p>
          <a:p>
            <a:pPr lvl="0" marL="711200" marR="894080" indent="-3048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‣"/>
              <a:defRPr>
                <a:uFillTx/>
              </a:defRPr>
            </a:pPr>
            <a:r>
              <a:rPr b="1" sz="2400">
                <a:solidFill>
                  <a:srgbClr val="FF2600"/>
                </a:solidFill>
                <a:uFill>
                  <a:solidFill/>
                </a:uFill>
              </a:rPr>
              <a:t>Disparition de l’anti-matière</a:t>
            </a:r>
            <a:endParaRPr b="1" sz="2400">
              <a:solidFill>
                <a:srgbClr val="FF2600"/>
              </a:solidFill>
              <a:uFill>
                <a:solidFill/>
              </a:uFill>
            </a:endParaRPr>
          </a:p>
          <a:p>
            <a:pPr lvl="0" marL="711200" marR="894080" indent="-3048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‣"/>
              <a:defRPr>
                <a:uFillTx/>
              </a:defRPr>
            </a:pPr>
            <a:r>
              <a:rPr b="1" sz="2400">
                <a:solidFill>
                  <a:srgbClr val="FF2600"/>
                </a:solidFill>
                <a:uFill>
                  <a:solidFill/>
                </a:uFill>
              </a:rPr>
              <a:t>Matière noire</a:t>
            </a:r>
            <a:endParaRPr b="1" sz="2400">
              <a:solidFill>
                <a:srgbClr val="FF2600"/>
              </a:solidFill>
              <a:uFill>
                <a:solidFill/>
              </a:uFill>
            </a:endParaRPr>
          </a:p>
          <a:p>
            <a:pPr lvl="0" marL="711200" marR="894080" indent="-3048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‣"/>
              <a:defRPr>
                <a:uFillTx/>
              </a:defRPr>
            </a:pPr>
            <a:r>
              <a:rPr b="1" sz="2400">
                <a:solidFill>
                  <a:srgbClr val="FF2600"/>
                </a:solidFill>
                <a:uFill>
                  <a:solidFill/>
                </a:uFill>
              </a:rPr>
              <a:t>Énergie noire</a:t>
            </a:r>
            <a:endParaRPr b="1" sz="2400">
              <a:solidFill>
                <a:srgbClr val="FF2600"/>
              </a:solidFill>
              <a:uFill>
                <a:solidFill/>
              </a:uFill>
            </a:endParaRPr>
          </a:p>
          <a:p>
            <a:pPr lvl="0" marL="330200" marR="894080" indent="-330200">
              <a:lnSpc>
                <a:spcPct val="90000"/>
              </a:lnSpc>
              <a:spcBef>
                <a:spcPts val="600"/>
              </a:spcBef>
              <a:buSzPct val="100000"/>
              <a:buFont typeface="Wingdings"/>
              <a:buChar char="➢"/>
              <a:defRPr>
                <a:uFillTx/>
              </a:defRPr>
            </a:pPr>
            <a:endParaRPr sz="2600">
              <a:uFill>
                <a:solidFill/>
              </a:uFill>
            </a:endParaRPr>
          </a:p>
          <a:p>
            <a:pPr lvl="0" marL="205402" marR="357802" algn="ctr" defTabSz="457200">
              <a:spcBef>
                <a:spcPts val="1200"/>
              </a:spcBef>
              <a:defRPr>
                <a:uFillTx/>
              </a:defRPr>
            </a:pPr>
            <a:r>
              <a:rPr b="1" sz="2700">
                <a:solidFill>
                  <a:srgbClr val="FF6634"/>
                </a:solidFill>
              </a:rPr>
              <a:t>Pour certains de ces mystères, nous n’avons encore aucune solution…</a:t>
            </a:r>
            <a:endParaRPr b="1" sz="2700">
              <a:solidFill>
                <a:srgbClr val="FF6634"/>
              </a:solidFill>
            </a:endParaRPr>
          </a:p>
          <a:p>
            <a:pPr lvl="0" marL="330200" indent="-330200">
              <a:lnSpc>
                <a:spcPct val="90000"/>
              </a:lnSpc>
              <a:spcBef>
                <a:spcPts val="600"/>
              </a:spcBef>
              <a:buSzPct val="100000"/>
              <a:buFont typeface="Wingdings"/>
              <a:buChar char="➢"/>
              <a:defRPr>
                <a:uFillTx/>
              </a:defRPr>
            </a:pPr>
            <a:r>
              <a:rPr sz="2600">
                <a:uFill>
                  <a:solidFill/>
                </a:uFill>
              </a:rPr>
              <a:t> Il faut continuer à </a:t>
            </a:r>
            <a:r>
              <a:rPr b="1" sz="2600">
                <a:solidFill>
                  <a:srgbClr val="4F81BD"/>
                </a:solidFill>
                <a:uFill>
                  <a:solidFill/>
                </a:uFill>
              </a:rPr>
              <a:t>effectuer le maximum d’observations</a:t>
            </a:r>
            <a:r>
              <a:rPr sz="2600">
                <a:uFill>
                  <a:solidFill/>
                </a:uFill>
              </a:rPr>
              <a:t>  afin de pouvoir, un jour, </a:t>
            </a:r>
            <a:r>
              <a:rPr b="1" sz="2600">
                <a:solidFill>
                  <a:srgbClr val="4F81BD"/>
                </a:solidFill>
                <a:uFill>
                  <a:solidFill/>
                </a:uFill>
              </a:rPr>
              <a:t>apporter des réponses à ces mystères</a:t>
            </a:r>
            <a:r>
              <a:rPr b="1" sz="2600">
                <a:uFill>
                  <a:solidFill/>
                </a:uFill>
              </a:rPr>
              <a:t> </a:t>
            </a:r>
            <a:r>
              <a:rPr sz="2600">
                <a:uFill>
                  <a:solidFill/>
                </a:uFill>
              </a:rPr>
              <a:t>!!!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xfrm>
            <a:off x="457200" y="147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b="0" sz="1800">
                <a:uFillTx/>
              </a:defRPr>
            </a:pPr>
            <a:r>
              <a:rPr b="1" sz="4400">
                <a:uFill>
                  <a:solidFill/>
                </a:uFill>
              </a:rPr>
              <a:t>Disparition de l’anti-matière</a:t>
            </a:r>
          </a:p>
        </p:txBody>
      </p:sp>
      <p:sp>
        <p:nvSpPr>
          <p:cNvPr id="61" name="Shape 61"/>
          <p:cNvSpPr/>
          <p:nvPr/>
        </p:nvSpPr>
        <p:spPr>
          <a:xfrm>
            <a:off x="966100" y="6073521"/>
            <a:ext cx="127001" cy="82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marL="63500" marR="894080" indent="-63500">
              <a:lnSpc>
                <a:spcPct val="90000"/>
              </a:lnSpc>
              <a:spcBef>
                <a:spcPts val="600"/>
              </a:spcBef>
              <a:defRPr>
                <a:uFillTx/>
              </a:defRPr>
            </a:pPr>
            <a:endParaRPr b="1" sz="2200">
              <a:solidFill>
                <a:srgbClr val="FF2600"/>
              </a:solidFill>
              <a:uFill>
                <a:solidFill/>
              </a:uFill>
            </a:endParaRPr>
          </a:p>
        </p:txBody>
      </p:sp>
      <p:grpSp>
        <p:nvGrpSpPr>
          <p:cNvPr id="64" name="Group 64"/>
          <p:cNvGrpSpPr/>
          <p:nvPr/>
        </p:nvGrpSpPr>
        <p:grpSpPr>
          <a:xfrm>
            <a:off x="321711" y="1302394"/>
            <a:ext cx="7755519" cy="4438006"/>
            <a:chOff x="0" y="0"/>
            <a:chExt cx="7755517" cy="4438005"/>
          </a:xfrm>
        </p:grpSpPr>
        <p:pic>
          <p:nvPicPr>
            <p:cNvPr id="62" name="univers_expension.tif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97459" y="0"/>
              <a:ext cx="6858059" cy="44380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3" name="Shape 63"/>
            <p:cNvSpPr/>
            <p:nvPr/>
          </p:nvSpPr>
          <p:spPr>
            <a:xfrm>
              <a:off x="-1" y="1522085"/>
              <a:ext cx="2099778" cy="777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b="1" sz="4400">
                  <a:solidFill>
                    <a:srgbClr val="FF260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4400">
                  <a:solidFill>
                    <a:srgbClr val="FF2600"/>
                  </a:solidFill>
                  <a:uFill>
                    <a:solidFill/>
                  </a:uFill>
                </a:rPr>
                <a:t>Big Bang</a:t>
              </a:r>
            </a:p>
          </p:txBody>
        </p:sp>
      </p:grpSp>
      <p:sp>
        <p:nvSpPr>
          <p:cNvPr id="65" name="Shape 65"/>
          <p:cNvSpPr/>
          <p:nvPr/>
        </p:nvSpPr>
        <p:spPr>
          <a:xfrm>
            <a:off x="542699" y="5999479"/>
            <a:ext cx="8261802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205402" marR="357802" algn="ctr" defTabSz="457200">
              <a:spcBef>
                <a:spcPts val="1200"/>
              </a:spcBef>
              <a:defRPr b="1" sz="3000">
                <a:solidFill>
                  <a:srgbClr val="FF6634"/>
                </a:solidFill>
                <a:uFillTx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000">
                <a:solidFill>
                  <a:srgbClr val="FF6634"/>
                </a:solidFill>
              </a:rPr>
              <a:t>Matière et anti-matière créées en quantités égales</a:t>
            </a:r>
          </a:p>
        </p:txBody>
      </p:sp>
      <p:sp>
        <p:nvSpPr>
          <p:cNvPr id="66" name="Shape 66"/>
          <p:cNvSpPr/>
          <p:nvPr/>
        </p:nvSpPr>
        <p:spPr>
          <a:xfrm flipH="1">
            <a:off x="1226294" y="3499643"/>
            <a:ext cx="1" cy="2466447"/>
          </a:xfrm>
          <a:prstGeom prst="line">
            <a:avLst/>
          </a:prstGeom>
          <a:ln w="50800">
            <a:solidFill>
              <a:srgbClr val="FF2600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xfrm>
            <a:off x="457200" y="147638"/>
            <a:ext cx="8229600" cy="1143001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pPr lvl="0">
              <a:defRPr b="0" sz="1800">
                <a:uFillTx/>
              </a:defRPr>
            </a:pPr>
            <a:r>
              <a:rPr b="1" sz="4400">
                <a:uFill>
                  <a:solidFill/>
                </a:uFill>
              </a:rPr>
              <a:t>Disparition de l’anti-matière</a:t>
            </a:r>
          </a:p>
        </p:txBody>
      </p:sp>
      <p:sp>
        <p:nvSpPr>
          <p:cNvPr id="69" name="Shape 69"/>
          <p:cNvSpPr/>
          <p:nvPr/>
        </p:nvSpPr>
        <p:spPr>
          <a:xfrm>
            <a:off x="966100" y="6073521"/>
            <a:ext cx="127001" cy="82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marL="63500" marR="894080" indent="-63500">
              <a:lnSpc>
                <a:spcPct val="90000"/>
              </a:lnSpc>
              <a:spcBef>
                <a:spcPts val="600"/>
              </a:spcBef>
              <a:defRPr>
                <a:uFillTx/>
              </a:defRPr>
            </a:pPr>
            <a:endParaRPr b="1" sz="2200">
              <a:solidFill>
                <a:srgbClr val="FF2600"/>
              </a:solidFill>
              <a:uFill>
                <a:solidFill/>
              </a:uFill>
            </a:endParaRPr>
          </a:p>
        </p:txBody>
      </p:sp>
      <p:sp>
        <p:nvSpPr>
          <p:cNvPr id="70" name="Shape 70"/>
          <p:cNvSpPr/>
          <p:nvPr/>
        </p:nvSpPr>
        <p:spPr>
          <a:xfrm>
            <a:off x="158698" y="1338579"/>
            <a:ext cx="8826604" cy="103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205402" marR="357802" algn="ctr" defTabSz="457200">
              <a:spcBef>
                <a:spcPts val="1200"/>
              </a:spcBef>
              <a:defRPr b="1" sz="3000">
                <a:solidFill>
                  <a:srgbClr val="FF6634"/>
                </a:solidFill>
                <a:uFillTx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000">
                <a:solidFill>
                  <a:srgbClr val="FF6634"/>
                </a:solidFill>
              </a:rPr>
              <a:t>Matière et anti-matière créées en quantités égales au début de l’univers</a:t>
            </a:r>
          </a:p>
        </p:txBody>
      </p:sp>
      <p:pic>
        <p:nvPicPr>
          <p:cNvPr id="71" name="asymetrie_1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35887" y="2585573"/>
            <a:ext cx="5091899" cy="31144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asymetrie_2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35887" y="2591535"/>
            <a:ext cx="5091899" cy="3102539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hape 74"/>
          <p:cNvSpPr/>
          <p:nvPr>
            <p:ph type="title"/>
          </p:nvPr>
        </p:nvSpPr>
        <p:spPr>
          <a:xfrm>
            <a:off x="457200" y="147638"/>
            <a:ext cx="8229600" cy="1143001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pPr lvl="0">
              <a:defRPr b="0" sz="1800">
                <a:uFillTx/>
              </a:defRPr>
            </a:pPr>
            <a:r>
              <a:rPr b="1" sz="4400">
                <a:uFill>
                  <a:solidFill/>
                </a:uFill>
              </a:rPr>
              <a:t>Disparition de l’anti-matière</a:t>
            </a:r>
          </a:p>
        </p:txBody>
      </p:sp>
      <p:sp>
        <p:nvSpPr>
          <p:cNvPr id="75" name="Shape 75"/>
          <p:cNvSpPr/>
          <p:nvPr/>
        </p:nvSpPr>
        <p:spPr>
          <a:xfrm>
            <a:off x="966100" y="6073521"/>
            <a:ext cx="127001" cy="82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marL="63500" marR="894080" indent="-63500">
              <a:lnSpc>
                <a:spcPct val="90000"/>
              </a:lnSpc>
              <a:spcBef>
                <a:spcPts val="600"/>
              </a:spcBef>
              <a:defRPr>
                <a:uFillTx/>
              </a:defRPr>
            </a:pPr>
            <a:endParaRPr b="1" sz="2200">
              <a:solidFill>
                <a:srgbClr val="FF2600"/>
              </a:solidFill>
              <a:uFill>
                <a:solidFill/>
              </a:uFill>
            </a:endParaRPr>
          </a:p>
        </p:txBody>
      </p:sp>
      <p:grpSp>
        <p:nvGrpSpPr>
          <p:cNvPr id="80" name="Group 80"/>
          <p:cNvGrpSpPr/>
          <p:nvPr/>
        </p:nvGrpSpPr>
        <p:grpSpPr>
          <a:xfrm>
            <a:off x="305700" y="2547303"/>
            <a:ext cx="3509849" cy="3541015"/>
            <a:chOff x="0" y="0"/>
            <a:chExt cx="3509848" cy="3541014"/>
          </a:xfrm>
        </p:grpSpPr>
        <p:sp>
          <p:nvSpPr>
            <p:cNvPr id="76" name="Shape 76"/>
            <p:cNvSpPr/>
            <p:nvPr/>
          </p:nvSpPr>
          <p:spPr>
            <a:xfrm>
              <a:off x="0" y="0"/>
              <a:ext cx="3509849" cy="35410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marL="279400" indent="-279400">
                <a:lnSpc>
                  <a:spcPct val="90000"/>
                </a:lnSpc>
                <a:buClr>
                  <a:srgbClr val="000000"/>
                </a:buClr>
                <a:buSzPct val="100000"/>
                <a:buFont typeface="Wingdings"/>
                <a:buChar char="‣"/>
                <a:defRPr>
                  <a:uFillTx/>
                </a:defRPr>
              </a:pPr>
              <a:r>
                <a:rPr b="1" sz="2200">
                  <a:uFill>
                    <a:solidFill/>
                  </a:uFill>
                </a:rPr>
                <a:t>Quelque part au cours de l’évolution de l’univers, l’une (matière) est favorisée</a:t>
              </a:r>
              <a:endParaRPr b="1" sz="2200">
                <a:uFill>
                  <a:solidFill/>
                </a:uFill>
              </a:endParaRPr>
            </a:p>
            <a:p>
              <a:pPr lvl="0" marL="279400" indent="-279400">
                <a:lnSpc>
                  <a:spcPct val="90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Wingdings"/>
                <a:buChar char="‣"/>
                <a:defRPr>
                  <a:uFillTx/>
                </a:defRPr>
              </a:pPr>
              <a:r>
                <a:rPr b="1" sz="2200">
                  <a:uFill>
                    <a:solidFill/>
                  </a:uFill>
                </a:rPr>
                <a:t>Résultat final : un tout petit peu de matière et beaucoup de photons </a:t>
              </a:r>
              <a:endParaRPr b="1" sz="2200">
                <a:uFill>
                  <a:solidFill/>
                </a:uFill>
              </a:endParaRPr>
            </a:p>
            <a:p>
              <a:pPr lvl="0" marL="63500" indent="-63500">
                <a:lnSpc>
                  <a:spcPct val="90000"/>
                </a:lnSpc>
                <a:spcBef>
                  <a:spcPts val="600"/>
                </a:spcBef>
                <a:defRPr>
                  <a:uFillTx/>
                </a:defRPr>
              </a:pPr>
              <a:endParaRPr b="1" sz="2200">
                <a:uFill>
                  <a:solidFill/>
                </a:uFill>
              </a:endParaRPr>
            </a:p>
            <a:p>
              <a:pPr lvl="0" marL="63500" indent="-63500">
                <a:lnSpc>
                  <a:spcPct val="90000"/>
                </a:lnSpc>
                <a:spcBef>
                  <a:spcPts val="600"/>
                </a:spcBef>
                <a:defRPr>
                  <a:uFillTx/>
                </a:defRPr>
              </a:pPr>
              <a:endParaRPr b="1" sz="2200">
                <a:uFill>
                  <a:solidFill/>
                </a:uFill>
              </a:endParaRPr>
            </a:p>
            <a:p>
              <a:pPr lvl="0" marL="533400" indent="-279400">
                <a:lnSpc>
                  <a:spcPct val="90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Wingdings"/>
                <a:buChar char="‣"/>
                <a:defRPr>
                  <a:uFillTx/>
                </a:defRPr>
              </a:pPr>
              <a:r>
                <a:rPr b="1" sz="2200">
                  <a:solidFill>
                    <a:srgbClr val="FF2600"/>
                  </a:solidFill>
                  <a:uFill>
                    <a:solidFill/>
                  </a:uFill>
                </a:rPr>
                <a:t>N</a:t>
              </a:r>
              <a:r>
                <a:rPr b="1" baseline="-5999" sz="2200">
                  <a:solidFill>
                    <a:srgbClr val="FF2600"/>
                  </a:solidFill>
                  <a:uFill>
                    <a:solidFill/>
                  </a:uFill>
                </a:rPr>
                <a:t>baryons</a:t>
              </a:r>
              <a:r>
                <a:rPr b="1" sz="2200">
                  <a:solidFill>
                    <a:srgbClr val="FF2600"/>
                  </a:solidFill>
                  <a:uFill>
                    <a:solidFill/>
                  </a:uFill>
                </a:rPr>
                <a:t>/N</a:t>
              </a:r>
              <a:r>
                <a:rPr b="1" baseline="-5999" sz="2200">
                  <a:solidFill>
                    <a:srgbClr val="FF2600"/>
                  </a:solidFill>
                  <a:uFill>
                    <a:solidFill/>
                  </a:uFill>
                </a:rPr>
                <a:t>photons</a:t>
              </a:r>
              <a:r>
                <a:rPr b="1" sz="2200">
                  <a:solidFill>
                    <a:srgbClr val="FF2600"/>
                  </a:solidFill>
                  <a:uFill>
                    <a:solidFill/>
                  </a:uFill>
                </a:rPr>
                <a:t> ~ 6x10</a:t>
              </a:r>
              <a:r>
                <a:rPr b="1" baseline="31999" sz="2200">
                  <a:solidFill>
                    <a:srgbClr val="FF2600"/>
                  </a:solidFill>
                  <a:uFill>
                    <a:solidFill/>
                  </a:uFill>
                </a:rPr>
                <a:t>-10</a:t>
              </a:r>
            </a:p>
          </p:txBody>
        </p:sp>
        <p:grpSp>
          <p:nvGrpSpPr>
            <p:cNvPr id="79" name="Group 79"/>
            <p:cNvGrpSpPr/>
            <p:nvPr/>
          </p:nvGrpSpPr>
          <p:grpSpPr>
            <a:xfrm>
              <a:off x="895552" y="2157808"/>
              <a:ext cx="1492377" cy="723958"/>
              <a:chOff x="0" y="0"/>
              <a:chExt cx="1492375" cy="723956"/>
            </a:xfrm>
          </p:grpSpPr>
          <p:sp>
            <p:nvSpPr>
              <p:cNvPr id="77" name="Shape 77"/>
              <p:cNvSpPr/>
              <p:nvPr/>
            </p:nvSpPr>
            <p:spPr>
              <a:xfrm>
                <a:off x="0" y="254083"/>
                <a:ext cx="1492376" cy="4698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 defTabSz="457200">
                  <a:defRPr>
                    <a:uFillTx/>
                  </a:defRPr>
                </a:pPr>
                <a:r>
                  <a:rPr sz="2300">
                    <a:solidFill>
                      <a:srgbClr val="0433FF"/>
                    </a:solidFill>
                    <a:latin typeface="Arial"/>
                    <a:ea typeface="Arial"/>
                    <a:cs typeface="Arial"/>
                    <a:sym typeface="Arial"/>
                  </a:rPr>
                  <a:t>q</a:t>
                </a:r>
                <a:r>
                  <a:rPr baseline="-5999" sz="2300">
                    <a:solidFill>
                      <a:srgbClr val="4349AA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sz="2300"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r>
                  <a:rPr baseline="-5999" sz="2300"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sz="2300">
                    <a:solidFill>
                      <a:srgbClr val="FF2600"/>
                    </a:solidFill>
                    <a:latin typeface="Arial"/>
                    <a:ea typeface="Arial"/>
                    <a:cs typeface="Arial"/>
                    <a:sym typeface="Arial"/>
                  </a:rPr>
                  <a:t>q</a:t>
                </a:r>
                <a:r>
                  <a:rPr baseline="-5999" sz="2300">
                    <a:solidFill>
                      <a:srgbClr val="FF26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sz="2300">
                    <a:latin typeface="Symbol"/>
                    <a:ea typeface="Symbol"/>
                    <a:cs typeface="Symbol"/>
                    <a:sym typeface="Symbol"/>
                  </a:rPr>
                  <a:t>→</a:t>
                </a:r>
                <a:r>
                  <a:rPr baseline="-5999" sz="2300"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sz="2300">
                    <a:latin typeface="Arial"/>
                    <a:ea typeface="Arial"/>
                    <a:cs typeface="Arial"/>
                    <a:sym typeface="Arial"/>
                  </a:rPr>
                  <a:t>𝛾 𝛾</a:t>
                </a:r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435256" y="0"/>
                <a:ext cx="266593" cy="4247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defTabSz="457200">
                  <a:defRPr sz="2300">
                    <a:solidFill>
                      <a:srgbClr val="FF2600"/>
                    </a:solidFill>
                    <a:uFillTx/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2300">
                    <a:solidFill>
                      <a:srgbClr val="FF2600"/>
                    </a:solidFill>
                  </a:rPr>
                  <a:t>_</a:t>
                </a:r>
              </a:p>
            </p:txBody>
          </p:sp>
        </p:grpSp>
      </p:grpSp>
      <p:sp>
        <p:nvSpPr>
          <p:cNvPr id="81" name="Shape 81"/>
          <p:cNvSpPr/>
          <p:nvPr/>
        </p:nvSpPr>
        <p:spPr>
          <a:xfrm>
            <a:off x="158698" y="1338579"/>
            <a:ext cx="8826604" cy="103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205402" marR="357802" algn="ctr" defTabSz="457200">
              <a:spcBef>
                <a:spcPts val="1200"/>
              </a:spcBef>
              <a:defRPr b="1" sz="3000">
                <a:solidFill>
                  <a:srgbClr val="FF6634"/>
                </a:solidFill>
                <a:uFillTx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000">
                <a:solidFill>
                  <a:srgbClr val="FF6634"/>
                </a:solidFill>
              </a:rPr>
              <a:t>Matière et anti-matière créées en quantités égales au début de l’univers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title"/>
          </p:nvPr>
        </p:nvSpPr>
        <p:spPr>
          <a:xfrm>
            <a:off x="457200" y="147638"/>
            <a:ext cx="8229600" cy="1143001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pPr lvl="0">
              <a:defRPr b="0" sz="1800">
                <a:uFillTx/>
              </a:defRPr>
            </a:pPr>
            <a:r>
              <a:rPr b="1" sz="4400">
                <a:uFill>
                  <a:solidFill/>
                </a:uFill>
              </a:rPr>
              <a:t>Disparition de l’anti-matière</a:t>
            </a:r>
          </a:p>
        </p:txBody>
      </p:sp>
      <p:sp>
        <p:nvSpPr>
          <p:cNvPr id="84" name="Shape 84"/>
          <p:cNvSpPr/>
          <p:nvPr/>
        </p:nvSpPr>
        <p:spPr>
          <a:xfrm>
            <a:off x="966100" y="6073521"/>
            <a:ext cx="127001" cy="82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marL="63500" marR="894080" indent="-63500">
              <a:lnSpc>
                <a:spcPct val="90000"/>
              </a:lnSpc>
              <a:spcBef>
                <a:spcPts val="600"/>
              </a:spcBef>
              <a:defRPr>
                <a:uFillTx/>
              </a:defRPr>
            </a:pPr>
            <a:endParaRPr b="1" sz="2200">
              <a:solidFill>
                <a:srgbClr val="FF2600"/>
              </a:solidFill>
              <a:uFill>
                <a:solidFill/>
              </a:uFill>
            </a:endParaRPr>
          </a:p>
        </p:txBody>
      </p:sp>
      <p:sp>
        <p:nvSpPr>
          <p:cNvPr id="85" name="Shape 85"/>
          <p:cNvSpPr/>
          <p:nvPr/>
        </p:nvSpPr>
        <p:spPr>
          <a:xfrm>
            <a:off x="2152120" y="1046479"/>
            <a:ext cx="4534960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205402" marR="357802" algn="ctr" defTabSz="457200">
              <a:spcBef>
                <a:spcPts val="1200"/>
              </a:spcBef>
              <a:defRPr b="1" sz="3000">
                <a:solidFill>
                  <a:srgbClr val="FF6634"/>
                </a:solidFill>
                <a:uFillTx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000">
                <a:solidFill>
                  <a:srgbClr val="FF6634"/>
                </a:solidFill>
              </a:rPr>
              <a:t>Petit détour : les symétries</a:t>
            </a:r>
          </a:p>
        </p:txBody>
      </p:sp>
      <p:pic>
        <p:nvPicPr>
          <p:cNvPr id="86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400" y="1648650"/>
            <a:ext cx="1921497" cy="1731459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/>
          <p:nvPr/>
        </p:nvSpPr>
        <p:spPr>
          <a:xfrm>
            <a:off x="2720709" y="1860163"/>
            <a:ext cx="3397782" cy="942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42900" indent="-342900" defTabSz="457200">
              <a:defRPr>
                <a:uFillTx/>
              </a:defRPr>
            </a:pPr>
            <a:r>
              <a:rPr b="1" sz="3000">
                <a:solidFill>
                  <a:srgbClr val="00349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: charge opposée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0" marL="342900" indent="-342900" defTabSz="457200">
              <a:defRPr>
                <a:uFillTx/>
              </a:defRPr>
            </a:pPr>
            <a:r>
              <a:rPr b="1" sz="3000">
                <a:solidFill>
                  <a:srgbClr val="00349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: on regarde dans un miroir </a:t>
            </a:r>
          </a:p>
        </p:txBody>
      </p:sp>
      <p:grpSp>
        <p:nvGrpSpPr>
          <p:cNvPr id="97" name="Group 97"/>
          <p:cNvGrpSpPr/>
          <p:nvPr/>
        </p:nvGrpSpPr>
        <p:grpSpPr>
          <a:xfrm>
            <a:off x="392913" y="3055082"/>
            <a:ext cx="8358174" cy="3129832"/>
            <a:chOff x="0" y="0"/>
            <a:chExt cx="8358172" cy="3129831"/>
          </a:xfrm>
        </p:grpSpPr>
        <p:pic>
          <p:nvPicPr>
            <p:cNvPr id="88" name="Goose_C.jp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834569" y="1110949"/>
              <a:ext cx="2523604" cy="20188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" name="Goose_Normal.jp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110949"/>
              <a:ext cx="2523603" cy="20188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0" name="Goose_P.jp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917284" y="1110949"/>
              <a:ext cx="2523604" cy="20188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1" name="Shape 91"/>
            <p:cNvSpPr/>
            <p:nvPr/>
          </p:nvSpPr>
          <p:spPr>
            <a:xfrm>
              <a:off x="2106284" y="895201"/>
              <a:ext cx="1307696" cy="159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653" fill="norm" stroke="1" extrusionOk="0">
                  <a:moveTo>
                    <a:pt x="0" y="9451"/>
                  </a:moveTo>
                  <a:cubicBezTo>
                    <a:pt x="0" y="9451"/>
                    <a:pt x="9684" y="-11947"/>
                    <a:pt x="21600" y="9653"/>
                  </a:cubicBezTo>
                </a:path>
              </a:pathLst>
            </a:custGeom>
            <a:noFill/>
            <a:ln w="38100" cap="flat">
              <a:solidFill>
                <a:srgbClr val="8311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420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92" name="Shape 92"/>
            <p:cNvSpPr/>
            <p:nvPr/>
          </p:nvSpPr>
          <p:spPr>
            <a:xfrm>
              <a:off x="4907065" y="891779"/>
              <a:ext cx="1307301" cy="174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0083" fill="norm" stroke="1" extrusionOk="0">
                  <a:moveTo>
                    <a:pt x="0" y="8309"/>
                  </a:moveTo>
                  <a:cubicBezTo>
                    <a:pt x="0" y="8309"/>
                    <a:pt x="9807" y="-11517"/>
                    <a:pt x="21600" y="10083"/>
                  </a:cubicBezTo>
                </a:path>
              </a:pathLst>
            </a:custGeom>
            <a:noFill/>
            <a:ln w="38100" cap="flat">
              <a:solidFill>
                <a:srgbClr val="8311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420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93" name="Shape 93"/>
            <p:cNvSpPr/>
            <p:nvPr/>
          </p:nvSpPr>
          <p:spPr>
            <a:xfrm>
              <a:off x="1534350" y="295811"/>
              <a:ext cx="5269628" cy="717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672" fill="norm" stroke="1" extrusionOk="0">
                  <a:moveTo>
                    <a:pt x="0" y="9396"/>
                  </a:moveTo>
                  <a:cubicBezTo>
                    <a:pt x="0" y="9396"/>
                    <a:pt x="9788" y="-11928"/>
                    <a:pt x="21600" y="9672"/>
                  </a:cubicBezTo>
                </a:path>
              </a:pathLst>
            </a:custGeom>
            <a:noFill/>
            <a:ln w="38100" cap="flat">
              <a:solidFill>
                <a:srgbClr val="8311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420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94" name="Shape 94"/>
            <p:cNvSpPr/>
            <p:nvPr/>
          </p:nvSpPr>
          <p:spPr>
            <a:xfrm>
              <a:off x="3772668" y="0"/>
              <a:ext cx="650108" cy="6420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buClr>
                  <a:srgbClr val="696969"/>
                </a:buClr>
                <a:defRPr sz="3000">
                  <a:solidFill>
                    <a:srgbClr val="0042AA"/>
                  </a:solidFill>
                  <a:uFillTx/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>
                  <a:solidFill>
                    <a:srgbClr val="0042AA"/>
                  </a:solidFill>
                </a:rPr>
                <a:t>CP</a:t>
              </a:r>
            </a:p>
          </p:txBody>
        </p:sp>
        <p:sp>
          <p:nvSpPr>
            <p:cNvPr id="95" name="Shape 95"/>
            <p:cNvSpPr/>
            <p:nvPr/>
          </p:nvSpPr>
          <p:spPr>
            <a:xfrm>
              <a:off x="2540331" y="595321"/>
              <a:ext cx="383817" cy="66217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buClr>
                  <a:srgbClr val="696969"/>
                </a:buClr>
                <a:defRPr sz="3000">
                  <a:solidFill>
                    <a:srgbClr val="0042AA"/>
                  </a:solidFill>
                  <a:uFillTx/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>
                  <a:solidFill>
                    <a:srgbClr val="0042AA"/>
                  </a:solidFill>
                </a:rPr>
                <a:t>P</a:t>
              </a:r>
            </a:p>
          </p:txBody>
        </p:sp>
        <p:sp>
          <p:nvSpPr>
            <p:cNvPr id="96" name="Shape 96"/>
            <p:cNvSpPr/>
            <p:nvPr/>
          </p:nvSpPr>
          <p:spPr>
            <a:xfrm>
              <a:off x="5373877" y="605385"/>
              <a:ext cx="366269" cy="6420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buClr>
                  <a:srgbClr val="696969"/>
                </a:buClr>
                <a:defRPr sz="3000">
                  <a:solidFill>
                    <a:srgbClr val="0042AA"/>
                  </a:solidFill>
                  <a:uFillTx/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>
                  <a:solidFill>
                    <a:srgbClr val="0042AA"/>
                  </a:solidFill>
                </a:rPr>
                <a:t>C</a:t>
              </a:r>
            </a:p>
          </p:txBody>
        </p:sp>
      </p:grp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type="title"/>
          </p:nvPr>
        </p:nvSpPr>
        <p:spPr>
          <a:xfrm>
            <a:off x="457200" y="147638"/>
            <a:ext cx="8229600" cy="1143001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pPr lvl="0">
              <a:defRPr b="0" sz="1800">
                <a:uFillTx/>
              </a:defRPr>
            </a:pPr>
            <a:r>
              <a:rPr b="1" sz="4400">
                <a:uFill>
                  <a:solidFill/>
                </a:uFill>
              </a:rPr>
              <a:t>Disparition de l’anti-matière</a:t>
            </a:r>
          </a:p>
        </p:txBody>
      </p:sp>
      <p:sp>
        <p:nvSpPr>
          <p:cNvPr id="100" name="Shape 100"/>
          <p:cNvSpPr/>
          <p:nvPr/>
        </p:nvSpPr>
        <p:spPr>
          <a:xfrm>
            <a:off x="966100" y="6073521"/>
            <a:ext cx="127001" cy="82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marL="63500" marR="894080" indent="-63500">
              <a:lnSpc>
                <a:spcPct val="90000"/>
              </a:lnSpc>
              <a:spcBef>
                <a:spcPts val="600"/>
              </a:spcBef>
              <a:defRPr>
                <a:uFillTx/>
              </a:defRPr>
            </a:pPr>
            <a:endParaRPr b="1" sz="2200">
              <a:solidFill>
                <a:srgbClr val="FF2600"/>
              </a:solidFill>
              <a:uFill>
                <a:solidFill/>
              </a:uFill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2152120" y="1046479"/>
            <a:ext cx="4534960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205402" marR="357802" algn="ctr" defTabSz="457200">
              <a:spcBef>
                <a:spcPts val="1200"/>
              </a:spcBef>
              <a:defRPr b="1" sz="3000">
                <a:solidFill>
                  <a:srgbClr val="FF6634"/>
                </a:solidFill>
                <a:uFillTx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000">
                <a:solidFill>
                  <a:srgbClr val="FF6634"/>
                </a:solidFill>
              </a:rPr>
              <a:t>Petit détour : les symétries</a:t>
            </a:r>
          </a:p>
        </p:txBody>
      </p:sp>
      <p:pic>
        <p:nvPicPr>
          <p:cNvPr id="102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400" y="1648650"/>
            <a:ext cx="1921497" cy="1731459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hape 103"/>
          <p:cNvSpPr/>
          <p:nvPr/>
        </p:nvSpPr>
        <p:spPr>
          <a:xfrm>
            <a:off x="2720709" y="1860163"/>
            <a:ext cx="3397782" cy="942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42900" indent="-342900" defTabSz="457200">
              <a:defRPr>
                <a:uFillTx/>
              </a:defRPr>
            </a:pPr>
            <a:r>
              <a:rPr b="1" sz="3000">
                <a:solidFill>
                  <a:srgbClr val="00349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: charge opposée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0" marL="342900" indent="-342900" defTabSz="457200">
              <a:defRPr>
                <a:uFillTx/>
              </a:defRPr>
            </a:pPr>
            <a:r>
              <a:rPr b="1" sz="3000">
                <a:solidFill>
                  <a:srgbClr val="00349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: on regarde dans un miroir </a:t>
            </a:r>
          </a:p>
        </p:txBody>
      </p:sp>
      <p:grpSp>
        <p:nvGrpSpPr>
          <p:cNvPr id="118" name="Group 118"/>
          <p:cNvGrpSpPr/>
          <p:nvPr/>
        </p:nvGrpSpPr>
        <p:grpSpPr>
          <a:xfrm>
            <a:off x="392913" y="3055082"/>
            <a:ext cx="8358174" cy="3761891"/>
            <a:chOff x="0" y="0"/>
            <a:chExt cx="8358172" cy="3761890"/>
          </a:xfrm>
        </p:grpSpPr>
        <p:pic>
          <p:nvPicPr>
            <p:cNvPr id="104" name="Goose_C.jp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834569" y="1110949"/>
              <a:ext cx="2523604" cy="20188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5" name="Goose_Normal.jp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110949"/>
              <a:ext cx="2523603" cy="20188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6" name="Goose_P.jp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917284" y="1110949"/>
              <a:ext cx="2523604" cy="20188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7" name="Shape 107"/>
            <p:cNvSpPr/>
            <p:nvPr/>
          </p:nvSpPr>
          <p:spPr>
            <a:xfrm>
              <a:off x="2106284" y="895201"/>
              <a:ext cx="1307696" cy="159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653" fill="norm" stroke="1" extrusionOk="0">
                  <a:moveTo>
                    <a:pt x="0" y="9451"/>
                  </a:moveTo>
                  <a:cubicBezTo>
                    <a:pt x="0" y="9451"/>
                    <a:pt x="9684" y="-11947"/>
                    <a:pt x="21600" y="9653"/>
                  </a:cubicBezTo>
                </a:path>
              </a:pathLst>
            </a:custGeom>
            <a:noFill/>
            <a:ln w="38100" cap="flat">
              <a:solidFill>
                <a:srgbClr val="8311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420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08" name="Shape 108"/>
            <p:cNvSpPr/>
            <p:nvPr/>
          </p:nvSpPr>
          <p:spPr>
            <a:xfrm>
              <a:off x="4907065" y="891779"/>
              <a:ext cx="1307301" cy="174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0083" fill="norm" stroke="1" extrusionOk="0">
                  <a:moveTo>
                    <a:pt x="0" y="8309"/>
                  </a:moveTo>
                  <a:cubicBezTo>
                    <a:pt x="0" y="8309"/>
                    <a:pt x="9807" y="-11517"/>
                    <a:pt x="21600" y="10083"/>
                  </a:cubicBezTo>
                </a:path>
              </a:pathLst>
            </a:custGeom>
            <a:noFill/>
            <a:ln w="38100" cap="flat">
              <a:solidFill>
                <a:srgbClr val="8311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420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09" name="Shape 109"/>
            <p:cNvSpPr/>
            <p:nvPr/>
          </p:nvSpPr>
          <p:spPr>
            <a:xfrm>
              <a:off x="1534350" y="295811"/>
              <a:ext cx="5269628" cy="717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672" fill="norm" stroke="1" extrusionOk="0">
                  <a:moveTo>
                    <a:pt x="0" y="9396"/>
                  </a:moveTo>
                  <a:cubicBezTo>
                    <a:pt x="0" y="9396"/>
                    <a:pt x="9788" y="-11928"/>
                    <a:pt x="21600" y="9672"/>
                  </a:cubicBezTo>
                </a:path>
              </a:pathLst>
            </a:custGeom>
            <a:noFill/>
            <a:ln w="38100" cap="flat">
              <a:solidFill>
                <a:srgbClr val="8311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420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10" name="Shape 110"/>
            <p:cNvSpPr/>
            <p:nvPr/>
          </p:nvSpPr>
          <p:spPr>
            <a:xfrm>
              <a:off x="3772668" y="0"/>
              <a:ext cx="650108" cy="6420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buClr>
                  <a:srgbClr val="696969"/>
                </a:buClr>
                <a:defRPr sz="3000">
                  <a:solidFill>
                    <a:srgbClr val="0042AA"/>
                  </a:solidFill>
                  <a:uFillTx/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>
                  <a:solidFill>
                    <a:srgbClr val="0042AA"/>
                  </a:solidFill>
                </a:rPr>
                <a:t>CP</a:t>
              </a:r>
            </a:p>
          </p:txBody>
        </p:sp>
        <p:sp>
          <p:nvSpPr>
            <p:cNvPr id="111" name="Shape 111"/>
            <p:cNvSpPr/>
            <p:nvPr/>
          </p:nvSpPr>
          <p:spPr>
            <a:xfrm>
              <a:off x="2540331" y="595321"/>
              <a:ext cx="383817" cy="66217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buClr>
                  <a:srgbClr val="696969"/>
                </a:buClr>
                <a:defRPr sz="3000">
                  <a:solidFill>
                    <a:srgbClr val="0042AA"/>
                  </a:solidFill>
                  <a:uFillTx/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>
                  <a:solidFill>
                    <a:srgbClr val="0042AA"/>
                  </a:solidFill>
                </a:rPr>
                <a:t>P</a:t>
              </a:r>
            </a:p>
          </p:txBody>
        </p:sp>
        <p:sp>
          <p:nvSpPr>
            <p:cNvPr id="112" name="Shape 112"/>
            <p:cNvSpPr/>
            <p:nvPr/>
          </p:nvSpPr>
          <p:spPr>
            <a:xfrm>
              <a:off x="5373877" y="605385"/>
              <a:ext cx="366269" cy="6420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buClr>
                  <a:srgbClr val="696969"/>
                </a:buClr>
                <a:defRPr sz="3000">
                  <a:solidFill>
                    <a:srgbClr val="0042AA"/>
                  </a:solidFill>
                  <a:uFillTx/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>
                  <a:solidFill>
                    <a:srgbClr val="0042AA"/>
                  </a:solidFill>
                </a:rPr>
                <a:t>C</a:t>
              </a:r>
            </a:p>
          </p:txBody>
        </p:sp>
        <p:sp>
          <p:nvSpPr>
            <p:cNvPr id="113" name="Shape 113"/>
            <p:cNvSpPr/>
            <p:nvPr/>
          </p:nvSpPr>
          <p:spPr>
            <a:xfrm>
              <a:off x="1463689" y="1010005"/>
              <a:ext cx="423966" cy="2129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381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14" name="Shape 114"/>
            <p:cNvSpPr/>
            <p:nvPr/>
          </p:nvSpPr>
          <p:spPr>
            <a:xfrm>
              <a:off x="7136748" y="1020099"/>
              <a:ext cx="423967" cy="2129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381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15" name="Shape 115"/>
            <p:cNvSpPr/>
            <p:nvPr/>
          </p:nvSpPr>
          <p:spPr>
            <a:xfrm>
              <a:off x="2151544" y="3134826"/>
              <a:ext cx="3892356" cy="627065"/>
            </a:xfrm>
            <a:prstGeom prst="rect">
              <a:avLst/>
            </a:prstGeom>
            <a:noFill/>
            <a:ln w="12700" cap="flat">
              <a:solidFill>
                <a:srgbClr val="FF26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indent="-1240410" defTabSz="457200">
                <a:buClr>
                  <a:srgbClr val="696969"/>
                </a:buClr>
                <a:defRPr sz="2400">
                  <a:solidFill>
                    <a:srgbClr val="FF2600"/>
                  </a:solidFill>
                  <a:uFillTx/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2600"/>
                  </a:solidFill>
                </a:rPr>
                <a:t>CP légèrement « brisée »</a:t>
              </a:r>
            </a:p>
          </p:txBody>
        </p:sp>
        <p:sp>
          <p:nvSpPr>
            <p:cNvPr id="116" name="Shape 116"/>
            <p:cNvSpPr/>
            <p:nvPr/>
          </p:nvSpPr>
          <p:spPr>
            <a:xfrm>
              <a:off x="1725811" y="2631375"/>
              <a:ext cx="401069" cy="814612"/>
            </a:xfrm>
            <a:prstGeom prst="line">
              <a:avLst/>
            </a:prstGeom>
            <a:noFill/>
            <a:ln w="38100" cap="flat">
              <a:solidFill>
                <a:srgbClr val="FF26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17" name="Shape 117"/>
            <p:cNvSpPr/>
            <p:nvPr/>
          </p:nvSpPr>
          <p:spPr>
            <a:xfrm flipH="1">
              <a:off x="6030244" y="2601555"/>
              <a:ext cx="1310344" cy="866340"/>
            </a:xfrm>
            <a:prstGeom prst="line">
              <a:avLst/>
            </a:prstGeom>
            <a:noFill/>
            <a:ln w="38100" cap="flat">
              <a:solidFill>
                <a:srgbClr val="FF26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title"/>
          </p:nvPr>
        </p:nvSpPr>
        <p:spPr>
          <a:xfrm>
            <a:off x="457200" y="147638"/>
            <a:ext cx="8229600" cy="1143001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pPr lvl="0">
              <a:defRPr b="0" sz="1800">
                <a:uFillTx/>
              </a:defRPr>
            </a:pPr>
            <a:r>
              <a:rPr b="1" sz="4400">
                <a:uFill>
                  <a:solidFill/>
                </a:uFill>
              </a:rPr>
              <a:t>Disparition de l’anti-matière</a:t>
            </a:r>
          </a:p>
        </p:txBody>
      </p:sp>
      <p:sp>
        <p:nvSpPr>
          <p:cNvPr id="121" name="Shape 121"/>
          <p:cNvSpPr/>
          <p:nvPr/>
        </p:nvSpPr>
        <p:spPr>
          <a:xfrm>
            <a:off x="966100" y="6073521"/>
            <a:ext cx="127001" cy="82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marL="63500" marR="894080" indent="-63500">
              <a:lnSpc>
                <a:spcPct val="90000"/>
              </a:lnSpc>
              <a:spcBef>
                <a:spcPts val="600"/>
              </a:spcBef>
              <a:defRPr>
                <a:uFillTx/>
              </a:defRPr>
            </a:pPr>
            <a:endParaRPr b="1" sz="2200">
              <a:solidFill>
                <a:srgbClr val="FF2600"/>
              </a:solidFill>
              <a:uFill>
                <a:solidFill/>
              </a:uFill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2152120" y="1046479"/>
            <a:ext cx="4534960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205402" marR="357802" algn="ctr" defTabSz="457200">
              <a:spcBef>
                <a:spcPts val="1200"/>
              </a:spcBef>
              <a:defRPr b="1" sz="3000">
                <a:solidFill>
                  <a:srgbClr val="FF6634"/>
                </a:solidFill>
                <a:uFillTx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000">
                <a:solidFill>
                  <a:srgbClr val="FF6634"/>
                </a:solidFill>
              </a:rPr>
              <a:t>Petit détour : les symétries</a:t>
            </a:r>
          </a:p>
        </p:txBody>
      </p:sp>
      <p:pic>
        <p:nvPicPr>
          <p:cNvPr id="123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400" y="1648650"/>
            <a:ext cx="1921497" cy="1731459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124"/>
          <p:cNvSpPr/>
          <p:nvPr/>
        </p:nvSpPr>
        <p:spPr>
          <a:xfrm>
            <a:off x="2720709" y="1860163"/>
            <a:ext cx="3397782" cy="942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42900" indent="-342900" defTabSz="457200">
              <a:defRPr>
                <a:uFillTx/>
              </a:defRPr>
            </a:pPr>
            <a:r>
              <a:rPr b="1" sz="3000">
                <a:solidFill>
                  <a:srgbClr val="00349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: charge opposée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0" marL="342900" indent="-342900" defTabSz="457200">
              <a:defRPr>
                <a:uFillTx/>
              </a:defRPr>
            </a:pPr>
            <a:r>
              <a:rPr b="1" sz="3000">
                <a:solidFill>
                  <a:srgbClr val="00349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: on regarde dans un miroir </a:t>
            </a:r>
          </a:p>
        </p:txBody>
      </p:sp>
      <p:grpSp>
        <p:nvGrpSpPr>
          <p:cNvPr id="139" name="Group 139"/>
          <p:cNvGrpSpPr/>
          <p:nvPr/>
        </p:nvGrpSpPr>
        <p:grpSpPr>
          <a:xfrm>
            <a:off x="392913" y="3055082"/>
            <a:ext cx="8358174" cy="3761891"/>
            <a:chOff x="0" y="0"/>
            <a:chExt cx="8358172" cy="3761890"/>
          </a:xfrm>
        </p:grpSpPr>
        <p:pic>
          <p:nvPicPr>
            <p:cNvPr id="125" name="Goose_C.jp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834569" y="1110949"/>
              <a:ext cx="2523604" cy="20188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6" name="Goose_Normal.jp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110949"/>
              <a:ext cx="2523603" cy="20188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7" name="Goose_P.jp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917284" y="1110949"/>
              <a:ext cx="2523604" cy="20188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8" name="Shape 128"/>
            <p:cNvSpPr/>
            <p:nvPr/>
          </p:nvSpPr>
          <p:spPr>
            <a:xfrm>
              <a:off x="2106284" y="895201"/>
              <a:ext cx="1307696" cy="159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653" fill="norm" stroke="1" extrusionOk="0">
                  <a:moveTo>
                    <a:pt x="0" y="9451"/>
                  </a:moveTo>
                  <a:cubicBezTo>
                    <a:pt x="0" y="9451"/>
                    <a:pt x="9684" y="-11947"/>
                    <a:pt x="21600" y="9653"/>
                  </a:cubicBezTo>
                </a:path>
              </a:pathLst>
            </a:custGeom>
            <a:noFill/>
            <a:ln w="38100" cap="flat">
              <a:solidFill>
                <a:srgbClr val="8311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420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29" name="Shape 129"/>
            <p:cNvSpPr/>
            <p:nvPr/>
          </p:nvSpPr>
          <p:spPr>
            <a:xfrm>
              <a:off x="4907065" y="891779"/>
              <a:ext cx="1307301" cy="174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0083" fill="norm" stroke="1" extrusionOk="0">
                  <a:moveTo>
                    <a:pt x="0" y="8309"/>
                  </a:moveTo>
                  <a:cubicBezTo>
                    <a:pt x="0" y="8309"/>
                    <a:pt x="9807" y="-11517"/>
                    <a:pt x="21600" y="10083"/>
                  </a:cubicBezTo>
                </a:path>
              </a:pathLst>
            </a:custGeom>
            <a:noFill/>
            <a:ln w="38100" cap="flat">
              <a:solidFill>
                <a:srgbClr val="8311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420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30" name="Shape 130"/>
            <p:cNvSpPr/>
            <p:nvPr/>
          </p:nvSpPr>
          <p:spPr>
            <a:xfrm>
              <a:off x="1534350" y="295811"/>
              <a:ext cx="5269628" cy="717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672" fill="norm" stroke="1" extrusionOk="0">
                  <a:moveTo>
                    <a:pt x="0" y="9396"/>
                  </a:moveTo>
                  <a:cubicBezTo>
                    <a:pt x="0" y="9396"/>
                    <a:pt x="9788" y="-11928"/>
                    <a:pt x="21600" y="9672"/>
                  </a:cubicBezTo>
                </a:path>
              </a:pathLst>
            </a:custGeom>
            <a:noFill/>
            <a:ln w="38100" cap="flat">
              <a:solidFill>
                <a:srgbClr val="8311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420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31" name="Shape 131"/>
            <p:cNvSpPr/>
            <p:nvPr/>
          </p:nvSpPr>
          <p:spPr>
            <a:xfrm>
              <a:off x="3772668" y="0"/>
              <a:ext cx="650108" cy="6420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buClr>
                  <a:srgbClr val="696969"/>
                </a:buClr>
                <a:defRPr sz="3000">
                  <a:solidFill>
                    <a:srgbClr val="0042AA"/>
                  </a:solidFill>
                  <a:uFillTx/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>
                  <a:solidFill>
                    <a:srgbClr val="0042AA"/>
                  </a:solidFill>
                </a:rPr>
                <a:t>CP</a:t>
              </a:r>
            </a:p>
          </p:txBody>
        </p:sp>
        <p:sp>
          <p:nvSpPr>
            <p:cNvPr id="132" name="Shape 132"/>
            <p:cNvSpPr/>
            <p:nvPr/>
          </p:nvSpPr>
          <p:spPr>
            <a:xfrm>
              <a:off x="2540331" y="595321"/>
              <a:ext cx="383817" cy="66217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buClr>
                  <a:srgbClr val="696969"/>
                </a:buClr>
                <a:defRPr sz="3000">
                  <a:solidFill>
                    <a:srgbClr val="0042AA"/>
                  </a:solidFill>
                  <a:uFillTx/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>
                  <a:solidFill>
                    <a:srgbClr val="0042AA"/>
                  </a:solidFill>
                </a:rPr>
                <a:t>P</a:t>
              </a:r>
            </a:p>
          </p:txBody>
        </p:sp>
        <p:sp>
          <p:nvSpPr>
            <p:cNvPr id="133" name="Shape 133"/>
            <p:cNvSpPr/>
            <p:nvPr/>
          </p:nvSpPr>
          <p:spPr>
            <a:xfrm>
              <a:off x="5373877" y="605385"/>
              <a:ext cx="366269" cy="6420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buClr>
                  <a:srgbClr val="696969"/>
                </a:buClr>
                <a:defRPr sz="3000">
                  <a:solidFill>
                    <a:srgbClr val="0042AA"/>
                  </a:solidFill>
                  <a:uFillTx/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>
                  <a:solidFill>
                    <a:srgbClr val="0042AA"/>
                  </a:solidFill>
                </a:rPr>
                <a:t>C</a:t>
              </a:r>
            </a:p>
          </p:txBody>
        </p:sp>
        <p:sp>
          <p:nvSpPr>
            <p:cNvPr id="134" name="Shape 134"/>
            <p:cNvSpPr/>
            <p:nvPr/>
          </p:nvSpPr>
          <p:spPr>
            <a:xfrm>
              <a:off x="1463689" y="1010005"/>
              <a:ext cx="423966" cy="2129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381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35" name="Shape 135"/>
            <p:cNvSpPr/>
            <p:nvPr/>
          </p:nvSpPr>
          <p:spPr>
            <a:xfrm>
              <a:off x="7136748" y="1020099"/>
              <a:ext cx="423967" cy="2129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381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36" name="Shape 136"/>
            <p:cNvSpPr/>
            <p:nvPr/>
          </p:nvSpPr>
          <p:spPr>
            <a:xfrm>
              <a:off x="2151544" y="3134826"/>
              <a:ext cx="3892356" cy="627065"/>
            </a:xfrm>
            <a:prstGeom prst="rect">
              <a:avLst/>
            </a:prstGeom>
            <a:noFill/>
            <a:ln w="12700" cap="flat">
              <a:solidFill>
                <a:srgbClr val="FF26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indent="-1240410" defTabSz="457200">
                <a:buClr>
                  <a:srgbClr val="696969"/>
                </a:buClr>
                <a:defRPr sz="2400">
                  <a:solidFill>
                    <a:srgbClr val="FF2600"/>
                  </a:solidFill>
                  <a:uFillTx/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2600"/>
                  </a:solidFill>
                </a:rPr>
                <a:t>CP légèrement « brisée »</a:t>
              </a:r>
            </a:p>
          </p:txBody>
        </p:sp>
        <p:sp>
          <p:nvSpPr>
            <p:cNvPr id="137" name="Shape 137"/>
            <p:cNvSpPr/>
            <p:nvPr/>
          </p:nvSpPr>
          <p:spPr>
            <a:xfrm>
              <a:off x="1786880" y="3105988"/>
              <a:ext cx="339999" cy="339999"/>
            </a:xfrm>
            <a:prstGeom prst="line">
              <a:avLst/>
            </a:prstGeom>
            <a:noFill/>
            <a:ln w="38100" cap="flat">
              <a:solidFill>
                <a:srgbClr val="FF26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8" name="Shape 138"/>
            <p:cNvSpPr/>
            <p:nvPr/>
          </p:nvSpPr>
          <p:spPr>
            <a:xfrm flipH="1">
              <a:off x="6030245" y="3158718"/>
              <a:ext cx="1163748" cy="309177"/>
            </a:xfrm>
            <a:prstGeom prst="line">
              <a:avLst/>
            </a:prstGeom>
            <a:noFill/>
            <a:ln w="38100" cap="flat">
              <a:solidFill>
                <a:srgbClr val="FF26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sp>
        <p:nvSpPr>
          <p:cNvPr id="140" name="Shape 140"/>
          <p:cNvSpPr/>
          <p:nvPr/>
        </p:nvSpPr>
        <p:spPr>
          <a:xfrm>
            <a:off x="714234" y="1231039"/>
            <a:ext cx="7715532" cy="5309871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49743" marR="476416" defTabSz="457200">
              <a:defRPr>
                <a:uFillTx/>
              </a:defRPr>
            </a:pPr>
            <a:endParaRPr sz="900">
              <a:latin typeface="Arial"/>
              <a:ea typeface="Arial"/>
              <a:cs typeface="Arial"/>
              <a:sym typeface="Arial"/>
            </a:endParaRPr>
          </a:p>
          <a:p>
            <a:pPr lvl="0" marL="549743" marR="476416" defTabSz="457200">
              <a:defRPr>
                <a:uFillTx/>
              </a:defRPr>
            </a:pPr>
            <a:endParaRPr sz="900">
              <a:latin typeface="Arial"/>
              <a:ea typeface="Arial"/>
              <a:cs typeface="Arial"/>
              <a:sym typeface="Arial"/>
            </a:endParaRPr>
          </a:p>
          <a:p>
            <a:pPr lvl="0" marL="549743" marR="476416" defTabSz="457200">
              <a:lnSpc>
                <a:spcPct val="90000"/>
              </a:lnSpc>
              <a:defRPr>
                <a:uFillTx/>
              </a:defRPr>
            </a:pPr>
            <a:r>
              <a:rPr b="1" sz="2600">
                <a:solidFill>
                  <a:srgbClr val="3A1B8F"/>
                </a:solidFill>
              </a:rPr>
              <a:t>C, P et CP sont conservées par l’interaction électromagnétique et l’interaction forte </a:t>
            </a:r>
            <a:r>
              <a:rPr b="1" sz="2600">
                <a:solidFill>
                  <a:srgbClr val="FF2600"/>
                </a:solidFill>
              </a:rPr>
              <a:t>mais pas par l’interaction faible!</a:t>
            </a:r>
            <a:r>
              <a:rPr b="1" sz="3000">
                <a:solidFill>
                  <a:srgbClr val="FF2600"/>
                </a:solidFill>
              </a:rPr>
              <a:t> </a:t>
            </a:r>
            <a:endParaRPr b="1" sz="3000">
              <a:solidFill>
                <a:srgbClr val="FF2600"/>
              </a:solidFill>
            </a:endParaRPr>
          </a:p>
          <a:p>
            <a:pPr lvl="0" marL="549743" marR="476416" algn="ctr" defTabSz="457200">
              <a:defRPr>
                <a:uFillTx/>
              </a:defRPr>
            </a:pPr>
            <a:r>
              <a:rPr sz="2400"/>
              <a:t>(idée de Lee et Yang en 1956, montré par Mme Wu en 1957, prix Nobel pour Lee et Yang)</a:t>
            </a:r>
            <a:endParaRPr sz="2400"/>
          </a:p>
          <a:p>
            <a:pPr lvl="0" marL="549743" marR="476416" defTabSz="457200">
              <a:defRPr>
                <a:uFillTx/>
              </a:defRPr>
            </a:pPr>
            <a:endParaRPr sz="2700"/>
          </a:p>
          <a:p>
            <a:pPr lvl="0" marL="549743" marR="476416" algn="ctr" defTabSz="457200">
              <a:defRPr>
                <a:uFillTx/>
              </a:defRPr>
            </a:pPr>
            <a:r>
              <a:rPr b="1" sz="2700"/>
              <a:t>Il existe une asymétrie (légère) entre matière et anti-matière, décrite dans le cadre du MS.</a:t>
            </a:r>
            <a:endParaRPr b="1" sz="2700"/>
          </a:p>
          <a:p>
            <a:pPr lvl="0" marL="549743" marR="476416" algn="ctr" defTabSz="457200">
              <a:defRPr>
                <a:uFillTx/>
              </a:defRPr>
            </a:pPr>
            <a:endParaRPr b="1" sz="1700"/>
          </a:p>
          <a:p>
            <a:pPr lvl="0" marL="549743" marR="476416" defTabSz="457200">
              <a:defRPr>
                <a:uFillTx/>
              </a:defRPr>
            </a:pPr>
            <a:r>
              <a:rPr b="1" sz="2700"/>
              <a:t>Cette asymétrie ne permet cependant pas d’expliquer la disparition de l’anti-matière :</a:t>
            </a:r>
            <a:endParaRPr b="1" sz="2700"/>
          </a:p>
          <a:p>
            <a:pPr lvl="0" marL="549743" marR="476416" defTabSz="457200">
              <a:defRPr>
                <a:uFillTx/>
              </a:defRPr>
            </a:pPr>
            <a:endParaRPr b="1" sz="600"/>
          </a:p>
          <a:p>
            <a:pPr lvl="0" marL="549743" marR="476416" algn="ctr" defTabSz="457200">
              <a:defRPr>
                <a:uFillTx/>
              </a:defRPr>
            </a:pPr>
            <a:r>
              <a:rPr b="1" sz="2700">
                <a:solidFill>
                  <a:srgbClr val="003491"/>
                </a:solidFill>
              </a:rPr>
              <a:t>Il manque encore un facteur 10</a:t>
            </a:r>
            <a:r>
              <a:rPr b="1" baseline="31999" sz="2700">
                <a:solidFill>
                  <a:srgbClr val="003491"/>
                </a:solidFill>
              </a:rPr>
              <a:t>10</a:t>
            </a:r>
            <a:r>
              <a:rPr b="1" sz="2700">
                <a:solidFill>
                  <a:srgbClr val="003491"/>
                </a:solidFill>
              </a:rPr>
              <a:t> !!!</a:t>
            </a:r>
            <a:endParaRPr b="1" sz="2700">
              <a:solidFill>
                <a:srgbClr val="003491"/>
              </a:solidFill>
            </a:endParaRP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Book"/>
        <a:ea typeface="Avenir Book"/>
        <a:cs typeface="Avenir Book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Book"/>
        <a:ea typeface="Avenir Book"/>
        <a:cs typeface="Avenir Book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