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media/image1.jpeg" ContentType="image/jpeg"/>
  <Override PartName="/ppt/theme/theme2.xml" ContentType="application/vnd.openxmlformats-officedocument.theme+xml"/>
  <Override PartName="/ppt/notesSlides/notesSlide1.xml" ContentType="application/vnd.openxmlformats-officedocument.presentationml.notesSlide+xml"/>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9144000" cy="6858000"/>
  <p:notesSz cx="6858000" cy="9144000"/>
  <p:defaultTextStyle>
    <a:lvl1pPr>
      <a:defRPr sz="2400">
        <a:latin typeface="Calibri"/>
        <a:ea typeface="Calibri"/>
        <a:cs typeface="Calibri"/>
        <a:sym typeface="Calibri"/>
      </a:defRPr>
    </a:lvl1pPr>
    <a:lvl2pPr indent="457200">
      <a:defRPr sz="2400">
        <a:latin typeface="Calibri"/>
        <a:ea typeface="Calibri"/>
        <a:cs typeface="Calibri"/>
        <a:sym typeface="Calibri"/>
      </a:defRPr>
    </a:lvl2pPr>
    <a:lvl3pPr indent="914400">
      <a:defRPr sz="2400">
        <a:latin typeface="Calibri"/>
        <a:ea typeface="Calibri"/>
        <a:cs typeface="Calibri"/>
        <a:sym typeface="Calibri"/>
      </a:defRPr>
    </a:lvl3pPr>
    <a:lvl4pPr indent="1371600">
      <a:defRPr sz="2400">
        <a:latin typeface="Calibri"/>
        <a:ea typeface="Calibri"/>
        <a:cs typeface="Calibri"/>
        <a:sym typeface="Calibri"/>
      </a:defRPr>
    </a:lvl4pPr>
    <a:lvl5pPr indent="1828800">
      <a:defRPr sz="2400">
        <a:latin typeface="Calibri"/>
        <a:ea typeface="Calibri"/>
        <a:cs typeface="Calibri"/>
        <a:sym typeface="Calibri"/>
      </a:defRPr>
    </a:lvl5pPr>
    <a:lvl6pPr>
      <a:defRPr sz="2400">
        <a:latin typeface="Calibri"/>
        <a:ea typeface="Calibri"/>
        <a:cs typeface="Calibri"/>
        <a:sym typeface="Calibri"/>
      </a:defRPr>
    </a:lvl6pPr>
    <a:lvl7pPr>
      <a:defRPr sz="2400">
        <a:latin typeface="Calibri"/>
        <a:ea typeface="Calibri"/>
        <a:cs typeface="Calibri"/>
        <a:sym typeface="Calibri"/>
      </a:defRPr>
    </a:lvl7pPr>
    <a:lvl8pPr>
      <a:defRPr sz="2400">
        <a:latin typeface="Calibri"/>
        <a:ea typeface="Calibri"/>
        <a:cs typeface="Calibri"/>
        <a:sym typeface="Calibri"/>
      </a:defRPr>
    </a:lvl8pPr>
    <a:lvl9pPr>
      <a:defRPr sz="2400">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b="def" i="def"/>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b="def" i="def"/>
      <a:tcStyle>
        <a:tcBdr/>
        <a:fill>
          <a:solidFill>
            <a:srgbClr val="FFFFFF"/>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3CECE"/>
          </a:solidFill>
        </a:fill>
      </a:tcStyle>
    </a:wholeTbl>
    <a:band2H>
      <a:tcTxStyle b="def" i="def"/>
      <a:tcStyle>
        <a:tcBdr/>
        <a:fill>
          <a:solidFill>
            <a:srgbClr val="F1E8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E48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hape 16"/>
          <p:cNvSpPr/>
          <p:nvPr>
            <p:ph type="sldImg"/>
          </p:nvPr>
        </p:nvSpPr>
        <p:spPr>
          <a:xfrm>
            <a:off x="1143000" y="685800"/>
            <a:ext cx="4572000" cy="3429000"/>
          </a:xfrm>
          <a:prstGeom prst="rect">
            <a:avLst/>
          </a:prstGeom>
        </p:spPr>
        <p:txBody>
          <a:bodyPr/>
          <a:lstStyle/>
          <a:p>
            <a:pPr lvl="0"/>
          </a:p>
        </p:txBody>
      </p:sp>
      <p:sp>
        <p:nvSpPr>
          <p:cNvPr id="17" name="Shape 1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 name="Shape 31"/>
          <p:cNvSpPr/>
          <p:nvPr>
            <p:ph type="sldImg"/>
          </p:nvPr>
        </p:nvSpPr>
        <p:spPr>
          <a:prstGeom prst="rect">
            <a:avLst/>
          </a:prstGeom>
        </p:spPr>
        <p:txBody>
          <a:bodyPr/>
          <a:lstStyle/>
          <a:p>
            <a:pPr lvl="0"/>
          </a:p>
        </p:txBody>
      </p:sp>
      <p:sp>
        <p:nvSpPr>
          <p:cNvPr id="32" name="Shape 32"/>
          <p:cNvSpPr/>
          <p:nvPr>
            <p:ph type="body" sz="quarter" idx="1"/>
          </p:nvPr>
        </p:nvSpPr>
        <p:spPr>
          <a:prstGeom prst="rect">
            <a:avLst/>
          </a:prstGeom>
        </p:spPr>
        <p:txBody>
          <a:bodyPr/>
          <a:lstStyle>
            <a:lvl1pPr defTabSz="914400">
              <a:lnSpc>
                <a:spcPct val="100000"/>
              </a:lnSpc>
              <a:defRPr sz="1200">
                <a:latin typeface="Calibri"/>
                <a:ea typeface="Calibri"/>
                <a:cs typeface="Calibri"/>
                <a:sym typeface="Calibri"/>
              </a:defRPr>
            </a:lvl1pPr>
          </a:lstStyle>
          <a:p>
            <a:pPr lvl="0">
              <a:defRPr sz="1800"/>
            </a:pPr>
            <a:r>
              <a:rPr sz="1200"/>
              <a:t>Dans cette présentation, je vais vous donner un panorama des pôles dans SPC, leur mission, leur gouvernance et je vais vous décrire plus particulièrement le pôle SET, principal pôle auquel émarge la chimie, ainsi que les objectifs des prochaines journées organisées par ce pôle les 21,22 et 23 mars prochain.</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sp>
        <p:nvSpPr>
          <p:cNvPr id="6" name="Shape 6"/>
          <p:cNvSpPr/>
          <p:nvPr>
            <p:ph type="title"/>
          </p:nvPr>
        </p:nvSpPr>
        <p:spPr>
          <a:prstGeom prst="rect">
            <a:avLst/>
          </a:prstGeom>
        </p:spPr>
        <p:txBody>
          <a:bodyPr/>
          <a:lstStyle/>
          <a:p>
            <a:pPr lvl="0">
              <a:defRPr sz="1800"/>
            </a:pPr>
            <a:r>
              <a:rPr sz="4400"/>
              <a:t>Title Text</a:t>
            </a:r>
          </a:p>
        </p:txBody>
      </p:sp>
      <p:sp>
        <p:nvSpPr>
          <p:cNvPr id="7" name="Shape 7"/>
          <p:cNvSpPr/>
          <p:nvPr>
            <p:ph type="body" idx="1"/>
          </p:nvPr>
        </p:nvSpPr>
        <p:spPr>
          <a:prstGeom prst="rect">
            <a:avLst/>
          </a:prstGeom>
        </p:spPr>
        <p:txBody>
          <a:body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8" name="Shape 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fault">
    <p:spTree>
      <p:nvGrpSpPr>
        <p:cNvPr id="1" name=""/>
        <p:cNvGrpSpPr/>
        <p:nvPr/>
      </p:nvGrpSpPr>
      <p:grpSpPr>
        <a:xfrm>
          <a:off x="0" y="0"/>
          <a:ext cx="0" cy="0"/>
          <a:chOff x="0" y="0"/>
          <a:chExt cx="0" cy="0"/>
        </a:xfrm>
      </p:grpSpPr>
      <p:pic>
        <p:nvPicPr>
          <p:cNvPr id="10" name="image.png"/>
          <p:cNvPicPr/>
          <p:nvPr/>
        </p:nvPicPr>
        <p:blipFill>
          <a:blip r:embed="rId2">
            <a:extLst/>
          </a:blip>
          <a:stretch>
            <a:fillRect/>
          </a:stretch>
        </p:blipFill>
        <p:spPr>
          <a:xfrm>
            <a:off x="0" y="0"/>
            <a:ext cx="554038" cy="6858000"/>
          </a:xfrm>
          <a:prstGeom prst="rect">
            <a:avLst/>
          </a:prstGeom>
          <a:ln w="12700">
            <a:miter lim="400000"/>
          </a:ln>
        </p:spPr>
      </p:pic>
      <p:sp>
        <p:nvSpPr>
          <p:cNvPr id="11" name="Shape 11"/>
          <p:cNvSpPr/>
          <p:nvPr>
            <p:ph type="sldNum" sz="quarter" idx="2"/>
          </p:nvPr>
        </p:nvSpPr>
        <p:spPr>
          <a:xfrm>
            <a:off x="6759575" y="6383937"/>
            <a:ext cx="2133600" cy="214701"/>
          </a:xfrm>
          <a:prstGeom prst="rect">
            <a:avLst/>
          </a:prstGeom>
        </p:spPr>
        <p:txBody>
          <a:bodyPr/>
          <a:lstStyle>
            <a:lvl1pPr>
              <a:defRPr sz="900">
                <a:latin typeface="Arial"/>
                <a:ea typeface="Arial"/>
                <a:cs typeface="Arial"/>
                <a:sym typeface="Arial"/>
              </a:defRPr>
            </a:lvl1pPr>
          </a:lstStyle>
          <a:p>
            <a:pPr lvl="0"/>
            <a:fld id="{86CB4B4D-7CA3-9044-876B-883B54F8677D}" type="slidenum"/>
          </a:p>
        </p:txBody>
      </p:sp>
      <p:sp>
        <p:nvSpPr>
          <p:cNvPr id="12" name="Shape 12"/>
          <p:cNvSpPr/>
          <p:nvPr/>
        </p:nvSpPr>
        <p:spPr>
          <a:xfrm>
            <a:off x="-1" y="6165850"/>
            <a:ext cx="9144002" cy="0"/>
          </a:xfrm>
          <a:prstGeom prst="line">
            <a:avLst/>
          </a:prstGeom>
          <a:ln>
            <a:solidFill>
              <a:srgbClr val="BFBFBF"/>
            </a:solidFill>
            <a:round/>
          </a:ln>
        </p:spPr>
        <p:txBody>
          <a:bodyPr lIns="0" tIns="0" rIns="0" bIns="0"/>
          <a:lstStyle/>
          <a:p>
            <a:pPr lvl="0" defTabSz="457200">
              <a:defRPr sz="1200">
                <a:latin typeface="+mn-lt"/>
                <a:ea typeface="+mn-ea"/>
                <a:cs typeface="+mn-cs"/>
                <a:sym typeface="Helvetica"/>
              </a:defRPr>
            </a:pPr>
          </a:p>
        </p:txBody>
      </p:sp>
      <p:pic>
        <p:nvPicPr>
          <p:cNvPr id="13" name="image.png"/>
          <p:cNvPicPr/>
          <p:nvPr/>
        </p:nvPicPr>
        <p:blipFill>
          <a:blip r:embed="rId3">
            <a:extLst/>
          </a:blip>
          <a:stretch>
            <a:fillRect/>
          </a:stretch>
        </p:blipFill>
        <p:spPr>
          <a:xfrm>
            <a:off x="103187" y="6327775"/>
            <a:ext cx="363538" cy="363538"/>
          </a:xfrm>
          <a:prstGeom prst="rect">
            <a:avLst/>
          </a:prstGeom>
          <a:ln w="12700">
            <a:miter lim="400000"/>
          </a:ln>
        </p:spPr>
      </p:pic>
      <p:pic>
        <p:nvPicPr>
          <p:cNvPr id="14" name="image.png"/>
          <p:cNvPicPr/>
          <p:nvPr/>
        </p:nvPicPr>
        <p:blipFill>
          <a:blip r:embed="rId4">
            <a:extLst/>
          </a:blip>
          <a:stretch>
            <a:fillRect/>
          </a:stretch>
        </p:blipFill>
        <p:spPr>
          <a:xfrm>
            <a:off x="150812" y="125412"/>
            <a:ext cx="898526" cy="1008063"/>
          </a:xfrm>
          <a:prstGeom prst="rect">
            <a:avLst/>
          </a:prstGeom>
          <a:ln w="12700">
            <a:miter lim="400000"/>
          </a:ln>
        </p:spPr>
      </p:pic>
      <p:pic>
        <p:nvPicPr>
          <p:cNvPr id="15" name="image.jpg"/>
          <p:cNvPicPr/>
          <p:nvPr/>
        </p:nvPicPr>
        <p:blipFill>
          <a:blip r:embed="rId5">
            <a:extLst/>
          </a:blip>
          <a:stretch>
            <a:fillRect/>
          </a:stretch>
        </p:blipFill>
        <p:spPr>
          <a:xfrm>
            <a:off x="744537" y="6296025"/>
            <a:ext cx="7788276" cy="446088"/>
          </a:xfrm>
          <a:prstGeom prst="rect">
            <a:avLst/>
          </a:prstGeom>
          <a:ln w="12700">
            <a:miter lim="400000"/>
          </a:ln>
        </p:spPr>
      </p:pic>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lvl="0">
              <a:defRPr sz="1800"/>
            </a:pPr>
            <a:r>
              <a:rPr sz="4400"/>
              <a:t>Title Text</a:t>
            </a:r>
          </a:p>
        </p:txBody>
      </p:sp>
      <p:sp>
        <p:nvSpPr>
          <p:cNvPr id="3" name="Shape 3"/>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
        <p:nvSpPr>
          <p:cNvPr id="4" name="Shape 4"/>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98989"/>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Lst>
  <p:transition spd="med" advClick="1"/>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indent="457200" algn="ctr">
        <a:defRPr sz="4400">
          <a:latin typeface="Calibri"/>
          <a:ea typeface="Calibri"/>
          <a:cs typeface="Calibri"/>
          <a:sym typeface="Calibri"/>
        </a:defRPr>
      </a:lvl6pPr>
      <a:lvl7pPr indent="914400" algn="ctr">
        <a:defRPr sz="4400">
          <a:latin typeface="Calibri"/>
          <a:ea typeface="Calibri"/>
          <a:cs typeface="Calibri"/>
          <a:sym typeface="Calibri"/>
        </a:defRPr>
      </a:lvl7pPr>
      <a:lvl8pPr indent="1371600" algn="ctr">
        <a:defRPr sz="4400">
          <a:latin typeface="Calibri"/>
          <a:ea typeface="Calibri"/>
          <a:cs typeface="Calibri"/>
          <a:sym typeface="Calibri"/>
        </a:defRPr>
      </a:lvl8pPr>
      <a:lvl9pPr indent="1828800"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235200" indent="-406400">
        <a:spcBef>
          <a:spcPts val="700"/>
        </a:spcBef>
        <a:buSzPct val="100000"/>
        <a:buFont typeface="Arial"/>
        <a:buChar char="»"/>
        <a:defRPr sz="3200">
          <a:latin typeface="Calibri"/>
          <a:ea typeface="Calibri"/>
          <a:cs typeface="Calibri"/>
          <a:sym typeface="Calibri"/>
        </a:defRPr>
      </a:lvl5pPr>
      <a:lvl6pPr marL="2692400" indent="-406400">
        <a:spcBef>
          <a:spcPts val="700"/>
        </a:spcBef>
        <a:buSzPct val="100000"/>
        <a:buFont typeface="Arial"/>
        <a:buChar char="•"/>
        <a:defRPr sz="3200">
          <a:latin typeface="Calibri"/>
          <a:ea typeface="Calibri"/>
          <a:cs typeface="Calibri"/>
          <a:sym typeface="Calibri"/>
        </a:defRPr>
      </a:lvl6pPr>
      <a:lvl7pPr marL="3149600" indent="-406400">
        <a:spcBef>
          <a:spcPts val="700"/>
        </a:spcBef>
        <a:buSzPct val="100000"/>
        <a:buFont typeface="Arial"/>
        <a:buChar char="•"/>
        <a:defRPr sz="3200">
          <a:latin typeface="Calibri"/>
          <a:ea typeface="Calibri"/>
          <a:cs typeface="Calibri"/>
          <a:sym typeface="Calibri"/>
        </a:defRPr>
      </a:lvl7pPr>
      <a:lvl8pPr marL="3606800" indent="-406400">
        <a:spcBef>
          <a:spcPts val="700"/>
        </a:spcBef>
        <a:buSzPct val="100000"/>
        <a:buFont typeface="Arial"/>
        <a:buChar char="•"/>
        <a:defRPr sz="3200">
          <a:latin typeface="Calibri"/>
          <a:ea typeface="Calibri"/>
          <a:cs typeface="Calibri"/>
          <a:sym typeface="Calibri"/>
        </a:defRPr>
      </a:lvl8pPr>
      <a:lvl9pPr marL="4064000" indent="-406400">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algn="r">
        <a:defRPr sz="1200">
          <a:solidFill>
            <a:schemeClr val="tx1"/>
          </a:solidFill>
          <a:latin typeface="+mn-lt"/>
          <a:ea typeface="+mn-ea"/>
          <a:cs typeface="+mn-cs"/>
          <a:sym typeface="Calibri"/>
        </a:defRPr>
      </a:lvl6pPr>
      <a:lvl7pPr algn="r">
        <a:defRPr sz="1200">
          <a:solidFill>
            <a:schemeClr val="tx1"/>
          </a:solidFill>
          <a:latin typeface="+mn-lt"/>
          <a:ea typeface="+mn-ea"/>
          <a:cs typeface="+mn-cs"/>
          <a:sym typeface="Calibri"/>
        </a:defRPr>
      </a:lvl7pPr>
      <a:lvl8pPr algn="r">
        <a:defRPr sz="1200">
          <a:solidFill>
            <a:schemeClr val="tx1"/>
          </a:solidFill>
          <a:latin typeface="+mn-lt"/>
          <a:ea typeface="+mn-ea"/>
          <a:cs typeface="+mn-cs"/>
          <a:sym typeface="Calibri"/>
        </a:defRPr>
      </a:lvl8pPr>
      <a:lvl9pPr algn="r">
        <a:defRPr sz="1200">
          <a:solidFill>
            <a:schemeClr val="tx1"/>
          </a:solid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ttract-eu.org" TargetMode="Externa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 name="Shape 19"/>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20" name="Shape 20"/>
          <p:cNvSpPr/>
          <p:nvPr>
            <p:ph type="title" idx="4294967295"/>
          </p:nvPr>
        </p:nvSpPr>
        <p:spPr>
          <a:xfrm>
            <a:off x="1258887" y="333375"/>
            <a:ext cx="6840538" cy="1127125"/>
          </a:xfrm>
          <a:prstGeom prst="rect">
            <a:avLst/>
          </a:prstGeom>
        </p:spPr>
        <p:txBody>
          <a:bodyPr lIns="0" tIns="0" rIns="0" bIns="0">
            <a:normAutofit fontScale="100000" lnSpcReduction="0"/>
          </a:bodyPr>
          <a:lstStyle/>
          <a:p>
            <a:pPr lvl="0">
              <a:defRPr sz="1800"/>
            </a:pPr>
            <a:r>
              <a:rPr sz="2800">
                <a:solidFill>
                  <a:srgbClr val="000099"/>
                </a:solidFill>
                <a:latin typeface="Comic Sans MS Bold"/>
                <a:ea typeface="Comic Sans MS Bold"/>
                <a:cs typeface="Comic Sans MS Bold"/>
                <a:sym typeface="Comic Sans MS Bold"/>
              </a:rPr>
              <a:t>Opportunités H2020 </a:t>
            </a:r>
            <a:br>
              <a:rPr sz="2800">
                <a:solidFill>
                  <a:srgbClr val="000099"/>
                </a:solidFill>
                <a:latin typeface="Comic Sans MS Bold"/>
                <a:ea typeface="Comic Sans MS Bold"/>
                <a:cs typeface="Comic Sans MS Bold"/>
                <a:sym typeface="Comic Sans MS Bold"/>
              </a:rPr>
            </a:br>
            <a:r>
              <a:rPr sz="2800">
                <a:solidFill>
                  <a:srgbClr val="000099"/>
                </a:solidFill>
                <a:latin typeface="Comic Sans MS Bold"/>
                <a:ea typeface="Comic Sans MS Bold"/>
                <a:cs typeface="Comic Sans MS Bold"/>
                <a:sym typeface="Comic Sans MS Bold"/>
              </a:rPr>
              <a:t>une selection</a:t>
            </a:r>
          </a:p>
        </p:txBody>
      </p:sp>
      <p:grpSp>
        <p:nvGrpSpPr>
          <p:cNvPr id="29" name="Group 29"/>
          <p:cNvGrpSpPr/>
          <p:nvPr/>
        </p:nvGrpSpPr>
        <p:grpSpPr>
          <a:xfrm>
            <a:off x="2627312" y="1773237"/>
            <a:ext cx="4681538" cy="3311526"/>
            <a:chOff x="0" y="0"/>
            <a:chExt cx="4681537" cy="3311525"/>
          </a:xfrm>
        </p:grpSpPr>
        <p:pic>
          <p:nvPicPr>
            <p:cNvPr id="21" name="ouroboros.jpg" descr="ouroboros.JPG"/>
            <p:cNvPicPr/>
            <p:nvPr/>
          </p:nvPicPr>
          <p:blipFill>
            <a:blip r:embed="rId3">
              <a:extLst/>
            </a:blip>
            <a:stretch>
              <a:fillRect/>
            </a:stretch>
          </p:blipFill>
          <p:spPr>
            <a:xfrm>
              <a:off x="-1" y="0"/>
              <a:ext cx="4618172" cy="3311525"/>
            </a:xfrm>
            <a:prstGeom prst="rect">
              <a:avLst/>
            </a:prstGeom>
            <a:ln w="12700" cap="flat">
              <a:noFill/>
              <a:miter lim="400000"/>
            </a:ln>
            <a:effectLst/>
          </p:spPr>
        </p:pic>
        <p:sp>
          <p:nvSpPr>
            <p:cNvPr id="22" name="Shape 22"/>
            <p:cNvSpPr/>
            <p:nvPr/>
          </p:nvSpPr>
          <p:spPr>
            <a:xfrm>
              <a:off x="3544113" y="934260"/>
              <a:ext cx="916976" cy="358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800"/>
              </a:lvl1pPr>
            </a:lstStyle>
            <a:p>
              <a:pPr lvl="0"/>
              <a:r>
                <a:t>Ob</a:t>
              </a:r>
            </a:p>
          </p:txBody>
        </p:sp>
        <p:sp>
          <p:nvSpPr>
            <p:cNvPr id="23" name="Shape 23"/>
            <p:cNvSpPr/>
            <p:nvPr/>
          </p:nvSpPr>
          <p:spPr>
            <a:xfrm>
              <a:off x="-1" y="992555"/>
              <a:ext cx="753323" cy="3581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sz="1800"/>
              </a:lvl1pPr>
            </a:lstStyle>
            <a:p>
              <a:pPr lvl="0"/>
              <a:r>
                <a:t>Des </a:t>
              </a:r>
            </a:p>
          </p:txBody>
        </p:sp>
        <p:grpSp>
          <p:nvGrpSpPr>
            <p:cNvPr id="28" name="Group 28"/>
            <p:cNvGrpSpPr/>
            <p:nvPr/>
          </p:nvGrpSpPr>
          <p:grpSpPr>
            <a:xfrm>
              <a:off x="-1" y="1172831"/>
              <a:ext cx="4681539" cy="1989108"/>
              <a:chOff x="0" y="0"/>
              <a:chExt cx="4681537" cy="1989106"/>
            </a:xfrm>
          </p:grpSpPr>
          <p:sp>
            <p:nvSpPr>
              <p:cNvPr id="24" name="Shape 24"/>
              <p:cNvSpPr/>
              <p:nvPr/>
            </p:nvSpPr>
            <p:spPr>
              <a:xfrm>
                <a:off x="1331073" y="206970"/>
                <a:ext cx="1879162" cy="34843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lgn="ctr">
                  <a:defRPr b="1" sz="1800">
                    <a:solidFill>
                      <a:srgbClr val="FFFFFF"/>
                    </a:solidFill>
                    <a:latin typeface="Cambria"/>
                    <a:ea typeface="Cambria"/>
                    <a:cs typeface="Cambria"/>
                    <a:sym typeface="Cambria"/>
                  </a:defRPr>
                </a:lvl1pPr>
              </a:lstStyle>
              <a:p>
                <a:pPr lvl="0">
                  <a:defRPr b="0">
                    <a:solidFill>
                      <a:srgbClr val="000000"/>
                    </a:solidFill>
                  </a:defRPr>
                </a:pPr>
                <a:r>
                  <a:rPr b="1">
                    <a:solidFill>
                      <a:srgbClr val="FFFFFF"/>
                    </a:solidFill>
                  </a:rPr>
                  <a:t>SET</a:t>
                </a:r>
              </a:p>
            </p:txBody>
          </p:sp>
          <p:sp>
            <p:nvSpPr>
              <p:cNvPr id="25" name="Shape 25"/>
              <p:cNvSpPr/>
              <p:nvPr/>
            </p:nvSpPr>
            <p:spPr>
              <a:xfrm>
                <a:off x="1484242" y="1702019"/>
                <a:ext cx="1594740" cy="28708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lvl1pPr>
                  <a:defRPr b="1" sz="1400">
                    <a:solidFill>
                      <a:srgbClr val="FFFFFF"/>
                    </a:solidFill>
                    <a:latin typeface="Cambria"/>
                    <a:ea typeface="Cambria"/>
                    <a:cs typeface="Cambria"/>
                    <a:sym typeface="Cambria"/>
                  </a:defRPr>
                </a:lvl1pPr>
              </a:lstStyle>
              <a:p>
                <a:pPr lvl="0">
                  <a:defRPr b="0" sz="1800">
                    <a:solidFill>
                      <a:srgbClr val="000000"/>
                    </a:solidFill>
                  </a:defRPr>
                </a:pPr>
                <a:r>
                  <a:rPr b="1" sz="1400">
                    <a:solidFill>
                      <a:srgbClr val="FFFFFF"/>
                    </a:solidFill>
                  </a:rPr>
                  <a:t> pour le vivant</a:t>
                </a:r>
              </a:p>
            </p:txBody>
          </p:sp>
          <p:sp>
            <p:nvSpPr>
              <p:cNvPr id="26" name="Shape 26"/>
              <p:cNvSpPr/>
              <p:nvPr/>
            </p:nvSpPr>
            <p:spPr>
              <a:xfrm>
                <a:off x="3288533" y="51184"/>
                <a:ext cx="1393005" cy="49028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lvl="0" algn="ctr">
                  <a:defRPr sz="1800"/>
                </a:pPr>
                <a:r>
                  <a:rPr b="1" sz="1400">
                    <a:solidFill>
                      <a:srgbClr val="FFFFFF"/>
                    </a:solidFill>
                    <a:latin typeface="Cambria"/>
                    <a:ea typeface="Cambria"/>
                    <a:cs typeface="Cambria"/>
                    <a:sym typeface="Cambria"/>
                  </a:rPr>
                  <a:t>observation et  </a:t>
                </a:r>
                <a:endParaRPr b="1" sz="1400">
                  <a:solidFill>
                    <a:srgbClr val="FFFFFF"/>
                  </a:solidFill>
                  <a:latin typeface="Cambria"/>
                  <a:ea typeface="Cambria"/>
                  <a:cs typeface="Cambria"/>
                  <a:sym typeface="Cambria"/>
                </a:endParaRPr>
              </a:p>
              <a:p>
                <a:pPr lvl="0" algn="ctr">
                  <a:defRPr sz="1800"/>
                </a:pPr>
                <a:r>
                  <a:rPr b="1" sz="1400">
                    <a:solidFill>
                      <a:srgbClr val="FFFFFF"/>
                    </a:solidFill>
                    <a:latin typeface="Cambria"/>
                    <a:ea typeface="Cambria"/>
                    <a:cs typeface="Cambria"/>
                    <a:sym typeface="Cambria"/>
                  </a:rPr>
                  <a:t>modélisation</a:t>
                </a:r>
              </a:p>
            </p:txBody>
          </p:sp>
          <p:sp>
            <p:nvSpPr>
              <p:cNvPr id="27" name="Shape 27"/>
              <p:cNvSpPr/>
              <p:nvPr/>
            </p:nvSpPr>
            <p:spPr>
              <a:xfrm>
                <a:off x="0" y="0"/>
                <a:ext cx="1252776" cy="6934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lvl="0" algn="ctr">
                  <a:defRPr sz="1800"/>
                </a:pPr>
                <a:r>
                  <a:rPr b="1" sz="1400">
                    <a:solidFill>
                      <a:srgbClr val="FFFFFF"/>
                    </a:solidFill>
                    <a:latin typeface="Cambria"/>
                    <a:ea typeface="Cambria"/>
                    <a:cs typeface="Cambria"/>
                    <a:sym typeface="Cambria"/>
                  </a:rPr>
                  <a:t>molécules </a:t>
                </a:r>
                <a:endParaRPr b="1" sz="1400">
                  <a:solidFill>
                    <a:srgbClr val="FFFFFF"/>
                  </a:solidFill>
                  <a:latin typeface="Cambria"/>
                  <a:ea typeface="Cambria"/>
                  <a:cs typeface="Cambria"/>
                  <a:sym typeface="Cambria"/>
                </a:endParaRPr>
              </a:p>
              <a:p>
                <a:pPr lvl="0" algn="ctr">
                  <a:defRPr sz="1800"/>
                </a:pPr>
                <a:r>
                  <a:rPr b="1" sz="1400">
                    <a:solidFill>
                      <a:srgbClr val="FFFFFF"/>
                    </a:solidFill>
                    <a:latin typeface="Cambria"/>
                    <a:ea typeface="Cambria"/>
                    <a:cs typeface="Cambria"/>
                    <a:sym typeface="Cambria"/>
                  </a:rPr>
                  <a:t>aux </a:t>
                </a:r>
                <a:endParaRPr b="1" sz="1400">
                  <a:solidFill>
                    <a:srgbClr val="FFFFFF"/>
                  </a:solidFill>
                  <a:latin typeface="Cambria"/>
                  <a:ea typeface="Cambria"/>
                  <a:cs typeface="Cambria"/>
                  <a:sym typeface="Cambria"/>
                </a:endParaRPr>
              </a:p>
              <a:p>
                <a:pPr lvl="0" algn="ctr">
                  <a:defRPr sz="1800"/>
                </a:pPr>
                <a:r>
                  <a:rPr b="1" sz="1400">
                    <a:solidFill>
                      <a:srgbClr val="FFFFFF"/>
                    </a:solidFill>
                    <a:latin typeface="Cambria"/>
                    <a:ea typeface="Cambria"/>
                    <a:cs typeface="Cambria"/>
                    <a:sym typeface="Cambria"/>
                  </a:rPr>
                  <a:t>matériaux </a:t>
                </a:r>
              </a:p>
            </p:txBody>
          </p:sp>
        </p:grpSp>
      </p:grpSp>
      <p:sp>
        <p:nvSpPr>
          <p:cNvPr id="30" name="Shape 30"/>
          <p:cNvSpPr/>
          <p:nvPr/>
        </p:nvSpPr>
        <p:spPr>
          <a:xfrm>
            <a:off x="1547812" y="5589587"/>
            <a:ext cx="5832476" cy="34843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sz="1800">
                <a:latin typeface="Cambria"/>
                <a:ea typeface="Cambria"/>
                <a:cs typeface="Cambria"/>
                <a:sym typeface="Cambria"/>
              </a:defRPr>
            </a:lvl1pPr>
          </a:lstStyle>
          <a:p>
            <a:pPr lvl="0">
              <a:defRPr b="0"/>
            </a:pPr>
            <a:r>
              <a:rPr b="1"/>
              <a:t>E. Chatzichristou, S. Katsanevas</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75" name="Shape 75"/>
          <p:cNvSpPr/>
          <p:nvPr/>
        </p:nvSpPr>
        <p:spPr>
          <a:xfrm>
            <a:off x="755650" y="836612"/>
            <a:ext cx="7993063" cy="142876"/>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76" name="Shape 76"/>
          <p:cNvSpPr/>
          <p:nvPr/>
        </p:nvSpPr>
        <p:spPr>
          <a:xfrm>
            <a:off x="2944591" y="32067"/>
            <a:ext cx="5334222" cy="7137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r">
              <a:defRPr sz="1800"/>
            </a:pPr>
            <a:r>
              <a:rPr sz="2000">
                <a:latin typeface="Comic Sans MS Bold"/>
                <a:ea typeface="Comic Sans MS Bold"/>
                <a:cs typeface="Comic Sans MS Bold"/>
                <a:sym typeface="Comic Sans MS Bold"/>
              </a:rPr>
              <a:t> </a:t>
            </a:r>
            <a:r>
              <a:rPr b="1">
                <a:latin typeface="Cambria"/>
                <a:ea typeface="Cambria"/>
                <a:cs typeface="Cambria"/>
                <a:sym typeface="Cambria"/>
              </a:rPr>
              <a:t>Societal Challenges - Climate Action, Environment, </a:t>
            </a:r>
            <a:endParaRPr b="1">
              <a:latin typeface="Cambria"/>
              <a:ea typeface="Cambria"/>
              <a:cs typeface="Cambria"/>
              <a:sym typeface="Cambria"/>
            </a:endParaRPr>
          </a:p>
          <a:p>
            <a:pPr lvl="0" algn="r">
              <a:defRPr sz="1800"/>
            </a:pPr>
            <a:r>
              <a:rPr b="1">
                <a:latin typeface="Cambria"/>
                <a:ea typeface="Cambria"/>
                <a:cs typeface="Cambria"/>
                <a:sym typeface="Cambria"/>
              </a:rPr>
              <a:t>Groupe A</a:t>
            </a:r>
          </a:p>
        </p:txBody>
      </p:sp>
      <p:sp>
        <p:nvSpPr>
          <p:cNvPr id="77" name="Shape 77"/>
          <p:cNvSpPr/>
          <p:nvPr/>
        </p:nvSpPr>
        <p:spPr>
          <a:xfrm>
            <a:off x="611187" y="836612"/>
            <a:ext cx="8388351" cy="2377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endParaRPr sz="1600">
              <a:latin typeface="Comic Sans MS"/>
              <a:ea typeface="Comic Sans MS"/>
              <a:cs typeface="Comic Sans MS"/>
              <a:sym typeface="Comic Sans MS"/>
            </a:endParaRPr>
          </a:p>
          <a:p>
            <a:pPr lvl="0">
              <a:defRPr sz="1800"/>
            </a:pPr>
            <a:endParaRPr sz="1600">
              <a:latin typeface="Comic Sans MS"/>
              <a:ea typeface="Comic Sans MS"/>
              <a:cs typeface="Comic Sans MS"/>
              <a:sym typeface="Comic Sans MS"/>
            </a:endParaRPr>
          </a:p>
          <a:p>
            <a:pPr lvl="0">
              <a:defRPr sz="1800"/>
            </a:pPr>
            <a:endParaRPr sz="1600">
              <a:latin typeface="Comic Sans MS"/>
              <a:ea typeface="Comic Sans MS"/>
              <a:cs typeface="Comic Sans MS"/>
              <a:sym typeface="Comic Sans MS"/>
            </a:endParaRPr>
          </a:p>
          <a:p>
            <a:pPr lvl="0">
              <a:defRPr sz="1800"/>
            </a:pPr>
            <a:r>
              <a:rPr sz="1600"/>
              <a:t> </a:t>
            </a:r>
            <a:r>
              <a:rPr sz="1600"/>
              <a:t> </a:t>
            </a:r>
            <a:endParaRPr sz="1600"/>
          </a:p>
          <a:p>
            <a:pPr lvl="0">
              <a:defRPr sz="1800"/>
            </a:pPr>
            <a:r>
              <a:rPr sz="1600"/>
              <a:t> </a:t>
            </a:r>
            <a:endParaRPr sz="1600"/>
          </a:p>
          <a:p>
            <a:pPr lvl="0">
              <a:defRPr sz="1800"/>
            </a:pPr>
            <a:endParaRPr sz="1600">
              <a:latin typeface="Comic Sans MS"/>
              <a:ea typeface="Comic Sans MS"/>
              <a:cs typeface="Comic Sans MS"/>
              <a:sym typeface="Comic Sans MS"/>
            </a:endParaRPr>
          </a:p>
          <a:p>
            <a:pPr lvl="0">
              <a:defRPr sz="1800"/>
            </a:pPr>
            <a:endParaRPr>
              <a:latin typeface="Comic Sans MS"/>
              <a:ea typeface="Comic Sans MS"/>
              <a:cs typeface="Comic Sans MS"/>
              <a:sym typeface="Comic Sans MS"/>
            </a:endParaRPr>
          </a:p>
        </p:txBody>
      </p:sp>
      <p:sp>
        <p:nvSpPr>
          <p:cNvPr id="78" name="Shape 78"/>
          <p:cNvSpPr/>
          <p:nvPr/>
        </p:nvSpPr>
        <p:spPr>
          <a:xfrm>
            <a:off x="611187" y="908050"/>
            <a:ext cx="8353426" cy="461562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rPr u="sng">
                <a:solidFill>
                  <a:srgbClr val="FF0000"/>
                </a:solidFill>
                <a:latin typeface="Cambria"/>
                <a:ea typeface="Cambria"/>
                <a:cs typeface="Cambria"/>
                <a:sym typeface="Cambria"/>
              </a:rPr>
              <a:t>SC5-18-2017: Novel in-situ observation systems</a:t>
            </a:r>
            <a:r>
              <a:rPr>
                <a:latin typeface="Cambria"/>
                <a:ea typeface="Cambria"/>
                <a:cs typeface="Cambria"/>
                <a:sym typeface="Cambria"/>
              </a:rPr>
              <a:t>	 </a:t>
            </a:r>
            <a:endParaRPr>
              <a:latin typeface="Cambria"/>
              <a:ea typeface="Cambria"/>
              <a:cs typeface="Cambria"/>
              <a:sym typeface="Cambria"/>
            </a:endParaRPr>
          </a:p>
          <a:p>
            <a:pPr lvl="0">
              <a:defRPr sz="1800"/>
            </a:pPr>
            <a:r>
              <a:rPr>
                <a:solidFill>
                  <a:srgbClr val="009ED9"/>
                </a:solidFill>
                <a:latin typeface="Cambria"/>
                <a:ea typeface="Cambria"/>
                <a:cs typeface="Cambria"/>
                <a:sym typeface="Cambria"/>
              </a:rPr>
              <a:t>Application deadline:</a:t>
            </a:r>
            <a:r>
              <a:rPr>
                <a:latin typeface="Cambria"/>
                <a:ea typeface="Cambria"/>
                <a:cs typeface="Cambria"/>
                <a:sym typeface="Cambria"/>
              </a:rPr>
              <a:t> </a:t>
            </a:r>
            <a:r>
              <a:rPr>
                <a:solidFill>
                  <a:srgbClr val="009ED9"/>
                </a:solidFill>
                <a:latin typeface="Cambria"/>
                <a:ea typeface="Cambria"/>
                <a:cs typeface="Cambria"/>
                <a:sym typeface="Cambria"/>
              </a:rPr>
              <a:t>07-03-2017</a:t>
            </a:r>
            <a:endParaRPr>
              <a:solidFill>
                <a:srgbClr val="009ED9"/>
              </a:solidFill>
              <a:latin typeface="Cambria"/>
              <a:ea typeface="Cambria"/>
              <a:cs typeface="Cambria"/>
              <a:sym typeface="Cambria"/>
            </a:endParaRPr>
          </a:p>
          <a:p>
            <a:pPr lvl="0">
              <a:defRPr sz="1800"/>
            </a:pPr>
            <a:r>
              <a:rPr>
                <a:latin typeface="Cambria"/>
                <a:ea typeface="Cambria"/>
                <a:cs typeface="Cambria"/>
                <a:sym typeface="Cambria"/>
              </a:rPr>
              <a:t>Type of action: Research and Innovation Action</a:t>
            </a:r>
            <a:endParaRPr>
              <a:latin typeface="Cambria"/>
              <a:ea typeface="Cambria"/>
              <a:cs typeface="Cambria"/>
              <a:sym typeface="Cambria"/>
            </a:endParaRPr>
          </a:p>
          <a:p>
            <a:pPr lvl="0">
              <a:defRPr sz="1800"/>
            </a:pPr>
            <a:r>
              <a:rPr>
                <a:latin typeface="Cambria"/>
                <a:ea typeface="Cambria"/>
                <a:cs typeface="Cambria"/>
                <a:sym typeface="Cambria"/>
              </a:rPr>
              <a:t>Anticipated value of awards: €4 million - €5 million</a:t>
            </a:r>
            <a:endParaRPr>
              <a:latin typeface="Cambria"/>
              <a:ea typeface="Cambria"/>
              <a:cs typeface="Cambria"/>
              <a:sym typeface="Cambria"/>
            </a:endParaRPr>
          </a:p>
          <a:p>
            <a:pPr lvl="0">
              <a:defRPr sz="1800"/>
            </a:pPr>
            <a:r>
              <a:rPr>
                <a:latin typeface="Cambria"/>
                <a:ea typeface="Cambria"/>
                <a:cs typeface="Cambria"/>
                <a:sym typeface="Cambria"/>
              </a:rPr>
              <a:t>Total budget: €15 million</a:t>
            </a:r>
            <a:endParaRPr>
              <a:latin typeface="Cambria"/>
              <a:ea typeface="Cambria"/>
              <a:cs typeface="Cambria"/>
              <a:sym typeface="Cambria"/>
            </a:endParaRPr>
          </a:p>
          <a:p>
            <a:pPr lvl="0">
              <a:defRPr sz="1800"/>
            </a:pPr>
            <a:endParaRPr u="sng">
              <a:solidFill>
                <a:srgbClr val="FF0000"/>
              </a:solidFill>
              <a:latin typeface="Cambria"/>
              <a:ea typeface="Cambria"/>
              <a:cs typeface="Cambria"/>
              <a:sym typeface="Cambria"/>
            </a:endParaRPr>
          </a:p>
          <a:p>
            <a:pPr lvl="0">
              <a:defRPr sz="1800"/>
            </a:pPr>
            <a:r>
              <a:rPr u="sng">
                <a:solidFill>
                  <a:srgbClr val="FF0000"/>
                </a:solidFill>
                <a:latin typeface="Cambria"/>
                <a:ea typeface="Cambria"/>
                <a:cs typeface="Cambria"/>
                <a:sym typeface="Cambria"/>
              </a:rPr>
              <a:t>SC5-04-2017: Towards a robust and comprehensive greenhouse gas verification system </a:t>
            </a:r>
            <a:endParaRPr u="sng">
              <a:solidFill>
                <a:srgbClr val="FF0000"/>
              </a:solidFill>
              <a:latin typeface="Cambria"/>
              <a:ea typeface="Cambria"/>
              <a:cs typeface="Cambria"/>
              <a:sym typeface="Cambria"/>
            </a:endParaRPr>
          </a:p>
          <a:p>
            <a:pPr lvl="0">
              <a:defRPr sz="1800"/>
            </a:pPr>
            <a:r>
              <a:rPr>
                <a:solidFill>
                  <a:srgbClr val="009ED9"/>
                </a:solidFill>
                <a:latin typeface="Cambria"/>
                <a:ea typeface="Cambria"/>
                <a:cs typeface="Cambria"/>
                <a:sym typeface="Cambria"/>
              </a:rPr>
              <a:t>Application deadline:</a:t>
            </a:r>
            <a:r>
              <a:rPr>
                <a:latin typeface="Cambria"/>
                <a:ea typeface="Cambria"/>
                <a:cs typeface="Cambria"/>
                <a:sym typeface="Cambria"/>
              </a:rPr>
              <a:t> </a:t>
            </a:r>
            <a:r>
              <a:rPr>
                <a:solidFill>
                  <a:srgbClr val="009ED9"/>
                </a:solidFill>
                <a:latin typeface="Cambria"/>
                <a:ea typeface="Cambria"/>
                <a:cs typeface="Cambria"/>
                <a:sym typeface="Cambria"/>
              </a:rPr>
              <a:t>07-03-2017</a:t>
            </a:r>
            <a:endParaRPr>
              <a:solidFill>
                <a:srgbClr val="009ED9"/>
              </a:solidFill>
              <a:latin typeface="Cambria"/>
              <a:ea typeface="Cambria"/>
              <a:cs typeface="Cambria"/>
              <a:sym typeface="Cambria"/>
            </a:endParaRPr>
          </a:p>
          <a:p>
            <a:pPr lvl="0">
              <a:defRPr sz="1800"/>
            </a:pPr>
            <a:r>
              <a:rPr>
                <a:latin typeface="Cambria"/>
                <a:ea typeface="Cambria"/>
                <a:cs typeface="Cambria"/>
                <a:sym typeface="Cambria"/>
              </a:rPr>
              <a:t>Type of action: Research and Innovation Action Anticipated value of awards: €10 million</a:t>
            </a:r>
            <a:endParaRPr>
              <a:latin typeface="Cambria"/>
              <a:ea typeface="Cambria"/>
              <a:cs typeface="Cambria"/>
              <a:sym typeface="Cambria"/>
            </a:endParaRPr>
          </a:p>
          <a:p>
            <a:pPr lvl="0">
              <a:defRPr sz="1800"/>
            </a:pPr>
            <a:r>
              <a:rPr>
                <a:latin typeface="Cambria"/>
                <a:ea typeface="Cambria"/>
                <a:cs typeface="Cambria"/>
                <a:sym typeface="Cambria"/>
              </a:rPr>
              <a:t>Total budget: €43 million shared between four calls.</a:t>
            </a:r>
            <a:endParaRPr>
              <a:latin typeface="Cambria"/>
              <a:ea typeface="Cambria"/>
              <a:cs typeface="Cambria"/>
              <a:sym typeface="Cambria"/>
            </a:endParaRPr>
          </a:p>
          <a:p>
            <a:pPr lvl="0">
              <a:defRPr sz="1800"/>
            </a:pPr>
            <a:endParaRPr b="1" u="sng">
              <a:solidFill>
                <a:srgbClr val="FF0000"/>
              </a:solidFill>
              <a:latin typeface="Cambria"/>
              <a:ea typeface="Cambria"/>
              <a:cs typeface="Cambria"/>
              <a:sym typeface="Cambria"/>
            </a:endParaRPr>
          </a:p>
          <a:p>
            <a:pPr lvl="0">
              <a:defRPr sz="1800"/>
            </a:pPr>
            <a:r>
              <a:rPr u="sng">
                <a:solidFill>
                  <a:srgbClr val="FF0000"/>
                </a:solidFill>
                <a:latin typeface="Cambria"/>
                <a:ea typeface="Cambria"/>
                <a:cs typeface="Cambria"/>
                <a:sym typeface="Cambria"/>
              </a:rPr>
              <a:t>Integrated European regional modelling and climate prediction system</a:t>
            </a:r>
            <a:endParaRPr u="sng">
              <a:solidFill>
                <a:srgbClr val="FF0000"/>
              </a:solidFill>
              <a:latin typeface="Cambria"/>
              <a:ea typeface="Cambria"/>
              <a:cs typeface="Cambria"/>
              <a:sym typeface="Cambria"/>
            </a:endParaRPr>
          </a:p>
          <a:p>
            <a:pPr lvl="0">
              <a:defRPr sz="1800"/>
            </a:pPr>
            <a:r>
              <a:rPr>
                <a:solidFill>
                  <a:srgbClr val="009ED9"/>
                </a:solidFill>
                <a:latin typeface="Cambria"/>
                <a:ea typeface="Cambria"/>
                <a:cs typeface="Cambria"/>
                <a:sym typeface="Cambria"/>
              </a:rPr>
              <a:t>Application deadline:</a:t>
            </a:r>
            <a:r>
              <a:rPr>
                <a:latin typeface="Cambria"/>
                <a:ea typeface="Cambria"/>
                <a:cs typeface="Cambria"/>
                <a:sym typeface="Cambria"/>
              </a:rPr>
              <a:t> </a:t>
            </a:r>
            <a:r>
              <a:rPr>
                <a:solidFill>
                  <a:srgbClr val="009ED9"/>
                </a:solidFill>
                <a:latin typeface="Cambria"/>
                <a:ea typeface="Cambria"/>
                <a:cs typeface="Cambria"/>
                <a:sym typeface="Cambria"/>
              </a:rPr>
              <a:t>07-03-2017</a:t>
            </a:r>
            <a:endParaRPr>
              <a:solidFill>
                <a:srgbClr val="009ED9"/>
              </a:solidFill>
              <a:latin typeface="Cambria"/>
              <a:ea typeface="Cambria"/>
              <a:cs typeface="Cambria"/>
              <a:sym typeface="Cambria"/>
            </a:endParaRPr>
          </a:p>
          <a:p>
            <a:pPr lvl="0">
              <a:defRPr sz="1800"/>
            </a:pPr>
            <a:r>
              <a:rPr>
                <a:solidFill>
                  <a:srgbClr val="009ED9"/>
                </a:solidFill>
                <a:latin typeface="Cambria"/>
                <a:ea typeface="Cambria"/>
                <a:cs typeface="Cambria"/>
                <a:sym typeface="Cambria"/>
              </a:rPr>
              <a:t>Research discipline:</a:t>
            </a:r>
            <a:r>
              <a:rPr>
                <a:latin typeface="Cambria"/>
                <a:ea typeface="Cambria"/>
                <a:cs typeface="Cambria"/>
                <a:sym typeface="Cambria"/>
              </a:rPr>
              <a:t> </a:t>
            </a:r>
            <a:r>
              <a:rPr>
                <a:solidFill>
                  <a:srgbClr val="009ED9"/>
                </a:solidFill>
                <a:latin typeface="Cambria"/>
                <a:ea typeface="Cambria"/>
                <a:cs typeface="Cambria"/>
                <a:sym typeface="Cambria"/>
              </a:rPr>
              <a:t>Natural Environment R&amp;D</a:t>
            </a:r>
            <a:endParaRPr>
              <a:solidFill>
                <a:srgbClr val="009ED9"/>
              </a:solidFill>
              <a:latin typeface="Cambria"/>
              <a:ea typeface="Cambria"/>
              <a:cs typeface="Cambria"/>
              <a:sym typeface="Cambria"/>
            </a:endParaRPr>
          </a:p>
          <a:p>
            <a:pPr lvl="0">
              <a:defRPr sz="1800"/>
            </a:pPr>
            <a:r>
              <a:rPr>
                <a:latin typeface="Cambria"/>
                <a:ea typeface="Cambria"/>
                <a:cs typeface="Cambria"/>
                <a:sym typeface="Cambria"/>
              </a:rPr>
              <a:t>Type of action: Research and Innovation Action</a:t>
            </a:r>
            <a:endParaRPr>
              <a:latin typeface="Cambria"/>
              <a:ea typeface="Cambria"/>
              <a:cs typeface="Cambria"/>
              <a:sym typeface="Cambria"/>
            </a:endParaRPr>
          </a:p>
          <a:p>
            <a:pPr lvl="0">
              <a:defRPr sz="1800"/>
            </a:pPr>
            <a:r>
              <a:rPr>
                <a:latin typeface="Cambria"/>
                <a:ea typeface="Cambria"/>
                <a:cs typeface="Cambria"/>
                <a:sym typeface="Cambria"/>
              </a:rPr>
              <a:t>Anticipated value of awards: €13 million</a:t>
            </a:r>
            <a:endParaRPr>
              <a:latin typeface="Cambria"/>
              <a:ea typeface="Cambria"/>
              <a:cs typeface="Cambria"/>
              <a:sym typeface="Cambria"/>
            </a:endParaRPr>
          </a:p>
          <a:p>
            <a:pPr lvl="0">
              <a:defRPr sz="1800"/>
            </a:pPr>
            <a:r>
              <a:rPr>
                <a:latin typeface="Cambria"/>
                <a:ea typeface="Cambria"/>
                <a:cs typeface="Cambria"/>
                <a:sym typeface="Cambria"/>
              </a:rPr>
              <a:t>Total budget: €43 million shared between four calls.	 </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81" name="Shape 81"/>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82" name="Shape 82"/>
          <p:cNvSpPr/>
          <p:nvPr/>
        </p:nvSpPr>
        <p:spPr>
          <a:xfrm>
            <a:off x="1586646" y="24923"/>
            <a:ext cx="7555767" cy="13995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r">
              <a:defRPr sz="1800"/>
            </a:pPr>
            <a:r>
              <a:rPr b="1" sz="2800">
                <a:latin typeface="Cambria"/>
                <a:ea typeface="Cambria"/>
                <a:cs typeface="Cambria"/>
                <a:sym typeface="Cambria"/>
              </a:rPr>
              <a:t>Spreading excellence and widening participation</a:t>
            </a:r>
            <a:endParaRPr b="1" sz="2800">
              <a:latin typeface="Cambria"/>
              <a:ea typeface="Cambria"/>
              <a:cs typeface="Cambria"/>
              <a:sym typeface="Cambria"/>
            </a:endParaRPr>
          </a:p>
          <a:p>
            <a:pPr lvl="0" algn="r">
              <a:defRPr sz="1800"/>
            </a:pPr>
            <a:r>
              <a:rPr b="1" sz="2800"/>
              <a:t>  Groupes A,B,C</a:t>
            </a:r>
            <a:endParaRPr sz="2800"/>
          </a:p>
          <a:p>
            <a:pPr lvl="0" algn="r">
              <a:defRPr sz="1800"/>
            </a:pPr>
            <a:r>
              <a:rPr sz="2800">
                <a:latin typeface="Comic Sans MS Bold"/>
                <a:ea typeface="Comic Sans MS Bold"/>
                <a:cs typeface="Comic Sans MS Bold"/>
                <a:sym typeface="Comic Sans MS Bold"/>
              </a:rPr>
              <a:t> </a:t>
            </a:r>
          </a:p>
        </p:txBody>
      </p:sp>
      <p:sp>
        <p:nvSpPr>
          <p:cNvPr id="83" name="Shape 83"/>
          <p:cNvSpPr/>
          <p:nvPr/>
        </p:nvSpPr>
        <p:spPr>
          <a:xfrm>
            <a:off x="827087" y="1412875"/>
            <a:ext cx="7489826" cy="30251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t> </a:t>
            </a:r>
            <a:r>
              <a:rPr b="1">
                <a:solidFill>
                  <a:srgbClr val="FF0000"/>
                </a:solidFill>
              </a:rPr>
              <a:t>WIDESPREAD-03-2017: ERA Chairs</a:t>
            </a:r>
            <a:r>
              <a:t>	</a:t>
            </a:r>
          </a:p>
          <a:p>
            <a:pPr lvl="0">
              <a:defRPr sz="1800"/>
            </a:pPr>
            <a:r>
              <a:rPr>
                <a:solidFill>
                  <a:srgbClr val="3366FF"/>
                </a:solidFill>
              </a:rPr>
              <a:t>Application deadline: </a:t>
            </a:r>
            <a:r>
              <a:rPr>
                <a:solidFill>
                  <a:srgbClr val="3366FF"/>
                </a:solidFill>
              </a:rPr>
              <a:t>05-10-2017</a:t>
            </a:r>
            <a:endParaRPr>
              <a:solidFill>
                <a:srgbClr val="3366FF"/>
              </a:solidFill>
            </a:endParaRPr>
          </a:p>
          <a:p>
            <a:pPr lvl="0">
              <a:defRPr sz="1800"/>
            </a:pPr>
            <a:r>
              <a:t>Research discipline: Engineering, Communications &amp; Physical Sciences R&amp;D</a:t>
            </a:r>
          </a:p>
          <a:p>
            <a:pPr lvl="0">
              <a:defRPr sz="1800"/>
            </a:pPr>
            <a:r>
              <a:t>The ERA Chairs programme aims to support universities or research organisations in attracting and maintaining high quality human resources under the direction of an outstanding researcher and research manager (the ERA Chair holder) and in parallel implementing the structural changes necessary to achieve excellence on a sustainable footing. </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5" name="Shape 85"/>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86" name="Shape 86"/>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87" name="Shape 87"/>
          <p:cNvSpPr/>
          <p:nvPr/>
        </p:nvSpPr>
        <p:spPr>
          <a:xfrm>
            <a:off x="4371617" y="86836"/>
            <a:ext cx="4592996" cy="12598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r">
              <a:defRPr sz="1800"/>
            </a:pPr>
            <a:r>
              <a:rPr b="1" sz="2800">
                <a:latin typeface="Cambria"/>
                <a:ea typeface="Cambria"/>
                <a:cs typeface="Cambria"/>
                <a:sym typeface="Cambria"/>
              </a:rPr>
              <a:t>Science with and for Society</a:t>
            </a:r>
            <a:r>
              <a:rPr b="1">
                <a:latin typeface="Cambria"/>
                <a:ea typeface="Cambria"/>
                <a:cs typeface="Cambria"/>
                <a:sym typeface="Cambria"/>
              </a:rPr>
              <a:t>,  </a:t>
            </a:r>
            <a:endParaRPr b="1">
              <a:latin typeface="Cambria"/>
              <a:ea typeface="Cambria"/>
              <a:cs typeface="Cambria"/>
              <a:sym typeface="Cambria"/>
            </a:endParaRPr>
          </a:p>
          <a:p>
            <a:pPr lvl="0" algn="r">
              <a:defRPr sz="1800"/>
            </a:pPr>
            <a:r>
              <a:rPr b="1">
                <a:latin typeface="Cambria"/>
                <a:ea typeface="Cambria"/>
                <a:cs typeface="Cambria"/>
                <a:sym typeface="Cambria"/>
              </a:rPr>
              <a:t> Groupes A,B,C</a:t>
            </a:r>
            <a:endParaRPr b="1">
              <a:latin typeface="Cambria"/>
              <a:ea typeface="Cambria"/>
              <a:cs typeface="Cambria"/>
              <a:sym typeface="Cambria"/>
            </a:endParaRPr>
          </a:p>
          <a:p>
            <a:pPr lvl="0" algn="r">
              <a:defRPr sz="1800"/>
            </a:pPr>
            <a:r>
              <a:rPr sz="2800">
                <a:latin typeface="Comic Sans MS Bold"/>
                <a:ea typeface="Comic Sans MS Bold"/>
                <a:cs typeface="Comic Sans MS Bold"/>
                <a:sym typeface="Comic Sans MS Bold"/>
              </a:rPr>
              <a:t> </a:t>
            </a:r>
          </a:p>
        </p:txBody>
      </p:sp>
      <p:sp>
        <p:nvSpPr>
          <p:cNvPr id="88" name="Shape 88"/>
          <p:cNvSpPr/>
          <p:nvPr/>
        </p:nvSpPr>
        <p:spPr>
          <a:xfrm>
            <a:off x="755650" y="1052512"/>
            <a:ext cx="7920038" cy="4968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t>	</a:t>
            </a:r>
          </a:p>
          <a:p>
            <a:pPr lvl="0">
              <a:defRPr sz="1800"/>
            </a:pPr>
            <a:endParaRPr u="sng">
              <a:solidFill>
                <a:srgbClr val="FF0000"/>
              </a:solidFill>
            </a:endParaRPr>
          </a:p>
          <a:p>
            <a:pPr lvl="0" algn="just">
              <a:defRPr sz="1800"/>
            </a:pPr>
            <a:r>
              <a:rPr u="sng">
                <a:solidFill>
                  <a:srgbClr val="FF0000"/>
                </a:solidFill>
                <a:latin typeface="Cambria"/>
                <a:ea typeface="Cambria"/>
                <a:cs typeface="Cambria"/>
                <a:sym typeface="Cambria"/>
              </a:rPr>
              <a:t>SwafS-13-2017: Integrating Society in Science and Innovation – An approach to co- creation</a:t>
            </a:r>
            <a:endParaRPr u="sng">
              <a:solidFill>
                <a:srgbClr val="FF0000"/>
              </a:solidFill>
              <a:latin typeface="Cambria"/>
              <a:ea typeface="Cambria"/>
              <a:cs typeface="Cambria"/>
              <a:sym typeface="Cambria"/>
            </a:endParaRPr>
          </a:p>
          <a:p>
            <a:pPr lvl="0" algn="just">
              <a:defRPr sz="1800"/>
            </a:pPr>
            <a:r>
              <a:rPr>
                <a:solidFill>
                  <a:srgbClr val="3366FF"/>
                </a:solidFill>
                <a:latin typeface="Cambria"/>
                <a:ea typeface="Cambria"/>
                <a:cs typeface="Cambria"/>
                <a:sym typeface="Cambria"/>
              </a:rPr>
              <a:t>Application opening: </a:t>
            </a:r>
            <a:r>
              <a:rPr>
                <a:solidFill>
                  <a:srgbClr val="3366FF"/>
                </a:solidFill>
                <a:latin typeface="Cambria"/>
                <a:ea typeface="Cambria"/>
                <a:cs typeface="Cambria"/>
                <a:sym typeface="Cambria"/>
              </a:rPr>
              <a:t>12-04-2017</a:t>
            </a:r>
            <a:endParaRPr>
              <a:solidFill>
                <a:srgbClr val="3366FF"/>
              </a:solidFill>
              <a:latin typeface="Cambria"/>
              <a:ea typeface="Cambria"/>
              <a:cs typeface="Cambria"/>
              <a:sym typeface="Cambria"/>
            </a:endParaRPr>
          </a:p>
          <a:p>
            <a:pPr lvl="0" algn="just">
              <a:defRPr sz="1800"/>
            </a:pPr>
            <a:r>
              <a:rPr sz="1600">
                <a:latin typeface="Cambria"/>
                <a:ea typeface="Cambria"/>
                <a:cs typeface="Cambria"/>
                <a:sym typeface="Cambria"/>
              </a:rPr>
              <a:t>There is increasing interest, and occasional experiments in processes of co-construction (e.g. agenda-building and policy inputs, co-evaluation, co-funding) and co-production (e.g. citizen science). Sometimes, it is deemed sufficient to have such processes occur, but one could also consider their content and how society would be integrated through approaches like value-sensitive design and gender-sensitive design. There are also combinations of process and content, as with place-based activities involving smart cities, living labs, and the regional dimension linked to Smart Specialization Strategies. For the gender dimension, research has already been funded to outline the loss to society and economy of not taking gender aspects into account in research organization and research design. Such questions can be raised for other dimensions of RRI as well.</a:t>
            </a:r>
            <a:endParaRPr sz="1600">
              <a:latin typeface="Cambria"/>
              <a:ea typeface="Cambria"/>
              <a:cs typeface="Cambria"/>
              <a:sym typeface="Cambria"/>
            </a:endParaRPr>
          </a:p>
          <a:p>
            <a:pPr lvl="0" algn="just">
              <a:defRPr sz="1800"/>
            </a:pPr>
            <a:r>
              <a:rPr sz="1600">
                <a:latin typeface="Cambria"/>
                <a:ea typeface="Cambria"/>
                <a:cs typeface="Cambria"/>
                <a:sym typeface="Cambria"/>
              </a:rPr>
              <a:t>While traditional approaches to public engagement will remain, this topic constitutes an opening towards the ‘new wave’ of public engagement where ‘co-creation’ is a key notion. </a:t>
            </a:r>
            <a:endParaRPr sz="1600">
              <a:latin typeface="Cambria"/>
              <a:ea typeface="Cambria"/>
              <a:cs typeface="Cambria"/>
              <a:sym typeface="Cambria"/>
            </a:endParaRPr>
          </a:p>
          <a:p>
            <a:pPr lvl="0">
              <a:defRPr sz="1800"/>
            </a:pPr>
            <a:endParaRPr u="sng">
              <a:solidFill>
                <a:srgbClr val="FF0000"/>
              </a:solidFill>
            </a:endParaRPr>
          </a:p>
          <a:p>
            <a:pPr lvl="0">
              <a:defRPr sz="1800"/>
            </a:pPr>
            <a:r>
              <a:rPr u="sng">
                <a:solidFill>
                  <a:srgbClr val="FF0000"/>
                </a:solidFill>
              </a:rPr>
              <a:t> </a:t>
            </a:r>
            <a:endParaRPr u="sng">
              <a:solidFill>
                <a:srgbClr val="FF0000"/>
              </a:solidFill>
            </a:endParaRP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91" name="Shape 91"/>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92" name="Shape 92"/>
          <p:cNvSpPr/>
          <p:nvPr/>
        </p:nvSpPr>
        <p:spPr>
          <a:xfrm>
            <a:off x="5573752" y="220186"/>
            <a:ext cx="3390861" cy="9931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r">
              <a:defRPr sz="1800"/>
            </a:pPr>
            <a:r>
              <a:rPr b="1" sz="2800">
                <a:latin typeface="Cambria"/>
                <a:ea typeface="Cambria"/>
                <a:cs typeface="Cambria"/>
                <a:sym typeface="Cambria"/>
              </a:rPr>
              <a:t>Comment continuer?</a:t>
            </a:r>
            <a:endParaRPr b="1">
              <a:latin typeface="Cambria"/>
              <a:ea typeface="Cambria"/>
              <a:cs typeface="Cambria"/>
              <a:sym typeface="Cambria"/>
            </a:endParaRPr>
          </a:p>
          <a:p>
            <a:pPr lvl="0" algn="r">
              <a:defRPr sz="1800"/>
            </a:pPr>
            <a:r>
              <a:rPr sz="2800">
                <a:latin typeface="Comic Sans MS Bold"/>
                <a:ea typeface="Comic Sans MS Bold"/>
                <a:cs typeface="Comic Sans MS Bold"/>
                <a:sym typeface="Comic Sans MS Bold"/>
              </a:rPr>
              <a:t> </a:t>
            </a:r>
          </a:p>
        </p:txBody>
      </p:sp>
      <p:sp>
        <p:nvSpPr>
          <p:cNvPr id="93" name="Shape 93"/>
          <p:cNvSpPr/>
          <p:nvPr/>
        </p:nvSpPr>
        <p:spPr>
          <a:xfrm>
            <a:off x="755650" y="1052512"/>
            <a:ext cx="7920038" cy="354883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t>	</a:t>
            </a:r>
          </a:p>
          <a:p>
            <a:pPr lvl="0">
              <a:defRPr sz="1800"/>
            </a:pPr>
            <a:endParaRPr u="sng">
              <a:solidFill>
                <a:srgbClr val="FF0000"/>
              </a:solidFill>
            </a:endParaRPr>
          </a:p>
          <a:p>
            <a:pPr lvl="0">
              <a:buClr>
                <a:srgbClr val="000000"/>
              </a:buClr>
              <a:buSzPct val="100000"/>
              <a:buFont typeface="Arial"/>
              <a:buChar char="•"/>
              <a:defRPr sz="1800"/>
            </a:pPr>
            <a:r>
              <a:rPr b="1">
                <a:latin typeface="Cambria"/>
                <a:ea typeface="Cambria"/>
                <a:cs typeface="Cambria"/>
                <a:sym typeface="Cambria"/>
              </a:rPr>
              <a:t>Identifier les thèmes qu</a:t>
            </a:r>
            <a:r>
              <a:rPr b="1">
                <a:latin typeface="Cambria"/>
                <a:ea typeface="Cambria"/>
                <a:cs typeface="Cambria"/>
                <a:sym typeface="Cambria"/>
              </a:rPr>
              <a:t>’</a:t>
            </a:r>
            <a:r>
              <a:rPr b="1">
                <a:latin typeface="Cambria"/>
                <a:ea typeface="Cambria"/>
                <a:cs typeface="Cambria"/>
                <a:sym typeface="Cambria"/>
              </a:rPr>
              <a:t>on veut adresser</a:t>
            </a:r>
            <a:endParaRPr b="1">
              <a:latin typeface="Cambria"/>
              <a:ea typeface="Cambria"/>
              <a:cs typeface="Cambria"/>
              <a:sym typeface="Cambria"/>
            </a:endParaRPr>
          </a:p>
          <a:p>
            <a:pPr lvl="0">
              <a:buClr>
                <a:srgbClr val="000000"/>
              </a:buClr>
              <a:buSzPct val="100000"/>
              <a:buFont typeface="Arial"/>
              <a:buChar char="•"/>
              <a:defRPr sz="1800"/>
            </a:pPr>
            <a:endParaRPr b="1">
              <a:latin typeface="Cambria"/>
              <a:ea typeface="Cambria"/>
              <a:cs typeface="Cambria"/>
              <a:sym typeface="Cambria"/>
            </a:endParaRPr>
          </a:p>
          <a:p>
            <a:pPr lvl="0">
              <a:buClr>
                <a:srgbClr val="000000"/>
              </a:buClr>
              <a:buSzPct val="100000"/>
              <a:buFont typeface="Arial"/>
              <a:buChar char="•"/>
              <a:defRPr sz="1800"/>
            </a:pPr>
            <a:r>
              <a:rPr b="1">
                <a:latin typeface="Cambria"/>
                <a:ea typeface="Cambria"/>
                <a:cs typeface="Cambria"/>
                <a:sym typeface="Cambria"/>
              </a:rPr>
              <a:t>Former des groupes de travail USPC pour étudier les appels H2020 relatifs</a:t>
            </a:r>
            <a:endParaRPr b="1">
              <a:latin typeface="Cambria"/>
              <a:ea typeface="Cambria"/>
              <a:cs typeface="Cambria"/>
              <a:sym typeface="Cambria"/>
            </a:endParaRPr>
          </a:p>
          <a:p>
            <a:pPr lvl="0">
              <a:buClr>
                <a:srgbClr val="000000"/>
              </a:buClr>
              <a:buSzPct val="100000"/>
              <a:buFont typeface="Arial"/>
              <a:buChar char="•"/>
              <a:defRPr sz="1800"/>
            </a:pPr>
            <a:endParaRPr b="1">
              <a:latin typeface="Cambria"/>
              <a:ea typeface="Cambria"/>
              <a:cs typeface="Cambria"/>
              <a:sym typeface="Cambria"/>
            </a:endParaRPr>
          </a:p>
          <a:p>
            <a:pPr lvl="0">
              <a:buClr>
                <a:srgbClr val="000000"/>
              </a:buClr>
              <a:buSzPct val="100000"/>
              <a:buFont typeface="Arial"/>
              <a:buChar char="•"/>
              <a:defRPr sz="1800"/>
            </a:pPr>
            <a:r>
              <a:rPr b="1">
                <a:latin typeface="Cambria"/>
                <a:ea typeface="Cambria"/>
                <a:cs typeface="Cambria"/>
                <a:sym typeface="Cambria"/>
              </a:rPr>
              <a:t>Discuter avec le service Europe de l</a:t>
            </a:r>
            <a:r>
              <a:rPr b="1">
                <a:latin typeface="Cambria"/>
                <a:ea typeface="Cambria"/>
                <a:cs typeface="Cambria"/>
                <a:sym typeface="Cambria"/>
              </a:rPr>
              <a:t>’</a:t>
            </a:r>
            <a:r>
              <a:rPr b="1">
                <a:latin typeface="Cambria"/>
                <a:ea typeface="Cambria"/>
                <a:cs typeface="Cambria"/>
                <a:sym typeface="Cambria"/>
              </a:rPr>
              <a:t>USPC</a:t>
            </a:r>
            <a:endParaRPr b="1">
              <a:latin typeface="Cambria"/>
              <a:ea typeface="Cambria"/>
              <a:cs typeface="Cambria"/>
              <a:sym typeface="Cambria"/>
            </a:endParaRPr>
          </a:p>
          <a:p>
            <a:pPr lvl="0">
              <a:buClr>
                <a:srgbClr val="000000"/>
              </a:buClr>
              <a:buSzPct val="100000"/>
              <a:buFont typeface="Arial"/>
              <a:buChar char="•"/>
              <a:defRPr sz="1800"/>
            </a:pPr>
            <a:endParaRPr b="1">
              <a:latin typeface="Cambria"/>
              <a:ea typeface="Cambria"/>
              <a:cs typeface="Cambria"/>
              <a:sym typeface="Cambria"/>
            </a:endParaRPr>
          </a:p>
          <a:p>
            <a:pPr lvl="0">
              <a:buClr>
                <a:srgbClr val="000000"/>
              </a:buClr>
              <a:buSzPct val="100000"/>
              <a:buFont typeface="Arial"/>
              <a:buChar char="•"/>
              <a:defRPr sz="1800"/>
            </a:pPr>
            <a:r>
              <a:rPr b="1">
                <a:latin typeface="Cambria"/>
                <a:ea typeface="Cambria"/>
                <a:cs typeface="Cambria"/>
                <a:sym typeface="Cambria"/>
              </a:rPr>
              <a:t>Organiser des réunions avec des collègues Européens d</a:t>
            </a:r>
            <a:r>
              <a:rPr b="1">
                <a:latin typeface="Cambria"/>
                <a:ea typeface="Cambria"/>
                <a:cs typeface="Cambria"/>
                <a:sym typeface="Cambria"/>
              </a:rPr>
              <a:t>’</a:t>
            </a:r>
            <a:r>
              <a:rPr b="1">
                <a:latin typeface="Cambria"/>
                <a:ea typeface="Cambria"/>
                <a:cs typeface="Cambria"/>
                <a:sym typeface="Cambria"/>
              </a:rPr>
              <a:t>ici Septembre</a:t>
            </a:r>
            <a:endParaRPr b="1">
              <a:latin typeface="Cambria"/>
              <a:ea typeface="Cambria"/>
              <a:cs typeface="Cambria"/>
              <a:sym typeface="Cambria"/>
            </a:endParaRPr>
          </a:p>
          <a:p>
            <a:pPr lvl="0">
              <a:buClr>
                <a:srgbClr val="000000"/>
              </a:buClr>
              <a:buSzPct val="100000"/>
              <a:buFont typeface="Arial"/>
              <a:buChar char="•"/>
              <a:defRPr sz="1800"/>
            </a:pPr>
            <a:endParaRPr b="1">
              <a:latin typeface="Cambria"/>
              <a:ea typeface="Cambria"/>
              <a:cs typeface="Cambria"/>
              <a:sym typeface="Cambria"/>
            </a:endParaRPr>
          </a:p>
          <a:p>
            <a:pPr lvl="0">
              <a:buClr>
                <a:srgbClr val="000000"/>
              </a:buClr>
              <a:buSzPct val="100000"/>
              <a:buFont typeface="Arial"/>
              <a:buChar char="•"/>
              <a:defRPr sz="1800"/>
            </a:pPr>
            <a:r>
              <a:rPr b="1">
                <a:latin typeface="Cambria"/>
                <a:ea typeface="Cambria"/>
                <a:cs typeface="Cambria"/>
                <a:sym typeface="Cambria"/>
              </a:rPr>
              <a:t>Comencer à écrire les propositions</a:t>
            </a:r>
            <a:endParaRPr b="1">
              <a:latin typeface="Cambria"/>
              <a:ea typeface="Cambria"/>
              <a:cs typeface="Cambria"/>
              <a:sym typeface="Cambria"/>
            </a:endParaRPr>
          </a:p>
          <a:p>
            <a:pPr lvl="0">
              <a:defRPr sz="1800"/>
            </a:pPr>
            <a:r>
              <a:rPr b="1">
                <a:latin typeface="Cambria"/>
                <a:ea typeface="Cambria"/>
                <a:cs typeface="Cambria"/>
                <a:sym typeface="Cambria"/>
              </a:rPr>
              <a:t> </a:t>
            </a:r>
            <a:endParaRPr b="1">
              <a:latin typeface="Cambria"/>
              <a:ea typeface="Cambria"/>
              <a:cs typeface="Cambria"/>
              <a:sym typeface="Cambria"/>
            </a:endParaRP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35" name="Shape 35"/>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36" name="Shape 36"/>
          <p:cNvSpPr/>
          <p:nvPr/>
        </p:nvSpPr>
        <p:spPr>
          <a:xfrm>
            <a:off x="576262" y="240823"/>
            <a:ext cx="8243888" cy="9931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b="1" sz="2800"/>
              <a:t>H2020  une vue globale (biais SET)</a:t>
            </a:r>
            <a:r>
              <a:rPr b="1" sz="2800"/>
              <a:t> </a:t>
            </a:r>
            <a:endParaRPr sz="2800"/>
          </a:p>
          <a:p>
            <a:pPr lvl="0" algn="r">
              <a:defRPr sz="1800"/>
            </a:pPr>
            <a:r>
              <a:rPr sz="2800">
                <a:latin typeface="Comic Sans MS Bold"/>
                <a:ea typeface="Comic Sans MS Bold"/>
                <a:cs typeface="Comic Sans MS Bold"/>
                <a:sym typeface="Comic Sans MS Bold"/>
              </a:rPr>
              <a:t> </a:t>
            </a:r>
          </a:p>
        </p:txBody>
      </p:sp>
      <p:sp>
        <p:nvSpPr>
          <p:cNvPr id="37" name="Shape 37"/>
          <p:cNvSpPr/>
          <p:nvPr/>
        </p:nvSpPr>
        <p:spPr>
          <a:xfrm>
            <a:off x="684212" y="1125537"/>
            <a:ext cx="8459788" cy="59513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rPr b="1">
                <a:solidFill>
                  <a:srgbClr val="FF0000"/>
                </a:solidFill>
                <a:latin typeface="Cambria"/>
                <a:ea typeface="Cambria"/>
                <a:cs typeface="Cambria"/>
                <a:sym typeface="Cambria"/>
              </a:rPr>
              <a:t>Excellent science</a:t>
            </a:r>
            <a:endParaRPr b="1">
              <a:solidFill>
                <a:srgbClr val="FF0000"/>
              </a:solidFill>
              <a:latin typeface="Cambria"/>
              <a:ea typeface="Cambria"/>
              <a:cs typeface="Cambria"/>
              <a:sym typeface="Cambria"/>
            </a:endParaRPr>
          </a:p>
          <a:p>
            <a:pPr lvl="1">
              <a:defRPr sz="1800"/>
            </a:pPr>
            <a:r>
              <a:rPr b="1">
                <a:latin typeface="Cambria"/>
                <a:ea typeface="Cambria"/>
                <a:cs typeface="Cambria"/>
                <a:sym typeface="Cambria"/>
              </a:rPr>
              <a:t>Future and Emerging Technologies (FET)</a:t>
            </a:r>
            <a:endParaRPr b="1">
              <a:latin typeface="Cambria"/>
              <a:ea typeface="Cambria"/>
              <a:cs typeface="Cambria"/>
              <a:sym typeface="Cambria"/>
            </a:endParaRPr>
          </a:p>
          <a:p>
            <a:pPr lvl="1">
              <a:defRPr sz="1800"/>
            </a:pPr>
            <a:r>
              <a:rPr b="1">
                <a:latin typeface="Cambria"/>
                <a:ea typeface="Cambria"/>
                <a:cs typeface="Cambria"/>
                <a:sym typeface="Cambria"/>
              </a:rPr>
              <a:t>Marie Skłodowska-Curie actions  (MSC) </a:t>
            </a:r>
            <a:r>
              <a:rPr b="1" i="1">
                <a:latin typeface="Cambria"/>
                <a:ea typeface="Cambria"/>
                <a:cs typeface="Cambria"/>
                <a:sym typeface="Cambria"/>
              </a:rPr>
              <a:t>(no upcoming calls?)</a:t>
            </a:r>
            <a:endParaRPr b="1" i="1">
              <a:latin typeface="Cambria"/>
              <a:ea typeface="Cambria"/>
              <a:cs typeface="Cambria"/>
              <a:sym typeface="Cambria"/>
            </a:endParaRPr>
          </a:p>
          <a:p>
            <a:pPr lvl="1">
              <a:defRPr sz="1800"/>
            </a:pPr>
            <a:r>
              <a:rPr b="1">
                <a:latin typeface="Cambria"/>
                <a:ea typeface="Cambria"/>
                <a:cs typeface="Cambria"/>
                <a:sym typeface="Cambria"/>
              </a:rPr>
              <a:t>European research infrastructures (INFRA)</a:t>
            </a:r>
            <a:endParaRPr b="1">
              <a:latin typeface="Cambria"/>
              <a:ea typeface="Cambria"/>
              <a:cs typeface="Cambria"/>
              <a:sym typeface="Cambria"/>
            </a:endParaRPr>
          </a:p>
          <a:p>
            <a:pPr lvl="0">
              <a:defRPr sz="1800"/>
            </a:pPr>
            <a:r>
              <a:rPr b="1">
                <a:solidFill>
                  <a:srgbClr val="FF0000"/>
                </a:solidFill>
                <a:latin typeface="Cambria"/>
                <a:ea typeface="Cambria"/>
                <a:cs typeface="Cambria"/>
                <a:sym typeface="Cambria"/>
              </a:rPr>
              <a:t>Leadership in enabling and industrial technologies (LEIT)</a:t>
            </a:r>
            <a:endParaRPr b="1">
              <a:solidFill>
                <a:srgbClr val="FF0000"/>
              </a:solidFill>
              <a:latin typeface="Cambria"/>
              <a:ea typeface="Cambria"/>
              <a:cs typeface="Cambria"/>
              <a:sym typeface="Cambria"/>
            </a:endParaRPr>
          </a:p>
          <a:p>
            <a:pPr lvl="1">
              <a:defRPr sz="1800"/>
            </a:pPr>
            <a:r>
              <a:rPr b="1">
                <a:latin typeface="Cambria"/>
                <a:ea typeface="Cambria"/>
                <a:cs typeface="Cambria"/>
                <a:sym typeface="Cambria"/>
              </a:rPr>
              <a:t>Information and communication technologies</a:t>
            </a:r>
            <a:endParaRPr b="1">
              <a:latin typeface="Cambria"/>
              <a:ea typeface="Cambria"/>
              <a:cs typeface="Cambria"/>
              <a:sym typeface="Cambria"/>
            </a:endParaRPr>
          </a:p>
          <a:p>
            <a:pPr lvl="1">
              <a:defRPr sz="1800"/>
            </a:pPr>
            <a:r>
              <a:rPr b="1">
                <a:latin typeface="Cambria"/>
                <a:ea typeface="Cambria"/>
                <a:cs typeface="Cambria"/>
                <a:sym typeface="Cambria"/>
              </a:rPr>
              <a:t>Nanotechnologies, Advanced materials, Advanced manufacturing and processing, Biotechnology</a:t>
            </a:r>
            <a:endParaRPr b="1">
              <a:latin typeface="Cambria"/>
              <a:ea typeface="Cambria"/>
              <a:cs typeface="Cambria"/>
              <a:sym typeface="Cambria"/>
            </a:endParaRPr>
          </a:p>
          <a:p>
            <a:pPr lvl="1">
              <a:defRPr sz="1800"/>
            </a:pPr>
            <a:r>
              <a:rPr b="1">
                <a:latin typeface="Cambria"/>
                <a:ea typeface="Cambria"/>
                <a:cs typeface="Cambria"/>
                <a:sym typeface="Cambria"/>
              </a:rPr>
              <a:t>Space</a:t>
            </a:r>
            <a:endParaRPr b="1">
              <a:latin typeface="Cambria"/>
              <a:ea typeface="Cambria"/>
              <a:cs typeface="Cambria"/>
              <a:sym typeface="Cambria"/>
            </a:endParaRPr>
          </a:p>
          <a:p>
            <a:pPr lvl="0">
              <a:defRPr sz="1800"/>
            </a:pPr>
            <a:r>
              <a:rPr b="1">
                <a:solidFill>
                  <a:srgbClr val="FF0000"/>
                </a:solidFill>
                <a:latin typeface="Cambria"/>
                <a:ea typeface="Cambria"/>
                <a:cs typeface="Cambria"/>
                <a:sym typeface="Cambria"/>
              </a:rPr>
              <a:t>Societal challenges (7 in total)</a:t>
            </a:r>
            <a:endParaRPr b="1">
              <a:solidFill>
                <a:srgbClr val="FF0000"/>
              </a:solidFill>
              <a:latin typeface="Cambria"/>
              <a:ea typeface="Cambria"/>
              <a:cs typeface="Cambria"/>
              <a:sym typeface="Cambria"/>
            </a:endParaRPr>
          </a:p>
          <a:p>
            <a:pPr lvl="1">
              <a:defRPr sz="1800"/>
            </a:pPr>
            <a:r>
              <a:rPr b="1">
                <a:latin typeface="Cambria"/>
                <a:ea typeface="Cambria"/>
                <a:cs typeface="Cambria"/>
                <a:sym typeface="Cambria"/>
              </a:rPr>
              <a:t>    Health, demographic change and wellbeing</a:t>
            </a:r>
            <a:endParaRPr b="1">
              <a:latin typeface="Cambria"/>
              <a:ea typeface="Cambria"/>
              <a:cs typeface="Cambria"/>
              <a:sym typeface="Cambria"/>
            </a:endParaRPr>
          </a:p>
          <a:p>
            <a:pPr lvl="1">
              <a:defRPr sz="1800"/>
            </a:pPr>
            <a:r>
              <a:rPr b="1">
                <a:latin typeface="Cambria"/>
                <a:ea typeface="Cambria"/>
                <a:cs typeface="Cambria"/>
                <a:sym typeface="Cambria"/>
              </a:rPr>
              <a:t>    Secure, clean and efficient energy</a:t>
            </a:r>
            <a:endParaRPr b="1">
              <a:latin typeface="Cambria"/>
              <a:ea typeface="Cambria"/>
              <a:cs typeface="Cambria"/>
              <a:sym typeface="Cambria"/>
            </a:endParaRPr>
          </a:p>
          <a:p>
            <a:pPr lvl="1">
              <a:defRPr sz="1800"/>
            </a:pPr>
            <a:r>
              <a:rPr b="1">
                <a:latin typeface="Cambria"/>
                <a:ea typeface="Cambria"/>
                <a:cs typeface="Cambria"/>
                <a:sym typeface="Cambria"/>
              </a:rPr>
              <a:t>    Climate action, environment, resource efficiency and raw materials</a:t>
            </a:r>
            <a:endParaRPr b="1">
              <a:latin typeface="Cambria"/>
              <a:ea typeface="Cambria"/>
              <a:cs typeface="Cambria"/>
              <a:sym typeface="Cambria"/>
            </a:endParaRPr>
          </a:p>
          <a:p>
            <a:pPr lvl="1">
              <a:defRPr sz="1800"/>
            </a:pPr>
            <a:r>
              <a:rPr b="1">
                <a:latin typeface="Cambria"/>
                <a:ea typeface="Cambria"/>
                <a:cs typeface="Cambria"/>
                <a:sym typeface="Cambria"/>
              </a:rPr>
              <a:t>    Europe in a changing world – inclusive, innovative and reflective Societies</a:t>
            </a:r>
            <a:endParaRPr b="1">
              <a:latin typeface="Cambria"/>
              <a:ea typeface="Cambria"/>
              <a:cs typeface="Cambria"/>
              <a:sym typeface="Cambria"/>
            </a:endParaRPr>
          </a:p>
          <a:p>
            <a:pPr lvl="0">
              <a:defRPr sz="1800"/>
            </a:pPr>
            <a:r>
              <a:rPr b="1">
                <a:solidFill>
                  <a:srgbClr val="FF0000"/>
                </a:solidFill>
                <a:latin typeface="Cambria"/>
                <a:ea typeface="Cambria"/>
                <a:cs typeface="Cambria"/>
                <a:sym typeface="Cambria"/>
              </a:rPr>
              <a:t>Spreading excellence and widening participation</a:t>
            </a:r>
            <a:endParaRPr b="1">
              <a:solidFill>
                <a:srgbClr val="FF0000"/>
              </a:solidFill>
              <a:latin typeface="Cambria"/>
              <a:ea typeface="Cambria"/>
              <a:cs typeface="Cambria"/>
              <a:sym typeface="Cambria"/>
            </a:endParaRPr>
          </a:p>
          <a:p>
            <a:pPr lvl="0">
              <a:defRPr sz="1800"/>
            </a:pPr>
            <a:r>
              <a:rPr b="1">
                <a:solidFill>
                  <a:srgbClr val="FF0000"/>
                </a:solidFill>
                <a:latin typeface="Cambria"/>
                <a:ea typeface="Cambria"/>
                <a:cs typeface="Cambria"/>
                <a:sym typeface="Cambria"/>
              </a:rPr>
              <a:t>Science with and for society</a:t>
            </a:r>
            <a:endParaRPr b="1">
              <a:solidFill>
                <a:srgbClr val="FF0000"/>
              </a:solidFill>
              <a:latin typeface="Cambria"/>
              <a:ea typeface="Cambria"/>
              <a:cs typeface="Cambria"/>
              <a:sym typeface="Cambria"/>
            </a:endParaRPr>
          </a:p>
          <a:p>
            <a:pPr lvl="0">
              <a:defRPr sz="1800"/>
            </a:pPr>
            <a:endParaRPr b="1">
              <a:solidFill>
                <a:srgbClr val="FF0000"/>
              </a:solidFill>
              <a:latin typeface="Cambria"/>
              <a:ea typeface="Cambria"/>
              <a:cs typeface="Cambria"/>
              <a:sym typeface="Cambria"/>
            </a:endParaRPr>
          </a:p>
          <a:p>
            <a:pPr lvl="0">
              <a:defRPr sz="1800"/>
            </a:pPr>
            <a:r>
              <a:rPr b="1">
                <a:solidFill>
                  <a:srgbClr val="008000"/>
                </a:solidFill>
                <a:latin typeface="Cambria"/>
                <a:ea typeface="Cambria"/>
                <a:cs typeface="Cambria"/>
                <a:sym typeface="Cambria"/>
              </a:rPr>
              <a:t>(Que les programmes “collectifs” pas de MSCA individuels etc</a:t>
            </a:r>
            <a:r>
              <a:rPr b="1">
                <a:solidFill>
                  <a:srgbClr val="008000"/>
                </a:solidFill>
                <a:latin typeface="Cambria"/>
                <a:ea typeface="Cambria"/>
                <a:cs typeface="Cambria"/>
                <a:sym typeface="Cambria"/>
              </a:rPr>
              <a:t>…)</a:t>
            </a:r>
            <a:endParaRPr b="1">
              <a:solidFill>
                <a:srgbClr val="008000"/>
              </a:solidFill>
              <a:latin typeface="Cambria"/>
              <a:ea typeface="Cambria"/>
              <a:cs typeface="Cambria"/>
              <a:sym typeface="Cambria"/>
            </a:endParaRPr>
          </a:p>
          <a:p>
            <a:pPr lvl="0">
              <a:defRPr sz="1800"/>
            </a:pPr>
            <a:endParaRPr>
              <a:latin typeface="Times New Roman"/>
              <a:ea typeface="Times New Roman"/>
              <a:cs typeface="Times New Roman"/>
              <a:sym typeface="Times New Roman"/>
            </a:endParaRPr>
          </a:p>
          <a:p>
            <a:pPr lvl="1">
              <a:defRPr sz="1800"/>
            </a:pPr>
            <a:endParaRPr>
              <a:latin typeface="Cambria"/>
              <a:ea typeface="Cambria"/>
              <a:cs typeface="Cambria"/>
              <a:sym typeface="Cambria"/>
            </a:endParaRPr>
          </a:p>
          <a:p>
            <a:pPr lvl="0">
              <a:defRPr sz="1800"/>
            </a:pPr>
            <a:r>
              <a:rPr>
                <a:latin typeface="Arial"/>
                <a:ea typeface="Arial"/>
                <a:cs typeface="Arial"/>
                <a:sym typeface="Arial"/>
              </a:rPr>
              <a:t> </a:t>
            </a:r>
            <a:endParaRPr>
              <a:latin typeface="Arial"/>
              <a:ea typeface="Arial"/>
              <a:cs typeface="Arial"/>
              <a:sym typeface="Arial"/>
            </a:endParaR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Shape 39"/>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40" name="Shape 40"/>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41" name="Shape 41"/>
          <p:cNvSpPr/>
          <p:nvPr/>
        </p:nvSpPr>
        <p:spPr>
          <a:xfrm>
            <a:off x="576262" y="37623"/>
            <a:ext cx="8243888" cy="13995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b="1" sz="2800"/>
              <a:t>Future and </a:t>
            </a:r>
            <a:r>
              <a:rPr b="1" sz="2800"/>
              <a:t>Emerging</a:t>
            </a:r>
            <a:r>
              <a:rPr b="1" sz="2800"/>
              <a:t> Technologies Groupes A,B,C </a:t>
            </a:r>
            <a:endParaRPr sz="2800"/>
          </a:p>
          <a:p>
            <a:pPr lvl="0" algn="r">
              <a:defRPr sz="1800"/>
            </a:pPr>
            <a:r>
              <a:rPr sz="2800">
                <a:latin typeface="Comic Sans MS Bold"/>
                <a:ea typeface="Comic Sans MS Bold"/>
                <a:cs typeface="Comic Sans MS Bold"/>
                <a:sym typeface="Comic Sans MS Bold"/>
              </a:rPr>
              <a:t> </a:t>
            </a:r>
          </a:p>
        </p:txBody>
      </p:sp>
      <p:sp>
        <p:nvSpPr>
          <p:cNvPr id="42" name="Shape 42"/>
          <p:cNvSpPr/>
          <p:nvPr/>
        </p:nvSpPr>
        <p:spPr>
          <a:xfrm>
            <a:off x="684212" y="1125537"/>
            <a:ext cx="8459788" cy="541573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rPr u="sng">
                <a:solidFill>
                  <a:srgbClr val="FF0000"/>
                </a:solidFill>
                <a:latin typeface="Cambria"/>
                <a:ea typeface="Cambria"/>
                <a:cs typeface="Cambria"/>
                <a:sym typeface="Cambria"/>
              </a:rPr>
              <a:t>FETPROACT-02-2017: FET ERANET Cofund</a:t>
            </a:r>
            <a:r>
              <a:rPr>
                <a:latin typeface="Cambria"/>
                <a:ea typeface="Cambria"/>
                <a:cs typeface="Cambria"/>
                <a:sym typeface="Cambria"/>
              </a:rPr>
              <a:t>	</a:t>
            </a:r>
            <a:endParaRPr>
              <a:latin typeface="Cambria"/>
              <a:ea typeface="Cambria"/>
              <a:cs typeface="Cambria"/>
              <a:sym typeface="Cambria"/>
            </a:endParaRPr>
          </a:p>
          <a:p>
            <a:pPr lvl="0">
              <a:defRPr sz="1800"/>
            </a:pPr>
            <a:r>
              <a:rPr>
                <a:solidFill>
                  <a:srgbClr val="009ED9"/>
                </a:solidFill>
                <a:latin typeface="Cambria"/>
                <a:ea typeface="Cambria"/>
                <a:cs typeface="Cambria"/>
                <a:sym typeface="Cambria"/>
              </a:rPr>
              <a:t>Application deadline:</a:t>
            </a:r>
            <a:r>
              <a:rPr>
                <a:latin typeface="Cambria"/>
                <a:ea typeface="Cambria"/>
                <a:cs typeface="Cambria"/>
                <a:sym typeface="Cambria"/>
              </a:rPr>
              <a:t> </a:t>
            </a:r>
            <a:r>
              <a:rPr>
                <a:solidFill>
                  <a:srgbClr val="009ED9"/>
                </a:solidFill>
                <a:latin typeface="Cambria"/>
                <a:ea typeface="Cambria"/>
                <a:cs typeface="Cambria"/>
                <a:sym typeface="Cambria"/>
              </a:rPr>
              <a:t>24-01-2017</a:t>
            </a:r>
            <a:endParaRPr>
              <a:solidFill>
                <a:srgbClr val="009ED9"/>
              </a:solidFill>
              <a:latin typeface="Cambria"/>
              <a:ea typeface="Cambria"/>
              <a:cs typeface="Cambria"/>
              <a:sym typeface="Cambria"/>
            </a:endParaRPr>
          </a:p>
          <a:p>
            <a:pPr lvl="0">
              <a:defRPr sz="1800"/>
            </a:pPr>
            <a:r>
              <a:rPr>
                <a:latin typeface="Cambria"/>
                <a:ea typeface="Cambria"/>
                <a:cs typeface="Cambria"/>
                <a:sym typeface="Cambria"/>
              </a:rPr>
              <a:t>Proposals should coordinate national and regional programmes for research in the FET domain by implementing a joint transnational call for proposals (resulting in grants to third parties) with EU cofunding. Proposers are encouraged to implement other joint activities related to the coordination of public research and innovation programmes, such as transnational networking, meetings and technology transfer activities, as well as additional joint calls without EU cofunding.</a:t>
            </a:r>
            <a:endParaRPr>
              <a:latin typeface="Cambria"/>
              <a:ea typeface="Cambria"/>
              <a:cs typeface="Cambria"/>
              <a:sym typeface="Cambria"/>
            </a:endParaRPr>
          </a:p>
          <a:p>
            <a:pPr lvl="0">
              <a:defRPr sz="1800"/>
            </a:pPr>
            <a:r>
              <a:rPr>
                <a:latin typeface="Cambria"/>
                <a:ea typeface="Cambria"/>
                <a:cs typeface="Cambria"/>
                <a:sym typeface="Cambria"/>
              </a:rPr>
              <a:t>Overall budget: €5 million </a:t>
            </a:r>
            <a:endParaRPr>
              <a:latin typeface="Cambria"/>
              <a:ea typeface="Cambria"/>
              <a:cs typeface="Cambria"/>
              <a:sym typeface="Cambria"/>
            </a:endParaRPr>
          </a:p>
          <a:p>
            <a:pPr lvl="0">
              <a:defRPr sz="1800"/>
            </a:pPr>
            <a:r>
              <a:rPr u="sng">
                <a:solidFill>
                  <a:srgbClr val="FF0000"/>
                </a:solidFill>
                <a:latin typeface="Cambria"/>
                <a:ea typeface="Cambria"/>
                <a:cs typeface="Cambria"/>
                <a:sym typeface="Cambria"/>
              </a:rPr>
              <a:t>FETOPEN-01-2016-2017: FET-Open research and innovation actions</a:t>
            </a:r>
            <a:endParaRPr u="sng">
              <a:solidFill>
                <a:srgbClr val="FF0000"/>
              </a:solidFill>
              <a:latin typeface="Cambria"/>
              <a:ea typeface="Cambria"/>
              <a:cs typeface="Cambria"/>
              <a:sym typeface="Cambria"/>
            </a:endParaRPr>
          </a:p>
          <a:p>
            <a:pPr lvl="0">
              <a:defRPr sz="1800"/>
            </a:pPr>
            <a:r>
              <a:rPr>
                <a:solidFill>
                  <a:srgbClr val="009ED9"/>
                </a:solidFill>
                <a:latin typeface="Cambria"/>
                <a:ea typeface="Cambria"/>
                <a:cs typeface="Cambria"/>
                <a:sym typeface="Cambria"/>
              </a:rPr>
              <a:t>Application deadline:</a:t>
            </a:r>
            <a:r>
              <a:rPr>
                <a:latin typeface="Cambria"/>
                <a:ea typeface="Cambria"/>
                <a:cs typeface="Cambria"/>
                <a:sym typeface="Cambria"/>
              </a:rPr>
              <a:t> </a:t>
            </a:r>
            <a:r>
              <a:rPr>
                <a:solidFill>
                  <a:srgbClr val="009ED9"/>
                </a:solidFill>
                <a:latin typeface="Cambria"/>
                <a:ea typeface="Cambria"/>
                <a:cs typeface="Cambria"/>
                <a:sym typeface="Cambria"/>
              </a:rPr>
              <a:t>27-09-2017</a:t>
            </a:r>
            <a:endParaRPr>
              <a:solidFill>
                <a:srgbClr val="009ED9"/>
              </a:solidFill>
              <a:latin typeface="Cambria"/>
              <a:ea typeface="Cambria"/>
              <a:cs typeface="Cambria"/>
              <a:sym typeface="Cambria"/>
            </a:endParaRPr>
          </a:p>
          <a:p>
            <a:pPr lvl="0">
              <a:defRPr sz="1800"/>
            </a:pPr>
            <a:r>
              <a:rPr>
                <a:latin typeface="Cambria"/>
                <a:ea typeface="Cambria"/>
                <a:cs typeface="Cambria"/>
                <a:sym typeface="Cambria"/>
              </a:rPr>
              <a:t>This topic supports the early stages of research to establish radical new technological possibilities.</a:t>
            </a:r>
            <a:endParaRPr>
              <a:latin typeface="Cambria"/>
              <a:ea typeface="Cambria"/>
              <a:cs typeface="Cambria"/>
              <a:sym typeface="Cambria"/>
            </a:endParaRPr>
          </a:p>
          <a:p>
            <a:pPr lvl="0">
              <a:defRPr sz="1800"/>
            </a:pPr>
            <a:r>
              <a:rPr>
                <a:latin typeface="Cambria"/>
                <a:ea typeface="Cambria"/>
                <a:cs typeface="Cambria"/>
                <a:sym typeface="Cambria"/>
              </a:rPr>
              <a:t>Individual grants: Up to €4 million Overall budget: €84 million </a:t>
            </a:r>
            <a:endParaRPr>
              <a:latin typeface="Cambria"/>
              <a:ea typeface="Cambria"/>
              <a:cs typeface="Cambria"/>
              <a:sym typeface="Cambria"/>
            </a:endParaRPr>
          </a:p>
          <a:p>
            <a:pPr lvl="0">
              <a:defRPr sz="1800"/>
            </a:pPr>
            <a:r>
              <a:rPr u="sng">
                <a:solidFill>
                  <a:srgbClr val="FF0000"/>
                </a:solidFill>
                <a:latin typeface="Cambria"/>
                <a:ea typeface="Cambria"/>
                <a:cs typeface="Cambria"/>
                <a:sym typeface="Cambria"/>
              </a:rPr>
              <a:t>FETOPEN-03-2017: FET-Open Coordination and Support Actions	</a:t>
            </a:r>
            <a:endParaRPr u="sng">
              <a:solidFill>
                <a:srgbClr val="FF0000"/>
              </a:solidFill>
              <a:latin typeface="Cambria"/>
              <a:ea typeface="Cambria"/>
              <a:cs typeface="Cambria"/>
              <a:sym typeface="Cambria"/>
            </a:endParaRPr>
          </a:p>
          <a:p>
            <a:pPr lvl="0">
              <a:defRPr sz="1800"/>
            </a:pPr>
            <a:r>
              <a:rPr>
                <a:solidFill>
                  <a:srgbClr val="009ED9"/>
                </a:solidFill>
                <a:latin typeface="Cambria"/>
                <a:ea typeface="Cambria"/>
                <a:cs typeface="Cambria"/>
                <a:sym typeface="Cambria"/>
              </a:rPr>
              <a:t>Application deadline:</a:t>
            </a:r>
            <a:r>
              <a:rPr>
                <a:latin typeface="Cambria"/>
                <a:ea typeface="Cambria"/>
                <a:cs typeface="Cambria"/>
                <a:sym typeface="Cambria"/>
              </a:rPr>
              <a:t> </a:t>
            </a:r>
            <a:r>
              <a:rPr>
                <a:solidFill>
                  <a:srgbClr val="009ED9"/>
                </a:solidFill>
                <a:latin typeface="Cambria"/>
                <a:ea typeface="Cambria"/>
                <a:cs typeface="Cambria"/>
                <a:sym typeface="Cambria"/>
              </a:rPr>
              <a:t>17-01-2017</a:t>
            </a:r>
            <a:endParaRPr>
              <a:solidFill>
                <a:srgbClr val="009ED9"/>
              </a:solidFill>
              <a:latin typeface="Cambria"/>
              <a:ea typeface="Cambria"/>
              <a:cs typeface="Cambria"/>
              <a:sym typeface="Cambria"/>
            </a:endParaRPr>
          </a:p>
          <a:p>
            <a:pPr lvl="0">
              <a:defRPr sz="1800"/>
            </a:pPr>
            <a:r>
              <a:rPr>
                <a:latin typeface="Cambria"/>
                <a:ea typeface="Cambria"/>
                <a:cs typeface="Cambria"/>
                <a:sym typeface="Cambria"/>
              </a:rPr>
              <a:t>Individual Grants of between €300,000 and €500,000.  </a:t>
            </a:r>
            <a:endParaRPr>
              <a:latin typeface="Cambria"/>
              <a:ea typeface="Cambria"/>
              <a:cs typeface="Cambria"/>
              <a:sym typeface="Cambria"/>
            </a:endParaRPr>
          </a:p>
          <a:p>
            <a:pPr lvl="0">
              <a:defRPr sz="1800"/>
            </a:pPr>
            <a:r>
              <a:rPr>
                <a:latin typeface="Cambria"/>
                <a:ea typeface="Cambria"/>
                <a:cs typeface="Cambria"/>
                <a:sym typeface="Cambria"/>
              </a:rPr>
              <a:t>Lien privilegié  à un FET-CSA de photodetection (“SENSE”)</a:t>
            </a:r>
            <a:endParaRPr>
              <a:latin typeface="Cambria"/>
              <a:ea typeface="Cambria"/>
              <a:cs typeface="Cambria"/>
              <a:sym typeface="Cambria"/>
            </a:endParaRPr>
          </a:p>
          <a:p>
            <a:pPr lvl="0">
              <a:defRPr sz="1800"/>
            </a:pPr>
            <a:r>
              <a:rPr>
                <a:solidFill>
                  <a:srgbClr val="008000"/>
                </a:solidFill>
                <a:latin typeface="Cambria"/>
                <a:ea typeface="Cambria"/>
                <a:cs typeface="Cambria"/>
                <a:sym typeface="Cambria"/>
              </a:rPr>
              <a:t>Graphene ? Human Brain Project ? </a:t>
            </a:r>
            <a:endParaRPr>
              <a:solidFill>
                <a:srgbClr val="008000"/>
              </a:solidFill>
              <a:latin typeface="Cambria"/>
              <a:ea typeface="Cambria"/>
              <a:cs typeface="Cambria"/>
              <a:sym typeface="Cambria"/>
            </a:endParaRP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45" name="Shape 45"/>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46" name="Shape 46"/>
          <p:cNvSpPr/>
          <p:nvPr/>
        </p:nvSpPr>
        <p:spPr>
          <a:xfrm>
            <a:off x="9525" y="240030"/>
            <a:ext cx="8748713" cy="7899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b="1"/>
              <a:t> European research Infrastructures , Groupe A</a:t>
            </a:r>
            <a:r>
              <a:rPr b="1" sz="2000"/>
              <a:t> </a:t>
            </a:r>
            <a:endParaRPr b="1" sz="2000"/>
          </a:p>
          <a:p>
            <a:pPr lvl="0" algn="r">
              <a:defRPr sz="1800"/>
            </a:pPr>
            <a:r>
              <a:rPr b="1" sz="2800"/>
              <a:t> </a:t>
            </a:r>
          </a:p>
        </p:txBody>
      </p:sp>
      <p:sp>
        <p:nvSpPr>
          <p:cNvPr id="47" name="Shape 47"/>
          <p:cNvSpPr/>
          <p:nvPr/>
        </p:nvSpPr>
        <p:spPr>
          <a:xfrm>
            <a:off x="827087" y="1098550"/>
            <a:ext cx="8066088" cy="461562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rPr u="sng">
                <a:solidFill>
                  <a:srgbClr val="FF0000"/>
                </a:solidFill>
                <a:latin typeface="Cambria"/>
                <a:ea typeface="Cambria"/>
                <a:cs typeface="Cambria"/>
                <a:sym typeface="Cambria"/>
              </a:rPr>
              <a:t>INFRADEV-04-2016: European Open Science Cloud for Research</a:t>
            </a:r>
            <a:endParaRPr u="sng">
              <a:solidFill>
                <a:srgbClr val="FF0000"/>
              </a:solidFill>
              <a:latin typeface="Cambria"/>
              <a:ea typeface="Cambria"/>
              <a:cs typeface="Cambria"/>
              <a:sym typeface="Cambria"/>
            </a:endParaRPr>
          </a:p>
          <a:p>
            <a:pPr lvl="0">
              <a:defRPr sz="1800"/>
            </a:pPr>
            <a:r>
              <a:rPr>
                <a:solidFill>
                  <a:srgbClr val="009ED9"/>
                </a:solidFill>
                <a:latin typeface="Cambria"/>
                <a:ea typeface="Cambria"/>
                <a:cs typeface="Cambria"/>
                <a:sym typeface="Cambria"/>
              </a:rPr>
              <a:t>Application deadline:29-03-2017</a:t>
            </a:r>
            <a:endParaRPr>
              <a:solidFill>
                <a:srgbClr val="009ED9"/>
              </a:solidFill>
              <a:latin typeface="Cambria"/>
              <a:ea typeface="Cambria"/>
              <a:cs typeface="Cambria"/>
              <a:sym typeface="Cambria"/>
            </a:endParaRPr>
          </a:p>
          <a:p>
            <a:pPr lvl="0">
              <a:defRPr sz="1800"/>
            </a:pPr>
            <a:r>
              <a:rPr>
                <a:solidFill>
                  <a:srgbClr val="009ED9"/>
                </a:solidFill>
                <a:latin typeface="Cambria"/>
                <a:ea typeface="Cambria"/>
                <a:cs typeface="Cambria"/>
                <a:sym typeface="Cambria"/>
              </a:rPr>
              <a:t>Research discipline:</a:t>
            </a:r>
            <a:r>
              <a:rPr>
                <a:latin typeface="Cambria"/>
                <a:ea typeface="Cambria"/>
                <a:cs typeface="Cambria"/>
                <a:sym typeface="Cambria"/>
              </a:rPr>
              <a:t> </a:t>
            </a:r>
            <a:r>
              <a:rPr>
                <a:solidFill>
                  <a:srgbClr val="009ED9"/>
                </a:solidFill>
                <a:latin typeface="Cambria"/>
                <a:ea typeface="Cambria"/>
                <a:cs typeface="Cambria"/>
                <a:sym typeface="Cambria"/>
              </a:rPr>
              <a:t>Science &amp; Technology R&amp;D</a:t>
            </a:r>
            <a:endParaRPr>
              <a:solidFill>
                <a:srgbClr val="009ED9"/>
              </a:solidFill>
              <a:latin typeface="Cambria"/>
              <a:ea typeface="Cambria"/>
              <a:cs typeface="Cambria"/>
              <a:sym typeface="Cambria"/>
            </a:endParaRPr>
          </a:p>
          <a:p>
            <a:pPr lvl="0">
              <a:defRPr sz="1800"/>
            </a:pPr>
            <a:r>
              <a:rPr>
                <a:latin typeface="Cambria"/>
                <a:ea typeface="Cambria"/>
                <a:cs typeface="Cambria"/>
                <a:sym typeface="Cambria"/>
              </a:rPr>
              <a:t>The aim of this call is to make research data discoverable, accessible, assessable, intelligible, useable, and wherever possible interoperable</a:t>
            </a:r>
            <a:endParaRPr>
              <a:latin typeface="Cambria"/>
              <a:ea typeface="Cambria"/>
              <a:cs typeface="Cambria"/>
              <a:sym typeface="Cambria"/>
            </a:endParaRPr>
          </a:p>
          <a:p>
            <a:pPr lvl="0">
              <a:defRPr sz="1800"/>
            </a:pPr>
            <a:r>
              <a:rPr>
                <a:latin typeface="Cambria"/>
                <a:ea typeface="Cambria"/>
                <a:cs typeface="Cambria"/>
                <a:sym typeface="Cambria"/>
              </a:rPr>
              <a:t>Grants of between €8 million and €15 million are expected to be sufficient to address these challenges.</a:t>
            </a:r>
            <a:endParaRPr>
              <a:latin typeface="Cambria"/>
              <a:ea typeface="Cambria"/>
              <a:cs typeface="Cambria"/>
              <a:sym typeface="Cambria"/>
            </a:endParaRPr>
          </a:p>
          <a:p>
            <a:pPr lvl="0">
              <a:defRPr sz="1800"/>
            </a:pPr>
            <a:endParaRPr>
              <a:latin typeface="Cambria"/>
              <a:ea typeface="Cambria"/>
              <a:cs typeface="Cambria"/>
              <a:sym typeface="Cambria"/>
            </a:endParaRPr>
          </a:p>
          <a:p>
            <a:pPr lvl="0">
              <a:defRPr sz="1800"/>
            </a:pPr>
            <a:r>
              <a:rPr u="sng">
                <a:solidFill>
                  <a:srgbClr val="FF0000"/>
                </a:solidFill>
                <a:latin typeface="Cambria"/>
                <a:ea typeface="Cambria"/>
                <a:cs typeface="Cambria"/>
                <a:sym typeface="Cambria"/>
              </a:rPr>
              <a:t>EINFRA-21-2017: Platform-driven e-infrastructure innovation </a:t>
            </a:r>
            <a:endParaRPr u="sng">
              <a:solidFill>
                <a:srgbClr val="FF0000"/>
              </a:solidFill>
              <a:latin typeface="Cambria"/>
              <a:ea typeface="Cambria"/>
              <a:cs typeface="Cambria"/>
              <a:sym typeface="Cambria"/>
            </a:endParaRPr>
          </a:p>
          <a:p>
            <a:pPr lvl="0">
              <a:defRPr sz="1800"/>
            </a:pPr>
            <a:r>
              <a:rPr>
                <a:solidFill>
                  <a:srgbClr val="009ED9"/>
                </a:solidFill>
                <a:latin typeface="Cambria"/>
                <a:ea typeface="Cambria"/>
                <a:cs typeface="Cambria"/>
                <a:sym typeface="Cambria"/>
              </a:rPr>
              <a:t>Application deadline:29-03-2017</a:t>
            </a:r>
            <a:endParaRPr>
              <a:solidFill>
                <a:srgbClr val="009ED9"/>
              </a:solidFill>
              <a:latin typeface="Cambria"/>
              <a:ea typeface="Cambria"/>
              <a:cs typeface="Cambria"/>
              <a:sym typeface="Cambria"/>
            </a:endParaRPr>
          </a:p>
          <a:p>
            <a:pPr lvl="0">
              <a:defRPr sz="1800"/>
            </a:pPr>
            <a:r>
              <a:rPr>
                <a:solidFill>
                  <a:srgbClr val="009ED9"/>
                </a:solidFill>
                <a:latin typeface="Cambria"/>
                <a:ea typeface="Cambria"/>
                <a:cs typeface="Cambria"/>
                <a:sym typeface="Cambria"/>
              </a:rPr>
              <a:t>Research discipline:</a:t>
            </a:r>
            <a:r>
              <a:rPr>
                <a:latin typeface="Cambria"/>
                <a:ea typeface="Cambria"/>
                <a:cs typeface="Cambria"/>
                <a:sym typeface="Cambria"/>
              </a:rPr>
              <a:t> </a:t>
            </a:r>
            <a:r>
              <a:rPr>
                <a:solidFill>
                  <a:srgbClr val="009ED9"/>
                </a:solidFill>
                <a:latin typeface="Cambria"/>
                <a:ea typeface="Cambria"/>
                <a:cs typeface="Cambria"/>
                <a:sym typeface="Cambria"/>
              </a:rPr>
              <a:t>Science &amp; Technology R&amp;D</a:t>
            </a:r>
            <a:endParaRPr>
              <a:solidFill>
                <a:srgbClr val="009ED9"/>
              </a:solidFill>
              <a:latin typeface="Cambria"/>
              <a:ea typeface="Cambria"/>
              <a:cs typeface="Cambria"/>
              <a:sym typeface="Cambria"/>
            </a:endParaRPr>
          </a:p>
          <a:p>
            <a:pPr lvl="0">
              <a:defRPr sz="1800"/>
            </a:pPr>
            <a:r>
              <a:rPr i="1">
                <a:latin typeface="Cambria"/>
                <a:ea typeface="Cambria"/>
                <a:cs typeface="Cambria"/>
                <a:sym typeface="Cambria"/>
              </a:rPr>
              <a:t>Proposals will address only one of the points below</a:t>
            </a:r>
            <a:r>
              <a:rPr>
                <a:latin typeface="Cambria"/>
                <a:ea typeface="Cambria"/>
                <a:cs typeface="Cambria"/>
                <a:sym typeface="Cambria"/>
              </a:rPr>
              <a:t>. </a:t>
            </a:r>
            <a:r>
              <a:rPr i="1">
                <a:latin typeface="Cambria"/>
                <a:ea typeface="Cambria"/>
                <a:cs typeface="Cambria"/>
                <a:sym typeface="Cambria"/>
              </a:rPr>
              <a:t>At least one proposal for each point will be selected:</a:t>
            </a:r>
            <a:endParaRPr i="1">
              <a:latin typeface="Cambria"/>
              <a:ea typeface="Cambria"/>
              <a:cs typeface="Cambria"/>
              <a:sym typeface="Cambria"/>
            </a:endParaRPr>
          </a:p>
          <a:p>
            <a:pPr lvl="0">
              <a:defRPr sz="1800"/>
            </a:pPr>
            <a:r>
              <a:rPr b="1" i="1">
                <a:latin typeface="Cambria"/>
                <a:ea typeface="Cambria"/>
                <a:cs typeface="Cambria"/>
                <a:sym typeface="Cambria"/>
              </a:rPr>
              <a:t>1. Universal discoverability of data objects and provenance</a:t>
            </a:r>
            <a:endParaRPr b="1" i="1">
              <a:latin typeface="Cambria"/>
              <a:ea typeface="Cambria"/>
              <a:cs typeface="Cambria"/>
              <a:sym typeface="Cambria"/>
            </a:endParaRPr>
          </a:p>
          <a:p>
            <a:pPr lvl="0">
              <a:defRPr sz="1800"/>
            </a:pPr>
            <a:r>
              <a:rPr b="1" i="1">
                <a:latin typeface="Cambria"/>
                <a:ea typeface="Cambria"/>
                <a:cs typeface="Cambria"/>
                <a:sym typeface="Cambria"/>
              </a:rPr>
              <a:t>2. Computing e-infrastructure with extreme large datasets</a:t>
            </a:r>
            <a:endParaRPr b="1" i="1">
              <a:latin typeface="Cambria"/>
              <a:ea typeface="Cambria"/>
              <a:cs typeface="Cambria"/>
              <a:sym typeface="Cambria"/>
            </a:endParaRPr>
          </a:p>
          <a:p>
            <a:pPr lvl="0">
              <a:defRPr sz="1800"/>
            </a:pPr>
            <a:r>
              <a:rPr>
                <a:latin typeface="Cambria"/>
                <a:ea typeface="Cambria"/>
                <a:cs typeface="Cambria"/>
                <a:sym typeface="Cambria"/>
              </a:rPr>
              <a:t>Grants of between €2.5 million and €5 million are expected to be sufficient to address these challenges.</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50" name="Shape 50"/>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51" name="Shape 51"/>
          <p:cNvSpPr/>
          <p:nvPr/>
        </p:nvSpPr>
        <p:spPr>
          <a:xfrm>
            <a:off x="3550595" y="208186"/>
            <a:ext cx="5088581" cy="91395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r">
              <a:defRPr sz="1800"/>
            </a:pPr>
            <a:r>
              <a:rPr b="1">
                <a:latin typeface="Cambria"/>
                <a:ea typeface="Cambria"/>
                <a:cs typeface="Cambria"/>
                <a:sym typeface="Cambria"/>
              </a:rPr>
              <a:t>European Research Infrastructures, Groupes A,C</a:t>
            </a:r>
            <a:r>
              <a:rPr>
                <a:latin typeface="Comic Sans MS"/>
                <a:ea typeface="Comic Sans MS"/>
                <a:cs typeface="Comic Sans MS"/>
                <a:sym typeface="Comic Sans MS"/>
              </a:rPr>
              <a:t> </a:t>
            </a:r>
          </a:p>
          <a:p>
            <a:pPr lvl="0" algn="r">
              <a:defRPr sz="1800"/>
            </a:pPr>
            <a:r>
              <a:rPr sz="2800">
                <a:latin typeface="Comic Sans MS Bold"/>
                <a:ea typeface="Comic Sans MS Bold"/>
                <a:cs typeface="Comic Sans MS Bold"/>
                <a:sym typeface="Comic Sans MS Bold"/>
              </a:rPr>
              <a:t> </a:t>
            </a:r>
          </a:p>
        </p:txBody>
      </p:sp>
      <p:sp>
        <p:nvSpPr>
          <p:cNvPr id="52" name="Shape 52"/>
          <p:cNvSpPr/>
          <p:nvPr/>
        </p:nvSpPr>
        <p:spPr>
          <a:xfrm>
            <a:off x="468312" y="701675"/>
            <a:ext cx="8424863" cy="53238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lgn="just">
              <a:defRPr sz="1800"/>
            </a:pPr>
            <a:endParaRPr>
              <a:latin typeface="Comic Sans MS"/>
              <a:ea typeface="Comic Sans MS"/>
              <a:cs typeface="Comic Sans MS"/>
              <a:sym typeface="Comic Sans MS"/>
            </a:endParaRPr>
          </a:p>
          <a:p>
            <a:pPr lvl="0" algn="just">
              <a:buClr>
                <a:srgbClr val="FF0000"/>
              </a:buClr>
              <a:buSzPct val="100000"/>
              <a:buFont typeface="Arial"/>
              <a:buChar char="•"/>
              <a:defRPr sz="1800"/>
            </a:pPr>
            <a:r>
              <a:rPr u="sng">
                <a:solidFill>
                  <a:srgbClr val="FF0000"/>
                </a:solidFill>
                <a:latin typeface="Cambria"/>
                <a:ea typeface="Cambria"/>
                <a:cs typeface="Cambria"/>
                <a:sym typeface="Cambria"/>
              </a:rPr>
              <a:t>INFRAINNOV-01-2017: Fostering co-innovation for future detection and imaging technologies</a:t>
            </a:r>
            <a:endParaRPr u="sng">
              <a:solidFill>
                <a:srgbClr val="FF0000"/>
              </a:solidFill>
              <a:latin typeface="Cambria"/>
              <a:ea typeface="Cambria"/>
              <a:cs typeface="Cambria"/>
              <a:sym typeface="Cambria"/>
            </a:endParaRPr>
          </a:p>
          <a:p>
            <a:pPr lvl="0" algn="just">
              <a:buClr>
                <a:srgbClr val="3366FF"/>
              </a:buClr>
              <a:buSzPct val="100000"/>
              <a:buFont typeface="Arial"/>
              <a:buChar char="•"/>
              <a:defRPr sz="1800"/>
            </a:pPr>
            <a:r>
              <a:rPr>
                <a:solidFill>
                  <a:srgbClr val="3366FF"/>
                </a:solidFill>
                <a:latin typeface="Cambria"/>
                <a:ea typeface="Cambria"/>
                <a:cs typeface="Cambria"/>
                <a:sym typeface="Cambria"/>
              </a:rPr>
              <a:t>Application deadline: 29-03-2017</a:t>
            </a:r>
            <a:endParaRPr>
              <a:solidFill>
                <a:srgbClr val="3366FF"/>
              </a:solidFill>
              <a:latin typeface="Cambria"/>
              <a:ea typeface="Cambria"/>
              <a:cs typeface="Cambria"/>
              <a:sym typeface="Cambria"/>
            </a:endParaRPr>
          </a:p>
          <a:p>
            <a:pPr lvl="0" algn="just">
              <a:buSzPct val="100000"/>
              <a:buFont typeface="Arial"/>
              <a:buChar char="•"/>
              <a:defRPr sz="1800"/>
            </a:pPr>
            <a:r>
              <a:rPr sz="1600">
                <a:latin typeface="Cambria"/>
                <a:ea typeface="Cambria"/>
                <a:cs typeface="Cambria"/>
                <a:sym typeface="Cambria"/>
              </a:rPr>
              <a:t>The aim of this call is to support the establishment of an open initiative oriented towards a novel research and innovation collaborative framework engaging both the research communities in Europe using Research Infrastructures and the industry (including SMEs), for the mutual benefit of these stakeholders and the European society at large.</a:t>
            </a:r>
            <a:endParaRPr sz="1600">
              <a:latin typeface="Cambria"/>
              <a:ea typeface="Cambria"/>
              <a:cs typeface="Cambria"/>
              <a:sym typeface="Cambria"/>
            </a:endParaRPr>
          </a:p>
          <a:p>
            <a:pPr lvl="0" algn="just">
              <a:buSzPct val="100000"/>
              <a:buFont typeface="Arial"/>
              <a:buChar char="•"/>
              <a:defRPr sz="1800"/>
            </a:pPr>
            <a:r>
              <a:rPr sz="1600">
                <a:latin typeface="Cambria"/>
                <a:ea typeface="Cambria"/>
                <a:cs typeface="Cambria"/>
                <a:sym typeface="Cambria"/>
              </a:rPr>
              <a:t>As a pilot initiative, the proposals should mainly address the development of future detection and imaging technologies, which have applications in the fields of medicine, manufacturing industry, aerospace, ICT, engineering, environmental sciences and beyond, and should constitute a driver enabling the transfer of fundamental research towards industrial application. </a:t>
            </a:r>
            <a:endParaRPr sz="1600">
              <a:latin typeface="Cambria"/>
              <a:ea typeface="Cambria"/>
              <a:cs typeface="Cambria"/>
              <a:sym typeface="Cambria"/>
            </a:endParaRPr>
          </a:p>
          <a:p>
            <a:pPr lvl="0" algn="just">
              <a:buSzPct val="100000"/>
              <a:buFont typeface="Arial"/>
              <a:buChar char="•"/>
              <a:defRPr sz="1800"/>
            </a:pPr>
            <a:r>
              <a:rPr sz="1600">
                <a:latin typeface="Cambria"/>
                <a:ea typeface="Cambria"/>
                <a:cs typeface="Cambria"/>
                <a:sym typeface="Cambria"/>
              </a:rPr>
              <a:t>Grants of up to €20 million are expected to be sufficient to address this challenge. </a:t>
            </a:r>
            <a:endParaRPr>
              <a:latin typeface="Cambria"/>
              <a:ea typeface="Cambria"/>
              <a:cs typeface="Cambria"/>
              <a:sym typeface="Cambria"/>
            </a:endParaRPr>
          </a:p>
          <a:p>
            <a:pPr lvl="0" algn="just">
              <a:buSzPct val="100000"/>
              <a:buFont typeface="Arial"/>
              <a:buChar char="•"/>
              <a:defRPr sz="1800"/>
            </a:pPr>
            <a:r>
              <a:rPr>
                <a:latin typeface="Cambria"/>
                <a:ea typeface="Cambria"/>
                <a:cs typeface="Cambria"/>
                <a:sym typeface="Cambria"/>
              </a:rPr>
              <a:t> Le c</a:t>
            </a:r>
            <a:r>
              <a:rPr>
                <a:solidFill>
                  <a:srgbClr val="008000"/>
                </a:solidFill>
                <a:latin typeface="Cambria"/>
                <a:ea typeface="Cambria"/>
                <a:cs typeface="Cambria"/>
                <a:sym typeface="Cambria"/>
              </a:rPr>
              <a:t>andidat le plus probable  projet « Attract » du  CERN </a:t>
            </a:r>
            <a:endParaRPr>
              <a:solidFill>
                <a:srgbClr val="008000"/>
              </a:solidFill>
              <a:latin typeface="Cambria"/>
              <a:ea typeface="Cambria"/>
              <a:cs typeface="Cambria"/>
              <a:sym typeface="Cambria"/>
            </a:endParaRPr>
          </a:p>
          <a:p>
            <a:pPr lvl="0" algn="just">
              <a:buSzPct val="100000"/>
              <a:buFont typeface="Arial"/>
              <a:buChar char="•"/>
              <a:defRPr sz="1800"/>
            </a:pPr>
            <a:r>
              <a:rPr sz="1600">
                <a:latin typeface="Cambria"/>
                <a:ea typeface="Cambria"/>
                <a:cs typeface="Cambria"/>
                <a:sym typeface="Cambria"/>
              </a:rPr>
              <a:t>Symposium </a:t>
            </a:r>
            <a:r>
              <a:rPr sz="1600">
                <a:latin typeface="Cambria"/>
                <a:ea typeface="Cambria"/>
                <a:cs typeface="Cambria"/>
                <a:sym typeface="Cambria"/>
              </a:rPr>
              <a:t>“</a:t>
            </a:r>
            <a:r>
              <a:rPr sz="1600">
                <a:latin typeface="Cambria"/>
                <a:ea typeface="Cambria"/>
                <a:cs typeface="Cambria"/>
                <a:sym typeface="Cambria"/>
              </a:rPr>
              <a:t>Trends, Wishes and Dreams in Detection and Imaging Technologies </a:t>
            </a:r>
            <a:r>
              <a:rPr sz="1600">
                <a:latin typeface="Cambria"/>
                <a:ea typeface="Cambria"/>
                <a:cs typeface="Cambria"/>
                <a:sym typeface="Cambria"/>
              </a:rPr>
              <a:t>”</a:t>
            </a:r>
            <a:r>
              <a:rPr sz="1600">
                <a:latin typeface="Cambria"/>
                <a:ea typeface="Cambria"/>
                <a:cs typeface="Cambria"/>
                <a:sym typeface="Cambria"/>
              </a:rPr>
              <a:t> on June 30 – July 1, 2016 at ESADE, Barcelona. The purpose of this Symposium is to collect short, 10-minute pitches in detection and imaging and related computing on new daring ideas or generic concepts that could be used in radiation detectors and other sensor- and imaging driven scientific instrumentation by 2025. </a:t>
            </a:r>
            <a:endParaRPr sz="1600">
              <a:latin typeface="Cambria"/>
              <a:ea typeface="Cambria"/>
              <a:cs typeface="Cambria"/>
              <a:sym typeface="Cambria"/>
            </a:endParaRPr>
          </a:p>
          <a:p>
            <a:pPr lvl="0" algn="just">
              <a:buSzPct val="100000"/>
              <a:buFont typeface="Arial"/>
              <a:buChar char="•"/>
              <a:defRPr sz="1800"/>
            </a:pPr>
            <a:r>
              <a:rPr sz="1600">
                <a:hlinkClick r:id="rId2" invalidUrl="" action="" tgtFrame="" tooltip="" history="1" highlightClick="0" endSnd="0"/>
              </a:rPr>
              <a:t>www.attract-eu.org</a:t>
            </a:r>
            <a:r>
              <a:rPr sz="1600"/>
              <a:t>.</a:t>
            </a:r>
            <a:endParaRPr sz="1600">
              <a:latin typeface="Cambria"/>
              <a:ea typeface="Cambria"/>
              <a:cs typeface="Cambria"/>
              <a:sym typeface="Cambria"/>
            </a:endParaRPr>
          </a:p>
          <a:p>
            <a:pPr lvl="0" algn="just">
              <a:buSzPct val="100000"/>
              <a:buFont typeface="Arial"/>
              <a:buChar char="•"/>
              <a:defRPr sz="1800"/>
            </a:pPr>
            <a:endParaRPr>
              <a:latin typeface="Comic Sans MS"/>
              <a:ea typeface="Comic Sans MS"/>
              <a:cs typeface="Comic Sans MS"/>
              <a:sym typeface="Comic Sans MS"/>
            </a:endParaRP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55" name="Shape 55"/>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56" name="Shape 56"/>
          <p:cNvSpPr/>
          <p:nvPr/>
        </p:nvSpPr>
        <p:spPr>
          <a:xfrm>
            <a:off x="395287" y="272189"/>
            <a:ext cx="8748713" cy="77483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b="1">
                <a:latin typeface="Cambria"/>
                <a:ea typeface="Cambria"/>
                <a:cs typeface="Cambria"/>
                <a:sym typeface="Cambria"/>
              </a:rPr>
              <a:t>Leadership in enabling and industrial technologies (LEIT) , Groupe B</a:t>
            </a:r>
            <a:r>
              <a:rPr b="1" sz="2000">
                <a:latin typeface="Cambria"/>
                <a:ea typeface="Cambria"/>
                <a:cs typeface="Cambria"/>
                <a:sym typeface="Cambria"/>
              </a:rPr>
              <a:t> </a:t>
            </a:r>
            <a:endParaRPr b="1" sz="2000">
              <a:latin typeface="Cambria"/>
              <a:ea typeface="Cambria"/>
              <a:cs typeface="Cambria"/>
              <a:sym typeface="Cambria"/>
            </a:endParaRPr>
          </a:p>
          <a:p>
            <a:pPr lvl="0" algn="r">
              <a:defRPr sz="1800"/>
            </a:pPr>
            <a:r>
              <a:rPr b="1" sz="2800">
                <a:latin typeface="Cambria"/>
                <a:ea typeface="Cambria"/>
                <a:cs typeface="Cambria"/>
                <a:sym typeface="Cambria"/>
              </a:rPr>
              <a:t> </a:t>
            </a:r>
          </a:p>
        </p:txBody>
      </p:sp>
      <p:sp>
        <p:nvSpPr>
          <p:cNvPr id="57" name="Shape 57"/>
          <p:cNvSpPr/>
          <p:nvPr/>
        </p:nvSpPr>
        <p:spPr>
          <a:xfrm>
            <a:off x="827087" y="1158875"/>
            <a:ext cx="8137526" cy="410388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rPr u="sng">
                <a:solidFill>
                  <a:srgbClr val="FF0000"/>
                </a:solidFill>
              </a:rPr>
              <a:t>ICT-30-2017: Photonics KET 2017</a:t>
            </a:r>
            <a:r>
              <a:rPr>
                <a:solidFill>
                  <a:srgbClr val="292934"/>
                </a:solidFill>
              </a:rPr>
              <a:t>	</a:t>
            </a:r>
            <a:endParaRPr>
              <a:solidFill>
                <a:srgbClr val="292934"/>
              </a:solidFill>
            </a:endParaRPr>
          </a:p>
          <a:p>
            <a:pPr lvl="0">
              <a:defRPr sz="1800"/>
            </a:pPr>
            <a:r>
              <a:rPr>
                <a:solidFill>
                  <a:srgbClr val="009ED9"/>
                </a:solidFill>
                <a:latin typeface="Arial"/>
                <a:ea typeface="Arial"/>
                <a:cs typeface="Arial"/>
                <a:sym typeface="Arial"/>
              </a:rPr>
              <a:t>Application deadline:</a:t>
            </a:r>
            <a:r>
              <a:rPr>
                <a:latin typeface="Times New Roman"/>
                <a:ea typeface="Times New Roman"/>
                <a:cs typeface="Times New Roman"/>
                <a:sym typeface="Times New Roman"/>
              </a:rPr>
              <a:t> </a:t>
            </a:r>
            <a:r>
              <a:rPr>
                <a:solidFill>
                  <a:srgbClr val="009ED9"/>
                </a:solidFill>
                <a:latin typeface="Arial"/>
                <a:ea typeface="Arial"/>
                <a:cs typeface="Arial"/>
                <a:sym typeface="Arial"/>
              </a:rPr>
              <a:t>25-04-2017</a:t>
            </a:r>
            <a:endParaRPr>
              <a:solidFill>
                <a:srgbClr val="009ED9"/>
              </a:solidFill>
              <a:latin typeface="Arial"/>
              <a:ea typeface="Arial"/>
              <a:cs typeface="Arial"/>
              <a:sym typeface="Arial"/>
            </a:endParaRPr>
          </a:p>
          <a:p>
            <a:pPr lvl="0">
              <a:defRPr sz="1800"/>
            </a:pPr>
            <a:r>
              <a:rPr>
                <a:solidFill>
                  <a:srgbClr val="009ED9"/>
                </a:solidFill>
                <a:latin typeface="Arial"/>
                <a:ea typeface="Arial"/>
                <a:cs typeface="Arial"/>
                <a:sym typeface="Arial"/>
              </a:rPr>
              <a:t>Research discipline:</a:t>
            </a:r>
            <a:r>
              <a:rPr>
                <a:latin typeface="Times New Roman"/>
                <a:ea typeface="Times New Roman"/>
                <a:cs typeface="Times New Roman"/>
                <a:sym typeface="Times New Roman"/>
              </a:rPr>
              <a:t> </a:t>
            </a:r>
            <a:r>
              <a:rPr>
                <a:solidFill>
                  <a:srgbClr val="009ED9"/>
                </a:solidFill>
                <a:latin typeface="Arial"/>
                <a:ea typeface="Arial"/>
                <a:cs typeface="Arial"/>
                <a:sym typeface="Arial"/>
              </a:rPr>
              <a:t>Engineering, Communications &amp; Physical Sciences R&amp;D</a:t>
            </a:r>
            <a:endParaRPr>
              <a:solidFill>
                <a:srgbClr val="009ED9"/>
              </a:solidFill>
              <a:latin typeface="Arial"/>
              <a:ea typeface="Arial"/>
              <a:cs typeface="Arial"/>
              <a:sym typeface="Arial"/>
            </a:endParaRPr>
          </a:p>
          <a:p>
            <a:pPr lvl="0">
              <a:defRPr sz="1800"/>
            </a:pPr>
            <a:r>
              <a:rPr>
                <a:latin typeface="Arial Bold"/>
                <a:ea typeface="Arial Bold"/>
                <a:cs typeface="Arial Bold"/>
                <a:sym typeface="Arial Bold"/>
              </a:rPr>
              <a:t>•Research and Innovation Actions</a:t>
            </a:r>
            <a:r>
              <a:rPr>
                <a:latin typeface="Arial"/>
                <a:ea typeface="Arial"/>
                <a:cs typeface="Arial"/>
                <a:sym typeface="Arial"/>
              </a:rPr>
              <a:t>: Application driven core photonic technology developments for a new generation of photonic devices for agile Petabit/s Optical Core and Metro Networks; Photonic integrated circuit (PIC) technology</a:t>
            </a:r>
            <a:r>
              <a:rPr>
                <a:latin typeface="Times New Roman"/>
                <a:ea typeface="Times New Roman"/>
                <a:cs typeface="Times New Roman"/>
                <a:sym typeface="Times New Roman"/>
              </a:rPr>
              <a:t>; </a:t>
            </a:r>
            <a:r>
              <a:rPr>
                <a:latin typeface="Arial"/>
                <a:ea typeface="Arial"/>
                <a:cs typeface="Arial"/>
                <a:sym typeface="Arial"/>
              </a:rPr>
              <a:t>Disruptive approaches to optical manufacturing by 2 and 3 D opto-structuring. </a:t>
            </a:r>
            <a:endParaRPr>
              <a:latin typeface="Arial"/>
              <a:ea typeface="Arial"/>
              <a:cs typeface="Arial"/>
              <a:sym typeface="Arial"/>
            </a:endParaRPr>
          </a:p>
          <a:p>
            <a:pPr lvl="0">
              <a:defRPr sz="1800"/>
            </a:pPr>
            <a:r>
              <a:rPr>
                <a:latin typeface="Arial"/>
                <a:ea typeface="Arial"/>
                <a:cs typeface="Arial"/>
                <a:sym typeface="Arial"/>
              </a:rPr>
              <a:t>Anticipated size of proposals: Between €6 million and €8 million. </a:t>
            </a:r>
            <a:endParaRPr>
              <a:latin typeface="Arial"/>
              <a:ea typeface="Arial"/>
              <a:cs typeface="Arial"/>
              <a:sym typeface="Arial"/>
            </a:endParaRPr>
          </a:p>
          <a:p>
            <a:pPr lvl="0">
              <a:defRPr sz="1800"/>
            </a:pPr>
            <a:endParaRPr>
              <a:latin typeface="Arial"/>
              <a:ea typeface="Arial"/>
              <a:cs typeface="Arial"/>
              <a:sym typeface="Arial"/>
            </a:endParaRPr>
          </a:p>
          <a:p>
            <a:pPr lvl="0">
              <a:defRPr sz="1800"/>
            </a:pPr>
            <a:r>
              <a:rPr u="sng">
                <a:solidFill>
                  <a:srgbClr val="FF0000"/>
                </a:solidFill>
              </a:rPr>
              <a:t>ICT-31-2017: Micro- and nanoelectronics technologie</a:t>
            </a:r>
            <a:r>
              <a:rPr>
                <a:solidFill>
                  <a:srgbClr val="FF0000"/>
                </a:solidFill>
              </a:rPr>
              <a:t>s</a:t>
            </a:r>
            <a:r>
              <a:t>	</a:t>
            </a:r>
          </a:p>
          <a:p>
            <a:pPr lvl="0">
              <a:defRPr sz="1800"/>
            </a:pPr>
            <a:r>
              <a:rPr>
                <a:solidFill>
                  <a:srgbClr val="009ED9"/>
                </a:solidFill>
                <a:latin typeface="Arial"/>
                <a:ea typeface="Arial"/>
                <a:cs typeface="Arial"/>
                <a:sym typeface="Arial"/>
              </a:rPr>
              <a:t>Application deadline:</a:t>
            </a:r>
            <a:r>
              <a:rPr>
                <a:latin typeface="Times New Roman"/>
                <a:ea typeface="Times New Roman"/>
                <a:cs typeface="Times New Roman"/>
                <a:sym typeface="Times New Roman"/>
              </a:rPr>
              <a:t> </a:t>
            </a:r>
            <a:r>
              <a:rPr>
                <a:solidFill>
                  <a:srgbClr val="009ED9"/>
                </a:solidFill>
                <a:latin typeface="Arial"/>
                <a:ea typeface="Arial"/>
                <a:cs typeface="Arial"/>
                <a:sym typeface="Arial"/>
              </a:rPr>
              <a:t>25-04-2017</a:t>
            </a:r>
            <a:endParaRPr>
              <a:solidFill>
                <a:srgbClr val="009ED9"/>
              </a:solidFill>
              <a:latin typeface="Arial"/>
              <a:ea typeface="Arial"/>
              <a:cs typeface="Arial"/>
              <a:sym typeface="Arial"/>
            </a:endParaRPr>
          </a:p>
          <a:p>
            <a:pPr lvl="0">
              <a:defRPr sz="1800"/>
            </a:pPr>
            <a:r>
              <a:rPr>
                <a:solidFill>
                  <a:srgbClr val="009ED9"/>
                </a:solidFill>
                <a:latin typeface="Arial"/>
                <a:ea typeface="Arial"/>
                <a:cs typeface="Arial"/>
                <a:sym typeface="Arial"/>
              </a:rPr>
              <a:t>Research discipline:</a:t>
            </a:r>
            <a:r>
              <a:rPr>
                <a:latin typeface="Times New Roman"/>
                <a:ea typeface="Times New Roman"/>
                <a:cs typeface="Times New Roman"/>
                <a:sym typeface="Times New Roman"/>
              </a:rPr>
              <a:t> </a:t>
            </a:r>
            <a:r>
              <a:rPr>
                <a:solidFill>
                  <a:srgbClr val="009ED9"/>
                </a:solidFill>
                <a:latin typeface="Arial"/>
                <a:ea typeface="Arial"/>
                <a:cs typeface="Arial"/>
                <a:sym typeface="Arial"/>
              </a:rPr>
              <a:t>Engineering, Communications &amp; Physical Sciences R&amp;D</a:t>
            </a:r>
            <a:r>
              <a:rPr>
                <a:latin typeface="Arial"/>
                <a:ea typeface="Arial"/>
                <a:cs typeface="Arial"/>
                <a:sym typeface="Arial"/>
              </a:rPr>
              <a:t>:</a:t>
            </a:r>
            <a:endParaRPr>
              <a:latin typeface="Arial"/>
              <a:ea typeface="Arial"/>
              <a:cs typeface="Arial"/>
              <a:sym typeface="Arial"/>
            </a:endParaRPr>
          </a:p>
          <a:p>
            <a:pPr lvl="0">
              <a:defRPr sz="1800"/>
            </a:pPr>
            <a:r>
              <a:rPr>
                <a:latin typeface="Arial Bold"/>
                <a:ea typeface="Arial Bold"/>
                <a:cs typeface="Arial Bold"/>
                <a:sym typeface="Arial Bold"/>
              </a:rPr>
              <a:t>Research and Innovation actions</a:t>
            </a:r>
            <a:r>
              <a:rPr>
                <a:latin typeface="Times New Roman"/>
                <a:ea typeface="Times New Roman"/>
                <a:cs typeface="Times New Roman"/>
                <a:sym typeface="Times New Roman"/>
              </a:rPr>
              <a:t>: </a:t>
            </a:r>
            <a:r>
              <a:rPr>
                <a:latin typeface="Arial"/>
                <a:ea typeface="Arial"/>
                <a:cs typeface="Arial"/>
                <a:sym typeface="Arial"/>
              </a:rPr>
              <a:t>Anticipated size of proposals: Between €2 million and €4 million.</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60" name="Shape 60"/>
          <p:cNvSpPr/>
          <p:nvPr/>
        </p:nvSpPr>
        <p:spPr>
          <a:xfrm>
            <a:off x="900112"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61" name="Shape 61"/>
          <p:cNvSpPr/>
          <p:nvPr/>
        </p:nvSpPr>
        <p:spPr>
          <a:xfrm>
            <a:off x="3047456" y="90898"/>
            <a:ext cx="5966370" cy="61512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r">
              <a:defRPr sz="1800"/>
            </a:pPr>
            <a:r>
              <a:rPr b="1">
                <a:latin typeface="Cambria"/>
                <a:ea typeface="Cambria"/>
                <a:cs typeface="Cambria"/>
                <a:sym typeface="Cambria"/>
              </a:rPr>
              <a:t>Leadership in enabling and industrial technologies (LEIT) ,</a:t>
            </a:r>
            <a:endParaRPr b="1">
              <a:latin typeface="Cambria"/>
              <a:ea typeface="Cambria"/>
              <a:cs typeface="Cambria"/>
              <a:sym typeface="Cambria"/>
            </a:endParaRPr>
          </a:p>
          <a:p>
            <a:pPr lvl="0" algn="r">
              <a:defRPr sz="1800"/>
            </a:pPr>
            <a:r>
              <a:rPr b="1">
                <a:latin typeface="Cambria"/>
                <a:ea typeface="Cambria"/>
                <a:cs typeface="Cambria"/>
                <a:sym typeface="Cambria"/>
              </a:rPr>
              <a:t> Groupe A</a:t>
            </a:r>
          </a:p>
        </p:txBody>
      </p:sp>
      <p:sp>
        <p:nvSpPr>
          <p:cNvPr id="62" name="Shape 62"/>
          <p:cNvSpPr/>
          <p:nvPr/>
        </p:nvSpPr>
        <p:spPr>
          <a:xfrm>
            <a:off x="755650" y="836612"/>
            <a:ext cx="8388350" cy="4244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endParaRPr sz="1600">
              <a:latin typeface="Comic Sans MS"/>
              <a:ea typeface="Comic Sans MS"/>
              <a:cs typeface="Comic Sans MS"/>
              <a:sym typeface="Comic Sans MS"/>
            </a:endParaRPr>
          </a:p>
          <a:p>
            <a:pPr lvl="0">
              <a:defRPr sz="1800"/>
            </a:pPr>
            <a:endParaRPr sz="1600">
              <a:latin typeface="Comic Sans MS"/>
              <a:ea typeface="Comic Sans MS"/>
              <a:cs typeface="Comic Sans MS"/>
              <a:sym typeface="Comic Sans MS"/>
            </a:endParaRPr>
          </a:p>
          <a:p>
            <a:pPr lvl="0">
              <a:defRPr sz="1800"/>
            </a:pPr>
            <a:r>
              <a:rPr b="1" u="sng">
                <a:solidFill>
                  <a:srgbClr val="FF0000"/>
                </a:solidFill>
                <a:latin typeface="Cambria"/>
                <a:ea typeface="Cambria"/>
                <a:cs typeface="Cambria"/>
                <a:sym typeface="Cambria"/>
              </a:rPr>
              <a:t>Competitiveness of European Space Sector: Technology and Science</a:t>
            </a:r>
            <a:endParaRPr b="1" u="sng">
              <a:solidFill>
                <a:srgbClr val="FF0000"/>
              </a:solidFill>
              <a:latin typeface="Cambria"/>
              <a:ea typeface="Cambria"/>
              <a:cs typeface="Cambria"/>
              <a:sym typeface="Cambria"/>
            </a:endParaRPr>
          </a:p>
          <a:p>
            <a:pPr lvl="0">
              <a:defRPr sz="1800"/>
            </a:pPr>
            <a:r>
              <a:rPr>
                <a:latin typeface="Cambria"/>
                <a:ea typeface="Cambria"/>
                <a:cs typeface="Cambria"/>
                <a:sym typeface="Cambria"/>
              </a:rPr>
              <a:t>COMPET-2-2017: Competitiveness in Earth observation mission technologies</a:t>
            </a:r>
            <a:endParaRPr>
              <a:latin typeface="Cambria"/>
              <a:ea typeface="Cambria"/>
              <a:cs typeface="Cambria"/>
              <a:sym typeface="Cambria"/>
            </a:endParaRPr>
          </a:p>
          <a:p>
            <a:pPr lvl="0">
              <a:defRPr sz="1800"/>
            </a:pPr>
            <a:r>
              <a:rPr>
                <a:latin typeface="Cambria"/>
                <a:ea typeface="Cambria"/>
                <a:cs typeface="Cambria"/>
                <a:sym typeface="Cambria"/>
              </a:rPr>
              <a:t>COMPET-3-2017: High speed data chain	</a:t>
            </a:r>
            <a:endParaRPr>
              <a:latin typeface="Cambria"/>
              <a:ea typeface="Cambria"/>
              <a:cs typeface="Cambria"/>
              <a:sym typeface="Cambria"/>
            </a:endParaRPr>
          </a:p>
          <a:p>
            <a:pPr lvl="0">
              <a:defRPr sz="1800"/>
            </a:pPr>
            <a:r>
              <a:rPr>
                <a:latin typeface="Cambria"/>
                <a:ea typeface="Cambria"/>
                <a:cs typeface="Cambria"/>
                <a:sym typeface="Cambria"/>
              </a:rPr>
              <a:t>COMPET-4-2017: Scientific data exploitation	</a:t>
            </a:r>
            <a:endParaRPr>
              <a:latin typeface="Cambria"/>
              <a:ea typeface="Cambria"/>
              <a:cs typeface="Cambria"/>
              <a:sym typeface="Cambria"/>
            </a:endParaRPr>
          </a:p>
          <a:p>
            <a:pPr lvl="0">
              <a:defRPr sz="1800"/>
            </a:pPr>
            <a:r>
              <a:rPr>
                <a:latin typeface="Cambria"/>
                <a:ea typeface="Cambria"/>
                <a:cs typeface="Cambria"/>
                <a:sym typeface="Cambria"/>
              </a:rPr>
              <a:t>COMPET-5-2017: Space Weather	</a:t>
            </a:r>
            <a:endParaRPr>
              <a:latin typeface="Cambria"/>
              <a:ea typeface="Cambria"/>
              <a:cs typeface="Cambria"/>
              <a:sym typeface="Cambria"/>
            </a:endParaRPr>
          </a:p>
          <a:p>
            <a:pPr lvl="0">
              <a:defRPr sz="1800"/>
            </a:pPr>
            <a:r>
              <a:rPr>
                <a:latin typeface="Cambria"/>
                <a:ea typeface="Cambria"/>
                <a:cs typeface="Cambria"/>
                <a:sym typeface="Cambria"/>
              </a:rPr>
              <a:t>COMPET-6-2017: Space portal	</a:t>
            </a:r>
            <a:endParaRPr>
              <a:latin typeface="Cambria"/>
              <a:ea typeface="Cambria"/>
              <a:cs typeface="Cambria"/>
              <a:sym typeface="Cambria"/>
            </a:endParaRPr>
          </a:p>
          <a:p>
            <a:pPr lvl="0">
              <a:defRPr sz="1800"/>
            </a:pPr>
            <a:r>
              <a:rPr>
                <a:latin typeface="Cambria"/>
                <a:ea typeface="Cambria"/>
                <a:cs typeface="Cambria"/>
                <a:sym typeface="Cambria"/>
              </a:rPr>
              <a:t> </a:t>
            </a:r>
            <a:endParaRPr>
              <a:latin typeface="Cambria"/>
              <a:ea typeface="Cambria"/>
              <a:cs typeface="Cambria"/>
              <a:sym typeface="Cambria"/>
            </a:endParaRPr>
          </a:p>
          <a:p>
            <a:pPr lvl="0">
              <a:defRPr sz="1800"/>
            </a:pPr>
            <a:endParaRPr>
              <a:latin typeface="Cambria"/>
              <a:ea typeface="Cambria"/>
              <a:cs typeface="Cambria"/>
              <a:sym typeface="Cambria"/>
            </a:endParaRPr>
          </a:p>
          <a:p>
            <a:pPr lvl="0">
              <a:defRPr sz="1800"/>
            </a:pPr>
            <a:r>
              <a:rPr>
                <a:latin typeface="Cambria"/>
                <a:ea typeface="Cambria"/>
                <a:cs typeface="Cambria"/>
                <a:sym typeface="Cambria"/>
              </a:rPr>
              <a:t> </a:t>
            </a:r>
            <a:r>
              <a:rPr>
                <a:latin typeface="Cambria"/>
                <a:ea typeface="Cambria"/>
                <a:cs typeface="Cambria"/>
                <a:sym typeface="Cambria"/>
              </a:rPr>
              <a:t> </a:t>
            </a:r>
            <a:endParaRPr>
              <a:latin typeface="Cambria"/>
              <a:ea typeface="Cambria"/>
              <a:cs typeface="Cambria"/>
              <a:sym typeface="Cambria"/>
            </a:endParaRPr>
          </a:p>
          <a:p>
            <a:pPr lvl="0">
              <a:defRPr sz="1800"/>
            </a:pPr>
            <a:r>
              <a:rPr sz="1600"/>
              <a:t> </a:t>
            </a:r>
            <a:endParaRPr sz="1600"/>
          </a:p>
          <a:p>
            <a:pPr lvl="0">
              <a:defRPr sz="1800"/>
            </a:pPr>
            <a:endParaRPr sz="1600">
              <a:latin typeface="Comic Sans MS"/>
              <a:ea typeface="Comic Sans MS"/>
              <a:cs typeface="Comic Sans MS"/>
              <a:sym typeface="Comic Sans MS"/>
            </a:endParaRPr>
          </a:p>
          <a:p>
            <a:pPr lvl="0">
              <a:defRPr sz="1800"/>
            </a:pPr>
            <a:endParaRPr>
              <a:latin typeface="Comic Sans MS"/>
              <a:ea typeface="Comic Sans MS"/>
              <a:cs typeface="Comic Sans MS"/>
              <a:sym typeface="Comic Sans MS"/>
            </a:endParaRP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65" name="Shape 65"/>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66" name="Shape 66"/>
          <p:cNvSpPr/>
          <p:nvPr/>
        </p:nvSpPr>
        <p:spPr>
          <a:xfrm>
            <a:off x="395287" y="131286"/>
            <a:ext cx="8748713" cy="10566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b="1"/>
              <a:t>Leadership in enabling and industrial technologies (LEIT) , </a:t>
            </a:r>
            <a:endParaRPr b="1"/>
          </a:p>
          <a:p>
            <a:pPr lvl="0" algn="r">
              <a:defRPr sz="1800"/>
            </a:pPr>
            <a:r>
              <a:rPr b="1"/>
              <a:t>Groupe B</a:t>
            </a:r>
            <a:r>
              <a:rPr b="1" sz="2000"/>
              <a:t> </a:t>
            </a:r>
            <a:endParaRPr b="1" sz="2000"/>
          </a:p>
          <a:p>
            <a:pPr lvl="0" algn="r">
              <a:defRPr sz="1800"/>
            </a:pPr>
            <a:r>
              <a:rPr b="1" sz="2800"/>
              <a:t> </a:t>
            </a:r>
          </a:p>
        </p:txBody>
      </p:sp>
      <p:sp>
        <p:nvSpPr>
          <p:cNvPr id="67" name="Shape 67"/>
          <p:cNvSpPr/>
          <p:nvPr/>
        </p:nvSpPr>
        <p:spPr>
          <a:xfrm>
            <a:off x="539750" y="1052512"/>
            <a:ext cx="8604250" cy="5793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rPr u="sng">
                <a:solidFill>
                  <a:srgbClr val="FF0000"/>
                </a:solidFill>
              </a:rPr>
              <a:t>Nanotechnologies, Advanced Materials, Biotechnology and Production</a:t>
            </a:r>
            <a:endParaRPr u="sng">
              <a:solidFill>
                <a:srgbClr val="FF0000"/>
              </a:solidFill>
            </a:endParaRPr>
          </a:p>
          <a:p>
            <a:pPr lvl="0">
              <a:buSzPct val="100000"/>
              <a:buFont typeface="Arial"/>
              <a:buChar char="•"/>
              <a:defRPr sz="1800"/>
            </a:pPr>
            <a:r>
              <a:rPr sz="1600"/>
              <a:t>NMBP-04-2017: Architectured /Advanced material concepts for intelligent bulk material structures</a:t>
            </a:r>
            <a:endParaRPr sz="1600"/>
          </a:p>
          <a:p>
            <a:pPr lvl="0">
              <a:buSzPct val="100000"/>
              <a:buFont typeface="Arial"/>
              <a:buChar char="•"/>
              <a:defRPr sz="1800"/>
            </a:pPr>
            <a:r>
              <a:rPr sz="1600"/>
              <a:t>NMBP-05-2017: Advanced materials and innovative design for improved functionality and aesthetics in high added value consumer goods 	 </a:t>
            </a:r>
            <a:endParaRPr sz="1600"/>
          </a:p>
          <a:p>
            <a:pPr lvl="0">
              <a:buSzPct val="100000"/>
              <a:buFont typeface="Arial"/>
              <a:buChar char="•"/>
              <a:defRPr sz="1800"/>
            </a:pPr>
            <a:r>
              <a:rPr sz="1600"/>
              <a:t>NMBP-06-2017: Improved material durability in buildings and infrastructures, including offshore</a:t>
            </a:r>
            <a:endParaRPr sz="1600"/>
          </a:p>
          <a:p>
            <a:pPr lvl="0">
              <a:buSzPct val="100000"/>
              <a:buFont typeface="Arial"/>
              <a:buChar char="•"/>
              <a:defRPr sz="1800"/>
            </a:pPr>
            <a:r>
              <a:rPr sz="1600"/>
              <a:t>NMBP-07-2017: Systems of materials characterisation for model, product and process optimisation</a:t>
            </a:r>
            <a:endParaRPr sz="1600"/>
          </a:p>
          <a:p>
            <a:pPr lvl="0">
              <a:defRPr sz="1800"/>
            </a:pPr>
            <a:r>
              <a:t> </a:t>
            </a:r>
            <a:r>
              <a:rPr u="sng">
                <a:solidFill>
                  <a:srgbClr val="FF0000"/>
                </a:solidFill>
              </a:rPr>
              <a:t>Advanced Materials and Nanotechnologies for Healthcare</a:t>
            </a:r>
            <a:r>
              <a:rPr>
                <a:solidFill>
                  <a:srgbClr val="FF0000"/>
                </a:solidFill>
              </a:rPr>
              <a:t> </a:t>
            </a:r>
            <a:endParaRPr>
              <a:solidFill>
                <a:srgbClr val="FF0000"/>
              </a:solidFill>
            </a:endParaRPr>
          </a:p>
          <a:p>
            <a:pPr lvl="0">
              <a:buSzPct val="100000"/>
              <a:buFont typeface="Arial"/>
              <a:buChar char="•"/>
              <a:defRPr sz="1800"/>
            </a:pPr>
            <a:r>
              <a:t> </a:t>
            </a:r>
            <a:r>
              <a:rPr sz="1600"/>
              <a:t>NMBP-09-2016: Biomaterials for diagnosis and treatment of demyelination disorders of the Central Nervous System 	 </a:t>
            </a:r>
            <a:endParaRPr sz="1600"/>
          </a:p>
          <a:p>
            <a:pPr lvl="0">
              <a:buSzPct val="100000"/>
              <a:buFont typeface="Arial"/>
              <a:buChar char="•"/>
              <a:defRPr sz="1800"/>
            </a:pPr>
            <a:r>
              <a:rPr sz="1600"/>
              <a:t>NMBP-10-2016: Nanoformulation of biologicals	</a:t>
            </a:r>
            <a:endParaRPr sz="1600"/>
          </a:p>
          <a:p>
            <a:pPr lvl="0">
              <a:buSzPct val="100000"/>
              <a:buFont typeface="Arial"/>
              <a:buChar char="•"/>
              <a:defRPr sz="1800"/>
            </a:pPr>
            <a:r>
              <a:rPr sz="1600"/>
              <a:t>NMBP-12-2017: Development of a reliable methodology for better risk management of engineered biomaterials in Advanced Therapy Medicinal Products and/or Medical Devices</a:t>
            </a:r>
            <a:endParaRPr sz="1600"/>
          </a:p>
          <a:p>
            <a:pPr lvl="0">
              <a:buSzPct val="100000"/>
              <a:buFont typeface="Arial"/>
              <a:buChar char="•"/>
              <a:defRPr sz="1800"/>
            </a:pPr>
            <a:r>
              <a:rPr sz="1600"/>
              <a:t>NMBP-13-2017: Cross-cutting KETs for diagnostics at the point-of-care	</a:t>
            </a:r>
            <a:endParaRPr sz="1600"/>
          </a:p>
          <a:p>
            <a:pPr lvl="0">
              <a:buSzPct val="100000"/>
              <a:buFont typeface="Arial"/>
              <a:buChar char="•"/>
              <a:defRPr sz="1800"/>
            </a:pPr>
            <a:r>
              <a:rPr sz="1600"/>
              <a:t>NMBP-14-2017: Regulatory Science Framework for assessment of risk benefit ratio of Nanomedicines and Biomaterials </a:t>
            </a:r>
            <a:endParaRPr sz="1600"/>
          </a:p>
          <a:p>
            <a:pPr lvl="0">
              <a:buSzPct val="100000"/>
              <a:buFont typeface="Arial"/>
              <a:buChar char="•"/>
              <a:defRPr sz="1800"/>
            </a:pPr>
            <a:r>
              <a:rPr sz="1600"/>
              <a:t>NMBP-15-2017: Nanotechnologies for imaging cellular transplants and regenerative processes in vivo </a:t>
            </a:r>
            <a:endParaRPr sz="1600"/>
          </a:p>
          <a:p>
            <a:pPr lvl="0">
              <a:defRPr sz="1800"/>
            </a:pPr>
            <a:r>
              <a:t>	</a:t>
            </a:r>
          </a:p>
          <a:p>
            <a:pPr lvl="0">
              <a:defRPr sz="1800"/>
            </a:pPr>
            <a:r>
              <a:t> </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9" name="Shape 69"/>
          <p:cNvSpPr/>
          <p:nvPr>
            <p:ph type="sldNum" sz="quarter" idx="2"/>
          </p:nvPr>
        </p:nvSpPr>
        <p:spPr>
          <a:xfrm>
            <a:off x="6759575" y="6201374"/>
            <a:ext cx="2133600" cy="21470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sz="1800">
                <a:solidFill>
                  <a:srgbClr val="000000"/>
                </a:solidFill>
              </a:defRPr>
            </a:pPr>
            <a:fld id="{86CB4B4D-7CA3-9044-876B-883B54F8677D}" type="slidenum">
              <a:rPr sz="900">
                <a:solidFill>
                  <a:srgbClr val="898989"/>
                </a:solidFill>
              </a:rPr>
            </a:fld>
          </a:p>
        </p:txBody>
      </p:sp>
      <p:sp>
        <p:nvSpPr>
          <p:cNvPr id="70" name="Shape 70"/>
          <p:cNvSpPr/>
          <p:nvPr/>
        </p:nvSpPr>
        <p:spPr>
          <a:xfrm>
            <a:off x="755650" y="908050"/>
            <a:ext cx="7993063" cy="142875"/>
          </a:xfrm>
          <a:prstGeom prst="roundRect">
            <a:avLst>
              <a:gd name="adj" fmla="val 16667"/>
            </a:avLst>
          </a:prstGeom>
          <a:solidFill>
            <a:srgbClr val="4F81BD"/>
          </a:solidFill>
          <a:ln w="25400">
            <a:solidFill>
              <a:srgbClr val="385D8A"/>
            </a:solidFill>
            <a:round/>
          </a:ln>
        </p:spPr>
        <p:txBody>
          <a:bodyPr lIns="0" tIns="0" rIns="0" bIns="0" anchor="ctr"/>
          <a:lstStyle/>
          <a:p>
            <a:pPr lvl="0" algn="ctr">
              <a:defRPr sz="1800">
                <a:solidFill>
                  <a:srgbClr val="FFFFFF"/>
                </a:solidFill>
              </a:defRPr>
            </a:pPr>
          </a:p>
        </p:txBody>
      </p:sp>
      <p:sp>
        <p:nvSpPr>
          <p:cNvPr id="71" name="Shape 71"/>
          <p:cNvSpPr/>
          <p:nvPr/>
        </p:nvSpPr>
        <p:spPr>
          <a:xfrm>
            <a:off x="179387" y="61051"/>
            <a:ext cx="8748713" cy="1016135"/>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lgn="r">
              <a:defRPr sz="1800"/>
            </a:pPr>
            <a:r>
              <a:rPr b="1">
                <a:latin typeface="Cambria"/>
                <a:ea typeface="Cambria"/>
                <a:cs typeface="Cambria"/>
                <a:sym typeface="Cambria"/>
              </a:rPr>
              <a:t>Leadership in enabling and industrial technologies (LEIT) , </a:t>
            </a:r>
            <a:endParaRPr b="1">
              <a:latin typeface="Cambria"/>
              <a:ea typeface="Cambria"/>
              <a:cs typeface="Cambria"/>
              <a:sym typeface="Cambria"/>
            </a:endParaRPr>
          </a:p>
          <a:p>
            <a:pPr lvl="0" algn="r">
              <a:defRPr sz="1800"/>
            </a:pPr>
            <a:r>
              <a:rPr b="1">
                <a:latin typeface="Cambria"/>
                <a:ea typeface="Cambria"/>
                <a:cs typeface="Cambria"/>
                <a:sym typeface="Cambria"/>
              </a:rPr>
              <a:t>Groupe B</a:t>
            </a:r>
            <a:r>
              <a:rPr b="1">
                <a:latin typeface="Cambria"/>
                <a:ea typeface="Cambria"/>
                <a:cs typeface="Cambria"/>
                <a:sym typeface="Cambria"/>
              </a:rPr>
              <a:t> </a:t>
            </a:r>
            <a:endParaRPr b="1">
              <a:latin typeface="Cambria"/>
              <a:ea typeface="Cambria"/>
              <a:cs typeface="Cambria"/>
              <a:sym typeface="Cambria"/>
            </a:endParaRPr>
          </a:p>
          <a:p>
            <a:pPr lvl="0" algn="r">
              <a:defRPr sz="1800"/>
            </a:pPr>
            <a:r>
              <a:rPr b="1" sz="2800">
                <a:solidFill>
                  <a:srgbClr val="FF0000"/>
                </a:solidFill>
                <a:latin typeface="Cambria"/>
                <a:ea typeface="Cambria"/>
                <a:cs typeface="Cambria"/>
                <a:sym typeface="Cambria"/>
              </a:rPr>
              <a:t> </a:t>
            </a:r>
          </a:p>
        </p:txBody>
      </p:sp>
      <p:sp>
        <p:nvSpPr>
          <p:cNvPr id="72" name="Shape 72"/>
          <p:cNvSpPr/>
          <p:nvPr/>
        </p:nvSpPr>
        <p:spPr>
          <a:xfrm>
            <a:off x="506412" y="1125537"/>
            <a:ext cx="8604251" cy="4892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rPr u="sng">
                <a:solidFill>
                  <a:srgbClr val="FF0000"/>
                </a:solidFill>
              </a:rPr>
              <a:t>Advanced Materials and Nanotechnologies for Energy Applications </a:t>
            </a:r>
            <a:endParaRPr>
              <a:solidFill>
                <a:srgbClr val="FF0000"/>
              </a:solidFill>
            </a:endParaRPr>
          </a:p>
          <a:p>
            <a:pPr lvl="0">
              <a:defRPr sz="1800"/>
            </a:pPr>
            <a:r>
              <a:t> </a:t>
            </a:r>
          </a:p>
          <a:p>
            <a:pPr lvl="0">
              <a:buSzPct val="100000"/>
              <a:buFont typeface="Arial"/>
              <a:buChar char="•"/>
              <a:defRPr sz="1800"/>
            </a:pPr>
            <a:r>
              <a:t>NMBP-17-2016: Advanced materials solutions and architectures for high efficiency solar energy harvesting </a:t>
            </a:r>
            <a:r>
              <a:t>	 </a:t>
            </a:r>
          </a:p>
          <a:p>
            <a:pPr lvl="0">
              <a:buSzPct val="100000"/>
              <a:buFont typeface="Arial"/>
              <a:buChar char="•"/>
              <a:defRPr sz="1800"/>
            </a:pPr>
            <a:r>
              <a:t>NMBP-18-2016: Advanced materials enabling the integration of storage technologies in the electricity grid 	 </a:t>
            </a:r>
          </a:p>
          <a:p>
            <a:pPr lvl="0">
              <a:buSzPct val="100000"/>
              <a:buFont typeface="Arial"/>
              <a:buChar char="•"/>
              <a:defRPr sz="1800"/>
            </a:pPr>
            <a:r>
              <a:t>NMBP-19-2017: Cost-effective materials for </a:t>
            </a:r>
            <a:r>
              <a:t>“</a:t>
            </a:r>
            <a:r>
              <a:t>power-to-chemical</a:t>
            </a:r>
            <a:r>
              <a:t>”</a:t>
            </a:r>
            <a:r>
              <a:t> technologies	</a:t>
            </a:r>
          </a:p>
          <a:p>
            <a:pPr lvl="0">
              <a:buSzPct val="100000"/>
              <a:buFont typeface="Arial"/>
              <a:buChar char="•"/>
              <a:defRPr sz="1800"/>
            </a:pPr>
            <a:r>
              <a:t>NMBP-20-2017: High-performance materials for optimizing carbon dioxide capture</a:t>
            </a:r>
          </a:p>
          <a:p>
            <a:pPr lvl="0">
              <a:defRPr sz="1800"/>
            </a:pPr>
            <a:r>
              <a:t> </a:t>
            </a:r>
          </a:p>
          <a:p>
            <a:pPr lvl="0">
              <a:defRPr sz="1800"/>
            </a:pPr>
            <a:r>
              <a:rPr u="sng">
                <a:solidFill>
                  <a:srgbClr val="FF0000"/>
                </a:solidFill>
              </a:rPr>
              <a:t>Biotechnology</a:t>
            </a:r>
            <a:endParaRPr>
              <a:solidFill>
                <a:srgbClr val="FF0000"/>
              </a:solidFill>
            </a:endParaRPr>
          </a:p>
          <a:p>
            <a:pPr lvl="0">
              <a:defRPr sz="1800"/>
            </a:pPr>
            <a:r>
              <a:t> </a:t>
            </a:r>
          </a:p>
          <a:p>
            <a:pPr lvl="0">
              <a:buSzPct val="100000"/>
              <a:buFont typeface="Arial"/>
              <a:buChar char="•"/>
              <a:defRPr sz="1800"/>
            </a:pPr>
            <a:r>
              <a:t>BIOTEC-05-2017: Microbial platforms for CO2-reuse processes in the low-carbon economy</a:t>
            </a:r>
          </a:p>
          <a:p>
            <a:pPr lvl="0">
              <a:buSzPct val="100000"/>
              <a:buFont typeface="Arial"/>
              <a:buChar char="•"/>
              <a:defRPr sz="1800"/>
            </a:pPr>
            <a:r>
              <a:t>BIOTEC-06-2017: Optimisation of biocatalysis and downstream processing for the sustainable production of high value-added platform chemicals 	 </a:t>
            </a:r>
          </a:p>
          <a:p>
            <a:pPr lvl="0">
              <a:buSzPct val="100000"/>
              <a:buFont typeface="Arial"/>
              <a:buChar char="•"/>
              <a:defRPr sz="1800"/>
            </a:pPr>
            <a:r>
              <a:t>BIOTEC-07-2017: New Plant Breeding Techniques (NPBT) in molecular farming: Multipurpose crops for industrial bioproducts </a:t>
            </a:r>
            <a:r>
              <a:t>	</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8F8F8F"/>
      </a:accent3>
      <a:accent4>
        <a:srgbClr val="707070"/>
      </a:accent4>
      <a:accent5>
        <a:srgbClr val="B2C0D9"/>
      </a:accent5>
      <a:accent6>
        <a:srgbClr val="AE48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8F8F8F"/>
      </a:accent3>
      <a:accent4>
        <a:srgbClr val="707070"/>
      </a:accent4>
      <a:accent5>
        <a:srgbClr val="B2C0D9"/>
      </a:accent5>
      <a:accent6>
        <a:srgbClr val="AE48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