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lvl1pPr>
      <a:defRPr i="1" sz="2400">
        <a:latin typeface="Arial"/>
        <a:ea typeface="Arial"/>
        <a:cs typeface="Arial"/>
        <a:sym typeface="Arial"/>
      </a:defRPr>
    </a:lvl1pPr>
    <a:lvl2pPr indent="457200">
      <a:defRPr i="1" sz="2400">
        <a:latin typeface="Arial"/>
        <a:ea typeface="Arial"/>
        <a:cs typeface="Arial"/>
        <a:sym typeface="Arial"/>
      </a:defRPr>
    </a:lvl2pPr>
    <a:lvl3pPr indent="914400">
      <a:defRPr i="1" sz="2400">
        <a:latin typeface="Arial"/>
        <a:ea typeface="Arial"/>
        <a:cs typeface="Arial"/>
        <a:sym typeface="Arial"/>
      </a:defRPr>
    </a:lvl3pPr>
    <a:lvl4pPr indent="1371600">
      <a:defRPr i="1" sz="2400">
        <a:latin typeface="Arial"/>
        <a:ea typeface="Arial"/>
        <a:cs typeface="Arial"/>
        <a:sym typeface="Arial"/>
      </a:defRPr>
    </a:lvl4pPr>
    <a:lvl5pPr indent="1828800">
      <a:defRPr i="1" sz="2400">
        <a:latin typeface="Arial"/>
        <a:ea typeface="Arial"/>
        <a:cs typeface="Arial"/>
        <a:sym typeface="Arial"/>
      </a:defRPr>
    </a:lvl5pPr>
    <a:lvl6pPr indent="2286000">
      <a:defRPr i="1" sz="2400">
        <a:latin typeface="Arial"/>
        <a:ea typeface="Arial"/>
        <a:cs typeface="Arial"/>
        <a:sym typeface="Arial"/>
      </a:defRPr>
    </a:lvl6pPr>
    <a:lvl7pPr indent="2743200">
      <a:defRPr i="1" sz="2400">
        <a:latin typeface="Arial"/>
        <a:ea typeface="Arial"/>
        <a:cs typeface="Arial"/>
        <a:sym typeface="Arial"/>
      </a:defRPr>
    </a:lvl7pPr>
    <a:lvl8pPr indent="3200400">
      <a:defRPr i="1" sz="2400">
        <a:latin typeface="Arial"/>
        <a:ea typeface="Arial"/>
        <a:cs typeface="Arial"/>
        <a:sym typeface="Arial"/>
      </a:defRPr>
    </a:lvl8pPr>
    <a:lvl9pPr indent="3657600">
      <a:defRPr i="1" sz="2400"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4" name="Shape 9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 b="0" sz="2800"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</a:rPr>
              <a:t>Click to edit Master title style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Click to edit Master subtitle style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8813800" y="6629400"/>
            <a:ext cx="381000" cy="202417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685800" y="0"/>
            <a:ext cx="7620000" cy="609600"/>
          </a:xfrm>
          <a:prstGeom prst="rect">
            <a:avLst/>
          </a:prstGeom>
        </p:spPr>
        <p:txBody>
          <a:bodyPr/>
          <a:lstStyle>
            <a:lvl1pPr>
              <a:defRPr b="0" sz="2800"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</a:rPr>
              <a:t>Click to edit Master title style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SzPct val="100000"/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  <a:lvl2pPr>
              <a:buChar char="–"/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2pPr>
            <a:lvl3pPr marL="1168400" indent="-254000"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3pPr>
            <a:lvl4pPr marL="1657350" indent="-285750"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4pPr>
            <a:lvl5pPr marL="2114550" indent="-285750"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Click to edit Master text styles</a:t>
            </a:r>
            <a:endParaRPr sz="2000">
              <a:solidFill>
                <a:srgbClr val="0070C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Second level</a:t>
            </a:r>
            <a:endParaRPr sz="2000">
              <a:solidFill>
                <a:srgbClr val="0070C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Third level</a:t>
            </a:r>
            <a:endParaRPr sz="2000">
              <a:solidFill>
                <a:srgbClr val="0070C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Fourth level</a:t>
            </a:r>
            <a:endParaRPr sz="2000">
              <a:solidFill>
                <a:srgbClr val="0070C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Fifth level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xfrm>
            <a:off x="8610600" y="6553200"/>
            <a:ext cx="533400" cy="3073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6515100" y="0"/>
            <a:ext cx="1943100" cy="6096000"/>
          </a:xfrm>
          <a:prstGeom prst="rect">
            <a:avLst/>
          </a:prstGeom>
        </p:spPr>
        <p:txBody>
          <a:bodyPr/>
          <a:lstStyle>
            <a:lvl1pPr>
              <a:defRPr b="0" sz="2800"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</a:rPr>
              <a:t>Click to edit Master title style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685800" y="0"/>
            <a:ext cx="5676900" cy="6858000"/>
          </a:xfrm>
          <a:prstGeom prst="rect">
            <a:avLst/>
          </a:prstGeom>
        </p:spPr>
        <p:txBody>
          <a:bodyPr/>
          <a:lstStyle>
            <a:lvl1pPr>
              <a:buSzPct val="100000"/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  <a:lvl2pPr>
              <a:buChar char="–"/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2pPr>
            <a:lvl3pPr marL="1168400" indent="-254000"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3pPr>
            <a:lvl4pPr marL="1657350" indent="-285750"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4pPr>
            <a:lvl5pPr marL="2114550" indent="-285750"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Click to edit Master text styles</a:t>
            </a:r>
            <a:endParaRPr sz="2000">
              <a:solidFill>
                <a:srgbClr val="0070C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Second level</a:t>
            </a:r>
            <a:endParaRPr sz="2000">
              <a:solidFill>
                <a:srgbClr val="0070C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Third level</a:t>
            </a:r>
            <a:endParaRPr sz="2000">
              <a:solidFill>
                <a:srgbClr val="0070C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Fourth level</a:t>
            </a:r>
            <a:endParaRPr sz="2000">
              <a:solidFill>
                <a:srgbClr val="0070C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Fifth level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xfrm>
            <a:off x="8610600" y="6553200"/>
            <a:ext cx="533400" cy="3073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85800" y="0"/>
            <a:ext cx="7620000" cy="609600"/>
          </a:xfrm>
          <a:prstGeom prst="rect">
            <a:avLst/>
          </a:prstGeom>
        </p:spPr>
        <p:txBody>
          <a:bodyPr/>
          <a:lstStyle>
            <a:lvl1pPr>
              <a:defRPr b="0" sz="2800"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</a:rPr>
              <a:t>Click to edit Master title style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685800" y="1066800"/>
            <a:ext cx="3810000" cy="5791200"/>
          </a:xfrm>
          <a:prstGeom prst="rect">
            <a:avLst/>
          </a:prstGeom>
        </p:spPr>
        <p:txBody>
          <a:bodyPr/>
          <a:lstStyle>
            <a:lvl1pPr>
              <a:buSzPct val="100000"/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  <a:lvl2pPr>
              <a:buChar char="–"/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2pPr>
            <a:lvl3pPr marL="1168400" indent="-254000"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3pPr>
            <a:lvl4pPr marL="1657350" indent="-285750"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4pPr>
            <a:lvl5pPr marL="2114550" indent="-285750"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Click to edit Master text styles</a:t>
            </a:r>
            <a:endParaRPr sz="2000">
              <a:solidFill>
                <a:srgbClr val="0070C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Second level</a:t>
            </a:r>
            <a:endParaRPr sz="2000">
              <a:solidFill>
                <a:srgbClr val="0070C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Third level</a:t>
            </a:r>
            <a:endParaRPr sz="2000">
              <a:solidFill>
                <a:srgbClr val="0070C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Fourth level</a:t>
            </a:r>
            <a:endParaRPr sz="2000">
              <a:solidFill>
                <a:srgbClr val="0070C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Fifth level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xfrm>
            <a:off x="8610600" y="6553200"/>
            <a:ext cx="533400" cy="3073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Cliquez pour modifier le style du titre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700"/>
              </a:spcBef>
              <a:buSzTx/>
              <a:buNone/>
              <a:defRPr b="0"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Cliquez pour modifier le style des sous-titres du masque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Cliquez pour modifier le style du titre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700"/>
              </a:spcBef>
              <a:buSzPct val="100000"/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buChar char="–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Cliquez pour modifier les styles du texte du masque</a:t>
            </a:r>
            <a:endParaRPr sz="3200"/>
          </a:p>
          <a:p>
            <a:pPr lvl="1">
              <a:defRPr sz="1800"/>
            </a:pPr>
            <a:r>
              <a:rPr sz="3200"/>
              <a:t>Deuxième niveau</a:t>
            </a:r>
            <a:endParaRPr sz="3200"/>
          </a:p>
          <a:p>
            <a:pPr lvl="2">
              <a:defRPr sz="1800"/>
            </a:pPr>
            <a:r>
              <a:rPr sz="3200"/>
              <a:t>Troisième niveau</a:t>
            </a:r>
            <a:endParaRPr sz="3200"/>
          </a:p>
          <a:p>
            <a:pPr lvl="3">
              <a:defRPr sz="1800"/>
            </a:pPr>
            <a:r>
              <a:rPr sz="3200"/>
              <a:t>Quatrième niveau</a:t>
            </a:r>
            <a:endParaRPr sz="3200"/>
          </a:p>
          <a:p>
            <a:pPr lvl="4">
              <a:defRPr sz="1800"/>
            </a:pPr>
            <a:r>
              <a:rPr sz="3200"/>
              <a:t>Cinquième niveau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cap="all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cap="none" sz="1800"/>
            </a:pPr>
            <a:r>
              <a:rPr b="1" cap="all" sz="4000"/>
              <a:t>Cliquez pour modifier le style du titre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buSzTx/>
              <a:buNone/>
              <a:defRPr b="0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Cliquez pour modifier les styles du texte du masque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Cliquez pour modifier le style du titre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buSzPct val="100000"/>
              <a:buFont typeface="Arial"/>
              <a:defRPr b="0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buFont typeface="Arial"/>
              <a:buChar char="–"/>
              <a:defRPr b="0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buFont typeface="Arial"/>
              <a:defRPr b="0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buFont typeface="Arial"/>
              <a:defRPr b="0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buFont typeface="Arial"/>
              <a:defRPr b="0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Cliquez pour modifier les styles du texte du masque</a:t>
            </a:r>
            <a:endParaRPr sz="2800"/>
          </a:p>
          <a:p>
            <a:pPr lvl="1">
              <a:defRPr sz="1800"/>
            </a:pPr>
            <a:r>
              <a:rPr sz="2800"/>
              <a:t>Deuxième niveau</a:t>
            </a:r>
            <a:endParaRPr sz="2800"/>
          </a:p>
          <a:p>
            <a:pPr lvl="2">
              <a:defRPr sz="1800"/>
            </a:pPr>
            <a:r>
              <a:rPr sz="2800"/>
              <a:t>Troisième niveau</a:t>
            </a:r>
            <a:endParaRPr sz="2800"/>
          </a:p>
          <a:p>
            <a:pPr lvl="3">
              <a:defRPr sz="1800"/>
            </a:pPr>
            <a:r>
              <a:rPr sz="2800"/>
              <a:t>Quatrième niveau</a:t>
            </a:r>
            <a:endParaRPr sz="2800"/>
          </a:p>
          <a:p>
            <a:pPr lvl="4">
              <a:defRPr sz="1800"/>
            </a:pPr>
            <a:r>
              <a:rPr sz="2800"/>
              <a:t>Cinquième niveau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Cliquez pour modifier le style du titre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500"/>
              </a:spcBef>
              <a:buSz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2400"/>
              <a:t>Cliquez pour modifier les styles du texte du masque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Cliquez pour modifier le style du titre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Click to edit Master title style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CC"/>
                </a:solidFill>
              </a:rPr>
              <a:t>Click to edit Master text styles</a:t>
            </a:r>
            <a:endParaRPr b="1">
              <a:solidFill>
                <a:srgbClr val="0000CC"/>
              </a:solidFill>
            </a:endParaRPr>
          </a:p>
          <a:p>
            <a:pPr lvl="1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CC"/>
                </a:solidFill>
              </a:rPr>
              <a:t>Second level</a:t>
            </a:r>
            <a:endParaRPr b="1">
              <a:solidFill>
                <a:srgbClr val="0000CC"/>
              </a:solidFill>
            </a:endParaRPr>
          </a:p>
          <a:p>
            <a:pPr lvl="2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CC"/>
                </a:solidFill>
              </a:rPr>
              <a:t>Third level</a:t>
            </a:r>
            <a:endParaRPr b="1">
              <a:solidFill>
                <a:srgbClr val="0000CC"/>
              </a:solidFill>
            </a:endParaRPr>
          </a:p>
          <a:p>
            <a:pPr lvl="3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CC"/>
                </a:solidFill>
              </a:rPr>
              <a:t>Fourth level</a:t>
            </a:r>
            <a:endParaRPr b="1">
              <a:solidFill>
                <a:srgbClr val="0000CC"/>
              </a:solidFill>
            </a:endParaRPr>
          </a:p>
          <a:p>
            <a:pPr lvl="4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CC"/>
                </a:solidFill>
              </a:rPr>
              <a:t>Fifth level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2000"/>
              <a:t>Cliquez pour modifier le style du titre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700"/>
              </a:spcBef>
              <a:buSzPct val="100000"/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buChar char="–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Cliquez pour modifier les styles du texte du masque</a:t>
            </a:r>
            <a:endParaRPr sz="3200"/>
          </a:p>
          <a:p>
            <a:pPr lvl="1">
              <a:defRPr sz="1800"/>
            </a:pPr>
            <a:r>
              <a:rPr sz="3200"/>
              <a:t>Deuxième niveau</a:t>
            </a:r>
            <a:endParaRPr sz="3200"/>
          </a:p>
          <a:p>
            <a:pPr lvl="2">
              <a:defRPr sz="1800"/>
            </a:pPr>
            <a:r>
              <a:rPr sz="3200"/>
              <a:t>Troisième niveau</a:t>
            </a:r>
            <a:endParaRPr sz="3200"/>
          </a:p>
          <a:p>
            <a:pPr lvl="3">
              <a:defRPr sz="1800"/>
            </a:pPr>
            <a:r>
              <a:rPr sz="3200"/>
              <a:t>Quatrième niveau</a:t>
            </a:r>
            <a:endParaRPr sz="3200"/>
          </a:p>
          <a:p>
            <a:pPr lvl="4">
              <a:defRPr sz="1800"/>
            </a:pPr>
            <a:r>
              <a:rPr sz="3200"/>
              <a:t>Cinquième niveau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2000"/>
              <a:t>Cliquez pour modifier le style du titre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300"/>
              </a:spcBef>
              <a:buSzTx/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400"/>
              <a:t>Cliquez pour modifier les styles du texte du masque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Cliquez pour modifier le style du titre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700"/>
              </a:spcBef>
              <a:buSzPct val="100000"/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buChar char="–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Cliquez pour modifier les styles du texte du masque</a:t>
            </a:r>
            <a:endParaRPr sz="3200"/>
          </a:p>
          <a:p>
            <a:pPr lvl="1">
              <a:defRPr sz="1800"/>
            </a:pPr>
            <a:r>
              <a:rPr sz="3200"/>
              <a:t>Deuxième niveau</a:t>
            </a:r>
            <a:endParaRPr sz="3200"/>
          </a:p>
          <a:p>
            <a:pPr lvl="2">
              <a:defRPr sz="1800"/>
            </a:pPr>
            <a:r>
              <a:rPr sz="3200"/>
              <a:t>Troisième niveau</a:t>
            </a:r>
            <a:endParaRPr sz="3200"/>
          </a:p>
          <a:p>
            <a:pPr lvl="3">
              <a:defRPr sz="1800"/>
            </a:pPr>
            <a:r>
              <a:rPr sz="3200"/>
              <a:t>Quatrième niveau</a:t>
            </a:r>
            <a:endParaRPr sz="3200"/>
          </a:p>
          <a:p>
            <a:pPr lvl="4">
              <a:defRPr sz="1800"/>
            </a:pPr>
            <a:r>
              <a:rPr sz="3200"/>
              <a:t>Cinquième niveau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Cliquez pour modifier le style du titre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700"/>
              </a:spcBef>
              <a:buSzPct val="100000"/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buChar char="–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b="0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Cliquez pour modifier les styles du texte du masque</a:t>
            </a:r>
            <a:endParaRPr sz="3200"/>
          </a:p>
          <a:p>
            <a:pPr lvl="1">
              <a:defRPr sz="1800"/>
            </a:pPr>
            <a:r>
              <a:rPr sz="3200"/>
              <a:t>Deuxième niveau</a:t>
            </a:r>
            <a:endParaRPr sz="3200"/>
          </a:p>
          <a:p>
            <a:pPr lvl="2">
              <a:defRPr sz="1800"/>
            </a:pPr>
            <a:r>
              <a:rPr sz="3200"/>
              <a:t>Troisième niveau</a:t>
            </a:r>
            <a:endParaRPr sz="3200"/>
          </a:p>
          <a:p>
            <a:pPr lvl="3">
              <a:defRPr sz="1800"/>
            </a:pPr>
            <a:r>
              <a:rPr sz="3200"/>
              <a:t>Quatrième niveau</a:t>
            </a:r>
            <a:endParaRPr sz="3200"/>
          </a:p>
          <a:p>
            <a:pPr lvl="4">
              <a:defRPr sz="1800"/>
            </a:pPr>
            <a:r>
              <a:rPr sz="3200"/>
              <a:t>Cinquième niveau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0" cap="all" sz="4000"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0000"/>
                </a:solidFill>
              </a:rPr>
              <a:t>Click to edit Master title style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0" sz="20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70C0"/>
                </a:solidFill>
              </a:rPr>
              <a:t>Click to edit Master text styles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xfrm>
            <a:off x="8610600" y="6553200"/>
            <a:ext cx="533400" cy="3073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685800" y="0"/>
            <a:ext cx="7620000" cy="609600"/>
          </a:xfrm>
          <a:prstGeom prst="rect">
            <a:avLst/>
          </a:prstGeom>
        </p:spPr>
        <p:txBody>
          <a:bodyPr/>
          <a:lstStyle>
            <a:lvl1pPr>
              <a:defRPr b="0" sz="3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0000"/>
                </a:solidFill>
              </a:rPr>
              <a:t>Click to edit Master title style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685800" y="1066800"/>
            <a:ext cx="3810000" cy="57912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defRPr b="0" sz="2800">
                <a:solidFill>
                  <a:srgbClr val="0070C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90575" indent="-333375">
              <a:spcBef>
                <a:spcPts val="600"/>
              </a:spcBef>
              <a:buChar char="–"/>
              <a:defRPr b="0" sz="2800">
                <a:solidFill>
                  <a:srgbClr val="0070C0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234439" indent="-320039">
              <a:spcBef>
                <a:spcPts val="600"/>
              </a:spcBef>
              <a:defRPr b="0" sz="2800">
                <a:solidFill>
                  <a:srgbClr val="0070C0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727200" indent="-355600">
              <a:spcBef>
                <a:spcPts val="600"/>
              </a:spcBef>
              <a:defRPr b="0" sz="2800">
                <a:solidFill>
                  <a:srgbClr val="0070C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84400" indent="-355600">
              <a:spcBef>
                <a:spcPts val="600"/>
              </a:spcBef>
              <a:defRPr b="0" sz="2800">
                <a:solidFill>
                  <a:srgbClr val="0070C0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70C0"/>
                </a:solidFill>
              </a:rPr>
              <a:t>Click to edit Master text styles</a:t>
            </a:r>
            <a:endParaRPr sz="2800">
              <a:solidFill>
                <a:srgbClr val="0070C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70C0"/>
                </a:solidFill>
              </a:rPr>
              <a:t>Second level</a:t>
            </a:r>
            <a:endParaRPr sz="2800">
              <a:solidFill>
                <a:srgbClr val="0070C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70C0"/>
                </a:solidFill>
              </a:rPr>
              <a:t>Third level</a:t>
            </a:r>
            <a:endParaRPr sz="2800">
              <a:solidFill>
                <a:srgbClr val="0070C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70C0"/>
                </a:solidFill>
              </a:rPr>
              <a:t>Fourth level</a:t>
            </a:r>
            <a:endParaRPr sz="2800">
              <a:solidFill>
                <a:srgbClr val="0070C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70C0"/>
                </a:solidFill>
              </a:rPr>
              <a:t>Fifth level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8610600" y="6553200"/>
            <a:ext cx="533400" cy="3073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457200" y="-304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sz="2800"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</a:rPr>
              <a:t>Click to edit Master title style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457200" y="838199"/>
            <a:ext cx="4040188" cy="9445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0" sz="24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70C0"/>
                </a:solidFill>
              </a:rPr>
              <a:t>Click to edit Master text styles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8610600" y="6553200"/>
            <a:ext cx="533400" cy="3073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685800" y="0"/>
            <a:ext cx="7620000" cy="609600"/>
          </a:xfrm>
          <a:prstGeom prst="rect">
            <a:avLst/>
          </a:prstGeom>
        </p:spPr>
        <p:txBody>
          <a:bodyPr/>
          <a:lstStyle>
            <a:lvl1pPr>
              <a:defRPr b="0" sz="2800"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</a:rPr>
              <a:t>Click to edit Master title style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xfrm>
            <a:off x="8610600" y="6553200"/>
            <a:ext cx="533400" cy="3073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xfrm>
            <a:off x="8610600" y="6553200"/>
            <a:ext cx="533400" cy="3073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0" sz="2000"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0000"/>
                </a:solidFill>
              </a:rPr>
              <a:t>Click to edit Master title style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SzPct val="100000"/>
              <a:defRPr b="0" sz="32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  <a:lvl2pPr marL="783771" indent="-326571">
              <a:spcBef>
                <a:spcPts val="700"/>
              </a:spcBef>
              <a:buChar char="–"/>
              <a:defRPr b="0" sz="32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2pPr>
            <a:lvl3pPr marL="1219200" indent="-304800">
              <a:spcBef>
                <a:spcPts val="700"/>
              </a:spcBef>
              <a:defRPr b="0" sz="32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3pPr>
            <a:lvl4pPr marL="1737360" indent="-365760">
              <a:spcBef>
                <a:spcPts val="700"/>
              </a:spcBef>
              <a:defRPr b="0" sz="32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4pPr>
            <a:lvl5pPr marL="2194560" indent="-365760">
              <a:spcBef>
                <a:spcPts val="700"/>
              </a:spcBef>
              <a:defRPr b="0" sz="32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Click to edit Master text styles</a:t>
            </a:r>
            <a:endParaRPr sz="3200">
              <a:solidFill>
                <a:srgbClr val="0070C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Second level</a:t>
            </a:r>
            <a:endParaRPr sz="3200">
              <a:solidFill>
                <a:srgbClr val="0070C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Third level</a:t>
            </a:r>
            <a:endParaRPr sz="3200">
              <a:solidFill>
                <a:srgbClr val="0070C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Fourth level</a:t>
            </a:r>
            <a:endParaRPr sz="3200">
              <a:solidFill>
                <a:srgbClr val="0070C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Fifth level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xfrm>
            <a:off x="8610600" y="6553200"/>
            <a:ext cx="533400" cy="3073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0" sz="2000"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0000"/>
                </a:solidFill>
              </a:rPr>
              <a:t>Click to edit Master title style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b="0" sz="1400">
                <a:solidFill>
                  <a:srgbClr val="0070C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70C0"/>
                </a:solidFill>
              </a:rPr>
              <a:t>Click to edit Master text styles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xfrm>
            <a:off x="8610600" y="6553200"/>
            <a:ext cx="533400" cy="3073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i="0" sz="1400">
                <a:solidFill>
                  <a:srgbClr val="0000FF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-76200" y="6629400"/>
            <a:ext cx="3581400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0" sz="12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sz="1200"/>
              <a:t>Gregorio Bernardi / LPNHE-Paris </a:t>
            </a: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742950" y="-40945"/>
            <a:ext cx="756285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Click to edit Master title style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685800" y="1066800"/>
            <a:ext cx="7772400" cy="579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CC"/>
                </a:solidFill>
              </a:rPr>
              <a:t>Click to edit Master text styles</a:t>
            </a:r>
            <a:endParaRPr b="1">
              <a:solidFill>
                <a:srgbClr val="0000CC"/>
              </a:solidFill>
            </a:endParaRPr>
          </a:p>
          <a:p>
            <a:pPr lvl="1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CC"/>
                </a:solidFill>
              </a:rPr>
              <a:t>Second level</a:t>
            </a:r>
            <a:endParaRPr b="1">
              <a:solidFill>
                <a:srgbClr val="0000CC"/>
              </a:solidFill>
            </a:endParaRPr>
          </a:p>
          <a:p>
            <a:pPr lvl="2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CC"/>
                </a:solidFill>
              </a:rPr>
              <a:t>Third level</a:t>
            </a:r>
            <a:endParaRPr b="1">
              <a:solidFill>
                <a:srgbClr val="0000CC"/>
              </a:solidFill>
            </a:endParaRPr>
          </a:p>
          <a:p>
            <a:pPr lvl="3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CC"/>
                </a:solidFill>
              </a:rPr>
              <a:t>Fourth level</a:t>
            </a:r>
            <a:endParaRPr b="1">
              <a:solidFill>
                <a:srgbClr val="0000CC"/>
              </a:solidFill>
            </a:endParaRPr>
          </a:p>
          <a:p>
            <a:pPr lvl="4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CC"/>
                </a:solidFill>
              </a:rPr>
              <a:t>Fifth level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8610600" y="6553200"/>
            <a:ext cx="533400" cy="20241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i="0" sz="8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spd="med" advClick="1"/>
  <p:txStyles>
    <p:titleStyle>
      <a:lvl1pPr algn="ctr">
        <a:defRPr b="1" sz="2200">
          <a:solidFill>
            <a:srgbClr val="FF0000"/>
          </a:solidFill>
          <a:latin typeface="+mn-lt"/>
          <a:ea typeface="+mn-ea"/>
          <a:cs typeface="+mn-cs"/>
          <a:sym typeface="Helvetica"/>
        </a:defRPr>
      </a:lvl1pPr>
      <a:lvl2pPr algn="ctr">
        <a:defRPr b="1" sz="2200">
          <a:solidFill>
            <a:srgbClr val="FF0000"/>
          </a:solidFill>
          <a:latin typeface="+mn-lt"/>
          <a:ea typeface="+mn-ea"/>
          <a:cs typeface="+mn-cs"/>
          <a:sym typeface="Helvetica"/>
        </a:defRPr>
      </a:lvl2pPr>
      <a:lvl3pPr algn="ctr">
        <a:defRPr b="1" sz="2200">
          <a:solidFill>
            <a:srgbClr val="FF0000"/>
          </a:solidFill>
          <a:latin typeface="+mn-lt"/>
          <a:ea typeface="+mn-ea"/>
          <a:cs typeface="+mn-cs"/>
          <a:sym typeface="Helvetica"/>
        </a:defRPr>
      </a:lvl3pPr>
      <a:lvl4pPr algn="ctr">
        <a:defRPr b="1" sz="2200">
          <a:solidFill>
            <a:srgbClr val="FF0000"/>
          </a:solidFill>
          <a:latin typeface="+mn-lt"/>
          <a:ea typeface="+mn-ea"/>
          <a:cs typeface="+mn-cs"/>
          <a:sym typeface="Helvetica"/>
        </a:defRPr>
      </a:lvl4pPr>
      <a:lvl5pPr algn="ctr">
        <a:defRPr b="1" sz="2200">
          <a:solidFill>
            <a:srgbClr val="FF0000"/>
          </a:solidFill>
          <a:latin typeface="+mn-lt"/>
          <a:ea typeface="+mn-ea"/>
          <a:cs typeface="+mn-cs"/>
          <a:sym typeface="Helvetica"/>
        </a:defRPr>
      </a:lvl5pPr>
      <a:lvl6pPr indent="457200" algn="ctr">
        <a:defRPr b="1" sz="2200">
          <a:solidFill>
            <a:srgbClr val="FF0000"/>
          </a:solidFill>
          <a:latin typeface="+mn-lt"/>
          <a:ea typeface="+mn-ea"/>
          <a:cs typeface="+mn-cs"/>
          <a:sym typeface="Helvetica"/>
        </a:defRPr>
      </a:lvl6pPr>
      <a:lvl7pPr indent="914400" algn="ctr">
        <a:defRPr b="1" sz="2200">
          <a:solidFill>
            <a:srgbClr val="FF0000"/>
          </a:solidFill>
          <a:latin typeface="+mn-lt"/>
          <a:ea typeface="+mn-ea"/>
          <a:cs typeface="+mn-cs"/>
          <a:sym typeface="Helvetica"/>
        </a:defRPr>
      </a:lvl7pPr>
      <a:lvl8pPr indent="1371600" algn="ctr">
        <a:defRPr b="1" sz="2200">
          <a:solidFill>
            <a:srgbClr val="FF0000"/>
          </a:solidFill>
          <a:latin typeface="+mn-lt"/>
          <a:ea typeface="+mn-ea"/>
          <a:cs typeface="+mn-cs"/>
          <a:sym typeface="Helvetica"/>
        </a:defRPr>
      </a:lvl8pPr>
      <a:lvl9pPr indent="1828800" algn="ctr">
        <a:defRPr b="1" sz="2200">
          <a:solidFill>
            <a:srgbClr val="FF0000"/>
          </a:solidFill>
          <a:latin typeface="+mn-lt"/>
          <a:ea typeface="+mn-ea"/>
          <a:cs typeface="+mn-cs"/>
          <a:sym typeface="Helvetica"/>
        </a:defRPr>
      </a:lvl9pPr>
    </p:titleStyle>
    <p:bodyStyle>
      <a:lvl1pPr marL="342900" indent="-342900">
        <a:spcBef>
          <a:spcPts val="400"/>
        </a:spcBef>
        <a:buSzPct val="130000"/>
        <a:buChar char="•"/>
        <a:defRPr b="1">
          <a:solidFill>
            <a:srgbClr val="0000CC"/>
          </a:solidFill>
          <a:latin typeface="+mn-lt"/>
          <a:ea typeface="+mn-ea"/>
          <a:cs typeface="+mn-cs"/>
          <a:sym typeface="Helvetica"/>
        </a:defRPr>
      </a:lvl1pPr>
      <a:lvl2pPr marL="742950" indent="-285750">
        <a:spcBef>
          <a:spcPts val="400"/>
        </a:spcBef>
        <a:buSzPct val="100000"/>
        <a:buChar char="•"/>
        <a:defRPr b="1">
          <a:solidFill>
            <a:srgbClr val="0000CC"/>
          </a:solidFill>
          <a:latin typeface="+mn-lt"/>
          <a:ea typeface="+mn-ea"/>
          <a:cs typeface="+mn-cs"/>
          <a:sym typeface="Helvetica"/>
        </a:defRPr>
      </a:lvl2pPr>
      <a:lvl3pPr marL="1143000" indent="-228600">
        <a:spcBef>
          <a:spcPts val="400"/>
        </a:spcBef>
        <a:buSzPct val="100000"/>
        <a:buChar char="•"/>
        <a:defRPr b="1">
          <a:solidFill>
            <a:srgbClr val="0000CC"/>
          </a:solidFill>
          <a:latin typeface="+mn-lt"/>
          <a:ea typeface="+mn-ea"/>
          <a:cs typeface="+mn-cs"/>
          <a:sym typeface="Helvetica"/>
        </a:defRPr>
      </a:lvl3pPr>
      <a:lvl4pPr marL="1628775" indent="-257175">
        <a:spcBef>
          <a:spcPts val="400"/>
        </a:spcBef>
        <a:buSzPct val="100000"/>
        <a:buChar char="–"/>
        <a:defRPr b="1">
          <a:solidFill>
            <a:srgbClr val="0000CC"/>
          </a:solidFill>
          <a:latin typeface="+mn-lt"/>
          <a:ea typeface="+mn-ea"/>
          <a:cs typeface="+mn-cs"/>
          <a:sym typeface="Helvetica"/>
        </a:defRPr>
      </a:lvl4pPr>
      <a:lvl5pPr marL="2085975" indent="-257175">
        <a:spcBef>
          <a:spcPts val="400"/>
        </a:spcBef>
        <a:buSzPct val="100000"/>
        <a:buChar char="»"/>
        <a:defRPr b="1">
          <a:solidFill>
            <a:srgbClr val="0000CC"/>
          </a:solidFill>
          <a:latin typeface="+mn-lt"/>
          <a:ea typeface="+mn-ea"/>
          <a:cs typeface="+mn-cs"/>
          <a:sym typeface="Helvetica"/>
        </a:defRPr>
      </a:lvl5pPr>
      <a:lvl6pPr marL="2543175" indent="-257175">
        <a:spcBef>
          <a:spcPts val="400"/>
        </a:spcBef>
        <a:buSzPct val="100000"/>
        <a:buChar char="»"/>
        <a:defRPr b="1">
          <a:solidFill>
            <a:srgbClr val="0000CC"/>
          </a:solidFill>
          <a:latin typeface="+mn-lt"/>
          <a:ea typeface="+mn-ea"/>
          <a:cs typeface="+mn-cs"/>
          <a:sym typeface="Helvetica"/>
        </a:defRPr>
      </a:lvl6pPr>
      <a:lvl7pPr marL="3000375" indent="-257175">
        <a:spcBef>
          <a:spcPts val="400"/>
        </a:spcBef>
        <a:buSzPct val="100000"/>
        <a:buChar char="»"/>
        <a:defRPr b="1">
          <a:solidFill>
            <a:srgbClr val="0000CC"/>
          </a:solidFill>
          <a:latin typeface="+mn-lt"/>
          <a:ea typeface="+mn-ea"/>
          <a:cs typeface="+mn-cs"/>
          <a:sym typeface="Helvetica"/>
        </a:defRPr>
      </a:lvl7pPr>
      <a:lvl8pPr marL="3457575" indent="-257175">
        <a:spcBef>
          <a:spcPts val="400"/>
        </a:spcBef>
        <a:buSzPct val="100000"/>
        <a:buChar char="»"/>
        <a:defRPr b="1">
          <a:solidFill>
            <a:srgbClr val="0000CC"/>
          </a:solidFill>
          <a:latin typeface="+mn-lt"/>
          <a:ea typeface="+mn-ea"/>
          <a:cs typeface="+mn-cs"/>
          <a:sym typeface="Helvetica"/>
        </a:defRPr>
      </a:lvl8pPr>
      <a:lvl9pPr marL="3914775" indent="-257175">
        <a:spcBef>
          <a:spcPts val="400"/>
        </a:spcBef>
        <a:buSzPct val="100000"/>
        <a:buChar char="»"/>
        <a:defRPr b="1">
          <a:solidFill>
            <a:srgbClr val="0000CC"/>
          </a:solidFill>
          <a:latin typeface="+mn-lt"/>
          <a:ea typeface="+mn-ea"/>
          <a:cs typeface="+mn-cs"/>
          <a:sym typeface="Helvetica"/>
        </a:defRPr>
      </a:lvl9pPr>
    </p:bodyStyle>
    <p:otherStyle>
      <a:lvl1pPr algn="r">
        <a:defRPr sz="8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8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8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8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8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8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8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8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8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5.png"/><Relationship Id="rId6" Type="http://schemas.openxmlformats.org/officeDocument/2006/relationships/image" Target="../media/image1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6781800" y="5540375"/>
            <a:ext cx="23622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i="0"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97" name="Shape 97"/>
          <p:cNvSpPr/>
          <p:nvPr/>
        </p:nvSpPr>
        <p:spPr>
          <a:xfrm>
            <a:off x="4495800" y="5800725"/>
            <a:ext cx="4191000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0"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/>
            </a:pPr>
            <a:r>
              <a:rPr sz="2000"/>
              <a:t>Total : 148 personnes + 28 stagiaires</a:t>
            </a:r>
          </a:p>
        </p:txBody>
      </p:sp>
      <p:pic>
        <p:nvPicPr>
          <p:cNvPr id="98" name="image1.jpg" descr="Tour12.jpg"/>
          <p:cNvPicPr/>
          <p:nvPr/>
        </p:nvPicPr>
        <p:blipFill>
          <a:blip r:embed="rId2">
            <a:extLst/>
          </a:blip>
          <a:srcRect l="7382" t="0" r="6328" b="5634"/>
          <a:stretch>
            <a:fillRect/>
          </a:stretch>
        </p:blipFill>
        <p:spPr>
          <a:xfrm>
            <a:off x="0" y="1066800"/>
            <a:ext cx="9144000" cy="589084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5998024" y="6091049"/>
            <a:ext cx="2133601" cy="726441"/>
          </a:xfrm>
          <a:prstGeom prst="rect">
            <a:avLst/>
          </a:prstGeom>
          <a:solidFill>
            <a:srgbClr val="BDFB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i="0" sz="21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0000"/>
                </a:solidFill>
              </a:rPr>
              <a:t>pSET – LPNHE 2016</a:t>
            </a:r>
          </a:p>
        </p:txBody>
      </p:sp>
      <p:sp>
        <p:nvSpPr>
          <p:cNvPr id="100" name="Shape 100"/>
          <p:cNvSpPr/>
          <p:nvPr/>
        </p:nvSpPr>
        <p:spPr>
          <a:xfrm>
            <a:off x="0" y="-57330"/>
            <a:ext cx="9144000" cy="1121369"/>
          </a:xfrm>
          <a:prstGeom prst="rect">
            <a:avLst/>
          </a:prstGeom>
          <a:solidFill>
            <a:srgbClr val="BDFB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i="0" sz="1800"/>
            </a:pPr>
            <a:r>
              <a:rPr sz="2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LPNHE-Paris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defRPr i="0" sz="1800"/>
            </a:pPr>
            <a:r>
              <a:rPr sz="2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Laboratoire de Physique Nucléaire et de Hautes Energies</a:t>
            </a:r>
            <a:br>
              <a:rPr sz="2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rPr>
            </a:br>
            <a:r>
              <a:rPr sz="2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UMR 7585 </a:t>
            </a:r>
            <a:r>
              <a:rPr sz="22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200">
                <a:solidFill>
                  <a:srgbClr val="FF00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 CNRS/IN2P3 - UPMC - UPD</a:t>
            </a:r>
          </a:p>
        </p:txBody>
      </p:sp>
      <p:sp>
        <p:nvSpPr>
          <p:cNvPr id="101" name="Shape 101"/>
          <p:cNvSpPr/>
          <p:nvPr/>
        </p:nvSpPr>
        <p:spPr>
          <a:xfrm>
            <a:off x="5638800" y="5733800"/>
            <a:ext cx="1981200" cy="304801"/>
          </a:xfrm>
          <a:prstGeom prst="rect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2079543" y="5745762"/>
            <a:ext cx="1524001" cy="421488"/>
          </a:xfrm>
          <a:prstGeom prst="rect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6324599" y="1219199"/>
            <a:ext cx="2082687" cy="396241"/>
          </a:xfrm>
          <a:prstGeom prst="rect">
            <a:avLst/>
          </a:prstGeom>
          <a:solidFill>
            <a:srgbClr val="ECFCF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i="0" sz="2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0000"/>
                </a:solidFill>
              </a:rPr>
              <a:t>Gregorio Bernardi</a:t>
            </a:r>
          </a:p>
        </p:txBody>
      </p:sp>
      <p:sp>
        <p:nvSpPr>
          <p:cNvPr id="104" name="Shape 104"/>
          <p:cNvSpPr/>
          <p:nvPr/>
        </p:nvSpPr>
        <p:spPr>
          <a:xfrm rot="5822472">
            <a:off x="5481556" y="4076727"/>
            <a:ext cx="524156" cy="1326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5400" y="0"/>
                </a:lnTo>
                <a:lnTo>
                  <a:pt x="21600" y="0"/>
                </a:lnTo>
                <a:lnTo>
                  <a:pt x="16200" y="21600"/>
                </a:lnTo>
                <a:close/>
              </a:path>
            </a:pathLst>
          </a:custGeom>
          <a:ln w="38100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05" name="Shape 105"/>
          <p:cNvSpPr/>
          <p:nvPr/>
        </p:nvSpPr>
        <p:spPr>
          <a:xfrm flipV="1">
            <a:off x="2057400" y="5181599"/>
            <a:ext cx="1371601" cy="304801"/>
          </a:xfrm>
          <a:prstGeom prst="line">
            <a:avLst/>
          </a:prstGeom>
          <a:solidFill>
            <a:srgbClr val="4F81BD"/>
          </a:solidFill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i="0"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6" name="Shape 106"/>
          <p:cNvSpPr/>
          <p:nvPr/>
        </p:nvSpPr>
        <p:spPr>
          <a:xfrm flipV="1">
            <a:off x="2040575" y="4560125"/>
            <a:ext cx="1295401" cy="457201"/>
          </a:xfrm>
          <a:prstGeom prst="line">
            <a:avLst/>
          </a:prstGeom>
          <a:solidFill>
            <a:srgbClr val="4F81BD"/>
          </a:solidFill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i="0"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7" name="Shape 107"/>
          <p:cNvSpPr/>
          <p:nvPr/>
        </p:nvSpPr>
        <p:spPr>
          <a:xfrm flipV="1">
            <a:off x="2057400" y="5029200"/>
            <a:ext cx="0" cy="452251"/>
          </a:xfrm>
          <a:prstGeom prst="line">
            <a:avLst/>
          </a:prstGeom>
          <a:solidFill>
            <a:srgbClr val="4F81BD"/>
          </a:solidFill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i="0"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742950" y="-109184"/>
            <a:ext cx="7562850" cy="685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From the Infinitely Small to the Infinitely Large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67" name="Shape 167"/>
          <p:cNvSpPr/>
          <p:nvPr>
            <p:ph type="sldNum" sz="quarter" idx="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800"/>
            </a:fld>
          </a:p>
        </p:txBody>
      </p:sp>
      <p:pic>
        <p:nvPicPr>
          <p:cNvPr id="168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09601"/>
            <a:ext cx="9144000" cy="6248401"/>
          </a:xfrm>
          <a:prstGeom prst="rect">
            <a:avLst/>
          </a:prstGeom>
          <a:ln w="57150">
            <a:solidFill/>
            <a:miter/>
          </a:ln>
        </p:spPr>
      </p:pic>
      <p:sp>
        <p:nvSpPr>
          <p:cNvPr id="169" name="Shape 169"/>
          <p:cNvSpPr/>
          <p:nvPr/>
        </p:nvSpPr>
        <p:spPr>
          <a:xfrm>
            <a:off x="8153400" y="6629400"/>
            <a:ext cx="990600" cy="31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i="0" sz="800"/>
            </a:lvl1pPr>
          </a:lstStyle>
          <a:p>
            <a:pPr lvl="0">
              <a:defRPr sz="1800"/>
            </a:pPr>
            <a:r>
              <a:rPr sz="800"/>
              <a:t>EAOM 2016 / 10</a:t>
            </a:r>
            <a:endParaRPr sz="800"/>
          </a:p>
        </p:txBody>
      </p:sp>
      <p:sp>
        <p:nvSpPr>
          <p:cNvPr id="170" name="Shape 170"/>
          <p:cNvSpPr/>
          <p:nvPr/>
        </p:nvSpPr>
        <p:spPr>
          <a:xfrm>
            <a:off x="353703" y="2741725"/>
            <a:ext cx="152400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i="0" sz="1800"/>
            </a:pPr>
            <a:r>
              <a:rPr sz="1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driven  by a scalar field</a:t>
            </a:r>
            <a:endParaRPr sz="1400">
              <a:solidFill>
                <a:srgbClr val="FFFFFF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 algn="ctr">
              <a:defRPr i="0" sz="1800"/>
            </a:pPr>
            <a:r>
              <a:rPr sz="1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Higgs?</a:t>
            </a:r>
          </a:p>
        </p:txBody>
      </p:sp>
      <p:sp>
        <p:nvSpPr>
          <p:cNvPr id="171" name="Shape 171"/>
          <p:cNvSpPr/>
          <p:nvPr/>
        </p:nvSpPr>
        <p:spPr>
          <a:xfrm>
            <a:off x="380999" y="2356511"/>
            <a:ext cx="1412546" cy="1224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5861711" y="713096"/>
            <a:ext cx="2667001" cy="8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7772399" y="3409663"/>
            <a:ext cx="1385250" cy="739141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i="0" sz="1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Matter dominance in the Universe</a:t>
            </a:r>
          </a:p>
        </p:txBody>
      </p:sp>
      <p:sp>
        <p:nvSpPr>
          <p:cNvPr id="174" name="Shape 174"/>
          <p:cNvSpPr/>
          <p:nvPr/>
        </p:nvSpPr>
        <p:spPr>
          <a:xfrm>
            <a:off x="7709847" y="3385784"/>
            <a:ext cx="1412546" cy="92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7911151" y="2209799"/>
            <a:ext cx="1385249" cy="607838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i="0" sz="1800"/>
            </a:pPr>
            <a:r>
              <a:rPr>
                <a:solidFill>
                  <a:srgbClr val="FFFFFF"/>
                </a:solidFill>
                <a:latin typeface="Symbol"/>
                <a:ea typeface="Symbol"/>
                <a:cs typeface="Symbol"/>
                <a:sym typeface="Symbol"/>
              </a:rPr>
              <a:t>γ</a:t>
            </a:r>
            <a:r>
              <a:rPr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 </a:t>
            </a:r>
            <a:r>
              <a:rPr sz="1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&amp; cosmic rays</a:t>
            </a:r>
          </a:p>
        </p:txBody>
      </p:sp>
      <p:sp>
        <p:nvSpPr>
          <p:cNvPr id="176" name="Shape 176"/>
          <p:cNvSpPr/>
          <p:nvPr/>
        </p:nvSpPr>
        <p:spPr>
          <a:xfrm>
            <a:off x="8001000" y="2149519"/>
            <a:ext cx="1137312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4419599" y="1166880"/>
            <a:ext cx="1385250" cy="307341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i="0" sz="1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 Dark Matter:</a:t>
            </a:r>
          </a:p>
        </p:txBody>
      </p:sp>
      <p:sp>
        <p:nvSpPr>
          <p:cNvPr id="178" name="Shape 178"/>
          <p:cNvSpPr/>
          <p:nvPr/>
        </p:nvSpPr>
        <p:spPr>
          <a:xfrm>
            <a:off x="4267200" y="990600"/>
            <a:ext cx="1752600" cy="107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The Higgs boson and ???</a:t>
            </a:r>
          </a:p>
        </p:txBody>
      </p:sp>
      <p:pic>
        <p:nvPicPr>
          <p:cNvPr id="181" name="image12.png"/>
          <p:cNvPicPr/>
          <p:nvPr/>
        </p:nvPicPr>
        <p:blipFill>
          <a:blip r:embed="rId2">
            <a:extLst/>
          </a:blip>
          <a:srcRect l="0" t="2895" r="0" b="0"/>
          <a:stretch>
            <a:fillRect/>
          </a:stretch>
        </p:blipFill>
        <p:spPr>
          <a:xfrm>
            <a:off x="3048000" y="609600"/>
            <a:ext cx="2743200" cy="2555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2200" y="609600"/>
            <a:ext cx="2664473" cy="241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1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7296" y="609600"/>
            <a:ext cx="3124201" cy="232694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497062" y="3047999"/>
            <a:ext cx="8615523" cy="817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i="0" sz="1800"/>
            </a:pPr>
            <a:r>
              <a:rPr sz="1600">
                <a:latin typeface="Tahoma"/>
                <a:ea typeface="Tahoma"/>
                <a:cs typeface="Tahoma"/>
                <a:sym typeface="Tahoma"/>
              </a:rPr>
              <a:t>At Run I </a:t>
            </a:r>
            <a:r>
              <a:rPr sz="16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600">
                <a:latin typeface="Tahoma"/>
                <a:ea typeface="Tahoma"/>
                <a:cs typeface="Tahoma"/>
                <a:sym typeface="Tahoma"/>
              </a:rPr>
              <a:t>Higgs discovery mainly in the bosonic channels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1600">
                <a:latin typeface="Tahoma"/>
                <a:ea typeface="Tahoma"/>
                <a:cs typeface="Tahoma"/>
                <a:sym typeface="Tahoma"/>
              </a:rPr>
              <a:t>At Run II</a:t>
            </a:r>
            <a:r>
              <a:rPr sz="16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600">
                <a:latin typeface="Tahoma"/>
                <a:ea typeface="Tahoma"/>
                <a:cs typeface="Tahoma"/>
                <a:sym typeface="Tahoma"/>
              </a:rPr>
              <a:t>aim at observing H</a:t>
            </a:r>
            <a:r>
              <a:rPr sz="16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600">
                <a:latin typeface="Tahoma"/>
                <a:ea typeface="Tahoma"/>
                <a:cs typeface="Tahoma"/>
                <a:sym typeface="Tahoma"/>
              </a:rPr>
              <a:t>bb and Yukawa coupling ttH. Deviations from SM couplings ?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1600">
                <a:latin typeface="Tahoma"/>
                <a:ea typeface="Tahoma"/>
                <a:cs typeface="Tahoma"/>
                <a:sym typeface="Tahoma"/>
              </a:rPr>
              <a:t>                   			</a:t>
            </a:r>
          </a:p>
        </p:txBody>
      </p:sp>
      <p:pic>
        <p:nvPicPr>
          <p:cNvPr id="185" name="image1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3400" y="3733800"/>
            <a:ext cx="3267075" cy="312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1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29200" y="4267200"/>
            <a:ext cx="3295650" cy="2390775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228600" y="3657600"/>
            <a:ext cx="8763001" cy="0"/>
          </a:xfrm>
          <a:prstGeom prst="line">
            <a:avLst/>
          </a:prstGeom>
          <a:solidFill>
            <a:srgbClr val="4F81BD"/>
          </a:solidFill>
          <a:ln w="38100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i="0"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8" name="Shape 188"/>
          <p:cNvSpPr/>
          <p:nvPr/>
        </p:nvSpPr>
        <p:spPr>
          <a:xfrm>
            <a:off x="4419600" y="3831607"/>
            <a:ext cx="49530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0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First « Higgs » results of Run II (2015-2018) </a:t>
            </a:r>
          </a:p>
        </p:txBody>
      </p:sp>
      <p:sp>
        <p:nvSpPr>
          <p:cNvPr id="189" name="Shape 189"/>
          <p:cNvSpPr/>
          <p:nvPr/>
        </p:nvSpPr>
        <p:spPr>
          <a:xfrm>
            <a:off x="1371600" y="4495800"/>
            <a:ext cx="1143000" cy="838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1143000" y="1066800"/>
            <a:ext cx="9906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1405249" y="6400800"/>
            <a:ext cx="990601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4150898" y="6500543"/>
            <a:ext cx="31268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0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Nouvelle particule à 750 GeV?</a:t>
            </a:r>
          </a:p>
        </p:txBody>
      </p:sp>
      <p:sp>
        <p:nvSpPr>
          <p:cNvPr id="193" name="Shape 193"/>
          <p:cNvSpPr/>
          <p:nvPr/>
        </p:nvSpPr>
        <p:spPr>
          <a:xfrm>
            <a:off x="5972300" y="6096000"/>
            <a:ext cx="990601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94" name="Shape 194"/>
          <p:cNvSpPr/>
          <p:nvPr/>
        </p:nvSpPr>
        <p:spPr>
          <a:xfrm>
            <a:off x="6096000" y="2895600"/>
            <a:ext cx="1295400" cy="228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0" y="609600"/>
            <a:ext cx="9144000" cy="6553200"/>
          </a:xfrm>
          <a:prstGeom prst="rect">
            <a:avLst/>
          </a:prstGeom>
          <a:solidFill/>
          <a:ln>
            <a:solidFill/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xfrm>
            <a:off x="0" y="685800"/>
            <a:ext cx="8659812" cy="6248400"/>
          </a:xfrm>
          <a:prstGeom prst="rect">
            <a:avLst/>
          </a:prstGeom>
          <a:solidFill/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Physique des particules : Masses et Interactions Fondamentales</a:t>
            </a:r>
            <a:endParaRPr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</a:rPr>
              <a:t>Physique au LHC : </a:t>
            </a:r>
            <a:r>
              <a:rPr b="1" sz="1600">
                <a:solidFill>
                  <a:srgbClr val="00B0F0"/>
                </a:solidFill>
              </a:rPr>
              <a:t>ATLAS    </a:t>
            </a:r>
            <a:r>
              <a:rPr sz="1600">
                <a:solidFill>
                  <a:srgbClr val="00B0F0"/>
                </a:solidFill>
              </a:rPr>
              <a:t>              </a:t>
            </a:r>
            <a:endParaRPr sz="1600">
              <a:solidFill>
                <a:srgbClr val="00B0F0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Etudes scientifiques et R&amp;D : 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LHC-upgrade </a:t>
            </a:r>
            <a:endParaRPr sz="1600"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  			               ILD/CALICE</a:t>
            </a:r>
            <a:endParaRPr sz="1600"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endParaRPr sz="1600"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endParaRPr sz="1600"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Physique des particules : Asymétrie Matière-Antimatière/Saveurs</a:t>
            </a:r>
            <a:endParaRPr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Physique du B, Violation de CP : 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LHCb </a:t>
            </a:r>
            <a:endParaRPr sz="1600"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Physique des neutrinos 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: T2K, </a:t>
            </a:r>
            <a:r>
              <a:rPr b="1" sz="1600">
                <a:solidFill>
                  <a:srgbClr val="00B0F0"/>
                </a:solidFill>
              </a:rPr>
              <a:t>NA61    </a:t>
            </a: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R&amp;D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 WA105 </a:t>
            </a:r>
            <a:r>
              <a:rPr sz="160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DUNE</a:t>
            </a:r>
            <a:endParaRPr sz="1600"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Violation du nombre leptonique </a:t>
            </a:r>
            <a:r>
              <a:rPr sz="14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COMET</a:t>
            </a:r>
            <a:endParaRPr sz="1600"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endParaRPr sz="16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Cosmologie : Matière et Energie noire</a:t>
            </a:r>
            <a:endParaRPr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Energie noire et constante cosmologique : 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SNLS, SNF </a:t>
            </a:r>
            <a:r>
              <a:rPr sz="160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SSP</a:t>
            </a:r>
            <a:endParaRPr sz="1600"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Etudes scientifiques et développements : 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LSST</a:t>
            </a:r>
            <a:endParaRPr sz="1600"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Oscillations Acoustiques Baryoniques : 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eBOSS </a:t>
            </a:r>
            <a:r>
              <a:rPr sz="160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 DESI</a:t>
            </a:r>
            <a:endParaRPr sz="1600"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Recherche directe de Matiere Noire : 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DAMIC, Dark Side</a:t>
            </a:r>
            <a:endParaRPr sz="1600"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sz="16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Astroparticules : Rayonnement Cosmique de Haute Energie</a:t>
            </a:r>
            <a:endParaRPr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</a:rPr>
              <a:t>Rayons cosmiques d’énergies extrêmes : </a:t>
            </a:r>
            <a:r>
              <a:rPr b="1" sz="1600">
                <a:solidFill>
                  <a:srgbClr val="00B0F0"/>
                </a:solidFill>
              </a:rPr>
              <a:t>AUGER</a:t>
            </a:r>
            <a:endParaRPr b="1" sz="1600">
              <a:solidFill>
                <a:srgbClr val="00B0F0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Astronomie </a:t>
            </a: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γ</a:t>
            </a: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des très hautes énergies : 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HESS</a:t>
            </a:r>
            <a:endParaRPr sz="1600">
              <a:solidFill>
                <a:srgbClr val="00B0F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Etudes scientifiques et R&amp;D : </a:t>
            </a:r>
            <a:r>
              <a:rPr sz="160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CTA,</a:t>
            </a:r>
          </a:p>
        </p:txBody>
      </p:sp>
      <p:pic>
        <p:nvPicPr>
          <p:cNvPr id="198" name="image17.jpg" descr="fermilab"/>
          <p:cNvPicPr/>
          <p:nvPr/>
        </p:nvPicPr>
        <p:blipFill>
          <a:blip r:embed="rId2">
            <a:extLst/>
          </a:blip>
          <a:srcRect l="0" t="4891" r="0" b="26630"/>
          <a:stretch>
            <a:fillRect/>
          </a:stretch>
        </p:blipFill>
        <p:spPr>
          <a:xfrm>
            <a:off x="7252648" y="2160895"/>
            <a:ext cx="1752601" cy="137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18.png" descr="88inch_small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9000" y="3608696"/>
            <a:ext cx="1752600" cy="1597169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609600" y="71734"/>
            <a:ext cx="861060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0" sz="22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Particle Physics, Astroparticles and Cosmology</a:t>
            </a:r>
          </a:p>
        </p:txBody>
      </p:sp>
      <p:pic>
        <p:nvPicPr>
          <p:cNvPr id="201" name="image19.png"/>
          <p:cNvPicPr/>
          <p:nvPr/>
        </p:nvPicPr>
        <p:blipFill>
          <a:blip r:embed="rId4">
            <a:extLst/>
          </a:blip>
          <a:srcRect l="0" t="3740" r="0" b="29060"/>
          <a:stretch>
            <a:fillRect/>
          </a:stretch>
        </p:blipFill>
        <p:spPr>
          <a:xfrm>
            <a:off x="6676600" y="961032"/>
            <a:ext cx="2315000" cy="11667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" name="Group 204"/>
          <p:cNvGrpSpPr/>
          <p:nvPr/>
        </p:nvGrpSpPr>
        <p:grpSpPr>
          <a:xfrm>
            <a:off x="5124736" y="941696"/>
            <a:ext cx="1524001" cy="1066801"/>
            <a:chOff x="0" y="0"/>
            <a:chExt cx="1524000" cy="1066800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1524001" cy="10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i="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326461" y="312137"/>
              <a:ext cx="851958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i="0" sz="1200">
                  <a:latin typeface="Tahoma Negreta"/>
                  <a:ea typeface="Tahoma Negreta"/>
                  <a:cs typeface="Tahoma Negreta"/>
                  <a:sym typeface="Tahoma Negreta"/>
                </a:defRPr>
              </a:lvl1pPr>
            </a:lstStyle>
            <a:p>
              <a:pPr lvl="0">
                <a:defRPr sz="1800"/>
              </a:pPr>
              <a:r>
                <a:rPr sz="1200"/>
                <a:t>Nobel 2013</a:t>
              </a: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5742296" y="2500952"/>
            <a:ext cx="1524001" cy="1066801"/>
            <a:chOff x="0" y="0"/>
            <a:chExt cx="1524000" cy="1066800"/>
          </a:xfrm>
        </p:grpSpPr>
        <p:sp>
          <p:nvSpPr>
            <p:cNvPr id="205" name="Shape 205"/>
            <p:cNvSpPr/>
            <p:nvPr/>
          </p:nvSpPr>
          <p:spPr>
            <a:xfrm>
              <a:off x="0" y="0"/>
              <a:ext cx="1524001" cy="10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i="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326461" y="312137"/>
              <a:ext cx="851958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i="0" sz="1200">
                  <a:latin typeface="Tahoma Negreta"/>
                  <a:ea typeface="Tahoma Negreta"/>
                  <a:cs typeface="Tahoma Negreta"/>
                  <a:sym typeface="Tahoma Negreta"/>
                </a:defRPr>
              </a:lvl1pPr>
            </a:lstStyle>
            <a:p>
              <a:pPr lvl="0">
                <a:defRPr sz="1800"/>
              </a:pPr>
              <a:r>
                <a:rPr sz="1200"/>
                <a:t>Nobel 2015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5742296" y="3747448"/>
            <a:ext cx="1524001" cy="1066801"/>
            <a:chOff x="0" y="0"/>
            <a:chExt cx="1524000" cy="1066800"/>
          </a:xfrm>
        </p:grpSpPr>
        <p:sp>
          <p:nvSpPr>
            <p:cNvPr id="208" name="Shape 208"/>
            <p:cNvSpPr/>
            <p:nvPr/>
          </p:nvSpPr>
          <p:spPr>
            <a:xfrm>
              <a:off x="0" y="0"/>
              <a:ext cx="1524001" cy="10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i="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326461" y="312137"/>
              <a:ext cx="851958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i="0" sz="1200">
                  <a:latin typeface="Tahoma Negreta"/>
                  <a:ea typeface="Tahoma Negreta"/>
                  <a:cs typeface="Tahoma Negreta"/>
                  <a:sym typeface="Tahoma Negreta"/>
                </a:defRPr>
              </a:lvl1pPr>
            </a:lstStyle>
            <a:p>
              <a:pPr lvl="0">
                <a:defRPr sz="1800"/>
              </a:pPr>
              <a:r>
                <a:rPr sz="1200"/>
                <a:t>Nobel 2011</a:t>
              </a:r>
            </a:p>
          </p:txBody>
        </p:sp>
      </p:grpSp>
      <p:pic>
        <p:nvPicPr>
          <p:cNvPr id="211" name="image20.png" descr="HESS-NEW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31478" y="5244151"/>
            <a:ext cx="2330635" cy="160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/>
          <a:ln>
            <a:solidFill/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214" name="Shape 214"/>
          <p:cNvSpPr/>
          <p:nvPr>
            <p:ph type="title"/>
          </p:nvPr>
        </p:nvSpPr>
        <p:spPr>
          <a:xfrm>
            <a:off x="228600" y="180975"/>
            <a:ext cx="8839200" cy="5048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557784">
              <a:defRPr b="0" sz="1800">
                <a:solidFill>
                  <a:srgbClr val="000000"/>
                </a:solidFill>
              </a:defRPr>
            </a:pPr>
            <a:r>
              <a:rPr b="1" sz="1342">
                <a:solidFill>
                  <a:srgbClr val="FF0000"/>
                </a:solidFill>
              </a:rPr>
              <a:t>Large International Experimental Facilities</a:t>
            </a:r>
            <a:br>
              <a:rPr b="1" sz="1342">
                <a:solidFill>
                  <a:srgbClr val="FF0000"/>
                </a:solidFill>
              </a:rPr>
            </a:b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1371600" y="609600"/>
            <a:ext cx="5413375" cy="464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53745" indent="-253745" defTabSz="676655">
              <a:lnSpc>
                <a:spcPct val="80000"/>
              </a:lnSpc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b="1" sz="1480">
              <a:solidFill>
                <a:srgbClr val="0000FF"/>
              </a:solidFill>
            </a:endParaRPr>
          </a:p>
          <a:p>
            <a:pPr lvl="0" marL="253745" indent="-253745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480">
                <a:solidFill>
                  <a:srgbClr val="4F81BD"/>
                </a:solidFill>
              </a:rPr>
              <a:t>             </a:t>
            </a:r>
            <a:r>
              <a:rPr b="1" sz="1776">
                <a:solidFill>
                  <a:srgbClr val="0000FF"/>
                </a:solidFill>
              </a:rPr>
              <a:t>Large Accelerators</a:t>
            </a:r>
            <a:endParaRPr b="1" sz="1480" u="sng">
              <a:solidFill>
                <a:srgbClr val="4F81BD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endParaRPr sz="1332">
              <a:solidFill>
                <a:srgbClr val="009900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332">
                <a:solidFill>
                  <a:srgbClr val="009900"/>
                </a:solidFill>
              </a:rPr>
              <a:t>  </a:t>
            </a:r>
            <a:r>
              <a:rPr sz="1332">
                <a:solidFill>
                  <a:srgbClr val="009900"/>
                </a:solidFill>
                <a:latin typeface="Wingdings"/>
                <a:ea typeface="Wingdings"/>
                <a:cs typeface="Wingdings"/>
                <a:sym typeface="Wingdings"/>
              </a:rPr>
              <a:t> </a:t>
            </a:r>
            <a:r>
              <a:rPr sz="1332">
                <a:solidFill>
                  <a:srgbClr val="009900"/>
                </a:solidFill>
              </a:rPr>
              <a:t>CERN/LHC </a:t>
            </a:r>
            <a:r>
              <a:rPr sz="1332">
                <a:solidFill>
                  <a:srgbClr val="009900"/>
                </a:solidFill>
              </a:rPr>
              <a:t>: ATLAS et LHCb</a:t>
            </a:r>
            <a:endParaRPr i="1" sz="1332">
              <a:solidFill>
                <a:srgbClr val="C0504D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endParaRPr sz="1332">
              <a:solidFill>
                <a:srgbClr val="009900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332">
                <a:solidFill>
                  <a:srgbClr val="009900"/>
                </a:solidFill>
              </a:rPr>
              <a:t>   (SLAC et Fermilab </a:t>
            </a:r>
            <a:r>
              <a:rPr sz="1332">
                <a:solidFill>
                  <a:srgbClr val="009900"/>
                </a:solidFill>
              </a:rPr>
              <a:t>:BaBar</a:t>
            </a:r>
            <a:r>
              <a:rPr sz="1332">
                <a:solidFill>
                  <a:srgbClr val="009900"/>
                </a:solidFill>
              </a:rPr>
              <a:t>, </a:t>
            </a:r>
            <a:r>
              <a:rPr sz="1332">
                <a:solidFill>
                  <a:srgbClr val="009900"/>
                </a:solidFill>
              </a:rPr>
              <a:t> D0, DUNE</a:t>
            </a:r>
            <a:r>
              <a:rPr sz="1332">
                <a:solidFill>
                  <a:srgbClr val="009900"/>
                </a:solidFill>
              </a:rPr>
              <a:t>) </a:t>
            </a:r>
            <a:r>
              <a:rPr sz="1332">
                <a:solidFill>
                  <a:srgbClr val="0099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endParaRPr sz="1332">
              <a:solidFill>
                <a:srgbClr val="009900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endParaRPr sz="1332">
              <a:solidFill>
                <a:srgbClr val="009900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332">
                <a:solidFill>
                  <a:srgbClr val="009900"/>
                </a:solidFill>
              </a:rPr>
              <a:t>          TOKAI (Japan): T2K </a:t>
            </a:r>
            <a:endParaRPr b="1" sz="1332">
              <a:solidFill>
                <a:srgbClr val="009900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endParaRPr sz="1332">
              <a:solidFill>
                <a:srgbClr val="009900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endParaRPr sz="1480">
              <a:solidFill>
                <a:srgbClr val="0000FF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endParaRPr sz="1480">
              <a:solidFill>
                <a:srgbClr val="0000FF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776">
                <a:solidFill>
                  <a:srgbClr val="0000FF"/>
                </a:solidFill>
              </a:rPr>
              <a:t>   Large Observatories</a:t>
            </a:r>
            <a:endParaRPr b="1" sz="1332">
              <a:solidFill>
                <a:srgbClr val="009900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endParaRPr sz="1332" u="sng">
              <a:solidFill>
                <a:srgbClr val="4F81BD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332">
                <a:solidFill>
                  <a:srgbClr val="009900"/>
                </a:solidFill>
              </a:rPr>
              <a:t>    Namibia : HESS   </a:t>
            </a:r>
            <a:r>
              <a:rPr sz="1332">
                <a:solidFill>
                  <a:srgbClr val="0099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332">
                <a:solidFill>
                  <a:srgbClr val="009900"/>
                </a:solidFill>
              </a:rPr>
              <a:t> </a:t>
            </a:r>
            <a:endParaRPr sz="1332">
              <a:solidFill>
                <a:srgbClr val="009900"/>
              </a:solidFill>
            </a:endParaRPr>
          </a:p>
          <a:p>
            <a:pPr lvl="1" marL="549783" indent="-211454" defTabSz="676655">
              <a:lnSpc>
                <a:spcPct val="80000"/>
              </a:lnSpc>
              <a:buFont typeface="Arial"/>
              <a:defRPr b="0">
                <a:solidFill>
                  <a:srgbClr val="000000"/>
                </a:solidFill>
              </a:defRPr>
            </a:pPr>
            <a:endParaRPr sz="1332">
              <a:solidFill>
                <a:srgbClr val="009900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332">
                <a:solidFill>
                  <a:srgbClr val="009900"/>
                </a:solidFill>
                <a:latin typeface="Wingdings"/>
                <a:ea typeface="Wingdings"/>
                <a:cs typeface="Wingdings"/>
                <a:sym typeface="Wingdings"/>
              </a:rPr>
              <a:t></a:t>
            </a:r>
            <a:r>
              <a:rPr sz="1332">
                <a:solidFill>
                  <a:srgbClr val="009900"/>
                </a:solidFill>
              </a:rPr>
              <a:t> </a:t>
            </a:r>
            <a:r>
              <a:rPr sz="1332">
                <a:solidFill>
                  <a:srgbClr val="009900"/>
                </a:solidFill>
              </a:rPr>
              <a:t>Argentina : Auger</a:t>
            </a:r>
            <a:endParaRPr sz="1332">
              <a:solidFill>
                <a:srgbClr val="009900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332">
                <a:solidFill>
                  <a:srgbClr val="009900"/>
                </a:solidFill>
              </a:rPr>
              <a:t>	</a:t>
            </a:r>
            <a:endParaRPr sz="1332">
              <a:solidFill>
                <a:srgbClr val="009900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332">
                <a:solidFill>
                  <a:srgbClr val="009900"/>
                </a:solidFill>
              </a:rPr>
              <a:t>	</a:t>
            </a:r>
            <a:r>
              <a:rPr sz="1332">
                <a:solidFill>
                  <a:srgbClr val="009900"/>
                </a:solidFill>
              </a:rPr>
              <a:t>Hawaii, USA, Chile : SN, DESI, LSST   </a:t>
            </a:r>
            <a:r>
              <a:rPr sz="1332">
                <a:solidFill>
                  <a:srgbClr val="0099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endParaRPr sz="1332">
              <a:solidFill>
                <a:srgbClr val="009900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332">
                <a:solidFill>
                  <a:srgbClr val="009900"/>
                </a:solidFill>
              </a:rPr>
              <a:t> </a:t>
            </a:r>
            <a:endParaRPr b="1" sz="1332">
              <a:solidFill>
                <a:srgbClr val="009900"/>
              </a:solidFill>
            </a:endParaRPr>
          </a:p>
          <a:p>
            <a:pPr lvl="1" marL="211454" indent="126872" defTabSz="676655">
              <a:lnSpc>
                <a:spcPct val="80000"/>
              </a:lnSpc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480">
                <a:solidFill>
                  <a:srgbClr val="0000FF"/>
                </a:solidFill>
              </a:rPr>
              <a:t>             </a:t>
            </a:r>
          </a:p>
        </p:txBody>
      </p:sp>
      <p:pic>
        <p:nvPicPr>
          <p:cNvPr id="216" name="image17.jpg" descr="fermila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914400"/>
            <a:ext cx="1752600" cy="2002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21.jpg" descr="cyrilonflavi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190998"/>
            <a:ext cx="1676400" cy="2305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22.jpg" descr="lhc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75375" y="1143000"/>
            <a:ext cx="254945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18.png" descr="88inch_small"/>
          <p:cNvPicPr/>
          <p:nvPr/>
        </p:nvPicPr>
        <p:blipFill>
          <a:blip r:embed="rId5">
            <a:extLst/>
          </a:blip>
          <a:srcRect l="0" t="0" r="0" b="8122"/>
          <a:stretch>
            <a:fillRect/>
          </a:stretch>
        </p:blipFill>
        <p:spPr>
          <a:xfrm>
            <a:off x="6934200" y="5133974"/>
            <a:ext cx="1965780" cy="1724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23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96962" y="3110551"/>
            <a:ext cx="3342238" cy="190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-9105" y="603912"/>
            <a:ext cx="9153106" cy="457201"/>
          </a:xfrm>
          <a:prstGeom prst="rect">
            <a:avLst/>
          </a:prstGeom>
          <a:solidFill/>
          <a:ln>
            <a:solidFill/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223" name="Shape 223"/>
          <p:cNvSpPr/>
          <p:nvPr>
            <p:ph type="sldNum" sz="quarter" idx="2"/>
          </p:nvPr>
        </p:nvSpPr>
        <p:spPr>
          <a:xfrm>
            <a:off x="8610600" y="6525903"/>
            <a:ext cx="533400" cy="30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800"/>
            </a:fld>
          </a:p>
        </p:txBody>
      </p:sp>
      <p:pic>
        <p:nvPicPr>
          <p:cNvPr id="224" name="image24.png"/>
          <p:cNvPicPr/>
          <p:nvPr/>
        </p:nvPicPr>
        <p:blipFill>
          <a:blip r:embed="rId2">
            <a:extLst/>
          </a:blip>
          <a:srcRect l="0" t="210" r="0" b="3482"/>
          <a:stretch>
            <a:fillRect/>
          </a:stretch>
        </p:blipFill>
        <p:spPr>
          <a:xfrm>
            <a:off x="-32984" y="609599"/>
            <a:ext cx="9176985" cy="624840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-228600" y="55879"/>
            <a:ext cx="990600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i="0" sz="1800"/>
            </a:pPr>
            <a:r>
              <a:rPr b="1" sz="2200">
                <a:latin typeface="+mn-lt"/>
                <a:ea typeface="+mn-ea"/>
                <a:cs typeface="+mn-cs"/>
                <a:sym typeface="Helvetica"/>
              </a:rPr>
              <a:t>Underground Observatories </a:t>
            </a:r>
            <a:r>
              <a:rPr b="1" sz="22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for Neutrinos </a:t>
            </a:r>
            <a:r>
              <a:rPr b="1" sz="2200">
                <a:latin typeface="+mn-lt"/>
                <a:ea typeface="+mn-ea"/>
                <a:cs typeface="+mn-cs"/>
                <a:sym typeface="Helvetica"/>
              </a:rPr>
              <a:t>/ </a:t>
            </a:r>
            <a:r>
              <a:rPr b="1" sz="2200">
                <a:solidFill>
                  <a:srgbClr val="00B050"/>
                </a:solidFill>
                <a:latin typeface="+mn-lt"/>
                <a:ea typeface="+mn-ea"/>
                <a:cs typeface="+mn-cs"/>
                <a:sym typeface="Helvetica"/>
              </a:rPr>
              <a:t>Dark Matter Searches</a:t>
            </a:r>
            <a:r>
              <a:rPr b="1" sz="22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</a:p>
        </p:txBody>
      </p:sp>
      <p:sp>
        <p:nvSpPr>
          <p:cNvPr id="226" name="Shape 226"/>
          <p:cNvSpPr/>
          <p:nvPr/>
        </p:nvSpPr>
        <p:spPr>
          <a:xfrm>
            <a:off x="1905000" y="1295400"/>
            <a:ext cx="990600" cy="60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0099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227" name="Shape 227"/>
          <p:cNvSpPr/>
          <p:nvPr/>
        </p:nvSpPr>
        <p:spPr>
          <a:xfrm>
            <a:off x="7377751" y="3935103"/>
            <a:ext cx="1600201" cy="1094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0099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228" name="Shape 228"/>
          <p:cNvSpPr/>
          <p:nvPr/>
        </p:nvSpPr>
        <p:spPr>
          <a:xfrm>
            <a:off x="3733800" y="746371"/>
            <a:ext cx="762000" cy="399416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i="0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T2K</a:t>
            </a:r>
          </a:p>
        </p:txBody>
      </p:sp>
      <p:sp>
        <p:nvSpPr>
          <p:cNvPr id="229" name="Shape 229"/>
          <p:cNvSpPr/>
          <p:nvPr/>
        </p:nvSpPr>
        <p:spPr>
          <a:xfrm>
            <a:off x="900751" y="3373637"/>
            <a:ext cx="775649" cy="361316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i="0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0000"/>
                </a:solidFill>
              </a:rPr>
              <a:t>DUNE</a:t>
            </a:r>
          </a:p>
        </p:txBody>
      </p:sp>
      <p:sp>
        <p:nvSpPr>
          <p:cNvPr id="230" name="Shape 230"/>
          <p:cNvSpPr/>
          <p:nvPr/>
        </p:nvSpPr>
        <p:spPr>
          <a:xfrm>
            <a:off x="205847" y="2057400"/>
            <a:ext cx="1371601" cy="582304"/>
          </a:xfrm>
          <a:prstGeom prst="rect">
            <a:avLst/>
          </a:prstGeom>
          <a:solidFill/>
          <a:ln>
            <a:solidFill/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231" name="Shape 231"/>
          <p:cNvSpPr/>
          <p:nvPr/>
        </p:nvSpPr>
        <p:spPr>
          <a:xfrm>
            <a:off x="9144000" y="1268103"/>
            <a:ext cx="914400" cy="914401"/>
          </a:xfrm>
          <a:prstGeom prst="rect">
            <a:avLst/>
          </a:prstGeom>
          <a:solidFill>
            <a:srgbClr val="4F81BD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PhD Students at LPNHE</a:t>
            </a:r>
          </a:p>
        </p:txBody>
      </p:sp>
      <p:sp>
        <p:nvSpPr>
          <p:cNvPr id="234" name="Shape 234"/>
          <p:cNvSpPr/>
          <p:nvPr>
            <p:ph type="sldNum" sz="quarter" idx="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77823">
              <a:defRPr sz="1344"/>
            </a:lvl1pPr>
          </a:lstStyle>
          <a:p>
            <a:pPr lvl="0">
              <a:defRPr sz="1800"/>
            </a:pPr>
            <a:fld id="{86CB4B4D-7CA3-9044-876B-883B54F8677D}" type="slidenum">
              <a:rPr sz="1344"/>
            </a:fld>
          </a:p>
        </p:txBody>
      </p:sp>
      <p:pic>
        <p:nvPicPr>
          <p:cNvPr id="235" name="image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981200"/>
            <a:ext cx="7577353" cy="2905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9 Theses starting in 2016   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xfrm>
            <a:off x="-54592" y="685800"/>
            <a:ext cx="9296401" cy="5029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0000CC"/>
                </a:solidFill>
              </a:rPr>
              <a:t>1) H </a:t>
            </a:r>
            <a:r>
              <a:rPr sz="1079">
                <a:solidFill>
                  <a:srgbClr val="0000CC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60">
                <a:solidFill>
                  <a:srgbClr val="0000CC"/>
                </a:solidFill>
                <a:latin typeface="Symbol"/>
                <a:ea typeface="Symbol"/>
                <a:cs typeface="Symbol"/>
                <a:sym typeface="Symbol"/>
              </a:rPr>
              <a:t> γγ</a:t>
            </a:r>
            <a:r>
              <a:rPr sz="1079">
                <a:solidFill>
                  <a:srgbClr val="0000CC"/>
                </a:solidFill>
              </a:rPr>
              <a:t>: Contraintes sur la nouvelle physique lourde à l’aide du canal Higgs en deux photons dans </a:t>
            </a:r>
            <a:r>
              <a:rPr b="1" sz="1079">
                <a:solidFill>
                  <a:srgbClr val="0000CC"/>
                </a:solidFill>
              </a:rPr>
              <a:t>ATLAS</a:t>
            </a:r>
            <a:endParaRPr b="1"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079">
                <a:solidFill>
                  <a:srgbClr val="FF0000"/>
                </a:solidFill>
              </a:rPr>
              <a:t>                        Ahmed Tarek  </a:t>
            </a:r>
            <a:r>
              <a:rPr sz="1079">
                <a:solidFill>
                  <a:srgbClr val="A6A6A6"/>
                </a:solidFill>
              </a:rPr>
              <a:t>(Sandrine Laplace)</a:t>
            </a:r>
            <a:endParaRPr sz="1079">
              <a:solidFill>
                <a:srgbClr val="A6A6A6"/>
              </a:solidFill>
            </a:endParaRPr>
          </a:p>
          <a:p>
            <a:pPr lvl="0" marL="308609" indent="-308609" defTabSz="822959">
              <a:spcBef>
                <a:spcPts val="300"/>
              </a:spcBef>
              <a:buAutoNum type="arabicParenR" startAt="1"/>
              <a:defRPr b="0">
                <a:solidFill>
                  <a:srgbClr val="000000"/>
                </a:solidFill>
              </a:defRPr>
            </a:pPr>
            <a:endParaRPr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0000CC"/>
                </a:solidFill>
              </a:rPr>
              <a:t>2) H</a:t>
            </a:r>
            <a:r>
              <a:rPr sz="1079">
                <a:solidFill>
                  <a:srgbClr val="0000CC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079">
                <a:solidFill>
                  <a:srgbClr val="0000CC"/>
                </a:solidFill>
              </a:rPr>
              <a:t>bb : Etude des propriétés du boson de Higgs dans les désintégration en deux quark b dans </a:t>
            </a:r>
            <a:r>
              <a:rPr b="1" sz="1079">
                <a:solidFill>
                  <a:srgbClr val="0000CC"/>
                </a:solidFill>
              </a:rPr>
              <a:t>ATLAS</a:t>
            </a:r>
            <a:endParaRPr b="1"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FF0000"/>
                </a:solidFill>
              </a:rPr>
              <a:t>                        </a:t>
            </a:r>
            <a:r>
              <a:rPr b="1" sz="1079">
                <a:solidFill>
                  <a:srgbClr val="FF0000"/>
                </a:solidFill>
              </a:rPr>
              <a:t>Louis D’Eramo</a:t>
            </a:r>
            <a:r>
              <a:rPr sz="1079">
                <a:solidFill>
                  <a:srgbClr val="FF0000"/>
                </a:solidFill>
              </a:rPr>
              <a:t> (</a:t>
            </a:r>
            <a:r>
              <a:rPr sz="1079">
                <a:solidFill>
                  <a:srgbClr val="A6A6A6"/>
                </a:solidFill>
              </a:rPr>
              <a:t>Giovanni Calderini)</a:t>
            </a:r>
            <a:endParaRPr sz="1079">
              <a:solidFill>
                <a:srgbClr val="A6A6A6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A6A6A6"/>
                </a:solidFill>
              </a:rPr>
              <a:t> </a:t>
            </a:r>
            <a:endParaRPr sz="1079">
              <a:solidFill>
                <a:srgbClr val="A6A6A6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0000CC"/>
                </a:solidFill>
              </a:rPr>
              <a:t>3) ttH</a:t>
            </a:r>
            <a:r>
              <a:rPr sz="1079">
                <a:solidFill>
                  <a:srgbClr val="0000CC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079">
                <a:solidFill>
                  <a:srgbClr val="0000CC"/>
                </a:solidFill>
              </a:rPr>
              <a:t>ttbb : Etude des propriétés du boson de Higgs au LHC dans les désintégrations ttH  (exp. </a:t>
            </a:r>
            <a:r>
              <a:rPr b="1" sz="1079">
                <a:solidFill>
                  <a:srgbClr val="0000CC"/>
                </a:solidFill>
              </a:rPr>
              <a:t>ATLAS</a:t>
            </a:r>
            <a:r>
              <a:rPr sz="1079">
                <a:solidFill>
                  <a:srgbClr val="0000CC"/>
                </a:solidFill>
              </a:rPr>
              <a:t>)</a:t>
            </a:r>
            <a:endParaRPr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079">
                <a:solidFill>
                  <a:srgbClr val="FF0000"/>
                </a:solidFill>
              </a:rPr>
              <a:t>                        Ilaria Luise</a:t>
            </a:r>
            <a:r>
              <a:rPr sz="1079">
                <a:solidFill>
                  <a:srgbClr val="FF3399"/>
                </a:solidFill>
              </a:rPr>
              <a:t>  </a:t>
            </a:r>
            <a:r>
              <a:rPr sz="1079">
                <a:solidFill>
                  <a:srgbClr val="A6A6A6"/>
                </a:solidFill>
              </a:rPr>
              <a:t>(Gregorio Bernardi / Giovanni Marchiori)</a:t>
            </a:r>
            <a:endParaRPr sz="1079">
              <a:solidFill>
                <a:srgbClr val="A6A6A6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0000CC"/>
                </a:solidFill>
              </a:rPr>
              <a:t>4) Jets/NP: Calibration des jets, mesure de sections efficaces et recherche de Nouvelle Physique dans  </a:t>
            </a:r>
            <a:r>
              <a:rPr b="1" sz="1079">
                <a:solidFill>
                  <a:srgbClr val="0000CC"/>
                </a:solidFill>
              </a:rPr>
              <a:t>ATLAS</a:t>
            </a:r>
            <a:endParaRPr b="1"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FF0000"/>
                </a:solidFill>
              </a:rPr>
              <a:t>                       </a:t>
            </a:r>
            <a:r>
              <a:rPr b="1" sz="1079">
                <a:solidFill>
                  <a:srgbClr val="FF0000"/>
                </a:solidFill>
              </a:rPr>
              <a:t>Robert Hankache </a:t>
            </a:r>
            <a:r>
              <a:rPr sz="1079">
                <a:solidFill>
                  <a:srgbClr val="A6A6A6"/>
                </a:solidFill>
              </a:rPr>
              <a:t>(Bogdan Malaescu / Melissa Ridel)</a:t>
            </a:r>
            <a:endParaRPr sz="1079">
              <a:solidFill>
                <a:srgbClr val="A6A6A6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sz="1079">
              <a:solidFill>
                <a:srgbClr val="FF0000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0000CC"/>
                </a:solidFill>
              </a:rPr>
              <a:t>5) LHCB : Recherche de nouvelle physique dans des désintégrations de mésons 	 beaux en 3 corps sans particule charmée </a:t>
            </a:r>
            <a:r>
              <a:rPr b="1" sz="1079">
                <a:solidFill>
                  <a:srgbClr val="0000CC"/>
                </a:solidFill>
              </a:rPr>
              <a:t>(LHCb)</a:t>
            </a:r>
            <a:endParaRPr b="1"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079">
                <a:solidFill>
                  <a:srgbClr val="FF0000"/>
                </a:solidFill>
              </a:rPr>
              <a:t>                       Emily Bertholet </a:t>
            </a:r>
            <a:r>
              <a:rPr sz="1079">
                <a:solidFill>
                  <a:srgbClr val="A6A6A6"/>
                </a:solidFill>
              </a:rPr>
              <a:t>(Eli Ben-Haim/Mattew Charles)</a:t>
            </a:r>
            <a:endParaRPr sz="1079">
              <a:solidFill>
                <a:srgbClr val="A6A6A6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sz="1079">
              <a:solidFill>
                <a:srgbClr val="FF0000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0000CC"/>
                </a:solidFill>
              </a:rPr>
              <a:t> 6) Dark Matter: Recherche de Matière Noire Légère avec des CCD  </a:t>
            </a:r>
            <a:r>
              <a:rPr b="1" sz="1079">
                <a:solidFill>
                  <a:srgbClr val="0000CC"/>
                </a:solidFill>
              </a:rPr>
              <a:t>(exp. DAMIC)</a:t>
            </a:r>
            <a:endParaRPr b="1"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FF3399"/>
                </a:solidFill>
              </a:rPr>
              <a:t>                       </a:t>
            </a:r>
            <a:r>
              <a:rPr b="1" sz="1079">
                <a:solidFill>
                  <a:srgbClr val="FF0000"/>
                </a:solidFill>
              </a:rPr>
              <a:t>Joao D’Arrocha </a:t>
            </a:r>
            <a:r>
              <a:rPr sz="1079">
                <a:solidFill>
                  <a:srgbClr val="A6A6A6"/>
                </a:solidFill>
              </a:rPr>
              <a:t>(Antoine Letessier-Selvon)</a:t>
            </a:r>
            <a:endParaRPr sz="1079">
              <a:solidFill>
                <a:srgbClr val="A6A6A6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0000CC"/>
                </a:solidFill>
              </a:rPr>
              <a:t>7) Dark Matter Recherche de la matière noire avec le détecteur à Argon liquide </a:t>
            </a:r>
            <a:r>
              <a:rPr b="1" sz="1079">
                <a:solidFill>
                  <a:srgbClr val="0000CC"/>
                </a:solidFill>
              </a:rPr>
              <a:t>DarkSide </a:t>
            </a:r>
            <a:r>
              <a:rPr sz="1079">
                <a:solidFill>
                  <a:srgbClr val="0000CC"/>
                </a:solidFill>
              </a:rPr>
              <a:t>au Lab. Nat. Gran Sasso</a:t>
            </a:r>
            <a:endParaRPr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FF3399"/>
                </a:solidFill>
              </a:rPr>
              <a:t>                       </a:t>
            </a:r>
            <a:r>
              <a:rPr b="1" sz="1079">
                <a:solidFill>
                  <a:srgbClr val="FF0000"/>
                </a:solidFill>
              </a:rPr>
              <a:t>Anissa Navier-Agasson</a:t>
            </a:r>
            <a:r>
              <a:rPr sz="1079">
                <a:solidFill>
                  <a:srgbClr val="FF3399"/>
                </a:solidFill>
              </a:rPr>
              <a:t> </a:t>
            </a:r>
            <a:r>
              <a:rPr sz="1079">
                <a:solidFill>
                  <a:srgbClr val="A6A6A6"/>
                </a:solidFill>
              </a:rPr>
              <a:t>(Claudio Giganti)</a:t>
            </a:r>
            <a:endParaRPr sz="1079">
              <a:solidFill>
                <a:srgbClr val="A6A6A6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sz="1079">
              <a:solidFill>
                <a:srgbClr val="FF0000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0000CC"/>
                </a:solidFill>
              </a:rPr>
              <a:t>8) Dark Energy  Caractérisations de l’énergie noire : métrologie des flux et mesures de distance des supernovae   </a:t>
            </a:r>
            <a:r>
              <a:rPr b="1" sz="1079">
                <a:solidFill>
                  <a:srgbClr val="0000CC"/>
                </a:solidFill>
              </a:rPr>
              <a:t>(LSST/SSP) </a:t>
            </a:r>
            <a:endParaRPr b="1"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079">
                <a:solidFill>
                  <a:srgbClr val="FF0000"/>
                </a:solidFill>
              </a:rPr>
              <a:t>                       Francois Hazenberg </a:t>
            </a:r>
            <a:r>
              <a:rPr sz="1079">
                <a:solidFill>
                  <a:srgbClr val="A6A6A6"/>
                </a:solidFill>
              </a:rPr>
              <a:t>(Marc Betoule)</a:t>
            </a:r>
            <a:endParaRPr sz="1079">
              <a:solidFill>
                <a:srgbClr val="A6A6A6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0000CC"/>
                </a:solidFill>
              </a:rPr>
              <a:t>9) Dark Energy: Mesure des oscillations acoustiques de baryons dans les raies Lyman-</a:t>
            </a:r>
            <a:r>
              <a:rPr sz="1079">
                <a:solidFill>
                  <a:srgbClr val="0000CC"/>
                </a:solidFill>
                <a:latin typeface="Symbol"/>
                <a:ea typeface="Symbol"/>
                <a:cs typeface="Symbol"/>
                <a:sym typeface="Symbol"/>
              </a:rPr>
              <a:t>α/β </a:t>
            </a:r>
            <a:r>
              <a:rPr sz="1079">
                <a:solidFill>
                  <a:srgbClr val="0000CC"/>
                </a:solidFill>
              </a:rPr>
              <a:t> des spectres de quasars du relevé </a:t>
            </a:r>
            <a:r>
              <a:rPr b="1" sz="1079">
                <a:solidFill>
                  <a:srgbClr val="0000CC"/>
                </a:solidFill>
              </a:rPr>
              <a:t>eBOSS</a:t>
            </a:r>
            <a:endParaRPr b="1" sz="107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2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079">
                <a:solidFill>
                  <a:srgbClr val="0000CC"/>
                </a:solidFill>
              </a:rPr>
              <a:t>                       </a:t>
            </a:r>
            <a:r>
              <a:rPr b="1" sz="1079">
                <a:solidFill>
                  <a:srgbClr val="FF0000"/>
                </a:solidFill>
              </a:rPr>
              <a:t>Victoria Serret </a:t>
            </a:r>
            <a:r>
              <a:rPr sz="1079">
                <a:solidFill>
                  <a:srgbClr val="A6A6A6"/>
                </a:solidFill>
              </a:rPr>
              <a:t>(Julien Guy / Christophe Balland)</a:t>
            </a:r>
          </a:p>
        </p:txBody>
      </p:sp>
      <p:sp>
        <p:nvSpPr>
          <p:cNvPr id="239" name="Shape 239"/>
          <p:cNvSpPr/>
          <p:nvPr>
            <p:ph type="sldNum" sz="quarter" idx="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800"/>
            </a:fld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Collaborations et Implications possibles</a:t>
            </a:r>
          </a:p>
        </p:txBody>
      </p:sp>
      <p:sp>
        <p:nvSpPr>
          <p:cNvPr id="242" name="Shape 242"/>
          <p:cNvSpPr/>
          <p:nvPr>
            <p:ph type="body" idx="1"/>
          </p:nvPr>
        </p:nvSpPr>
        <p:spPr>
          <a:xfrm>
            <a:off x="685800" y="1066800"/>
            <a:ext cx="8458200" cy="5029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08609" indent="-308609" defTabSz="822959">
              <a:spcBef>
                <a:spcPts val="300"/>
              </a:spcBef>
              <a:defRPr b="0">
                <a:solidFill>
                  <a:srgbClr val="000000"/>
                </a:solidFill>
              </a:defRPr>
            </a:pPr>
            <a:r>
              <a:rPr sz="1619">
                <a:solidFill>
                  <a:srgbClr val="0000CC"/>
                </a:solidFill>
              </a:rPr>
              <a:t>Collaboration déjà existante avec l’APC sur plusieurs projets</a:t>
            </a: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defRPr b="0">
                <a:solidFill>
                  <a:srgbClr val="000000"/>
                </a:solidFill>
              </a:defRPr>
            </a:pP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19">
                <a:solidFill>
                  <a:srgbClr val="0000CC"/>
                </a:solidFill>
              </a:rPr>
              <a:t>            LSST / eBOSS/ Euclid                 (énergie noire)</a:t>
            </a: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19">
                <a:solidFill>
                  <a:srgbClr val="0000CC"/>
                </a:solidFill>
              </a:rPr>
              <a:t>            Dark Side                                     (matière noire)</a:t>
            </a: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19">
                <a:solidFill>
                  <a:srgbClr val="0000CC"/>
                </a:solidFill>
              </a:rPr>
              <a:t>            WA105/DUNE                              (physique du neutrino)</a:t>
            </a: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19">
                <a:solidFill>
                  <a:srgbClr val="0000CC"/>
                </a:solidFill>
              </a:rPr>
              <a:t>            AUGER / HESS / CTA                 (rayons cosmiques, rayons gamma)</a:t>
            </a: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defRPr b="0">
                <a:solidFill>
                  <a:srgbClr val="000000"/>
                </a:solidFill>
              </a:defRPr>
            </a:pP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defRPr b="0">
                <a:solidFill>
                  <a:srgbClr val="000000"/>
                </a:solidFill>
              </a:defRPr>
            </a:pPr>
            <a:r>
              <a:rPr sz="1619">
                <a:solidFill>
                  <a:srgbClr val="0000CC"/>
                </a:solidFill>
              </a:rPr>
              <a:t>Calcul intensif, big data</a:t>
            </a: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19">
                <a:solidFill>
                  <a:srgbClr val="0000CC"/>
                </a:solidFill>
              </a:rPr>
              <a:t>	tradition forte en physique des particules, et maintenant aussi en astroparticules et cosmologie observationnelle.</a:t>
            </a: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defRPr b="0">
                <a:solidFill>
                  <a:srgbClr val="000000"/>
                </a:solidFill>
              </a:defRPr>
            </a:pPr>
            <a:r>
              <a:rPr sz="1619">
                <a:solidFill>
                  <a:srgbClr val="0000CC"/>
                </a:solidFill>
              </a:rPr>
              <a:t>Electronique :</a:t>
            </a: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19">
                <a:solidFill>
                  <a:srgbClr val="0000CC"/>
                </a:solidFill>
              </a:rPr>
              <a:t>      Etude de faisabilité du concept de détecteur scintillant de grand volume couplé a des ensembles de photomultiplicateur au Silicium (SiPM) de très forte  densité sur des grandes surfaces</a:t>
            </a: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sz="1619">
                <a:solidFill>
                  <a:srgbClr val="0000CC"/>
                </a:solidFill>
              </a:rPr>
              <a:t>      Autres options?</a:t>
            </a:r>
          </a:p>
        </p:txBody>
      </p:sp>
      <p:sp>
        <p:nvSpPr>
          <p:cNvPr id="243" name="Shape 243"/>
          <p:cNvSpPr/>
          <p:nvPr>
            <p:ph type="sldNum" sz="quarter" idx="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800"/>
            </a:fld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742950" y="-71250"/>
            <a:ext cx="7562850" cy="685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86968">
              <a:defRPr b="0" sz="1800">
                <a:solidFill>
                  <a:srgbClr val="000000"/>
                </a:solidFill>
              </a:defRPr>
            </a:pPr>
            <a:r>
              <a:rPr b="1" sz="1940">
                <a:solidFill>
                  <a:srgbClr val="FF0000"/>
                </a:solidFill>
              </a:rPr>
              <a:t>IN2P3: institut du CNRS</a:t>
            </a:r>
            <a:r>
              <a:rPr sz="194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b="1" sz="1940">
                <a:solidFill>
                  <a:srgbClr val="FF0000"/>
                </a:solidFill>
              </a:rPr>
              <a:t>physique nucleaire et des particules  (+ astoparticules, cosmologie)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685800" y="914400"/>
            <a:ext cx="7772400" cy="5029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IN2P3  </a:t>
            </a:r>
            <a:r>
              <a:rPr sz="1619">
                <a:solidFill>
                  <a:srgbClr val="0000CC"/>
                </a:solidFill>
                <a:latin typeface="Wingdings"/>
                <a:ea typeface="Wingdings"/>
                <a:cs typeface="Wingdings"/>
                <a:sym typeface="Wingdings"/>
              </a:rPr>
              <a:t>      </a:t>
            </a:r>
            <a:r>
              <a:rPr b="1" sz="1619">
                <a:solidFill>
                  <a:srgbClr val="0000CC"/>
                </a:solidFill>
              </a:rPr>
              <a:t>2400 permanents</a:t>
            </a: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                        500 chercheurs CNRS</a:t>
            </a: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                         370 enseignants-chercheurs</a:t>
            </a: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                         230 ITA non-CNRS</a:t>
            </a: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                       1300 ITA CNRS</a:t>
            </a: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              </a:t>
            </a: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                          520 doctorants ou postdoc</a:t>
            </a: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20 Laboratoires  dont une douzaine de plus de 100 personnes</a:t>
            </a: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dont , dans la région parisienne</a:t>
            </a: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              </a:t>
            </a:r>
            <a:r>
              <a:rPr b="1" sz="1619">
                <a:solidFill>
                  <a:srgbClr val="002060"/>
                </a:solidFill>
              </a:rPr>
              <a:t>LPNHE (~150)    sur le campus UPMC</a:t>
            </a:r>
            <a:endParaRPr b="1" sz="1619">
              <a:solidFill>
                <a:srgbClr val="002060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              </a:t>
            </a:r>
            <a:r>
              <a:rPr b="1" sz="1619">
                <a:solidFill>
                  <a:srgbClr val="002060"/>
                </a:solidFill>
              </a:rPr>
              <a:t>APC     (~160)     sur le campus UPD</a:t>
            </a:r>
            <a:endParaRPr b="1" sz="1619">
              <a:solidFill>
                <a:srgbClr val="002060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               LAL Orsay (~270)</a:t>
            </a: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               IPN Orsay  (~280)</a:t>
            </a:r>
            <a:endParaRPr b="1" sz="1619">
              <a:solidFill>
                <a:srgbClr val="0000CC"/>
              </a:solidFill>
            </a:endParaRPr>
          </a:p>
          <a:p>
            <a:pPr lvl="0" marL="308609" indent="-308609" defTabSz="822959">
              <a:spcBef>
                <a:spcPts val="300"/>
              </a:spcBef>
              <a:buSzTx/>
              <a:buNone/>
              <a:defRPr b="0">
                <a:solidFill>
                  <a:srgbClr val="000000"/>
                </a:solidFill>
              </a:defRPr>
            </a:pPr>
            <a:r>
              <a:rPr b="1" sz="1619">
                <a:solidFill>
                  <a:srgbClr val="0000CC"/>
                </a:solidFill>
              </a:rPr>
              <a:t>               (et aussi LLR polytechnique, CSNSM Orsay)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800"/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4800600" y="609600"/>
            <a:ext cx="1219200" cy="381000"/>
          </a:xfrm>
          <a:prstGeom prst="rect">
            <a:avLst/>
          </a:prstGeom>
          <a:solidFill>
            <a:srgbClr val="BDFBEC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6781800" y="5616575"/>
            <a:ext cx="23622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i="0"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115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28737"/>
            <a:ext cx="9258300" cy="552926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304800" y="76199"/>
            <a:ext cx="883920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i="0" sz="1800"/>
            </a:pPr>
            <a:r>
              <a:rPr b="1" sz="22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LPNHE: Laboratoire de Physique </a:t>
            </a:r>
            <a:r>
              <a:rPr b="1" sz="2200">
                <a:latin typeface="+mn-lt"/>
                <a:ea typeface="+mn-ea"/>
                <a:cs typeface="+mn-cs"/>
                <a:sym typeface="Helvetica"/>
              </a:rPr>
              <a:t>Nucléaire</a:t>
            </a:r>
            <a:r>
              <a:rPr b="1" sz="22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 et Hautes Energies</a:t>
            </a:r>
          </a:p>
        </p:txBody>
      </p:sp>
      <p:sp>
        <p:nvSpPr>
          <p:cNvPr id="117" name="Shape 117"/>
          <p:cNvSpPr/>
          <p:nvPr/>
        </p:nvSpPr>
        <p:spPr>
          <a:xfrm>
            <a:off x="304800" y="559712"/>
            <a:ext cx="883920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i="0" sz="1800"/>
            </a:pPr>
            <a:r>
              <a:rPr b="1" sz="2200">
                <a:latin typeface="+mn-lt"/>
                <a:ea typeface="+mn-ea"/>
                <a:cs typeface="+mn-cs"/>
                <a:sym typeface="Helvetica"/>
              </a:rPr>
              <a:t>                        </a:t>
            </a:r>
            <a:r>
              <a:rPr sz="2200">
                <a:latin typeface="+mn-lt"/>
                <a:ea typeface="+mn-ea"/>
                <a:cs typeface="+mn-cs"/>
                <a:sym typeface="Helvetica"/>
              </a:rPr>
              <a:t>(matière et énergie)   </a:t>
            </a:r>
            <a:r>
              <a:rPr b="1" sz="2200">
                <a:latin typeface="+mn-lt"/>
                <a:ea typeface="+mn-ea"/>
                <a:cs typeface="+mn-cs"/>
                <a:sym typeface="Helvetica"/>
              </a:rPr>
              <a:t>Noire</a:t>
            </a:r>
          </a:p>
        </p:txBody>
      </p:sp>
      <p:sp>
        <p:nvSpPr>
          <p:cNvPr id="118" name="Shape 118"/>
          <p:cNvSpPr/>
          <p:nvPr/>
        </p:nvSpPr>
        <p:spPr>
          <a:xfrm>
            <a:off x="4800599" y="3620630"/>
            <a:ext cx="4202223" cy="2239031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i="0" sz="1800"/>
            </a:pPr>
            <a:r>
              <a:rPr sz="2000">
                <a:latin typeface="Tahoma"/>
                <a:ea typeface="Tahoma"/>
                <a:cs typeface="Tahoma"/>
                <a:sym typeface="Tahoma"/>
              </a:rPr>
              <a:t>LABEX: ILP (IAP, LPTHE, LPNHE)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2000">
                <a:latin typeface="Tahoma"/>
                <a:ea typeface="Tahoma"/>
                <a:cs typeface="Tahoma"/>
                <a:sym typeface="Tahoma"/>
              </a:rPr>
              <a:t>          </a:t>
            </a:r>
            <a:r>
              <a:rPr sz="2000">
                <a:latin typeface="Wingdings"/>
                <a:ea typeface="Wingdings"/>
                <a:cs typeface="Wingdings"/>
                <a:sym typeface="Wingdings"/>
              </a:rPr>
              <a:t>➔ </a:t>
            </a:r>
            <a:r>
              <a:rPr sz="2000">
                <a:latin typeface="Tahoma"/>
                <a:ea typeface="Tahoma"/>
                <a:cs typeface="Tahoma"/>
                <a:sym typeface="Tahoma"/>
              </a:rPr>
              <a:t>2-3 post docs / an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20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2000">
                <a:latin typeface="Wingdings"/>
                <a:ea typeface="Wingdings"/>
                <a:cs typeface="Wingdings"/>
                <a:sym typeface="Wingdings"/>
              </a:rPr>
              <a:t>         ➔ </a:t>
            </a:r>
            <a:r>
              <a:rPr sz="2000">
                <a:latin typeface="Tahoma"/>
                <a:ea typeface="Tahoma"/>
                <a:cs typeface="Tahoma"/>
                <a:sym typeface="Tahoma"/>
              </a:rPr>
              <a:t>2-3 thèses / an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20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2000">
                <a:latin typeface="Wingdings"/>
                <a:ea typeface="Wingdings"/>
                <a:cs typeface="Wingdings"/>
                <a:sym typeface="Wingdings"/>
              </a:rPr>
              <a:t>         ➔ </a:t>
            </a:r>
            <a:r>
              <a:rPr sz="2000">
                <a:latin typeface="Tahoma"/>
                <a:ea typeface="Tahoma"/>
                <a:cs typeface="Tahoma"/>
                <a:sym typeface="Tahoma"/>
              </a:rPr>
              <a:t>support congrès, visiteurs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2000">
                <a:latin typeface="Tahoma"/>
                <a:ea typeface="Tahoma"/>
                <a:cs typeface="Tahoma"/>
                <a:sym typeface="Tahoma"/>
              </a:rPr>
              <a:t>Ecole Doctorale: Step’Up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20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2000">
                <a:latin typeface="Wingdings"/>
                <a:ea typeface="Wingdings"/>
                <a:cs typeface="Wingdings"/>
                <a:sym typeface="Wingdings"/>
              </a:rPr>
              <a:t>        ➔ </a:t>
            </a:r>
            <a:r>
              <a:rPr sz="2000">
                <a:latin typeface="Tahoma"/>
                <a:ea typeface="Tahoma"/>
                <a:cs typeface="Tahoma"/>
                <a:sym typeface="Tahoma"/>
              </a:rPr>
              <a:t>~4 thèses / an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Organigramme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xfrm>
            <a:off x="685800" y="957615"/>
            <a:ext cx="7772400" cy="50292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22" name="image3.png"/>
          <p:cNvPicPr/>
          <p:nvPr/>
        </p:nvPicPr>
        <p:blipFill>
          <a:blip r:embed="rId2">
            <a:extLst/>
          </a:blip>
          <a:srcRect l="0" t="2947" r="0" b="0"/>
          <a:stretch>
            <a:fillRect/>
          </a:stretch>
        </p:blipFill>
        <p:spPr>
          <a:xfrm>
            <a:off x="207592" y="677969"/>
            <a:ext cx="8570385" cy="619595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2190507" y="2272856"/>
            <a:ext cx="3040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0" sz="12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CC"/>
                </a:solidFill>
              </a:rPr>
              <a:t>(9)</a:t>
            </a:r>
          </a:p>
        </p:txBody>
      </p:sp>
      <p:sp>
        <p:nvSpPr>
          <p:cNvPr id="124" name="Shape 124"/>
          <p:cNvSpPr/>
          <p:nvPr/>
        </p:nvSpPr>
        <p:spPr>
          <a:xfrm>
            <a:off x="8223276" y="3167415"/>
            <a:ext cx="30401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0" sz="12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CC"/>
                </a:solidFill>
              </a:rPr>
              <a:t>(9)</a:t>
            </a:r>
          </a:p>
        </p:txBody>
      </p:sp>
      <p:sp>
        <p:nvSpPr>
          <p:cNvPr id="125" name="Shape 125"/>
          <p:cNvSpPr/>
          <p:nvPr/>
        </p:nvSpPr>
        <p:spPr>
          <a:xfrm>
            <a:off x="8162207" y="4081815"/>
            <a:ext cx="38721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0" sz="12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CC"/>
                </a:solidFill>
              </a:rPr>
              <a:t>(17)</a:t>
            </a:r>
          </a:p>
        </p:txBody>
      </p:sp>
      <p:sp>
        <p:nvSpPr>
          <p:cNvPr id="126" name="Shape 126"/>
          <p:cNvSpPr/>
          <p:nvPr/>
        </p:nvSpPr>
        <p:spPr>
          <a:xfrm>
            <a:off x="8248299" y="4996215"/>
            <a:ext cx="30401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0" sz="12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CC"/>
                </a:solidFill>
              </a:rPr>
              <a:t>(2)</a:t>
            </a:r>
          </a:p>
        </p:txBody>
      </p:sp>
      <p:sp>
        <p:nvSpPr>
          <p:cNvPr id="127" name="Shape 127"/>
          <p:cNvSpPr/>
          <p:nvPr/>
        </p:nvSpPr>
        <p:spPr>
          <a:xfrm>
            <a:off x="8159088" y="5834415"/>
            <a:ext cx="38721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0" sz="12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CC"/>
                </a:solidFill>
              </a:rPr>
              <a:t>(10)</a:t>
            </a:r>
          </a:p>
        </p:txBody>
      </p:sp>
      <p:sp>
        <p:nvSpPr>
          <p:cNvPr id="128" name="Shape 128"/>
          <p:cNvSpPr/>
          <p:nvPr/>
        </p:nvSpPr>
        <p:spPr>
          <a:xfrm>
            <a:off x="7772400" y="2253015"/>
            <a:ext cx="38721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0" sz="12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CC"/>
                </a:solidFill>
              </a:rPr>
              <a:t>(38)</a:t>
            </a:r>
          </a:p>
        </p:txBody>
      </p:sp>
      <p:sp>
        <p:nvSpPr>
          <p:cNvPr id="129" name="Shape 129"/>
          <p:cNvSpPr/>
          <p:nvPr/>
        </p:nvSpPr>
        <p:spPr>
          <a:xfrm>
            <a:off x="3855596" y="2484327"/>
            <a:ext cx="123136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0" sz="12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CC"/>
                </a:solidFill>
              </a:rPr>
              <a:t>(50 permanents)</a:t>
            </a:r>
          </a:p>
        </p:txBody>
      </p:sp>
      <p:sp>
        <p:nvSpPr>
          <p:cNvPr id="130" name="Shape 130"/>
          <p:cNvSpPr/>
          <p:nvPr/>
        </p:nvSpPr>
        <p:spPr>
          <a:xfrm>
            <a:off x="-228600" y="6477000"/>
            <a:ext cx="1066800" cy="685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5821114" y="3523832"/>
            <a:ext cx="2941887" cy="1609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i="0" sz="1800"/>
            </a:pPr>
            <a:endParaRPr sz="11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i="0" sz="1800"/>
            </a:pPr>
            <a:endParaRPr sz="11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i="0" sz="1800"/>
            </a:pPr>
            <a:endParaRPr sz="11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i="0" sz="1800"/>
            </a:pPr>
            <a:endParaRPr sz="11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i="0" sz="1800"/>
            </a:pPr>
            <a:endParaRPr sz="11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i="0" sz="1800"/>
            </a:pPr>
            <a:endParaRPr sz="11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i="0" sz="1800"/>
            </a:pPr>
            <a:endParaRPr sz="11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i="0" sz="1800"/>
            </a:pPr>
            <a:endParaRPr sz="11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i="0" sz="1800"/>
            </a:pPr>
            <a:endParaRPr sz="11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i="0" sz="1800"/>
            </a:pPr>
            <a:r>
              <a:rPr sz="11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</p:txBody>
      </p:sp>
      <p:sp>
        <p:nvSpPr>
          <p:cNvPr id="132" name="Shape 132"/>
          <p:cNvSpPr/>
          <p:nvPr/>
        </p:nvSpPr>
        <p:spPr>
          <a:xfrm>
            <a:off x="3124200" y="3124200"/>
            <a:ext cx="25908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3083255" y="2887640"/>
            <a:ext cx="2743201" cy="3672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i="0" sz="1800"/>
            </a:pPr>
            <a:r>
              <a:rPr sz="1200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Masses et interactions fondamentales</a:t>
            </a:r>
            <a:endParaRPr sz="1200">
              <a:solidFill>
                <a:srgbClr val="009900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i="0" sz="1800"/>
            </a:pPr>
            <a:r>
              <a:rPr sz="1200">
                <a:solidFill>
                  <a:srgbClr val="0099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ATLAS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1200">
                <a:solidFill>
                  <a:srgbClr val="0099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ATLAS-Upgrade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1200">
                <a:solidFill>
                  <a:srgbClr val="0099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ILD/CALICE</a:t>
            </a:r>
            <a:endParaRPr sz="1200">
              <a:solidFill>
                <a:srgbClr val="FF3399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i="0" sz="1800"/>
            </a:pPr>
            <a:endParaRPr sz="1200">
              <a:solidFill>
                <a:srgbClr val="009900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i="0" sz="1800"/>
            </a:pPr>
            <a:r>
              <a:rPr sz="1200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Asymétrie Matière-Antimatière</a:t>
            </a:r>
            <a:endParaRPr sz="1200">
              <a:solidFill>
                <a:srgbClr val="009900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i="0" sz="1800"/>
            </a:pPr>
            <a:r>
              <a:rPr sz="1200">
                <a:solidFill>
                  <a:srgbClr val="0099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LHCb</a:t>
            </a:r>
            <a:endParaRPr sz="1200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1200">
                <a:solidFill>
                  <a:srgbClr val="00B05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COMET / PMPP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1200">
                <a:solidFill>
                  <a:srgbClr val="00B05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T2K / NA61 /WA105</a:t>
            </a:r>
            <a:endParaRPr sz="1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i="0" sz="1800"/>
            </a:pPr>
            <a:endParaRPr sz="1200">
              <a:solidFill>
                <a:srgbClr val="0000CC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>
              <a:defRPr i="0" sz="1800"/>
            </a:pPr>
            <a:r>
              <a:rPr sz="1200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Energie Noire et Matière noire</a:t>
            </a:r>
            <a:endParaRPr sz="1200">
              <a:solidFill>
                <a:srgbClr val="009900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i="0" sz="1800"/>
            </a:pPr>
            <a:r>
              <a:rPr sz="1200">
                <a:solidFill>
                  <a:srgbClr val="0099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LSST </a:t>
            </a:r>
            <a:r>
              <a:rPr sz="1200">
                <a:solidFill>
                  <a:srgbClr val="00B05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/ HSC</a:t>
            </a:r>
            <a:endParaRPr sz="1200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1200">
                <a:solidFill>
                  <a:srgbClr val="00B05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eBOSS / DESI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1200">
                <a:solidFill>
                  <a:srgbClr val="00B05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DAMIC / DARK SIDE</a:t>
            </a:r>
            <a:endParaRPr sz="1200">
              <a:solidFill>
                <a:srgbClr val="FF3399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i="0" sz="1800"/>
            </a:pPr>
            <a:endParaRPr sz="1200">
              <a:solidFill>
                <a:srgbClr val="A6A6A6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i="0" sz="1800"/>
            </a:pPr>
            <a:r>
              <a:rPr sz="1100">
                <a:solidFill>
                  <a:srgbClr val="0000C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Rayonnement Cosmique Hautes Energies</a:t>
            </a:r>
            <a:endParaRPr sz="1200">
              <a:solidFill>
                <a:srgbClr val="009900"/>
              </a:solidFill>
              <a:latin typeface="Tahoma Negreta"/>
              <a:ea typeface="Tahoma Negreta"/>
              <a:cs typeface="Tahoma Negreta"/>
              <a:sym typeface="Tahoma Negreta"/>
            </a:endParaRPr>
          </a:p>
          <a:p>
            <a:pPr lvl="0">
              <a:defRPr i="0" sz="1800"/>
            </a:pPr>
            <a:r>
              <a:rPr sz="1200">
                <a:solidFill>
                  <a:srgbClr val="0099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Auger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1200">
                <a:solidFill>
                  <a:srgbClr val="0099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HESS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 sz="1200">
                <a:solidFill>
                  <a:srgbClr val="009900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CTA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3048000" y="2127911"/>
            <a:ext cx="2819400" cy="4425289"/>
          </a:xfrm>
          <a:prstGeom prst="rect">
            <a:avLst/>
          </a:prstGeom>
          <a:ln w="57150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LPNHE Facilities (I)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800"/>
            </a:fld>
          </a:p>
        </p:txBody>
      </p:sp>
      <p:pic>
        <p:nvPicPr>
          <p:cNvPr id="138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609600"/>
            <a:ext cx="9502510" cy="6004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LPNHE Facilities (II)</a:t>
            </a:r>
          </a:p>
        </p:txBody>
      </p:sp>
      <p:sp>
        <p:nvSpPr>
          <p:cNvPr id="141" name="Shape 141"/>
          <p:cNvSpPr/>
          <p:nvPr>
            <p:ph type="sldNum" sz="quarter" idx="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800"/>
            </a:fld>
          </a:p>
        </p:txBody>
      </p:sp>
      <p:pic>
        <p:nvPicPr>
          <p:cNvPr id="142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685800"/>
            <a:ext cx="9525000" cy="5843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body" idx="1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45" name="Shape 145"/>
          <p:cNvSpPr/>
          <p:nvPr>
            <p:ph type="sldNum" sz="quarter" idx="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800"/>
            </a:fld>
          </a:p>
        </p:txBody>
      </p:sp>
      <p:pic>
        <p:nvPicPr>
          <p:cNvPr id="146" name="image6.png"/>
          <p:cNvPicPr/>
          <p:nvPr/>
        </p:nvPicPr>
        <p:blipFill>
          <a:blip r:embed="rId2">
            <a:extLst/>
          </a:blip>
          <a:srcRect l="0" t="7266" r="0" b="0"/>
          <a:stretch>
            <a:fillRect/>
          </a:stretch>
        </p:blipFill>
        <p:spPr>
          <a:xfrm>
            <a:off x="152401" y="595019"/>
            <a:ext cx="8077200" cy="4438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7.jpg" descr="Hall 3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0200" y="3733800"/>
            <a:ext cx="3733800" cy="3153167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 flipH="1">
            <a:off x="5791198" y="4343399"/>
            <a:ext cx="3124202" cy="990602"/>
          </a:xfrm>
          <a:prstGeom prst="line">
            <a:avLst/>
          </a:prstGeom>
          <a:solidFill>
            <a:srgbClr val="4F81BD"/>
          </a:solidFill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i="0"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3276600" y="4495800"/>
            <a:ext cx="2133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defRPr i="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LPNHE Facilities (III)</a:t>
            </a:r>
          </a:p>
        </p:txBody>
      </p:sp>
      <p:sp>
        <p:nvSpPr>
          <p:cNvPr id="151" name="Shape 151"/>
          <p:cNvSpPr/>
          <p:nvPr/>
        </p:nvSpPr>
        <p:spPr>
          <a:xfrm>
            <a:off x="1066800" y="5181599"/>
            <a:ext cx="3563985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i="0" sz="1800"/>
            </a:pPr>
            <a:r>
              <a:rPr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The Carousel for optical filters of 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the LSST telescope, both the</a:t>
            </a:r>
            <a:endParaRPr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Prototype and the final version 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are being built here in the next</a:t>
            </a:r>
            <a:endParaRPr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defRPr i="0" sz="1800"/>
            </a:pPr>
            <a:r>
              <a:rPr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three years (just started)</a:t>
            </a:r>
          </a:p>
        </p:txBody>
      </p:sp>
      <p:pic>
        <p:nvPicPr>
          <p:cNvPr id="152" name="image8.png"/>
          <p:cNvPicPr/>
          <p:nvPr/>
        </p:nvPicPr>
        <p:blipFill>
          <a:blip r:embed="rId4">
            <a:extLst/>
          </a:blip>
          <a:srcRect l="5063" t="7246" r="8860" b="0"/>
          <a:stretch>
            <a:fillRect/>
          </a:stretch>
        </p:blipFill>
        <p:spPr>
          <a:xfrm>
            <a:off x="4835855" y="5495364"/>
            <a:ext cx="1447802" cy="1362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3400" y="6223648"/>
            <a:ext cx="685800" cy="64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Num" sz="quarter" idx="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800"/>
            </a:fld>
          </a:p>
        </p:txBody>
      </p:sp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LPNHE Facilities (IV)</a:t>
            </a:r>
          </a:p>
        </p:txBody>
      </p:sp>
      <p:pic>
        <p:nvPicPr>
          <p:cNvPr id="157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7" y="1190624"/>
            <a:ext cx="9134273" cy="533968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2362199" y="819090"/>
            <a:ext cx="293274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0"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/>
            </a:pPr>
            <a:r>
              <a:rPr sz="2000"/>
              <a:t>Large Computing Rooms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685800" y="-40945"/>
            <a:ext cx="8096250" cy="685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0000"/>
                </a:solidFill>
              </a:rPr>
              <a:t>Quelques grands mystères de la physique des deux infinis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304800" y="914400"/>
            <a:ext cx="8839200" cy="5029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b="0">
                <a:solidFill>
                  <a:srgbClr val="000000"/>
                </a:solidFill>
              </a:defRPr>
            </a:pPr>
            <a:r>
              <a:rPr>
                <a:solidFill>
                  <a:srgbClr val="0000CC"/>
                </a:solidFill>
              </a:rPr>
              <a:t>      </a:t>
            </a:r>
            <a:r>
              <a:rPr b="1">
                <a:solidFill>
                  <a:srgbClr val="0000CC"/>
                </a:solidFill>
              </a:rPr>
              <a:t>Le modèle standard de la physique des particules élémentaires marche incroyablement bien, mais pourquoi est-il si complexe ? (&gt; 20 paramètres)</a:t>
            </a:r>
            <a:endParaRPr b="1">
              <a:solidFill>
                <a:srgbClr val="0000CC"/>
              </a:solidFill>
            </a:endParaRPr>
          </a:p>
          <a:p>
            <a:pPr lvl="0">
              <a:defRPr b="0">
                <a:solidFill>
                  <a:srgbClr val="000000"/>
                </a:solidFill>
              </a:defRPr>
            </a:pPr>
            <a:endParaRPr>
              <a:solidFill>
                <a:srgbClr val="0000CC"/>
              </a:solidFill>
            </a:endParaRPr>
          </a:p>
          <a:p>
            <a:pPr lvl="0">
              <a:defRPr b="0">
                <a:solidFill>
                  <a:srgbClr val="000000"/>
                </a:solidFill>
              </a:defRPr>
            </a:pPr>
            <a:r>
              <a:rPr>
                <a:solidFill>
                  <a:srgbClr val="0000CC"/>
                </a:solidFill>
              </a:rPr>
              <a:t>Est-ce que le boson de Higgs est la seule particule scalaire fondamentale ?</a:t>
            </a:r>
            <a:endParaRPr>
              <a:solidFill>
                <a:srgbClr val="0000CC"/>
              </a:solidFill>
            </a:endParaRPr>
          </a:p>
          <a:p>
            <a:pPr lvl="0">
              <a:buSzTx/>
              <a:buNone/>
              <a:defRPr b="0">
                <a:solidFill>
                  <a:srgbClr val="000000"/>
                </a:solidFill>
              </a:defRPr>
            </a:pPr>
            <a:r>
              <a:rPr>
                <a:solidFill>
                  <a:srgbClr val="0000CC"/>
                </a:solidFill>
              </a:rPr>
              <a:t>      Pourquoi le quarl Top est-il si lourd et son couplage de Yukawa ~1 ?</a:t>
            </a:r>
            <a:endParaRPr>
              <a:solidFill>
                <a:srgbClr val="0000CC"/>
              </a:solidFill>
            </a:endParaRPr>
          </a:p>
          <a:p>
            <a:pPr lvl="0">
              <a:buSzTx/>
              <a:buNone/>
              <a:defRPr b="0">
                <a:solidFill>
                  <a:srgbClr val="000000"/>
                </a:solidFill>
              </a:defRPr>
            </a:pPr>
            <a:endParaRPr>
              <a:solidFill>
                <a:srgbClr val="0000CC"/>
              </a:solidFill>
            </a:endParaRPr>
          </a:p>
          <a:p>
            <a:pPr lvl="0">
              <a:defRPr b="0">
                <a:solidFill>
                  <a:srgbClr val="000000"/>
                </a:solidFill>
              </a:defRPr>
            </a:pPr>
            <a:r>
              <a:rPr>
                <a:solidFill>
                  <a:srgbClr val="0000CC"/>
                </a:solidFill>
              </a:rPr>
              <a:t>Pourquoi vivons nous dans un monde de matière  (et pas d’anti-matière)</a:t>
            </a:r>
            <a:endParaRPr>
              <a:solidFill>
                <a:srgbClr val="0000CC"/>
              </a:solidFill>
            </a:endParaRPr>
          </a:p>
          <a:p>
            <a:pPr lvl="0">
              <a:buSzTx/>
              <a:buNone/>
              <a:defRPr b="0">
                <a:solidFill>
                  <a:srgbClr val="000000"/>
                </a:solidFill>
              </a:defRPr>
            </a:pPr>
            <a:endParaRPr>
              <a:solidFill>
                <a:srgbClr val="0000CC"/>
              </a:solidFill>
            </a:endParaRPr>
          </a:p>
          <a:p>
            <a:pPr lvl="0">
              <a:defRPr b="0">
                <a:solidFill>
                  <a:srgbClr val="000000"/>
                </a:solidFill>
              </a:defRPr>
            </a:pPr>
            <a:r>
              <a:rPr>
                <a:solidFill>
                  <a:srgbClr val="0000CC"/>
                </a:solidFill>
              </a:rPr>
              <a:t>Qu’est ce que l’énergie noire?    la matière noire?</a:t>
            </a:r>
            <a:endParaRPr>
              <a:solidFill>
                <a:srgbClr val="0000CC"/>
              </a:solidFill>
            </a:endParaRPr>
          </a:p>
          <a:p>
            <a:pPr lvl="0">
              <a:defRPr b="0">
                <a:solidFill>
                  <a:srgbClr val="000000"/>
                </a:solidFill>
              </a:defRPr>
            </a:pPr>
            <a:endParaRPr>
              <a:solidFill>
                <a:srgbClr val="0000CC"/>
              </a:solidFill>
            </a:endParaRPr>
          </a:p>
          <a:p>
            <a:pPr lvl="0">
              <a:defRPr b="0">
                <a:solidFill>
                  <a:srgbClr val="000000"/>
                </a:solidFill>
              </a:defRPr>
            </a:pPr>
            <a:r>
              <a:rPr>
                <a:solidFill>
                  <a:srgbClr val="0000CC"/>
                </a:solidFill>
              </a:rPr>
              <a:t>Quelle est l’origine des rayons cosmiques ? Que nous disent-ils sur l’Univers ?</a:t>
            </a:r>
          </a:p>
        </p:txBody>
      </p:sp>
      <p:sp>
        <p:nvSpPr>
          <p:cNvPr id="162" name="Shape 162"/>
          <p:cNvSpPr/>
          <p:nvPr/>
        </p:nvSpPr>
        <p:spPr>
          <a:xfrm>
            <a:off x="381000" y="4571999"/>
            <a:ext cx="8305800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i="0" sz="1800"/>
            </a:pPr>
            <a:r>
              <a:rPr sz="2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Toutes ces questions ont été investiguées intensément  du point de vue théorique, mais la communauté  s’accorde pour penser qu’il nous faut des avancées  expérimentales majeures pour les comprendre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defRPr i="0" sz="1800"/>
            </a:pPr>
            <a:endParaRPr sz="20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defRPr i="0" sz="1800"/>
            </a:pPr>
            <a:r>
              <a:rPr sz="200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Le LPNHE a des équipes sur toutes ces questions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defRPr i="0" sz="1800"/>
            </a:pPr>
            <a:endParaRPr sz="200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8153400" y="6858000"/>
            <a:ext cx="990600" cy="31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i="0" sz="800"/>
            </a:lvl1pPr>
          </a:lstStyle>
          <a:p>
            <a:pPr lvl="0">
              <a:defRPr sz="1800"/>
            </a:pPr>
            <a:r>
              <a:rPr sz="800"/>
              <a:t>EAOM 2016 / 9</a:t>
            </a:r>
            <a:endParaRPr sz="800"/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