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9144000" cy="6858000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apositive de tit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  <a:endParaRPr sz="32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  <a:endParaRPr sz="32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  <a:endParaRPr sz="32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  <a:endParaRPr sz="32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texte vertic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vertical et tex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685800" y="1844678"/>
            <a:ext cx="7772400" cy="204152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  <a:endParaRPr sz="32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  <a:endParaRPr sz="32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  <a:endParaRPr sz="32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  <a:endParaRPr sz="32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57" name="Shape 5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One</a:t>
            </a:r>
            <a:endParaRPr sz="3200">
              <a:solidFill>
                <a:srgbClr val="E6E6E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Two</a:t>
            </a:r>
            <a:endParaRPr sz="3200">
              <a:solidFill>
                <a:srgbClr val="E6E6E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Three</a:t>
            </a:r>
            <a:endParaRPr sz="3200">
              <a:solidFill>
                <a:srgbClr val="E6E6E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Four</a:t>
            </a:r>
            <a:endParaRPr sz="3200">
              <a:solidFill>
                <a:srgbClr val="E6E6E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Five</a:t>
            </a:r>
          </a:p>
        </p:txBody>
      </p:sp>
      <p:sp>
        <p:nvSpPr>
          <p:cNvPr id="61" name="Shape 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xfrm>
            <a:off x="722312" y="4406901"/>
            <a:ext cx="7772401" cy="2451099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all" sz="40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64" name="Shape 64"/>
          <p:cNvSpPr/>
          <p:nvPr>
            <p:ph type="body" idx="1"/>
          </p:nvPr>
        </p:nvSpPr>
        <p:spPr>
          <a:xfrm>
            <a:off x="722312" y="1192213"/>
            <a:ext cx="7772401" cy="32146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  <a:endParaRPr sz="20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  <a:endParaRPr sz="20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  <a:endParaRPr sz="20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  <a:endParaRPr sz="20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xfrm>
            <a:off x="1022718" y="0"/>
            <a:ext cx="7373496" cy="121055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68" name="Shape 68"/>
          <p:cNvSpPr/>
          <p:nvPr>
            <p:ph type="body" idx="1"/>
          </p:nvPr>
        </p:nvSpPr>
        <p:spPr>
          <a:xfrm>
            <a:off x="457200" y="1600202"/>
            <a:ext cx="4038600" cy="5257799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E6E6E6"/>
                </a:solidFill>
              </a:rPr>
              <a:t>Body Level One</a:t>
            </a:r>
            <a:endParaRPr sz="2800">
              <a:solidFill>
                <a:srgbClr val="E6E6E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E6E6E6"/>
                </a:solidFill>
              </a:rPr>
              <a:t>Body Level Two</a:t>
            </a:r>
            <a:endParaRPr sz="2800">
              <a:solidFill>
                <a:srgbClr val="E6E6E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E6E6E6"/>
                </a:solidFill>
              </a:rPr>
              <a:t>Body Level Three</a:t>
            </a:r>
            <a:endParaRPr sz="2800">
              <a:solidFill>
                <a:srgbClr val="E6E6E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E6E6E6"/>
                </a:solidFill>
              </a:rPr>
              <a:t>Body Level Four</a:t>
            </a:r>
            <a:endParaRPr sz="2800">
              <a:solidFill>
                <a:srgbClr val="E6E6E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E6E6E6"/>
                </a:solidFill>
              </a:rPr>
              <a:t>Body Level Five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xfrm>
            <a:off x="1022718" y="113734"/>
            <a:ext cx="7373496" cy="98308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xfrm>
            <a:off x="457200" y="1096816"/>
            <a:ext cx="4040188" cy="107805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E6E6E6"/>
                </a:solidFill>
              </a:rPr>
              <a:t>Body Level One</a:t>
            </a:r>
            <a:endParaRPr b="1" sz="2400">
              <a:solidFill>
                <a:srgbClr val="E6E6E6"/>
              </a:solidFill>
            </a:endParaRPr>
          </a:p>
          <a:p>
            <a:pPr lvl="1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E6E6E6"/>
                </a:solidFill>
              </a:rPr>
              <a:t>Body Level Two</a:t>
            </a:r>
            <a:endParaRPr b="1" sz="2400">
              <a:solidFill>
                <a:srgbClr val="E6E6E6"/>
              </a:solidFill>
            </a:endParaRPr>
          </a:p>
          <a:p>
            <a:pPr lvl="2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E6E6E6"/>
                </a:solidFill>
              </a:rPr>
              <a:t>Body Level Three</a:t>
            </a:r>
            <a:endParaRPr b="1" sz="2400">
              <a:solidFill>
                <a:srgbClr val="E6E6E6"/>
              </a:solidFill>
            </a:endParaRPr>
          </a:p>
          <a:p>
            <a:pPr lvl="3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E6E6E6"/>
                </a:solidFill>
              </a:rPr>
              <a:t>Body Level Four</a:t>
            </a:r>
            <a:endParaRPr b="1" sz="2400">
              <a:solidFill>
                <a:srgbClr val="E6E6E6"/>
              </a:solidFill>
            </a:endParaRPr>
          </a:p>
          <a:p>
            <a:pPr lvl="4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E6E6E6"/>
                </a:solidFill>
              </a:rPr>
              <a:t>Body Level Five</a:t>
            </a:r>
          </a:p>
        </p:txBody>
      </p:sp>
      <p:sp>
        <p:nvSpPr>
          <p:cNvPr id="73" name="Shape 7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xfrm>
            <a:off x="1022718" y="0"/>
            <a:ext cx="7373496" cy="121055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0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xfrm>
            <a:off x="3575051" y="273052"/>
            <a:ext cx="5111751" cy="658494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One</a:t>
            </a:r>
            <a:endParaRPr sz="3200">
              <a:solidFill>
                <a:srgbClr val="E6E6E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Two</a:t>
            </a:r>
            <a:endParaRPr sz="3200">
              <a:solidFill>
                <a:srgbClr val="E6E6E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Three</a:t>
            </a:r>
            <a:endParaRPr sz="3200">
              <a:solidFill>
                <a:srgbClr val="E6E6E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Four</a:t>
            </a:r>
            <a:endParaRPr sz="3200">
              <a:solidFill>
                <a:srgbClr val="E6E6E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Five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contenu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0" name="Shape 20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0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E6E6E6"/>
                </a:solidFill>
              </a:rPr>
              <a:t>Body Level One</a:t>
            </a:r>
            <a:endParaRPr sz="1400">
              <a:solidFill>
                <a:srgbClr val="E6E6E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E6E6E6"/>
                </a:solidFill>
              </a:rPr>
              <a:t>Body Level Two</a:t>
            </a:r>
            <a:endParaRPr sz="1400">
              <a:solidFill>
                <a:srgbClr val="E6E6E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E6E6E6"/>
                </a:solidFill>
              </a:rPr>
              <a:t>Body Level Three</a:t>
            </a:r>
            <a:endParaRPr sz="1400">
              <a:solidFill>
                <a:srgbClr val="E6E6E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E6E6E6"/>
                </a:solidFill>
              </a:rPr>
              <a:t>Body Level Four</a:t>
            </a:r>
            <a:endParaRPr sz="1400">
              <a:solidFill>
                <a:srgbClr val="E6E6E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E6E6E6"/>
                </a:solidFill>
              </a:rPr>
              <a:t>Body Level Five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89" name="Shape 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One</a:t>
            </a:r>
            <a:endParaRPr sz="3200">
              <a:solidFill>
                <a:srgbClr val="E6E6E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Two</a:t>
            </a:r>
            <a:endParaRPr sz="3200">
              <a:solidFill>
                <a:srgbClr val="E6E6E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Three</a:t>
            </a:r>
            <a:endParaRPr sz="3200">
              <a:solidFill>
                <a:srgbClr val="E6E6E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Four</a:t>
            </a:r>
            <a:endParaRPr sz="3200">
              <a:solidFill>
                <a:srgbClr val="E6E6E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xfrm>
            <a:off x="6629400" y="0"/>
            <a:ext cx="2057400" cy="640080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xfrm>
            <a:off x="457200" y="274639"/>
            <a:ext cx="6019800" cy="658336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One</a:t>
            </a:r>
            <a:endParaRPr sz="3200">
              <a:solidFill>
                <a:srgbClr val="E6E6E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Two</a:t>
            </a:r>
            <a:endParaRPr sz="3200">
              <a:solidFill>
                <a:srgbClr val="E6E6E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Three</a:t>
            </a:r>
            <a:endParaRPr sz="3200">
              <a:solidFill>
                <a:srgbClr val="E6E6E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Four</a:t>
            </a:r>
            <a:endParaRPr sz="3200">
              <a:solidFill>
                <a:srgbClr val="E6E6E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Five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n-tête de sec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rgbClr val="000000"/>
                </a:solidFill>
              </a:defRPr>
            </a:lvl1pPr>
          </a:lstStyle>
          <a:p>
            <a:pPr lvl="0">
              <a:defRPr b="0" cap="none" sz="1800"/>
            </a:pPr>
            <a:r>
              <a:rPr b="1" cap="all" sz="40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  <a:endParaRPr sz="20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  <a:endParaRPr sz="20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  <a:endParaRPr sz="20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  <a:endParaRPr sz="20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ux contenu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solidFill>
                  <a:srgbClr val="000000"/>
                </a:solidFill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rgbClr val="000000"/>
                </a:solidFill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rgbClr val="000000"/>
                </a:solidFill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rgbClr val="000000"/>
                </a:solidFill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8" name="Shape 28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a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solidFill>
                  <a:srgbClr val="000000"/>
                </a:solidFill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>
                <a:solidFill>
                  <a:srgbClr val="000000"/>
                </a:solidFill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>
                <a:solidFill>
                  <a:srgbClr val="000000"/>
                </a:solidFill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>
                <a:solidFill>
                  <a:srgbClr val="000000"/>
                </a:solidFill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>
                <a:solidFill>
                  <a:srgbClr val="000000"/>
                </a:solidFill>
              </a:defRPr>
            </a:lvl5pPr>
          </a:lstStyle>
          <a:p>
            <a:pPr lvl="0">
              <a:defRPr b="0" sz="1800"/>
            </a:pPr>
            <a:r>
              <a:rPr b="1" sz="2400"/>
              <a:t>Body Level One</a:t>
            </a:r>
            <a:endParaRPr b="1" sz="2400"/>
          </a:p>
          <a:p>
            <a:pPr lvl="1">
              <a:defRPr b="0" sz="1800"/>
            </a:pPr>
            <a:r>
              <a:rPr b="1" sz="2400"/>
              <a:t>Body Level Two</a:t>
            </a:r>
            <a:endParaRPr b="1" sz="2400"/>
          </a:p>
          <a:p>
            <a:pPr lvl="2">
              <a:defRPr b="0" sz="1800"/>
            </a:pPr>
            <a:r>
              <a:rPr b="1" sz="2400"/>
              <a:t>Body Level Three</a:t>
            </a:r>
            <a:endParaRPr b="1" sz="2400"/>
          </a:p>
          <a:p>
            <a:pPr lvl="3">
              <a:defRPr b="0" sz="1800"/>
            </a:pPr>
            <a:r>
              <a:rPr b="1" sz="2400"/>
              <a:t>Body Level Four</a:t>
            </a:r>
            <a:endParaRPr b="1" sz="2400"/>
          </a:p>
          <a:p>
            <a:pPr lvl="4">
              <a:defRPr b="0" sz="1800"/>
            </a:pPr>
            <a:r>
              <a:rPr b="1" sz="2400"/>
              <a:t>Body Level Five</a:t>
            </a:r>
          </a:p>
        </p:txBody>
      </p:sp>
      <p:sp>
        <p:nvSpPr>
          <p:cNvPr id="32" name="Shape 32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seu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5" name="Shape 35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u avec légen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rgbClr val="000000"/>
                </a:solidFill>
              </a:defRPr>
            </a:lvl1pPr>
          </a:lstStyle>
          <a:p>
            <a:pPr lvl="0">
              <a:defRPr b="0" sz="1800"/>
            </a:pPr>
            <a:r>
              <a:rPr b="1" sz="2000"/>
              <a:t>Title Text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Image avec légen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rgbClr val="000000"/>
                </a:solidFill>
              </a:defRPr>
            </a:lvl1pPr>
          </a:lstStyle>
          <a:p>
            <a:pPr lvl="0">
              <a:defRPr b="0" sz="1800"/>
            </a:pPr>
            <a:r>
              <a:rPr b="1" sz="2000"/>
              <a:t>Title Text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1400"/>
              <a:t>Body Level One</a:t>
            </a:r>
            <a:endParaRPr sz="1400"/>
          </a:p>
          <a:p>
            <a:pPr lvl="1">
              <a:defRPr sz="1800"/>
            </a:pPr>
            <a:r>
              <a:rPr sz="1400"/>
              <a:t>Body Level Two</a:t>
            </a:r>
            <a:endParaRPr sz="1400"/>
          </a:p>
          <a:p>
            <a:pPr lvl="2">
              <a:defRPr sz="1800"/>
            </a:pPr>
            <a:r>
              <a:rPr sz="1400"/>
              <a:t>Body Level Three</a:t>
            </a:r>
            <a:endParaRPr sz="1400"/>
          </a:p>
          <a:p>
            <a:pPr lvl="3">
              <a:defRPr sz="1800"/>
            </a:pPr>
            <a:r>
              <a:rPr sz="1400"/>
              <a:t>Body Level Four</a:t>
            </a:r>
            <a:endParaRPr sz="1400"/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3.jpeg"/><Relationship Id="rId9" Type="http://schemas.openxmlformats.org/officeDocument/2006/relationships/image" Target="../media/image4.jpeg"/><Relationship Id="rId10" Type="http://schemas.openxmlformats.org/officeDocument/2006/relationships/slideLayout" Target="../slideLayouts/slideLayout1.xml"/><Relationship Id="rId11" Type="http://schemas.openxmlformats.org/officeDocument/2006/relationships/slideLayout" Target="../slideLayouts/slideLayout2.xml"/><Relationship Id="rId12" Type="http://schemas.openxmlformats.org/officeDocument/2006/relationships/slideLayout" Target="../slideLayouts/slideLayout3.xml"/><Relationship Id="rId13" Type="http://schemas.openxmlformats.org/officeDocument/2006/relationships/slideLayout" Target="../slideLayouts/slideLayout4.xml"/><Relationship Id="rId14" Type="http://schemas.openxmlformats.org/officeDocument/2006/relationships/slideLayout" Target="../slideLayouts/slideLayout5.xml"/><Relationship Id="rId15" Type="http://schemas.openxmlformats.org/officeDocument/2006/relationships/slideLayout" Target="../slideLayouts/slideLayout6.xml"/><Relationship Id="rId16" Type="http://schemas.openxmlformats.org/officeDocument/2006/relationships/slideLayout" Target="../slideLayouts/slideLayout7.xml"/><Relationship Id="rId17" Type="http://schemas.openxmlformats.org/officeDocument/2006/relationships/slideLayout" Target="../slideLayouts/slideLayout8.xml"/><Relationship Id="rId18" Type="http://schemas.openxmlformats.org/officeDocument/2006/relationships/slideLayout" Target="../slideLayouts/slideLayout9.xml"/><Relationship Id="rId19" Type="http://schemas.openxmlformats.org/officeDocument/2006/relationships/slideLayout" Target="../slideLayouts/slideLayout10.xml"/><Relationship Id="rId20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12.xml"/><Relationship Id="rId22" Type="http://schemas.openxmlformats.org/officeDocument/2006/relationships/slideLayout" Target="../slideLayouts/slideLayout13.xml"/><Relationship Id="rId23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15.xml"/><Relationship Id="rId25" Type="http://schemas.openxmlformats.org/officeDocument/2006/relationships/slideLayout" Target="../slideLayouts/slideLayout16.xml"/><Relationship Id="rId26" Type="http://schemas.openxmlformats.org/officeDocument/2006/relationships/slideLayout" Target="../slideLayouts/slideLayout17.xml"/><Relationship Id="rId27" Type="http://schemas.openxmlformats.org/officeDocument/2006/relationships/slideLayout" Target="../slideLayouts/slideLayout18.xml"/><Relationship Id="rId28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20.xml"/><Relationship Id="rId3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TerreVueDeIGOsat.png"/>
          <p:cNvPicPr/>
          <p:nvPr/>
        </p:nvPicPr>
        <p:blipFill>
          <a:blip r:embed="rId2">
            <a:extLst/>
          </a:blip>
          <a:srcRect l="0" t="3492" r="0" b="29522"/>
          <a:stretch>
            <a:fillRect/>
          </a:stretch>
        </p:blipFill>
        <p:spPr>
          <a:xfrm>
            <a:off x="0" y="3410439"/>
            <a:ext cx="9144000" cy="3447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 descr="Example3UModif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212665">
            <a:off x="-465590" y="5627537"/>
            <a:ext cx="1773629" cy="113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jpg" descr="2-igosat_RVB_orange_degrad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534" y="159183"/>
            <a:ext cx="892185" cy="892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jpg" descr="LogoCNES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25923" y="6356350"/>
            <a:ext cx="914401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5.png" descr="janus_noir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17204" y="403751"/>
            <a:ext cx="641921" cy="554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6.png" descr="univearths_logo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20743" y="52482"/>
            <a:ext cx="1912763" cy="255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7.jpg" descr="Logo_UPD_cmyk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30056" y="5877910"/>
            <a:ext cx="403450" cy="990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8.jpg" descr="logosorbonnepariscit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80979" y="6253426"/>
            <a:ext cx="531104" cy="53110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/>
          <p:nvPr>
            <p:ph type="title"/>
          </p:nvPr>
        </p:nvSpPr>
        <p:spPr>
          <a:xfrm>
            <a:off x="1022718" y="3479"/>
            <a:ext cx="7373496" cy="120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E6E6E6"/>
                </a:solidFill>
              </a:rPr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457200" y="1207071"/>
            <a:ext cx="8229600" cy="565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One</a:t>
            </a:r>
            <a:endParaRPr sz="3200">
              <a:solidFill>
                <a:srgbClr val="E6E6E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Two</a:t>
            </a:r>
            <a:endParaRPr sz="3200">
              <a:solidFill>
                <a:srgbClr val="E6E6E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Three</a:t>
            </a:r>
            <a:endParaRPr sz="3200">
              <a:solidFill>
                <a:srgbClr val="E6E6E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Four</a:t>
            </a:r>
            <a:endParaRPr sz="3200">
              <a:solidFill>
                <a:srgbClr val="E6E6E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E6E6E6"/>
                </a:solidFill>
              </a:rPr>
              <a:t>Body Level Five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xfrm>
            <a:off x="6108246" y="6433748"/>
            <a:ext cx="844214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E6E6E6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0" r:id="rId21"/>
    <p:sldLayoutId id="2147483661" r:id="rId22"/>
    <p:sldLayoutId id="2147483662" r:id="rId23"/>
    <p:sldLayoutId id="2147483663" r:id="rId24"/>
    <p:sldLayoutId id="2147483664" r:id="rId25"/>
    <p:sldLayoutId id="2147483665" r:id="rId26"/>
    <p:sldLayoutId id="2147483666" r:id="rId27"/>
    <p:sldLayoutId id="2147483667" r:id="rId28"/>
    <p:sldLayoutId id="2147483668" r:id="rId29"/>
    <p:sldLayoutId id="2147483669" r:id="rId30"/>
    <p:sldLayoutId id="2147483670" r:id="rId31"/>
  </p:sldLayoutIdLst>
  <p:transition spd="med" advClick="1"/>
  <p:txStyles>
    <p:titleStyle>
      <a:lvl1pPr algn="ctr" defTabSz="457200">
        <a:defRPr sz="4400">
          <a:solidFill>
            <a:srgbClr val="E6E6E6"/>
          </a:solidFill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solidFill>
            <a:srgbClr val="E6E6E6"/>
          </a:solidFill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solidFill>
            <a:srgbClr val="E6E6E6"/>
          </a:solidFill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solidFill>
            <a:srgbClr val="E6E6E6"/>
          </a:solidFill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solidFill>
            <a:srgbClr val="E6E6E6"/>
          </a:solidFill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solidFill>
            <a:srgbClr val="E6E6E6"/>
          </a:solidFill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solidFill>
            <a:srgbClr val="E6E6E6"/>
          </a:solidFill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solidFill>
            <a:srgbClr val="E6E6E6"/>
          </a:solidFill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solidFill>
            <a:srgbClr val="E6E6E6"/>
          </a:solidFill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solidFill>
            <a:srgbClr val="E6E6E6"/>
          </a:solidFill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solidFill>
            <a:srgbClr val="E6E6E6"/>
          </a:solidFill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solidFill>
            <a:srgbClr val="E6E6E6"/>
          </a:solidFill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solidFill>
            <a:srgbClr val="E6E6E6"/>
          </a:solidFill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solidFill>
            <a:srgbClr val="E6E6E6"/>
          </a:solidFill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solidFill>
            <a:srgbClr val="E6E6E6"/>
          </a:solidFill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solidFill>
            <a:srgbClr val="E6E6E6"/>
          </a:solidFill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solidFill>
            <a:srgbClr val="E6E6E6"/>
          </a:solidFill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solidFill>
            <a:srgbClr val="E6E6E6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0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title"/>
          </p:nvPr>
        </p:nvSpPr>
        <p:spPr>
          <a:xfrm>
            <a:off x="685800" y="2568385"/>
            <a:ext cx="7772400" cy="1470026"/>
          </a:xfrm>
          <a:prstGeom prst="rect">
            <a:avLst/>
          </a:prstGeom>
        </p:spPr>
        <p:txBody>
          <a:bodyPr/>
          <a:lstStyle/>
          <a:p>
            <a:pPr lvl="0" defTabSz="182880">
              <a:defRPr sz="1800"/>
            </a:pPr>
            <a:r>
              <a:rPr sz="1560"/>
              <a:t>Campus spatial</a:t>
            </a:r>
            <a:br>
              <a:rPr sz="1560"/>
            </a:br>
            <a:br>
              <a:rPr sz="1560"/>
            </a:br>
            <a:r>
              <a:rPr sz="1560"/>
              <a:t>S.Kastanevas, P.Lognonné, P.Binetruy, M.Diament, G.Hulot, H.Hallouin</a:t>
            </a:r>
            <a:br>
              <a:rPr sz="1560"/>
            </a:br>
            <a:br>
              <a:rPr sz="1560"/>
            </a:br>
            <a:br>
              <a:rPr sz="1560"/>
            </a:b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Moyens d’essais de l’APC</a:t>
            </a:r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72000"/>
              </a:lnSpc>
              <a:spcBef>
                <a:spcPts val="600"/>
              </a:spcBef>
              <a:defRPr sz="1800"/>
            </a:pPr>
            <a:r>
              <a:rPr sz="2900"/>
              <a:t>Salle propre (classe 100 000 = « grise ») de 110 m</a:t>
            </a:r>
            <a:r>
              <a:rPr baseline="30000" sz="2900"/>
              <a:t>2</a:t>
            </a:r>
            <a:r>
              <a:rPr sz="2900"/>
              <a:t> disponible en 2009</a:t>
            </a:r>
            <a:endParaRPr sz="2900"/>
          </a:p>
          <a:p>
            <a:pPr lvl="0">
              <a:lnSpc>
                <a:spcPct val="72000"/>
              </a:lnSpc>
              <a:spcBef>
                <a:spcPts val="600"/>
              </a:spcBef>
              <a:defRPr sz="1800"/>
            </a:pPr>
            <a:r>
              <a:rPr sz="2900"/>
              <a:t>Salle bas-bruit: ~35 m</a:t>
            </a:r>
            <a:r>
              <a:rPr baseline="30000" sz="2900"/>
              <a:t>2</a:t>
            </a:r>
            <a:r>
              <a:rPr sz="2900"/>
              <a:t> installée au sous-sol du bâtiment Condorcet pour réaliser des mesures bas-bruit, basse fréquence au titre du pôle spatial physique fondamentale (</a:t>
            </a:r>
            <a:r>
              <a:rPr sz="290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sz="2900"/>
              <a:t>LISA). </a:t>
            </a:r>
            <a:endParaRPr sz="2900"/>
          </a:p>
          <a:p>
            <a:pPr lvl="0">
              <a:lnSpc>
                <a:spcPct val="72000"/>
              </a:lnSpc>
              <a:spcBef>
                <a:spcPts val="600"/>
              </a:spcBef>
              <a:defRPr sz="1800"/>
            </a:pPr>
            <a:r>
              <a:rPr sz="2900"/>
              <a:t>Machines de mesures tri-dimensionnelles</a:t>
            </a:r>
            <a:endParaRPr sz="2900"/>
          </a:p>
          <a:p>
            <a:pPr lvl="1" marL="742950" indent="-285750">
              <a:lnSpc>
                <a:spcPct val="72000"/>
              </a:lnSpc>
              <a:spcBef>
                <a:spcPts val="600"/>
              </a:spcBef>
              <a:defRPr sz="1800"/>
            </a:pPr>
            <a:r>
              <a:rPr sz="2500"/>
              <a:t>Manuelle: installée en salle propre</a:t>
            </a:r>
            <a:endParaRPr sz="2500"/>
          </a:p>
          <a:p>
            <a:pPr lvl="1" marL="742950" indent="-285750">
              <a:lnSpc>
                <a:spcPct val="72000"/>
              </a:lnSpc>
              <a:spcBef>
                <a:spcPts val="600"/>
              </a:spcBef>
              <a:defRPr sz="1800"/>
            </a:pPr>
            <a:r>
              <a:rPr sz="2500"/>
              <a:t>Automatique: installée dans le hall</a:t>
            </a:r>
            <a:endParaRPr sz="2500"/>
          </a:p>
          <a:p>
            <a:pPr lvl="0">
              <a:lnSpc>
                <a:spcPct val="72000"/>
              </a:lnSpc>
              <a:spcBef>
                <a:spcPts val="600"/>
              </a:spcBef>
              <a:defRPr sz="1800"/>
            </a:pPr>
            <a:r>
              <a:rPr sz="2900"/>
              <a:t>Enceinte vide/thermique installée à terme en salle propre</a:t>
            </a:r>
            <a:endParaRPr sz="2900"/>
          </a:p>
          <a:p>
            <a:pPr lvl="0">
              <a:lnSpc>
                <a:spcPct val="72000"/>
              </a:lnSpc>
              <a:spcBef>
                <a:spcPts val="600"/>
              </a:spcBef>
              <a:defRPr sz="1800"/>
            </a:pPr>
            <a:r>
              <a:rPr sz="2900"/>
              <a:t>Hall de montage et pont roulant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title"/>
          </p:nvPr>
        </p:nvSpPr>
        <p:spPr>
          <a:xfrm>
            <a:off x="1022719" y="159183"/>
            <a:ext cx="7373495" cy="892185"/>
          </a:xfrm>
          <a:prstGeom prst="rect">
            <a:avLst/>
          </a:prstGeom>
        </p:spPr>
        <p:txBody>
          <a:bodyPr/>
          <a:lstStyle/>
          <a:p>
            <a:pPr lvl="0" defTabSz="429768">
              <a:defRPr sz="1800">
                <a:solidFill>
                  <a:srgbClr val="000000"/>
                </a:solidFill>
              </a:defRPr>
            </a:pPr>
            <a:r>
              <a:rPr sz="3008">
                <a:solidFill>
                  <a:srgbClr val="E6E6E6"/>
                </a:solidFill>
                <a:latin typeface="Stop"/>
                <a:ea typeface="Stop"/>
                <a:cs typeface="Stop"/>
                <a:sym typeface="Stop"/>
              </a:rPr>
              <a:t>IGOSat</a:t>
            </a:r>
            <a:br>
              <a:rPr sz="3008">
                <a:solidFill>
                  <a:srgbClr val="E6E6E6"/>
                </a:solidFill>
                <a:latin typeface="Stop"/>
                <a:ea typeface="Stop"/>
                <a:cs typeface="Stop"/>
                <a:sym typeface="Stop"/>
              </a:rPr>
            </a:br>
            <a:r>
              <a:rPr sz="2256">
                <a:solidFill>
                  <a:srgbClr val="E6E6E6"/>
                </a:solidFill>
                <a:latin typeface="Stop"/>
                <a:ea typeface="Stop"/>
                <a:cs typeface="Stop"/>
                <a:sym typeface="Stop"/>
              </a:rPr>
              <a:t>I</a:t>
            </a:r>
            <a:r>
              <a:rPr sz="2256">
                <a:solidFill>
                  <a:srgbClr val="E6E6E6"/>
                </a:solidFill>
              </a:rPr>
              <a:t>onospheric and </a:t>
            </a:r>
            <a:r>
              <a:rPr sz="2256">
                <a:solidFill>
                  <a:srgbClr val="E6E6E6"/>
                </a:solidFill>
                <a:latin typeface="Stop"/>
                <a:ea typeface="Stop"/>
                <a:cs typeface="Stop"/>
                <a:sym typeface="Stop"/>
              </a:rPr>
              <a:t>G</a:t>
            </a:r>
            <a:r>
              <a:rPr sz="2256">
                <a:solidFill>
                  <a:srgbClr val="E6E6E6"/>
                </a:solidFill>
              </a:rPr>
              <a:t>amma-ray </a:t>
            </a:r>
            <a:r>
              <a:rPr sz="2256">
                <a:solidFill>
                  <a:srgbClr val="E6E6E6"/>
                </a:solidFill>
                <a:latin typeface="Stop"/>
                <a:ea typeface="Stop"/>
                <a:cs typeface="Stop"/>
                <a:sym typeface="Stop"/>
              </a:rPr>
              <a:t>O</a:t>
            </a:r>
            <a:r>
              <a:rPr sz="2256">
                <a:solidFill>
                  <a:srgbClr val="E6E6E6"/>
                </a:solidFill>
              </a:rPr>
              <a:t>bservation </a:t>
            </a:r>
            <a:r>
              <a:rPr sz="2256">
                <a:solidFill>
                  <a:srgbClr val="E6E6E6"/>
                </a:solidFill>
                <a:latin typeface="Stop"/>
                <a:ea typeface="Stop"/>
                <a:cs typeface="Stop"/>
                <a:sym typeface="Stop"/>
              </a:rPr>
              <a:t>Sat</a:t>
            </a:r>
            <a:r>
              <a:rPr sz="2256">
                <a:solidFill>
                  <a:srgbClr val="E6E6E6"/>
                </a:solidFill>
              </a:rPr>
              <a:t>ellite</a:t>
            </a:r>
          </a:p>
        </p:txBody>
      </p:sp>
      <p:sp>
        <p:nvSpPr>
          <p:cNvPr id="195" name="Shape 195"/>
          <p:cNvSpPr/>
          <p:nvPr>
            <p:ph type="body" idx="1"/>
          </p:nvPr>
        </p:nvSpPr>
        <p:spPr>
          <a:xfrm>
            <a:off x="-73272" y="1133806"/>
            <a:ext cx="6003137" cy="4580942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E6E6E6"/>
                </a:solidFill>
              </a:rPr>
              <a:t>Objectif principal :  </a:t>
            </a:r>
            <a:endParaRPr sz="2000">
              <a:solidFill>
                <a:srgbClr val="E6E6E6"/>
              </a:solidFill>
            </a:endParaRP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6E6E6"/>
                </a:solidFill>
              </a:rPr>
              <a:t>Formation des étudiants aux technologies spatiales</a:t>
            </a:r>
            <a:endParaRPr sz="1700">
              <a:solidFill>
                <a:srgbClr val="E6E6E6"/>
              </a:solidFill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E6E6E6"/>
                </a:solidFill>
              </a:rPr>
              <a:t>Objectif scientifique :</a:t>
            </a:r>
            <a:endParaRPr sz="2000">
              <a:solidFill>
                <a:srgbClr val="E6E6E6"/>
              </a:solidFill>
            </a:endParaRP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6E6E6"/>
                </a:solidFill>
              </a:rPr>
              <a:t>Etude du contenu électronique total de l’ionosphère (par occulation)</a:t>
            </a:r>
            <a:endParaRPr sz="1700">
              <a:solidFill>
                <a:srgbClr val="E6E6E6"/>
              </a:solidFill>
            </a:endParaRP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6E6E6"/>
                </a:solidFill>
              </a:rPr>
              <a:t>Mesures des électrons et gamma à l’altitude mission (utilisation d’un nouveau type de détecteur : LaBr3 + SiPM)</a:t>
            </a:r>
            <a:endParaRPr sz="1700">
              <a:solidFill>
                <a:srgbClr val="E6E6E6"/>
              </a:solidFill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E6E6E6"/>
                </a:solidFill>
              </a:rPr>
              <a:t>Profil mission :</a:t>
            </a:r>
            <a:endParaRPr sz="2000">
              <a:solidFill>
                <a:srgbClr val="E6E6E6"/>
              </a:solidFill>
            </a:endParaRP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6E6E6"/>
                </a:solidFill>
              </a:rPr>
              <a:t>CubeSat 3U (poids et encombrement)</a:t>
            </a:r>
            <a:endParaRPr sz="1700">
              <a:solidFill>
                <a:srgbClr val="E6E6E6"/>
              </a:solidFill>
            </a:endParaRP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6E6E6"/>
                </a:solidFill>
              </a:rPr>
              <a:t>Orbite polaire, 650 km </a:t>
            </a:r>
            <a:endParaRPr sz="1700">
              <a:solidFill>
                <a:srgbClr val="E6E6E6"/>
              </a:solidFill>
            </a:endParaRPr>
          </a:p>
          <a:p>
            <a:pPr lvl="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E6E6E6"/>
                </a:solidFill>
              </a:rPr>
              <a:t>Financement : </a:t>
            </a:r>
            <a:endParaRPr sz="2000">
              <a:solidFill>
                <a:srgbClr val="E6E6E6"/>
              </a:solidFill>
            </a:endParaRP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6E6E6"/>
                </a:solidFill>
              </a:rPr>
              <a:t>LabEx UnivEarthS : chef de projet, stages, matériel</a:t>
            </a:r>
            <a:endParaRPr sz="1700">
              <a:solidFill>
                <a:srgbClr val="E6E6E6"/>
              </a:solidFill>
            </a:endParaRP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6E6E6"/>
                </a:solidFill>
              </a:rPr>
              <a:t>CNES : matériel, expertise</a:t>
            </a:r>
            <a:endParaRPr sz="1700">
              <a:solidFill>
                <a:srgbClr val="E6E6E6"/>
              </a:solidFill>
            </a:endParaRP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6E6E6"/>
                </a:solidFill>
              </a:rPr>
              <a:t>Campus Spatial Paris Diderot : stages, équipement</a:t>
            </a:r>
            <a:endParaRPr sz="1700">
              <a:solidFill>
                <a:srgbClr val="E6E6E6"/>
              </a:solidFill>
            </a:endParaRP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6E6E6"/>
                </a:solidFill>
              </a:rPr>
              <a:t>Sponsoring privé : logiciels, composants, expertise</a:t>
            </a:r>
          </a:p>
        </p:txBody>
      </p:sp>
      <p:pic>
        <p:nvPicPr>
          <p:cNvPr id="196" name="image29.png" descr="Demeter_electrons_20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4705" y="3883097"/>
            <a:ext cx="4298354" cy="2063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3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7519" y="1414658"/>
            <a:ext cx="3209846" cy="2407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xfrm>
            <a:off x="6108700" y="165100"/>
            <a:ext cx="3035300" cy="1016000"/>
          </a:xfrm>
          <a:prstGeom prst="rect">
            <a:avLst/>
          </a:prstGeom>
        </p:spPr>
        <p:txBody>
          <a:bodyPr/>
          <a:lstStyle>
            <a:lvl1pPr defTabSz="429768">
              <a:defRPr sz="3384"/>
            </a:lvl1pPr>
          </a:lstStyle>
          <a:p>
            <a:pPr lvl="0">
              <a:defRPr sz="1800"/>
            </a:pPr>
            <a:r>
              <a:rPr sz="3384"/>
              <a:t>Campus Spatial</a:t>
            </a:r>
          </a:p>
        </p:txBody>
      </p:sp>
      <p:pic>
        <p:nvPicPr>
          <p:cNvPr id="101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5152" y="2802509"/>
            <a:ext cx="4406901" cy="2849565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>
            <p:ph type="body" idx="1"/>
          </p:nvPr>
        </p:nvSpPr>
        <p:spPr>
          <a:xfrm>
            <a:off x="25400" y="2798310"/>
            <a:ext cx="5032375" cy="4525963"/>
          </a:xfrm>
          <a:prstGeom prst="rect">
            <a:avLst/>
          </a:prstGeom>
        </p:spPr>
        <p:txBody>
          <a:bodyPr/>
          <a:lstStyle/>
          <a:p>
            <a:pPr lvl="0" marL="235743" indent="-235743">
              <a:lnSpc>
                <a:spcPct val="80000"/>
              </a:lnSpc>
              <a:spcBef>
                <a:spcPts val="500"/>
              </a:spcBef>
              <a:defRPr sz="1800"/>
            </a:pPr>
            <a:r>
              <a:rPr sz="2200"/>
              <a:t>Bilan des dernières années</a:t>
            </a:r>
            <a:endParaRPr sz="2200"/>
          </a:p>
          <a:p>
            <a:pPr lvl="1" marL="630691" indent="-173491">
              <a:lnSpc>
                <a:spcPct val="80000"/>
              </a:lnSpc>
              <a:spcBef>
                <a:spcPts val="400"/>
              </a:spcBef>
              <a:defRPr sz="1800"/>
            </a:pPr>
            <a:r>
              <a:rPr sz="1700"/>
              <a:t>Emergence d’une image de marque « spatial » auprès du CNES, de l’ESA ou de la NASA</a:t>
            </a:r>
            <a:endParaRPr sz="2800"/>
          </a:p>
          <a:p>
            <a:pPr lvl="1" marL="630691" indent="-173491">
              <a:lnSpc>
                <a:spcPct val="80000"/>
              </a:lnSpc>
              <a:spcBef>
                <a:spcPts val="400"/>
              </a:spcBef>
              <a:defRPr sz="1800"/>
            </a:pPr>
            <a:r>
              <a:rPr sz="1700"/>
              <a:t>Synergies fortes en sciences de l’Univers ayant débouché sur le Labex UnivEarthS (APC/AIM/IPGP)</a:t>
            </a:r>
            <a:endParaRPr sz="2800"/>
          </a:p>
          <a:p>
            <a:pPr lvl="1" marL="630691" indent="-173491">
              <a:lnSpc>
                <a:spcPct val="80000"/>
              </a:lnSpc>
              <a:spcBef>
                <a:spcPts val="400"/>
              </a:spcBef>
              <a:defRPr sz="1800"/>
            </a:pPr>
            <a:r>
              <a:rPr sz="1700"/>
              <a:t>Consolidation du campus PRG comme un des pôles d’IdF abritant des laboratoires spatiaux</a:t>
            </a:r>
            <a:endParaRPr sz="2800"/>
          </a:p>
          <a:p>
            <a:pPr lvl="1" marL="630691" indent="-173491">
              <a:lnSpc>
                <a:spcPct val="80000"/>
              </a:lnSpc>
              <a:spcBef>
                <a:spcPts val="400"/>
              </a:spcBef>
              <a:defRPr sz="1800"/>
            </a:pPr>
            <a:r>
              <a:rPr sz="1700"/>
              <a:t>Financement de ~20 petits projets scientifiques ou technologiques débouchant pour certains sur des ANR ou des ERC</a:t>
            </a:r>
            <a:endParaRPr sz="2800"/>
          </a:p>
          <a:p>
            <a:pPr lvl="1" marL="630691" indent="-173491">
              <a:lnSpc>
                <a:spcPct val="80000"/>
              </a:lnSpc>
              <a:spcBef>
                <a:spcPts val="400"/>
              </a:spcBef>
              <a:defRPr sz="1800"/>
            </a:pPr>
            <a:r>
              <a:rPr sz="1700"/>
              <a:t>Lancement d’une filière projet étudiant (UnivEarthS-1) et d’un Master avec le Vietnam, consolidation des filières Master associées au Spatial</a:t>
            </a:r>
          </a:p>
        </p:txBody>
      </p:sp>
      <p:sp>
        <p:nvSpPr>
          <p:cNvPr id="103" name="Shape 103"/>
          <p:cNvSpPr/>
          <p:nvPr/>
        </p:nvSpPr>
        <p:spPr>
          <a:xfrm>
            <a:off x="25400" y="70405"/>
            <a:ext cx="7594600" cy="4775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419100" indent="-4191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</a:pPr>
            <a:r>
              <a:rPr sz="2200"/>
              <a:t>Action Pluri-disciplinaire rassemblant</a:t>
            </a:r>
            <a:endParaRPr sz="2200"/>
          </a:p>
          <a:p>
            <a:pPr lvl="1" marL="727075" indent="-269875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</a:pPr>
            <a:r>
              <a:rPr sz="1700"/>
              <a:t>Deux établissements d’USPC (Univ. Paris Diderot et IPGP)</a:t>
            </a:r>
            <a:endParaRPr sz="1700"/>
          </a:p>
          <a:p>
            <a:pPr lvl="1" marL="727075" indent="-269875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</a:pPr>
            <a:r>
              <a:rPr sz="1700"/>
              <a:t>6 (+3) UMRs  associés à Paris Diderot et une équipe IGN</a:t>
            </a:r>
            <a:endParaRPr sz="1700"/>
          </a:p>
          <a:p>
            <a:pPr lvl="1" marL="727075" indent="-269875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–"/>
            </a:pPr>
            <a:r>
              <a:rPr sz="1700"/>
              <a:t>À Paris Diderot, plusieurs UFR: UFR STEP, Physique, Chimie, GHSS, Mathématiques</a:t>
            </a:r>
            <a:r>
              <a:rPr sz="2200"/>
              <a:t> </a:t>
            </a:r>
            <a:endParaRPr sz="2200"/>
          </a:p>
          <a:p>
            <a:pPr lvl="0" marL="419100" indent="-4191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</a:pPr>
            <a:r>
              <a:rPr sz="2200"/>
              <a:t>Objectif : Développer le positionnement « spatial » de l’Université Paris Diderot et la multidisciplinarité autour du « spatial »</a:t>
            </a:r>
            <a:endParaRPr sz="2200"/>
          </a:p>
          <a:p>
            <a:pPr lvl="0" marL="419100" indent="-4191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</a:pPr>
            <a:r>
              <a:rPr sz="2200"/>
              <a:t>Financement Paris Diderot:  60 k€/an</a:t>
            </a:r>
            <a:endParaRPr sz="2200"/>
          </a:p>
          <a:p>
            <a:pPr lvl="0" marL="342900" indent="-342900">
              <a:lnSpc>
                <a:spcPct val="80000"/>
              </a:lnSpc>
              <a:spcBef>
                <a:spcPts val="400"/>
              </a:spcBef>
            </a:pPr>
            <a:endParaRPr sz="1700"/>
          </a:p>
          <a:p>
            <a:pPr lvl="1" marL="285750" indent="171450">
              <a:lnSpc>
                <a:spcPct val="80000"/>
              </a:lnSpc>
              <a:spcBef>
                <a:spcPts val="400"/>
              </a:spcBef>
            </a:pPr>
            <a:endParaRPr sz="1700"/>
          </a:p>
          <a:p>
            <a:pPr lvl="1" marL="285750" indent="171450">
              <a:lnSpc>
                <a:spcPct val="80000"/>
              </a:lnSpc>
              <a:spcBef>
                <a:spcPts val="400"/>
              </a:spcBef>
            </a:pPr>
            <a:endParaRPr sz="1700"/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</a:pPr>
            <a:endParaRPr sz="2200"/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</a:pPr>
            <a:endParaRPr sz="2200"/>
          </a:p>
          <a:p>
            <a:pPr lvl="0" marL="342900" indent="-342900">
              <a:lnSpc>
                <a:spcPct val="80000"/>
              </a:lnSpc>
              <a:spcBef>
                <a:spcPts val="400"/>
              </a:spcBef>
            </a:pPr>
            <a:endParaRPr sz="2500"/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4200" y="2655520"/>
            <a:ext cx="3092462" cy="2331241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>
            <p:ph type="title"/>
          </p:nvPr>
        </p:nvSpPr>
        <p:spPr>
          <a:xfrm>
            <a:off x="457200" y="-157938"/>
            <a:ext cx="8229600" cy="65324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/>
            </a:pPr>
            <a:r>
              <a:rPr sz="3600"/>
              <a:t>Enjeux 2013-2018</a:t>
            </a:r>
          </a:p>
        </p:txBody>
      </p:sp>
      <p:sp>
        <p:nvSpPr>
          <p:cNvPr id="107" name="Shape 107"/>
          <p:cNvSpPr/>
          <p:nvPr>
            <p:ph type="body" idx="1"/>
          </p:nvPr>
        </p:nvSpPr>
        <p:spPr>
          <a:xfrm>
            <a:off x="38100" y="408705"/>
            <a:ext cx="9017000" cy="4525963"/>
          </a:xfrm>
          <a:prstGeom prst="rect">
            <a:avLst/>
          </a:prstGeom>
        </p:spPr>
        <p:txBody>
          <a:bodyPr/>
          <a:lstStyle/>
          <a:p>
            <a:pPr lvl="0" marL="278606" indent="-278606">
              <a:spcBef>
                <a:spcPts val="600"/>
              </a:spcBef>
              <a:defRPr sz="1800"/>
            </a:pPr>
            <a:r>
              <a:rPr sz="2600"/>
              <a:t>Une période riche avec une dizaine de lancements</a:t>
            </a:r>
            <a:endParaRPr sz="2600"/>
          </a:p>
          <a:p>
            <a:pPr lvl="1" marL="630691" indent="-173491">
              <a:spcBef>
                <a:spcPts val="500"/>
              </a:spcBef>
              <a:defRPr sz="1800"/>
            </a:pPr>
            <a:r>
              <a:rPr sz="1700"/>
              <a:t>En orbite terrestre avec des missions d’observation de la Terre de plus en plus sophistiquées (Swarm, Jason-3, Taranis) et des enjeux opérationnels (Sentinelles, Galileo) </a:t>
            </a:r>
            <a:r>
              <a:rPr sz="2200"/>
              <a:t>  </a:t>
            </a:r>
            <a:endParaRPr sz="2200"/>
          </a:p>
          <a:p>
            <a:pPr lvl="1" marL="630691" indent="-173491">
              <a:spcBef>
                <a:spcPts val="400"/>
              </a:spcBef>
              <a:defRPr sz="1800"/>
            </a:pPr>
            <a:r>
              <a:rPr sz="1700"/>
              <a:t>vers/sur Mars (InSIght) et  Mercure (Bepicolombo)</a:t>
            </a:r>
            <a:endParaRPr sz="1700"/>
          </a:p>
          <a:p>
            <a:pPr lvl="1" marL="630691" indent="-173491">
              <a:spcBef>
                <a:spcPts val="400"/>
              </a:spcBef>
              <a:defRPr sz="1800"/>
            </a:pPr>
            <a:r>
              <a:rPr sz="1700"/>
              <a:t>pour observer le Soleil, l’espace profond et préparer les détecteurs d’ondes gravitationnels spatiaux (Lisa Pathfinder, eLisa)</a:t>
            </a:r>
            <a:endParaRPr sz="2800"/>
          </a:p>
          <a:p>
            <a:pPr lvl="1" marL="630691" indent="-173491">
              <a:spcBef>
                <a:spcPts val="400"/>
              </a:spcBef>
              <a:defRPr sz="1800"/>
            </a:pPr>
            <a:r>
              <a:rPr sz="1700"/>
              <a:t>Plusieurs missions avec des instruments sous la responsabilité d’un des laboratoires spatiaux associés  à USPC</a:t>
            </a:r>
            <a:endParaRPr sz="2800"/>
          </a:p>
          <a:p>
            <a:pPr lvl="0" marL="278606" indent="-278606">
              <a:spcBef>
                <a:spcPts val="600"/>
              </a:spcBef>
              <a:defRPr sz="1800"/>
            </a:pPr>
            <a:r>
              <a:rPr sz="2600"/>
              <a:t>Lancement d’un satellite étudiant </a:t>
            </a:r>
            <a:endParaRPr sz="2600"/>
          </a:p>
          <a:p>
            <a:pPr lvl="1" marL="630691" indent="-173491">
              <a:spcBef>
                <a:spcPts val="400"/>
              </a:spcBef>
              <a:defRPr sz="1800"/>
            </a:pPr>
            <a:r>
              <a:rPr sz="1700"/>
              <a:t>2018 UnivEarth-1, financé dans le cadre du Labex UnivEarth</a:t>
            </a:r>
          </a:p>
        </p:txBody>
      </p:sp>
      <p:sp>
        <p:nvSpPr>
          <p:cNvPr id="108" name="Shape 108"/>
          <p:cNvSpPr/>
          <p:nvPr/>
        </p:nvSpPr>
        <p:spPr>
          <a:xfrm>
            <a:off x="38099" y="3822944"/>
            <a:ext cx="8005444" cy="306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495300" indent="-495300">
              <a:spcBef>
                <a:spcPts val="600"/>
              </a:spcBef>
              <a:buSzPct val="100000"/>
              <a:buFont typeface="Arial"/>
              <a:buChar char="•"/>
            </a:pPr>
            <a:r>
              <a:rPr sz="2600"/>
              <a:t>Quelques enjeux</a:t>
            </a:r>
            <a:endParaRPr sz="2600"/>
          </a:p>
          <a:p>
            <a:pPr lvl="1" marL="727075" indent="-269875">
              <a:spcBef>
                <a:spcPts val="400"/>
              </a:spcBef>
              <a:buSzPct val="100000"/>
              <a:buFont typeface="Arial"/>
              <a:buChar char="–"/>
            </a:pPr>
            <a:r>
              <a:rPr sz="1700"/>
              <a:t>Réussir la valorisation scientifique des missions</a:t>
            </a:r>
            <a:endParaRPr sz="1700"/>
          </a:p>
          <a:p>
            <a:pPr lvl="1" marL="727075" indent="-269875">
              <a:spcBef>
                <a:spcPts val="400"/>
              </a:spcBef>
              <a:buSzPct val="100000"/>
              <a:buFont typeface="Arial"/>
              <a:buChar char="–"/>
            </a:pPr>
            <a:r>
              <a:rPr sz="1700"/>
              <a:t>Renforcer les moyens d’essais communs entre laboratoires spatiaux</a:t>
            </a:r>
            <a:endParaRPr sz="1700"/>
          </a:p>
          <a:p>
            <a:pPr lvl="1" marL="727075" indent="-269875">
              <a:spcBef>
                <a:spcPts val="400"/>
              </a:spcBef>
              <a:buSzPct val="100000"/>
              <a:buFont typeface="Arial"/>
              <a:buChar char="–"/>
            </a:pPr>
            <a:r>
              <a:rPr sz="1700"/>
              <a:t>Développer et renforcer les centres de données, de traitement et d’archivage</a:t>
            </a:r>
            <a:endParaRPr sz="1700"/>
          </a:p>
          <a:p>
            <a:pPr lvl="1" marL="727075" indent="-269875">
              <a:spcBef>
                <a:spcPts val="400"/>
              </a:spcBef>
              <a:buSzPct val="100000"/>
              <a:buFont typeface="Arial"/>
              <a:buChar char="–"/>
            </a:pPr>
            <a:r>
              <a:rPr sz="1700"/>
              <a:t>Créer une multidisciplinarité au delà des sciences dures, en particulier entre Sciences de la Terre et GHSS</a:t>
            </a:r>
            <a:endParaRPr sz="1700"/>
          </a:p>
          <a:p>
            <a:pPr lvl="1" marL="727075" indent="-269875">
              <a:spcBef>
                <a:spcPts val="400"/>
              </a:spcBef>
              <a:buSzPct val="100000"/>
              <a:buFont typeface="Arial"/>
              <a:buChar char="–"/>
            </a:pPr>
            <a:r>
              <a:rPr sz="1700"/>
              <a:t>Préparer les missions spatiales de 2018+ et soutenir l’émergence d’une nouvelle génération de PI et de chefs de projets</a:t>
            </a:r>
            <a:endParaRPr sz="1700"/>
          </a:p>
          <a:p>
            <a:pPr lvl="1" marL="727075" indent="-269875">
              <a:spcBef>
                <a:spcPts val="400"/>
              </a:spcBef>
              <a:buSzPct val="100000"/>
              <a:buFont typeface="Arial"/>
              <a:buChar char="–"/>
            </a:pPr>
            <a:r>
              <a:rPr sz="1700"/>
              <a:t>Développer la communication vers le grand public et les collèges/lycées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11.jpg" descr="Plan_P7_A3_GE_2012-20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686" y="533959"/>
            <a:ext cx="8491113" cy="5830949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5461000" y="2598615"/>
            <a:ext cx="706001" cy="520066"/>
          </a:xfrm>
          <a:prstGeom prst="rect">
            <a:avLst/>
          </a:prstGeom>
          <a:ln w="136525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/>
            </a:lvl1pPr>
          </a:lstStyle>
          <a:p>
            <a:pPr lvl="0">
              <a:defRPr b="0" sz="1800"/>
            </a:pPr>
            <a:r>
              <a:rPr b="1" sz="2000"/>
              <a:t>APC</a:t>
            </a:r>
          </a:p>
        </p:txBody>
      </p:sp>
      <p:sp>
        <p:nvSpPr>
          <p:cNvPr id="112" name="Shape 112"/>
          <p:cNvSpPr/>
          <p:nvPr/>
        </p:nvSpPr>
        <p:spPr>
          <a:xfrm>
            <a:off x="3687917" y="3731845"/>
            <a:ext cx="1768166" cy="812166"/>
          </a:xfrm>
          <a:prstGeom prst="rect">
            <a:avLst/>
          </a:prstGeom>
          <a:ln w="136525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/>
            </a:lvl1pPr>
          </a:lstStyle>
          <a:p>
            <a:pPr lvl="0">
              <a:defRPr b="0" sz="1800"/>
            </a:pPr>
            <a:r>
              <a:rPr b="1" sz="2000"/>
              <a:t>POLE Terre-Planètes</a:t>
            </a:r>
          </a:p>
        </p:txBody>
      </p:sp>
      <p:pic>
        <p:nvPicPr>
          <p:cNvPr id="113" name="image12.jpg" descr="02-juss02 ENS-LIO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87" y="113066"/>
            <a:ext cx="3582100" cy="111447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0" y="134965"/>
            <a:ext cx="3563398" cy="1396366"/>
          </a:xfrm>
          <a:prstGeom prst="rect">
            <a:avLst/>
          </a:prstGeom>
          <a:ln w="136525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b="1" sz="2000"/>
              <a:t>    IPGP Cuvier</a:t>
            </a:r>
            <a:endParaRPr b="1" sz="2000"/>
          </a:p>
          <a:p>
            <a:pPr lvl="0"/>
            <a:endParaRPr b="1" sz="2000"/>
          </a:p>
          <a:p>
            <a:pPr lvl="0"/>
            <a:endParaRPr b="1" sz="2000"/>
          </a:p>
        </p:txBody>
      </p:sp>
      <p:sp>
        <p:nvSpPr>
          <p:cNvPr id="115" name="Shape 115"/>
          <p:cNvSpPr/>
          <p:nvPr>
            <p:ph type="title"/>
          </p:nvPr>
        </p:nvSpPr>
        <p:spPr>
          <a:xfrm>
            <a:off x="838200" y="5058478"/>
            <a:ext cx="7467600" cy="990602"/>
          </a:xfrm>
          <a:prstGeom prst="rect">
            <a:avLst/>
          </a:prstGeom>
        </p:spPr>
        <p:txBody>
          <a:bodyPr/>
          <a:lstStyle>
            <a:lvl1pPr defTabSz="352043">
              <a:defRPr sz="3003"/>
            </a:lvl1pPr>
          </a:lstStyle>
          <a:p>
            <a:pPr lvl="0">
              <a:defRPr sz="1800"/>
            </a:pPr>
            <a:r>
              <a:rPr sz="3003"/>
              <a:t>Laboratoires Spatiaux d’USPC du campus Spatial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2286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888888"/>
                </a:solidFill>
              </a:rPr>
              <a:t>CA Paris Diderot</a:t>
            </a:r>
          </a:p>
        </p:txBody>
      </p:sp>
      <p:pic>
        <p:nvPicPr>
          <p:cNvPr id="118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7275" y="3030404"/>
            <a:ext cx="5484813" cy="39243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>
            <p:ph type="body" idx="1"/>
          </p:nvPr>
        </p:nvSpPr>
        <p:spPr>
          <a:xfrm>
            <a:off x="-65089" y="539750"/>
            <a:ext cx="9317040" cy="4114800"/>
          </a:xfrm>
          <a:prstGeom prst="rect">
            <a:avLst/>
          </a:prstGeom>
        </p:spPr>
        <p:txBody>
          <a:bodyPr/>
          <a:lstStyle/>
          <a:p>
            <a:pPr lvl="0" marL="214312" indent="-214312">
              <a:spcBef>
                <a:spcPts val="400"/>
              </a:spcBef>
              <a:defRPr sz="1800"/>
            </a:pPr>
            <a:r>
              <a:rPr sz="2000"/>
              <a:t>3 Equipes recherche d’UMR associées à Paris Diderot, 1 Laboratoire associé par conv.</a:t>
            </a:r>
            <a:endParaRPr sz="2000"/>
          </a:p>
          <a:p>
            <a:pPr lvl="1" marL="620485" indent="-163285">
              <a:spcBef>
                <a:spcPts val="300"/>
              </a:spcBef>
              <a:defRPr sz="1800"/>
            </a:pPr>
            <a:r>
              <a:rPr sz="1600"/>
              <a:t> 2 Equipes IPGP (UMR7154), une équipe AIM (UMR7158), + LAREG</a:t>
            </a:r>
            <a:endParaRPr sz="2800"/>
          </a:p>
          <a:p>
            <a:pPr lvl="1" marL="620485" indent="-163285">
              <a:spcBef>
                <a:spcPts val="300"/>
              </a:spcBef>
              <a:defRPr sz="1800"/>
            </a:pPr>
            <a:r>
              <a:rPr sz="1600"/>
              <a:t>Fort positionnement sur missions spatiales et projets (ERC, ANR, CNES, NASA, DoD US)</a:t>
            </a:r>
            <a:endParaRPr sz="2800"/>
          </a:p>
          <a:p>
            <a:pPr lvl="0" marL="214312" indent="-214312">
              <a:spcBef>
                <a:spcPts val="400"/>
              </a:spcBef>
              <a:defRPr sz="1800"/>
            </a:pPr>
            <a:r>
              <a:rPr sz="2000"/>
              <a:t>Complète avec APC  et l’IPGP Cuvier la force d’USPC en laboratoires spatiaux</a:t>
            </a:r>
            <a:endParaRPr sz="2000"/>
          </a:p>
          <a:p>
            <a:pPr lvl="0" marL="214312" indent="-214312">
              <a:spcBef>
                <a:spcPts val="400"/>
              </a:spcBef>
              <a:defRPr sz="1800"/>
            </a:pPr>
            <a:r>
              <a:rPr sz="2000"/>
              <a:t>75 personnes à temps plein sur site prévues en 2017 dont 10 personnes à temps partiel</a:t>
            </a:r>
            <a:endParaRPr sz="2000"/>
          </a:p>
          <a:p>
            <a:pPr lvl="1" marL="620485" indent="-163285">
              <a:spcBef>
                <a:spcPts val="300"/>
              </a:spcBef>
              <a:defRPr sz="1800"/>
            </a:pPr>
            <a:r>
              <a:rPr sz="1600"/>
              <a:t>Espace recherche (2 étages Lamarck-A, 40% du 3eme étage Lamarck B)</a:t>
            </a:r>
            <a:endParaRPr sz="2800"/>
          </a:p>
          <a:p>
            <a:pPr lvl="1" marL="620485" indent="-163285">
              <a:spcBef>
                <a:spcPts val="300"/>
              </a:spcBef>
              <a:defRPr sz="1800"/>
            </a:pPr>
            <a:r>
              <a:rPr sz="1600"/>
              <a:t>Espace technique avec 2 salles blanches et une salle grise (5ème étage Lamarck-B)</a:t>
            </a:r>
            <a:endParaRPr sz="2800"/>
          </a:p>
          <a:p>
            <a:pPr lvl="1" marL="620485" indent="-163285">
              <a:spcBef>
                <a:spcPts val="300"/>
              </a:spcBef>
              <a:defRPr sz="1800"/>
            </a:pPr>
            <a:r>
              <a:rPr sz="1600"/>
              <a:t>Contrôle d’accès sur Lamarck-A et espaces techniques ( Laboratoire sensible CNRS/CNES)</a:t>
            </a:r>
            <a:endParaRPr sz="2800"/>
          </a:p>
          <a:p>
            <a:pPr lvl="1" marL="620485" indent="-163285">
              <a:spcBef>
                <a:spcPts val="300"/>
              </a:spcBef>
              <a:defRPr sz="1800"/>
            </a:pPr>
            <a:r>
              <a:rPr sz="1600"/>
              <a:t>Espace d’accueil pour le projet nanosatellite Etudiant (5ème étage Lamarck-B)</a:t>
            </a:r>
            <a:endParaRPr sz="2800"/>
          </a:p>
          <a:p>
            <a:pPr lvl="1" marL="620485" indent="-163285">
              <a:spcBef>
                <a:spcPts val="300"/>
              </a:spcBef>
              <a:defRPr sz="1800"/>
            </a:pPr>
            <a:r>
              <a:rPr sz="1600"/>
              <a:t>Saturation des locaux prévue avec le développement des opérations de la mission InSight et celui du pole thématique Form@Terre.</a:t>
            </a:r>
          </a:p>
        </p:txBody>
      </p:sp>
      <p:sp>
        <p:nvSpPr>
          <p:cNvPr id="120" name="Shape 120"/>
          <p:cNvSpPr/>
          <p:nvPr>
            <p:ph type="title"/>
          </p:nvPr>
        </p:nvSpPr>
        <p:spPr>
          <a:xfrm>
            <a:off x="1068387" y="-306388"/>
            <a:ext cx="7467601" cy="9906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/>
            </a:pPr>
            <a:r>
              <a:rPr sz="3600"/>
              <a:t>Pole Terre-Planètes</a:t>
            </a:r>
          </a:p>
        </p:txBody>
      </p:sp>
      <p:sp>
        <p:nvSpPr>
          <p:cNvPr id="121" name="Shape 121"/>
          <p:cNvSpPr/>
          <p:nvPr/>
        </p:nvSpPr>
        <p:spPr>
          <a:xfrm rot="878055">
            <a:off x="5506208" y="4046088"/>
            <a:ext cx="2688045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Pole Terre Planètes (1)</a:t>
            </a:r>
          </a:p>
        </p:txBody>
      </p:sp>
      <p:sp>
        <p:nvSpPr>
          <p:cNvPr id="122" name="Shape 122"/>
          <p:cNvSpPr/>
          <p:nvPr/>
        </p:nvSpPr>
        <p:spPr>
          <a:xfrm rot="878055">
            <a:off x="5504620" y="4359601"/>
            <a:ext cx="2688046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Pole Terre Planètes (1)</a:t>
            </a:r>
          </a:p>
        </p:txBody>
      </p:sp>
      <p:sp>
        <p:nvSpPr>
          <p:cNvPr id="123" name="Shape 123"/>
          <p:cNvSpPr/>
          <p:nvPr/>
        </p:nvSpPr>
        <p:spPr>
          <a:xfrm rot="586328">
            <a:off x="4033057" y="5212965"/>
            <a:ext cx="1336314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Pole TP (3)</a:t>
            </a:r>
          </a:p>
        </p:txBody>
      </p:sp>
      <p:sp>
        <p:nvSpPr>
          <p:cNvPr id="124" name="Shape 124"/>
          <p:cNvSpPr/>
          <p:nvPr/>
        </p:nvSpPr>
        <p:spPr>
          <a:xfrm rot="586328">
            <a:off x="4028332" y="4650738"/>
            <a:ext cx="126438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Pole TP(2)</a:t>
            </a:r>
          </a:p>
        </p:txBody>
      </p:sp>
      <p:sp>
        <p:nvSpPr>
          <p:cNvPr id="125" name="Shape 125"/>
          <p:cNvSpPr/>
          <p:nvPr/>
        </p:nvSpPr>
        <p:spPr>
          <a:xfrm>
            <a:off x="0" y="4344987"/>
            <a:ext cx="3637953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342900" indent="-342900">
              <a:buSzPct val="100000"/>
              <a:buAutoNum type="arabicParenBoth" startAt="1"/>
            </a:pPr>
          </a:p>
          <a:p>
            <a:pPr lvl="0" marL="342900" indent="-342900">
              <a:buSzPct val="100000"/>
              <a:buAutoNum type="arabicParenBoth" startAt="1"/>
            </a:pPr>
          </a:p>
          <a:p>
            <a:pPr lvl="0" marL="342900" indent="-342900">
              <a:buSzPct val="100000"/>
              <a:buAutoNum type="arabicParenBoth" startAt="1"/>
            </a:pPr>
            <a:r>
              <a:t>2 Etages Recherche </a:t>
            </a:r>
          </a:p>
          <a:p>
            <a:pPr lvl="0" marL="342900" indent="-342900">
              <a:buSzPct val="100000"/>
              <a:buAutoNum type="arabicParenBoth" startAt="1"/>
            </a:pPr>
            <a:r>
              <a:t>Plateau technique (40% étage)</a:t>
            </a:r>
          </a:p>
          <a:p>
            <a:pPr lvl="0" marL="342900" indent="-342900">
              <a:buSzPct val="100000"/>
              <a:buAutoNum type="arabicParenBoth" startAt="1"/>
            </a:pPr>
            <a:r>
              <a:t>½ équipe LAREG (30% étage)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xfrm>
            <a:off x="457200" y="-5866"/>
            <a:ext cx="8229600" cy="868364"/>
          </a:xfrm>
          <a:prstGeom prst="rect">
            <a:avLst/>
          </a:prstGeom>
        </p:spPr>
        <p:txBody>
          <a:bodyPr/>
          <a:lstStyle/>
          <a:p>
            <a:pPr lvl="0" defTabSz="370331">
              <a:defRPr sz="1800"/>
            </a:pPr>
            <a:r>
              <a:rPr sz="2592"/>
              <a:t>Plateforme Instrumentale du Pôle Terre-Planètes</a:t>
            </a:r>
            <a:br>
              <a:rPr sz="2592"/>
            </a:br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xfrm>
            <a:off x="0" y="1003458"/>
            <a:ext cx="9067800" cy="4525964"/>
          </a:xfrm>
          <a:prstGeom prst="rect">
            <a:avLst/>
          </a:prstGeom>
        </p:spPr>
        <p:txBody>
          <a:bodyPr/>
          <a:lstStyle/>
          <a:p>
            <a:pPr lvl="0" marL="257175" indent="-257175">
              <a:spcBef>
                <a:spcPts val="500"/>
              </a:spcBef>
              <a:defRPr sz="1800"/>
            </a:pPr>
            <a:r>
              <a:rPr sz="2400"/>
              <a:t>Un plateau technique pour développement spatiaux et nanosatellite (dont 2 Salles blanches ISO6 dans Lamarck-B)</a:t>
            </a:r>
            <a:endParaRPr sz="2400"/>
          </a:p>
          <a:p>
            <a:pPr lvl="0" marL="257175" indent="-257175">
              <a:spcBef>
                <a:spcPts val="500"/>
              </a:spcBef>
              <a:defRPr sz="1800"/>
            </a:pPr>
            <a:r>
              <a:rPr sz="2400"/>
              <a:t>Avec InSight, partenariat très fort avec JPL</a:t>
            </a:r>
            <a:endParaRPr sz="2400"/>
          </a:p>
          <a:p>
            <a:pPr lvl="0" marL="257175" indent="-257175">
              <a:spcBef>
                <a:spcPts val="500"/>
              </a:spcBef>
              <a:defRPr sz="1800"/>
            </a:pPr>
            <a:r>
              <a:rPr sz="2400"/>
              <a:t>Avec APC et à l’étude, développement de moyens de tests bas-bruit sur le site PRG  correspondant à une partie du projet Equipex Graviter ( classé mais non sélectionné)  </a:t>
            </a:r>
          </a:p>
        </p:txBody>
      </p:sp>
      <p:pic>
        <p:nvPicPr>
          <p:cNvPr id="129" name="image14.jpeg"/>
          <p:cNvPicPr/>
          <p:nvPr/>
        </p:nvPicPr>
        <p:blipFill>
          <a:blip r:embed="rId2">
            <a:alphaModFix amt="93750"/>
            <a:extLst/>
          </a:blip>
          <a:stretch>
            <a:fillRect/>
          </a:stretch>
        </p:blipFill>
        <p:spPr>
          <a:xfrm>
            <a:off x="6096000" y="4126429"/>
            <a:ext cx="2971800" cy="265537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4472478" y="5528028"/>
            <a:ext cx="153240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/>
            <a:r>
              <a:rPr sz="3400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2xISO6</a:t>
            </a:r>
            <a:endParaRPr sz="3400">
              <a:solidFill>
                <a:srgbClr val="00A8AA"/>
              </a:solidFill>
              <a:uFill>
                <a:solidFill>
                  <a:srgbClr val="00A8AA"/>
                </a:solidFill>
              </a:uFill>
            </a:endParaRPr>
          </a:p>
          <a:p>
            <a:pPr lvl="0"/>
            <a:r>
              <a:rPr sz="3400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2x35m</a:t>
            </a:r>
            <a:r>
              <a:rPr baseline="31999" sz="3400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2</a:t>
            </a:r>
          </a:p>
        </p:txBody>
      </p:sp>
      <p:sp>
        <p:nvSpPr>
          <p:cNvPr id="131" name="Shape 131"/>
          <p:cNvSpPr/>
          <p:nvPr/>
        </p:nvSpPr>
        <p:spPr>
          <a:xfrm>
            <a:off x="4032718" y="3913673"/>
            <a:ext cx="190500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400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</a:rPr>
              <a:t> Tests sur capteur InSight</a:t>
            </a:r>
          </a:p>
        </p:txBody>
      </p:sp>
      <p:pic>
        <p:nvPicPr>
          <p:cNvPr id="132" name="image15.jpeg" descr="IMG_194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796" y="3978268"/>
            <a:ext cx="3722078" cy="2791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7875" y="2088051"/>
            <a:ext cx="5545138" cy="337978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>
            <p:ph type="title"/>
          </p:nvPr>
        </p:nvSpPr>
        <p:spPr>
          <a:xfrm>
            <a:off x="1008552" y="-78153"/>
            <a:ext cx="8229601" cy="661989"/>
          </a:xfrm>
          <a:prstGeom prst="rect">
            <a:avLst/>
          </a:prstGeom>
        </p:spPr>
        <p:txBody>
          <a:bodyPr/>
          <a:lstStyle>
            <a:lvl1pPr>
              <a:defRPr b="1" sz="3600"/>
            </a:lvl1pPr>
          </a:lstStyle>
          <a:p>
            <a:pPr lvl="0">
              <a:defRPr b="0" sz="1800"/>
            </a:pPr>
            <a:r>
              <a:rPr b="1" sz="3600"/>
              <a:t>INSIGHT  :  EXPLORATION DE  MARS</a:t>
            </a:r>
          </a:p>
        </p:txBody>
      </p:sp>
      <p:sp>
        <p:nvSpPr>
          <p:cNvPr id="136" name="Shape 136"/>
          <p:cNvSpPr/>
          <p:nvPr/>
        </p:nvSpPr>
        <p:spPr>
          <a:xfrm>
            <a:off x="4665662" y="5092700"/>
            <a:ext cx="311785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FFFF"/>
                </a:solidFill>
              </a:rPr>
              <a:t>SEIS ( CNES et IPGP)</a:t>
            </a:r>
          </a:p>
        </p:txBody>
      </p:sp>
      <p:sp>
        <p:nvSpPr>
          <p:cNvPr id="137" name="Shape 137"/>
          <p:cNvSpPr/>
          <p:nvPr/>
        </p:nvSpPr>
        <p:spPr>
          <a:xfrm>
            <a:off x="6732588" y="4581525"/>
            <a:ext cx="1620268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t>HP3 (heat flow)</a:t>
            </a:r>
          </a:p>
        </p:txBody>
      </p:sp>
      <p:sp>
        <p:nvSpPr>
          <p:cNvPr id="138" name="Shape 138"/>
          <p:cNvSpPr/>
          <p:nvPr/>
        </p:nvSpPr>
        <p:spPr>
          <a:xfrm>
            <a:off x="6659563" y="2349500"/>
            <a:ext cx="203215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/>
            <a:r>
              <a:rPr>
                <a:solidFill>
                  <a:srgbClr val="FFFFFF"/>
                </a:solidFill>
              </a:rPr>
              <a:t>PTW (pressure,</a:t>
            </a:r>
            <a:endParaRPr>
              <a:solidFill>
                <a:srgbClr val="FFFFFF"/>
              </a:solidFill>
            </a:endParaRPr>
          </a:p>
          <a:p>
            <a:pPr lvl="0"/>
            <a:r>
              <a:rPr>
                <a:solidFill>
                  <a:srgbClr val="FFFFFF"/>
                </a:solidFill>
              </a:rPr>
              <a:t>temperature, wind)</a:t>
            </a:r>
          </a:p>
        </p:txBody>
      </p:sp>
      <p:sp>
        <p:nvSpPr>
          <p:cNvPr id="139" name="Shape 139"/>
          <p:cNvSpPr/>
          <p:nvPr/>
        </p:nvSpPr>
        <p:spPr>
          <a:xfrm>
            <a:off x="4427537" y="2360613"/>
            <a:ext cx="1559658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FFFF"/>
                </a:solidFill>
              </a:rPr>
              <a:t>RISE (geodesy)</a:t>
            </a:r>
          </a:p>
        </p:txBody>
      </p:sp>
      <p:sp>
        <p:nvSpPr>
          <p:cNvPr id="140" name="Shape 140"/>
          <p:cNvSpPr/>
          <p:nvPr/>
        </p:nvSpPr>
        <p:spPr>
          <a:xfrm flipH="1" flipV="1">
            <a:off x="5292725" y="2636838"/>
            <a:ext cx="217489" cy="474663"/>
          </a:xfrm>
          <a:prstGeom prst="line">
            <a:avLst/>
          </a:prstGeom>
          <a:ln w="28575">
            <a:solidFill>
              <a:srgbClr val="FFFFFF"/>
            </a:solidFill>
            <a:miter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1" name="Shape 141"/>
          <p:cNvSpPr/>
          <p:nvPr/>
        </p:nvSpPr>
        <p:spPr>
          <a:xfrm flipV="1">
            <a:off x="6330949" y="2852738"/>
            <a:ext cx="328614" cy="385763"/>
          </a:xfrm>
          <a:prstGeom prst="line">
            <a:avLst/>
          </a:prstGeom>
          <a:ln w="28575">
            <a:solidFill>
              <a:srgbClr val="FFFFFF"/>
            </a:solidFill>
            <a:miter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2" name="Shape 142"/>
          <p:cNvSpPr/>
          <p:nvPr/>
        </p:nvSpPr>
        <p:spPr>
          <a:xfrm>
            <a:off x="6311900" y="4437062"/>
            <a:ext cx="420689" cy="327026"/>
          </a:xfrm>
          <a:prstGeom prst="line">
            <a:avLst/>
          </a:prstGeom>
          <a:ln w="28575">
            <a:solidFill/>
            <a:miter/>
            <a:headEnd type="stealth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43" name="image1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925" y="749300"/>
            <a:ext cx="2266950" cy="1997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1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6125" y="1541462"/>
            <a:ext cx="2230439" cy="2182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19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0672" y="2852738"/>
            <a:ext cx="1692902" cy="1503363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 flipH="1" flipV="1">
            <a:off x="1116012" y="3581401"/>
            <a:ext cx="3825084" cy="1217614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7" name="Shape 147"/>
          <p:cNvSpPr/>
          <p:nvPr/>
        </p:nvSpPr>
        <p:spPr>
          <a:xfrm flipV="1">
            <a:off x="1060452" y="2746375"/>
            <a:ext cx="955673" cy="612775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8" name="Shape 148"/>
          <p:cNvSpPr/>
          <p:nvPr/>
        </p:nvSpPr>
        <p:spPr>
          <a:xfrm flipH="1" flipV="1">
            <a:off x="2368549" y="1447799"/>
            <a:ext cx="1077914" cy="584202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49" name="Shape 149"/>
          <p:cNvSpPr/>
          <p:nvPr/>
        </p:nvSpPr>
        <p:spPr>
          <a:xfrm>
            <a:off x="3586162" y="801190"/>
            <a:ext cx="5421069" cy="8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Première mission NASA dont l’instrument principal est sous responsabilité française tant technique (CNES) que  scientifique (IPGP/Paris Diderot)</a:t>
            </a:r>
          </a:p>
        </p:txBody>
      </p:sp>
      <p:sp>
        <p:nvSpPr>
          <p:cNvPr id="150" name="Shape 150"/>
          <p:cNvSpPr/>
          <p:nvPr/>
        </p:nvSpPr>
        <p:spPr>
          <a:xfrm>
            <a:off x="1116012" y="404813"/>
            <a:ext cx="121220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VBB sensor</a:t>
            </a:r>
          </a:p>
        </p:txBody>
      </p:sp>
      <p:pic>
        <p:nvPicPr>
          <p:cNvPr id="151" name="image20.jpeg" descr="P47630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0690" y="4158455"/>
            <a:ext cx="2065766" cy="257968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735015" y="3724275"/>
            <a:ext cx="380999" cy="1368425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3" name="Shape 153"/>
          <p:cNvSpPr/>
          <p:nvPr/>
        </p:nvSpPr>
        <p:spPr>
          <a:xfrm>
            <a:off x="3317875" y="5708948"/>
            <a:ext cx="542106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La Diffusion et l’archivage des données sera réalisée  par le centre de données de l’IPGP 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xfrm>
            <a:off x="177762" y="0"/>
            <a:ext cx="6537605" cy="649063"/>
          </a:xfrm>
          <a:prstGeom prst="rect">
            <a:avLst/>
          </a:prstGeom>
        </p:spPr>
        <p:txBody>
          <a:bodyPr/>
          <a:lstStyle>
            <a:lvl1pPr defTabSz="438911">
              <a:defRPr sz="3743"/>
            </a:lvl1pPr>
          </a:lstStyle>
          <a:p>
            <a:pPr lvl="0">
              <a:defRPr sz="1800"/>
            </a:pPr>
            <a:r>
              <a:rPr sz="3743"/>
              <a:t>Pôle de données </a:t>
            </a:r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xfrm>
            <a:off x="177761" y="692774"/>
            <a:ext cx="8966239" cy="4525963"/>
          </a:xfrm>
          <a:prstGeom prst="rect">
            <a:avLst/>
          </a:prstGeom>
        </p:spPr>
        <p:txBody>
          <a:bodyPr/>
          <a:lstStyle/>
          <a:p>
            <a:pPr lvl="0" marL="257175" indent="-257175">
              <a:spcBef>
                <a:spcPts val="500"/>
              </a:spcBef>
              <a:defRPr sz="1800"/>
            </a:pPr>
            <a:r>
              <a:rPr sz="2400"/>
              <a:t>En phase de construction/mise en œuvre </a:t>
            </a:r>
            <a:endParaRPr sz="2400"/>
          </a:p>
          <a:p>
            <a:pPr lvl="0" marL="257175" indent="-257175">
              <a:spcBef>
                <a:spcPts val="500"/>
              </a:spcBef>
              <a:defRPr sz="1800"/>
            </a:pPr>
            <a:r>
              <a:rPr sz="2400"/>
              <a:t>                          est le pôle pour la Terre Solide à côté d’Aeris (Atmosphère), Pôle Océan, et Théia (Surfaces continentales).</a:t>
            </a:r>
            <a:endParaRPr sz="2400"/>
          </a:p>
          <a:p>
            <a:pPr lvl="0" marL="257175" indent="-257175">
              <a:spcBef>
                <a:spcPts val="500"/>
              </a:spcBef>
              <a:defRPr sz="1800"/>
            </a:pPr>
            <a:r>
              <a:rPr sz="2400"/>
              <a:t>Après consultation des communautés, dans un premier temps,                    .        s’intéresse à </a:t>
            </a:r>
            <a:r>
              <a:rPr b="1" sz="2400">
                <a:solidFill>
                  <a:srgbClr val="DD6B2B"/>
                </a:solidFill>
              </a:rPr>
              <a:t>la forme, les mouvements et la déformation de la Terre</a:t>
            </a:r>
          </a:p>
        </p:txBody>
      </p:sp>
      <p:pic>
        <p:nvPicPr>
          <p:cNvPr id="157" name="image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035" y="1048785"/>
            <a:ext cx="1915092" cy="6697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" name="Group 160"/>
          <p:cNvGrpSpPr/>
          <p:nvPr/>
        </p:nvGrpSpPr>
        <p:grpSpPr>
          <a:xfrm>
            <a:off x="6346909" y="3063906"/>
            <a:ext cx="2681281" cy="2210633"/>
            <a:chOff x="0" y="0"/>
            <a:chExt cx="2681279" cy="2210631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681280" cy="22106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pic>
          <p:nvPicPr>
            <p:cNvPr id="159" name="image22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681280" cy="2210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1" name="image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9364" y="80773"/>
            <a:ext cx="1915092" cy="669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7194" y="2245634"/>
            <a:ext cx="1915092" cy="66973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177762" y="3490129"/>
            <a:ext cx="7750079" cy="58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Les pôles de données ? Des structures inter-organismes (CNES / CNRS / Institutions) pour :</a:t>
            </a:r>
          </a:p>
        </p:txBody>
      </p:sp>
      <p:sp>
        <p:nvSpPr>
          <p:cNvPr id="164" name="Shape 164"/>
          <p:cNvSpPr/>
          <p:nvPr/>
        </p:nvSpPr>
        <p:spPr>
          <a:xfrm>
            <a:off x="251203" y="4111061"/>
            <a:ext cx="6314402" cy="51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/>
          <a:p>
            <a:pPr lvl="0" marL="184856" indent="-184856">
              <a:lnSpc>
                <a:spcPct val="93000"/>
              </a:lnSpc>
              <a:buSzPct val="63000"/>
              <a:buBlip>
                <a:blip r:embed="rId4"/>
              </a:buBlip>
              <a:tabLst>
                <a:tab pos="203200" algn="l"/>
                <a:tab pos="647700" algn="l"/>
                <a:tab pos="1104900" algn="l"/>
                <a:tab pos="1549400" algn="l"/>
                <a:tab pos="1993900" algn="l"/>
                <a:tab pos="2451100" algn="l"/>
                <a:tab pos="2895600" algn="l"/>
                <a:tab pos="3340100" algn="l"/>
                <a:tab pos="3797300" algn="l"/>
                <a:tab pos="4241800" algn="l"/>
                <a:tab pos="4699000" algn="l"/>
                <a:tab pos="5143500" algn="l"/>
                <a:tab pos="5588000" algn="l"/>
                <a:tab pos="6045200" algn="l"/>
                <a:tab pos="6489700" algn="l"/>
                <a:tab pos="6934200" algn="l"/>
                <a:tab pos="7391400" algn="l"/>
                <a:tab pos="7835900" algn="l"/>
                <a:tab pos="8293100" algn="l"/>
                <a:tab pos="8737600" algn="l"/>
                <a:tab pos="9182100" algn="l"/>
              </a:tabLst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Fournir un </a:t>
            </a:r>
            <a:r>
              <a:rPr sz="1600">
                <a:latin typeface="Arial Bold"/>
                <a:ea typeface="Arial Bold"/>
                <a:cs typeface="Arial Bold"/>
                <a:sym typeface="Arial Bold"/>
              </a:rPr>
              <a:t>portail d'accès unique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 aux données et aux produits à valeur ajoutée utilisés dans l'activité scientifique</a:t>
            </a:r>
          </a:p>
        </p:txBody>
      </p:sp>
      <p:sp>
        <p:nvSpPr>
          <p:cNvPr id="165" name="Shape 165"/>
          <p:cNvSpPr/>
          <p:nvPr/>
        </p:nvSpPr>
        <p:spPr>
          <a:xfrm>
            <a:off x="251202" y="4616220"/>
            <a:ext cx="6314402" cy="51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/>
          <a:p>
            <a:pPr lvl="0" marL="184856" indent="-184856">
              <a:lnSpc>
                <a:spcPct val="93000"/>
              </a:lnSpc>
              <a:buSzPct val="63000"/>
              <a:buBlip>
                <a:blip r:embed="rId4"/>
              </a:buBlip>
              <a:tabLst>
                <a:tab pos="203200" algn="l"/>
                <a:tab pos="647700" algn="l"/>
                <a:tab pos="1104900" algn="l"/>
                <a:tab pos="1549400" algn="l"/>
                <a:tab pos="1993900" algn="l"/>
                <a:tab pos="2451100" algn="l"/>
                <a:tab pos="2895600" algn="l"/>
                <a:tab pos="3340100" algn="l"/>
                <a:tab pos="3797300" algn="l"/>
                <a:tab pos="4241800" algn="l"/>
                <a:tab pos="4699000" algn="l"/>
                <a:tab pos="5143500" algn="l"/>
                <a:tab pos="5588000" algn="l"/>
                <a:tab pos="6045200" algn="l"/>
                <a:tab pos="6489700" algn="l"/>
                <a:tab pos="6934200" algn="l"/>
                <a:tab pos="7391400" algn="l"/>
                <a:tab pos="7835900" algn="l"/>
                <a:tab pos="8293100" algn="l"/>
                <a:tab pos="8737600" algn="l"/>
                <a:tab pos="9182100" algn="l"/>
              </a:tabLst>
            </a:pPr>
            <a:r>
              <a:rPr sz="1600">
                <a:latin typeface="Arial Bold"/>
                <a:ea typeface="Arial Bold"/>
                <a:cs typeface="Arial Bold"/>
                <a:sym typeface="Arial Bold"/>
              </a:rPr>
              <a:t>Diffuser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 des outils et logiciels de manipulation et de traitement des données</a:t>
            </a:r>
          </a:p>
        </p:txBody>
      </p:sp>
      <p:sp>
        <p:nvSpPr>
          <p:cNvPr id="166" name="Shape 166"/>
          <p:cNvSpPr/>
          <p:nvPr/>
        </p:nvSpPr>
        <p:spPr>
          <a:xfrm>
            <a:off x="251203" y="5434493"/>
            <a:ext cx="6596640" cy="942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/>
          <a:p>
            <a:pPr lvl="0" marL="184856" indent="-184856">
              <a:lnSpc>
                <a:spcPct val="93000"/>
              </a:lnSpc>
              <a:buSzPct val="63000"/>
              <a:buBlip>
                <a:blip r:embed="rId4"/>
              </a:buBlip>
              <a:tabLst>
                <a:tab pos="203200" algn="l"/>
                <a:tab pos="647700" algn="l"/>
                <a:tab pos="1104900" algn="l"/>
                <a:tab pos="1549400" algn="l"/>
                <a:tab pos="1993900" algn="l"/>
                <a:tab pos="2451100" algn="l"/>
                <a:tab pos="2895600" algn="l"/>
                <a:tab pos="3340100" algn="l"/>
                <a:tab pos="3797300" algn="l"/>
                <a:tab pos="4241800" algn="l"/>
                <a:tab pos="4699000" algn="l"/>
                <a:tab pos="5143500" algn="l"/>
                <a:tab pos="5588000" algn="l"/>
                <a:tab pos="6045200" algn="l"/>
                <a:tab pos="6489700" algn="l"/>
                <a:tab pos="6934200" algn="l"/>
                <a:tab pos="7391400" algn="l"/>
                <a:tab pos="7835900" algn="l"/>
                <a:tab pos="8293100" algn="l"/>
                <a:tab pos="8737600" algn="l"/>
                <a:tab pos="9182100" algn="l"/>
              </a:tabLst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Héberger des </a:t>
            </a:r>
            <a:r>
              <a:rPr sz="1600">
                <a:latin typeface="Arial Bold"/>
                <a:ea typeface="Arial Bold"/>
                <a:cs typeface="Arial Bold"/>
                <a:sym typeface="Arial Bold"/>
              </a:rPr>
              <a:t>ressources mutualisées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 (services de traitement de données, plate-forme d’exécution de logiciels, documentation, archivage...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184856" indent="-184856">
              <a:lnSpc>
                <a:spcPct val="93000"/>
              </a:lnSpc>
              <a:buSzPct val="63000"/>
              <a:buBlip>
                <a:blip r:embed="rId4"/>
              </a:buBlip>
              <a:tabLst>
                <a:tab pos="203200" algn="l"/>
                <a:tab pos="647700" algn="l"/>
                <a:tab pos="1104900" algn="l"/>
                <a:tab pos="1549400" algn="l"/>
                <a:tab pos="1993900" algn="l"/>
                <a:tab pos="2451100" algn="l"/>
                <a:tab pos="2895600" algn="l"/>
                <a:tab pos="3340100" algn="l"/>
                <a:tab pos="3797300" algn="l"/>
                <a:tab pos="4241800" algn="l"/>
                <a:tab pos="4699000" algn="l"/>
                <a:tab pos="5143500" algn="l"/>
                <a:tab pos="5588000" algn="l"/>
                <a:tab pos="6045200" algn="l"/>
                <a:tab pos="6489700" algn="l"/>
                <a:tab pos="6934200" algn="l"/>
                <a:tab pos="7391400" algn="l"/>
                <a:tab pos="7835900" algn="l"/>
                <a:tab pos="8293100" algn="l"/>
                <a:tab pos="8737600" algn="l"/>
                <a:tab pos="9182100" algn="l"/>
              </a:tabLst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Faire le lien avec les structures </a:t>
            </a:r>
            <a:r>
              <a:rPr sz="1600">
                <a:latin typeface="Arial Bold"/>
                <a:ea typeface="Arial Bold"/>
                <a:cs typeface="Arial Bold"/>
                <a:sym typeface="Arial Bold"/>
              </a:rPr>
              <a:t>européennes</a:t>
            </a:r>
          </a:p>
        </p:txBody>
      </p:sp>
      <p:sp>
        <p:nvSpPr>
          <p:cNvPr id="167" name="Shape 167"/>
          <p:cNvSpPr/>
          <p:nvPr/>
        </p:nvSpPr>
        <p:spPr>
          <a:xfrm>
            <a:off x="251203" y="5120276"/>
            <a:ext cx="6213602" cy="303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/>
          <a:p>
            <a:pPr lvl="0" marL="184856" indent="-184856">
              <a:lnSpc>
                <a:spcPct val="93000"/>
              </a:lnSpc>
              <a:buSzPct val="63000"/>
              <a:buBlip>
                <a:blip r:embed="rId4"/>
              </a:buBlip>
              <a:tabLst>
                <a:tab pos="203200" algn="l"/>
                <a:tab pos="647700" algn="l"/>
                <a:tab pos="1104900" algn="l"/>
                <a:tab pos="1549400" algn="l"/>
                <a:tab pos="1993900" algn="l"/>
                <a:tab pos="2451100" algn="l"/>
                <a:tab pos="2895600" algn="l"/>
                <a:tab pos="3340100" algn="l"/>
                <a:tab pos="3797300" algn="l"/>
                <a:tab pos="4241800" algn="l"/>
                <a:tab pos="4699000" algn="l"/>
                <a:tab pos="5143500" algn="l"/>
                <a:tab pos="5588000" algn="l"/>
                <a:tab pos="6045200" algn="l"/>
                <a:tab pos="6489700" algn="l"/>
                <a:tab pos="6934200" algn="l"/>
                <a:tab pos="7391400" algn="l"/>
                <a:tab pos="7835900" algn="l"/>
                <a:tab pos="8293100" algn="l"/>
                <a:tab pos="8737600" algn="l"/>
                <a:tab pos="9182100" algn="l"/>
              </a:tabLst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Apporter un </a:t>
            </a:r>
            <a:r>
              <a:rPr sz="1600">
                <a:latin typeface="Arial Bold"/>
                <a:ea typeface="Arial Bold"/>
                <a:cs typeface="Arial Bold"/>
                <a:sym typeface="Arial Bold"/>
              </a:rPr>
              <a:t>support expert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 sur l'utilisation des données</a:t>
            </a:r>
          </a:p>
        </p:txBody>
      </p:sp>
      <p:sp>
        <p:nvSpPr>
          <p:cNvPr id="168" name="Shape 168"/>
          <p:cNvSpPr/>
          <p:nvPr/>
        </p:nvSpPr>
        <p:spPr>
          <a:xfrm>
            <a:off x="251203" y="6416106"/>
            <a:ext cx="6213602" cy="303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0" tIns="40820" rIns="40820" bIns="40820">
            <a:spAutoFit/>
          </a:bodyPr>
          <a:lstStyle/>
          <a:p>
            <a:pPr lvl="0" marL="184856" indent="-184856">
              <a:lnSpc>
                <a:spcPct val="93000"/>
              </a:lnSpc>
              <a:buSzPct val="63000"/>
              <a:buBlip>
                <a:blip r:embed="rId4"/>
              </a:buBlip>
              <a:tabLst>
                <a:tab pos="203200" algn="l"/>
                <a:tab pos="647700" algn="l"/>
                <a:tab pos="1104900" algn="l"/>
                <a:tab pos="1549400" algn="l"/>
                <a:tab pos="1993900" algn="l"/>
                <a:tab pos="2451100" algn="l"/>
                <a:tab pos="2895600" algn="l"/>
                <a:tab pos="3340100" algn="l"/>
                <a:tab pos="3797300" algn="l"/>
                <a:tab pos="4241800" algn="l"/>
                <a:tab pos="4699000" algn="l"/>
                <a:tab pos="5143500" algn="l"/>
                <a:tab pos="5588000" algn="l"/>
                <a:tab pos="6045200" algn="l"/>
                <a:tab pos="6489700" algn="l"/>
                <a:tab pos="6934200" algn="l"/>
                <a:tab pos="7391400" algn="l"/>
                <a:tab pos="7835900" algn="l"/>
                <a:tab pos="8293100" algn="l"/>
                <a:tab pos="8737600" algn="l"/>
                <a:tab pos="9182100" algn="l"/>
              </a:tabLst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Offrir des </a:t>
            </a:r>
            <a:r>
              <a:rPr sz="1600">
                <a:latin typeface="Arial Bold"/>
                <a:ea typeface="Arial Bold"/>
                <a:cs typeface="Arial Bold"/>
                <a:sym typeface="Arial Bold"/>
              </a:rPr>
              <a:t>outils collaboratifs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 (forum, wiki...)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-44999" y="135464"/>
            <a:ext cx="8562466" cy="544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320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r>
              <a:rPr sz="32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Plateformes Instrumentales d’APC </a:t>
            </a:r>
          </a:p>
        </p:txBody>
      </p:sp>
      <p:grpSp>
        <p:nvGrpSpPr>
          <p:cNvPr id="187" name="Group 187"/>
          <p:cNvGrpSpPr/>
          <p:nvPr/>
        </p:nvGrpSpPr>
        <p:grpSpPr>
          <a:xfrm>
            <a:off x="1314598" y="1151467"/>
            <a:ext cx="6154971" cy="6026610"/>
            <a:chOff x="0" y="0"/>
            <a:chExt cx="6154970" cy="6026608"/>
          </a:xfrm>
        </p:grpSpPr>
        <p:grpSp>
          <p:nvGrpSpPr>
            <p:cNvPr id="173" name="Group 173"/>
            <p:cNvGrpSpPr/>
            <p:nvPr/>
          </p:nvGrpSpPr>
          <p:grpSpPr>
            <a:xfrm>
              <a:off x="2160754" y="0"/>
              <a:ext cx="1833462" cy="1693293"/>
              <a:chOff x="0" y="0"/>
              <a:chExt cx="1833461" cy="1693292"/>
            </a:xfrm>
          </p:grpSpPr>
          <p:sp>
            <p:nvSpPr>
              <p:cNvPr id="171" name="Shape 171"/>
              <p:cNvSpPr/>
              <p:nvPr/>
            </p:nvSpPr>
            <p:spPr>
              <a:xfrm>
                <a:off x="0" y="0"/>
                <a:ext cx="1833462" cy="1283423"/>
              </a:xfrm>
              <a:prstGeom prst="roundRect">
                <a:avLst>
                  <a:gd name="adj" fmla="val 20000"/>
                </a:avLst>
              </a:prstGeom>
              <a:gradFill flip="none" rotWithShape="1">
                <a:gsLst>
                  <a:gs pos="0">
                    <a:srgbClr val="3F80CE"/>
                  </a:gs>
                  <a:gs pos="100000">
                    <a:srgbClr val="A2C3FF"/>
                  </a:gs>
                </a:gsLst>
                <a:lin ang="16200000" scaled="0"/>
              </a:gradFill>
              <a:ln w="12700" cap="flat">
                <a:noFill/>
                <a:miter lim="400000"/>
                <a:tailEnd type="triangle" w="med" len="med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914400">
                  <a:defRPr b="1" sz="2021">
                    <a:solidFill>
                      <a:srgbClr val="FFFF00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pPr>
              </a:p>
            </p:txBody>
          </p:sp>
          <p:sp>
            <p:nvSpPr>
              <p:cNvPr id="172" name="Shape 172"/>
              <p:cNvSpPr/>
              <p:nvPr/>
            </p:nvSpPr>
            <p:spPr>
              <a:xfrm>
                <a:off x="75163" y="75163"/>
                <a:ext cx="1683135" cy="16181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 defTabSz="914400"/>
                <a:r>
                  <a:rPr sz="20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Millimetric</a:t>
                </a:r>
                <a:endParaRPr sz="2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  <a:p>
                <a:pPr lvl="0" defTabSz="914400"/>
                <a:r>
                  <a:rPr b="1" sz="1200">
                    <a:solidFill>
                      <a:srgbClr val="FFFF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Characterisation and design of  cryogenic detection chains and detectors (TES KIDS, QUBIC/CORE)</a:t>
                </a:r>
                <a:r>
                  <a:rPr sz="1200">
                    <a:solidFill>
                      <a:srgbClr val="FFFFFF"/>
                    </a:solidFill>
                  </a:rPr>
                  <a:t> </a:t>
                </a:r>
                <a:endParaRPr sz="20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4" name="Shape 174"/>
            <p:cNvSpPr/>
            <p:nvPr/>
          </p:nvSpPr>
          <p:spPr>
            <a:xfrm>
              <a:off x="4230287" y="975027"/>
              <a:ext cx="814486" cy="93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466" y="5208"/>
                    <a:pt x="16973" y="12715"/>
                    <a:pt x="21600" y="21600"/>
                  </a:cubicBezTo>
                </a:path>
              </a:pathLst>
            </a:custGeom>
            <a:noFill/>
            <a:ln w="9525" cap="flat">
              <a:solidFill>
                <a:srgbClr val="4A7EBB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grpSp>
          <p:nvGrpSpPr>
            <p:cNvPr id="177" name="Group 177"/>
            <p:cNvGrpSpPr/>
            <p:nvPr/>
          </p:nvGrpSpPr>
          <p:grpSpPr>
            <a:xfrm>
              <a:off x="4321509" y="2160754"/>
              <a:ext cx="1833462" cy="2009901"/>
              <a:chOff x="0" y="0"/>
              <a:chExt cx="1833461" cy="2009899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0" y="0"/>
                <a:ext cx="1833462" cy="1283423"/>
              </a:xfrm>
              <a:prstGeom prst="roundRect">
                <a:avLst>
                  <a:gd name="adj" fmla="val 20000"/>
                </a:avLst>
              </a:prstGeom>
              <a:gradFill flip="none" rotWithShape="1">
                <a:gsLst>
                  <a:gs pos="0">
                    <a:srgbClr val="3F80CE"/>
                  </a:gs>
                  <a:gs pos="100000">
                    <a:srgbClr val="A2C3FF"/>
                  </a:gs>
                </a:gsLst>
                <a:lin ang="16200000" scaled="0"/>
              </a:gradFill>
              <a:ln w="12700" cap="flat">
                <a:noFill/>
                <a:miter lim="400000"/>
                <a:tailEnd type="triangle" w="med" len="med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914400">
                  <a:defRPr b="1" sz="2021">
                    <a:solidFill>
                      <a:srgbClr val="FFFF00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pPr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75163" y="75163"/>
                <a:ext cx="1683135" cy="1934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 defTabSz="914400"/>
                <a:r>
                  <a:rPr b="1" sz="16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Photodetection</a:t>
                </a:r>
                <a:endParaRPr b="1" sz="16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  <a:p>
                <a:pPr lvl="0" defTabSz="914400"/>
                <a:r>
                  <a:rPr b="1" sz="1200">
                    <a:solidFill>
                      <a:srgbClr val="FFFF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Prototyping and integration of photodetection elements  (PM, MaPMT, SiPM) for ,EUSO, KM3Net,  LAGUNA, DarkSide, Astrogam </a:t>
                </a:r>
                <a:r>
                  <a:rPr sz="12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endParaRPr sz="20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8" name="Shape 178"/>
            <p:cNvSpPr/>
            <p:nvPr/>
          </p:nvSpPr>
          <p:spPr>
            <a:xfrm>
              <a:off x="4230287" y="3695577"/>
              <a:ext cx="814486" cy="93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973" y="8885"/>
                    <a:pt x="9466" y="16392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4A7EBB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grpSp>
          <p:nvGrpSpPr>
            <p:cNvPr id="181" name="Group 181"/>
            <p:cNvGrpSpPr/>
            <p:nvPr/>
          </p:nvGrpSpPr>
          <p:grpSpPr>
            <a:xfrm>
              <a:off x="2160754" y="4321509"/>
              <a:ext cx="1833462" cy="1705100"/>
              <a:chOff x="0" y="0"/>
              <a:chExt cx="1833461" cy="1705099"/>
            </a:xfrm>
          </p:grpSpPr>
          <p:sp>
            <p:nvSpPr>
              <p:cNvPr id="179" name="Shape 179"/>
              <p:cNvSpPr/>
              <p:nvPr/>
            </p:nvSpPr>
            <p:spPr>
              <a:xfrm>
                <a:off x="0" y="0"/>
                <a:ext cx="1833462" cy="1283423"/>
              </a:xfrm>
              <a:prstGeom prst="roundRect">
                <a:avLst>
                  <a:gd name="adj" fmla="val 20000"/>
                </a:avLst>
              </a:prstGeom>
              <a:gradFill flip="none" rotWithShape="1">
                <a:gsLst>
                  <a:gs pos="0">
                    <a:srgbClr val="3F80CE"/>
                  </a:gs>
                  <a:gs pos="100000">
                    <a:srgbClr val="A2C3FF"/>
                  </a:gs>
                </a:gsLst>
                <a:lin ang="16200000" scaled="0"/>
              </a:gradFill>
              <a:ln w="12700" cap="flat">
                <a:noFill/>
                <a:miter lim="400000"/>
                <a:tailEnd type="triangle" w="med" len="med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914400">
                  <a:defRPr b="1" sz="2021">
                    <a:solidFill>
                      <a:srgbClr val="FFFF00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pPr>
              </a:p>
            </p:txBody>
          </p:sp>
          <p:sp>
            <p:nvSpPr>
              <p:cNvPr id="180" name="Shape 180"/>
              <p:cNvSpPr/>
              <p:nvPr/>
            </p:nvSpPr>
            <p:spPr>
              <a:xfrm>
                <a:off x="75163" y="75163"/>
                <a:ext cx="1683135" cy="1629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 defTabSz="914400"/>
                <a:r>
                  <a:rPr sz="24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Systems</a:t>
                </a:r>
                <a:endParaRPr sz="24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  <a:p>
                <a:pPr lvl="0" defTabSz="914400"/>
                <a:r>
                  <a:rPr b="1" sz="1100">
                    <a:solidFill>
                      <a:srgbClr val="FFFF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Spectro-imager and anticoincidence, chains of electronics integration for space missions  (TARANIS,ATHENA),  simulations, irradiations, </a:t>
                </a:r>
                <a:r>
                  <a:rPr sz="11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endParaRPr sz="20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2" name="Shape 182"/>
            <p:cNvSpPr/>
            <p:nvPr/>
          </p:nvSpPr>
          <p:spPr>
            <a:xfrm>
              <a:off x="1110198" y="3695577"/>
              <a:ext cx="814485" cy="93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2134" y="16392"/>
                    <a:pt x="4627" y="8885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4A7EBB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grpSp>
          <p:nvGrpSpPr>
            <p:cNvPr id="185" name="Group 185"/>
            <p:cNvGrpSpPr/>
            <p:nvPr/>
          </p:nvGrpSpPr>
          <p:grpSpPr>
            <a:xfrm>
              <a:off x="0" y="2160754"/>
              <a:ext cx="1833462" cy="2515856"/>
              <a:chOff x="0" y="0"/>
              <a:chExt cx="1833461" cy="2515855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833462" cy="1283423"/>
              </a:xfrm>
              <a:prstGeom prst="roundRect">
                <a:avLst>
                  <a:gd name="adj" fmla="val 20000"/>
                </a:avLst>
              </a:prstGeom>
              <a:gradFill flip="none" rotWithShape="1">
                <a:gsLst>
                  <a:gs pos="0">
                    <a:srgbClr val="3F80CE"/>
                  </a:gs>
                  <a:gs pos="100000">
                    <a:srgbClr val="A2C3FF"/>
                  </a:gs>
                </a:gsLst>
                <a:lin ang="16200000" scaled="0"/>
              </a:gradFill>
              <a:ln w="12700" cap="flat">
                <a:noFill/>
                <a:miter lim="400000"/>
                <a:tailEnd type="triangle" w="med" len="med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914400">
                  <a:defRPr b="1" sz="2021">
                    <a:solidFill>
                      <a:srgbClr val="FFFF00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p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75163" y="75163"/>
                <a:ext cx="1683135" cy="24406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 defTabSz="914400"/>
                <a:endParaRPr sz="24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  <a:p>
                <a:pPr lvl="0" defTabSz="914400"/>
                <a:r>
                  <a:rPr sz="24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Optics</a:t>
                </a:r>
                <a:endParaRPr sz="24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  <a:p>
                <a:pPr lvl="0" defTabSz="914400"/>
                <a:r>
                  <a:rPr b="1" sz="1200">
                    <a:solidFill>
                      <a:srgbClr val="FFFF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Interferometry, laser stabilisation, low noise optics, telescope alignment</a:t>
                </a:r>
                <a:endParaRPr sz="2021">
                  <a:solidFill>
                    <a:srgbClr val="FFFFFF"/>
                  </a:solidFill>
                </a:endParaRPr>
              </a:p>
              <a:p>
                <a:pPr lvl="0" defTabSz="914400"/>
                <a:r>
                  <a:rPr b="1" sz="1200">
                    <a:solidFill>
                      <a:srgbClr val="FFFF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advVIRGO, LiSA, Laguerre Gauss, eGraal, Lisa on table.</a:t>
                </a:r>
                <a:r>
                  <a:rPr sz="1200">
                    <a:solidFill>
                      <a:srgbClr val="FFFFFF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endParaRPr sz="24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sp>
          <p:nvSpPr>
            <p:cNvPr id="186" name="Shape 186"/>
            <p:cNvSpPr/>
            <p:nvPr/>
          </p:nvSpPr>
          <p:spPr>
            <a:xfrm>
              <a:off x="1110198" y="975027"/>
              <a:ext cx="814485" cy="93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627" y="12715"/>
                    <a:pt x="12134" y="5208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4A7EBB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</p:grpSp>
      <p:pic>
        <p:nvPicPr>
          <p:cNvPr id="188" name="image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137061"/>
            <a:ext cx="1219200" cy="151539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6832600" y="2692400"/>
            <a:ext cx="2413000" cy="2115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400">
                <a:latin typeface="Cambria"/>
                <a:ea typeface="Cambria"/>
                <a:cs typeface="Cambria"/>
                <a:sym typeface="Cambria"/>
              </a:rPr>
              <a:t>Also: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Clock distribution (CTA)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Slow Control (LSST)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Mechanics (DCHOOZ, TARANIS, QUBIC,SVOM)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Space qualification (vibrations, thermal cycles, irradiation)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>
                <a:latin typeface="Cambria"/>
                <a:ea typeface="Cambria"/>
                <a:cs typeface="Cambria"/>
                <a:sym typeface="Cambria"/>
              </a:rPr>
              <a:t>Quality procedures </a:t>
            </a:r>
            <a:endParaRPr sz="14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