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7" r:id="rId1"/>
  </p:sldMasterIdLst>
  <p:notesMasterIdLst>
    <p:notesMasterId r:id="rId26"/>
  </p:notesMasterIdLst>
  <p:sldIdLst>
    <p:sldId id="287" r:id="rId2"/>
    <p:sldId id="288" r:id="rId3"/>
    <p:sldId id="289" r:id="rId4"/>
    <p:sldId id="290" r:id="rId5"/>
    <p:sldId id="269" r:id="rId6"/>
    <p:sldId id="299" r:id="rId7"/>
    <p:sldId id="276" r:id="rId8"/>
    <p:sldId id="277" r:id="rId9"/>
    <p:sldId id="280" r:id="rId10"/>
    <p:sldId id="282" r:id="rId11"/>
    <p:sldId id="281" r:id="rId12"/>
    <p:sldId id="283" r:id="rId13"/>
    <p:sldId id="291" r:id="rId14"/>
    <p:sldId id="292" r:id="rId15"/>
    <p:sldId id="293" r:id="rId16"/>
    <p:sldId id="300" r:id="rId17"/>
    <p:sldId id="294" r:id="rId18"/>
    <p:sldId id="274" r:id="rId19"/>
    <p:sldId id="286" r:id="rId20"/>
    <p:sldId id="301" r:id="rId21"/>
    <p:sldId id="297" r:id="rId22"/>
    <p:sldId id="298" r:id="rId23"/>
    <p:sldId id="295" r:id="rId24"/>
    <p:sldId id="296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4660"/>
  </p:normalViewPr>
  <p:slideViewPr>
    <p:cSldViewPr snapToGrid="0">
      <p:cViewPr varScale="1">
        <p:scale>
          <a:sx n="97" d="100"/>
          <a:sy n="97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6" Type="http://schemas.openxmlformats.org/officeDocument/2006/relationships/image" Target="../media/image30.w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w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0C61D-4BA2-4F6E-95DA-8DE93142BD29}" type="datetimeFigureOut">
              <a:rPr lang="fr-FR" smtClean="0"/>
              <a:t>21/03/2016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93186-9CD7-46D1-ACCE-A2F8094D1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8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9B0E8-E411-485E-84E9-B81887B67DE6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393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A1A62-5877-4FD4-9F6C-4A3AF43FCBAF}" type="slidenum">
              <a:rPr lang="fr-FR"/>
              <a:pPr/>
              <a:t>4</a:t>
            </a:fld>
            <a:endParaRPr lang="fr-FR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Week interactions can have big (major) consequenses</a:t>
            </a:r>
          </a:p>
        </p:txBody>
      </p:sp>
    </p:spTree>
    <p:extLst>
      <p:ext uri="{BB962C8B-B14F-4D97-AF65-F5344CB8AC3E}">
        <p14:creationId xmlns:p14="http://schemas.microsoft.com/office/powerpoint/2010/main" val="169028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664655-01D8-4004-A8A8-2FCA4349B64A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25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3EC83-E291-4854-959D-275A3968A457}" type="slidenum">
              <a:rPr lang="fr-FR" smtClean="0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fr-FR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0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8CDCA-9032-4689-B63D-F73B2AEAC25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1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2D3B-A17B-4E66-B9C0-77FC60FF80B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9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B49A0-7AC0-481C-A7C6-709BB270294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48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59788" y="6453188"/>
            <a:ext cx="684212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2198B-1F65-452E-9D62-0EC2F160BC9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65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ED131-CBBD-4C9E-9EFF-EB9170262BB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2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4250" y="6453188"/>
            <a:ext cx="539750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A923-CD64-447A-9ED5-5E34A4E5D94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6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4250" y="6453188"/>
            <a:ext cx="539750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E8B2B-3080-48E6-AE00-E7C967CD0C1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0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CAE5-BB05-4406-AF0F-497D0D56E0C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0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D9C5C-7113-49D8-AF1C-C6235E3414D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3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A72A0-EE50-46B9-9ECD-FB527CF54B8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3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2A44-61DF-4177-8070-364B08F335E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1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3" y="6453188"/>
            <a:ext cx="611187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84345-676C-4F52-80ED-4DA650C854C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6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F5D60-8E55-444E-B797-78A68FF68C6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5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1A1E-4C35-4B23-A16A-3FFC65ECB9E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0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73EDA1-7BAF-4280-B697-A7BC6686E1B6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9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9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8.emf"/><Relationship Id="rId5" Type="http://schemas.openxmlformats.org/officeDocument/2006/relationships/image" Target="../media/image25.emf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5" Type="http://schemas.openxmlformats.org/officeDocument/2006/relationships/image" Target="../media/image34.emf"/><Relationship Id="rId10" Type="http://schemas.openxmlformats.org/officeDocument/2006/relationships/image" Target="../media/image36.e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tour charlemag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722" y="633794"/>
            <a:ext cx="6408638" cy="5099462"/>
          </a:xfrm>
          <a:prstGeom prst="rect">
            <a:avLst/>
          </a:prstGeom>
          <a:noFill/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0681" y="578460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Prof. Olivia Reinaud 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Group of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Supramolecular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Bioinorganic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Chemistry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/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Université Paris Descartes 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– CNRS UMR 8601</a:t>
            </a:r>
            <a:endParaRPr lang="fr-F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-99392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3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</a:t>
            </a:r>
            <a:r>
              <a:rPr lang="fr-FR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ions 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fr-FR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Biomimetic</a:t>
            </a:r>
            <a:r>
              <a:rPr lang="fr-F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Cavities</a:t>
            </a:r>
            <a:endParaRPr lang="fr-F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-92075" y="2009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4021275" y="1700808"/>
            <a:ext cx="1342813" cy="1328012"/>
            <a:chOff x="4499346" y="1775206"/>
            <a:chExt cx="1342813" cy="1328012"/>
          </a:xfrm>
        </p:grpSpPr>
        <p:pic>
          <p:nvPicPr>
            <p:cNvPr id="22" name="Picture 9" descr="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9346" y="1775206"/>
              <a:ext cx="1342813" cy="1328012"/>
            </a:xfrm>
            <a:prstGeom prst="rect">
              <a:avLst/>
            </a:prstGeom>
            <a:noFill/>
          </p:spPr>
        </p:pic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4797796" y="1988840"/>
              <a:ext cx="968763" cy="966051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fr-FR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fr-FR" sz="36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fr-FR" sz="36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fr-FR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748464" y="6453336"/>
            <a:ext cx="376394" cy="370816"/>
          </a:xfrm>
        </p:spPr>
        <p:txBody>
          <a:bodyPr/>
          <a:lstStyle/>
          <a:p>
            <a:fld id="{5D719B7A-EBEC-4CC2-BE5B-4813AC3F65FB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9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" name="Image 2"/>
          <p:cNvPicPr/>
          <p:nvPr/>
        </p:nvPicPr>
        <p:blipFill rotWithShape="1">
          <a:blip r:embed="rId3"/>
          <a:srcRect l="1271" t="18093" r="2540" b="22951"/>
          <a:stretch/>
        </p:blipFill>
        <p:spPr bwMode="auto">
          <a:xfrm>
            <a:off x="1870665" y="1246868"/>
            <a:ext cx="7094629" cy="3223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74816" y="6193929"/>
            <a:ext cx="703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 </a:t>
            </a:r>
            <a:r>
              <a:rPr lang="en-US" sz="2400" dirty="0">
                <a:solidFill>
                  <a:schemeClr val="bg1"/>
                </a:solidFill>
              </a:rPr>
              <a:t>H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O/KNO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0.1 M + HEPES buffer 0.1 M (pH = 9.4) 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598141"/>
              </p:ext>
            </p:extLst>
          </p:nvPr>
        </p:nvGraphicFramePr>
        <p:xfrm>
          <a:off x="0" y="1650546"/>
          <a:ext cx="2400300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CS ChemDraw Drawing" r:id="rId4" imgW="2400300" imgH="3090564" progId="ChemDraw.Document.6.0">
                  <p:embed/>
                </p:oleObj>
              </mc:Choice>
              <mc:Fallback>
                <p:oleObj name="CS ChemDraw Drawing" r:id="rId4" imgW="2400300" imgH="30905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650546"/>
                        <a:ext cx="2400300" cy="309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409371" y="124035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i-PrNH</a:t>
            </a:r>
            <a:r>
              <a:rPr lang="fr-FR" sz="3200" b="1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3200" b="1" i="1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1706" y="4891016"/>
            <a:ext cx="4894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[</a:t>
            </a:r>
            <a:r>
              <a:rPr lang="en-US" sz="2800" i="1" dirty="0" smtClean="0">
                <a:solidFill>
                  <a:schemeClr val="bg1"/>
                </a:solidFill>
              </a:rPr>
              <a:t>i</a:t>
            </a:r>
            <a:r>
              <a:rPr lang="en-US" sz="2800" dirty="0" smtClean="0">
                <a:solidFill>
                  <a:schemeClr val="bg1"/>
                </a:solidFill>
              </a:rPr>
              <a:t>PrNH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]: 2.5 µM &lt; </a:t>
            </a:r>
            <a:r>
              <a:rPr lang="en-US" sz="2800" i="1" dirty="0" smtClean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 &lt; 35 µM. 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" name="Image 2"/>
          <p:cNvPicPr/>
          <p:nvPr/>
        </p:nvPicPr>
        <p:blipFill rotWithShape="1">
          <a:blip r:embed="rId2" cstate="print"/>
          <a:srcRect l="16089" t="13531" r="17385" b="6435"/>
          <a:stretch/>
        </p:blipFill>
        <p:spPr bwMode="auto">
          <a:xfrm>
            <a:off x="1963892" y="1213245"/>
            <a:ext cx="5166552" cy="4157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1257" y="5722788"/>
            <a:ext cx="776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CVs </a:t>
            </a: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O/KNO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0.1 M + HEPES buffer 0.1 M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pH </a:t>
            </a:r>
            <a:r>
              <a:rPr lang="en-US" sz="2000" dirty="0">
                <a:solidFill>
                  <a:schemeClr val="bg1"/>
                </a:solidFill>
              </a:rPr>
              <a:t>= 9.4 for A, B, and C, pH = 10.4 for </a:t>
            </a:r>
            <a:r>
              <a:rPr lang="en-US" sz="2000" dirty="0" smtClean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before </a:t>
            </a:r>
            <a:r>
              <a:rPr lang="en-US" sz="2000" dirty="0">
                <a:solidFill>
                  <a:schemeClr val="bg1"/>
                </a:solidFill>
              </a:rPr>
              <a:t>(a, black) and after addition of amine (b, colored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3828" y="131292"/>
            <a:ext cx="880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alkylamines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water</a:t>
            </a:r>
            <a:endParaRPr lang="fr-FR" sz="3200" b="1" i="1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713077"/>
            <a:ext cx="1229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µM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-OctNH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7462" y="1499098"/>
            <a:ext cx="17491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µM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2-aminomethyl-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butane 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1015" y="3948797"/>
            <a:ext cx="1787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50 µM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2-amino-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6-methylpyridine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685526" y="4225796"/>
            <a:ext cx="115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50 µM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dopamine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66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82980" y="1074419"/>
            <a:ext cx="105521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726095"/>
              </p:ext>
            </p:extLst>
          </p:nvPr>
        </p:nvGraphicFramePr>
        <p:xfrm>
          <a:off x="152513" y="1404792"/>
          <a:ext cx="8910397" cy="3624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CS ChemDraw Drawing" r:id="rId3" imgW="9994320" imgH="4064481" progId="ChemDraw.Document.6.0">
                  <p:embed/>
                </p:oleObj>
              </mc:Choice>
              <mc:Fallback>
                <p:oleObj name="CS ChemDraw Drawing" r:id="rId3" imgW="9994320" imgH="4064481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" y="1404792"/>
                        <a:ext cx="8910397" cy="3624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33828" y="131292"/>
            <a:ext cx="880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alkylamines</a:t>
            </a:r>
            <a:r>
              <a:rPr lang="fr-F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water</a:t>
            </a:r>
            <a:endParaRPr lang="fr-FR" sz="3200" b="1" i="1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5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gure1 fin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412776"/>
            <a:ext cx="583247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9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Schematized strategies based on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thiols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diazoniums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grafting organic layers onto surfaces</a:t>
            </a:r>
          </a:p>
        </p:txBody>
      </p:sp>
      <p:sp>
        <p:nvSpPr>
          <p:cNvPr id="4608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90C218-B7A1-4C74-96C4-446AD18A9FBA}" type="slidenum">
              <a:rPr lang="fr-FR" smtClean="0">
                <a:solidFill>
                  <a:srgbClr val="000000"/>
                </a:solidFill>
              </a:rPr>
              <a:pPr/>
              <a:t>13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6985" y="5495826"/>
            <a:ext cx="12366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Dream</a:t>
            </a: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endParaRPr lang="en-US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92280" y="5027692"/>
            <a:ext cx="167225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Robust</a:t>
            </a:r>
            <a:endParaRPr lang="fr-FR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endParaRPr lang="fr-FR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Mono-layer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5157192"/>
            <a:ext cx="9144000" cy="1700808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5" descr="TOC7.png"/>
          <p:cNvPicPr>
            <a:picLocks noChangeAspect="1"/>
          </p:cNvPicPr>
          <p:nvPr/>
        </p:nvPicPr>
        <p:blipFill>
          <a:blip r:embed="rId2" cstate="print"/>
          <a:srcRect l="48250" r="14122"/>
          <a:stretch>
            <a:fillRect/>
          </a:stretch>
        </p:blipFill>
        <p:spPr bwMode="auto">
          <a:xfrm>
            <a:off x="250825" y="295275"/>
            <a:ext cx="4176713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Image 6" descr="TOC7.png"/>
          <p:cNvPicPr>
            <a:picLocks noChangeAspect="1"/>
          </p:cNvPicPr>
          <p:nvPr/>
        </p:nvPicPr>
        <p:blipFill>
          <a:blip r:embed="rId2" cstate="print"/>
          <a:srcRect l="121" t="15752" r="64001" b="15338"/>
          <a:stretch>
            <a:fillRect/>
          </a:stretch>
        </p:blipFill>
        <p:spPr bwMode="auto">
          <a:xfrm>
            <a:off x="4572000" y="692150"/>
            <a:ext cx="438626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FAC4B6-085C-4E45-8E17-EC52E780678A}" type="slidenum">
              <a:rPr lang="fr-FR" smtClean="0">
                <a:solidFill>
                  <a:srgbClr val="000000"/>
                </a:solidFill>
              </a:rPr>
              <a:pPr/>
              <a:t>14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49750" y="4724400"/>
            <a:ext cx="2533650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endParaRPr lang="fr-FR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</a:t>
            </a:r>
            <a:endParaRPr lang="fr-FR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endParaRPr lang="fr-FR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Radical-proof</a:t>
            </a:r>
          </a:p>
        </p:txBody>
      </p:sp>
      <p:sp>
        <p:nvSpPr>
          <p:cNvPr id="2" name="Rectangle 1"/>
          <p:cNvSpPr/>
          <p:nvPr/>
        </p:nvSpPr>
        <p:spPr>
          <a:xfrm>
            <a:off x="250825" y="6285292"/>
            <a:ext cx="2334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FFFF"/>
                </a:solidFill>
              </a:rPr>
              <a:t>Nature comm. </a:t>
            </a:r>
            <a:r>
              <a:rPr lang="fr-FR" sz="2000" b="1" dirty="0" smtClean="0">
                <a:solidFill>
                  <a:srgbClr val="FFFFFF"/>
                </a:solidFill>
              </a:rPr>
              <a:t>2012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54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3517900" y="860425"/>
          <a:ext cx="56261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4" name="CS ChemDraw Drawing" r:id="rId4" imgW="7037373" imgH="2514330" progId="ChemDraw.Document.6.0">
                  <p:embed/>
                </p:oleObj>
              </mc:Choice>
              <mc:Fallback>
                <p:oleObj name="CS ChemDraw Drawing" r:id="rId4" imgW="7037373" imgH="25143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860425"/>
                        <a:ext cx="5626100" cy="200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3517900" y="3770313"/>
          <a:ext cx="5626100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CS ChemDraw Drawing" r:id="rId6" imgW="7037373" imgH="3818647" progId="ChemDraw.Document.6.0">
                  <p:embed/>
                </p:oleObj>
              </mc:Choice>
              <mc:Fallback>
                <p:oleObj name="CS ChemDraw Drawing" r:id="rId6" imgW="7037373" imgH="381864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3770313"/>
                        <a:ext cx="5626100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5"/>
          <p:cNvGraphicFramePr>
            <a:graphicFrameLocks noChangeAspect="1"/>
          </p:cNvGraphicFramePr>
          <p:nvPr/>
        </p:nvGraphicFramePr>
        <p:xfrm>
          <a:off x="0" y="1250950"/>
          <a:ext cx="2555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CS ChemDraw Drawing" r:id="rId8" imgW="2073719" imgH="1447260" progId="ChemDraw.Document.6.0">
                  <p:embed/>
                </p:oleObj>
              </mc:Choice>
              <mc:Fallback>
                <p:oleObj name="CS ChemDraw Drawing" r:id="rId8" imgW="2073719" imgH="14472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50950"/>
                        <a:ext cx="2555875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6"/>
          <p:cNvGraphicFramePr>
            <a:graphicFrameLocks noChangeAspect="1"/>
          </p:cNvGraphicFramePr>
          <p:nvPr/>
        </p:nvGraphicFramePr>
        <p:xfrm>
          <a:off x="2051050" y="1052513"/>
          <a:ext cx="1873250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CS ChemDraw Drawing" r:id="rId10" imgW="1380501" imgH="647430" progId="ChemDraw.Document.6.0">
                  <p:embed/>
                </p:oleObj>
              </mc:Choice>
              <mc:Fallback>
                <p:oleObj name="CS ChemDraw Drawing" r:id="rId10" imgW="1380501" imgH="6474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052513"/>
                        <a:ext cx="1873250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3" name="Object 7"/>
          <p:cNvGraphicFramePr>
            <a:graphicFrameLocks noChangeAspect="1"/>
          </p:cNvGraphicFramePr>
          <p:nvPr/>
        </p:nvGraphicFramePr>
        <p:xfrm>
          <a:off x="5111750" y="2924175"/>
          <a:ext cx="274955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CS ChemDraw Drawing" r:id="rId12" imgW="2179185" imgH="699311" progId="ChemDraw.Document.6.0">
                  <p:embed/>
                </p:oleObj>
              </mc:Choice>
              <mc:Fallback>
                <p:oleObj name="CS ChemDraw Drawing" r:id="rId12" imgW="2179185" imgH="69931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2924175"/>
                        <a:ext cx="2749550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92075" y="3482975"/>
          <a:ext cx="3184525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9" r:id="rId14" imgW="3801466" imgH="2961437" progId="">
                  <p:embed/>
                </p:oleObj>
              </mc:Choice>
              <mc:Fallback>
                <p:oleObj r:id="rId14" imgW="3801466" imgH="296143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29" t="6442" r="5493" b="5592"/>
                      <a:stretch>
                        <a:fillRect/>
                      </a:stretch>
                    </p:blipFill>
                    <p:spPr bwMode="auto">
                      <a:xfrm>
                        <a:off x="92075" y="3482975"/>
                        <a:ext cx="3184525" cy="2447925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-71438" y="6021388"/>
            <a:ext cx="3635376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Cyclic voltammetry of glassy carbon electrodes modified with calixarenes and post-functionalized with ferrocene </a:t>
            </a:r>
            <a:r>
              <a:rPr lang="en-US" sz="12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. CH</a:t>
            </a:r>
            <a:r>
              <a:rPr lang="en-US" sz="1200" baseline="-300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2</a:t>
            </a:r>
            <a:r>
              <a:rPr lang="en-US" sz="12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Cl</a:t>
            </a:r>
            <a:r>
              <a:rPr lang="en-US" sz="1200" baseline="-300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2</a:t>
            </a:r>
            <a:r>
              <a:rPr lang="en-US" sz="12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 + 0.2 M NBu</a:t>
            </a:r>
            <a:r>
              <a:rPr lang="en-US" sz="1200" baseline="-300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4</a:t>
            </a:r>
            <a:r>
              <a:rPr lang="en-US" sz="12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PF</a:t>
            </a:r>
            <a:r>
              <a:rPr lang="en-US" sz="1200" baseline="-300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6</a:t>
            </a:r>
            <a:r>
              <a:rPr lang="en-US" sz="1200" b="1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en-US" sz="12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Scan rate varied from 0.1 to 3 V. s</a:t>
            </a:r>
            <a:r>
              <a:rPr lang="en-US" sz="1200" baseline="300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-1</a:t>
            </a:r>
            <a:r>
              <a:rPr lang="en-US" sz="12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. </a:t>
            </a:r>
            <a:endParaRPr lang="en-US" sz="3200">
              <a:solidFill>
                <a:srgbClr val="FFFFFF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 err="1"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Robust</a:t>
            </a:r>
            <a:r>
              <a:rPr lang="fr-FR" sz="2400" b="1" i="1" dirty="0"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mono-layer, </a:t>
            </a:r>
            <a:r>
              <a:rPr lang="fr-FR" sz="2400" b="1" i="1" dirty="0" err="1"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very</a:t>
            </a:r>
            <a:r>
              <a:rPr lang="fr-FR" sz="2400" b="1" i="1" dirty="0"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few </a:t>
            </a:r>
            <a:r>
              <a:rPr lang="fr-FR" sz="2400" b="1" i="1" dirty="0" err="1"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defects</a:t>
            </a:r>
            <a:r>
              <a:rPr lang="fr-FR" sz="2400" b="1" i="1" dirty="0"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9672" y="3212976"/>
            <a:ext cx="5148262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High </a:t>
            </a: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density</a:t>
            </a: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of </a:t>
            </a: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functional</a:t>
            </a: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groups, </a:t>
            </a: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homogeneous</a:t>
            </a:r>
            <a:endParaRPr lang="en-US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66" y="713071"/>
            <a:ext cx="5953125" cy="2209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7" y="3630132"/>
            <a:ext cx="8982734" cy="25921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0188" y="3016139"/>
            <a:ext cx="7495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Postfunctionalization</a:t>
            </a:r>
            <a:r>
              <a:rPr lang="fr-FR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mixed </a:t>
            </a:r>
            <a:r>
              <a:rPr lang="fr-FR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monolayers</a:t>
            </a:r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71483" y="67218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fr-FR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monolayers</a:t>
            </a:r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961" y="6488668"/>
            <a:ext cx="3822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dvOT65f8a23b.I"/>
              </a:rPr>
              <a:t>J. Phys. </a:t>
            </a:r>
            <a:r>
              <a:rPr lang="fr-FR" i="1" dirty="0" err="1">
                <a:solidFill>
                  <a:schemeClr val="bg1"/>
                </a:solidFill>
                <a:latin typeface="AdvOT65f8a23b.I"/>
              </a:rPr>
              <a:t>Chem</a:t>
            </a:r>
            <a:r>
              <a:rPr lang="fr-FR" i="1" dirty="0">
                <a:solidFill>
                  <a:schemeClr val="bg1"/>
                </a:solidFill>
                <a:latin typeface="AdvOT65f8a23b.I"/>
              </a:rPr>
              <a:t>. C </a:t>
            </a:r>
            <a:r>
              <a:rPr lang="fr-FR" b="1" dirty="0">
                <a:solidFill>
                  <a:schemeClr val="bg1"/>
                </a:solidFill>
                <a:latin typeface="AdvOT46dcae81"/>
              </a:rPr>
              <a:t>2014</a:t>
            </a:r>
            <a:r>
              <a:rPr lang="fr-FR" dirty="0">
                <a:solidFill>
                  <a:schemeClr val="bg1"/>
                </a:solidFill>
                <a:latin typeface="AdvOT46dcae81"/>
              </a:rPr>
              <a:t>, </a:t>
            </a:r>
            <a:r>
              <a:rPr lang="fr-FR" i="1" dirty="0">
                <a:solidFill>
                  <a:schemeClr val="bg1"/>
                </a:solidFill>
                <a:latin typeface="AdvOT46dcae81"/>
              </a:rPr>
              <a:t>118</a:t>
            </a:r>
            <a:r>
              <a:rPr lang="fr-FR" dirty="0">
                <a:solidFill>
                  <a:schemeClr val="bg1"/>
                </a:solidFill>
                <a:latin typeface="AdvOT46dcae81"/>
              </a:rPr>
              <a:t>, 15919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22" name="Object 22"/>
          <p:cNvGraphicFramePr>
            <a:graphicFrameLocks noChangeAspect="1"/>
          </p:cNvGraphicFramePr>
          <p:nvPr/>
        </p:nvGraphicFramePr>
        <p:xfrm>
          <a:off x="6521450" y="4149725"/>
          <a:ext cx="2622550" cy="277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CS ChemDraw Drawing" r:id="rId4" imgW="4153912" imgH="4399604" progId="ChemDraw.Document.6.0">
                  <p:embed/>
                </p:oleObj>
              </mc:Choice>
              <mc:Fallback>
                <p:oleObj name="CS ChemDraw Drawing" r:id="rId4" imgW="4153912" imgH="439960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1450" y="4149725"/>
                        <a:ext cx="2622550" cy="277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08400" cy="1143000"/>
          </a:xfrm>
        </p:spPr>
        <p:txBody>
          <a:bodyPr/>
          <a:lstStyle/>
          <a:p>
            <a:pPr eaLnBrk="1" hangingPunct="1"/>
            <a:r>
              <a:rPr lang="en-US" smtClean="0"/>
              <a:t>Perspectives</a:t>
            </a:r>
          </a:p>
        </p:txBody>
      </p:sp>
      <p:sp>
        <p:nvSpPr>
          <p:cNvPr id="23558" name="Rectangle 3"/>
          <p:cNvSpPr txBox="1">
            <a:spLocks noChangeArrowheads="1"/>
          </p:cNvSpPr>
          <p:nvPr/>
        </p:nvSpPr>
        <p:spPr bwMode="auto">
          <a:xfrm>
            <a:off x="1066800" y="1827213"/>
            <a:ext cx="7616825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30000"/>
              <a:buFont typeface="Wingdings" pitchFamily="2" charset="2"/>
              <a:buChar char="Ø"/>
            </a:pPr>
            <a:endParaRPr lang="en-US" sz="2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23559" name="Picture 2" descr="TOC fleuri f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19550"/>
            <a:ext cx="63817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4690" name="Object 3"/>
          <p:cNvGraphicFramePr>
            <a:graphicFrameLocks noChangeAspect="1"/>
          </p:cNvGraphicFramePr>
          <p:nvPr/>
        </p:nvGraphicFramePr>
        <p:xfrm>
          <a:off x="4356100" y="-6350"/>
          <a:ext cx="241458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CS ChemDraw Drawing" r:id="rId7" imgW="1409400" imgH="573840" progId="ChemDraw.Document.6.0">
                  <p:embed/>
                </p:oleObj>
              </mc:Choice>
              <mc:Fallback>
                <p:oleObj name="CS ChemDraw Drawing" r:id="rId7" imgW="1409400" imgH="5738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-6350"/>
                        <a:ext cx="2414588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-197645" y="2169805"/>
            <a:ext cx="51498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P</a:t>
            </a:r>
            <a:r>
              <a:rPr lang="en-US" sz="2400" b="1" dirty="0" smtClean="0">
                <a:solidFill>
                  <a:srgbClr val="FFFFFF"/>
                </a:solidFill>
              </a:rPr>
              <a:t>atent </a:t>
            </a:r>
            <a:r>
              <a:rPr lang="en-US" sz="2400" b="1" dirty="0">
                <a:solidFill>
                  <a:srgbClr val="FFFFFF"/>
                </a:solidFill>
              </a:rPr>
              <a:t>+ Spin off  ULB, A. </a:t>
            </a:r>
            <a:r>
              <a:rPr lang="en-US" sz="2400" b="1" dirty="0" err="1">
                <a:solidFill>
                  <a:srgbClr val="FFFFFF"/>
                </a:solidFill>
              </a:rPr>
              <a:t>Matuzzi</a:t>
            </a:r>
            <a:r>
              <a:rPr lang="en-US" sz="2400" b="1" dirty="0">
                <a:solidFill>
                  <a:srgbClr val="FFFFFF"/>
                </a:solidFill>
              </a:rPr>
              <a:t> IJ,PH, </a:t>
            </a:r>
            <a:r>
              <a:rPr lang="en-US" sz="2400" b="1" dirty="0" smtClean="0">
                <a:solidFill>
                  <a:srgbClr val="FFFFFF"/>
                </a:solidFill>
              </a:rPr>
              <a:t>OR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aphicFrame>
        <p:nvGraphicFramePr>
          <p:cNvPr id="114689" name="Object 2"/>
          <p:cNvGraphicFramePr>
            <a:graphicFrameLocks noChangeAspect="1"/>
          </p:cNvGraphicFramePr>
          <p:nvPr/>
        </p:nvGraphicFramePr>
        <p:xfrm>
          <a:off x="5662613" y="620713"/>
          <a:ext cx="2525712" cy="254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CS ChemDraw Drawing" r:id="rId9" imgW="2018963" imgH="2032540" progId="ChemDraw.Document.6.0">
                  <p:embed/>
                </p:oleObj>
              </mc:Choice>
              <mc:Fallback>
                <p:oleObj name="CS ChemDraw Drawing" r:id="rId9" imgW="2018963" imgH="20325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3" y="620713"/>
                        <a:ext cx="2525712" cy="254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38888" y="1866900"/>
            <a:ext cx="628650" cy="642938"/>
            <a:chOff x="2426" y="709"/>
            <a:chExt cx="998" cy="987"/>
          </a:xfrm>
        </p:grpSpPr>
        <p:pic>
          <p:nvPicPr>
            <p:cNvPr id="23568" name="Picture 6" descr="i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26" y="709"/>
              <a:ext cx="998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Oval 7"/>
            <p:cNvSpPr>
              <a:spLocks noChangeArrowheads="1"/>
            </p:cNvSpPr>
            <p:nvPr/>
          </p:nvSpPr>
          <p:spPr bwMode="auto">
            <a:xfrm>
              <a:off x="2543" y="880"/>
              <a:ext cx="720" cy="72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>
                  <a:solidFill>
                    <a:srgbClr val="000000"/>
                  </a:solidFill>
                  <a:cs typeface="Arial" charset="0"/>
                </a:rPr>
                <a:t>Cu</a:t>
              </a:r>
              <a:r>
                <a:rPr lang="fr-FR" sz="2400" b="1" baseline="30000">
                  <a:solidFill>
                    <a:srgbClr val="000000"/>
                  </a:solidFill>
                  <a:cs typeface="Arial" charset="0"/>
                </a:rPr>
                <a:t>+</a:t>
              </a:r>
              <a:endParaRPr lang="fr-FR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6588125" y="3357563"/>
            <a:ext cx="2659063" cy="1722437"/>
            <a:chOff x="6588493" y="3356992"/>
            <a:chExt cx="2658100" cy="1722759"/>
          </a:xfrm>
        </p:grpSpPr>
        <p:grpSp>
          <p:nvGrpSpPr>
            <p:cNvPr id="23564" name="Group 5"/>
            <p:cNvGrpSpPr>
              <a:grpSpLocks/>
            </p:cNvGrpSpPr>
            <p:nvPr/>
          </p:nvGrpSpPr>
          <p:grpSpPr bwMode="auto">
            <a:xfrm>
              <a:off x="7452320" y="4436814"/>
              <a:ext cx="628650" cy="642937"/>
              <a:chOff x="2426" y="598"/>
              <a:chExt cx="998" cy="987"/>
            </a:xfrm>
          </p:grpSpPr>
          <p:pic>
            <p:nvPicPr>
              <p:cNvPr id="23566" name="Picture 6" descr="ion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426" y="598"/>
                <a:ext cx="998" cy="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7" name="Oval 7"/>
              <p:cNvSpPr>
                <a:spLocks noChangeArrowheads="1"/>
              </p:cNvSpPr>
              <p:nvPr/>
            </p:nvSpPr>
            <p:spPr bwMode="auto">
              <a:xfrm>
                <a:off x="2543" y="708"/>
                <a:ext cx="720" cy="72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400" b="1">
                    <a:solidFill>
                      <a:srgbClr val="000000"/>
                    </a:solidFill>
                    <a:cs typeface="Arial" charset="0"/>
                  </a:rPr>
                  <a:t>Cu</a:t>
                </a:r>
                <a:r>
                  <a:rPr lang="fr-FR" sz="2400" b="1" baseline="30000">
                    <a:solidFill>
                      <a:srgbClr val="000000"/>
                    </a:solidFill>
                    <a:cs typeface="Arial" charset="0"/>
                  </a:rPr>
                  <a:t>+</a:t>
                </a:r>
                <a:endParaRPr lang="fr-FR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23565" name="Rectangle 20"/>
            <p:cNvSpPr>
              <a:spLocks noChangeArrowheads="1"/>
            </p:cNvSpPr>
            <p:nvPr/>
          </p:nvSpPr>
          <p:spPr bwMode="auto">
            <a:xfrm>
              <a:off x="6588493" y="3356992"/>
              <a:ext cx="26581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 i="1">
                  <a:solidFill>
                    <a:srgbClr val="FFFF00"/>
                  </a:solidFill>
                </a:rPr>
                <a:t>Poster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 i="1">
                  <a:solidFill>
                    <a:srgbClr val="FFFF00"/>
                  </a:solidFill>
                </a:rPr>
                <a:t>A. Brugnara (PhD)</a:t>
              </a:r>
              <a:endParaRPr lang="en-US" sz="2400" b="1">
                <a:solidFill>
                  <a:srgbClr val="FFFF00"/>
                </a:solidFill>
              </a:endParaRPr>
            </a:p>
          </p:txBody>
        </p:sp>
      </p:grpSp>
      <p:sp>
        <p:nvSpPr>
          <p:cNvPr id="23563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07839-454D-4863-AA00-BCD2BE47CA15}" type="slidenum">
              <a:rPr lang="fr-FR" smtClean="0">
                <a:solidFill>
                  <a:srgbClr val="000000"/>
                </a:solidFill>
              </a:rPr>
              <a:pPr/>
              <a:t>17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Espace réservé du contenu 5" descr="ANRCaviteZyme2012Camar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8963" y="190500"/>
            <a:ext cx="7870825" cy="5902325"/>
          </a:xfrm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963" y="190500"/>
            <a:ext cx="31051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425" y="465138"/>
            <a:ext cx="1390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15"/>
          <p:cNvSpPr>
            <a:spLocks noChangeArrowheads="1"/>
          </p:cNvSpPr>
          <p:nvPr/>
        </p:nvSpPr>
        <p:spPr bwMode="auto">
          <a:xfrm>
            <a:off x="0" y="60928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FFFFFF"/>
                </a:solidFill>
              </a:rPr>
              <a:t>ANR « </a:t>
            </a:r>
            <a:r>
              <a:rPr lang="fr-FR" sz="2000" b="1" dirty="0" err="1">
                <a:solidFill>
                  <a:srgbClr val="FFFFFF"/>
                </a:solidFill>
              </a:rPr>
              <a:t>C</a:t>
            </a:r>
            <a:r>
              <a:rPr lang="fr-FR" sz="2000" b="1" dirty="0" err="1" smtClean="0">
                <a:solidFill>
                  <a:srgbClr val="FFFFFF"/>
                </a:solidFill>
              </a:rPr>
              <a:t>alixzyme</a:t>
            </a:r>
            <a:r>
              <a:rPr lang="fr-FR" sz="2000" b="1" dirty="0" smtClean="0">
                <a:solidFill>
                  <a:srgbClr val="FFFFFF"/>
                </a:solidFill>
              </a:rPr>
              <a:t> </a:t>
            </a:r>
            <a:r>
              <a:rPr lang="fr-FR" sz="2000" b="1" dirty="0">
                <a:solidFill>
                  <a:srgbClr val="FFFFFF"/>
                </a:solidFill>
              </a:rPr>
              <a:t>» </a:t>
            </a:r>
            <a:r>
              <a:rPr lang="fr-FR" sz="2000" b="1" dirty="0" smtClean="0">
                <a:solidFill>
                  <a:srgbClr val="FFFFFF"/>
                </a:solidFill>
              </a:rPr>
              <a:t>2005‐09</a:t>
            </a:r>
            <a:r>
              <a:rPr lang="fr-FR" sz="2000" b="1" dirty="0">
                <a:solidFill>
                  <a:srgbClr val="FFFFFF"/>
                </a:solidFill>
              </a:rPr>
              <a:t>, </a:t>
            </a:r>
            <a:r>
              <a:rPr lang="fr-FR" sz="2000" b="1" dirty="0">
                <a:solidFill>
                  <a:srgbClr val="FFFFFF"/>
                </a:solidFill>
              </a:rPr>
              <a:t>ANR « </a:t>
            </a:r>
            <a:r>
              <a:rPr lang="fr-FR" sz="2000" b="1" dirty="0" smtClean="0">
                <a:solidFill>
                  <a:srgbClr val="FFFFFF"/>
                </a:solidFill>
              </a:rPr>
              <a:t>Cavity‐zyme </a:t>
            </a:r>
            <a:r>
              <a:rPr lang="fr-FR" sz="2000" b="1" dirty="0">
                <a:solidFill>
                  <a:srgbClr val="FFFFFF"/>
                </a:solidFill>
              </a:rPr>
              <a:t>(Cu) » 2010‐14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FFFF"/>
                </a:solidFill>
              </a:rPr>
              <a:t>Y</a:t>
            </a:r>
            <a:r>
              <a:rPr lang="fr-FR" sz="2000" b="1" dirty="0">
                <a:solidFill>
                  <a:srgbClr val="FFFFFF"/>
                </a:solidFill>
              </a:rPr>
              <a:t>. Le </a:t>
            </a:r>
            <a:r>
              <a:rPr lang="fr-FR" sz="2000" b="1" dirty="0" err="1" smtClean="0">
                <a:solidFill>
                  <a:srgbClr val="FFFFFF"/>
                </a:solidFill>
              </a:rPr>
              <a:t>Mest</a:t>
            </a:r>
            <a:r>
              <a:rPr lang="fr-FR" sz="2000" b="1" dirty="0" smtClean="0">
                <a:solidFill>
                  <a:srgbClr val="FFFFFF"/>
                </a:solidFill>
              </a:rPr>
              <a:t>, P</a:t>
            </a:r>
            <a:r>
              <a:rPr lang="fr-FR" sz="2000" b="1" dirty="0">
                <a:solidFill>
                  <a:srgbClr val="FFFFFF"/>
                </a:solidFill>
              </a:rPr>
              <a:t>. </a:t>
            </a:r>
            <a:r>
              <a:rPr lang="fr-FR" sz="2000" b="1" dirty="0" err="1">
                <a:solidFill>
                  <a:srgbClr val="FFFFFF"/>
                </a:solidFill>
              </a:rPr>
              <a:t>Hapiot</a:t>
            </a:r>
            <a:r>
              <a:rPr lang="fr-FR" sz="2000" b="1" dirty="0">
                <a:solidFill>
                  <a:srgbClr val="FFFFFF"/>
                </a:solidFill>
              </a:rPr>
              <a:t>, I. </a:t>
            </a:r>
            <a:r>
              <a:rPr lang="fr-FR" sz="2000" b="1" dirty="0" err="1" smtClean="0">
                <a:solidFill>
                  <a:srgbClr val="FFFFFF"/>
                </a:solidFill>
              </a:rPr>
              <a:t>Jabin</a:t>
            </a:r>
            <a:r>
              <a:rPr lang="fr-FR" sz="2000" b="1" dirty="0" smtClean="0">
                <a:solidFill>
                  <a:srgbClr val="FFFFFF"/>
                </a:solidFill>
              </a:rPr>
              <a:t>, O</a:t>
            </a:r>
            <a:r>
              <a:rPr lang="fr-FR" sz="2000" b="1" dirty="0">
                <a:solidFill>
                  <a:srgbClr val="FFFFFF"/>
                </a:solidFill>
              </a:rPr>
              <a:t>. </a:t>
            </a:r>
            <a:r>
              <a:rPr lang="fr-FR" sz="2000" b="1" dirty="0" smtClean="0">
                <a:solidFill>
                  <a:srgbClr val="FFFFFF"/>
                </a:solidFill>
              </a:rPr>
              <a:t>Reinaud</a:t>
            </a:r>
            <a:endParaRPr lang="fr-FR" sz="2000" b="1" dirty="0">
              <a:solidFill>
                <a:srgbClr val="FFFFFF"/>
              </a:solidFill>
            </a:endParaRPr>
          </a:p>
        </p:txBody>
      </p:sp>
      <p:grpSp>
        <p:nvGrpSpPr>
          <p:cNvPr id="2" name="Groupe 14"/>
          <p:cNvGrpSpPr>
            <a:grpSpLocks/>
          </p:cNvGrpSpPr>
          <p:nvPr/>
        </p:nvGrpSpPr>
        <p:grpSpPr bwMode="auto">
          <a:xfrm>
            <a:off x="2268538" y="1484313"/>
            <a:ext cx="800100" cy="1252537"/>
            <a:chOff x="2267744" y="1484784"/>
            <a:chExt cx="800219" cy="1252066"/>
          </a:xfrm>
        </p:grpSpPr>
        <p:sp>
          <p:nvSpPr>
            <p:cNvPr id="12" name="Ellipse 11"/>
            <p:cNvSpPr/>
            <p:nvPr/>
          </p:nvSpPr>
          <p:spPr>
            <a:xfrm>
              <a:off x="2350306" y="2011636"/>
              <a:ext cx="673200" cy="72521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sp>
          <p:nvSpPr>
            <p:cNvPr id="49167" name="ZoneTexte 8"/>
            <p:cNvSpPr txBox="1">
              <a:spLocks noChangeArrowheads="1"/>
            </p:cNvSpPr>
            <p:nvPr/>
          </p:nvSpPr>
          <p:spPr bwMode="auto">
            <a:xfrm>
              <a:off x="2267744" y="1484784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>
                  <a:solidFill>
                    <a:srgbClr val="FF0000"/>
                  </a:solidFill>
                </a:rPr>
                <a:t>1998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e 15"/>
          <p:cNvGrpSpPr>
            <a:grpSpLocks/>
          </p:cNvGrpSpPr>
          <p:nvPr/>
        </p:nvGrpSpPr>
        <p:grpSpPr bwMode="auto">
          <a:xfrm>
            <a:off x="3635375" y="1341438"/>
            <a:ext cx="800100" cy="1247775"/>
            <a:chOff x="3635896" y="1340768"/>
            <a:chExt cx="800219" cy="1248445"/>
          </a:xfrm>
        </p:grpSpPr>
        <p:sp>
          <p:nvSpPr>
            <p:cNvPr id="13" name="Ellipse 12"/>
            <p:cNvSpPr/>
            <p:nvPr/>
          </p:nvSpPr>
          <p:spPr>
            <a:xfrm>
              <a:off x="3710520" y="1863335"/>
              <a:ext cx="674787" cy="72587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sp>
          <p:nvSpPr>
            <p:cNvPr id="49165" name="ZoneTexte 9"/>
            <p:cNvSpPr txBox="1">
              <a:spLocks noChangeArrowheads="1"/>
            </p:cNvSpPr>
            <p:nvPr/>
          </p:nvSpPr>
          <p:spPr bwMode="auto">
            <a:xfrm>
              <a:off x="3635896" y="1340768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>
                  <a:solidFill>
                    <a:srgbClr val="FF0000"/>
                  </a:solidFill>
                </a:rPr>
                <a:t>2000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e 16"/>
          <p:cNvGrpSpPr>
            <a:grpSpLocks/>
          </p:cNvGrpSpPr>
          <p:nvPr/>
        </p:nvGrpSpPr>
        <p:grpSpPr bwMode="auto">
          <a:xfrm>
            <a:off x="611188" y="1412875"/>
            <a:ext cx="800100" cy="1282700"/>
            <a:chOff x="611560" y="1412776"/>
            <a:chExt cx="800219" cy="1282799"/>
          </a:xfrm>
        </p:grpSpPr>
        <p:sp>
          <p:nvSpPr>
            <p:cNvPr id="11" name="Ellipse 10"/>
            <p:cNvSpPr/>
            <p:nvPr/>
          </p:nvSpPr>
          <p:spPr>
            <a:xfrm>
              <a:off x="690947" y="1970032"/>
              <a:ext cx="674787" cy="72554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sp>
          <p:nvSpPr>
            <p:cNvPr id="49163" name="ZoneTexte 13"/>
            <p:cNvSpPr txBox="1">
              <a:spLocks noChangeArrowheads="1"/>
            </p:cNvSpPr>
            <p:nvPr/>
          </p:nvSpPr>
          <p:spPr bwMode="auto">
            <a:xfrm>
              <a:off x="611560" y="1412776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>
                  <a:solidFill>
                    <a:srgbClr val="FF0000"/>
                  </a:solidFill>
                </a:rPr>
                <a:t>2005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9161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107FDF-B062-4653-8275-A846E8325062}" type="slidenum">
              <a:rPr lang="fr-FR" smtClean="0">
                <a:solidFill>
                  <a:srgbClr val="000000"/>
                </a:solidFill>
              </a:rPr>
              <a:pPr/>
              <a:t>18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29387" y="46513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Gael de Leener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752829" y="88864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Diana Over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744534" y="9714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Nicolas Le Poul</a:t>
            </a:r>
            <a:endParaRPr lang="fr-F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57494" y="947959"/>
            <a:ext cx="18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Corinne </a:t>
            </a:r>
            <a:r>
              <a:rPr lang="fr-FR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Lagrost</a:t>
            </a:r>
            <a:endParaRPr lang="fr-F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5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7" y="753614"/>
            <a:ext cx="6837660" cy="49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Cu-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Peptidylglycyl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Hydroxylating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Mono-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oxygenase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39426" name="Object 2"/>
          <p:cNvGraphicFramePr>
            <a:graphicFrameLocks noChangeAspect="1"/>
          </p:cNvGraphicFramePr>
          <p:nvPr/>
        </p:nvGraphicFramePr>
        <p:xfrm>
          <a:off x="107504" y="1773238"/>
          <a:ext cx="7875588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CS ChemDraw Drawing" r:id="rId3" imgW="4342995" imgH="2700236" progId="ChemDraw.Document.6.0">
                  <p:embed/>
                </p:oleObj>
              </mc:Choice>
              <mc:Fallback>
                <p:oleObj name="CS ChemDraw Drawing" r:id="rId3" imgW="4342995" imgH="270023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773238"/>
                        <a:ext cx="7875588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29" name="Object 5"/>
          <p:cNvGraphicFramePr>
            <a:graphicFrameLocks noChangeAspect="1"/>
          </p:cNvGraphicFramePr>
          <p:nvPr/>
        </p:nvGraphicFramePr>
        <p:xfrm>
          <a:off x="5724128" y="1412776"/>
          <a:ext cx="3429896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CS ChemDraw Drawing" r:id="rId5" imgW="2349657" imgH="689853" progId="ChemDraw.Document.6.0">
                  <p:embed/>
                </p:oleObj>
              </mc:Choice>
              <mc:Fallback>
                <p:oleObj name="CS ChemDraw Drawing" r:id="rId5" imgW="2349657" imgH="68985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412776"/>
                        <a:ext cx="3429896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75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15" y="115203"/>
            <a:ext cx="6679273" cy="51661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138" y="5398643"/>
            <a:ext cx="8953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vOT2e364b11"/>
              </a:rPr>
              <a:t>Cyclic voltammetry in CH</a:t>
            </a:r>
            <a:r>
              <a:rPr lang="en-US" sz="800" dirty="0">
                <a:solidFill>
                  <a:schemeClr val="bg1"/>
                </a:solidFill>
                <a:latin typeface="AdvOT2e364b11"/>
              </a:rPr>
              <a:t>2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Cl</a:t>
            </a:r>
            <a:r>
              <a:rPr lang="en-US" sz="800" dirty="0">
                <a:solidFill>
                  <a:schemeClr val="bg1"/>
                </a:solidFill>
                <a:latin typeface="AdvOT2e364b11"/>
              </a:rPr>
              <a:t>2 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containing 0.2 M Bu</a:t>
            </a:r>
            <a:r>
              <a:rPr lang="en-US" sz="800" dirty="0">
                <a:solidFill>
                  <a:schemeClr val="bg1"/>
                </a:solidFill>
                <a:latin typeface="AdvOT2e364b11"/>
              </a:rPr>
              <a:t>4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NPF</a:t>
            </a:r>
            <a:r>
              <a:rPr lang="en-US" sz="800" dirty="0">
                <a:solidFill>
                  <a:schemeClr val="bg1"/>
                </a:solidFill>
                <a:latin typeface="AdvOT2e364b11"/>
              </a:rPr>
              <a:t>6 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of gold electrodes modi</a:t>
            </a:r>
            <a:r>
              <a:rPr lang="en-US" dirty="0">
                <a:solidFill>
                  <a:schemeClr val="bg1"/>
                </a:solidFill>
                <a:latin typeface="AdvOT2e364b11+fb"/>
              </a:rPr>
              <a:t>fi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ed with calix[4]</a:t>
            </a:r>
            <a:r>
              <a:rPr lang="en-US" dirty="0" err="1">
                <a:solidFill>
                  <a:schemeClr val="bg1"/>
                </a:solidFill>
                <a:latin typeface="AdvOT2e364b11"/>
              </a:rPr>
              <a:t>arenes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 and </a:t>
            </a:r>
            <a:r>
              <a:rPr lang="en-US" dirty="0" err="1">
                <a:solidFill>
                  <a:schemeClr val="bg1"/>
                </a:solidFill>
                <a:latin typeface="AdvOT2e364b11"/>
              </a:rPr>
              <a:t>postfunctionalized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 with </a:t>
            </a:r>
            <a:r>
              <a:rPr lang="en-US" dirty="0" smtClean="0">
                <a:solidFill>
                  <a:schemeClr val="bg1"/>
                </a:solidFill>
                <a:latin typeface="AdvOT2e364b11"/>
              </a:rPr>
              <a:t>Fc-C</a:t>
            </a:r>
            <a:r>
              <a:rPr lang="en-US" sz="800" dirty="0" smtClean="0">
                <a:solidFill>
                  <a:schemeClr val="bg1"/>
                </a:solidFill>
                <a:latin typeface="AdvOT2e364b11"/>
              </a:rPr>
              <a:t>5</a:t>
            </a:r>
            <a:r>
              <a:rPr lang="en-US" dirty="0" smtClean="0">
                <a:solidFill>
                  <a:schemeClr val="bg1"/>
                </a:solidFill>
                <a:latin typeface="AdvOT2e364b11"/>
              </a:rPr>
              <a:t>H</a:t>
            </a:r>
            <a:r>
              <a:rPr lang="en-US" sz="800" dirty="0" smtClean="0">
                <a:solidFill>
                  <a:schemeClr val="bg1"/>
                </a:solidFill>
                <a:latin typeface="AdvOT2e364b11"/>
              </a:rPr>
              <a:t>10</a:t>
            </a:r>
            <a:r>
              <a:rPr lang="en-US" dirty="0" smtClean="0">
                <a:solidFill>
                  <a:schemeClr val="bg1"/>
                </a:solidFill>
                <a:latin typeface="AdvOT2e364b11"/>
              </a:rPr>
              <a:t>-NH</a:t>
            </a:r>
            <a:r>
              <a:rPr lang="en-US" sz="800" dirty="0" smtClean="0">
                <a:solidFill>
                  <a:schemeClr val="bg1"/>
                </a:solidFill>
                <a:latin typeface="AdvOT2e364b11"/>
              </a:rPr>
              <a:t>2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. The modi</a:t>
            </a:r>
            <a:r>
              <a:rPr lang="en-US" dirty="0">
                <a:solidFill>
                  <a:schemeClr val="bg1"/>
                </a:solidFill>
                <a:latin typeface="AdvOT2e364b11+fb"/>
              </a:rPr>
              <a:t>fi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ed surfaces were obtained from the electrografting of diazonium cations in situ generated from (a) a pure solution of </a:t>
            </a:r>
            <a:r>
              <a:rPr lang="en-US" dirty="0">
                <a:solidFill>
                  <a:schemeClr val="bg1"/>
                </a:solidFill>
                <a:latin typeface="AdvOT51c1769e"/>
              </a:rPr>
              <a:t>3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, (b) </a:t>
            </a:r>
            <a:r>
              <a:rPr lang="en-US" dirty="0" smtClean="0">
                <a:solidFill>
                  <a:schemeClr val="bg1"/>
                </a:solidFill>
                <a:latin typeface="AdvOT2e364b11"/>
              </a:rPr>
              <a:t>a pure 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solution of </a:t>
            </a:r>
            <a:r>
              <a:rPr lang="en-US" dirty="0">
                <a:solidFill>
                  <a:schemeClr val="bg1"/>
                </a:solidFill>
                <a:latin typeface="AdvOT51c1769e"/>
              </a:rPr>
              <a:t>4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, (c) a 50/50 mix solution of </a:t>
            </a:r>
            <a:r>
              <a:rPr lang="en-US" dirty="0">
                <a:solidFill>
                  <a:schemeClr val="bg1"/>
                </a:solidFill>
                <a:latin typeface="AdvOT51c1769e"/>
              </a:rPr>
              <a:t>2 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and </a:t>
            </a:r>
            <a:r>
              <a:rPr lang="en-US" dirty="0">
                <a:solidFill>
                  <a:schemeClr val="bg1"/>
                </a:solidFill>
                <a:latin typeface="AdvOT51c1769e"/>
              </a:rPr>
              <a:t>4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, and (d) a 90/10 mix solution of </a:t>
            </a:r>
            <a:r>
              <a:rPr lang="en-US" dirty="0">
                <a:solidFill>
                  <a:schemeClr val="bg1"/>
                </a:solidFill>
                <a:latin typeface="AdvOT51c1769e"/>
              </a:rPr>
              <a:t>2 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and </a:t>
            </a:r>
            <a:r>
              <a:rPr lang="en-US" dirty="0">
                <a:solidFill>
                  <a:schemeClr val="bg1"/>
                </a:solidFill>
                <a:latin typeface="AdvOT51c1769e"/>
              </a:rPr>
              <a:t>4</a:t>
            </a:r>
            <a:r>
              <a:rPr lang="en-US" dirty="0">
                <a:solidFill>
                  <a:schemeClr val="bg1"/>
                </a:solidFill>
                <a:latin typeface="AdvOT2e364b11"/>
              </a:rPr>
              <a:t>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40130" y="4343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1074420" y="474435"/>
          <a:ext cx="5783580" cy="560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CS ChemDraw Drawing" r:id="rId3" imgW="6174897" imgH="5974980" progId="ChemDraw.Document.6.0">
                  <p:embed/>
                </p:oleObj>
              </mc:Choice>
              <mc:Fallback>
                <p:oleObj name="CS ChemDraw Drawing" r:id="rId3" imgW="6174897" imgH="59749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420" y="474435"/>
                        <a:ext cx="5783580" cy="56043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9827" y="0"/>
            <a:ext cx="8730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Strategy for electroclick grafting of [</a:t>
            </a:r>
            <a:r>
              <a:rPr lang="en-US" b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.Cu(H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O)]</a:t>
            </a:r>
            <a:r>
              <a:rPr lang="en-US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as monolayers on alkyne-terminated calix[4]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arene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modified gold electrodes.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313" name="Imag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13622" r="6607" b="34946"/>
          <a:stretch>
            <a:fillRect/>
          </a:stretch>
        </p:blipFill>
        <p:spPr bwMode="auto">
          <a:xfrm>
            <a:off x="152400" y="609600"/>
            <a:ext cx="57785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2794000"/>
            <a:ext cx="3017838" cy="47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) CVs (</a:t>
            </a:r>
            <a:r>
              <a:rPr lang="en-US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v 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= 0.1 V/s, </a:t>
            </a:r>
            <a:r>
              <a:rPr lang="en-US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/V vs Ag/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AgCl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, 25 cycles) obtained during the grafting of [3.Cu(H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O)]</a:t>
            </a:r>
            <a:r>
              <a:rPr lang="en-US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on an alkyne-terminal calix[4]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arene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modified gold electrode in CH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Cl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/NBu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PF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6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0.1 M + 18 µM [Cu(6-BrTMPA)(H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O)]</a:t>
            </a:r>
            <a:r>
              <a:rPr lang="en-US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+ 6 µM of [3.Cu(H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O)]</a:t>
            </a:r>
            <a:r>
              <a:rPr lang="en-US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. B) CVs (</a:t>
            </a:r>
            <a:r>
              <a:rPr lang="en-US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v 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= 0.1 V/s, </a:t>
            </a:r>
            <a:r>
              <a:rPr lang="en-US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/V vs Ag/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AgCl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) at a [3.Cu(H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O)]</a:t>
            </a:r>
            <a:r>
              <a:rPr lang="en-US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-grafted calix[4]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arene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modified gold electrodes in CH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Cl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/NBu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PF</a:t>
            </a:r>
            <a:r>
              <a:rPr lang="en-US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6</a:t>
            </a:r>
            <a:r>
              <a:rPr lang="en-US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</a:rPr>
              <a:t> 0.2 M  upon successive addition of acetonitrile (blue to red, max 4% vol.).</a:t>
            </a:r>
            <a:r>
              <a:rPr lang="fr-FR" dirty="0" smtClean="0">
                <a:solidFill>
                  <a:schemeClr val="bg1"/>
                </a:solidFill>
                <a:effectLst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r>
              <a:rPr lang="fr-FR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Pas cité dans le texte ?</a:t>
            </a:r>
            <a:endParaRPr lang="fr-FR" dirty="0">
              <a:solidFill>
                <a:schemeClr val="bg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40" y="4052433"/>
            <a:ext cx="5577205" cy="20478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15257" y="381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Grafting of [</a:t>
            </a:r>
            <a:r>
              <a:rPr lang="en-US" b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.Cu(H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O)]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2+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on an alkyne-terminal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decanethiol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modified gold electrode under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in H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O/KNO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0.1 M + HEPES 0.05 M (pH = 9.4) + 20 µM [Cu(6-BrTMPA)(H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O)]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2+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+ 20 µM of [</a:t>
            </a:r>
            <a:r>
              <a:rPr lang="en-US" b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.Cu(H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O)]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2+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A) Successive CVs during the grafting process (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= 0.1 V/s, 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/V vs Ag/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AgCl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30 cycles). B) Monitoring of the</a:t>
            </a:r>
            <a:r>
              <a:rPr lang="en-US" b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surface coverage 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" panose="02020603060405020304" pitchFamily="18" charset="0"/>
              </a:rPr>
              <a:t>q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as a function of time obtained during the grafting: experimental (red) and simulated (blue and black) plots for: 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= 1 (black) and 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= 2.8 (blue) with 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= 1.35 10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" panose="02020603060405020304" pitchFamily="18" charset="0"/>
              </a:rPr>
              <a:t>-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s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" panose="02020603060405020304" pitchFamily="18" charset="0"/>
              </a:rPr>
              <a:t>-</a:t>
            </a:r>
            <a:r>
              <a:rPr lang="en-US" b="0" baseline="30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8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35" y="2379980"/>
            <a:ext cx="5688330" cy="209804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09072" y="5269508"/>
            <a:ext cx="8545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6</a:t>
            </a:r>
            <a:r>
              <a:rPr lang="en-US" dirty="0">
                <a:solidFill>
                  <a:schemeClr val="bg1"/>
                </a:solidFill>
              </a:rPr>
              <a:t>. A) CV (</a:t>
            </a:r>
            <a:r>
              <a:rPr lang="en-US" i="1" dirty="0">
                <a:solidFill>
                  <a:schemeClr val="bg1"/>
                </a:solidFill>
              </a:rPr>
              <a:t>v </a:t>
            </a:r>
            <a:r>
              <a:rPr lang="en-US" dirty="0">
                <a:solidFill>
                  <a:schemeClr val="bg1"/>
                </a:solidFill>
              </a:rPr>
              <a:t>= 0.05 V/s) of the [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.Cu(H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O)]</a:t>
            </a:r>
            <a:r>
              <a:rPr lang="en-US" baseline="30000" dirty="0">
                <a:solidFill>
                  <a:schemeClr val="bg1"/>
                </a:solidFill>
              </a:rPr>
              <a:t>2+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decanethiol</a:t>
            </a:r>
            <a:r>
              <a:rPr lang="en-US" dirty="0">
                <a:solidFill>
                  <a:schemeClr val="bg1"/>
                </a:solidFill>
              </a:rPr>
              <a:t> modified electrode in 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O/KNO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0.1 M + HEPES 0.05 M (pH = 9.4). B) CVs (</a:t>
            </a:r>
            <a:r>
              <a:rPr lang="en-US" i="1" dirty="0">
                <a:solidFill>
                  <a:schemeClr val="bg1"/>
                </a:solidFill>
              </a:rPr>
              <a:t>v </a:t>
            </a:r>
            <a:r>
              <a:rPr lang="en-US" dirty="0">
                <a:solidFill>
                  <a:schemeClr val="bg1"/>
                </a:solidFill>
              </a:rPr>
              <a:t>= 0.1 V/s, </a:t>
            </a:r>
            <a:r>
              <a:rPr lang="en-US" i="1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/V vs Ag/</a:t>
            </a:r>
            <a:r>
              <a:rPr lang="en-US" dirty="0" err="1">
                <a:solidFill>
                  <a:schemeClr val="bg1"/>
                </a:solidFill>
              </a:rPr>
              <a:t>AgCl</a:t>
            </a:r>
            <a:r>
              <a:rPr lang="en-US" dirty="0">
                <a:solidFill>
                  <a:schemeClr val="bg1"/>
                </a:solidFill>
              </a:rPr>
              <a:t>) at a [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.Cu(H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O)]</a:t>
            </a:r>
            <a:r>
              <a:rPr lang="en-US" baseline="30000" dirty="0">
                <a:solidFill>
                  <a:schemeClr val="bg1"/>
                </a:solidFill>
              </a:rPr>
              <a:t>2+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decanethiol</a:t>
            </a:r>
            <a:r>
              <a:rPr lang="en-US" dirty="0">
                <a:solidFill>
                  <a:schemeClr val="bg1"/>
                </a:solidFill>
              </a:rPr>
              <a:t> modified electrode in CH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/NBu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PF</a:t>
            </a:r>
            <a:r>
              <a:rPr lang="en-US" baseline="-25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0.2 M (black), CH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CN/NBu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PF</a:t>
            </a:r>
            <a:r>
              <a:rPr lang="en-US" baseline="-25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0.1 M (blue) and in 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O/KNO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0.1 M (red, pH = 9.4)  </a:t>
            </a:r>
            <a:endParaRPr lang="fr-FR" b="1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7251" y="617220"/>
            <a:ext cx="7889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Experimental surface concentration was determined by integration of the current signal at low scan rates (G = 1.3 × 10</a:t>
            </a:r>
            <a:r>
              <a:rPr lang="en-US" baseline="30000" dirty="0">
                <a:solidFill>
                  <a:schemeClr val="bg1"/>
                </a:solidFill>
              </a:rPr>
              <a:t>-10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mol</a:t>
            </a:r>
            <a:r>
              <a:rPr lang="en-US" dirty="0">
                <a:solidFill>
                  <a:schemeClr val="bg1"/>
                </a:solidFill>
              </a:rPr>
              <a:t>/cm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). For comparison, theoretical surface concentration (G = 8.8 × 10</a:t>
            </a:r>
            <a:r>
              <a:rPr lang="en-US" baseline="30000" dirty="0">
                <a:solidFill>
                  <a:schemeClr val="bg1"/>
                </a:solidFill>
              </a:rPr>
              <a:t>-11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mol</a:t>
            </a:r>
            <a:r>
              <a:rPr lang="en-US" dirty="0">
                <a:solidFill>
                  <a:schemeClr val="bg1"/>
                </a:solidFill>
              </a:rPr>
              <a:t>/cm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 value was calculated by assuming an optimized compact alignment of the molecules onto the surface with the complex being an ellipse of S = 188 Å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surface area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2359" name="Object 7"/>
          <p:cNvGraphicFramePr>
            <a:graphicFrameLocks noChangeAspect="1"/>
          </p:cNvGraphicFramePr>
          <p:nvPr>
            <p:extLst/>
          </p:nvPr>
        </p:nvGraphicFramePr>
        <p:xfrm>
          <a:off x="2799544" y="3131393"/>
          <a:ext cx="2149475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CS ChemDraw Drawing" r:id="rId4" imgW="1075777" imgH="1804464" progId="ChemDraw.Document.6.0">
                  <p:embed/>
                </p:oleObj>
              </mc:Choice>
              <mc:Fallback>
                <p:oleObj name="CS ChemDraw Drawing" r:id="rId4" imgW="1075777" imgH="180446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544" y="3131393"/>
                        <a:ext cx="2149475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2366" name="Rectangle 14"/>
          <p:cNvSpPr>
            <a:spLocks noChangeArrowheads="1"/>
          </p:cNvSpPr>
          <p:nvPr/>
        </p:nvSpPr>
        <p:spPr bwMode="auto">
          <a:xfrm>
            <a:off x="1" y="6297613"/>
            <a:ext cx="3059832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r-FR" sz="3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</a:t>
            </a:r>
            <a:r>
              <a:rPr lang="fr-FR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endParaRPr lang="fr-FR" sz="3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2372" name="Text Box 20"/>
          <p:cNvSpPr txBox="1">
            <a:spLocks noChangeArrowheads="1"/>
          </p:cNvSpPr>
          <p:nvPr/>
        </p:nvSpPr>
        <p:spPr bwMode="auto">
          <a:xfrm>
            <a:off x="4139952" y="97224"/>
            <a:ext cx="5246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fr-F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active site of non-</a:t>
            </a:r>
            <a:r>
              <a:rPr lang="fr-F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heme</a:t>
            </a:r>
            <a:r>
              <a:rPr lang="fr-F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metallo</a:t>
            </a:r>
            <a:r>
              <a:rPr lang="fr-F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-enzymes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076056" y="1569467"/>
            <a:ext cx="4038741" cy="5315917"/>
            <a:chOff x="5076056" y="1569467"/>
            <a:chExt cx="4038741" cy="5315917"/>
          </a:xfrm>
        </p:grpSpPr>
        <p:sp>
          <p:nvSpPr>
            <p:cNvPr id="7" name="Plaque 6"/>
            <p:cNvSpPr/>
            <p:nvPr/>
          </p:nvSpPr>
          <p:spPr bwMode="auto">
            <a:xfrm>
              <a:off x="5076056" y="1569467"/>
              <a:ext cx="4032448" cy="5315917"/>
            </a:xfrm>
            <a:prstGeom prst="bevel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612367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5722531" y="2997454"/>
            <a:ext cx="3392266" cy="34429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7" name="CS ChemDraw Drawing" r:id="rId6" imgW="1421980" imgH="1438776" progId="ChemDraw.Document.6.0">
                    <p:embed/>
                  </p:oleObj>
                </mc:Choice>
                <mc:Fallback>
                  <p:oleObj name="CS ChemDraw Drawing" r:id="rId6" imgW="1421980" imgH="1438776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2531" y="2997454"/>
                          <a:ext cx="3392266" cy="34429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2376" name="Text Box 24"/>
            <p:cNvSpPr txBox="1">
              <a:spLocks noChangeArrowheads="1"/>
            </p:cNvSpPr>
            <p:nvPr/>
          </p:nvSpPr>
          <p:spPr bwMode="auto">
            <a:xfrm>
              <a:off x="5436096" y="1976215"/>
              <a:ext cx="31877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3200" b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</a:t>
              </a:r>
              <a:r>
                <a:rPr lang="fr-FR" sz="3200" b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supramolecular</a:t>
              </a:r>
              <a:endParaRPr lang="fr-FR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200" b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approach</a:t>
              </a:r>
              <a:endParaRPr lang="fr-F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1" name="Object 5"/>
          <p:cNvGraphicFramePr>
            <a:graphicFrameLocks noChangeAspect="1"/>
          </p:cNvGraphicFramePr>
          <p:nvPr>
            <p:extLst/>
          </p:nvPr>
        </p:nvGraphicFramePr>
        <p:xfrm>
          <a:off x="251520" y="3977308"/>
          <a:ext cx="216217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8" name="CS ChemDraw Drawing" r:id="rId8" imgW="1081800" imgH="815040" progId="ChemDraw.Document.6.0">
                  <p:embed/>
                </p:oleObj>
              </mc:Choice>
              <mc:Fallback>
                <p:oleObj name="CS ChemDraw Drawing" r:id="rId8" imgW="1081800" imgH="8150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977308"/>
                        <a:ext cx="2162175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6"/>
          <p:cNvGraphicFramePr>
            <a:graphicFrameLocks noChangeAspect="1"/>
          </p:cNvGraphicFramePr>
          <p:nvPr>
            <p:extLst/>
          </p:nvPr>
        </p:nvGraphicFramePr>
        <p:xfrm>
          <a:off x="735708" y="4718918"/>
          <a:ext cx="112395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CS ChemDraw Drawing" r:id="rId10" imgW="562309" imgH="594432" progId="ChemDraw.Document.6.0">
                  <p:embed/>
                </p:oleObj>
              </mc:Choice>
              <mc:Fallback>
                <p:oleObj name="CS ChemDraw Drawing" r:id="rId10" imgW="562309" imgH="59443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708" y="4718918"/>
                        <a:ext cx="112395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e 5"/>
          <p:cNvGrpSpPr/>
          <p:nvPr/>
        </p:nvGrpSpPr>
        <p:grpSpPr>
          <a:xfrm>
            <a:off x="2244872" y="4844305"/>
            <a:ext cx="684000" cy="92075"/>
            <a:chOff x="3527425" y="2093913"/>
            <a:chExt cx="684000" cy="92075"/>
          </a:xfrm>
        </p:grpSpPr>
        <p:cxnSp>
          <p:nvCxnSpPr>
            <p:cNvPr id="3" name="Connecteur droit avec flèche 2"/>
            <p:cNvCxnSpPr/>
            <p:nvPr/>
          </p:nvCxnSpPr>
          <p:spPr bwMode="auto">
            <a:xfrm>
              <a:off x="3527425" y="2093913"/>
              <a:ext cx="684000" cy="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7" name="Connecteur droit avec flèche 26"/>
            <p:cNvCxnSpPr/>
            <p:nvPr/>
          </p:nvCxnSpPr>
          <p:spPr bwMode="auto">
            <a:xfrm flipH="1">
              <a:off x="3527425" y="2185988"/>
              <a:ext cx="684000" cy="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>
            <a:off x="136847" y="868362"/>
            <a:ext cx="309562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-9525" y="97224"/>
            <a:ext cx="37226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i="1" dirty="0">
                <a:solidFill>
                  <a:srgbClr val="FF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2800" i="1" dirty="0" err="1">
                <a:solidFill>
                  <a:srgbClr val="FF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precatalytic</a:t>
            </a:r>
            <a:r>
              <a:rPr lang="fr-FR" sz="2800" i="1" dirty="0">
                <a:solidFill>
                  <a:srgbClr val="FF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i="1" dirty="0" err="1">
                <a:solidFill>
                  <a:srgbClr val="FF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fr-FR" sz="2800" i="1" dirty="0">
                <a:solidFill>
                  <a:srgbClr val="FF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 algn="ctr"/>
            <a:r>
              <a:rPr lang="de-DE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Amzel</a:t>
            </a:r>
            <a:r>
              <a:rPr lang="de-DE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al.,</a:t>
            </a:r>
            <a:r>
              <a:rPr lang="de-DE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de-DE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  <a:endParaRPr lang="fr-FR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4F03-BA87-4F34-90AB-6760F917475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8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609081"/>
            <a:ext cx="9144000" cy="258721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10306" name="Picture 2" descr="trenCuII cou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138" y="602127"/>
            <a:ext cx="4619743" cy="3596141"/>
          </a:xfrm>
          <a:prstGeom prst="rect">
            <a:avLst/>
          </a:prstGeom>
          <a:noFill/>
        </p:spPr>
      </p:pic>
      <p:pic>
        <p:nvPicPr>
          <p:cNvPr id="610307" name="Picture 3" descr="tmpaCuII co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3507"/>
            <a:ext cx="4549696" cy="3532462"/>
          </a:xfrm>
          <a:prstGeom prst="rect">
            <a:avLst/>
          </a:prstGeom>
          <a:noFill/>
        </p:spPr>
      </p:pic>
      <p:sp>
        <p:nvSpPr>
          <p:cNvPr id="610349" name="Text Box 45"/>
          <p:cNvSpPr txBox="1">
            <a:spLocks noChangeArrowheads="1"/>
          </p:cNvSpPr>
          <p:nvPr/>
        </p:nvSpPr>
        <p:spPr bwMode="auto">
          <a:xfrm>
            <a:off x="7848698" y="845879"/>
            <a:ext cx="1040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TREN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7" name="Text Box 45"/>
          <p:cNvSpPr txBox="1">
            <a:spLocks noChangeArrowheads="1"/>
          </p:cNvSpPr>
          <p:nvPr/>
        </p:nvSpPr>
        <p:spPr bwMode="auto">
          <a:xfrm>
            <a:off x="152032" y="816084"/>
            <a:ext cx="1067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TMPA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76275"/>
          </a:xfrm>
        </p:spPr>
        <p:txBody>
          <a:bodyPr/>
          <a:lstStyle/>
          <a:p>
            <a:r>
              <a:rPr lang="fr-FR" sz="4000" b="1" dirty="0" smtClean="0">
                <a:solidFill>
                  <a:srgbClr val="FFFF00"/>
                </a:solidFill>
                <a:cs typeface="Arial" pitchFamily="34" charset="0"/>
              </a:rPr>
              <a:t>Cu(II) complexes</a:t>
            </a:r>
            <a:endParaRPr lang="fr-FR" sz="4000" b="1" dirty="0">
              <a:solidFill>
                <a:srgbClr val="FFFF00"/>
              </a:solidFill>
              <a:cs typeface="Arial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148064" y="3742153"/>
            <a:ext cx="2237749" cy="2202530"/>
            <a:chOff x="3518205" y="3782317"/>
            <a:chExt cx="2237749" cy="2202530"/>
          </a:xfrm>
        </p:grpSpPr>
        <p:sp>
          <p:nvSpPr>
            <p:cNvPr id="64" name="ZoneTexte 63"/>
            <p:cNvSpPr txBox="1"/>
            <p:nvPr/>
          </p:nvSpPr>
          <p:spPr>
            <a:xfrm>
              <a:off x="3518205" y="5301208"/>
              <a:ext cx="954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EtOH</a:t>
              </a:r>
              <a:endPara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lèche courbée vers le haut 66"/>
            <p:cNvSpPr/>
            <p:nvPr/>
          </p:nvSpPr>
          <p:spPr bwMode="auto">
            <a:xfrm rot="18134167">
              <a:off x="4237905" y="4466797"/>
              <a:ext cx="2202530" cy="833569"/>
            </a:xfrm>
            <a:prstGeom prst="curved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679155" y="3573016"/>
            <a:ext cx="2380677" cy="2079647"/>
            <a:chOff x="395536" y="3970948"/>
            <a:chExt cx="2380677" cy="2079647"/>
          </a:xfrm>
        </p:grpSpPr>
        <p:sp>
          <p:nvSpPr>
            <p:cNvPr id="5" name="ZoneTexte 4"/>
            <p:cNvSpPr txBox="1"/>
            <p:nvPr/>
          </p:nvSpPr>
          <p:spPr>
            <a:xfrm>
              <a:off x="395536" y="5404436"/>
              <a:ext cx="1056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MeCN</a:t>
              </a:r>
              <a:endPara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lèche courbée vers le haut 67"/>
            <p:cNvSpPr/>
            <p:nvPr/>
          </p:nvSpPr>
          <p:spPr bwMode="auto">
            <a:xfrm rot="18134167">
              <a:off x="1319605" y="4593987"/>
              <a:ext cx="2079647" cy="833569"/>
            </a:xfrm>
            <a:prstGeom prst="curved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274638" y="5570546"/>
            <a:ext cx="8869362" cy="954089"/>
            <a:chOff x="367" y="3002"/>
            <a:chExt cx="5587" cy="601"/>
          </a:xfrm>
        </p:grpSpPr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1202" y="3002"/>
              <a:ext cx="475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FFFF00"/>
                  </a:solidFill>
                </a:rPr>
                <a:t>The Metal-Ligand interaction is fully controlled by the calix-</a:t>
              </a:r>
              <a:r>
                <a:rPr lang="en-US" sz="2800" i="1" dirty="0" err="1">
                  <a:solidFill>
                    <a:srgbClr val="FFFF00"/>
                  </a:solidFill>
                </a:rPr>
                <a:t>cryptand</a:t>
              </a:r>
              <a:r>
                <a:rPr lang="en-US" sz="2800" i="1" dirty="0">
                  <a:solidFill>
                    <a:srgbClr val="FFFF00"/>
                  </a:solidFill>
                </a:rPr>
                <a:t> </a:t>
              </a:r>
              <a:endParaRPr lang="fr-FR" sz="2800" i="1" dirty="0">
                <a:solidFill>
                  <a:srgbClr val="FFFF00"/>
                </a:solidFill>
              </a:endParaRPr>
            </a:p>
          </p:txBody>
        </p:sp>
        <p:sp>
          <p:nvSpPr>
            <p:cNvPr id="23" name="AutoShape 7"/>
            <p:cNvSpPr>
              <a:spLocks noChangeArrowheads="1"/>
            </p:cNvSpPr>
            <p:nvPr/>
          </p:nvSpPr>
          <p:spPr bwMode="auto">
            <a:xfrm>
              <a:off x="367" y="3040"/>
              <a:ext cx="864" cy="2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850" y="4060229"/>
            <a:ext cx="79454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fr-FR" sz="2800" dirty="0">
                <a:solidFill>
                  <a:srgbClr val="FF6801"/>
                </a:solidFill>
              </a:rPr>
              <a:t> Open </a:t>
            </a:r>
            <a:r>
              <a:rPr lang="fr-FR" sz="2800" dirty="0" err="1">
                <a:solidFill>
                  <a:srgbClr val="FF6801"/>
                </a:solidFill>
              </a:rPr>
              <a:t>access</a:t>
            </a:r>
            <a:r>
              <a:rPr lang="fr-FR" sz="2800" dirty="0">
                <a:solidFill>
                  <a:srgbClr val="FF6801"/>
                </a:solidFill>
              </a:rPr>
              <a:t> to the </a:t>
            </a:r>
            <a:r>
              <a:rPr lang="fr-FR" sz="2800" dirty="0" err="1">
                <a:solidFill>
                  <a:srgbClr val="FF6801"/>
                </a:solidFill>
              </a:rPr>
              <a:t>metal</a:t>
            </a:r>
            <a:r>
              <a:rPr lang="fr-FR" sz="2800" dirty="0">
                <a:solidFill>
                  <a:srgbClr val="FF6801"/>
                </a:solidFill>
              </a:rPr>
              <a:t> center</a:t>
            </a:r>
          </a:p>
          <a:p>
            <a:pPr algn="ctr">
              <a:buFontTx/>
              <a:buChar char="•"/>
            </a:pPr>
            <a:r>
              <a:rPr lang="fr-FR" sz="2800" dirty="0">
                <a:solidFill>
                  <a:srgbClr val="FF6801"/>
                </a:solidFill>
              </a:rPr>
              <a:t> No exo-binding</a:t>
            </a:r>
          </a:p>
          <a:p>
            <a:pPr algn="ctr">
              <a:buFontTx/>
              <a:buChar char="•"/>
            </a:pPr>
            <a:r>
              <a:rPr lang="en-US" sz="2800" dirty="0">
                <a:solidFill>
                  <a:srgbClr val="FF6801"/>
                </a:solidFill>
              </a:rPr>
              <a:t> </a:t>
            </a:r>
            <a:r>
              <a:rPr lang="en-US" sz="2800" dirty="0" smtClean="0">
                <a:solidFill>
                  <a:srgbClr val="FF6801"/>
                </a:solidFill>
              </a:rPr>
              <a:t>Well-defined </a:t>
            </a:r>
            <a:r>
              <a:rPr lang="en-US" sz="2800" dirty="0">
                <a:solidFill>
                  <a:srgbClr val="FF6801"/>
                </a:solidFill>
              </a:rPr>
              <a:t>second coordination sphere</a:t>
            </a:r>
            <a:endParaRPr lang="fr-FR" sz="2800" dirty="0">
              <a:solidFill>
                <a:srgbClr val="FF6801"/>
              </a:solidFill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0" y="654683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0" i="1" dirty="0">
                <a:solidFill>
                  <a:schemeClr val="bg1"/>
                </a:solidFill>
              </a:rPr>
              <a:t>PNAS</a:t>
            </a:r>
            <a:r>
              <a:rPr lang="en-US" sz="1600" b="0" dirty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2005</a:t>
            </a:r>
            <a:r>
              <a:rPr lang="en-US" sz="1600" b="0" dirty="0">
                <a:solidFill>
                  <a:schemeClr val="bg1"/>
                </a:solidFill>
              </a:rPr>
              <a:t>, </a:t>
            </a:r>
            <a:r>
              <a:rPr lang="en-US" sz="1600" b="0" i="1" dirty="0">
                <a:solidFill>
                  <a:schemeClr val="bg1"/>
                </a:solidFill>
              </a:rPr>
              <a:t>102</a:t>
            </a:r>
            <a:r>
              <a:rPr lang="en-US" sz="1600" b="0" dirty="0">
                <a:solidFill>
                  <a:schemeClr val="bg1"/>
                </a:solidFill>
              </a:rPr>
              <a:t>, 6831 - </a:t>
            </a:r>
            <a:r>
              <a:rPr lang="en-US" sz="1600" b="0" i="1" dirty="0" err="1">
                <a:solidFill>
                  <a:schemeClr val="bg1"/>
                </a:solidFill>
              </a:rPr>
              <a:t>Chem</a:t>
            </a:r>
            <a:r>
              <a:rPr lang="en-US" sz="1600" b="0" i="1" dirty="0">
                <a:solidFill>
                  <a:schemeClr val="bg1"/>
                </a:solidFill>
              </a:rPr>
              <a:t> </a:t>
            </a:r>
            <a:r>
              <a:rPr lang="en-US" sz="1600" b="0" i="1" dirty="0" err="1">
                <a:solidFill>
                  <a:schemeClr val="bg1"/>
                </a:solidFill>
              </a:rPr>
              <a:t>Commun</a:t>
            </a:r>
            <a:r>
              <a:rPr lang="en-US" sz="1600" b="0" i="1" dirty="0">
                <a:solidFill>
                  <a:schemeClr val="bg1"/>
                </a:solidFill>
              </a:rPr>
              <a:t>. </a:t>
            </a:r>
            <a:r>
              <a:rPr lang="en-US" sz="1600" dirty="0">
                <a:solidFill>
                  <a:schemeClr val="bg1"/>
                </a:solidFill>
              </a:rPr>
              <a:t>2007</a:t>
            </a:r>
            <a:r>
              <a:rPr lang="en-US" sz="1600" b="0" dirty="0">
                <a:solidFill>
                  <a:schemeClr val="bg1"/>
                </a:solidFill>
              </a:rPr>
              <a:t>, </a:t>
            </a:r>
            <a:r>
              <a:rPr lang="en-GB" sz="1600" b="0" dirty="0">
                <a:solidFill>
                  <a:schemeClr val="bg1"/>
                </a:solidFill>
              </a:rPr>
              <a:t>810</a:t>
            </a:r>
            <a:r>
              <a:rPr lang="en-US" sz="1600" b="0" dirty="0">
                <a:solidFill>
                  <a:schemeClr val="bg1"/>
                </a:solidFill>
              </a:rPr>
              <a:t> -</a:t>
            </a:r>
            <a:r>
              <a:rPr lang="fr-FR" sz="1600" b="0" dirty="0">
                <a:solidFill>
                  <a:schemeClr val="bg1"/>
                </a:solidFill>
              </a:rPr>
              <a:t> </a:t>
            </a:r>
            <a:r>
              <a:rPr lang="en-GB" sz="1600" b="0" i="1" dirty="0">
                <a:solidFill>
                  <a:schemeClr val="bg1"/>
                </a:solidFill>
              </a:rPr>
              <a:t>J. Am. Chem. Soc</a:t>
            </a:r>
            <a:r>
              <a:rPr lang="en-GB" sz="1600" i="1" dirty="0">
                <a:solidFill>
                  <a:schemeClr val="bg1"/>
                </a:solidFill>
              </a:rPr>
              <a:t>. </a:t>
            </a:r>
            <a:r>
              <a:rPr lang="en-GB" sz="1600" dirty="0">
                <a:solidFill>
                  <a:schemeClr val="bg1"/>
                </a:solidFill>
              </a:rPr>
              <a:t>2009, </a:t>
            </a:r>
            <a:r>
              <a:rPr lang="en-GB" sz="1600" b="0" i="1" dirty="0">
                <a:solidFill>
                  <a:schemeClr val="bg1"/>
                </a:solidFill>
              </a:rPr>
              <a:t>131</a:t>
            </a:r>
            <a:r>
              <a:rPr lang="en-GB" sz="1600" b="0" dirty="0">
                <a:solidFill>
                  <a:schemeClr val="bg1"/>
                </a:solidFill>
              </a:rPr>
              <a:t>, 17800</a:t>
            </a:r>
            <a:endParaRPr lang="fr-FR" sz="1600" b="0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6D30-8241-4867-9918-90CF0446726F}" type="slidenum">
              <a:rPr lang="fr-FR" smtClean="0">
                <a:solidFill>
                  <a:schemeClr val="bg1"/>
                </a:solidFill>
              </a:rPr>
              <a:pPr/>
              <a:t>4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900113" y="299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Functionalization of electroactive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5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DCD83A-C2DF-43C2-9D30-84CBEFA45FAA}" type="slidenum">
              <a:rPr lang="fr-FR" smtClean="0">
                <a:solidFill>
                  <a:srgbClr val="000000"/>
                </a:solidFill>
              </a:rPr>
              <a:pPr/>
              <a:t>5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41012"/>
              </p:ext>
            </p:extLst>
          </p:nvPr>
        </p:nvGraphicFramePr>
        <p:xfrm>
          <a:off x="705303" y="998539"/>
          <a:ext cx="7471605" cy="485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CS ChemDraw Drawing" r:id="rId3" imgW="3726000" imgH="2422889" progId="ChemDraw.Document.6.0">
                  <p:embed/>
                </p:oleObj>
              </mc:Choice>
              <mc:Fallback>
                <p:oleObj name="CS ChemDraw Drawing" r:id="rId3" imgW="3726000" imgH="24228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303" y="998539"/>
                        <a:ext cx="7471605" cy="485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9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"/>
            <a:ext cx="146188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0061"/>
              </p:ext>
            </p:extLst>
          </p:nvPr>
        </p:nvGraphicFramePr>
        <p:xfrm>
          <a:off x="243794" y="813707"/>
          <a:ext cx="8640129" cy="5253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S ChemDraw Drawing" r:id="rId3" imgW="5114340" imgH="3110583" progId="ChemDraw.Document.6.0">
                  <p:embed/>
                </p:oleObj>
              </mc:Choice>
              <mc:Fallback>
                <p:oleObj name="CS ChemDraw Drawing" r:id="rId3" imgW="5114340" imgH="31105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794" y="813707"/>
                        <a:ext cx="8640129" cy="5253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3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" y="-1"/>
            <a:ext cx="158204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581223"/>
              </p:ext>
            </p:extLst>
          </p:nvPr>
        </p:nvGraphicFramePr>
        <p:xfrm>
          <a:off x="-1" y="1582057"/>
          <a:ext cx="7982928" cy="503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CS ChemDraw Drawing" r:id="rId3" imgW="5684040" imgH="3585638" progId="ChemDraw.Document.6.0">
                  <p:embed/>
                </p:oleObj>
              </mc:Choice>
              <mc:Fallback>
                <p:oleObj name="CS ChemDraw Drawing" r:id="rId3" imgW="5684040" imgH="35856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1582057"/>
                        <a:ext cx="7982928" cy="5037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83627"/>
              </p:ext>
            </p:extLst>
          </p:nvPr>
        </p:nvGraphicFramePr>
        <p:xfrm>
          <a:off x="2007280" y="2915785"/>
          <a:ext cx="2471737" cy="227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CS ChemDraw Drawing" r:id="rId5" imgW="2471580" imgH="2275179" progId="ChemDraw.Document.6.0">
                  <p:embed/>
                </p:oleObj>
              </mc:Choice>
              <mc:Fallback>
                <p:oleObj name="CS ChemDraw Drawing" r:id="rId5" imgW="2471580" imgH="22751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7280" y="2915785"/>
                        <a:ext cx="2471737" cy="227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1523999" y="160682"/>
            <a:ext cx="556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Electro-grafting</a:t>
            </a:r>
            <a:r>
              <a:rPr lang="fr-FR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Funnel </a:t>
            </a:r>
            <a:r>
              <a:rPr lang="fr-FR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fr-FR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1"/>
          <a:stretch/>
        </p:blipFill>
        <p:spPr bwMode="auto">
          <a:xfrm>
            <a:off x="6553200" y="747486"/>
            <a:ext cx="2467464" cy="184875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538252" y="6488668"/>
            <a:ext cx="460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O/KNO</a:t>
            </a:r>
            <a:r>
              <a:rPr lang="en-US" b="0" baseline="-2500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0.1 M + HEPES 0.05 M (pH = 9.4) 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7321165" y="2659828"/>
            <a:ext cx="17812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= 0.1 V/s</a:t>
            </a:r>
          </a:p>
          <a:p>
            <a:r>
              <a:rPr lang="en-US" b="0" i="1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/V vs Ag/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AgCl</a:t>
            </a:r>
            <a:endParaRPr lang="en-US" b="0" dirty="0" smtClean="0">
              <a:solidFill>
                <a:schemeClr val="bg1"/>
              </a:solidFill>
              <a:effectLst/>
              <a:latin typeface="Times" panose="0202060306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ffectLst/>
                <a:latin typeface="Times" panose="0202060306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30 cycles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7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84345-676C-4F52-80ED-4DA650C854C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 l="6908" t="15350" r="7362" b="25959"/>
          <a:stretch>
            <a:fillRect/>
          </a:stretch>
        </p:blipFill>
        <p:spPr bwMode="auto">
          <a:xfrm>
            <a:off x="516799" y="2988717"/>
            <a:ext cx="7776528" cy="283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0334" y="5934670"/>
            <a:ext cx="9028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dirty="0" smtClean="0">
                <a:solidFill>
                  <a:schemeClr val="bg1"/>
                </a:solidFill>
              </a:rPr>
              <a:t>CVs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i="1" dirty="0">
                <a:solidFill>
                  <a:schemeClr val="bg1"/>
                </a:solidFill>
              </a:rPr>
              <a:t>v</a:t>
            </a:r>
            <a:r>
              <a:rPr lang="en-US" dirty="0">
                <a:solidFill>
                  <a:schemeClr val="bg1"/>
                </a:solidFill>
              </a:rPr>
              <a:t> = 0.1 V/s, </a:t>
            </a:r>
            <a:r>
              <a:rPr lang="en-US" i="1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/V vs Ag/</a:t>
            </a:r>
            <a:r>
              <a:rPr lang="en-US" dirty="0" err="1">
                <a:solidFill>
                  <a:schemeClr val="bg1"/>
                </a:solidFill>
              </a:rPr>
              <a:t>AgCl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O/KNO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0.1 M + </a:t>
            </a:r>
            <a:r>
              <a:rPr lang="en-US" b="1" dirty="0">
                <a:solidFill>
                  <a:schemeClr val="bg1"/>
                </a:solidFill>
              </a:rPr>
              <a:t>HEPES buffer 0.1 M at different pH values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) Plots of </a:t>
            </a:r>
            <a:r>
              <a:rPr lang="en-US" i="1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pa</a:t>
            </a:r>
            <a:r>
              <a:rPr lang="en-US" dirty="0">
                <a:solidFill>
                  <a:schemeClr val="bg1"/>
                </a:solidFill>
              </a:rPr>
              <a:t> (red circles) and </a:t>
            </a:r>
            <a:r>
              <a:rPr lang="en-US" i="1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pc</a:t>
            </a:r>
            <a:r>
              <a:rPr lang="en-US" dirty="0">
                <a:solidFill>
                  <a:schemeClr val="bg1"/>
                </a:solidFill>
              </a:rPr>
              <a:t> (black squares) vs </a:t>
            </a:r>
            <a:r>
              <a:rPr lang="en-US" dirty="0" err="1">
                <a:solidFill>
                  <a:schemeClr val="bg1"/>
                </a:solidFill>
              </a:rPr>
              <a:t>pH.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01" y="632820"/>
            <a:ext cx="5688330" cy="20980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617029" y="718677"/>
            <a:ext cx="36140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en-US" dirty="0" smtClean="0">
                <a:solidFill>
                  <a:schemeClr val="bg1"/>
                </a:solidFill>
              </a:rPr>
              <a:t>CV (</a:t>
            </a:r>
            <a:r>
              <a:rPr lang="en-US" i="1" dirty="0" smtClean="0">
                <a:solidFill>
                  <a:schemeClr val="bg1"/>
                </a:solidFill>
              </a:rPr>
              <a:t>v </a:t>
            </a:r>
            <a:r>
              <a:rPr lang="en-US" dirty="0" smtClean="0">
                <a:solidFill>
                  <a:schemeClr val="bg1"/>
                </a:solidFill>
              </a:rPr>
              <a:t>= 0.05 V/s) in 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O/KNO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0.1 M + </a:t>
            </a:r>
            <a:r>
              <a:rPr lang="en-US" b="1" dirty="0" smtClean="0">
                <a:solidFill>
                  <a:schemeClr val="bg1"/>
                </a:solidFill>
              </a:rPr>
              <a:t>HEPES 0.05 M (pH = 9.4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B) CVs (</a:t>
            </a:r>
            <a:r>
              <a:rPr lang="en-US" i="1" dirty="0" smtClean="0">
                <a:solidFill>
                  <a:schemeClr val="bg1"/>
                </a:solidFill>
              </a:rPr>
              <a:t>v </a:t>
            </a:r>
            <a:r>
              <a:rPr lang="en-US" dirty="0" smtClean="0">
                <a:solidFill>
                  <a:schemeClr val="bg1"/>
                </a:solidFill>
              </a:rPr>
              <a:t>= 0.1 V/s)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b="1" dirty="0" smtClean="0">
                <a:solidFill>
                  <a:schemeClr val="bg1"/>
                </a:solidFill>
              </a:rPr>
              <a:t>CH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Cl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/NBu</a:t>
            </a:r>
            <a:r>
              <a:rPr lang="en-US" b="1" baseline="-25000" dirty="0" smtClean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PF</a:t>
            </a:r>
            <a:r>
              <a:rPr lang="en-US" b="1" baseline="-25000" dirty="0" smtClean="0">
                <a:solidFill>
                  <a:schemeClr val="bg1"/>
                </a:solidFill>
              </a:rPr>
              <a:t>6</a:t>
            </a:r>
            <a:r>
              <a:rPr lang="en-US" b="1" dirty="0" smtClean="0">
                <a:solidFill>
                  <a:schemeClr val="bg1"/>
                </a:solidFill>
              </a:rPr>
              <a:t> 0.2 M (black)</a:t>
            </a:r>
          </a:p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en-US" b="1" dirty="0" smtClean="0">
                <a:solidFill>
                  <a:schemeClr val="bg1"/>
                </a:solidFill>
              </a:rPr>
              <a:t>CH</a:t>
            </a:r>
            <a:r>
              <a:rPr lang="en-US" b="1" baseline="-25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CN/NBu</a:t>
            </a:r>
            <a:r>
              <a:rPr lang="en-US" b="1" baseline="-25000" dirty="0" smtClean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PF</a:t>
            </a:r>
            <a:r>
              <a:rPr lang="en-US" b="1" baseline="-25000" dirty="0" smtClean="0">
                <a:solidFill>
                  <a:schemeClr val="bg1"/>
                </a:solidFill>
              </a:rPr>
              <a:t>6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0.1 M (blue)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O/KNO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0.1 M (red, pH = 9.4)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60566" y="0"/>
            <a:ext cx="664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rafted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decanethiol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modified gold electrode</a:t>
            </a:r>
            <a:endParaRPr lang="fr-FR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180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848</Words>
  <Application>Microsoft Office PowerPoint</Application>
  <PresentationFormat>Affichage à l'écran (4:3)</PresentationFormat>
  <Paragraphs>115</Paragraphs>
  <Slides>24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9" baseType="lpstr">
      <vt:lpstr>SimSun</vt:lpstr>
      <vt:lpstr>AdvOT2e364b11</vt:lpstr>
      <vt:lpstr>AdvOT2e364b11+fb</vt:lpstr>
      <vt:lpstr>AdvOT46dcae81</vt:lpstr>
      <vt:lpstr>AdvOT51c1769e</vt:lpstr>
      <vt:lpstr>AdvOT65f8a23b.I</vt:lpstr>
      <vt:lpstr>Arial</vt:lpstr>
      <vt:lpstr>Calibri</vt:lpstr>
      <vt:lpstr>Symbol</vt:lpstr>
      <vt:lpstr>Times</vt:lpstr>
      <vt:lpstr>Times New Roman</vt:lpstr>
      <vt:lpstr>Verdana</vt:lpstr>
      <vt:lpstr>Wingdings</vt:lpstr>
      <vt:lpstr>1_Modèle par défaut</vt:lpstr>
      <vt:lpstr>CS ChemDraw Drawing</vt:lpstr>
      <vt:lpstr>Présentation PowerPoint</vt:lpstr>
      <vt:lpstr>Cu-Peptidylglycyl a-Hydroxylating Mono-oxygenase</vt:lpstr>
      <vt:lpstr>Présentation PowerPoint</vt:lpstr>
      <vt:lpstr>Cu(II) complexes</vt:lpstr>
      <vt:lpstr>Functionalization of electroactive surfaces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Perspectives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</dc:creator>
  <cp:lastModifiedBy>OR</cp:lastModifiedBy>
  <cp:revision>22</cp:revision>
  <dcterms:created xsi:type="dcterms:W3CDTF">2016-03-20T09:28:58Z</dcterms:created>
  <dcterms:modified xsi:type="dcterms:W3CDTF">2016-03-21T07:28:28Z</dcterms:modified>
</cp:coreProperties>
</file>