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5"/>
  </p:notesMasterIdLst>
  <p:sldIdLst>
    <p:sldId id="256" r:id="rId2"/>
    <p:sldId id="285" r:id="rId3"/>
    <p:sldId id="313" r:id="rId4"/>
    <p:sldId id="314" r:id="rId5"/>
    <p:sldId id="281" r:id="rId6"/>
    <p:sldId id="274" r:id="rId7"/>
    <p:sldId id="294" r:id="rId8"/>
    <p:sldId id="297" r:id="rId9"/>
    <p:sldId id="298" r:id="rId10"/>
    <p:sldId id="302" r:id="rId11"/>
    <p:sldId id="303" r:id="rId12"/>
    <p:sldId id="304" r:id="rId13"/>
    <p:sldId id="308" r:id="rId14"/>
    <p:sldId id="306" r:id="rId15"/>
    <p:sldId id="309" r:id="rId16"/>
    <p:sldId id="307" r:id="rId17"/>
    <p:sldId id="291" r:id="rId18"/>
    <p:sldId id="310" r:id="rId19"/>
    <p:sldId id="290" r:id="rId20"/>
    <p:sldId id="284" r:id="rId21"/>
    <p:sldId id="260" r:id="rId22"/>
    <p:sldId id="311" r:id="rId23"/>
    <p:sldId id="312" r:id="rId24"/>
  </p:sldIdLst>
  <p:sldSz cx="9144000" cy="6858000" type="screen4x3"/>
  <p:notesSz cx="6858000" cy="9144000"/>
  <p:defaultTextStyle>
    <a:defPPr>
      <a:defRPr lang="fr-FR"/>
    </a:defPPr>
    <a:lvl1pPr algn="l" rtl="0" eaLnBrk="0" fontAlgn="base" hangingPunct="0">
      <a:spcBef>
        <a:spcPct val="0"/>
      </a:spcBef>
      <a:spcAft>
        <a:spcPct val="0"/>
      </a:spcAft>
      <a:defRPr sz="2300" kern="1200">
        <a:solidFill>
          <a:schemeClr val="tx1"/>
        </a:solidFill>
        <a:latin typeface="Arial" charset="0"/>
        <a:ea typeface="ＭＳ Ｐゴシック" charset="0"/>
        <a:cs typeface="ＭＳ Ｐゴシック" charset="0"/>
      </a:defRPr>
    </a:lvl1pPr>
    <a:lvl2pPr marL="457148" algn="l" rtl="0" eaLnBrk="0" fontAlgn="base" hangingPunct="0">
      <a:spcBef>
        <a:spcPct val="0"/>
      </a:spcBef>
      <a:spcAft>
        <a:spcPct val="0"/>
      </a:spcAft>
      <a:defRPr sz="2300" kern="1200">
        <a:solidFill>
          <a:schemeClr val="tx1"/>
        </a:solidFill>
        <a:latin typeface="Arial" charset="0"/>
        <a:ea typeface="ＭＳ Ｐゴシック" charset="0"/>
        <a:cs typeface="ＭＳ Ｐゴシック" charset="0"/>
      </a:defRPr>
    </a:lvl2pPr>
    <a:lvl3pPr marL="914296" algn="l" rtl="0" eaLnBrk="0" fontAlgn="base" hangingPunct="0">
      <a:spcBef>
        <a:spcPct val="0"/>
      </a:spcBef>
      <a:spcAft>
        <a:spcPct val="0"/>
      </a:spcAft>
      <a:defRPr sz="2300" kern="1200">
        <a:solidFill>
          <a:schemeClr val="tx1"/>
        </a:solidFill>
        <a:latin typeface="Arial" charset="0"/>
        <a:ea typeface="ＭＳ Ｐゴシック" charset="0"/>
        <a:cs typeface="ＭＳ Ｐゴシック" charset="0"/>
      </a:defRPr>
    </a:lvl3pPr>
    <a:lvl4pPr marL="1371445" algn="l" rtl="0" eaLnBrk="0" fontAlgn="base" hangingPunct="0">
      <a:spcBef>
        <a:spcPct val="0"/>
      </a:spcBef>
      <a:spcAft>
        <a:spcPct val="0"/>
      </a:spcAft>
      <a:defRPr sz="2300" kern="1200">
        <a:solidFill>
          <a:schemeClr val="tx1"/>
        </a:solidFill>
        <a:latin typeface="Arial" charset="0"/>
        <a:ea typeface="ＭＳ Ｐゴシック" charset="0"/>
        <a:cs typeface="ＭＳ Ｐゴシック" charset="0"/>
      </a:defRPr>
    </a:lvl4pPr>
    <a:lvl5pPr marL="1828592" algn="l" rtl="0" eaLnBrk="0" fontAlgn="base" hangingPunct="0">
      <a:spcBef>
        <a:spcPct val="0"/>
      </a:spcBef>
      <a:spcAft>
        <a:spcPct val="0"/>
      </a:spcAft>
      <a:defRPr sz="2300" kern="1200">
        <a:solidFill>
          <a:schemeClr val="tx1"/>
        </a:solidFill>
        <a:latin typeface="Arial" charset="0"/>
        <a:ea typeface="ＭＳ Ｐゴシック" charset="0"/>
        <a:cs typeface="ＭＳ Ｐゴシック" charset="0"/>
      </a:defRPr>
    </a:lvl5pPr>
    <a:lvl6pPr marL="2285740" algn="l" defTabSz="457148" rtl="0" eaLnBrk="1" latinLnBrk="0" hangingPunct="1">
      <a:defRPr sz="2300" kern="1200">
        <a:solidFill>
          <a:schemeClr val="tx1"/>
        </a:solidFill>
        <a:latin typeface="Arial" charset="0"/>
        <a:ea typeface="ＭＳ Ｐゴシック" charset="0"/>
        <a:cs typeface="ＭＳ Ｐゴシック" charset="0"/>
      </a:defRPr>
    </a:lvl6pPr>
    <a:lvl7pPr marL="2742888" algn="l" defTabSz="457148" rtl="0" eaLnBrk="1" latinLnBrk="0" hangingPunct="1">
      <a:defRPr sz="2300" kern="1200">
        <a:solidFill>
          <a:schemeClr val="tx1"/>
        </a:solidFill>
        <a:latin typeface="Arial" charset="0"/>
        <a:ea typeface="ＭＳ Ｐゴシック" charset="0"/>
        <a:cs typeface="ＭＳ Ｐゴシック" charset="0"/>
      </a:defRPr>
    </a:lvl7pPr>
    <a:lvl8pPr marL="3200036" algn="l" defTabSz="457148" rtl="0" eaLnBrk="1" latinLnBrk="0" hangingPunct="1">
      <a:defRPr sz="2300" kern="1200">
        <a:solidFill>
          <a:schemeClr val="tx1"/>
        </a:solidFill>
        <a:latin typeface="Arial" charset="0"/>
        <a:ea typeface="ＭＳ Ｐゴシック" charset="0"/>
        <a:cs typeface="ＭＳ Ｐゴシック" charset="0"/>
      </a:defRPr>
    </a:lvl8pPr>
    <a:lvl9pPr marL="3657184" algn="l" defTabSz="457148" rtl="0" eaLnBrk="1" latinLnBrk="0" hangingPunct="1">
      <a:defRPr sz="23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hiddenSlides="1"/>
  <p:clrMru>
    <a:srgbClr val="D82DFF"/>
    <a:srgbClr val="00B0F0"/>
    <a:srgbClr val="15FF33"/>
    <a:srgbClr val="4A3E88"/>
    <a:srgbClr val="249522"/>
    <a:srgbClr val="21D6D0"/>
    <a:srgbClr val="57BFD6"/>
    <a:srgbClr val="B6EFEF"/>
    <a:srgbClr val="DD0CD0"/>
    <a:srgbClr val="1A0995"/>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4816" autoAdjust="0"/>
    <p:restoredTop sz="98036" autoAdjust="0"/>
  </p:normalViewPr>
  <p:slideViewPr>
    <p:cSldViewPr>
      <p:cViewPr>
        <p:scale>
          <a:sx n="100" d="100"/>
          <a:sy n="100" d="100"/>
        </p:scale>
        <p:origin x="-1056"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notesMaster" Target="notesMasters/notesMaster1.xml"/><Relationship Id="rId26" Type="http://schemas.openxmlformats.org/officeDocument/2006/relationships/printerSettings" Target="printerSettings/printerSettings1.bin"/><Relationship Id="rId27" Type="http://schemas.openxmlformats.org/officeDocument/2006/relationships/presProps" Target="presProps.xml"/><Relationship Id="rId28" Type="http://schemas.openxmlformats.org/officeDocument/2006/relationships/viewProps" Target="viewProps.xml"/><Relationship Id="rId29" Type="http://schemas.openxmlformats.org/officeDocument/2006/relationships/theme" Target="theme/theme1.xml"/><Relationship Id="rId3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1026"/>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6867" name="Rectangle 1027"/>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6868"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6869" name="Rectangle 1029"/>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Cliquez pour modifier les styles du texte du masque</a:t>
            </a:r>
          </a:p>
          <a:p>
            <a:pPr lvl="1"/>
            <a:r>
              <a:rPr lang="en-US"/>
              <a:t>Deuxième niveau</a:t>
            </a:r>
          </a:p>
          <a:p>
            <a:pPr lvl="2"/>
            <a:r>
              <a:rPr lang="en-US"/>
              <a:t>Troisième niveau</a:t>
            </a:r>
          </a:p>
          <a:p>
            <a:pPr lvl="3"/>
            <a:r>
              <a:rPr lang="en-US"/>
              <a:t>Quatrième niveau</a:t>
            </a:r>
          </a:p>
          <a:p>
            <a:pPr lvl="4"/>
            <a:r>
              <a:rPr lang="en-US"/>
              <a:t>Cinquième niveau</a:t>
            </a:r>
          </a:p>
        </p:txBody>
      </p:sp>
      <p:sp>
        <p:nvSpPr>
          <p:cNvPr id="36870" name="Rectangle 1030"/>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6871" name="Rectangle 1031"/>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a:lvl1pPr>
          </a:lstStyle>
          <a:p>
            <a:fld id="{779446C7-6772-AC4B-A67E-8031A706DA6E}" type="slidenum">
              <a:rPr lang="en-US"/>
              <a:pPr/>
              <a:t>‹#›</a:t>
            </a:fld>
            <a:endParaRPr lang="en-US"/>
          </a:p>
        </p:txBody>
      </p:sp>
    </p:spTree>
    <p:extLst>
      <p:ext uri="{BB962C8B-B14F-4D97-AF65-F5344CB8AC3E}">
        <p14:creationId xmlns:p14="http://schemas.microsoft.com/office/powerpoint/2010/main" val="302663342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0"/>
        <a:cs typeface="ＭＳ Ｐゴシック" charset="0"/>
      </a:defRPr>
    </a:lvl1pPr>
    <a:lvl2pPr marL="457148" algn="l" rtl="0" fontAlgn="base">
      <a:spcBef>
        <a:spcPct val="30000"/>
      </a:spcBef>
      <a:spcAft>
        <a:spcPct val="0"/>
      </a:spcAft>
      <a:defRPr sz="1200" kern="1200">
        <a:solidFill>
          <a:schemeClr val="tx1"/>
        </a:solidFill>
        <a:latin typeface="Arial" charset="0"/>
        <a:ea typeface="ＭＳ Ｐゴシック" charset="0"/>
        <a:cs typeface="+mn-cs"/>
      </a:defRPr>
    </a:lvl2pPr>
    <a:lvl3pPr marL="914296" algn="l" rtl="0" fontAlgn="base">
      <a:spcBef>
        <a:spcPct val="30000"/>
      </a:spcBef>
      <a:spcAft>
        <a:spcPct val="0"/>
      </a:spcAft>
      <a:defRPr sz="1200" kern="1200">
        <a:solidFill>
          <a:schemeClr val="tx1"/>
        </a:solidFill>
        <a:latin typeface="Arial" charset="0"/>
        <a:ea typeface="ＭＳ Ｐゴシック" charset="0"/>
        <a:cs typeface="+mn-cs"/>
      </a:defRPr>
    </a:lvl3pPr>
    <a:lvl4pPr marL="1371445" algn="l" rtl="0" fontAlgn="base">
      <a:spcBef>
        <a:spcPct val="30000"/>
      </a:spcBef>
      <a:spcAft>
        <a:spcPct val="0"/>
      </a:spcAft>
      <a:defRPr sz="1200" kern="1200">
        <a:solidFill>
          <a:schemeClr val="tx1"/>
        </a:solidFill>
        <a:latin typeface="Arial" charset="0"/>
        <a:ea typeface="ＭＳ Ｐゴシック" charset="0"/>
        <a:cs typeface="+mn-cs"/>
      </a:defRPr>
    </a:lvl4pPr>
    <a:lvl5pPr marL="1828592" algn="l" rtl="0" fontAlgn="base">
      <a:spcBef>
        <a:spcPct val="30000"/>
      </a:spcBef>
      <a:spcAft>
        <a:spcPct val="0"/>
      </a:spcAft>
      <a:defRPr sz="1200" kern="1200">
        <a:solidFill>
          <a:schemeClr val="tx1"/>
        </a:solidFill>
        <a:latin typeface="Arial" charset="0"/>
        <a:ea typeface="ＭＳ Ｐゴシック" charset="0"/>
        <a:cs typeface="+mn-cs"/>
      </a:defRPr>
    </a:lvl5pPr>
    <a:lvl6pPr marL="2285740" algn="l" defTabSz="457148" rtl="0" eaLnBrk="1" latinLnBrk="0" hangingPunct="1">
      <a:defRPr sz="1200" kern="1200">
        <a:solidFill>
          <a:schemeClr val="tx1"/>
        </a:solidFill>
        <a:latin typeface="+mn-lt"/>
        <a:ea typeface="+mn-ea"/>
        <a:cs typeface="+mn-cs"/>
      </a:defRPr>
    </a:lvl6pPr>
    <a:lvl7pPr marL="2742888" algn="l" defTabSz="457148" rtl="0" eaLnBrk="1" latinLnBrk="0" hangingPunct="1">
      <a:defRPr sz="1200" kern="1200">
        <a:solidFill>
          <a:schemeClr val="tx1"/>
        </a:solidFill>
        <a:latin typeface="+mn-lt"/>
        <a:ea typeface="+mn-ea"/>
        <a:cs typeface="+mn-cs"/>
      </a:defRPr>
    </a:lvl7pPr>
    <a:lvl8pPr marL="3200036" algn="l" defTabSz="457148" rtl="0" eaLnBrk="1" latinLnBrk="0" hangingPunct="1">
      <a:defRPr sz="1200" kern="1200">
        <a:solidFill>
          <a:schemeClr val="tx1"/>
        </a:solidFill>
        <a:latin typeface="+mn-lt"/>
        <a:ea typeface="+mn-ea"/>
        <a:cs typeface="+mn-cs"/>
      </a:defRPr>
    </a:lvl8pPr>
    <a:lvl9pPr marL="3657184" algn="l" defTabSz="45714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ACB9D83-873E-8748-90B0-8814C6BF7278}" type="slidenum">
              <a:rPr lang="en-US"/>
              <a:pPr/>
              <a:t>1</a:t>
            </a:fld>
            <a:endParaRPr lang="en-US"/>
          </a:p>
        </p:txBody>
      </p:sp>
      <p:sp>
        <p:nvSpPr>
          <p:cNvPr id="3789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ACB9D83-873E-8748-90B0-8814C6BF7278}" type="slidenum">
              <a:rPr lang="en-US"/>
              <a:pPr/>
              <a:t>2</a:t>
            </a:fld>
            <a:endParaRPr lang="en-US"/>
          </a:p>
        </p:txBody>
      </p:sp>
      <p:sp>
        <p:nvSpPr>
          <p:cNvPr id="3789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FACB9D83-873E-8748-90B0-8814C6BF7278}" type="slidenum">
              <a:rPr lang="en-US"/>
              <a:pPr/>
              <a:t>3</a:t>
            </a:fld>
            <a:endParaRPr lang="en-US"/>
          </a:p>
        </p:txBody>
      </p:sp>
      <p:sp>
        <p:nvSpPr>
          <p:cNvPr id="37890" name="Rectangle 2"/>
          <p:cNvSpPr>
            <a:spLocks noGrp="1" noRot="1" noChangeAspect="1" noChangeArrowheads="1" noTextEdit="1"/>
          </p:cNvSpPr>
          <p:nvPr>
            <p:ph type="sldImg"/>
          </p:nvPr>
        </p:nvSpPr>
        <p:spPr>
          <a:xfrm>
            <a:off x="1143000" y="685800"/>
            <a:ext cx="4572000" cy="3429000"/>
          </a:xfrm>
          <a:ln/>
          <a:extLst>
            <a:ext uri="{FAA26D3D-D897-4be2-8F04-BA451C77F1D7}">
              <ma14:placeholderFlag xmlns:ma14="http://schemas.microsoft.com/office/mac/drawingml/2011/main" val="1"/>
            </a:ext>
          </a:extLst>
        </p:spPr>
      </p:sp>
      <p:sp>
        <p:nvSpPr>
          <p:cNvPr id="3789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1A3F33-7286-A040-861B-2DE4561DE931}" type="slidenum">
              <a:rPr lang="en-US"/>
              <a:pPr/>
              <a:t>6</a:t>
            </a:fld>
            <a:endParaRPr lang="en-US"/>
          </a:p>
        </p:txBody>
      </p:sp>
      <p:sp>
        <p:nvSpPr>
          <p:cNvPr id="187394" name="Rectangle 2"/>
          <p:cNvSpPr>
            <a:spLocks noGrp="1" noRot="1" noChangeAspect="1" noChangeArrowheads="1" noTextEdit="1"/>
          </p:cNvSpPr>
          <p:nvPr>
            <p:ph type="sldImg"/>
          </p:nvPr>
        </p:nvSpPr>
        <p:spPr>
          <a:xfrm>
            <a:off x="1143000" y="685800"/>
            <a:ext cx="4572000" cy="3429000"/>
          </a:xfrm>
          <a:ln/>
        </p:spPr>
      </p:sp>
      <p:sp>
        <p:nvSpPr>
          <p:cNvPr id="187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0979AB-45C5-B64C-9BA5-C3D018ABE937}" type="slidenum">
              <a:rPr lang="en-US"/>
              <a:pPr/>
              <a:t>7</a:t>
            </a:fld>
            <a:endParaRPr lang="en-US"/>
          </a:p>
        </p:txBody>
      </p:sp>
      <p:sp>
        <p:nvSpPr>
          <p:cNvPr id="57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0979AB-45C5-B64C-9BA5-C3D018ABE937}" type="slidenum">
              <a:rPr lang="en-US"/>
              <a:pPr/>
              <a:t>8</a:t>
            </a:fld>
            <a:endParaRPr lang="en-US"/>
          </a:p>
        </p:txBody>
      </p:sp>
      <p:sp>
        <p:nvSpPr>
          <p:cNvPr id="57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0979AB-45C5-B64C-9BA5-C3D018ABE937}" type="slidenum">
              <a:rPr lang="en-US"/>
              <a:pPr/>
              <a:t>9</a:t>
            </a:fld>
            <a:endParaRPr lang="en-US"/>
          </a:p>
        </p:txBody>
      </p:sp>
      <p:sp>
        <p:nvSpPr>
          <p:cNvPr id="573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57347"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4867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re et texte vertical">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408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re vertical et text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12102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a:prstGeom prst="rect">
            <a:avLst/>
          </a:prstGeom>
        </p:spPr>
        <p:txBody>
          <a:bodyPr/>
          <a:lstStyle/>
          <a:p>
            <a:r>
              <a:rPr lang="fr-FR" smtClean="0"/>
              <a:t>Cliquez et modifiez le titre</a:t>
            </a:r>
            <a:endParaRPr lang="fr-FR"/>
          </a:p>
        </p:txBody>
      </p:sp>
      <p:sp>
        <p:nvSpPr>
          <p:cNvPr id="3" name="Sous-titr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a:xfrm>
            <a:off x="457200" y="6356350"/>
            <a:ext cx="2133600" cy="365125"/>
          </a:xfrm>
          <a:prstGeom prst="rect">
            <a:avLst/>
          </a:prstGeom>
        </p:spPr>
        <p:txBody>
          <a:bodyPr/>
          <a:lstStyle/>
          <a:p>
            <a:fld id="{403BBE49-D773-B442-A4A3-5391252F68DE}" type="datetimeFigureOut">
              <a:rPr lang="fr-FR" smtClean="0"/>
              <a:t>21/03/16</a:t>
            </a:fld>
            <a:endParaRPr lang="fr-FR"/>
          </a:p>
        </p:txBody>
      </p:sp>
      <p:sp>
        <p:nvSpPr>
          <p:cNvPr id="5" name="Espace réservé du pied de page 4"/>
          <p:cNvSpPr>
            <a:spLocks noGrp="1"/>
          </p:cNvSpPr>
          <p:nvPr>
            <p:ph type="ftr" sz="quarter" idx="11"/>
          </p:nvPr>
        </p:nvSpPr>
        <p:spPr>
          <a:xfrm>
            <a:off x="3124200" y="6356350"/>
            <a:ext cx="2895600" cy="365125"/>
          </a:xfrm>
          <a:prstGeom prst="rect">
            <a:avLst/>
          </a:prstGeom>
        </p:spPr>
        <p:txBody>
          <a:bodyPr/>
          <a:lstStyle/>
          <a:p>
            <a:endParaRPr lang="fr-FR"/>
          </a:p>
        </p:txBody>
      </p:sp>
      <p:sp>
        <p:nvSpPr>
          <p:cNvPr id="6" name="Espace réservé du numéro de diapositive 5"/>
          <p:cNvSpPr>
            <a:spLocks noGrp="1"/>
          </p:cNvSpPr>
          <p:nvPr>
            <p:ph type="sldNum" sz="quarter" idx="12"/>
          </p:nvPr>
        </p:nvSpPr>
        <p:spPr>
          <a:xfrm>
            <a:off x="6553200" y="6356350"/>
            <a:ext cx="2133600" cy="365125"/>
          </a:xfrm>
          <a:prstGeom prst="rect">
            <a:avLst/>
          </a:prstGeom>
        </p:spPr>
        <p:txBody>
          <a:bodyPr/>
          <a:lstStyle/>
          <a:p>
            <a:fld id="{35976B23-FF8F-3F4E-9282-EE1105C00578}" type="slidenum">
              <a:rPr lang="fr-FR" smtClean="0"/>
              <a:t>‹#›</a:t>
            </a:fld>
            <a:endParaRPr lang="fr-FR"/>
          </a:p>
        </p:txBody>
      </p:sp>
    </p:spTree>
    <p:extLst>
      <p:ext uri="{BB962C8B-B14F-4D97-AF65-F5344CB8AC3E}">
        <p14:creationId xmlns:p14="http://schemas.microsoft.com/office/powerpoint/2010/main" val="139026133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2_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85800" y="609600"/>
            <a:ext cx="7772400" cy="1143000"/>
          </a:xfrm>
          <a:prstGeom prst="rect">
            <a:avLst/>
          </a:prstGeom>
        </p:spPr>
        <p:txBody>
          <a:bodyPr/>
          <a:lstStyle/>
          <a:p>
            <a:r>
              <a:rPr lang="fr-FR" smtClean="0"/>
              <a:t>Cliquez et modifiez le titre</a:t>
            </a:r>
            <a:endParaRPr lang="fr-FR"/>
          </a:p>
        </p:txBody>
      </p:sp>
      <p:sp>
        <p:nvSpPr>
          <p:cNvPr id="3" name="Espace réservé du contenu 2"/>
          <p:cNvSpPr>
            <a:spLocks noGrp="1"/>
          </p:cNvSpPr>
          <p:nvPr>
            <p:ph idx="1"/>
          </p:nvPr>
        </p:nvSpPr>
        <p:spPr>
          <a:xfrm>
            <a:off x="685800" y="1981200"/>
            <a:ext cx="7772400" cy="4114800"/>
          </a:xfrm>
          <a:prstGeom prst="rect">
            <a:avLst/>
          </a:prstGeo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xfrm>
            <a:off x="0" y="6400800"/>
            <a:ext cx="1905000" cy="457200"/>
          </a:xfrm>
          <a:prstGeom prst="rect">
            <a:avLst/>
          </a:prstGeom>
          <a:ln/>
        </p:spPr>
        <p:txBody>
          <a:bodyPr/>
          <a:lstStyle>
            <a:lvl1pPr>
              <a:defRPr/>
            </a:lvl1pPr>
          </a:lstStyle>
          <a:p>
            <a:pPr>
              <a:defRPr/>
            </a:pPr>
            <a:r>
              <a:rPr lang="fr-FR"/>
              <a:t>4/07/2011</a:t>
            </a: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xfrm>
            <a:off x="7239000" y="6400800"/>
            <a:ext cx="1905000" cy="457200"/>
          </a:xfrm>
          <a:prstGeom prst="rect">
            <a:avLst/>
          </a:prstGeom>
          <a:ln/>
        </p:spPr>
        <p:txBody>
          <a:bodyPr/>
          <a:lstStyle>
            <a:lvl1pPr>
              <a:defRPr/>
            </a:lvl1pPr>
          </a:lstStyle>
          <a:p>
            <a:pPr>
              <a:defRPr/>
            </a:pPr>
            <a:fld id="{41C8259A-5EFE-C047-AB2A-DBD9224643F9}" type="slidenum">
              <a:rPr lang="fr-FR"/>
              <a:pPr>
                <a:defRPr/>
              </a:pPr>
              <a:t>‹#›</a:t>
            </a:fld>
            <a:endParaRPr lang="fr-FR"/>
          </a:p>
        </p:txBody>
      </p:sp>
    </p:spTree>
    <p:extLst>
      <p:ext uri="{BB962C8B-B14F-4D97-AF65-F5344CB8AC3E}">
        <p14:creationId xmlns:p14="http://schemas.microsoft.com/office/powerpoint/2010/main" val="2636115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Diapositive de titr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0905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9073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tête de sec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96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spTree>
    <p:extLst>
      <p:ext uri="{BB962C8B-B14F-4D97-AF65-F5344CB8AC3E}">
        <p14:creationId xmlns:p14="http://schemas.microsoft.com/office/powerpoint/2010/main" val="5767589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026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Tree>
    <p:extLst>
      <p:ext uri="{BB962C8B-B14F-4D97-AF65-F5344CB8AC3E}">
        <p14:creationId xmlns:p14="http://schemas.microsoft.com/office/powerpoint/2010/main" val="569679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397758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7832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63530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jpeg"/><Relationship Id="rId17" Type="http://schemas.openxmlformats.org/officeDocument/2006/relationships/image" Target="../media/image2.jpeg"/><Relationship Id="rId18" Type="http://schemas.openxmlformats.org/officeDocument/2006/relationships/image" Target="../media/image3.jpeg"/><Relationship Id="rId19"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2" descr="Blanc"/>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6512" y="-9376"/>
            <a:ext cx="9180512" cy="675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er 1"/>
          <p:cNvGrpSpPr/>
          <p:nvPr userDrawn="1"/>
        </p:nvGrpSpPr>
        <p:grpSpPr>
          <a:xfrm>
            <a:off x="-36511" y="2031581"/>
            <a:ext cx="9278459" cy="4766118"/>
            <a:chOff x="-314100" y="2107504"/>
            <a:chExt cx="10118245" cy="4878467"/>
          </a:xfrm>
        </p:grpSpPr>
        <p:sp>
          <p:nvSpPr>
            <p:cNvPr id="9" name="Rectangle 8"/>
            <p:cNvSpPr/>
            <p:nvPr/>
          </p:nvSpPr>
          <p:spPr bwMode="auto">
            <a:xfrm>
              <a:off x="-314100" y="6293274"/>
              <a:ext cx="10118245" cy="692697"/>
            </a:xfrm>
            <a:prstGeom prst="rect">
              <a:avLst/>
            </a:prstGeom>
            <a:solidFill>
              <a:schemeClr val="bg1"/>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296" rtl="0" eaLnBrk="0" fontAlgn="base" latinLnBrk="0" hangingPunct="0">
                <a:lnSpc>
                  <a:spcPct val="100000"/>
                </a:lnSpc>
                <a:spcBef>
                  <a:spcPct val="0"/>
                </a:spcBef>
                <a:spcAft>
                  <a:spcPct val="0"/>
                </a:spcAft>
                <a:buClrTx/>
                <a:buSzTx/>
                <a:buFontTx/>
                <a:buNone/>
                <a:tabLst/>
              </a:pPr>
              <a:endParaRPr kumimoji="0" lang="fr-FR" sz="2300" b="0" i="0" u="none" strike="noStrike" cap="none" normalizeH="0" baseline="0">
                <a:ln>
                  <a:noFill/>
                </a:ln>
                <a:solidFill>
                  <a:srgbClr val="000000"/>
                </a:solidFill>
                <a:effectLst/>
                <a:latin typeface="Times" charset="0"/>
                <a:ea typeface="ＭＳ Ｐゴシック" charset="0"/>
              </a:endParaRPr>
            </a:p>
          </p:txBody>
        </p:sp>
        <p:pic>
          <p:nvPicPr>
            <p:cNvPr id="10" name="Image 9" descr="Unknown.jpg"/>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873369" y="2107504"/>
              <a:ext cx="755322" cy="697219"/>
            </a:xfrm>
            <a:prstGeom prst="rect">
              <a:avLst/>
            </a:prstGeom>
          </p:spPr>
        </p:pic>
        <p:pic>
          <p:nvPicPr>
            <p:cNvPr id="11" name="Image 10" descr="Paris 7.jpg"/>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rot="16200000">
              <a:off x="8375774" y="4136797"/>
              <a:ext cx="1751744" cy="656902"/>
            </a:xfrm>
            <a:prstGeom prst="rect">
              <a:avLst/>
            </a:prstGeom>
          </p:spPr>
        </p:pic>
        <p:pic>
          <p:nvPicPr>
            <p:cNvPr id="12" name="Image 11" descr="FIE_Sorbonne_Paris_Cite.png"/>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8794844" y="6111293"/>
              <a:ext cx="818872" cy="845528"/>
            </a:xfrm>
            <a:prstGeom prst="rect">
              <a:avLst/>
            </a:prstGeom>
            <a:effectLst>
              <a:outerShdw blurRad="50800" dist="38100" dir="8100000" algn="tr" rotWithShape="0">
                <a:prstClr val="black">
                  <a:alpha val="40000"/>
                </a:prstClr>
              </a:outerShdw>
            </a:effectLst>
          </p:spPr>
        </p:pic>
      </p:gr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fontAlgn="base">
        <a:spcBef>
          <a:spcPct val="0"/>
        </a:spcBef>
        <a:spcAft>
          <a:spcPct val="0"/>
        </a:spcAft>
        <a:defRPr sz="4300">
          <a:solidFill>
            <a:schemeClr val="tx2"/>
          </a:solidFill>
          <a:latin typeface="+mj-lt"/>
          <a:ea typeface="+mj-ea"/>
          <a:cs typeface="+mj-cs"/>
        </a:defRPr>
      </a:lvl1pPr>
      <a:lvl2pPr algn="ctr" rtl="0" fontAlgn="base">
        <a:spcBef>
          <a:spcPct val="0"/>
        </a:spcBef>
        <a:spcAft>
          <a:spcPct val="0"/>
        </a:spcAft>
        <a:defRPr sz="43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3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3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300">
          <a:solidFill>
            <a:schemeClr val="tx2"/>
          </a:solidFill>
          <a:latin typeface="Arial" charset="0"/>
          <a:ea typeface="ＭＳ Ｐゴシック" charset="0"/>
          <a:cs typeface="ＭＳ Ｐゴシック" charset="0"/>
        </a:defRPr>
      </a:lvl5pPr>
      <a:lvl6pPr marL="457148" algn="ctr" rtl="0" fontAlgn="base">
        <a:spcBef>
          <a:spcPct val="0"/>
        </a:spcBef>
        <a:spcAft>
          <a:spcPct val="0"/>
        </a:spcAft>
        <a:defRPr sz="4300">
          <a:solidFill>
            <a:schemeClr val="tx2"/>
          </a:solidFill>
          <a:latin typeface="Arial" charset="0"/>
          <a:ea typeface="ＭＳ Ｐゴシック" charset="0"/>
          <a:cs typeface="ＭＳ Ｐゴシック" charset="0"/>
        </a:defRPr>
      </a:lvl6pPr>
      <a:lvl7pPr marL="914296" algn="ctr" rtl="0" fontAlgn="base">
        <a:spcBef>
          <a:spcPct val="0"/>
        </a:spcBef>
        <a:spcAft>
          <a:spcPct val="0"/>
        </a:spcAft>
        <a:defRPr sz="4300">
          <a:solidFill>
            <a:schemeClr val="tx2"/>
          </a:solidFill>
          <a:latin typeface="Arial" charset="0"/>
          <a:ea typeface="ＭＳ Ｐゴシック" charset="0"/>
          <a:cs typeface="ＭＳ Ｐゴシック" charset="0"/>
        </a:defRPr>
      </a:lvl7pPr>
      <a:lvl8pPr marL="1371445" algn="ctr" rtl="0" fontAlgn="base">
        <a:spcBef>
          <a:spcPct val="0"/>
        </a:spcBef>
        <a:spcAft>
          <a:spcPct val="0"/>
        </a:spcAft>
        <a:defRPr sz="4300">
          <a:solidFill>
            <a:schemeClr val="tx2"/>
          </a:solidFill>
          <a:latin typeface="Arial" charset="0"/>
          <a:ea typeface="ＭＳ Ｐゴシック" charset="0"/>
          <a:cs typeface="ＭＳ Ｐゴシック" charset="0"/>
        </a:defRPr>
      </a:lvl8pPr>
      <a:lvl9pPr marL="1828592" algn="ctr" rtl="0" fontAlgn="base">
        <a:spcBef>
          <a:spcPct val="0"/>
        </a:spcBef>
        <a:spcAft>
          <a:spcPct val="0"/>
        </a:spcAft>
        <a:defRPr sz="4300">
          <a:solidFill>
            <a:schemeClr val="tx2"/>
          </a:solidFill>
          <a:latin typeface="Arial" charset="0"/>
          <a:ea typeface="ＭＳ Ｐゴシック" charset="0"/>
          <a:cs typeface="ＭＳ Ｐゴシック" charset="0"/>
        </a:defRPr>
      </a:lvl9pPr>
    </p:titleStyle>
    <p:bodyStyle>
      <a:lvl1pPr marL="342861" indent="-342861" algn="l" rtl="0" fontAlgn="base">
        <a:spcBef>
          <a:spcPct val="20000"/>
        </a:spcBef>
        <a:spcAft>
          <a:spcPct val="0"/>
        </a:spcAft>
        <a:buChar char="•"/>
        <a:defRPr sz="3200">
          <a:solidFill>
            <a:schemeClr val="tx1"/>
          </a:solidFill>
          <a:latin typeface="+mn-lt"/>
          <a:ea typeface="+mn-ea"/>
          <a:cs typeface="+mn-cs"/>
        </a:defRPr>
      </a:lvl1pPr>
      <a:lvl2pPr marL="742866" indent="-285717" algn="l" rtl="0" fontAlgn="base">
        <a:spcBef>
          <a:spcPct val="20000"/>
        </a:spcBef>
        <a:spcAft>
          <a:spcPct val="0"/>
        </a:spcAft>
        <a:buChar char="–"/>
        <a:defRPr sz="2800">
          <a:solidFill>
            <a:schemeClr val="tx1"/>
          </a:solidFill>
          <a:latin typeface="+mn-lt"/>
          <a:ea typeface="+mn-ea"/>
        </a:defRPr>
      </a:lvl2pPr>
      <a:lvl3pPr marL="1142870" indent="-228574" algn="l" rtl="0" fontAlgn="base">
        <a:spcBef>
          <a:spcPct val="20000"/>
        </a:spcBef>
        <a:spcAft>
          <a:spcPct val="0"/>
        </a:spcAft>
        <a:buChar char="•"/>
        <a:defRPr sz="2300">
          <a:solidFill>
            <a:schemeClr val="tx1"/>
          </a:solidFill>
          <a:latin typeface="+mn-lt"/>
          <a:ea typeface="+mn-ea"/>
        </a:defRPr>
      </a:lvl3pPr>
      <a:lvl4pPr marL="1600017" indent="-228574" algn="l" rtl="0" fontAlgn="base">
        <a:spcBef>
          <a:spcPct val="20000"/>
        </a:spcBef>
        <a:spcAft>
          <a:spcPct val="0"/>
        </a:spcAft>
        <a:buChar char="–"/>
        <a:defRPr sz="2000">
          <a:solidFill>
            <a:schemeClr val="tx1"/>
          </a:solidFill>
          <a:latin typeface="+mn-lt"/>
          <a:ea typeface="+mn-ea"/>
        </a:defRPr>
      </a:lvl4pPr>
      <a:lvl5pPr marL="2057166" indent="-228574" algn="l" rtl="0" fontAlgn="base">
        <a:spcBef>
          <a:spcPct val="20000"/>
        </a:spcBef>
        <a:spcAft>
          <a:spcPct val="0"/>
        </a:spcAft>
        <a:buChar char="»"/>
        <a:defRPr sz="2000">
          <a:solidFill>
            <a:schemeClr val="tx1"/>
          </a:solidFill>
          <a:latin typeface="+mn-lt"/>
          <a:ea typeface="+mn-ea"/>
        </a:defRPr>
      </a:lvl5pPr>
      <a:lvl6pPr marL="2514314" indent="-228574" algn="l" rtl="0" fontAlgn="base">
        <a:spcBef>
          <a:spcPct val="20000"/>
        </a:spcBef>
        <a:spcAft>
          <a:spcPct val="0"/>
        </a:spcAft>
        <a:buChar char="»"/>
        <a:defRPr sz="2000">
          <a:solidFill>
            <a:schemeClr val="tx1"/>
          </a:solidFill>
          <a:latin typeface="+mn-lt"/>
          <a:ea typeface="+mn-ea"/>
        </a:defRPr>
      </a:lvl6pPr>
      <a:lvl7pPr marL="2971462" indent="-228574" algn="l" rtl="0" fontAlgn="base">
        <a:spcBef>
          <a:spcPct val="20000"/>
        </a:spcBef>
        <a:spcAft>
          <a:spcPct val="0"/>
        </a:spcAft>
        <a:buChar char="»"/>
        <a:defRPr sz="2000">
          <a:solidFill>
            <a:schemeClr val="tx1"/>
          </a:solidFill>
          <a:latin typeface="+mn-lt"/>
          <a:ea typeface="+mn-ea"/>
        </a:defRPr>
      </a:lvl7pPr>
      <a:lvl8pPr marL="3428610" indent="-228574" algn="l" rtl="0" fontAlgn="base">
        <a:spcBef>
          <a:spcPct val="20000"/>
        </a:spcBef>
        <a:spcAft>
          <a:spcPct val="0"/>
        </a:spcAft>
        <a:buChar char="»"/>
        <a:defRPr sz="2000">
          <a:solidFill>
            <a:schemeClr val="tx1"/>
          </a:solidFill>
          <a:latin typeface="+mn-lt"/>
          <a:ea typeface="+mn-ea"/>
        </a:defRPr>
      </a:lvl8pPr>
      <a:lvl9pPr marL="3885758" indent="-228574" algn="l" rtl="0" fontAlgn="base">
        <a:spcBef>
          <a:spcPct val="20000"/>
        </a:spcBef>
        <a:spcAft>
          <a:spcPct val="0"/>
        </a:spcAft>
        <a:buChar char="»"/>
        <a:defRPr sz="2000">
          <a:solidFill>
            <a:schemeClr val="tx1"/>
          </a:solidFill>
          <a:latin typeface="+mn-lt"/>
          <a:ea typeface="+mn-ea"/>
        </a:defRPr>
      </a:lvl9pPr>
    </p:bodyStyle>
    <p:otherStyle>
      <a:defPPr>
        <a:defRPr lang="fr-FR"/>
      </a:defPPr>
      <a:lvl1pPr marL="0" algn="l" defTabSz="457148" rtl="0" eaLnBrk="1" latinLnBrk="0" hangingPunct="1">
        <a:defRPr sz="1800" kern="1200">
          <a:solidFill>
            <a:schemeClr val="tx1"/>
          </a:solidFill>
          <a:latin typeface="+mn-lt"/>
          <a:ea typeface="+mn-ea"/>
          <a:cs typeface="+mn-cs"/>
        </a:defRPr>
      </a:lvl1pPr>
      <a:lvl2pPr marL="457148" algn="l" defTabSz="457148" rtl="0" eaLnBrk="1" latinLnBrk="0" hangingPunct="1">
        <a:defRPr sz="1800" kern="1200">
          <a:solidFill>
            <a:schemeClr val="tx1"/>
          </a:solidFill>
          <a:latin typeface="+mn-lt"/>
          <a:ea typeface="+mn-ea"/>
          <a:cs typeface="+mn-cs"/>
        </a:defRPr>
      </a:lvl2pPr>
      <a:lvl3pPr marL="914296" algn="l" defTabSz="457148" rtl="0" eaLnBrk="1" latinLnBrk="0" hangingPunct="1">
        <a:defRPr sz="1800" kern="1200">
          <a:solidFill>
            <a:schemeClr val="tx1"/>
          </a:solidFill>
          <a:latin typeface="+mn-lt"/>
          <a:ea typeface="+mn-ea"/>
          <a:cs typeface="+mn-cs"/>
        </a:defRPr>
      </a:lvl3pPr>
      <a:lvl4pPr marL="1371445" algn="l" defTabSz="457148" rtl="0" eaLnBrk="1" latinLnBrk="0" hangingPunct="1">
        <a:defRPr sz="1800" kern="1200">
          <a:solidFill>
            <a:schemeClr val="tx1"/>
          </a:solidFill>
          <a:latin typeface="+mn-lt"/>
          <a:ea typeface="+mn-ea"/>
          <a:cs typeface="+mn-cs"/>
        </a:defRPr>
      </a:lvl4pPr>
      <a:lvl5pPr marL="1828592" algn="l" defTabSz="457148" rtl="0" eaLnBrk="1" latinLnBrk="0" hangingPunct="1">
        <a:defRPr sz="1800" kern="1200">
          <a:solidFill>
            <a:schemeClr val="tx1"/>
          </a:solidFill>
          <a:latin typeface="+mn-lt"/>
          <a:ea typeface="+mn-ea"/>
          <a:cs typeface="+mn-cs"/>
        </a:defRPr>
      </a:lvl5pPr>
      <a:lvl6pPr marL="2285740" algn="l" defTabSz="457148" rtl="0" eaLnBrk="1" latinLnBrk="0" hangingPunct="1">
        <a:defRPr sz="1800" kern="1200">
          <a:solidFill>
            <a:schemeClr val="tx1"/>
          </a:solidFill>
          <a:latin typeface="+mn-lt"/>
          <a:ea typeface="+mn-ea"/>
          <a:cs typeface="+mn-cs"/>
        </a:defRPr>
      </a:lvl6pPr>
      <a:lvl7pPr marL="2742888" algn="l" defTabSz="457148" rtl="0" eaLnBrk="1" latinLnBrk="0" hangingPunct="1">
        <a:defRPr sz="1800" kern="1200">
          <a:solidFill>
            <a:schemeClr val="tx1"/>
          </a:solidFill>
          <a:latin typeface="+mn-lt"/>
          <a:ea typeface="+mn-ea"/>
          <a:cs typeface="+mn-cs"/>
        </a:defRPr>
      </a:lvl7pPr>
      <a:lvl8pPr marL="3200036" algn="l" defTabSz="457148" rtl="0" eaLnBrk="1" latinLnBrk="0" hangingPunct="1">
        <a:defRPr sz="1800" kern="1200">
          <a:solidFill>
            <a:schemeClr val="tx1"/>
          </a:solidFill>
          <a:latin typeface="+mn-lt"/>
          <a:ea typeface="+mn-ea"/>
          <a:cs typeface="+mn-cs"/>
        </a:defRPr>
      </a:lvl8pPr>
      <a:lvl9pPr marL="3657184" algn="l" defTabSz="457148"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ustverre.fr/" TargetMode="External"/><Relationship Id="rId4" Type="http://schemas.openxmlformats.org/officeDocument/2006/relationships/hyperlink" Target="http://www.icglass.org/home/committee/?id=1&amp;committee=TC03:_Glass_Structure" TargetMode="External"/><Relationship Id="rId5" Type="http://schemas.openxmlformats.org/officeDocument/2006/relationships/hyperlink" Target="http://www.ima-mineralogy.org/CPM_Officers.htm" TargetMode="External"/><Relationship Id="rId6" Type="http://schemas.openxmlformats.org/officeDocument/2006/relationships/image" Target="../media/image5.png"/><Relationship Id="rId7"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image" Target="../media/image19.em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2.png"/><Relationship Id="rId3" Type="http://schemas.openxmlformats.org/officeDocument/2006/relationships/image" Target="../media/image2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 Id="rId3"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9.png"/><Relationship Id="rId5"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13.xml"/><Relationship Id="rId2" Type="http://schemas.openxmlformats.org/officeDocument/2006/relationships/image" Target="../media/image31.t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hyperlink" Target="http://www.ustverre.fr/" TargetMode="External"/><Relationship Id="rId4" Type="http://schemas.openxmlformats.org/officeDocument/2006/relationships/hyperlink" Target="http://www.icglass.org/home/committee/?id=1&amp;committee=TC03:_Glass_Structure" TargetMode="External"/><Relationship Id="rId5" Type="http://schemas.openxmlformats.org/officeDocument/2006/relationships/hyperlink" Target="http://www.ima-mineralogy.org/CPM_Officers.htm" TargetMode="External"/><Relationship Id="rId6" Type="http://schemas.openxmlformats.org/officeDocument/2006/relationships/image" Target="../media/image5.png"/><Relationship Id="rId7" Type="http://schemas.openxmlformats.org/officeDocument/2006/relationships/image" Target="../media/image6.jp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 Id="rId3" Type="http://schemas.openxmlformats.org/officeDocument/2006/relationships/image" Target="../media/image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image" Target="../media/image37.emf"/></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jpeg"/><Relationship Id="rId5" Type="http://schemas.openxmlformats.org/officeDocument/2006/relationships/image" Target="../media/image3.jpeg"/><Relationship Id="rId6" Type="http://schemas.openxmlformats.org/officeDocument/2006/relationships/image" Target="../media/image4.png"/><Relationship Id="rId7" Type="http://schemas.openxmlformats.org/officeDocument/2006/relationships/image" Target="../media/image7.jpeg"/><Relationship Id="rId8" Type="http://schemas.openxmlformats.org/officeDocument/2006/relationships/image" Target="../media/image8.jpeg"/><Relationship Id="rId9" Type="http://schemas.openxmlformats.org/officeDocument/2006/relationships/image" Target="../media/image9.jpeg"/><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jpeg"/><Relationship Id="rId5" Type="http://schemas.openxmlformats.org/officeDocument/2006/relationships/image" Target="../media/image12.jpeg"/><Relationship Id="rId6" Type="http://schemas.openxmlformats.org/officeDocument/2006/relationships/image" Target="../media/image13.png"/><Relationship Id="rId7" Type="http://schemas.openxmlformats.org/officeDocument/2006/relationships/image" Target="../media/image14.jpeg"/><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6.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267744" y="3933056"/>
            <a:ext cx="3723869" cy="1077218"/>
          </a:xfrm>
          <a:prstGeom prst="rect">
            <a:avLst/>
          </a:prstGeom>
          <a:noFill/>
        </p:spPr>
        <p:txBody>
          <a:bodyPr wrap="none" rtlCol="0">
            <a:spAutoFit/>
          </a:bodyPr>
          <a:lstStyle/>
          <a:p>
            <a:pPr algn="ctr"/>
            <a:r>
              <a:rPr lang="fr-FR" sz="1600" i="1" dirty="0" err="1" smtClean="0">
                <a:solidFill>
                  <a:srgbClr val="224B50"/>
                </a:solidFill>
              </a:rPr>
              <a:t>Géomatériaux</a:t>
            </a:r>
            <a:endParaRPr lang="fr-FR" sz="1600" i="1" dirty="0">
              <a:solidFill>
                <a:srgbClr val="224B50"/>
              </a:solidFill>
            </a:endParaRPr>
          </a:p>
          <a:p>
            <a:pPr algn="ctr"/>
            <a:r>
              <a:rPr lang="fr-FR" sz="1600" i="1" dirty="0" smtClean="0">
                <a:solidFill>
                  <a:srgbClr val="224B50"/>
                </a:solidFill>
              </a:rPr>
              <a:t>Institut de Physique du Globe de Paris</a:t>
            </a:r>
          </a:p>
          <a:p>
            <a:pPr algn="ctr"/>
            <a:r>
              <a:rPr lang="fr-FR" sz="1600" i="1" dirty="0" smtClean="0">
                <a:solidFill>
                  <a:srgbClr val="224B50"/>
                </a:solidFill>
              </a:rPr>
              <a:t>CNRS, Sorbonne Paris Cité</a:t>
            </a:r>
          </a:p>
          <a:p>
            <a:pPr algn="ctr"/>
            <a:r>
              <a:rPr lang="fr-FR" sz="1600" i="1" dirty="0" smtClean="0">
                <a:solidFill>
                  <a:srgbClr val="224B50"/>
                </a:solidFill>
              </a:rPr>
              <a:t>1 rue Jussieu, 75005 Paris, France</a:t>
            </a:r>
          </a:p>
        </p:txBody>
      </p:sp>
      <p:sp>
        <p:nvSpPr>
          <p:cNvPr id="5" name="Rectangle 4"/>
          <p:cNvSpPr/>
          <p:nvPr/>
        </p:nvSpPr>
        <p:spPr>
          <a:xfrm>
            <a:off x="2483768" y="3356992"/>
            <a:ext cx="3384376" cy="369332"/>
          </a:xfrm>
          <a:prstGeom prst="rect">
            <a:avLst/>
          </a:prstGeom>
        </p:spPr>
        <p:txBody>
          <a:bodyPr wrap="square">
            <a:spAutoFit/>
          </a:bodyPr>
          <a:lstStyle/>
          <a:p>
            <a:pPr algn="ctr"/>
            <a:r>
              <a:rPr lang="en-GB" sz="1800" dirty="0">
                <a:solidFill>
                  <a:srgbClr val="224B50"/>
                </a:solidFill>
              </a:rPr>
              <a:t>Daniel R. </a:t>
            </a:r>
            <a:r>
              <a:rPr lang="en-GB" sz="1800" dirty="0" err="1" smtClean="0">
                <a:solidFill>
                  <a:srgbClr val="224B50"/>
                </a:solidFill>
              </a:rPr>
              <a:t>Neuville</a:t>
            </a:r>
            <a:endParaRPr lang="fr-FR" sz="1800" dirty="0">
              <a:solidFill>
                <a:srgbClr val="224B50"/>
              </a:solidFill>
            </a:endParaRPr>
          </a:p>
        </p:txBody>
      </p:sp>
      <p:sp>
        <p:nvSpPr>
          <p:cNvPr id="2" name="Rectangle 1"/>
          <p:cNvSpPr/>
          <p:nvPr/>
        </p:nvSpPr>
        <p:spPr>
          <a:xfrm>
            <a:off x="1619672" y="5242173"/>
            <a:ext cx="5688632" cy="1615827"/>
          </a:xfrm>
          <a:prstGeom prst="rect">
            <a:avLst/>
          </a:prstGeom>
        </p:spPr>
        <p:txBody>
          <a:bodyPr wrap="square">
            <a:spAutoFit/>
          </a:bodyPr>
          <a:lstStyle/>
          <a:p>
            <a:pPr algn="ctr"/>
            <a:r>
              <a:rPr lang="fr-FR" sz="1100" dirty="0">
                <a:solidFill>
                  <a:schemeClr val="accent5">
                    <a:lumMod val="25000"/>
                  </a:schemeClr>
                </a:solidFill>
              </a:rPr>
              <a:t>VERRE </a:t>
            </a:r>
          </a:p>
          <a:p>
            <a:pPr algn="ctr"/>
            <a:r>
              <a:rPr lang="fr-FR" sz="1100" dirty="0">
                <a:solidFill>
                  <a:schemeClr val="accent5">
                    <a:lumMod val="25000"/>
                  </a:schemeClr>
                </a:solidFill>
                <a:hlinkClick r:id="rId3"/>
              </a:rPr>
              <a:t>http://www.ustverre.fr</a:t>
            </a:r>
            <a:r>
              <a:rPr lang="fr-FR" sz="1100" dirty="0" smtClean="0">
                <a:solidFill>
                  <a:schemeClr val="accent5">
                    <a:lumMod val="25000"/>
                  </a:schemeClr>
                </a:solidFill>
                <a:hlinkClick r:id="rId3"/>
              </a:rPr>
              <a:t>/</a:t>
            </a:r>
            <a:endParaRPr lang="fr-FR" sz="1100" dirty="0" smtClean="0">
              <a:solidFill>
                <a:schemeClr val="accent5">
                  <a:lumMod val="25000"/>
                </a:schemeClr>
              </a:solidFill>
            </a:endParaRPr>
          </a:p>
          <a:p>
            <a:pPr algn="ctr"/>
            <a:endParaRPr lang="fr-FR" sz="1100" dirty="0">
              <a:solidFill>
                <a:schemeClr val="accent5">
                  <a:lumMod val="25000"/>
                </a:schemeClr>
              </a:solidFill>
            </a:endParaRPr>
          </a:p>
          <a:p>
            <a:pPr algn="ctr"/>
            <a:r>
              <a:rPr lang="fr-FR" sz="1100" dirty="0">
                <a:solidFill>
                  <a:schemeClr val="accent5">
                    <a:lumMod val="25000"/>
                  </a:schemeClr>
                </a:solidFill>
              </a:rPr>
              <a:t>Basic Glass Science </a:t>
            </a:r>
            <a:r>
              <a:rPr lang="fr-FR" sz="1100" dirty="0" err="1">
                <a:solidFill>
                  <a:schemeClr val="accent5">
                    <a:lumMod val="25000"/>
                  </a:schemeClr>
                </a:solidFill>
              </a:rPr>
              <a:t>Committee</a:t>
            </a:r>
            <a:r>
              <a:rPr lang="fr-FR" sz="1100" dirty="0">
                <a:solidFill>
                  <a:schemeClr val="accent5">
                    <a:lumMod val="25000"/>
                  </a:schemeClr>
                </a:solidFill>
              </a:rPr>
              <a:t> of International Commission on Glass</a:t>
            </a:r>
          </a:p>
          <a:p>
            <a:pPr algn="ctr"/>
            <a:r>
              <a:rPr lang="fr-FR" sz="1100" dirty="0">
                <a:solidFill>
                  <a:schemeClr val="accent5">
                    <a:lumMod val="25000"/>
                  </a:schemeClr>
                </a:solidFill>
                <a:hlinkClick r:id="rId4"/>
              </a:rPr>
              <a:t>http://www.icglass.org/home/committee/?id=1&amp;committee=TC03:</a:t>
            </a:r>
            <a:r>
              <a:rPr lang="fr-FR" sz="1100" dirty="0" smtClean="0">
                <a:solidFill>
                  <a:schemeClr val="accent5">
                    <a:lumMod val="25000"/>
                  </a:schemeClr>
                </a:solidFill>
                <a:hlinkClick r:id="rId4"/>
              </a:rPr>
              <a:t>_Glass_Structure</a:t>
            </a:r>
            <a:endParaRPr lang="fr-FR" sz="1100" dirty="0" smtClean="0">
              <a:solidFill>
                <a:schemeClr val="accent5">
                  <a:lumMod val="25000"/>
                </a:schemeClr>
              </a:solidFill>
            </a:endParaRPr>
          </a:p>
          <a:p>
            <a:pPr algn="ctr"/>
            <a:endParaRPr lang="fr-FR" sz="1100" dirty="0">
              <a:solidFill>
                <a:schemeClr val="accent5">
                  <a:lumMod val="25000"/>
                </a:schemeClr>
              </a:solidFill>
            </a:endParaRPr>
          </a:p>
          <a:p>
            <a:pPr algn="ctr"/>
            <a:r>
              <a:rPr lang="fr-FR" sz="1100" dirty="0">
                <a:solidFill>
                  <a:schemeClr val="accent5">
                    <a:lumMod val="25000"/>
                  </a:schemeClr>
                </a:solidFill>
              </a:rPr>
              <a:t>Commission on </a:t>
            </a:r>
            <a:r>
              <a:rPr lang="fr-FR" sz="1100" dirty="0" err="1">
                <a:solidFill>
                  <a:schemeClr val="accent5">
                    <a:lumMod val="25000"/>
                  </a:schemeClr>
                </a:solidFill>
              </a:rPr>
              <a:t>Physics</a:t>
            </a:r>
            <a:r>
              <a:rPr lang="fr-FR" sz="1100" dirty="0">
                <a:solidFill>
                  <a:schemeClr val="accent5">
                    <a:lumMod val="25000"/>
                  </a:schemeClr>
                </a:solidFill>
              </a:rPr>
              <a:t> of </a:t>
            </a:r>
            <a:r>
              <a:rPr lang="fr-FR" sz="1100" dirty="0" err="1">
                <a:solidFill>
                  <a:schemeClr val="accent5">
                    <a:lumMod val="25000"/>
                  </a:schemeClr>
                </a:solidFill>
              </a:rPr>
              <a:t>Minerals</a:t>
            </a:r>
            <a:r>
              <a:rPr lang="fr-FR" sz="1100" dirty="0">
                <a:solidFill>
                  <a:schemeClr val="accent5">
                    <a:lumMod val="25000"/>
                  </a:schemeClr>
                </a:solidFill>
              </a:rPr>
              <a:t> of International </a:t>
            </a:r>
            <a:r>
              <a:rPr lang="fr-FR" sz="1100" dirty="0" err="1">
                <a:solidFill>
                  <a:schemeClr val="accent5">
                    <a:lumMod val="25000"/>
                  </a:schemeClr>
                </a:solidFill>
              </a:rPr>
              <a:t>Mineralogical</a:t>
            </a:r>
            <a:r>
              <a:rPr lang="fr-FR" sz="1100" dirty="0">
                <a:solidFill>
                  <a:schemeClr val="accent5">
                    <a:lumMod val="25000"/>
                  </a:schemeClr>
                </a:solidFill>
              </a:rPr>
              <a:t> Association</a:t>
            </a:r>
          </a:p>
          <a:p>
            <a:pPr algn="ctr"/>
            <a:r>
              <a:rPr lang="fr-FR" sz="1100" dirty="0">
                <a:solidFill>
                  <a:schemeClr val="accent5">
                    <a:lumMod val="25000"/>
                  </a:schemeClr>
                </a:solidFill>
                <a:hlinkClick r:id="rId5"/>
              </a:rPr>
              <a:t>http://www.ima-mineralogy.org/</a:t>
            </a:r>
            <a:r>
              <a:rPr lang="fr-FR" sz="1100" dirty="0" smtClean="0">
                <a:solidFill>
                  <a:schemeClr val="accent5">
                    <a:lumMod val="25000"/>
                  </a:schemeClr>
                </a:solidFill>
                <a:hlinkClick r:id="rId5"/>
              </a:rPr>
              <a:t>CPM_Officers.htm</a:t>
            </a:r>
            <a:endParaRPr lang="fr-FR" sz="1100" dirty="0" smtClean="0">
              <a:solidFill>
                <a:schemeClr val="accent5">
                  <a:lumMod val="25000"/>
                </a:schemeClr>
              </a:solidFill>
            </a:endParaRPr>
          </a:p>
          <a:p>
            <a:pPr algn="ctr"/>
            <a:endParaRPr lang="fr-FR" sz="1100" dirty="0">
              <a:solidFill>
                <a:schemeClr val="accent5">
                  <a:lumMod val="25000"/>
                </a:schemeClr>
              </a:solidFill>
            </a:endParaRPr>
          </a:p>
        </p:txBody>
      </p:sp>
      <p:pic>
        <p:nvPicPr>
          <p:cNvPr id="6" name="Image 5"/>
          <p:cNvPicPr>
            <a:picLocks noChangeAspect="1"/>
          </p:cNvPicPr>
          <p:nvPr/>
        </p:nvPicPr>
        <p:blipFill>
          <a:blip r:embed="rId6"/>
          <a:stretch>
            <a:fillRect/>
          </a:stretch>
        </p:blipFill>
        <p:spPr>
          <a:xfrm>
            <a:off x="107505" y="6295688"/>
            <a:ext cx="1152128" cy="480986"/>
          </a:xfrm>
          <a:prstGeom prst="rect">
            <a:avLst/>
          </a:prstGeom>
        </p:spPr>
      </p:pic>
      <p:pic>
        <p:nvPicPr>
          <p:cNvPr id="7" name="Image 6" descr="USTV.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2" y="5157192"/>
            <a:ext cx="931928" cy="931928"/>
          </a:xfrm>
          <a:prstGeom prst="rect">
            <a:avLst/>
          </a:prstGeom>
        </p:spPr>
      </p:pic>
      <p:sp>
        <p:nvSpPr>
          <p:cNvPr id="8" name="Rectangle 7"/>
          <p:cNvSpPr/>
          <p:nvPr/>
        </p:nvSpPr>
        <p:spPr>
          <a:xfrm>
            <a:off x="323528" y="1124744"/>
            <a:ext cx="7848872" cy="707886"/>
          </a:xfrm>
          <a:prstGeom prst="rect">
            <a:avLst/>
          </a:prstGeom>
        </p:spPr>
        <p:txBody>
          <a:bodyPr wrap="square">
            <a:spAutoFit/>
          </a:bodyPr>
          <a:lstStyle/>
          <a:p>
            <a:pPr algn="ctr"/>
            <a:r>
              <a:rPr lang="fr-FR" sz="2000" dirty="0">
                <a:solidFill>
                  <a:schemeClr val="accent6">
                    <a:lumMod val="75000"/>
                  </a:schemeClr>
                </a:solidFill>
              </a:rPr>
              <a:t>Caractérisation et modélisation des matériaux terrestres pour des applications en volcanologie ou dans l'industrie du verre.</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980728"/>
            <a:ext cx="8017494" cy="2135969"/>
          </a:xfrm>
          <a:prstGeom prst="rect">
            <a:avLst/>
          </a:prstGeom>
          <a:noFill/>
        </p:spPr>
        <p:txBody>
          <a:bodyPr wrap="square" rtlCol="0">
            <a:spAutoFit/>
          </a:bodyPr>
          <a:lstStyle/>
          <a:p>
            <a:pPr>
              <a:lnSpc>
                <a:spcPct val="140000"/>
              </a:lnSpc>
            </a:pPr>
            <a:r>
              <a:rPr lang="fr-FR" sz="2400" b="1" dirty="0" smtClean="0">
                <a:solidFill>
                  <a:srgbClr val="000090"/>
                </a:solidFill>
              </a:rPr>
              <a:t>En résumé : 	Si</a:t>
            </a:r>
            <a:r>
              <a:rPr lang="fr-FR" sz="2400" b="1" baseline="30000" dirty="0" smtClean="0">
                <a:solidFill>
                  <a:srgbClr val="000090"/>
                </a:solidFill>
              </a:rPr>
              <a:t>4+</a:t>
            </a:r>
            <a:r>
              <a:rPr lang="fr-FR" sz="2400" b="1" dirty="0" smtClean="0">
                <a:solidFill>
                  <a:srgbClr val="000090"/>
                </a:solidFill>
              </a:rPr>
              <a:t>, </a:t>
            </a:r>
            <a:r>
              <a:rPr lang="fr-FR" sz="2400" b="1" dirty="0" smtClean="0">
                <a:solidFill>
                  <a:srgbClr val="660066"/>
                </a:solidFill>
              </a:rPr>
              <a:t>Al</a:t>
            </a:r>
            <a:r>
              <a:rPr lang="fr-FR" sz="2400" b="1" baseline="30000" dirty="0" smtClean="0">
                <a:solidFill>
                  <a:srgbClr val="660066"/>
                </a:solidFill>
              </a:rPr>
              <a:t>3+</a:t>
            </a:r>
            <a:r>
              <a:rPr lang="fr-FR" sz="2400" b="1" dirty="0" smtClean="0">
                <a:solidFill>
                  <a:srgbClr val="660066"/>
                </a:solidFill>
              </a:rPr>
              <a:t> </a:t>
            </a:r>
            <a:r>
              <a:rPr lang="fr-FR" sz="2400" b="1" dirty="0" smtClean="0">
                <a:solidFill>
                  <a:srgbClr val="000090"/>
                </a:solidFill>
              </a:rPr>
              <a:t>formateur de réseau</a:t>
            </a:r>
          </a:p>
          <a:p>
            <a:pPr>
              <a:lnSpc>
                <a:spcPct val="140000"/>
              </a:lnSpc>
            </a:pPr>
            <a:r>
              <a:rPr lang="fr-FR" sz="2400" b="1" dirty="0">
                <a:solidFill>
                  <a:srgbClr val="000090"/>
                </a:solidFill>
              </a:rPr>
              <a:t>	</a:t>
            </a:r>
            <a:r>
              <a:rPr lang="fr-FR" sz="2400" b="1" dirty="0" smtClean="0">
                <a:solidFill>
                  <a:srgbClr val="000090"/>
                </a:solidFill>
              </a:rPr>
              <a:t>		O oxygène pontant ou </a:t>
            </a:r>
            <a:r>
              <a:rPr lang="fr-FR" sz="2400" b="1" dirty="0" smtClean="0">
                <a:solidFill>
                  <a:srgbClr val="FF6600"/>
                </a:solidFill>
              </a:rPr>
              <a:t>non pontant</a:t>
            </a:r>
          </a:p>
          <a:p>
            <a:pPr>
              <a:lnSpc>
                <a:spcPct val="140000"/>
              </a:lnSpc>
            </a:pPr>
            <a:r>
              <a:rPr lang="fr-FR" sz="2400" b="1" dirty="0">
                <a:solidFill>
                  <a:srgbClr val="000090"/>
                </a:solidFill>
              </a:rPr>
              <a:t>	</a:t>
            </a:r>
            <a:r>
              <a:rPr lang="fr-FR" sz="2400" b="1" dirty="0" smtClean="0">
                <a:solidFill>
                  <a:srgbClr val="000090"/>
                </a:solidFill>
              </a:rPr>
              <a:t>		</a:t>
            </a:r>
            <a:r>
              <a:rPr lang="fr-FR" sz="2400" b="1" dirty="0" smtClean="0">
                <a:solidFill>
                  <a:srgbClr val="249522"/>
                </a:solidFill>
              </a:rPr>
              <a:t>Na</a:t>
            </a:r>
            <a:r>
              <a:rPr lang="fr-FR" sz="2400" b="1" baseline="30000" dirty="0" smtClean="0">
                <a:solidFill>
                  <a:srgbClr val="249522"/>
                </a:solidFill>
              </a:rPr>
              <a:t>+</a:t>
            </a:r>
            <a:r>
              <a:rPr lang="fr-FR" sz="2400" b="1" dirty="0" smtClean="0">
                <a:solidFill>
                  <a:srgbClr val="249522"/>
                </a:solidFill>
              </a:rPr>
              <a:t>, Ca</a:t>
            </a:r>
            <a:r>
              <a:rPr lang="fr-FR" sz="2400" b="1" baseline="30000" dirty="0" smtClean="0">
                <a:solidFill>
                  <a:srgbClr val="249522"/>
                </a:solidFill>
              </a:rPr>
              <a:t>++</a:t>
            </a:r>
            <a:r>
              <a:rPr lang="fr-FR" sz="2400" b="1" dirty="0" smtClean="0">
                <a:solidFill>
                  <a:srgbClr val="249522"/>
                </a:solidFill>
              </a:rPr>
              <a:t>, modificateur de réseau </a:t>
            </a:r>
          </a:p>
          <a:p>
            <a:pPr>
              <a:lnSpc>
                <a:spcPct val="140000"/>
              </a:lnSpc>
            </a:pPr>
            <a:r>
              <a:rPr lang="fr-FR" sz="2400" b="1" dirty="0">
                <a:solidFill>
                  <a:srgbClr val="000090"/>
                </a:solidFill>
              </a:rPr>
              <a:t>	</a:t>
            </a:r>
            <a:r>
              <a:rPr lang="fr-FR" sz="2400" b="1" dirty="0" smtClean="0">
                <a:solidFill>
                  <a:srgbClr val="000090"/>
                </a:solidFill>
              </a:rPr>
              <a:t>		ou </a:t>
            </a:r>
            <a:r>
              <a:rPr lang="fr-FR" sz="2400" b="1" dirty="0" smtClean="0">
                <a:solidFill>
                  <a:srgbClr val="84061D"/>
                </a:solidFill>
              </a:rPr>
              <a:t>compensateur de charge</a:t>
            </a:r>
            <a:endParaRPr lang="fr-FR" sz="2400" b="1" dirty="0">
              <a:solidFill>
                <a:srgbClr val="84061D"/>
              </a:solidFill>
            </a:endParaRPr>
          </a:p>
        </p:txBody>
      </p:sp>
      <p:sp>
        <p:nvSpPr>
          <p:cNvPr id="3" name="Triangle isocèle 2"/>
          <p:cNvSpPr/>
          <p:nvPr/>
        </p:nvSpPr>
        <p:spPr>
          <a:xfrm>
            <a:off x="611560" y="3703576"/>
            <a:ext cx="3244311" cy="2557676"/>
          </a:xfrm>
          <a:prstGeom prst="triangle">
            <a:avLst/>
          </a:prstGeom>
          <a:gradFill flip="none" rotWithShape="1">
            <a:gsLst>
              <a:gs pos="0">
                <a:srgbClr val="3366FF"/>
              </a:gs>
              <a:gs pos="100000">
                <a:srgbClr val="FFFFFF"/>
              </a:gs>
            </a:gsLst>
            <a:path path="rect">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rgbClr val="0000FF"/>
              </a:solidFill>
            </a:endParaRPr>
          </a:p>
        </p:txBody>
      </p:sp>
      <p:sp>
        <p:nvSpPr>
          <p:cNvPr id="4" name="ZoneTexte 3"/>
          <p:cNvSpPr txBox="1"/>
          <p:nvPr/>
        </p:nvSpPr>
        <p:spPr>
          <a:xfrm>
            <a:off x="1984738" y="3359434"/>
            <a:ext cx="667896" cy="369332"/>
          </a:xfrm>
          <a:prstGeom prst="rect">
            <a:avLst/>
          </a:prstGeom>
          <a:noFill/>
        </p:spPr>
        <p:txBody>
          <a:bodyPr wrap="none" rtlCol="0">
            <a:spAutoFit/>
          </a:bodyPr>
          <a:lstStyle/>
          <a:p>
            <a:r>
              <a:rPr lang="fr-FR" sz="1800" b="1" dirty="0" smtClean="0">
                <a:solidFill>
                  <a:srgbClr val="0000FF"/>
                </a:solidFill>
              </a:rPr>
              <a:t>SiO</a:t>
            </a:r>
            <a:r>
              <a:rPr lang="fr-FR" sz="1800" b="1" baseline="-25000" dirty="0" smtClean="0">
                <a:solidFill>
                  <a:srgbClr val="0000FF"/>
                </a:solidFill>
              </a:rPr>
              <a:t>2</a:t>
            </a:r>
            <a:endParaRPr lang="fr-FR" sz="1800" b="1" baseline="-25000" dirty="0">
              <a:solidFill>
                <a:srgbClr val="0000FF"/>
              </a:solidFill>
            </a:endParaRPr>
          </a:p>
        </p:txBody>
      </p:sp>
      <p:sp>
        <p:nvSpPr>
          <p:cNvPr id="5" name="ZoneTexte 4"/>
          <p:cNvSpPr txBox="1"/>
          <p:nvPr/>
        </p:nvSpPr>
        <p:spPr>
          <a:xfrm>
            <a:off x="500991" y="6191577"/>
            <a:ext cx="744878" cy="646331"/>
          </a:xfrm>
          <a:prstGeom prst="rect">
            <a:avLst/>
          </a:prstGeom>
          <a:noFill/>
        </p:spPr>
        <p:txBody>
          <a:bodyPr wrap="none" rtlCol="0">
            <a:spAutoFit/>
          </a:bodyPr>
          <a:lstStyle/>
          <a:p>
            <a:r>
              <a:rPr lang="fr-FR" sz="1800" b="1" dirty="0" smtClean="0">
                <a:solidFill>
                  <a:srgbClr val="0000FF"/>
                </a:solidFill>
              </a:rPr>
              <a:t>Na</a:t>
            </a:r>
            <a:r>
              <a:rPr lang="fr-FR" sz="1800" b="1" baseline="-25000" dirty="0" smtClean="0">
                <a:solidFill>
                  <a:srgbClr val="0000FF"/>
                </a:solidFill>
              </a:rPr>
              <a:t>2</a:t>
            </a:r>
            <a:r>
              <a:rPr lang="fr-FR" sz="1800" b="1" dirty="0" smtClean="0">
                <a:solidFill>
                  <a:srgbClr val="0000FF"/>
                </a:solidFill>
              </a:rPr>
              <a:t>O</a:t>
            </a:r>
          </a:p>
          <a:p>
            <a:r>
              <a:rPr lang="fr-FR" sz="1800" b="1" dirty="0" err="1" smtClean="0">
                <a:solidFill>
                  <a:srgbClr val="0000FF"/>
                </a:solidFill>
              </a:rPr>
              <a:t>CaO</a:t>
            </a:r>
            <a:endParaRPr lang="fr-FR" sz="1800" b="1" dirty="0">
              <a:solidFill>
                <a:srgbClr val="0000FF"/>
              </a:solidFill>
            </a:endParaRPr>
          </a:p>
        </p:txBody>
      </p:sp>
      <p:sp>
        <p:nvSpPr>
          <p:cNvPr id="6" name="ZoneTexte 5"/>
          <p:cNvSpPr txBox="1"/>
          <p:nvPr/>
        </p:nvSpPr>
        <p:spPr>
          <a:xfrm>
            <a:off x="3346959" y="6210452"/>
            <a:ext cx="766218" cy="369332"/>
          </a:xfrm>
          <a:prstGeom prst="rect">
            <a:avLst/>
          </a:prstGeom>
          <a:noFill/>
        </p:spPr>
        <p:txBody>
          <a:bodyPr wrap="none" rtlCol="0">
            <a:spAutoFit/>
          </a:bodyPr>
          <a:lstStyle/>
          <a:p>
            <a:r>
              <a:rPr lang="fr-FR" sz="1800" b="1" dirty="0" smtClean="0">
                <a:solidFill>
                  <a:srgbClr val="0000FF"/>
                </a:solidFill>
              </a:rPr>
              <a:t>Al</a:t>
            </a:r>
            <a:r>
              <a:rPr lang="fr-FR" sz="1800" b="1" baseline="-25000" dirty="0" smtClean="0">
                <a:solidFill>
                  <a:srgbClr val="0000FF"/>
                </a:solidFill>
              </a:rPr>
              <a:t>2</a:t>
            </a:r>
            <a:r>
              <a:rPr lang="fr-FR" sz="1800" b="1" dirty="0" smtClean="0">
                <a:solidFill>
                  <a:srgbClr val="0000FF"/>
                </a:solidFill>
              </a:rPr>
              <a:t>O</a:t>
            </a:r>
            <a:r>
              <a:rPr lang="fr-FR" sz="1800" b="1" baseline="-25000" dirty="0" smtClean="0">
                <a:solidFill>
                  <a:srgbClr val="0000FF"/>
                </a:solidFill>
              </a:rPr>
              <a:t>3</a:t>
            </a:r>
            <a:endParaRPr lang="fr-FR" sz="1800" b="1" baseline="-25000" dirty="0">
              <a:solidFill>
                <a:srgbClr val="0000FF"/>
              </a:solidFill>
            </a:endParaRPr>
          </a:p>
        </p:txBody>
      </p:sp>
      <p:sp>
        <p:nvSpPr>
          <p:cNvPr id="7" name="ZoneTexte 6"/>
          <p:cNvSpPr txBox="1"/>
          <p:nvPr/>
        </p:nvSpPr>
        <p:spPr>
          <a:xfrm>
            <a:off x="1043608" y="4437112"/>
            <a:ext cx="633707" cy="369332"/>
          </a:xfrm>
          <a:prstGeom prst="rect">
            <a:avLst/>
          </a:prstGeom>
          <a:noFill/>
        </p:spPr>
        <p:txBody>
          <a:bodyPr wrap="none" rtlCol="0">
            <a:spAutoFit/>
          </a:bodyPr>
          <a:lstStyle/>
          <a:p>
            <a:r>
              <a:rPr lang="fr-FR" sz="1800" b="1" dirty="0" smtClean="0">
                <a:solidFill>
                  <a:srgbClr val="249522"/>
                </a:solidFill>
              </a:rPr>
              <a:t>NS2</a:t>
            </a:r>
            <a:endParaRPr lang="fr-FR" sz="1800" b="1" dirty="0">
              <a:solidFill>
                <a:srgbClr val="249522"/>
              </a:solidFill>
            </a:endParaRPr>
          </a:p>
        </p:txBody>
      </p:sp>
      <p:sp>
        <p:nvSpPr>
          <p:cNvPr id="8" name="ZoneTexte 7"/>
          <p:cNvSpPr txBox="1"/>
          <p:nvPr/>
        </p:nvSpPr>
        <p:spPr>
          <a:xfrm>
            <a:off x="2555776" y="4293096"/>
            <a:ext cx="1279392" cy="369332"/>
          </a:xfrm>
          <a:prstGeom prst="rect">
            <a:avLst/>
          </a:prstGeom>
          <a:noFill/>
        </p:spPr>
        <p:txBody>
          <a:bodyPr wrap="none" rtlCol="0">
            <a:spAutoFit/>
          </a:bodyPr>
          <a:lstStyle/>
          <a:p>
            <a:r>
              <a:rPr lang="fr-FR" sz="1800" b="1" dirty="0" smtClean="0">
                <a:solidFill>
                  <a:srgbClr val="0000FF"/>
                </a:solidFill>
              </a:rPr>
              <a:t>NaAlSi</a:t>
            </a:r>
            <a:r>
              <a:rPr lang="fr-FR" sz="1800" b="1" baseline="-25000" dirty="0" smtClean="0">
                <a:solidFill>
                  <a:srgbClr val="0000FF"/>
                </a:solidFill>
              </a:rPr>
              <a:t>2</a:t>
            </a:r>
            <a:r>
              <a:rPr lang="fr-FR" sz="1800" b="1" dirty="0" smtClean="0">
                <a:solidFill>
                  <a:srgbClr val="0000FF"/>
                </a:solidFill>
              </a:rPr>
              <a:t>O</a:t>
            </a:r>
            <a:r>
              <a:rPr lang="fr-FR" sz="1800" b="1" baseline="-25000" dirty="0" smtClean="0">
                <a:solidFill>
                  <a:srgbClr val="0000FF"/>
                </a:solidFill>
              </a:rPr>
              <a:t>6</a:t>
            </a:r>
            <a:endParaRPr lang="fr-FR" sz="1800" b="1" baseline="-25000" dirty="0">
              <a:solidFill>
                <a:srgbClr val="0000FF"/>
              </a:solidFill>
            </a:endParaRPr>
          </a:p>
        </p:txBody>
      </p:sp>
      <p:cxnSp>
        <p:nvCxnSpPr>
          <p:cNvPr id="9" name="Connecteur droit 8"/>
          <p:cNvCxnSpPr/>
          <p:nvPr/>
        </p:nvCxnSpPr>
        <p:spPr>
          <a:xfrm flipH="1">
            <a:off x="2233716" y="3703576"/>
            <a:ext cx="5536" cy="2557676"/>
          </a:xfrm>
          <a:prstGeom prst="line">
            <a:avLst/>
          </a:prstGeom>
          <a:noFill/>
          <a:ln w="5715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p:nvPr/>
        </p:nvCxnSpPr>
        <p:spPr>
          <a:xfrm flipV="1">
            <a:off x="1664386" y="4653136"/>
            <a:ext cx="819382" cy="9438"/>
          </a:xfrm>
          <a:prstGeom prst="straightConnector1">
            <a:avLst/>
          </a:prstGeom>
          <a:noFill/>
          <a:ln w="57150"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p:nvPr/>
        </p:nvCxnSpPr>
        <p:spPr>
          <a:xfrm flipH="1">
            <a:off x="1043608" y="3573016"/>
            <a:ext cx="648072" cy="926666"/>
          </a:xfrm>
          <a:prstGeom prst="straightConnector1">
            <a:avLst/>
          </a:prstGeom>
          <a:noFill/>
          <a:ln w="57150" cmpd="sng">
            <a:solidFill>
              <a:srgbClr val="24952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6638684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980728"/>
            <a:ext cx="8017494" cy="2135969"/>
          </a:xfrm>
          <a:prstGeom prst="rect">
            <a:avLst/>
          </a:prstGeom>
          <a:noFill/>
        </p:spPr>
        <p:txBody>
          <a:bodyPr wrap="square" rtlCol="0">
            <a:spAutoFit/>
          </a:bodyPr>
          <a:lstStyle/>
          <a:p>
            <a:pPr>
              <a:lnSpc>
                <a:spcPct val="140000"/>
              </a:lnSpc>
            </a:pPr>
            <a:r>
              <a:rPr lang="fr-FR" sz="2400" b="1" dirty="0" smtClean="0">
                <a:solidFill>
                  <a:srgbClr val="000090"/>
                </a:solidFill>
              </a:rPr>
              <a:t>En résumé : 	Si</a:t>
            </a:r>
            <a:r>
              <a:rPr lang="fr-FR" sz="2400" b="1" baseline="30000" dirty="0" smtClean="0">
                <a:solidFill>
                  <a:srgbClr val="000090"/>
                </a:solidFill>
              </a:rPr>
              <a:t>4+</a:t>
            </a:r>
            <a:r>
              <a:rPr lang="fr-FR" sz="2400" b="1" dirty="0" smtClean="0">
                <a:solidFill>
                  <a:srgbClr val="000090"/>
                </a:solidFill>
              </a:rPr>
              <a:t>, </a:t>
            </a:r>
            <a:r>
              <a:rPr lang="fr-FR" sz="2400" b="1" dirty="0" smtClean="0">
                <a:solidFill>
                  <a:srgbClr val="660066"/>
                </a:solidFill>
              </a:rPr>
              <a:t>Al</a:t>
            </a:r>
            <a:r>
              <a:rPr lang="fr-FR" sz="2400" b="1" baseline="30000" dirty="0" smtClean="0">
                <a:solidFill>
                  <a:srgbClr val="660066"/>
                </a:solidFill>
              </a:rPr>
              <a:t>3+</a:t>
            </a:r>
            <a:r>
              <a:rPr lang="fr-FR" sz="2400" b="1" dirty="0" smtClean="0">
                <a:solidFill>
                  <a:srgbClr val="660066"/>
                </a:solidFill>
              </a:rPr>
              <a:t> </a:t>
            </a:r>
            <a:r>
              <a:rPr lang="fr-FR" sz="2400" b="1" dirty="0" smtClean="0">
                <a:solidFill>
                  <a:srgbClr val="000090"/>
                </a:solidFill>
              </a:rPr>
              <a:t>formateur de réseau</a:t>
            </a:r>
          </a:p>
          <a:p>
            <a:pPr>
              <a:lnSpc>
                <a:spcPct val="140000"/>
              </a:lnSpc>
            </a:pPr>
            <a:r>
              <a:rPr lang="fr-FR" sz="2400" b="1" dirty="0">
                <a:solidFill>
                  <a:srgbClr val="000090"/>
                </a:solidFill>
              </a:rPr>
              <a:t>	</a:t>
            </a:r>
            <a:r>
              <a:rPr lang="fr-FR" sz="2400" b="1" dirty="0" smtClean="0">
                <a:solidFill>
                  <a:srgbClr val="000090"/>
                </a:solidFill>
              </a:rPr>
              <a:t>		O oxygène pontant ou </a:t>
            </a:r>
            <a:r>
              <a:rPr lang="fr-FR" sz="2400" b="1" dirty="0" smtClean="0">
                <a:solidFill>
                  <a:srgbClr val="FF6600"/>
                </a:solidFill>
              </a:rPr>
              <a:t>non pontant</a:t>
            </a:r>
          </a:p>
          <a:p>
            <a:pPr>
              <a:lnSpc>
                <a:spcPct val="140000"/>
              </a:lnSpc>
            </a:pPr>
            <a:r>
              <a:rPr lang="fr-FR" sz="2400" b="1" dirty="0">
                <a:solidFill>
                  <a:srgbClr val="000090"/>
                </a:solidFill>
              </a:rPr>
              <a:t>	</a:t>
            </a:r>
            <a:r>
              <a:rPr lang="fr-FR" sz="2400" b="1" dirty="0" smtClean="0">
                <a:solidFill>
                  <a:srgbClr val="000090"/>
                </a:solidFill>
              </a:rPr>
              <a:t>		</a:t>
            </a:r>
            <a:r>
              <a:rPr lang="fr-FR" sz="2400" b="1" dirty="0" smtClean="0">
                <a:solidFill>
                  <a:srgbClr val="249522"/>
                </a:solidFill>
              </a:rPr>
              <a:t>Na</a:t>
            </a:r>
            <a:r>
              <a:rPr lang="fr-FR" sz="2400" b="1" baseline="30000" dirty="0" smtClean="0">
                <a:solidFill>
                  <a:srgbClr val="249522"/>
                </a:solidFill>
              </a:rPr>
              <a:t>+</a:t>
            </a:r>
            <a:r>
              <a:rPr lang="fr-FR" sz="2400" b="1" dirty="0" smtClean="0">
                <a:solidFill>
                  <a:srgbClr val="249522"/>
                </a:solidFill>
              </a:rPr>
              <a:t>, Ca</a:t>
            </a:r>
            <a:r>
              <a:rPr lang="fr-FR" sz="2400" b="1" baseline="30000" dirty="0" smtClean="0">
                <a:solidFill>
                  <a:srgbClr val="249522"/>
                </a:solidFill>
              </a:rPr>
              <a:t>++</a:t>
            </a:r>
            <a:r>
              <a:rPr lang="fr-FR" sz="2400" b="1" dirty="0" smtClean="0">
                <a:solidFill>
                  <a:srgbClr val="249522"/>
                </a:solidFill>
              </a:rPr>
              <a:t>, modificateur de réseau </a:t>
            </a:r>
          </a:p>
          <a:p>
            <a:pPr>
              <a:lnSpc>
                <a:spcPct val="140000"/>
              </a:lnSpc>
            </a:pPr>
            <a:r>
              <a:rPr lang="fr-FR" sz="2400" b="1" dirty="0">
                <a:solidFill>
                  <a:srgbClr val="000090"/>
                </a:solidFill>
              </a:rPr>
              <a:t>	</a:t>
            </a:r>
            <a:r>
              <a:rPr lang="fr-FR" sz="2400" b="1" dirty="0" smtClean="0">
                <a:solidFill>
                  <a:srgbClr val="000090"/>
                </a:solidFill>
              </a:rPr>
              <a:t>		ou </a:t>
            </a:r>
            <a:r>
              <a:rPr lang="fr-FR" sz="2400" b="1" dirty="0" smtClean="0">
                <a:solidFill>
                  <a:srgbClr val="84061D"/>
                </a:solidFill>
              </a:rPr>
              <a:t>compensateur de charge</a:t>
            </a:r>
            <a:endParaRPr lang="fr-FR" sz="2400" b="1" dirty="0">
              <a:solidFill>
                <a:srgbClr val="84061D"/>
              </a:solidFill>
            </a:endParaRPr>
          </a:p>
        </p:txBody>
      </p:sp>
      <p:sp>
        <p:nvSpPr>
          <p:cNvPr id="3" name="Triangle isocèle 2"/>
          <p:cNvSpPr/>
          <p:nvPr/>
        </p:nvSpPr>
        <p:spPr>
          <a:xfrm>
            <a:off x="611560" y="3703576"/>
            <a:ext cx="3244311" cy="2557676"/>
          </a:xfrm>
          <a:prstGeom prst="triangle">
            <a:avLst/>
          </a:prstGeom>
          <a:gradFill flip="none" rotWithShape="1">
            <a:gsLst>
              <a:gs pos="0">
                <a:srgbClr val="3366FF"/>
              </a:gs>
              <a:gs pos="100000">
                <a:srgbClr val="FFFFFF"/>
              </a:gs>
            </a:gsLst>
            <a:path path="rect">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rgbClr val="0000FF"/>
              </a:solidFill>
            </a:endParaRPr>
          </a:p>
        </p:txBody>
      </p:sp>
      <p:sp>
        <p:nvSpPr>
          <p:cNvPr id="4" name="ZoneTexte 3"/>
          <p:cNvSpPr txBox="1"/>
          <p:nvPr/>
        </p:nvSpPr>
        <p:spPr>
          <a:xfrm>
            <a:off x="1984738" y="3359434"/>
            <a:ext cx="667896" cy="369332"/>
          </a:xfrm>
          <a:prstGeom prst="rect">
            <a:avLst/>
          </a:prstGeom>
          <a:noFill/>
        </p:spPr>
        <p:txBody>
          <a:bodyPr wrap="none" rtlCol="0">
            <a:spAutoFit/>
          </a:bodyPr>
          <a:lstStyle/>
          <a:p>
            <a:r>
              <a:rPr lang="fr-FR" sz="1800" b="1" dirty="0" smtClean="0">
                <a:solidFill>
                  <a:srgbClr val="0000FF"/>
                </a:solidFill>
              </a:rPr>
              <a:t>SiO</a:t>
            </a:r>
            <a:r>
              <a:rPr lang="fr-FR" sz="1800" b="1" baseline="-25000" dirty="0" smtClean="0">
                <a:solidFill>
                  <a:srgbClr val="0000FF"/>
                </a:solidFill>
              </a:rPr>
              <a:t>2</a:t>
            </a:r>
            <a:endParaRPr lang="fr-FR" sz="1800" b="1" baseline="-25000" dirty="0">
              <a:solidFill>
                <a:srgbClr val="0000FF"/>
              </a:solidFill>
            </a:endParaRPr>
          </a:p>
        </p:txBody>
      </p:sp>
      <p:sp>
        <p:nvSpPr>
          <p:cNvPr id="5" name="ZoneTexte 4"/>
          <p:cNvSpPr txBox="1"/>
          <p:nvPr/>
        </p:nvSpPr>
        <p:spPr>
          <a:xfrm>
            <a:off x="500991" y="6191577"/>
            <a:ext cx="744878" cy="646331"/>
          </a:xfrm>
          <a:prstGeom prst="rect">
            <a:avLst/>
          </a:prstGeom>
          <a:noFill/>
        </p:spPr>
        <p:txBody>
          <a:bodyPr wrap="none" rtlCol="0">
            <a:spAutoFit/>
          </a:bodyPr>
          <a:lstStyle/>
          <a:p>
            <a:r>
              <a:rPr lang="fr-FR" sz="1800" b="1" dirty="0" smtClean="0">
                <a:solidFill>
                  <a:srgbClr val="0000FF"/>
                </a:solidFill>
              </a:rPr>
              <a:t>Na</a:t>
            </a:r>
            <a:r>
              <a:rPr lang="fr-FR" sz="1800" b="1" baseline="-25000" dirty="0" smtClean="0">
                <a:solidFill>
                  <a:srgbClr val="0000FF"/>
                </a:solidFill>
              </a:rPr>
              <a:t>2</a:t>
            </a:r>
            <a:r>
              <a:rPr lang="fr-FR" sz="1800" b="1" dirty="0" smtClean="0">
                <a:solidFill>
                  <a:srgbClr val="0000FF"/>
                </a:solidFill>
              </a:rPr>
              <a:t>O</a:t>
            </a:r>
          </a:p>
          <a:p>
            <a:r>
              <a:rPr lang="fr-FR" sz="1800" b="1" dirty="0" err="1" smtClean="0">
                <a:solidFill>
                  <a:srgbClr val="0000FF"/>
                </a:solidFill>
              </a:rPr>
              <a:t>CaO</a:t>
            </a:r>
            <a:endParaRPr lang="fr-FR" sz="1800" b="1" dirty="0">
              <a:solidFill>
                <a:srgbClr val="0000FF"/>
              </a:solidFill>
            </a:endParaRPr>
          </a:p>
        </p:txBody>
      </p:sp>
      <p:sp>
        <p:nvSpPr>
          <p:cNvPr id="6" name="ZoneTexte 5"/>
          <p:cNvSpPr txBox="1"/>
          <p:nvPr/>
        </p:nvSpPr>
        <p:spPr>
          <a:xfrm>
            <a:off x="3346959" y="6210452"/>
            <a:ext cx="766218" cy="369332"/>
          </a:xfrm>
          <a:prstGeom prst="rect">
            <a:avLst/>
          </a:prstGeom>
          <a:noFill/>
        </p:spPr>
        <p:txBody>
          <a:bodyPr wrap="none" rtlCol="0">
            <a:spAutoFit/>
          </a:bodyPr>
          <a:lstStyle/>
          <a:p>
            <a:r>
              <a:rPr lang="fr-FR" sz="1800" b="1" dirty="0" smtClean="0">
                <a:solidFill>
                  <a:srgbClr val="0000FF"/>
                </a:solidFill>
              </a:rPr>
              <a:t>Al</a:t>
            </a:r>
            <a:r>
              <a:rPr lang="fr-FR" sz="1800" b="1" baseline="-25000" dirty="0" smtClean="0">
                <a:solidFill>
                  <a:srgbClr val="0000FF"/>
                </a:solidFill>
              </a:rPr>
              <a:t>2</a:t>
            </a:r>
            <a:r>
              <a:rPr lang="fr-FR" sz="1800" b="1" dirty="0" smtClean="0">
                <a:solidFill>
                  <a:srgbClr val="0000FF"/>
                </a:solidFill>
              </a:rPr>
              <a:t>O</a:t>
            </a:r>
            <a:r>
              <a:rPr lang="fr-FR" sz="1800" b="1" baseline="-25000" dirty="0" smtClean="0">
                <a:solidFill>
                  <a:srgbClr val="0000FF"/>
                </a:solidFill>
              </a:rPr>
              <a:t>3</a:t>
            </a:r>
            <a:endParaRPr lang="fr-FR" sz="1800" b="1" baseline="-25000" dirty="0">
              <a:solidFill>
                <a:srgbClr val="0000FF"/>
              </a:solidFill>
            </a:endParaRPr>
          </a:p>
        </p:txBody>
      </p:sp>
      <p:sp>
        <p:nvSpPr>
          <p:cNvPr id="7" name="ZoneTexte 6"/>
          <p:cNvSpPr txBox="1"/>
          <p:nvPr/>
        </p:nvSpPr>
        <p:spPr>
          <a:xfrm>
            <a:off x="1043608" y="4437112"/>
            <a:ext cx="633707" cy="369332"/>
          </a:xfrm>
          <a:prstGeom prst="rect">
            <a:avLst/>
          </a:prstGeom>
          <a:noFill/>
        </p:spPr>
        <p:txBody>
          <a:bodyPr wrap="none" rtlCol="0">
            <a:spAutoFit/>
          </a:bodyPr>
          <a:lstStyle/>
          <a:p>
            <a:r>
              <a:rPr lang="fr-FR" sz="1800" b="1" dirty="0" smtClean="0">
                <a:solidFill>
                  <a:srgbClr val="249522"/>
                </a:solidFill>
              </a:rPr>
              <a:t>NS2</a:t>
            </a:r>
            <a:endParaRPr lang="fr-FR" sz="1800" b="1" dirty="0">
              <a:solidFill>
                <a:srgbClr val="249522"/>
              </a:solidFill>
            </a:endParaRPr>
          </a:p>
        </p:txBody>
      </p:sp>
      <p:sp>
        <p:nvSpPr>
          <p:cNvPr id="8" name="ZoneTexte 7"/>
          <p:cNvSpPr txBox="1"/>
          <p:nvPr/>
        </p:nvSpPr>
        <p:spPr>
          <a:xfrm>
            <a:off x="2555776" y="4293096"/>
            <a:ext cx="1279392" cy="369332"/>
          </a:xfrm>
          <a:prstGeom prst="rect">
            <a:avLst/>
          </a:prstGeom>
          <a:noFill/>
        </p:spPr>
        <p:txBody>
          <a:bodyPr wrap="none" rtlCol="0">
            <a:spAutoFit/>
          </a:bodyPr>
          <a:lstStyle/>
          <a:p>
            <a:r>
              <a:rPr lang="fr-FR" sz="1800" b="1" dirty="0" smtClean="0">
                <a:solidFill>
                  <a:srgbClr val="0000FF"/>
                </a:solidFill>
              </a:rPr>
              <a:t>NaAlSi</a:t>
            </a:r>
            <a:r>
              <a:rPr lang="fr-FR" sz="1800" b="1" baseline="-25000" dirty="0" smtClean="0">
                <a:solidFill>
                  <a:srgbClr val="0000FF"/>
                </a:solidFill>
              </a:rPr>
              <a:t>2</a:t>
            </a:r>
            <a:r>
              <a:rPr lang="fr-FR" sz="1800" b="1" dirty="0" smtClean="0">
                <a:solidFill>
                  <a:srgbClr val="0000FF"/>
                </a:solidFill>
              </a:rPr>
              <a:t>O</a:t>
            </a:r>
            <a:r>
              <a:rPr lang="fr-FR" sz="1800" b="1" baseline="-25000" dirty="0" smtClean="0">
                <a:solidFill>
                  <a:srgbClr val="0000FF"/>
                </a:solidFill>
              </a:rPr>
              <a:t>6</a:t>
            </a:r>
            <a:endParaRPr lang="fr-FR" sz="1800" b="1" baseline="-25000" dirty="0">
              <a:solidFill>
                <a:srgbClr val="0000FF"/>
              </a:solidFill>
            </a:endParaRPr>
          </a:p>
        </p:txBody>
      </p:sp>
      <p:cxnSp>
        <p:nvCxnSpPr>
          <p:cNvPr id="9" name="Connecteur droit 8"/>
          <p:cNvCxnSpPr/>
          <p:nvPr/>
        </p:nvCxnSpPr>
        <p:spPr>
          <a:xfrm flipH="1">
            <a:off x="2233716" y="3703576"/>
            <a:ext cx="5536" cy="2557676"/>
          </a:xfrm>
          <a:prstGeom prst="line">
            <a:avLst/>
          </a:prstGeom>
          <a:noFill/>
          <a:ln w="5715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p:nvPr/>
        </p:nvCxnSpPr>
        <p:spPr>
          <a:xfrm flipV="1">
            <a:off x="1664386" y="4653136"/>
            <a:ext cx="819382" cy="9438"/>
          </a:xfrm>
          <a:prstGeom prst="straightConnector1">
            <a:avLst/>
          </a:prstGeom>
          <a:noFill/>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3346698"/>
            <a:ext cx="3740678" cy="2939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Rectangle 10"/>
          <p:cNvSpPr>
            <a:spLocks noChangeArrowheads="1"/>
          </p:cNvSpPr>
          <p:nvPr/>
        </p:nvSpPr>
        <p:spPr bwMode="auto">
          <a:xfrm>
            <a:off x="4788024" y="3717032"/>
            <a:ext cx="215524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altLang="ja-JP" sz="1100" dirty="0" smtClean="0">
                <a:solidFill>
                  <a:srgbClr val="0000FF"/>
                </a:solidFill>
                <a:latin typeface="Geneva" charset="0"/>
              </a:rPr>
              <a:t>Fe</a:t>
            </a:r>
            <a:r>
              <a:rPr lang="en-US" altLang="ja-JP" sz="1100" baseline="30000" dirty="0" smtClean="0">
                <a:solidFill>
                  <a:srgbClr val="0000FF"/>
                </a:solidFill>
                <a:latin typeface="Geneva" charset="0"/>
              </a:rPr>
              <a:t>2</a:t>
            </a:r>
            <a:r>
              <a:rPr lang="en-US" altLang="ja-JP" sz="1100" baseline="30000" dirty="0">
                <a:solidFill>
                  <a:srgbClr val="0000FF"/>
                </a:solidFill>
                <a:latin typeface="Geneva" charset="0"/>
              </a:rPr>
              <a:t>+ </a:t>
            </a:r>
            <a:r>
              <a:rPr lang="en-US" altLang="ja-JP" sz="1100" dirty="0">
                <a:solidFill>
                  <a:srgbClr val="0000FF"/>
                </a:solidFill>
                <a:latin typeface="Geneva" charset="0"/>
              </a:rPr>
              <a:t> </a:t>
            </a:r>
            <a:r>
              <a:rPr lang="en-US" altLang="ja-JP" sz="1100" dirty="0" err="1" smtClean="0">
                <a:solidFill>
                  <a:srgbClr val="0000FF"/>
                </a:solidFill>
                <a:latin typeface="Geneva" charset="0"/>
              </a:rPr>
              <a:t>équivalent</a:t>
            </a:r>
            <a:r>
              <a:rPr lang="en-US" altLang="ja-JP" sz="1100" dirty="0" smtClean="0">
                <a:solidFill>
                  <a:srgbClr val="0000FF"/>
                </a:solidFill>
                <a:latin typeface="Geneva" charset="0"/>
              </a:rPr>
              <a:t> de </a:t>
            </a:r>
            <a:r>
              <a:rPr lang="en-US" altLang="ja-JP" sz="1100" dirty="0" err="1" smtClean="0">
                <a:solidFill>
                  <a:srgbClr val="0000FF"/>
                </a:solidFill>
                <a:latin typeface="Geneva" charset="0"/>
              </a:rPr>
              <a:t>Ca</a:t>
            </a:r>
            <a:r>
              <a:rPr lang="en-US" altLang="ja-JP" sz="1100" baseline="30000" dirty="0" smtClean="0">
                <a:solidFill>
                  <a:srgbClr val="0000FF"/>
                </a:solidFill>
                <a:latin typeface="Geneva" charset="0"/>
              </a:rPr>
              <a:t>++</a:t>
            </a:r>
            <a:endParaRPr lang="en-US" altLang="ja-JP" sz="1100" baseline="30000" dirty="0">
              <a:solidFill>
                <a:srgbClr val="0000FF"/>
              </a:solidFill>
              <a:latin typeface="Geneva" charset="0"/>
            </a:endParaRPr>
          </a:p>
          <a:p>
            <a:pPr algn="ctr"/>
            <a:r>
              <a:rPr lang="en-US" altLang="ja-JP" sz="1100" dirty="0" smtClean="0">
                <a:solidFill>
                  <a:srgbClr val="0000FF"/>
                </a:solidFill>
                <a:latin typeface="Geneva" charset="0"/>
              </a:rPr>
              <a:t>Fe</a:t>
            </a:r>
            <a:r>
              <a:rPr lang="en-US" altLang="ja-JP" sz="1100" baseline="30000" dirty="0" smtClean="0">
                <a:solidFill>
                  <a:srgbClr val="0000FF"/>
                </a:solidFill>
                <a:latin typeface="Geneva" charset="0"/>
              </a:rPr>
              <a:t>3</a:t>
            </a:r>
            <a:r>
              <a:rPr lang="en-US" altLang="ja-JP" sz="1100" baseline="30000" dirty="0">
                <a:solidFill>
                  <a:srgbClr val="0000FF"/>
                </a:solidFill>
                <a:latin typeface="Geneva" charset="0"/>
              </a:rPr>
              <a:t>+ </a:t>
            </a:r>
            <a:r>
              <a:rPr lang="en-US" altLang="ja-JP" sz="1100" dirty="0" err="1" smtClean="0">
                <a:solidFill>
                  <a:srgbClr val="0000FF"/>
                </a:solidFill>
                <a:latin typeface="Geneva" charset="0"/>
              </a:rPr>
              <a:t>équivalent</a:t>
            </a:r>
            <a:r>
              <a:rPr lang="en-US" altLang="ja-JP" sz="1100" dirty="0" smtClean="0">
                <a:solidFill>
                  <a:srgbClr val="0000FF"/>
                </a:solidFill>
                <a:latin typeface="Geneva" charset="0"/>
              </a:rPr>
              <a:t> de Al</a:t>
            </a:r>
            <a:r>
              <a:rPr lang="en-US" altLang="ja-JP" sz="1100" baseline="30000" dirty="0" smtClean="0">
                <a:solidFill>
                  <a:srgbClr val="0000FF"/>
                </a:solidFill>
                <a:latin typeface="Geneva" charset="0"/>
              </a:rPr>
              <a:t>3+</a:t>
            </a:r>
            <a:endParaRPr lang="en-US" sz="1100" dirty="0">
              <a:solidFill>
                <a:srgbClr val="0000FF"/>
              </a:solidFill>
            </a:endParaRPr>
          </a:p>
        </p:txBody>
      </p:sp>
      <p:pic>
        <p:nvPicPr>
          <p:cNvPr id="14" name="Picture 6" descr="4F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6021288"/>
            <a:ext cx="781888" cy="7159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6F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6093296"/>
            <a:ext cx="573745" cy="611763"/>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5652120" y="3140968"/>
            <a:ext cx="1880309" cy="584776"/>
          </a:xfrm>
          <a:prstGeom prst="rect">
            <a:avLst/>
          </a:prstGeom>
          <a:solidFill>
            <a:schemeClr val="bg1"/>
          </a:solidFill>
        </p:spPr>
        <p:txBody>
          <a:bodyPr wrap="none" rtlCol="0">
            <a:spAutoFit/>
          </a:bodyPr>
          <a:lstStyle/>
          <a:p>
            <a:r>
              <a:rPr lang="fr-FR" sz="3200" dirty="0" smtClean="0"/>
              <a:t>Fe</a:t>
            </a:r>
            <a:r>
              <a:rPr lang="fr-FR" sz="3200" baseline="30000" dirty="0" smtClean="0"/>
              <a:t>2+</a:t>
            </a:r>
            <a:r>
              <a:rPr lang="fr-FR" sz="3200" dirty="0" smtClean="0"/>
              <a:t>/Fe</a:t>
            </a:r>
            <a:r>
              <a:rPr lang="fr-FR" sz="3200" baseline="30000" dirty="0" smtClean="0"/>
              <a:t>3+</a:t>
            </a:r>
            <a:endParaRPr lang="fr-FR" sz="3200" baseline="30000" dirty="0"/>
          </a:p>
        </p:txBody>
      </p:sp>
      <p:sp>
        <p:nvSpPr>
          <p:cNvPr id="20" name="ZoneTexte 19"/>
          <p:cNvSpPr txBox="1"/>
          <p:nvPr/>
        </p:nvSpPr>
        <p:spPr>
          <a:xfrm>
            <a:off x="5076056" y="6309320"/>
            <a:ext cx="2173614" cy="253916"/>
          </a:xfrm>
          <a:prstGeom prst="rect">
            <a:avLst/>
          </a:prstGeom>
          <a:noFill/>
        </p:spPr>
        <p:txBody>
          <a:bodyPr wrap="none" rtlCol="0">
            <a:spAutoFit/>
          </a:bodyPr>
          <a:lstStyle/>
          <a:p>
            <a:r>
              <a:rPr lang="fr-FR" sz="1050" dirty="0" err="1" smtClean="0"/>
              <a:t>Sohei</a:t>
            </a:r>
            <a:r>
              <a:rPr lang="fr-FR" sz="1050" dirty="0" smtClean="0"/>
              <a:t> </a:t>
            </a:r>
            <a:r>
              <a:rPr lang="fr-FR" sz="1050" dirty="0" err="1" smtClean="0"/>
              <a:t>Sukenaga</a:t>
            </a:r>
            <a:r>
              <a:rPr lang="fr-FR" sz="1050" dirty="0" smtClean="0"/>
              <a:t>, </a:t>
            </a:r>
            <a:r>
              <a:rPr lang="fr-FR" sz="1050" dirty="0" err="1" smtClean="0"/>
              <a:t>Tohoku</a:t>
            </a:r>
            <a:r>
              <a:rPr lang="fr-FR" sz="1050" dirty="0" smtClean="0"/>
              <a:t>, Sendai</a:t>
            </a:r>
            <a:endParaRPr lang="fr-FR" sz="1050" dirty="0"/>
          </a:p>
        </p:txBody>
      </p:sp>
    </p:spTree>
    <p:extLst>
      <p:ext uri="{BB962C8B-B14F-4D97-AF65-F5344CB8AC3E}">
        <p14:creationId xmlns:p14="http://schemas.microsoft.com/office/powerpoint/2010/main" val="137019496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980728"/>
            <a:ext cx="8017494" cy="2135969"/>
          </a:xfrm>
          <a:prstGeom prst="rect">
            <a:avLst/>
          </a:prstGeom>
          <a:noFill/>
        </p:spPr>
        <p:txBody>
          <a:bodyPr wrap="square" rtlCol="0">
            <a:spAutoFit/>
          </a:bodyPr>
          <a:lstStyle/>
          <a:p>
            <a:pPr>
              <a:lnSpc>
                <a:spcPct val="140000"/>
              </a:lnSpc>
            </a:pPr>
            <a:r>
              <a:rPr lang="fr-FR" sz="2400" b="1" dirty="0" smtClean="0">
                <a:solidFill>
                  <a:srgbClr val="000090"/>
                </a:solidFill>
              </a:rPr>
              <a:t>En résumé : 	Si</a:t>
            </a:r>
            <a:r>
              <a:rPr lang="fr-FR" sz="2400" b="1" baseline="30000" dirty="0" smtClean="0">
                <a:solidFill>
                  <a:srgbClr val="000090"/>
                </a:solidFill>
              </a:rPr>
              <a:t>4+</a:t>
            </a:r>
            <a:r>
              <a:rPr lang="fr-FR" sz="2400" b="1" dirty="0" smtClean="0">
                <a:solidFill>
                  <a:srgbClr val="000090"/>
                </a:solidFill>
              </a:rPr>
              <a:t>, </a:t>
            </a:r>
            <a:r>
              <a:rPr lang="fr-FR" sz="2400" b="1" dirty="0" smtClean="0">
                <a:solidFill>
                  <a:srgbClr val="660066"/>
                </a:solidFill>
              </a:rPr>
              <a:t>Al</a:t>
            </a:r>
            <a:r>
              <a:rPr lang="fr-FR" sz="2400" b="1" baseline="30000" dirty="0" smtClean="0">
                <a:solidFill>
                  <a:srgbClr val="660066"/>
                </a:solidFill>
              </a:rPr>
              <a:t>3+</a:t>
            </a:r>
            <a:r>
              <a:rPr lang="fr-FR" sz="2400" b="1" dirty="0" smtClean="0">
                <a:solidFill>
                  <a:srgbClr val="660066"/>
                </a:solidFill>
              </a:rPr>
              <a:t> </a:t>
            </a:r>
            <a:r>
              <a:rPr lang="fr-FR" sz="2400" b="1" dirty="0" smtClean="0">
                <a:solidFill>
                  <a:srgbClr val="000090"/>
                </a:solidFill>
              </a:rPr>
              <a:t>formateur de réseau</a:t>
            </a:r>
          </a:p>
          <a:p>
            <a:pPr>
              <a:lnSpc>
                <a:spcPct val="140000"/>
              </a:lnSpc>
            </a:pPr>
            <a:r>
              <a:rPr lang="fr-FR" sz="2400" b="1" dirty="0">
                <a:solidFill>
                  <a:srgbClr val="000090"/>
                </a:solidFill>
              </a:rPr>
              <a:t>	</a:t>
            </a:r>
            <a:r>
              <a:rPr lang="fr-FR" sz="2400" b="1" dirty="0" smtClean="0">
                <a:solidFill>
                  <a:srgbClr val="000090"/>
                </a:solidFill>
              </a:rPr>
              <a:t>		O oxygène pontant ou </a:t>
            </a:r>
            <a:r>
              <a:rPr lang="fr-FR" sz="2400" b="1" dirty="0" smtClean="0">
                <a:solidFill>
                  <a:srgbClr val="FF6600"/>
                </a:solidFill>
              </a:rPr>
              <a:t>non pontant</a:t>
            </a:r>
          </a:p>
          <a:p>
            <a:pPr>
              <a:lnSpc>
                <a:spcPct val="140000"/>
              </a:lnSpc>
            </a:pPr>
            <a:r>
              <a:rPr lang="fr-FR" sz="2400" b="1" dirty="0">
                <a:solidFill>
                  <a:srgbClr val="000090"/>
                </a:solidFill>
              </a:rPr>
              <a:t>	</a:t>
            </a:r>
            <a:r>
              <a:rPr lang="fr-FR" sz="2400" b="1" dirty="0" smtClean="0">
                <a:solidFill>
                  <a:srgbClr val="000090"/>
                </a:solidFill>
              </a:rPr>
              <a:t>		</a:t>
            </a:r>
            <a:r>
              <a:rPr lang="fr-FR" sz="2400" b="1" dirty="0" smtClean="0">
                <a:solidFill>
                  <a:srgbClr val="249522"/>
                </a:solidFill>
              </a:rPr>
              <a:t>Na</a:t>
            </a:r>
            <a:r>
              <a:rPr lang="fr-FR" sz="2400" b="1" baseline="30000" dirty="0" smtClean="0">
                <a:solidFill>
                  <a:srgbClr val="249522"/>
                </a:solidFill>
              </a:rPr>
              <a:t>+</a:t>
            </a:r>
            <a:r>
              <a:rPr lang="fr-FR" sz="2400" b="1" dirty="0" smtClean="0">
                <a:solidFill>
                  <a:srgbClr val="249522"/>
                </a:solidFill>
              </a:rPr>
              <a:t>, Ca</a:t>
            </a:r>
            <a:r>
              <a:rPr lang="fr-FR" sz="2400" b="1" baseline="30000" dirty="0" smtClean="0">
                <a:solidFill>
                  <a:srgbClr val="249522"/>
                </a:solidFill>
              </a:rPr>
              <a:t>++</a:t>
            </a:r>
            <a:r>
              <a:rPr lang="fr-FR" sz="2400" b="1" dirty="0" smtClean="0">
                <a:solidFill>
                  <a:srgbClr val="249522"/>
                </a:solidFill>
              </a:rPr>
              <a:t>, modificateur de réseau </a:t>
            </a:r>
          </a:p>
          <a:p>
            <a:pPr>
              <a:lnSpc>
                <a:spcPct val="140000"/>
              </a:lnSpc>
            </a:pPr>
            <a:r>
              <a:rPr lang="fr-FR" sz="2400" b="1" dirty="0">
                <a:solidFill>
                  <a:srgbClr val="000090"/>
                </a:solidFill>
              </a:rPr>
              <a:t>	</a:t>
            </a:r>
            <a:r>
              <a:rPr lang="fr-FR" sz="2400" b="1" dirty="0" smtClean="0">
                <a:solidFill>
                  <a:srgbClr val="000090"/>
                </a:solidFill>
              </a:rPr>
              <a:t>		ou </a:t>
            </a:r>
            <a:r>
              <a:rPr lang="fr-FR" sz="2400" b="1" dirty="0" smtClean="0">
                <a:solidFill>
                  <a:srgbClr val="84061D"/>
                </a:solidFill>
              </a:rPr>
              <a:t>compensateur de charge</a:t>
            </a:r>
            <a:endParaRPr lang="fr-FR" sz="2400" b="1" dirty="0">
              <a:solidFill>
                <a:srgbClr val="84061D"/>
              </a:solidFill>
            </a:endParaRPr>
          </a:p>
        </p:txBody>
      </p:sp>
      <p:sp>
        <p:nvSpPr>
          <p:cNvPr id="3" name="Triangle isocèle 2"/>
          <p:cNvSpPr/>
          <p:nvPr/>
        </p:nvSpPr>
        <p:spPr>
          <a:xfrm>
            <a:off x="611560" y="3703576"/>
            <a:ext cx="3244311" cy="2557676"/>
          </a:xfrm>
          <a:prstGeom prst="triangle">
            <a:avLst/>
          </a:prstGeom>
          <a:gradFill flip="none" rotWithShape="1">
            <a:gsLst>
              <a:gs pos="0">
                <a:srgbClr val="3366FF"/>
              </a:gs>
              <a:gs pos="100000">
                <a:srgbClr val="FFFFFF"/>
              </a:gs>
            </a:gsLst>
            <a:path path="rect">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rgbClr val="0000FF"/>
              </a:solidFill>
            </a:endParaRPr>
          </a:p>
        </p:txBody>
      </p:sp>
      <p:sp>
        <p:nvSpPr>
          <p:cNvPr id="4" name="ZoneTexte 3"/>
          <p:cNvSpPr txBox="1"/>
          <p:nvPr/>
        </p:nvSpPr>
        <p:spPr>
          <a:xfrm>
            <a:off x="1984738" y="3359434"/>
            <a:ext cx="667896" cy="369332"/>
          </a:xfrm>
          <a:prstGeom prst="rect">
            <a:avLst/>
          </a:prstGeom>
          <a:noFill/>
        </p:spPr>
        <p:txBody>
          <a:bodyPr wrap="none" rtlCol="0">
            <a:spAutoFit/>
          </a:bodyPr>
          <a:lstStyle/>
          <a:p>
            <a:r>
              <a:rPr lang="fr-FR" sz="1800" b="1" dirty="0" smtClean="0">
                <a:solidFill>
                  <a:srgbClr val="0000FF"/>
                </a:solidFill>
              </a:rPr>
              <a:t>SiO</a:t>
            </a:r>
            <a:r>
              <a:rPr lang="fr-FR" sz="1800" b="1" baseline="-25000" dirty="0" smtClean="0">
                <a:solidFill>
                  <a:srgbClr val="0000FF"/>
                </a:solidFill>
              </a:rPr>
              <a:t>2</a:t>
            </a:r>
            <a:endParaRPr lang="fr-FR" sz="1800" b="1" baseline="-25000" dirty="0">
              <a:solidFill>
                <a:srgbClr val="0000FF"/>
              </a:solidFill>
            </a:endParaRPr>
          </a:p>
        </p:txBody>
      </p:sp>
      <p:sp>
        <p:nvSpPr>
          <p:cNvPr id="5" name="ZoneTexte 4"/>
          <p:cNvSpPr txBox="1"/>
          <p:nvPr/>
        </p:nvSpPr>
        <p:spPr>
          <a:xfrm>
            <a:off x="500991" y="6191577"/>
            <a:ext cx="744878" cy="646331"/>
          </a:xfrm>
          <a:prstGeom prst="rect">
            <a:avLst/>
          </a:prstGeom>
          <a:noFill/>
        </p:spPr>
        <p:txBody>
          <a:bodyPr wrap="none" rtlCol="0">
            <a:spAutoFit/>
          </a:bodyPr>
          <a:lstStyle/>
          <a:p>
            <a:r>
              <a:rPr lang="fr-FR" sz="1800" b="1" dirty="0" smtClean="0">
                <a:solidFill>
                  <a:srgbClr val="0000FF"/>
                </a:solidFill>
              </a:rPr>
              <a:t>Na</a:t>
            </a:r>
            <a:r>
              <a:rPr lang="fr-FR" sz="1800" b="1" baseline="-25000" dirty="0" smtClean="0">
                <a:solidFill>
                  <a:srgbClr val="0000FF"/>
                </a:solidFill>
              </a:rPr>
              <a:t>2</a:t>
            </a:r>
            <a:r>
              <a:rPr lang="fr-FR" sz="1800" b="1" dirty="0" smtClean="0">
                <a:solidFill>
                  <a:srgbClr val="0000FF"/>
                </a:solidFill>
              </a:rPr>
              <a:t>O</a:t>
            </a:r>
          </a:p>
          <a:p>
            <a:r>
              <a:rPr lang="fr-FR" sz="1800" b="1" dirty="0" err="1" smtClean="0">
                <a:solidFill>
                  <a:srgbClr val="0000FF"/>
                </a:solidFill>
              </a:rPr>
              <a:t>CaO</a:t>
            </a:r>
            <a:endParaRPr lang="fr-FR" sz="1800" b="1" dirty="0">
              <a:solidFill>
                <a:srgbClr val="0000FF"/>
              </a:solidFill>
            </a:endParaRPr>
          </a:p>
        </p:txBody>
      </p:sp>
      <p:sp>
        <p:nvSpPr>
          <p:cNvPr id="6" name="ZoneTexte 5"/>
          <p:cNvSpPr txBox="1"/>
          <p:nvPr/>
        </p:nvSpPr>
        <p:spPr>
          <a:xfrm>
            <a:off x="3346959" y="6210452"/>
            <a:ext cx="766218" cy="369332"/>
          </a:xfrm>
          <a:prstGeom prst="rect">
            <a:avLst/>
          </a:prstGeom>
          <a:noFill/>
        </p:spPr>
        <p:txBody>
          <a:bodyPr wrap="none" rtlCol="0">
            <a:spAutoFit/>
          </a:bodyPr>
          <a:lstStyle/>
          <a:p>
            <a:r>
              <a:rPr lang="fr-FR" sz="1800" b="1" dirty="0" smtClean="0">
                <a:solidFill>
                  <a:srgbClr val="0000FF"/>
                </a:solidFill>
              </a:rPr>
              <a:t>Al</a:t>
            </a:r>
            <a:r>
              <a:rPr lang="fr-FR" sz="1800" b="1" baseline="-25000" dirty="0" smtClean="0">
                <a:solidFill>
                  <a:srgbClr val="0000FF"/>
                </a:solidFill>
              </a:rPr>
              <a:t>2</a:t>
            </a:r>
            <a:r>
              <a:rPr lang="fr-FR" sz="1800" b="1" dirty="0" smtClean="0">
                <a:solidFill>
                  <a:srgbClr val="0000FF"/>
                </a:solidFill>
              </a:rPr>
              <a:t>O</a:t>
            </a:r>
            <a:r>
              <a:rPr lang="fr-FR" sz="1800" b="1" baseline="-25000" dirty="0" smtClean="0">
                <a:solidFill>
                  <a:srgbClr val="0000FF"/>
                </a:solidFill>
              </a:rPr>
              <a:t>3</a:t>
            </a:r>
            <a:endParaRPr lang="fr-FR" sz="1800" b="1" baseline="-25000" dirty="0">
              <a:solidFill>
                <a:srgbClr val="0000FF"/>
              </a:solidFill>
            </a:endParaRPr>
          </a:p>
        </p:txBody>
      </p:sp>
      <p:sp>
        <p:nvSpPr>
          <p:cNvPr id="7" name="ZoneTexte 6"/>
          <p:cNvSpPr txBox="1"/>
          <p:nvPr/>
        </p:nvSpPr>
        <p:spPr>
          <a:xfrm>
            <a:off x="1043608" y="4437112"/>
            <a:ext cx="633707" cy="369332"/>
          </a:xfrm>
          <a:prstGeom prst="rect">
            <a:avLst/>
          </a:prstGeom>
          <a:noFill/>
        </p:spPr>
        <p:txBody>
          <a:bodyPr wrap="none" rtlCol="0">
            <a:spAutoFit/>
          </a:bodyPr>
          <a:lstStyle/>
          <a:p>
            <a:r>
              <a:rPr lang="fr-FR" sz="1800" b="1" dirty="0" smtClean="0">
                <a:solidFill>
                  <a:srgbClr val="249522"/>
                </a:solidFill>
              </a:rPr>
              <a:t>NS2</a:t>
            </a:r>
            <a:endParaRPr lang="fr-FR" sz="1800" b="1" dirty="0">
              <a:solidFill>
                <a:srgbClr val="249522"/>
              </a:solidFill>
            </a:endParaRPr>
          </a:p>
        </p:txBody>
      </p:sp>
      <p:sp>
        <p:nvSpPr>
          <p:cNvPr id="8" name="ZoneTexte 7"/>
          <p:cNvSpPr txBox="1"/>
          <p:nvPr/>
        </p:nvSpPr>
        <p:spPr>
          <a:xfrm>
            <a:off x="2555776" y="4293096"/>
            <a:ext cx="1279392" cy="369332"/>
          </a:xfrm>
          <a:prstGeom prst="rect">
            <a:avLst/>
          </a:prstGeom>
          <a:noFill/>
        </p:spPr>
        <p:txBody>
          <a:bodyPr wrap="none" rtlCol="0">
            <a:spAutoFit/>
          </a:bodyPr>
          <a:lstStyle/>
          <a:p>
            <a:r>
              <a:rPr lang="fr-FR" sz="1800" b="1" dirty="0" smtClean="0">
                <a:solidFill>
                  <a:srgbClr val="0000FF"/>
                </a:solidFill>
              </a:rPr>
              <a:t>NaAlSi</a:t>
            </a:r>
            <a:r>
              <a:rPr lang="fr-FR" sz="1800" b="1" baseline="-25000" dirty="0" smtClean="0">
                <a:solidFill>
                  <a:srgbClr val="0000FF"/>
                </a:solidFill>
              </a:rPr>
              <a:t>2</a:t>
            </a:r>
            <a:r>
              <a:rPr lang="fr-FR" sz="1800" b="1" dirty="0" smtClean="0">
                <a:solidFill>
                  <a:srgbClr val="0000FF"/>
                </a:solidFill>
              </a:rPr>
              <a:t>O</a:t>
            </a:r>
            <a:r>
              <a:rPr lang="fr-FR" sz="1800" b="1" baseline="-25000" dirty="0" smtClean="0">
                <a:solidFill>
                  <a:srgbClr val="0000FF"/>
                </a:solidFill>
              </a:rPr>
              <a:t>6</a:t>
            </a:r>
            <a:endParaRPr lang="fr-FR" sz="1800" b="1" baseline="-25000" dirty="0">
              <a:solidFill>
                <a:srgbClr val="0000FF"/>
              </a:solidFill>
            </a:endParaRPr>
          </a:p>
        </p:txBody>
      </p:sp>
      <p:cxnSp>
        <p:nvCxnSpPr>
          <p:cNvPr id="9" name="Connecteur droit 8"/>
          <p:cNvCxnSpPr/>
          <p:nvPr/>
        </p:nvCxnSpPr>
        <p:spPr>
          <a:xfrm flipH="1">
            <a:off x="2233716" y="3703576"/>
            <a:ext cx="5536" cy="2557676"/>
          </a:xfrm>
          <a:prstGeom prst="line">
            <a:avLst/>
          </a:prstGeom>
          <a:noFill/>
          <a:ln w="57150" cmpd="sng">
            <a:solidFill>
              <a:srgbClr val="FF6600"/>
            </a:solidFill>
          </a:ln>
        </p:spPr>
        <p:style>
          <a:lnRef idx="2">
            <a:schemeClr val="accent1"/>
          </a:lnRef>
          <a:fillRef idx="0">
            <a:schemeClr val="accent1"/>
          </a:fillRef>
          <a:effectRef idx="1">
            <a:schemeClr val="accent1"/>
          </a:effectRef>
          <a:fontRef idx="minor">
            <a:schemeClr val="tx1"/>
          </a:fontRef>
        </p:style>
      </p:cxnSp>
      <p:cxnSp>
        <p:nvCxnSpPr>
          <p:cNvPr id="10" name="Connecteur droit avec flèche 9"/>
          <p:cNvCxnSpPr/>
          <p:nvPr/>
        </p:nvCxnSpPr>
        <p:spPr>
          <a:xfrm flipV="1">
            <a:off x="1664386" y="4653136"/>
            <a:ext cx="819382" cy="9438"/>
          </a:xfrm>
          <a:prstGeom prst="straightConnector1">
            <a:avLst/>
          </a:prstGeom>
          <a:noFill/>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pic>
        <p:nvPicPr>
          <p:cNvPr id="1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83968" y="3346698"/>
            <a:ext cx="3740678" cy="2939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3" name="Rectangle 10"/>
          <p:cNvSpPr>
            <a:spLocks noChangeArrowheads="1"/>
          </p:cNvSpPr>
          <p:nvPr/>
        </p:nvSpPr>
        <p:spPr bwMode="auto">
          <a:xfrm>
            <a:off x="4788024" y="3717032"/>
            <a:ext cx="2155243" cy="430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altLang="ja-JP" sz="1100" dirty="0" smtClean="0">
                <a:solidFill>
                  <a:srgbClr val="0000FF"/>
                </a:solidFill>
                <a:latin typeface="Geneva" charset="0"/>
              </a:rPr>
              <a:t>Fe</a:t>
            </a:r>
            <a:r>
              <a:rPr lang="en-US" altLang="ja-JP" sz="1100" baseline="30000" dirty="0" smtClean="0">
                <a:solidFill>
                  <a:srgbClr val="0000FF"/>
                </a:solidFill>
                <a:latin typeface="Geneva" charset="0"/>
              </a:rPr>
              <a:t>2</a:t>
            </a:r>
            <a:r>
              <a:rPr lang="en-US" altLang="ja-JP" sz="1100" baseline="30000" dirty="0">
                <a:solidFill>
                  <a:srgbClr val="0000FF"/>
                </a:solidFill>
                <a:latin typeface="Geneva" charset="0"/>
              </a:rPr>
              <a:t>+ </a:t>
            </a:r>
            <a:r>
              <a:rPr lang="en-US" altLang="ja-JP" sz="1100" dirty="0">
                <a:solidFill>
                  <a:srgbClr val="0000FF"/>
                </a:solidFill>
                <a:latin typeface="Geneva" charset="0"/>
              </a:rPr>
              <a:t> </a:t>
            </a:r>
            <a:r>
              <a:rPr lang="en-US" altLang="ja-JP" sz="1100" dirty="0" err="1" smtClean="0">
                <a:solidFill>
                  <a:srgbClr val="0000FF"/>
                </a:solidFill>
                <a:latin typeface="Geneva" charset="0"/>
              </a:rPr>
              <a:t>équivalent</a:t>
            </a:r>
            <a:r>
              <a:rPr lang="en-US" altLang="ja-JP" sz="1100" dirty="0" smtClean="0">
                <a:solidFill>
                  <a:srgbClr val="0000FF"/>
                </a:solidFill>
                <a:latin typeface="Geneva" charset="0"/>
              </a:rPr>
              <a:t> de </a:t>
            </a:r>
            <a:r>
              <a:rPr lang="en-US" altLang="ja-JP" sz="1100" dirty="0" err="1" smtClean="0">
                <a:solidFill>
                  <a:srgbClr val="0000FF"/>
                </a:solidFill>
                <a:latin typeface="Geneva" charset="0"/>
              </a:rPr>
              <a:t>Ca</a:t>
            </a:r>
            <a:r>
              <a:rPr lang="en-US" altLang="ja-JP" sz="1100" baseline="30000" dirty="0" smtClean="0">
                <a:solidFill>
                  <a:srgbClr val="0000FF"/>
                </a:solidFill>
                <a:latin typeface="Geneva" charset="0"/>
              </a:rPr>
              <a:t>++</a:t>
            </a:r>
            <a:endParaRPr lang="en-US" altLang="ja-JP" sz="1100" baseline="30000" dirty="0">
              <a:solidFill>
                <a:srgbClr val="0000FF"/>
              </a:solidFill>
              <a:latin typeface="Geneva" charset="0"/>
            </a:endParaRPr>
          </a:p>
          <a:p>
            <a:pPr algn="ctr"/>
            <a:r>
              <a:rPr lang="en-US" altLang="ja-JP" sz="1100" dirty="0" smtClean="0">
                <a:solidFill>
                  <a:srgbClr val="0000FF"/>
                </a:solidFill>
                <a:latin typeface="Geneva" charset="0"/>
              </a:rPr>
              <a:t>Fe</a:t>
            </a:r>
            <a:r>
              <a:rPr lang="en-US" altLang="ja-JP" sz="1100" baseline="30000" dirty="0" smtClean="0">
                <a:solidFill>
                  <a:srgbClr val="0000FF"/>
                </a:solidFill>
                <a:latin typeface="Geneva" charset="0"/>
              </a:rPr>
              <a:t>3</a:t>
            </a:r>
            <a:r>
              <a:rPr lang="en-US" altLang="ja-JP" sz="1100" baseline="30000" dirty="0">
                <a:solidFill>
                  <a:srgbClr val="0000FF"/>
                </a:solidFill>
                <a:latin typeface="Geneva" charset="0"/>
              </a:rPr>
              <a:t>+ </a:t>
            </a:r>
            <a:r>
              <a:rPr lang="en-US" altLang="ja-JP" sz="1100" dirty="0" err="1" smtClean="0">
                <a:solidFill>
                  <a:srgbClr val="0000FF"/>
                </a:solidFill>
                <a:latin typeface="Geneva" charset="0"/>
              </a:rPr>
              <a:t>équivalent</a:t>
            </a:r>
            <a:r>
              <a:rPr lang="en-US" altLang="ja-JP" sz="1100" dirty="0" smtClean="0">
                <a:solidFill>
                  <a:srgbClr val="0000FF"/>
                </a:solidFill>
                <a:latin typeface="Geneva" charset="0"/>
              </a:rPr>
              <a:t> de Al</a:t>
            </a:r>
            <a:r>
              <a:rPr lang="en-US" altLang="ja-JP" sz="1100" baseline="30000" dirty="0" smtClean="0">
                <a:solidFill>
                  <a:srgbClr val="0000FF"/>
                </a:solidFill>
                <a:latin typeface="Geneva" charset="0"/>
              </a:rPr>
              <a:t>3+</a:t>
            </a:r>
            <a:endParaRPr lang="en-US" sz="1100" dirty="0">
              <a:solidFill>
                <a:srgbClr val="0000FF"/>
              </a:solidFill>
            </a:endParaRPr>
          </a:p>
        </p:txBody>
      </p:sp>
      <p:pic>
        <p:nvPicPr>
          <p:cNvPr id="14" name="Picture 6" descr="4F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0312" y="6021288"/>
            <a:ext cx="781888" cy="71599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7" descr="6F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984" y="6093296"/>
            <a:ext cx="573745" cy="611763"/>
          </a:xfrm>
          <a:prstGeom prst="rect">
            <a:avLst/>
          </a:prstGeom>
          <a:noFill/>
          <a:extLst>
            <a:ext uri="{909E8E84-426E-40dd-AFC4-6F175D3DCCD1}">
              <a14:hiddenFill xmlns:a14="http://schemas.microsoft.com/office/drawing/2010/main">
                <a:solidFill>
                  <a:srgbClr val="FFFFFF"/>
                </a:solidFill>
              </a14:hiddenFill>
            </a:ext>
          </a:extLst>
        </p:spPr>
      </p:pic>
      <p:sp>
        <p:nvSpPr>
          <p:cNvPr id="11" name="ZoneTexte 10"/>
          <p:cNvSpPr txBox="1"/>
          <p:nvPr/>
        </p:nvSpPr>
        <p:spPr>
          <a:xfrm>
            <a:off x="5652120" y="3140968"/>
            <a:ext cx="1880309" cy="584776"/>
          </a:xfrm>
          <a:prstGeom prst="rect">
            <a:avLst/>
          </a:prstGeom>
          <a:solidFill>
            <a:schemeClr val="bg1"/>
          </a:solidFill>
        </p:spPr>
        <p:txBody>
          <a:bodyPr wrap="none" rtlCol="0">
            <a:spAutoFit/>
          </a:bodyPr>
          <a:lstStyle/>
          <a:p>
            <a:r>
              <a:rPr lang="fr-FR" sz="3200" dirty="0" smtClean="0"/>
              <a:t>Fe</a:t>
            </a:r>
            <a:r>
              <a:rPr lang="fr-FR" sz="3200" baseline="30000" dirty="0" smtClean="0"/>
              <a:t>2+</a:t>
            </a:r>
            <a:r>
              <a:rPr lang="fr-FR" sz="3200" dirty="0" smtClean="0"/>
              <a:t>/Fe</a:t>
            </a:r>
            <a:r>
              <a:rPr lang="fr-FR" sz="3200" baseline="30000" dirty="0" smtClean="0"/>
              <a:t>3+</a:t>
            </a:r>
            <a:endParaRPr lang="fr-FR" sz="3200" baseline="30000" dirty="0"/>
          </a:p>
        </p:txBody>
      </p:sp>
      <p:sp>
        <p:nvSpPr>
          <p:cNvPr id="16" name="ZoneTexte 15"/>
          <p:cNvSpPr txBox="1"/>
          <p:nvPr/>
        </p:nvSpPr>
        <p:spPr>
          <a:xfrm rot="20315317">
            <a:off x="971600" y="2924944"/>
            <a:ext cx="6510516" cy="523220"/>
          </a:xfrm>
          <a:prstGeom prst="rect">
            <a:avLst/>
          </a:prstGeom>
          <a:solidFill>
            <a:schemeClr val="bg1">
              <a:lumMod val="95000"/>
            </a:schemeClr>
          </a:solidFill>
        </p:spPr>
        <p:txBody>
          <a:bodyPr wrap="none" rtlCol="0">
            <a:spAutoFit/>
          </a:bodyPr>
          <a:lstStyle/>
          <a:p>
            <a:r>
              <a:rPr lang="fr-FR" sz="2800" b="1" dirty="0" smtClean="0">
                <a:solidFill>
                  <a:srgbClr val="FF6600"/>
                </a:solidFill>
              </a:rPr>
              <a:t>Besoin de sonder le rôle de Na</a:t>
            </a:r>
            <a:r>
              <a:rPr lang="fr-FR" sz="2800" b="1" baseline="30000" dirty="0" smtClean="0">
                <a:solidFill>
                  <a:srgbClr val="FF6600"/>
                </a:solidFill>
              </a:rPr>
              <a:t>+</a:t>
            </a:r>
            <a:r>
              <a:rPr lang="fr-FR" sz="2800" b="1" dirty="0" smtClean="0">
                <a:solidFill>
                  <a:srgbClr val="FF6600"/>
                </a:solidFill>
              </a:rPr>
              <a:t>, Ca</a:t>
            </a:r>
            <a:r>
              <a:rPr lang="fr-FR" sz="2800" b="1" baseline="30000" dirty="0" smtClean="0">
                <a:solidFill>
                  <a:srgbClr val="FF6600"/>
                </a:solidFill>
              </a:rPr>
              <a:t>++</a:t>
            </a:r>
            <a:endParaRPr lang="fr-FR" sz="2800" b="1" baseline="30000" dirty="0">
              <a:solidFill>
                <a:srgbClr val="FF6600"/>
              </a:solidFill>
            </a:endParaRPr>
          </a:p>
        </p:txBody>
      </p:sp>
    </p:spTree>
    <p:extLst>
      <p:ext uri="{BB962C8B-B14F-4D97-AF65-F5344CB8AC3E}">
        <p14:creationId xmlns:p14="http://schemas.microsoft.com/office/powerpoint/2010/main" val="1661193445"/>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r 21"/>
          <p:cNvGrpSpPr/>
          <p:nvPr/>
        </p:nvGrpSpPr>
        <p:grpSpPr>
          <a:xfrm>
            <a:off x="218096" y="3717032"/>
            <a:ext cx="3705832" cy="3140968"/>
            <a:chOff x="4076334" y="3563438"/>
            <a:chExt cx="3061066" cy="3092664"/>
          </a:xfrm>
        </p:grpSpPr>
        <p:pic>
          <p:nvPicPr>
            <p:cNvPr id="20" name="Image 19"/>
            <p:cNvPicPr>
              <a:picLocks noChangeAspect="1"/>
            </p:cNvPicPr>
            <p:nvPr/>
          </p:nvPicPr>
          <p:blipFill>
            <a:blip r:embed="rId2"/>
            <a:stretch>
              <a:fillRect/>
            </a:stretch>
          </p:blipFill>
          <p:spPr>
            <a:xfrm>
              <a:off x="4076334" y="3563438"/>
              <a:ext cx="3061066" cy="3092664"/>
            </a:xfrm>
            <a:prstGeom prst="rect">
              <a:avLst/>
            </a:prstGeom>
          </p:spPr>
        </p:pic>
        <p:sp>
          <p:nvSpPr>
            <p:cNvPr id="21" name="ZoneTexte 20"/>
            <p:cNvSpPr txBox="1"/>
            <p:nvPr/>
          </p:nvSpPr>
          <p:spPr>
            <a:xfrm>
              <a:off x="4940300" y="3831342"/>
              <a:ext cx="1068778" cy="202241"/>
            </a:xfrm>
            <a:prstGeom prst="rect">
              <a:avLst/>
            </a:prstGeom>
            <a:noFill/>
          </p:spPr>
          <p:txBody>
            <a:bodyPr wrap="none" rtlCol="0">
              <a:spAutoFit/>
            </a:bodyPr>
            <a:lstStyle/>
            <a:p>
              <a:r>
                <a:rPr lang="fr-FR" sz="800" dirty="0" smtClean="0"/>
                <a:t>Richet et al., GCA, 1993</a:t>
              </a:r>
              <a:endParaRPr lang="fr-FR" sz="800" dirty="0"/>
            </a:p>
          </p:txBody>
        </p:sp>
      </p:grpSp>
      <p:sp>
        <p:nvSpPr>
          <p:cNvPr id="2" name="Triangle isocèle 1"/>
          <p:cNvSpPr/>
          <p:nvPr/>
        </p:nvSpPr>
        <p:spPr>
          <a:xfrm>
            <a:off x="328665" y="801299"/>
            <a:ext cx="3244311" cy="2557676"/>
          </a:xfrm>
          <a:prstGeom prst="triangle">
            <a:avLst/>
          </a:prstGeom>
          <a:gradFill flip="none" rotWithShape="1">
            <a:gsLst>
              <a:gs pos="0">
                <a:srgbClr val="3366FF"/>
              </a:gs>
              <a:gs pos="100000">
                <a:srgbClr val="FFFFFF"/>
              </a:gs>
            </a:gsLst>
            <a:path path="rect">
              <a:fillToRect l="100000" t="100000"/>
            </a:path>
            <a:tileRect r="-100000" b="-10000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rgbClr val="0000FF"/>
              </a:solidFill>
            </a:endParaRPr>
          </a:p>
        </p:txBody>
      </p:sp>
      <p:sp>
        <p:nvSpPr>
          <p:cNvPr id="3" name="ZoneTexte 2"/>
          <p:cNvSpPr txBox="1"/>
          <p:nvPr/>
        </p:nvSpPr>
        <p:spPr>
          <a:xfrm>
            <a:off x="1043608" y="611396"/>
            <a:ext cx="667896" cy="369332"/>
          </a:xfrm>
          <a:prstGeom prst="rect">
            <a:avLst/>
          </a:prstGeom>
          <a:noFill/>
        </p:spPr>
        <p:txBody>
          <a:bodyPr wrap="none" rtlCol="0">
            <a:spAutoFit/>
          </a:bodyPr>
          <a:lstStyle/>
          <a:p>
            <a:r>
              <a:rPr lang="fr-FR" sz="1800" b="1" dirty="0" smtClean="0">
                <a:solidFill>
                  <a:srgbClr val="0000FF"/>
                </a:solidFill>
              </a:rPr>
              <a:t>SiO</a:t>
            </a:r>
            <a:r>
              <a:rPr lang="fr-FR" sz="1800" b="1" baseline="-25000" dirty="0" smtClean="0">
                <a:solidFill>
                  <a:srgbClr val="0000FF"/>
                </a:solidFill>
              </a:rPr>
              <a:t>2</a:t>
            </a:r>
            <a:endParaRPr lang="fr-FR" sz="1800" b="1" baseline="-25000" dirty="0">
              <a:solidFill>
                <a:srgbClr val="0000FF"/>
              </a:solidFill>
            </a:endParaRPr>
          </a:p>
        </p:txBody>
      </p:sp>
      <p:sp>
        <p:nvSpPr>
          <p:cNvPr id="4" name="ZoneTexte 3"/>
          <p:cNvSpPr txBox="1"/>
          <p:nvPr/>
        </p:nvSpPr>
        <p:spPr>
          <a:xfrm>
            <a:off x="218096" y="3289300"/>
            <a:ext cx="744878" cy="369332"/>
          </a:xfrm>
          <a:prstGeom prst="rect">
            <a:avLst/>
          </a:prstGeom>
          <a:noFill/>
        </p:spPr>
        <p:txBody>
          <a:bodyPr wrap="none" rtlCol="0">
            <a:spAutoFit/>
          </a:bodyPr>
          <a:lstStyle/>
          <a:p>
            <a:r>
              <a:rPr lang="fr-FR" sz="1800" b="1" dirty="0" smtClean="0">
                <a:solidFill>
                  <a:srgbClr val="0000FF"/>
                </a:solidFill>
              </a:rPr>
              <a:t>Na</a:t>
            </a:r>
            <a:r>
              <a:rPr lang="fr-FR" sz="1800" b="1" baseline="-25000" dirty="0" smtClean="0">
                <a:solidFill>
                  <a:srgbClr val="0000FF"/>
                </a:solidFill>
              </a:rPr>
              <a:t>2</a:t>
            </a:r>
            <a:r>
              <a:rPr lang="fr-FR" sz="1800" b="1" dirty="0">
                <a:solidFill>
                  <a:srgbClr val="0000FF"/>
                </a:solidFill>
              </a:rPr>
              <a:t>O</a:t>
            </a:r>
            <a:endParaRPr lang="fr-FR" sz="1800" b="1" baseline="-25000" dirty="0">
              <a:solidFill>
                <a:srgbClr val="0000FF"/>
              </a:solidFill>
            </a:endParaRPr>
          </a:p>
        </p:txBody>
      </p:sp>
      <p:sp>
        <p:nvSpPr>
          <p:cNvPr id="5" name="ZoneTexte 4"/>
          <p:cNvSpPr txBox="1"/>
          <p:nvPr/>
        </p:nvSpPr>
        <p:spPr>
          <a:xfrm>
            <a:off x="3064064" y="3308175"/>
            <a:ext cx="766218" cy="369332"/>
          </a:xfrm>
          <a:prstGeom prst="rect">
            <a:avLst/>
          </a:prstGeom>
          <a:noFill/>
        </p:spPr>
        <p:txBody>
          <a:bodyPr wrap="none" rtlCol="0">
            <a:spAutoFit/>
          </a:bodyPr>
          <a:lstStyle/>
          <a:p>
            <a:r>
              <a:rPr lang="fr-FR" sz="1800" b="1" dirty="0" smtClean="0">
                <a:solidFill>
                  <a:srgbClr val="0000FF"/>
                </a:solidFill>
              </a:rPr>
              <a:t>Al</a:t>
            </a:r>
            <a:r>
              <a:rPr lang="fr-FR" sz="1800" b="1" baseline="-25000" dirty="0" smtClean="0">
                <a:solidFill>
                  <a:srgbClr val="0000FF"/>
                </a:solidFill>
              </a:rPr>
              <a:t>2</a:t>
            </a:r>
            <a:r>
              <a:rPr lang="fr-FR" sz="1800" b="1" dirty="0" smtClean="0">
                <a:solidFill>
                  <a:srgbClr val="0000FF"/>
                </a:solidFill>
              </a:rPr>
              <a:t>O</a:t>
            </a:r>
            <a:r>
              <a:rPr lang="fr-FR" sz="1800" b="1" baseline="-25000" dirty="0" smtClean="0">
                <a:solidFill>
                  <a:srgbClr val="0000FF"/>
                </a:solidFill>
              </a:rPr>
              <a:t>3</a:t>
            </a:r>
            <a:endParaRPr lang="fr-FR" sz="1800" b="1" baseline="-25000" dirty="0">
              <a:solidFill>
                <a:srgbClr val="0000FF"/>
              </a:solidFill>
            </a:endParaRPr>
          </a:p>
        </p:txBody>
      </p:sp>
      <p:cxnSp>
        <p:nvCxnSpPr>
          <p:cNvPr id="7" name="Connecteur droit 6"/>
          <p:cNvCxnSpPr>
            <a:endCxn id="2" idx="3"/>
          </p:cNvCxnSpPr>
          <p:nvPr/>
        </p:nvCxnSpPr>
        <p:spPr>
          <a:xfrm flipH="1">
            <a:off x="1950821" y="801299"/>
            <a:ext cx="5536" cy="2557676"/>
          </a:xfrm>
          <a:prstGeom prst="line">
            <a:avLst/>
          </a:prstGeom>
          <a:noFill/>
          <a:ln w="57150" cmpd="sng">
            <a:solidFill>
              <a:srgbClr val="FF6600"/>
            </a:solidFill>
          </a:ln>
        </p:spPr>
        <p:style>
          <a:lnRef idx="2">
            <a:schemeClr val="accent1"/>
          </a:lnRef>
          <a:fillRef idx="0">
            <a:schemeClr val="accent1"/>
          </a:fillRef>
          <a:effectRef idx="1">
            <a:schemeClr val="accent1"/>
          </a:effectRef>
          <a:fontRef idx="minor">
            <a:schemeClr val="tx1"/>
          </a:fontRef>
        </p:style>
      </p:cxnSp>
      <p:sp>
        <p:nvSpPr>
          <p:cNvPr id="9" name="Ellipse 8"/>
          <p:cNvSpPr/>
          <p:nvPr/>
        </p:nvSpPr>
        <p:spPr>
          <a:xfrm>
            <a:off x="1458084" y="1406433"/>
            <a:ext cx="99655" cy="77077"/>
          </a:xfrm>
          <a:prstGeom prst="ellipse">
            <a:avLst/>
          </a:prstGeom>
          <a:no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rgbClr val="0000FF"/>
              </a:solidFill>
            </a:endParaRPr>
          </a:p>
        </p:txBody>
      </p:sp>
      <p:sp>
        <p:nvSpPr>
          <p:cNvPr id="11" name="Ellipse 10"/>
          <p:cNvSpPr/>
          <p:nvPr/>
        </p:nvSpPr>
        <p:spPr>
          <a:xfrm>
            <a:off x="1900993" y="1406435"/>
            <a:ext cx="99655" cy="89660"/>
          </a:xfrm>
          <a:prstGeom prst="ellipse">
            <a:avLst/>
          </a:prstGeom>
          <a:noFill/>
          <a:ln>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0">
              <a:solidFill>
                <a:srgbClr val="0000FF"/>
              </a:solidFill>
            </a:endParaRPr>
          </a:p>
        </p:txBody>
      </p:sp>
      <p:cxnSp>
        <p:nvCxnSpPr>
          <p:cNvPr id="13" name="Connecteur droit avec flèche 12"/>
          <p:cNvCxnSpPr/>
          <p:nvPr/>
        </p:nvCxnSpPr>
        <p:spPr>
          <a:xfrm flipV="1">
            <a:off x="1403648" y="1619362"/>
            <a:ext cx="819382" cy="9438"/>
          </a:xfrm>
          <a:prstGeom prst="straightConnector1">
            <a:avLst/>
          </a:prstGeom>
          <a:noFill/>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
        <p:nvSpPr>
          <p:cNvPr id="16" name="ZoneTexte 15"/>
          <p:cNvSpPr txBox="1"/>
          <p:nvPr/>
        </p:nvSpPr>
        <p:spPr>
          <a:xfrm>
            <a:off x="967385" y="1199605"/>
            <a:ext cx="633707" cy="369332"/>
          </a:xfrm>
          <a:prstGeom prst="rect">
            <a:avLst/>
          </a:prstGeom>
          <a:noFill/>
        </p:spPr>
        <p:txBody>
          <a:bodyPr wrap="none" rtlCol="0">
            <a:spAutoFit/>
          </a:bodyPr>
          <a:lstStyle/>
          <a:p>
            <a:r>
              <a:rPr lang="fr-FR" sz="1800" b="1" dirty="0" smtClean="0">
                <a:solidFill>
                  <a:srgbClr val="0000FF"/>
                </a:solidFill>
              </a:rPr>
              <a:t>NS3</a:t>
            </a:r>
            <a:endParaRPr lang="fr-FR" sz="1800" b="1" dirty="0">
              <a:solidFill>
                <a:srgbClr val="0000FF"/>
              </a:solidFill>
            </a:endParaRPr>
          </a:p>
        </p:txBody>
      </p:sp>
      <p:sp>
        <p:nvSpPr>
          <p:cNvPr id="17" name="ZoneTexte 16"/>
          <p:cNvSpPr txBox="1"/>
          <p:nvPr/>
        </p:nvSpPr>
        <p:spPr>
          <a:xfrm>
            <a:off x="2000648" y="1146930"/>
            <a:ext cx="1095710" cy="369332"/>
          </a:xfrm>
          <a:prstGeom prst="rect">
            <a:avLst/>
          </a:prstGeom>
          <a:noFill/>
        </p:spPr>
        <p:txBody>
          <a:bodyPr wrap="none" rtlCol="0">
            <a:spAutoFit/>
          </a:bodyPr>
          <a:lstStyle/>
          <a:p>
            <a:r>
              <a:rPr lang="fr-FR" sz="1800" b="1" dirty="0" smtClean="0">
                <a:solidFill>
                  <a:srgbClr val="0000FF"/>
                </a:solidFill>
              </a:rPr>
              <a:t>NA75.12</a:t>
            </a:r>
            <a:endParaRPr lang="fr-FR" sz="1800" b="1" dirty="0">
              <a:solidFill>
                <a:srgbClr val="0000FF"/>
              </a:solidFill>
            </a:endParaRPr>
          </a:p>
        </p:txBody>
      </p:sp>
      <p:sp>
        <p:nvSpPr>
          <p:cNvPr id="6" name="ZoneTexte 5"/>
          <p:cNvSpPr txBox="1"/>
          <p:nvPr/>
        </p:nvSpPr>
        <p:spPr>
          <a:xfrm>
            <a:off x="-36512" y="260648"/>
            <a:ext cx="8478515" cy="369332"/>
          </a:xfrm>
          <a:prstGeom prst="rect">
            <a:avLst/>
          </a:prstGeom>
          <a:noFill/>
        </p:spPr>
        <p:txBody>
          <a:bodyPr wrap="none" rtlCol="0">
            <a:spAutoFit/>
          </a:bodyPr>
          <a:lstStyle/>
          <a:p>
            <a:r>
              <a:rPr lang="fr-FR" sz="1800" b="1" dirty="0" smtClean="0">
                <a:solidFill>
                  <a:schemeClr val="bg1"/>
                </a:solidFill>
              </a:rPr>
              <a:t>Absorption de rayon X au seuil K de Na : Ligne SA32: LURE, LUCIA-SOLEIL</a:t>
            </a:r>
            <a:endParaRPr lang="fr-FR" sz="1800" b="1" dirty="0">
              <a:solidFill>
                <a:schemeClr val="bg1"/>
              </a:solidFill>
            </a:endParaRPr>
          </a:p>
        </p:txBody>
      </p:sp>
      <p:sp>
        <p:nvSpPr>
          <p:cNvPr id="25" name="ZoneTexte 24"/>
          <p:cNvSpPr txBox="1"/>
          <p:nvPr/>
        </p:nvSpPr>
        <p:spPr>
          <a:xfrm>
            <a:off x="827584" y="2636912"/>
            <a:ext cx="2267300" cy="338554"/>
          </a:xfrm>
          <a:prstGeom prst="rect">
            <a:avLst/>
          </a:prstGeom>
          <a:noFill/>
        </p:spPr>
        <p:txBody>
          <a:bodyPr wrap="none" rtlCol="0">
            <a:spAutoFit/>
          </a:bodyPr>
          <a:lstStyle/>
          <a:p>
            <a:r>
              <a:rPr lang="fr-FR" sz="1600" b="1" dirty="0" smtClean="0"/>
              <a:t>NAS:Na</a:t>
            </a:r>
            <a:r>
              <a:rPr lang="fr-FR" sz="1600" b="1" baseline="-25000" dirty="0" smtClean="0"/>
              <a:t>2</a:t>
            </a:r>
            <a:r>
              <a:rPr lang="fr-FR" sz="1600" b="1" dirty="0" smtClean="0"/>
              <a:t>O-Al</a:t>
            </a:r>
            <a:r>
              <a:rPr lang="fr-FR" sz="1600" b="1" baseline="-25000" dirty="0" smtClean="0"/>
              <a:t>2</a:t>
            </a:r>
            <a:r>
              <a:rPr lang="fr-FR" sz="1600" b="1" dirty="0" smtClean="0"/>
              <a:t>O</a:t>
            </a:r>
            <a:r>
              <a:rPr lang="fr-FR" sz="1600" b="1" baseline="-25000" dirty="0" smtClean="0"/>
              <a:t>3</a:t>
            </a:r>
            <a:r>
              <a:rPr lang="fr-FR" sz="1600" b="1" dirty="0" smtClean="0"/>
              <a:t>-SiO</a:t>
            </a:r>
            <a:r>
              <a:rPr lang="fr-FR" sz="1600" b="1" baseline="-25000" dirty="0" smtClean="0"/>
              <a:t>2</a:t>
            </a:r>
            <a:endParaRPr lang="fr-FR" sz="1600" b="1" baseline="-25000" dirty="0"/>
          </a:p>
        </p:txBody>
      </p:sp>
      <p:grpSp>
        <p:nvGrpSpPr>
          <p:cNvPr id="10" name="Grouper 9"/>
          <p:cNvGrpSpPr/>
          <p:nvPr/>
        </p:nvGrpSpPr>
        <p:grpSpPr>
          <a:xfrm>
            <a:off x="3635896" y="692696"/>
            <a:ext cx="4621988" cy="5778643"/>
            <a:chOff x="3635896" y="692696"/>
            <a:chExt cx="4621988" cy="5778643"/>
          </a:xfrm>
        </p:grpSpPr>
        <p:grpSp>
          <p:nvGrpSpPr>
            <p:cNvPr id="8" name="Grouper 7"/>
            <p:cNvGrpSpPr/>
            <p:nvPr/>
          </p:nvGrpSpPr>
          <p:grpSpPr>
            <a:xfrm>
              <a:off x="3635896" y="692696"/>
              <a:ext cx="4621988" cy="5778643"/>
              <a:chOff x="3203848" y="692696"/>
              <a:chExt cx="4621988" cy="5778643"/>
            </a:xfrm>
          </p:grpSpPr>
          <p:pic>
            <p:nvPicPr>
              <p:cNvPr id="15" name="Image 14"/>
              <p:cNvPicPr>
                <a:picLocks noChangeAspect="1"/>
              </p:cNvPicPr>
              <p:nvPr/>
            </p:nvPicPr>
            <p:blipFill>
              <a:blip r:embed="rId3"/>
              <a:stretch>
                <a:fillRect/>
              </a:stretch>
            </p:blipFill>
            <p:spPr>
              <a:xfrm>
                <a:off x="3203848" y="692696"/>
                <a:ext cx="4621988" cy="3456384"/>
              </a:xfrm>
              <a:prstGeom prst="rect">
                <a:avLst/>
              </a:prstGeom>
              <a:noFill/>
            </p:spPr>
          </p:pic>
          <p:sp>
            <p:nvSpPr>
              <p:cNvPr id="23" name="ZoneTexte 22"/>
              <p:cNvSpPr txBox="1"/>
              <p:nvPr/>
            </p:nvSpPr>
            <p:spPr>
              <a:xfrm>
                <a:off x="4724714" y="4927714"/>
                <a:ext cx="2536483" cy="523220"/>
              </a:xfrm>
              <a:prstGeom prst="rect">
                <a:avLst/>
              </a:prstGeom>
              <a:noFill/>
            </p:spPr>
            <p:txBody>
              <a:bodyPr wrap="square" rtlCol="0">
                <a:spAutoFit/>
              </a:bodyPr>
              <a:lstStyle/>
              <a:p>
                <a:r>
                  <a:rPr lang="fr-FR" sz="2800" b="1" dirty="0" smtClean="0"/>
                  <a:t>NS3 =&gt; </a:t>
                </a:r>
                <a:r>
                  <a:rPr lang="fr-FR" sz="2800" b="1" baseline="30000" dirty="0" smtClean="0"/>
                  <a:t>[6]</a:t>
                </a:r>
                <a:r>
                  <a:rPr lang="fr-FR" sz="2800" b="1" dirty="0" smtClean="0"/>
                  <a:t>Na</a:t>
                </a:r>
                <a:endParaRPr lang="fr-FR" sz="2800" b="1" dirty="0"/>
              </a:p>
            </p:txBody>
          </p:sp>
          <p:sp>
            <p:nvSpPr>
              <p:cNvPr id="24" name="ZoneTexte 23"/>
              <p:cNvSpPr txBox="1"/>
              <p:nvPr/>
            </p:nvSpPr>
            <p:spPr>
              <a:xfrm>
                <a:off x="4716016" y="5517232"/>
                <a:ext cx="3024854" cy="954107"/>
              </a:xfrm>
              <a:prstGeom prst="rect">
                <a:avLst/>
              </a:prstGeom>
              <a:noFill/>
            </p:spPr>
            <p:txBody>
              <a:bodyPr wrap="square" rtlCol="0">
                <a:spAutoFit/>
              </a:bodyPr>
              <a:lstStyle/>
              <a:p>
                <a:r>
                  <a:rPr lang="fr-FR" sz="2800" b="1" dirty="0" smtClean="0"/>
                  <a:t>NA75.12 =&gt; </a:t>
                </a:r>
                <a:r>
                  <a:rPr lang="fr-FR" sz="2800" b="1" baseline="30000" dirty="0" smtClean="0"/>
                  <a:t>[9]</a:t>
                </a:r>
                <a:r>
                  <a:rPr lang="fr-FR" sz="2800" b="1" dirty="0"/>
                  <a:t>Na</a:t>
                </a:r>
              </a:p>
              <a:p>
                <a:endParaRPr lang="fr-FR" sz="2800" b="1" dirty="0"/>
              </a:p>
            </p:txBody>
          </p:sp>
        </p:grpSp>
        <p:sp>
          <p:nvSpPr>
            <p:cNvPr id="19" name="ZoneTexte 18"/>
            <p:cNvSpPr txBox="1"/>
            <p:nvPr/>
          </p:nvSpPr>
          <p:spPr>
            <a:xfrm>
              <a:off x="6372200" y="3284984"/>
              <a:ext cx="1659429" cy="261610"/>
            </a:xfrm>
            <a:prstGeom prst="rect">
              <a:avLst/>
            </a:prstGeom>
            <a:noFill/>
          </p:spPr>
          <p:txBody>
            <a:bodyPr wrap="none" rtlCol="0">
              <a:spAutoFit/>
            </a:bodyPr>
            <a:lstStyle/>
            <a:p>
              <a:r>
                <a:rPr lang="fr-FR" sz="1100" dirty="0" smtClean="0"/>
                <a:t>Neuville, et al., EJM, 2004</a:t>
              </a:r>
              <a:endParaRPr lang="fr-FR" sz="1100" dirty="0"/>
            </a:p>
          </p:txBody>
        </p:sp>
      </p:grpSp>
    </p:spTree>
    <p:extLst>
      <p:ext uri="{BB962C8B-B14F-4D97-AF65-F5344CB8AC3E}">
        <p14:creationId xmlns:p14="http://schemas.microsoft.com/office/powerpoint/2010/main" val="2998213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r 21"/>
          <p:cNvGrpSpPr/>
          <p:nvPr/>
        </p:nvGrpSpPr>
        <p:grpSpPr>
          <a:xfrm>
            <a:off x="827584" y="620688"/>
            <a:ext cx="6321871" cy="2880323"/>
            <a:chOff x="1922537" y="2062627"/>
            <a:chExt cx="4798293" cy="2043159"/>
          </a:xfrm>
        </p:grpSpPr>
        <p:cxnSp>
          <p:nvCxnSpPr>
            <p:cNvPr id="2" name="Straight Arrow Connector 87"/>
            <p:cNvCxnSpPr/>
            <p:nvPr/>
          </p:nvCxnSpPr>
          <p:spPr>
            <a:xfrm>
              <a:off x="3779912" y="2780928"/>
              <a:ext cx="5715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 name="Straight Connector 108"/>
            <p:cNvCxnSpPr/>
            <p:nvPr/>
          </p:nvCxnSpPr>
          <p:spPr>
            <a:xfrm rot="10800000" flipV="1">
              <a:off x="5065787" y="2653928"/>
              <a:ext cx="342900" cy="327025"/>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4" name="TextBox 43"/>
            <p:cNvSpPr txBox="1">
              <a:spLocks noChangeArrowheads="1"/>
            </p:cNvSpPr>
            <p:nvPr/>
          </p:nvSpPr>
          <p:spPr bwMode="auto">
            <a:xfrm>
              <a:off x="1922537" y="2132704"/>
              <a:ext cx="2928938" cy="338554"/>
            </a:xfrm>
            <a:prstGeom prst="rect">
              <a:avLst/>
            </a:prstGeom>
            <a:noFill/>
            <a:ln w="9525">
              <a:noFill/>
              <a:miter lim="800000"/>
              <a:headEnd/>
              <a:tailEnd/>
            </a:ln>
          </p:spPr>
          <p:txBody>
            <a:bodyPr>
              <a:spAutoFit/>
            </a:bodyPr>
            <a:lstStyle/>
            <a:p>
              <a:r>
                <a:rPr lang="en-US" sz="1600" b="1" i="1" dirty="0">
                  <a:latin typeface="Book Antiqua" pitchFamily="18" charset="0"/>
                </a:rPr>
                <a:t>x</a:t>
              </a:r>
              <a:r>
                <a:rPr lang="en-US" sz="1600" dirty="0"/>
                <a:t>SiO</a:t>
              </a:r>
              <a:r>
                <a:rPr lang="en-US" sz="1600" baseline="-25000" dirty="0"/>
                <a:t>2</a:t>
              </a:r>
              <a:r>
                <a:rPr lang="en-US" sz="1600" dirty="0"/>
                <a:t> : </a:t>
              </a:r>
              <a:r>
                <a:rPr lang="en-US" sz="1600" b="1" dirty="0"/>
                <a:t>(1-</a:t>
              </a:r>
              <a:r>
                <a:rPr lang="en-US" sz="1600" b="1" dirty="0">
                  <a:latin typeface="Bookman Old Style" pitchFamily="18" charset="0"/>
                </a:rPr>
                <a:t>y</a:t>
              </a:r>
              <a:r>
                <a:rPr lang="en-US" sz="1600" b="1" dirty="0"/>
                <a:t>)</a:t>
              </a:r>
              <a:r>
                <a:rPr lang="en-US" sz="1600" b="1" dirty="0">
                  <a:solidFill>
                    <a:srgbClr val="FF0000"/>
                  </a:solidFill>
                </a:rPr>
                <a:t>Na</a:t>
              </a:r>
              <a:r>
                <a:rPr lang="en-US" sz="1600" b="1" baseline="-25000" dirty="0">
                  <a:solidFill>
                    <a:srgbClr val="FF0000"/>
                  </a:solidFill>
                </a:rPr>
                <a:t>2</a:t>
              </a:r>
              <a:r>
                <a:rPr lang="en-US" sz="1600" b="1" dirty="0">
                  <a:solidFill>
                    <a:srgbClr val="FF0000"/>
                  </a:solidFill>
                </a:rPr>
                <a:t>O</a:t>
              </a:r>
              <a:r>
                <a:rPr lang="en-US" sz="1600" dirty="0"/>
                <a:t> : </a:t>
              </a:r>
              <a:r>
                <a:rPr lang="en-US" sz="1600" b="1" dirty="0">
                  <a:latin typeface="Bookman Old Style" pitchFamily="18" charset="0"/>
                </a:rPr>
                <a:t>y</a:t>
              </a:r>
              <a:r>
                <a:rPr lang="en-US" sz="1600" dirty="0"/>
                <a:t>Al</a:t>
              </a:r>
              <a:r>
                <a:rPr lang="en-US" sz="1600" baseline="-25000" dirty="0"/>
                <a:t>2</a:t>
              </a:r>
              <a:r>
                <a:rPr lang="en-US" sz="1600" dirty="0"/>
                <a:t>O</a:t>
              </a:r>
              <a:r>
                <a:rPr lang="en-US" sz="1600" baseline="-25000" dirty="0"/>
                <a:t>3</a:t>
              </a:r>
              <a:r>
                <a:rPr lang="en-US" sz="1600" dirty="0"/>
                <a:t> </a:t>
              </a:r>
            </a:p>
          </p:txBody>
        </p:sp>
        <p:sp>
          <p:nvSpPr>
            <p:cNvPr id="5" name="TextBox 49"/>
            <p:cNvSpPr txBox="1">
              <a:spLocks noChangeArrowheads="1"/>
            </p:cNvSpPr>
            <p:nvPr/>
          </p:nvSpPr>
          <p:spPr bwMode="auto">
            <a:xfrm>
              <a:off x="2851225" y="2566616"/>
              <a:ext cx="928687" cy="338554"/>
            </a:xfrm>
            <a:prstGeom prst="rect">
              <a:avLst/>
            </a:prstGeom>
            <a:noFill/>
            <a:ln w="9525">
              <a:noFill/>
              <a:miter lim="800000"/>
              <a:headEnd/>
              <a:tailEnd/>
            </a:ln>
          </p:spPr>
          <p:txBody>
            <a:bodyPr>
              <a:spAutoFit/>
            </a:bodyPr>
            <a:lstStyle/>
            <a:p>
              <a:r>
                <a:rPr lang="en-US" sz="1600" b="1" i="1" u="sng" dirty="0">
                  <a:latin typeface="Book Antiqua" pitchFamily="18" charset="0"/>
                </a:rPr>
                <a:t>x</a:t>
              </a:r>
              <a:r>
                <a:rPr lang="en-US" sz="1600" b="1" u="sng" dirty="0"/>
                <a:t>=0.67</a:t>
              </a:r>
            </a:p>
          </p:txBody>
        </p:sp>
        <p:grpSp>
          <p:nvGrpSpPr>
            <p:cNvPr id="6" name="Group 84"/>
            <p:cNvGrpSpPr>
              <a:grpSpLocks/>
            </p:cNvGrpSpPr>
            <p:nvPr/>
          </p:nvGrpSpPr>
          <p:grpSpPr bwMode="auto">
            <a:xfrm>
              <a:off x="3637038" y="2062627"/>
              <a:ext cx="2494762" cy="2043159"/>
              <a:chOff x="6143636" y="2855676"/>
              <a:chExt cx="2494594" cy="2042662"/>
            </a:xfrm>
          </p:grpSpPr>
          <p:sp>
            <p:nvSpPr>
              <p:cNvPr id="7" name="Rectangle 40"/>
              <p:cNvSpPr>
                <a:spLocks noChangeArrowheads="1"/>
              </p:cNvSpPr>
              <p:nvPr/>
            </p:nvSpPr>
            <p:spPr bwMode="auto">
              <a:xfrm>
                <a:off x="6875505" y="2855676"/>
                <a:ext cx="614163" cy="338472"/>
              </a:xfrm>
              <a:prstGeom prst="rect">
                <a:avLst/>
              </a:prstGeom>
              <a:noFill/>
              <a:ln w="9525">
                <a:noFill/>
                <a:miter lim="800000"/>
                <a:headEnd/>
                <a:tailEnd/>
              </a:ln>
            </p:spPr>
            <p:txBody>
              <a:bodyPr wrap="none">
                <a:spAutoFit/>
              </a:bodyPr>
              <a:lstStyle/>
              <a:p>
                <a:r>
                  <a:rPr lang="en-US" sz="1600" b="1" dirty="0"/>
                  <a:t>SiO</a:t>
                </a:r>
                <a:r>
                  <a:rPr lang="en-US" sz="1600" b="1" baseline="-25000" dirty="0"/>
                  <a:t>2</a:t>
                </a:r>
                <a:endParaRPr lang="en-US" sz="1600" b="1" dirty="0"/>
              </a:p>
            </p:txBody>
          </p:sp>
          <p:grpSp>
            <p:nvGrpSpPr>
              <p:cNvPr id="8" name="Group 82"/>
              <p:cNvGrpSpPr>
                <a:grpSpLocks/>
              </p:cNvGrpSpPr>
              <p:nvPr/>
            </p:nvGrpSpPr>
            <p:grpSpPr bwMode="auto">
              <a:xfrm>
                <a:off x="6143636" y="2940545"/>
                <a:ext cx="2494594" cy="1957793"/>
                <a:chOff x="6599560" y="2911743"/>
                <a:chExt cx="2494594" cy="1957793"/>
              </a:xfrm>
            </p:grpSpPr>
            <p:sp>
              <p:nvSpPr>
                <p:cNvPr id="9" name="Isosceles Triangle 39"/>
                <p:cNvSpPr/>
                <p:nvPr/>
              </p:nvSpPr>
              <p:spPr>
                <a:xfrm>
                  <a:off x="6858306" y="2929201"/>
                  <a:ext cx="1928682" cy="1642663"/>
                </a:xfrm>
                <a:prstGeom prst="triangle">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0" name="Rectangle 41"/>
                <p:cNvSpPr>
                  <a:spLocks noChangeArrowheads="1"/>
                </p:cNvSpPr>
                <p:nvPr/>
              </p:nvSpPr>
              <p:spPr bwMode="auto">
                <a:xfrm>
                  <a:off x="8392600" y="4531064"/>
                  <a:ext cx="701554" cy="338472"/>
                </a:xfrm>
                <a:prstGeom prst="rect">
                  <a:avLst/>
                </a:prstGeom>
                <a:noFill/>
                <a:ln w="9525">
                  <a:noFill/>
                  <a:miter lim="800000"/>
                  <a:headEnd/>
                  <a:tailEnd/>
                </a:ln>
              </p:spPr>
              <p:txBody>
                <a:bodyPr wrap="none">
                  <a:spAutoFit/>
                </a:bodyPr>
                <a:lstStyle/>
                <a:p>
                  <a:r>
                    <a:rPr lang="en-US" sz="1600" b="1"/>
                    <a:t>Al</a:t>
                  </a:r>
                  <a:r>
                    <a:rPr lang="en-US" sz="1600" b="1" baseline="-25000"/>
                    <a:t>2</a:t>
                  </a:r>
                  <a:r>
                    <a:rPr lang="en-US" sz="1600" b="1"/>
                    <a:t>O</a:t>
                  </a:r>
                  <a:r>
                    <a:rPr lang="en-US" sz="1600" b="1" baseline="-25000"/>
                    <a:t>3</a:t>
                  </a:r>
                  <a:endParaRPr lang="en-US" sz="1600" b="1"/>
                </a:p>
              </p:txBody>
            </p:sp>
            <p:sp>
              <p:nvSpPr>
                <p:cNvPr id="11" name="Rectangle 45"/>
                <p:cNvSpPr>
                  <a:spLocks noChangeArrowheads="1"/>
                </p:cNvSpPr>
                <p:nvPr/>
              </p:nvSpPr>
              <p:spPr bwMode="auto">
                <a:xfrm>
                  <a:off x="6599560" y="4527866"/>
                  <a:ext cx="682586" cy="338472"/>
                </a:xfrm>
                <a:prstGeom prst="rect">
                  <a:avLst/>
                </a:prstGeom>
                <a:noFill/>
                <a:ln w="9525">
                  <a:noFill/>
                  <a:miter lim="800000"/>
                  <a:headEnd/>
                  <a:tailEnd/>
                </a:ln>
              </p:spPr>
              <p:txBody>
                <a:bodyPr wrap="none">
                  <a:spAutoFit/>
                </a:bodyPr>
                <a:lstStyle/>
                <a:p>
                  <a:r>
                    <a:rPr lang="en-US" sz="1600" b="1"/>
                    <a:t>Na</a:t>
                  </a:r>
                  <a:r>
                    <a:rPr lang="en-US" sz="1600" b="1" baseline="-25000"/>
                    <a:t>2</a:t>
                  </a:r>
                  <a:r>
                    <a:rPr lang="en-US" sz="1600" b="1"/>
                    <a:t>O</a:t>
                  </a:r>
                </a:p>
              </p:txBody>
            </p:sp>
            <p:cxnSp>
              <p:nvCxnSpPr>
                <p:cNvPr id="12" name="Straight Connector 48"/>
                <p:cNvCxnSpPr/>
                <p:nvPr/>
              </p:nvCxnSpPr>
              <p:spPr>
                <a:xfrm>
                  <a:off x="7501199" y="3554524"/>
                  <a:ext cx="642895" cy="1588"/>
                </a:xfrm>
                <a:prstGeom prst="line">
                  <a:avLst/>
                </a:prstGeom>
                <a:ln>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0"/>
                <p:cNvCxnSpPr/>
                <p:nvPr/>
              </p:nvCxnSpPr>
              <p:spPr>
                <a:xfrm rot="16200000" flipH="1">
                  <a:off x="6903709" y="3821950"/>
                  <a:ext cx="1856923" cy="36510"/>
                </a:xfrm>
                <a:prstGeom prst="line">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Oval 52"/>
                <p:cNvSpPr/>
                <p:nvPr/>
              </p:nvSpPr>
              <p:spPr>
                <a:xfrm>
                  <a:off x="7445641" y="3513259"/>
                  <a:ext cx="71432" cy="71421"/>
                </a:xfrm>
                <a:prstGeom prst="ellipse">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5" name="Oval 53"/>
                <p:cNvSpPr/>
                <p:nvPr/>
              </p:nvSpPr>
              <p:spPr>
                <a:xfrm>
                  <a:off x="7629779" y="3513259"/>
                  <a:ext cx="71432" cy="7142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6" name="Oval 57"/>
                <p:cNvSpPr/>
                <p:nvPr/>
              </p:nvSpPr>
              <p:spPr>
                <a:xfrm>
                  <a:off x="7847251" y="3516433"/>
                  <a:ext cx="71433" cy="7142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grpSp>
        </p:grpSp>
        <p:sp>
          <p:nvSpPr>
            <p:cNvPr id="17" name="Rounded Rectangle 99"/>
            <p:cNvSpPr/>
            <p:nvPr/>
          </p:nvSpPr>
          <p:spPr>
            <a:xfrm>
              <a:off x="5408687" y="2318021"/>
              <a:ext cx="1143000" cy="357552"/>
            </a:xfrm>
            <a:prstGeom prst="roundRect">
              <a:avLst/>
            </a:prstGeom>
            <a:solidFill>
              <a:srgbClr val="FF3300">
                <a:alpha val="27843"/>
              </a:srgbClr>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grpSp>
          <p:nvGrpSpPr>
            <p:cNvPr id="18" name="Grouper 17"/>
            <p:cNvGrpSpPr/>
            <p:nvPr/>
          </p:nvGrpSpPr>
          <p:grpSpPr>
            <a:xfrm>
              <a:off x="2638500" y="2934916"/>
              <a:ext cx="1428750" cy="498004"/>
              <a:chOff x="4565650" y="3873942"/>
              <a:chExt cx="1428750" cy="498004"/>
            </a:xfrm>
          </p:grpSpPr>
          <p:sp>
            <p:nvSpPr>
              <p:cNvPr id="19" name="Rounded Rectangle 105"/>
              <p:cNvSpPr/>
              <p:nvPr/>
            </p:nvSpPr>
            <p:spPr>
              <a:xfrm>
                <a:off x="4679156" y="3873942"/>
                <a:ext cx="1214438" cy="404684"/>
              </a:xfrm>
              <a:prstGeom prst="roundRect">
                <a:avLst/>
              </a:prstGeom>
              <a:solidFill>
                <a:schemeClr val="tx2">
                  <a:lumMod val="40000"/>
                  <a:lumOff val="60000"/>
                  <a:alpha val="27843"/>
                </a:schemeClr>
              </a:solidFill>
              <a:ln>
                <a:solidFill>
                  <a:srgbClr val="00009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20" name="TextBox 104"/>
              <p:cNvSpPr txBox="1">
                <a:spLocks noChangeArrowheads="1"/>
              </p:cNvSpPr>
              <p:nvPr/>
            </p:nvSpPr>
            <p:spPr bwMode="auto">
              <a:xfrm>
                <a:off x="4565650" y="3941059"/>
                <a:ext cx="1428750" cy="430887"/>
              </a:xfrm>
              <a:prstGeom prst="rect">
                <a:avLst/>
              </a:prstGeom>
              <a:noFill/>
              <a:ln w="9525">
                <a:noFill/>
                <a:miter lim="800000"/>
                <a:headEnd/>
                <a:tailEnd/>
              </a:ln>
            </p:spPr>
            <p:txBody>
              <a:bodyPr>
                <a:spAutoFit/>
              </a:bodyPr>
              <a:lstStyle/>
              <a:p>
                <a:pPr algn="ctr"/>
                <a:r>
                  <a:rPr lang="en-US" sz="1050" b="1" dirty="0">
                    <a:solidFill>
                      <a:srgbClr val="000090"/>
                    </a:solidFill>
                  </a:rPr>
                  <a:t>Na : Network modifier </a:t>
                </a:r>
              </a:p>
            </p:txBody>
          </p:sp>
        </p:grpSp>
        <p:sp>
          <p:nvSpPr>
            <p:cNvPr id="21" name="TextBox 88"/>
            <p:cNvSpPr txBox="1">
              <a:spLocks noChangeArrowheads="1"/>
            </p:cNvSpPr>
            <p:nvPr/>
          </p:nvSpPr>
          <p:spPr bwMode="auto">
            <a:xfrm>
              <a:off x="5292080" y="2348880"/>
              <a:ext cx="1428750" cy="577081"/>
            </a:xfrm>
            <a:prstGeom prst="rect">
              <a:avLst/>
            </a:prstGeom>
            <a:noFill/>
            <a:ln w="9525">
              <a:noFill/>
              <a:miter lim="800000"/>
              <a:headEnd/>
              <a:tailEnd/>
            </a:ln>
          </p:spPr>
          <p:txBody>
            <a:bodyPr>
              <a:spAutoFit/>
            </a:bodyPr>
            <a:lstStyle/>
            <a:p>
              <a:pPr algn="ctr"/>
              <a:r>
                <a:rPr lang="en-US" sz="1050" b="1" dirty="0">
                  <a:solidFill>
                    <a:srgbClr val="C00000"/>
                  </a:solidFill>
                </a:rPr>
                <a:t>Charge compensator</a:t>
              </a:r>
            </a:p>
            <a:p>
              <a:pPr algn="ctr"/>
              <a:r>
                <a:rPr lang="en-US" sz="1050" b="1" dirty="0">
                  <a:solidFill>
                    <a:srgbClr val="C00000"/>
                  </a:solidFill>
                </a:rPr>
                <a:t>region</a:t>
              </a:r>
            </a:p>
          </p:txBody>
        </p:sp>
      </p:grpSp>
      <p:grpSp>
        <p:nvGrpSpPr>
          <p:cNvPr id="28" name="Grouper 27"/>
          <p:cNvGrpSpPr/>
          <p:nvPr/>
        </p:nvGrpSpPr>
        <p:grpSpPr>
          <a:xfrm>
            <a:off x="179512" y="2708920"/>
            <a:ext cx="8763084" cy="3974033"/>
            <a:chOff x="-359245" y="2934920"/>
            <a:chExt cx="5569626" cy="3935780"/>
          </a:xfrm>
          <a:noFill/>
        </p:grpSpPr>
        <p:pic>
          <p:nvPicPr>
            <p:cNvPr id="29" name="Image 28" descr="Fig7bNa.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9245" y="2934920"/>
              <a:ext cx="5569626" cy="3935780"/>
            </a:xfrm>
            <a:prstGeom prst="rect">
              <a:avLst/>
            </a:prstGeom>
            <a:grpFill/>
          </p:spPr>
        </p:pic>
        <p:sp>
          <p:nvSpPr>
            <p:cNvPr id="30" name="ZoneTexte 29"/>
            <p:cNvSpPr txBox="1"/>
            <p:nvPr/>
          </p:nvSpPr>
          <p:spPr>
            <a:xfrm>
              <a:off x="-267711" y="3802950"/>
              <a:ext cx="1012320" cy="457221"/>
            </a:xfrm>
            <a:prstGeom prst="rect">
              <a:avLst/>
            </a:prstGeom>
            <a:grpFill/>
          </p:spPr>
          <p:txBody>
            <a:bodyPr wrap="none" rtlCol="0">
              <a:spAutoFit/>
            </a:bodyPr>
            <a:lstStyle/>
            <a:p>
              <a:r>
                <a:rPr lang="fr-FR" sz="2400" b="1" baseline="30000" dirty="0" smtClean="0">
                  <a:solidFill>
                    <a:srgbClr val="0000FF"/>
                  </a:solidFill>
                </a:rPr>
                <a:t>23</a:t>
              </a:r>
              <a:r>
                <a:rPr lang="fr-FR" sz="2400" b="1" dirty="0" smtClean="0">
                  <a:solidFill>
                    <a:srgbClr val="0000FF"/>
                  </a:solidFill>
                </a:rPr>
                <a:t>Na NMR</a:t>
              </a:r>
              <a:endParaRPr lang="fr-FR" sz="2400" b="1" dirty="0">
                <a:solidFill>
                  <a:srgbClr val="0000FF"/>
                </a:solidFill>
              </a:endParaRPr>
            </a:p>
          </p:txBody>
        </p:sp>
        <p:cxnSp>
          <p:nvCxnSpPr>
            <p:cNvPr id="31" name="Connecteur droit 30"/>
            <p:cNvCxnSpPr/>
            <p:nvPr/>
          </p:nvCxnSpPr>
          <p:spPr>
            <a:xfrm>
              <a:off x="1837558" y="3722132"/>
              <a:ext cx="0" cy="2107168"/>
            </a:xfrm>
            <a:prstGeom prst="line">
              <a:avLst/>
            </a:prstGeom>
            <a:grpFill/>
            <a:ln>
              <a:solidFill>
                <a:srgbClr val="000090"/>
              </a:solidFill>
            </a:ln>
          </p:spPr>
          <p:style>
            <a:lnRef idx="2">
              <a:schemeClr val="accent1"/>
            </a:lnRef>
            <a:fillRef idx="0">
              <a:schemeClr val="accent1"/>
            </a:fillRef>
            <a:effectRef idx="1">
              <a:schemeClr val="accent1"/>
            </a:effectRef>
            <a:fontRef idx="minor">
              <a:schemeClr val="tx1"/>
            </a:fontRef>
          </p:style>
        </p:cxnSp>
        <p:cxnSp>
          <p:nvCxnSpPr>
            <p:cNvPr id="32" name="Connecteur droit 31"/>
            <p:cNvCxnSpPr/>
            <p:nvPr/>
          </p:nvCxnSpPr>
          <p:spPr>
            <a:xfrm>
              <a:off x="2157925" y="3696732"/>
              <a:ext cx="0" cy="2107168"/>
            </a:xfrm>
            <a:prstGeom prst="line">
              <a:avLst/>
            </a:prstGeom>
            <a:grpFill/>
            <a:ln>
              <a:solidFill>
                <a:srgbClr val="15FF33"/>
              </a:solidFill>
            </a:ln>
          </p:spPr>
          <p:style>
            <a:lnRef idx="2">
              <a:schemeClr val="accent1"/>
            </a:lnRef>
            <a:fillRef idx="0">
              <a:schemeClr val="accent1"/>
            </a:fillRef>
            <a:effectRef idx="1">
              <a:schemeClr val="accent1"/>
            </a:effectRef>
            <a:fontRef idx="minor">
              <a:schemeClr val="tx1"/>
            </a:fontRef>
          </p:style>
        </p:cxnSp>
      </p:grpSp>
      <p:sp>
        <p:nvSpPr>
          <p:cNvPr id="33" name="ZoneTexte 32"/>
          <p:cNvSpPr txBox="1"/>
          <p:nvPr/>
        </p:nvSpPr>
        <p:spPr>
          <a:xfrm>
            <a:off x="2020455" y="5970849"/>
            <a:ext cx="5276272" cy="707886"/>
          </a:xfrm>
          <a:prstGeom prst="rect">
            <a:avLst/>
          </a:prstGeom>
          <a:noFill/>
        </p:spPr>
        <p:txBody>
          <a:bodyPr wrap="square" rtlCol="0">
            <a:spAutoFit/>
          </a:bodyPr>
          <a:lstStyle/>
          <a:p>
            <a:r>
              <a:rPr lang="fr-FR" sz="2000" dirty="0" smtClean="0">
                <a:solidFill>
                  <a:srgbClr val="0000FF"/>
                </a:solidFill>
              </a:rPr>
              <a:t>=&gt; évolution de Na de modificateur de réseau à compensateur de charge</a:t>
            </a:r>
            <a:endParaRPr lang="fr-FR" sz="2000" dirty="0">
              <a:solidFill>
                <a:srgbClr val="0000FF"/>
              </a:solidFill>
            </a:endParaRPr>
          </a:p>
        </p:txBody>
      </p:sp>
      <p:sp>
        <p:nvSpPr>
          <p:cNvPr id="34" name="Rectangle 33"/>
          <p:cNvSpPr/>
          <p:nvPr/>
        </p:nvSpPr>
        <p:spPr>
          <a:xfrm>
            <a:off x="0" y="6608385"/>
            <a:ext cx="6067130" cy="276999"/>
          </a:xfrm>
          <a:prstGeom prst="rect">
            <a:avLst/>
          </a:prstGeom>
          <a:noFill/>
        </p:spPr>
        <p:txBody>
          <a:bodyPr wrap="square">
            <a:spAutoFit/>
          </a:bodyPr>
          <a:lstStyle/>
          <a:p>
            <a:r>
              <a:rPr lang="en-US" sz="1200" dirty="0">
                <a:latin typeface="Arial"/>
                <a:cs typeface="Arial"/>
              </a:rPr>
              <a:t>Le </a:t>
            </a:r>
            <a:r>
              <a:rPr lang="en-US" sz="1200" dirty="0" err="1">
                <a:latin typeface="Arial"/>
                <a:cs typeface="Arial"/>
              </a:rPr>
              <a:t>Losq</a:t>
            </a:r>
            <a:r>
              <a:rPr lang="en-US" sz="1200" dirty="0">
                <a:latin typeface="Arial"/>
                <a:cs typeface="Arial"/>
              </a:rPr>
              <a:t>, </a:t>
            </a:r>
            <a:r>
              <a:rPr lang="en-US" sz="1200" dirty="0" err="1">
                <a:latin typeface="Arial"/>
                <a:cs typeface="Arial"/>
              </a:rPr>
              <a:t>Neuville</a:t>
            </a:r>
            <a:r>
              <a:rPr lang="en-US" sz="1200" dirty="0">
                <a:latin typeface="Arial"/>
                <a:cs typeface="Arial"/>
              </a:rPr>
              <a:t>, Florian, Henderson, </a:t>
            </a:r>
            <a:r>
              <a:rPr lang="en-US" sz="1200" dirty="0" err="1">
                <a:latin typeface="Arial"/>
                <a:cs typeface="Arial"/>
              </a:rPr>
              <a:t>Massiot</a:t>
            </a:r>
            <a:r>
              <a:rPr lang="en-US" sz="1200" dirty="0">
                <a:latin typeface="Arial"/>
                <a:cs typeface="Arial"/>
              </a:rPr>
              <a:t>, GCA 2013</a:t>
            </a:r>
            <a:endParaRPr lang="fr-FR" sz="1200" dirty="0">
              <a:latin typeface="Arial"/>
              <a:cs typeface="Arial"/>
            </a:endParaRPr>
          </a:p>
        </p:txBody>
      </p:sp>
      <p:sp>
        <p:nvSpPr>
          <p:cNvPr id="35" name="ZoneTexte 34"/>
          <p:cNvSpPr txBox="1"/>
          <p:nvPr/>
        </p:nvSpPr>
        <p:spPr>
          <a:xfrm>
            <a:off x="-36512" y="260648"/>
            <a:ext cx="7688072" cy="369332"/>
          </a:xfrm>
          <a:prstGeom prst="rect">
            <a:avLst/>
          </a:prstGeom>
          <a:noFill/>
        </p:spPr>
        <p:txBody>
          <a:bodyPr wrap="none" rtlCol="0">
            <a:spAutoFit/>
          </a:bodyPr>
          <a:lstStyle/>
          <a:p>
            <a:r>
              <a:rPr lang="fr-FR" sz="1800" b="1" dirty="0" smtClean="0">
                <a:solidFill>
                  <a:schemeClr val="bg1"/>
                </a:solidFill>
              </a:rPr>
              <a:t>Résonnance Magnétique Nucléaire : IR RMN CEMHTI-CNRS, Orléans</a:t>
            </a:r>
            <a:endParaRPr lang="fr-FR" sz="1800" b="1" dirty="0">
              <a:solidFill>
                <a:schemeClr val="bg1"/>
              </a:solidFill>
            </a:endParaRPr>
          </a:p>
        </p:txBody>
      </p:sp>
      <p:sp>
        <p:nvSpPr>
          <p:cNvPr id="36" name="ZoneTexte 35"/>
          <p:cNvSpPr txBox="1"/>
          <p:nvPr/>
        </p:nvSpPr>
        <p:spPr>
          <a:xfrm>
            <a:off x="5796136" y="2276872"/>
            <a:ext cx="2267300" cy="338554"/>
          </a:xfrm>
          <a:prstGeom prst="rect">
            <a:avLst/>
          </a:prstGeom>
          <a:noFill/>
        </p:spPr>
        <p:txBody>
          <a:bodyPr wrap="none" rtlCol="0">
            <a:spAutoFit/>
          </a:bodyPr>
          <a:lstStyle/>
          <a:p>
            <a:r>
              <a:rPr lang="fr-FR" sz="1600" b="1" dirty="0" smtClean="0"/>
              <a:t>NAS:Na</a:t>
            </a:r>
            <a:r>
              <a:rPr lang="fr-FR" sz="1600" b="1" baseline="-25000" dirty="0" smtClean="0"/>
              <a:t>2</a:t>
            </a:r>
            <a:r>
              <a:rPr lang="fr-FR" sz="1600" b="1" dirty="0" smtClean="0"/>
              <a:t>O-Al</a:t>
            </a:r>
            <a:r>
              <a:rPr lang="fr-FR" sz="1600" b="1" baseline="-25000" dirty="0" smtClean="0"/>
              <a:t>2</a:t>
            </a:r>
            <a:r>
              <a:rPr lang="fr-FR" sz="1600" b="1" dirty="0" smtClean="0"/>
              <a:t>O</a:t>
            </a:r>
            <a:r>
              <a:rPr lang="fr-FR" sz="1600" b="1" baseline="-25000" dirty="0" smtClean="0"/>
              <a:t>3</a:t>
            </a:r>
            <a:r>
              <a:rPr lang="fr-FR" sz="1600" b="1" dirty="0" smtClean="0"/>
              <a:t>-SiO</a:t>
            </a:r>
            <a:r>
              <a:rPr lang="fr-FR" sz="1600" b="1" baseline="-25000" dirty="0" smtClean="0"/>
              <a:t>2</a:t>
            </a:r>
            <a:endParaRPr lang="fr-FR" sz="1600" b="1" baseline="-25000" dirty="0"/>
          </a:p>
        </p:txBody>
      </p:sp>
      <p:cxnSp>
        <p:nvCxnSpPr>
          <p:cNvPr id="37" name="Connecteur droit 36"/>
          <p:cNvCxnSpPr/>
          <p:nvPr/>
        </p:nvCxnSpPr>
        <p:spPr>
          <a:xfrm>
            <a:off x="3851920" y="3501008"/>
            <a:ext cx="0" cy="2127648"/>
          </a:xfrm>
          <a:prstGeom prst="line">
            <a:avLst/>
          </a:prstGeom>
          <a:noFill/>
          <a:ln>
            <a:solidFill>
              <a:srgbClr val="00B0F0"/>
            </a:solidFill>
          </a:ln>
        </p:spPr>
        <p:style>
          <a:lnRef idx="2">
            <a:schemeClr val="accent1"/>
          </a:lnRef>
          <a:fillRef idx="0">
            <a:schemeClr val="accent1"/>
          </a:fillRef>
          <a:effectRef idx="1">
            <a:schemeClr val="accent1"/>
          </a:effectRef>
          <a:fontRef idx="minor">
            <a:schemeClr val="tx1"/>
          </a:fontRef>
        </p:style>
      </p:cxnSp>
      <p:sp>
        <p:nvSpPr>
          <p:cNvPr id="38" name="ZoneTexte 37"/>
          <p:cNvSpPr txBox="1"/>
          <p:nvPr/>
        </p:nvSpPr>
        <p:spPr>
          <a:xfrm>
            <a:off x="5004048" y="5157192"/>
            <a:ext cx="3442469" cy="338554"/>
          </a:xfrm>
          <a:prstGeom prst="rect">
            <a:avLst/>
          </a:prstGeom>
          <a:noFill/>
        </p:spPr>
        <p:txBody>
          <a:bodyPr wrap="none" rtlCol="0">
            <a:spAutoFit/>
          </a:bodyPr>
          <a:lstStyle/>
          <a:p>
            <a:r>
              <a:rPr lang="fr-FR" sz="1600" dirty="0" smtClean="0"/>
              <a:t>Collaboration: P. Florian, D. </a:t>
            </a:r>
            <a:r>
              <a:rPr lang="fr-FR" sz="1600" dirty="0" err="1" smtClean="0"/>
              <a:t>Massiot</a:t>
            </a:r>
            <a:endParaRPr lang="fr-FR" sz="1600" dirty="0"/>
          </a:p>
        </p:txBody>
      </p:sp>
    </p:spTree>
    <p:extLst>
      <p:ext uri="{BB962C8B-B14F-4D97-AF65-F5344CB8AC3E}">
        <p14:creationId xmlns:p14="http://schemas.microsoft.com/office/powerpoint/2010/main" val="106683360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er 21"/>
          <p:cNvGrpSpPr/>
          <p:nvPr/>
        </p:nvGrpSpPr>
        <p:grpSpPr>
          <a:xfrm>
            <a:off x="827584" y="620688"/>
            <a:ext cx="6321871" cy="2880323"/>
            <a:chOff x="1922537" y="2062627"/>
            <a:chExt cx="4798293" cy="2043159"/>
          </a:xfrm>
        </p:grpSpPr>
        <p:cxnSp>
          <p:nvCxnSpPr>
            <p:cNvPr id="2" name="Straight Arrow Connector 87"/>
            <p:cNvCxnSpPr/>
            <p:nvPr/>
          </p:nvCxnSpPr>
          <p:spPr>
            <a:xfrm>
              <a:off x="3779912" y="2780928"/>
              <a:ext cx="5715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 name="Straight Connector 108"/>
            <p:cNvCxnSpPr/>
            <p:nvPr/>
          </p:nvCxnSpPr>
          <p:spPr>
            <a:xfrm rot="10800000" flipV="1">
              <a:off x="5065787" y="2653928"/>
              <a:ext cx="342900" cy="327025"/>
            </a:xfrm>
            <a:prstGeom prst="line">
              <a:avLst/>
            </a:prstGeom>
            <a:ln>
              <a:solidFill>
                <a:srgbClr val="C00000"/>
              </a:solidFill>
              <a:tailEnd type="oval"/>
            </a:ln>
          </p:spPr>
          <p:style>
            <a:lnRef idx="1">
              <a:schemeClr val="accent1"/>
            </a:lnRef>
            <a:fillRef idx="0">
              <a:schemeClr val="accent1"/>
            </a:fillRef>
            <a:effectRef idx="0">
              <a:schemeClr val="accent1"/>
            </a:effectRef>
            <a:fontRef idx="minor">
              <a:schemeClr val="tx1"/>
            </a:fontRef>
          </p:style>
        </p:cxnSp>
        <p:sp>
          <p:nvSpPr>
            <p:cNvPr id="4" name="TextBox 43"/>
            <p:cNvSpPr txBox="1">
              <a:spLocks noChangeArrowheads="1"/>
            </p:cNvSpPr>
            <p:nvPr/>
          </p:nvSpPr>
          <p:spPr bwMode="auto">
            <a:xfrm>
              <a:off x="1922537" y="2132704"/>
              <a:ext cx="2928938" cy="338554"/>
            </a:xfrm>
            <a:prstGeom prst="rect">
              <a:avLst/>
            </a:prstGeom>
            <a:noFill/>
            <a:ln w="9525">
              <a:noFill/>
              <a:miter lim="800000"/>
              <a:headEnd/>
              <a:tailEnd/>
            </a:ln>
          </p:spPr>
          <p:txBody>
            <a:bodyPr>
              <a:spAutoFit/>
            </a:bodyPr>
            <a:lstStyle/>
            <a:p>
              <a:r>
                <a:rPr lang="en-US" sz="1600" b="1" i="1" dirty="0">
                  <a:latin typeface="Book Antiqua" pitchFamily="18" charset="0"/>
                </a:rPr>
                <a:t>x</a:t>
              </a:r>
              <a:r>
                <a:rPr lang="en-US" sz="1600" dirty="0"/>
                <a:t>SiO</a:t>
              </a:r>
              <a:r>
                <a:rPr lang="en-US" sz="1600" baseline="-25000" dirty="0"/>
                <a:t>2</a:t>
              </a:r>
              <a:r>
                <a:rPr lang="en-US" sz="1600" dirty="0"/>
                <a:t> : </a:t>
              </a:r>
              <a:r>
                <a:rPr lang="en-US" sz="1600" b="1" dirty="0"/>
                <a:t>(1-</a:t>
              </a:r>
              <a:r>
                <a:rPr lang="en-US" sz="1600" b="1" dirty="0">
                  <a:latin typeface="Bookman Old Style" pitchFamily="18" charset="0"/>
                </a:rPr>
                <a:t>y</a:t>
              </a:r>
              <a:r>
                <a:rPr lang="en-US" sz="1600" b="1" dirty="0"/>
                <a:t>)</a:t>
              </a:r>
              <a:r>
                <a:rPr lang="en-US" sz="1600" b="1" dirty="0">
                  <a:solidFill>
                    <a:srgbClr val="FF0000"/>
                  </a:solidFill>
                </a:rPr>
                <a:t>Na</a:t>
              </a:r>
              <a:r>
                <a:rPr lang="en-US" sz="1600" b="1" baseline="-25000" dirty="0">
                  <a:solidFill>
                    <a:srgbClr val="FF0000"/>
                  </a:solidFill>
                </a:rPr>
                <a:t>2</a:t>
              </a:r>
              <a:r>
                <a:rPr lang="en-US" sz="1600" b="1" dirty="0">
                  <a:solidFill>
                    <a:srgbClr val="FF0000"/>
                  </a:solidFill>
                </a:rPr>
                <a:t>O</a:t>
              </a:r>
              <a:r>
                <a:rPr lang="en-US" sz="1600" dirty="0"/>
                <a:t> : </a:t>
              </a:r>
              <a:r>
                <a:rPr lang="en-US" sz="1600" b="1" dirty="0">
                  <a:latin typeface="Bookman Old Style" pitchFamily="18" charset="0"/>
                </a:rPr>
                <a:t>y</a:t>
              </a:r>
              <a:r>
                <a:rPr lang="en-US" sz="1600" dirty="0"/>
                <a:t>Al</a:t>
              </a:r>
              <a:r>
                <a:rPr lang="en-US" sz="1600" baseline="-25000" dirty="0"/>
                <a:t>2</a:t>
              </a:r>
              <a:r>
                <a:rPr lang="en-US" sz="1600" dirty="0"/>
                <a:t>O</a:t>
              </a:r>
              <a:r>
                <a:rPr lang="en-US" sz="1600" baseline="-25000" dirty="0"/>
                <a:t>3</a:t>
              </a:r>
              <a:r>
                <a:rPr lang="en-US" sz="1600" dirty="0"/>
                <a:t> </a:t>
              </a:r>
            </a:p>
          </p:txBody>
        </p:sp>
        <p:sp>
          <p:nvSpPr>
            <p:cNvPr id="5" name="TextBox 49"/>
            <p:cNvSpPr txBox="1">
              <a:spLocks noChangeArrowheads="1"/>
            </p:cNvSpPr>
            <p:nvPr/>
          </p:nvSpPr>
          <p:spPr bwMode="auto">
            <a:xfrm>
              <a:off x="2851225" y="2566616"/>
              <a:ext cx="928687" cy="338554"/>
            </a:xfrm>
            <a:prstGeom prst="rect">
              <a:avLst/>
            </a:prstGeom>
            <a:noFill/>
            <a:ln w="9525">
              <a:noFill/>
              <a:miter lim="800000"/>
              <a:headEnd/>
              <a:tailEnd/>
            </a:ln>
          </p:spPr>
          <p:txBody>
            <a:bodyPr>
              <a:spAutoFit/>
            </a:bodyPr>
            <a:lstStyle/>
            <a:p>
              <a:r>
                <a:rPr lang="en-US" sz="1600" b="1" i="1" u="sng" dirty="0">
                  <a:latin typeface="Book Antiqua" pitchFamily="18" charset="0"/>
                </a:rPr>
                <a:t>x</a:t>
              </a:r>
              <a:r>
                <a:rPr lang="en-US" sz="1600" b="1" u="sng" dirty="0"/>
                <a:t>=0.67</a:t>
              </a:r>
            </a:p>
          </p:txBody>
        </p:sp>
        <p:grpSp>
          <p:nvGrpSpPr>
            <p:cNvPr id="6" name="Group 84"/>
            <p:cNvGrpSpPr>
              <a:grpSpLocks/>
            </p:cNvGrpSpPr>
            <p:nvPr/>
          </p:nvGrpSpPr>
          <p:grpSpPr bwMode="auto">
            <a:xfrm>
              <a:off x="3637038" y="2062627"/>
              <a:ext cx="2494762" cy="2043159"/>
              <a:chOff x="6143636" y="2855676"/>
              <a:chExt cx="2494594" cy="2042662"/>
            </a:xfrm>
          </p:grpSpPr>
          <p:sp>
            <p:nvSpPr>
              <p:cNvPr id="7" name="Rectangle 40"/>
              <p:cNvSpPr>
                <a:spLocks noChangeArrowheads="1"/>
              </p:cNvSpPr>
              <p:nvPr/>
            </p:nvSpPr>
            <p:spPr bwMode="auto">
              <a:xfrm>
                <a:off x="6875505" y="2855676"/>
                <a:ext cx="614163" cy="338472"/>
              </a:xfrm>
              <a:prstGeom prst="rect">
                <a:avLst/>
              </a:prstGeom>
              <a:noFill/>
              <a:ln w="9525">
                <a:noFill/>
                <a:miter lim="800000"/>
                <a:headEnd/>
                <a:tailEnd/>
              </a:ln>
            </p:spPr>
            <p:txBody>
              <a:bodyPr wrap="none">
                <a:spAutoFit/>
              </a:bodyPr>
              <a:lstStyle/>
              <a:p>
                <a:r>
                  <a:rPr lang="en-US" sz="1600" b="1" dirty="0"/>
                  <a:t>SiO</a:t>
                </a:r>
                <a:r>
                  <a:rPr lang="en-US" sz="1600" b="1" baseline="-25000" dirty="0"/>
                  <a:t>2</a:t>
                </a:r>
                <a:endParaRPr lang="en-US" sz="1600" b="1" dirty="0"/>
              </a:p>
            </p:txBody>
          </p:sp>
          <p:grpSp>
            <p:nvGrpSpPr>
              <p:cNvPr id="8" name="Group 82"/>
              <p:cNvGrpSpPr>
                <a:grpSpLocks/>
              </p:cNvGrpSpPr>
              <p:nvPr/>
            </p:nvGrpSpPr>
            <p:grpSpPr bwMode="auto">
              <a:xfrm>
                <a:off x="6143636" y="2940545"/>
                <a:ext cx="2494594" cy="1957793"/>
                <a:chOff x="6599560" y="2911743"/>
                <a:chExt cx="2494594" cy="1957793"/>
              </a:xfrm>
            </p:grpSpPr>
            <p:sp>
              <p:nvSpPr>
                <p:cNvPr id="9" name="Isosceles Triangle 39"/>
                <p:cNvSpPr/>
                <p:nvPr/>
              </p:nvSpPr>
              <p:spPr>
                <a:xfrm>
                  <a:off x="6858306" y="2929201"/>
                  <a:ext cx="1928682" cy="1642663"/>
                </a:xfrm>
                <a:prstGeom prst="triangle">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0" name="Rectangle 41"/>
                <p:cNvSpPr>
                  <a:spLocks noChangeArrowheads="1"/>
                </p:cNvSpPr>
                <p:nvPr/>
              </p:nvSpPr>
              <p:spPr bwMode="auto">
                <a:xfrm>
                  <a:off x="8392600" y="4531064"/>
                  <a:ext cx="701554" cy="338472"/>
                </a:xfrm>
                <a:prstGeom prst="rect">
                  <a:avLst/>
                </a:prstGeom>
                <a:noFill/>
                <a:ln w="9525">
                  <a:noFill/>
                  <a:miter lim="800000"/>
                  <a:headEnd/>
                  <a:tailEnd/>
                </a:ln>
              </p:spPr>
              <p:txBody>
                <a:bodyPr wrap="none">
                  <a:spAutoFit/>
                </a:bodyPr>
                <a:lstStyle/>
                <a:p>
                  <a:r>
                    <a:rPr lang="en-US" sz="1600" b="1"/>
                    <a:t>Al</a:t>
                  </a:r>
                  <a:r>
                    <a:rPr lang="en-US" sz="1600" b="1" baseline="-25000"/>
                    <a:t>2</a:t>
                  </a:r>
                  <a:r>
                    <a:rPr lang="en-US" sz="1600" b="1"/>
                    <a:t>O</a:t>
                  </a:r>
                  <a:r>
                    <a:rPr lang="en-US" sz="1600" b="1" baseline="-25000"/>
                    <a:t>3</a:t>
                  </a:r>
                  <a:endParaRPr lang="en-US" sz="1600" b="1"/>
                </a:p>
              </p:txBody>
            </p:sp>
            <p:sp>
              <p:nvSpPr>
                <p:cNvPr id="11" name="Rectangle 45"/>
                <p:cNvSpPr>
                  <a:spLocks noChangeArrowheads="1"/>
                </p:cNvSpPr>
                <p:nvPr/>
              </p:nvSpPr>
              <p:spPr bwMode="auto">
                <a:xfrm>
                  <a:off x="6599560" y="4527866"/>
                  <a:ext cx="682586" cy="338472"/>
                </a:xfrm>
                <a:prstGeom prst="rect">
                  <a:avLst/>
                </a:prstGeom>
                <a:noFill/>
                <a:ln w="9525">
                  <a:noFill/>
                  <a:miter lim="800000"/>
                  <a:headEnd/>
                  <a:tailEnd/>
                </a:ln>
              </p:spPr>
              <p:txBody>
                <a:bodyPr wrap="none">
                  <a:spAutoFit/>
                </a:bodyPr>
                <a:lstStyle/>
                <a:p>
                  <a:r>
                    <a:rPr lang="en-US" sz="1600" b="1"/>
                    <a:t>Na</a:t>
                  </a:r>
                  <a:r>
                    <a:rPr lang="en-US" sz="1600" b="1" baseline="-25000"/>
                    <a:t>2</a:t>
                  </a:r>
                  <a:r>
                    <a:rPr lang="en-US" sz="1600" b="1"/>
                    <a:t>O</a:t>
                  </a:r>
                </a:p>
              </p:txBody>
            </p:sp>
            <p:cxnSp>
              <p:nvCxnSpPr>
                <p:cNvPr id="12" name="Straight Connector 48"/>
                <p:cNvCxnSpPr/>
                <p:nvPr/>
              </p:nvCxnSpPr>
              <p:spPr>
                <a:xfrm>
                  <a:off x="7501199" y="3554524"/>
                  <a:ext cx="642895" cy="1588"/>
                </a:xfrm>
                <a:prstGeom prst="line">
                  <a:avLst/>
                </a:prstGeom>
                <a:ln>
                  <a:solidFill>
                    <a:schemeClr val="accent1">
                      <a:lumMod val="7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13" name="Straight Connector 50"/>
                <p:cNvCxnSpPr/>
                <p:nvPr/>
              </p:nvCxnSpPr>
              <p:spPr>
                <a:xfrm rot="16200000" flipH="1">
                  <a:off x="6903709" y="3821950"/>
                  <a:ext cx="1856923" cy="36510"/>
                </a:xfrm>
                <a:prstGeom prst="line">
                  <a:avLst/>
                </a:prstGeom>
                <a:ln>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4" name="Oval 52"/>
                <p:cNvSpPr/>
                <p:nvPr/>
              </p:nvSpPr>
              <p:spPr>
                <a:xfrm>
                  <a:off x="7445641" y="3513259"/>
                  <a:ext cx="71432" cy="71421"/>
                </a:xfrm>
                <a:prstGeom prst="ellipse">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5" name="Oval 53"/>
                <p:cNvSpPr/>
                <p:nvPr/>
              </p:nvSpPr>
              <p:spPr>
                <a:xfrm>
                  <a:off x="7629779" y="3513259"/>
                  <a:ext cx="71432" cy="71421"/>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16" name="Oval 57"/>
                <p:cNvSpPr/>
                <p:nvPr/>
              </p:nvSpPr>
              <p:spPr>
                <a:xfrm>
                  <a:off x="7847251" y="3516433"/>
                  <a:ext cx="71433" cy="71421"/>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grpSp>
        </p:grpSp>
        <p:sp>
          <p:nvSpPr>
            <p:cNvPr id="17" name="Rounded Rectangle 99"/>
            <p:cNvSpPr/>
            <p:nvPr/>
          </p:nvSpPr>
          <p:spPr>
            <a:xfrm>
              <a:off x="5408687" y="2318021"/>
              <a:ext cx="1143000" cy="357552"/>
            </a:xfrm>
            <a:prstGeom prst="roundRect">
              <a:avLst/>
            </a:prstGeom>
            <a:solidFill>
              <a:srgbClr val="FF3300">
                <a:alpha val="27843"/>
              </a:srgbClr>
            </a:solidFill>
            <a:ln>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grpSp>
          <p:nvGrpSpPr>
            <p:cNvPr id="18" name="Grouper 17"/>
            <p:cNvGrpSpPr/>
            <p:nvPr/>
          </p:nvGrpSpPr>
          <p:grpSpPr>
            <a:xfrm>
              <a:off x="2638500" y="2934916"/>
              <a:ext cx="1428750" cy="498004"/>
              <a:chOff x="4565650" y="3873942"/>
              <a:chExt cx="1428750" cy="498004"/>
            </a:xfrm>
          </p:grpSpPr>
          <p:sp>
            <p:nvSpPr>
              <p:cNvPr id="19" name="Rounded Rectangle 105"/>
              <p:cNvSpPr/>
              <p:nvPr/>
            </p:nvSpPr>
            <p:spPr>
              <a:xfrm>
                <a:off x="4679156" y="3873942"/>
                <a:ext cx="1214438" cy="404684"/>
              </a:xfrm>
              <a:prstGeom prst="roundRect">
                <a:avLst/>
              </a:prstGeom>
              <a:solidFill>
                <a:schemeClr val="tx2">
                  <a:lumMod val="40000"/>
                  <a:lumOff val="60000"/>
                  <a:alpha val="27843"/>
                </a:schemeClr>
              </a:solidFill>
              <a:ln>
                <a:solidFill>
                  <a:srgbClr val="00009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20" name="TextBox 104"/>
              <p:cNvSpPr txBox="1">
                <a:spLocks noChangeArrowheads="1"/>
              </p:cNvSpPr>
              <p:nvPr/>
            </p:nvSpPr>
            <p:spPr bwMode="auto">
              <a:xfrm>
                <a:off x="4565650" y="3941059"/>
                <a:ext cx="1428750" cy="430887"/>
              </a:xfrm>
              <a:prstGeom prst="rect">
                <a:avLst/>
              </a:prstGeom>
              <a:noFill/>
              <a:ln w="9525">
                <a:noFill/>
                <a:miter lim="800000"/>
                <a:headEnd/>
                <a:tailEnd/>
              </a:ln>
            </p:spPr>
            <p:txBody>
              <a:bodyPr>
                <a:spAutoFit/>
              </a:bodyPr>
              <a:lstStyle/>
              <a:p>
                <a:pPr algn="ctr"/>
                <a:r>
                  <a:rPr lang="en-US" sz="1050" b="1" dirty="0">
                    <a:solidFill>
                      <a:srgbClr val="000090"/>
                    </a:solidFill>
                  </a:rPr>
                  <a:t>Na : Network modifier </a:t>
                </a:r>
              </a:p>
            </p:txBody>
          </p:sp>
        </p:grpSp>
        <p:sp>
          <p:nvSpPr>
            <p:cNvPr id="21" name="TextBox 88"/>
            <p:cNvSpPr txBox="1">
              <a:spLocks noChangeArrowheads="1"/>
            </p:cNvSpPr>
            <p:nvPr/>
          </p:nvSpPr>
          <p:spPr bwMode="auto">
            <a:xfrm>
              <a:off x="5292080" y="2348880"/>
              <a:ext cx="1428750" cy="577081"/>
            </a:xfrm>
            <a:prstGeom prst="rect">
              <a:avLst/>
            </a:prstGeom>
            <a:noFill/>
            <a:ln w="9525">
              <a:noFill/>
              <a:miter lim="800000"/>
              <a:headEnd/>
              <a:tailEnd/>
            </a:ln>
          </p:spPr>
          <p:txBody>
            <a:bodyPr>
              <a:spAutoFit/>
            </a:bodyPr>
            <a:lstStyle/>
            <a:p>
              <a:pPr algn="ctr"/>
              <a:r>
                <a:rPr lang="en-US" sz="1050" b="1" dirty="0">
                  <a:solidFill>
                    <a:srgbClr val="C00000"/>
                  </a:solidFill>
                </a:rPr>
                <a:t>Charge compensator</a:t>
              </a:r>
            </a:p>
            <a:p>
              <a:pPr algn="ctr"/>
              <a:r>
                <a:rPr lang="en-US" sz="1050" b="1" dirty="0">
                  <a:solidFill>
                    <a:srgbClr val="C00000"/>
                  </a:solidFill>
                </a:rPr>
                <a:t>region</a:t>
              </a:r>
            </a:p>
          </p:txBody>
        </p:sp>
      </p:grpSp>
      <p:sp>
        <p:nvSpPr>
          <p:cNvPr id="33" name="ZoneTexte 32"/>
          <p:cNvSpPr txBox="1"/>
          <p:nvPr/>
        </p:nvSpPr>
        <p:spPr>
          <a:xfrm>
            <a:off x="179512" y="4509120"/>
            <a:ext cx="2895600" cy="1323439"/>
          </a:xfrm>
          <a:prstGeom prst="rect">
            <a:avLst/>
          </a:prstGeom>
          <a:noFill/>
        </p:spPr>
        <p:txBody>
          <a:bodyPr wrap="square" rtlCol="0">
            <a:spAutoFit/>
          </a:bodyPr>
          <a:lstStyle/>
          <a:p>
            <a:r>
              <a:rPr lang="fr-FR" sz="2000" dirty="0" smtClean="0">
                <a:solidFill>
                  <a:srgbClr val="0000FF"/>
                </a:solidFill>
              </a:rPr>
              <a:t>=&gt; évolution de Na de modificateur de réseau à compensateur de charge</a:t>
            </a:r>
            <a:endParaRPr lang="fr-FR" sz="2000" dirty="0">
              <a:solidFill>
                <a:srgbClr val="0000FF"/>
              </a:solidFill>
            </a:endParaRPr>
          </a:p>
        </p:txBody>
      </p:sp>
      <p:grpSp>
        <p:nvGrpSpPr>
          <p:cNvPr id="36" name="Grouper 35"/>
          <p:cNvGrpSpPr/>
          <p:nvPr/>
        </p:nvGrpSpPr>
        <p:grpSpPr>
          <a:xfrm>
            <a:off x="2987824" y="3789040"/>
            <a:ext cx="4894182" cy="3038470"/>
            <a:chOff x="1519790" y="2996952"/>
            <a:chExt cx="4894182" cy="3038470"/>
          </a:xfrm>
        </p:grpSpPr>
        <p:pic>
          <p:nvPicPr>
            <p:cNvPr id="37" name="Picture 2"/>
            <p:cNvPicPr>
              <a:picLocks noChangeAspect="1" noChangeArrowheads="1"/>
            </p:cNvPicPr>
            <p:nvPr/>
          </p:nvPicPr>
          <p:blipFill>
            <a:blip r:embed="rId2" cstate="print"/>
            <a:srcRect l="10017" t="52452" r="43233" b="21085"/>
            <a:stretch>
              <a:fillRect/>
            </a:stretch>
          </p:blipFill>
          <p:spPr bwMode="auto">
            <a:xfrm>
              <a:off x="1519790" y="2996952"/>
              <a:ext cx="4894182" cy="2862635"/>
            </a:xfrm>
            <a:prstGeom prst="rect">
              <a:avLst/>
            </a:prstGeom>
            <a:noFill/>
            <a:ln w="9525">
              <a:noFill/>
              <a:miter lim="800000"/>
              <a:headEnd/>
              <a:tailEnd/>
            </a:ln>
          </p:spPr>
        </p:pic>
        <p:cxnSp>
          <p:nvCxnSpPr>
            <p:cNvPr id="38" name="Straight Connector 20"/>
            <p:cNvCxnSpPr/>
            <p:nvPr/>
          </p:nvCxnSpPr>
          <p:spPr>
            <a:xfrm>
              <a:off x="3289129" y="3140968"/>
              <a:ext cx="0" cy="221623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9" name="Oval 51"/>
            <p:cNvSpPr/>
            <p:nvPr/>
          </p:nvSpPr>
          <p:spPr>
            <a:xfrm>
              <a:off x="3247195" y="3704342"/>
              <a:ext cx="86382" cy="92344"/>
            </a:xfrm>
            <a:prstGeom prst="ellipse">
              <a:avLst/>
            </a:prstGeom>
            <a:solidFill>
              <a:srgbClr val="3333CC"/>
            </a:solidFill>
            <a:ln>
              <a:solidFill>
                <a:srgbClr val="33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40" name="Oval 54"/>
            <p:cNvSpPr/>
            <p:nvPr/>
          </p:nvSpPr>
          <p:spPr>
            <a:xfrm>
              <a:off x="3258306" y="4488784"/>
              <a:ext cx="86383" cy="92344"/>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41" name="Oval 56"/>
            <p:cNvSpPr/>
            <p:nvPr/>
          </p:nvSpPr>
          <p:spPr>
            <a:xfrm>
              <a:off x="3261481" y="4848826"/>
              <a:ext cx="86383" cy="92342"/>
            </a:xfrm>
            <a:prstGeom prst="ellipse">
              <a:avLst/>
            </a:prstGeom>
            <a:solidFill>
              <a:srgbClr val="92D050"/>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600"/>
            </a:p>
          </p:txBody>
        </p:sp>
        <p:sp>
          <p:nvSpPr>
            <p:cNvPr id="42" name="TextBox 115"/>
            <p:cNvSpPr txBox="1">
              <a:spLocks noChangeArrowheads="1"/>
            </p:cNvSpPr>
            <p:nvPr/>
          </p:nvSpPr>
          <p:spPr bwMode="auto">
            <a:xfrm>
              <a:off x="4479243" y="3740418"/>
              <a:ext cx="777442" cy="338554"/>
            </a:xfrm>
            <a:prstGeom prst="rect">
              <a:avLst/>
            </a:prstGeom>
            <a:noFill/>
            <a:ln w="9525">
              <a:noFill/>
              <a:miter lim="800000"/>
              <a:headEnd/>
              <a:tailEnd/>
            </a:ln>
          </p:spPr>
          <p:txBody>
            <a:bodyPr wrap="square">
              <a:spAutoFit/>
            </a:bodyPr>
            <a:lstStyle/>
            <a:p>
              <a:r>
                <a:rPr lang="en-US" sz="1600" b="1"/>
                <a:t>NAS</a:t>
              </a:r>
            </a:p>
          </p:txBody>
        </p:sp>
        <p:sp>
          <p:nvSpPr>
            <p:cNvPr id="43" name="TextBox 116"/>
            <p:cNvSpPr txBox="1">
              <a:spLocks noChangeArrowheads="1"/>
            </p:cNvSpPr>
            <p:nvPr/>
          </p:nvSpPr>
          <p:spPr bwMode="auto">
            <a:xfrm>
              <a:off x="4550678" y="5597793"/>
              <a:ext cx="777444" cy="437629"/>
            </a:xfrm>
            <a:prstGeom prst="rect">
              <a:avLst/>
            </a:prstGeom>
            <a:noFill/>
            <a:ln w="9525">
              <a:noFill/>
              <a:miter lim="800000"/>
              <a:headEnd/>
              <a:tailEnd/>
            </a:ln>
          </p:spPr>
          <p:txBody>
            <a:bodyPr wrap="square">
              <a:spAutoFit/>
            </a:bodyPr>
            <a:lstStyle/>
            <a:p>
              <a:endParaRPr lang="en-US" sz="1600" b="1" dirty="0"/>
            </a:p>
          </p:txBody>
        </p:sp>
        <p:cxnSp>
          <p:nvCxnSpPr>
            <p:cNvPr id="44" name="Straight Connector 127"/>
            <p:cNvCxnSpPr/>
            <p:nvPr/>
          </p:nvCxnSpPr>
          <p:spPr>
            <a:xfrm flipV="1">
              <a:off x="3275856" y="3466676"/>
              <a:ext cx="401927" cy="610396"/>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5" name="TextBox 117"/>
            <p:cNvSpPr txBox="1">
              <a:spLocks noChangeArrowheads="1"/>
            </p:cNvSpPr>
            <p:nvPr/>
          </p:nvSpPr>
          <p:spPr bwMode="auto">
            <a:xfrm>
              <a:off x="3707904" y="3212976"/>
              <a:ext cx="1295738" cy="338554"/>
            </a:xfrm>
            <a:prstGeom prst="rect">
              <a:avLst/>
            </a:prstGeom>
            <a:solidFill>
              <a:schemeClr val="bg1"/>
            </a:solidFill>
            <a:ln w="9525">
              <a:solidFill>
                <a:schemeClr val="tx1"/>
              </a:solidFill>
              <a:miter lim="800000"/>
              <a:headEnd/>
              <a:tailEnd/>
            </a:ln>
            <a:effectLst>
              <a:innerShdw blurRad="114300">
                <a:prstClr val="black"/>
              </a:innerShdw>
            </a:effectLst>
          </p:spPr>
          <p:txBody>
            <a:bodyPr wrap="square">
              <a:spAutoFit/>
            </a:bodyPr>
            <a:lstStyle/>
            <a:p>
              <a:r>
                <a:rPr lang="en-US" sz="1600" b="1" dirty="0"/>
                <a:t>335 cm</a:t>
              </a:r>
              <a:r>
                <a:rPr lang="en-US" sz="1600" b="1" baseline="30000" dirty="0"/>
                <a:t>-1</a:t>
              </a:r>
            </a:p>
          </p:txBody>
        </p:sp>
      </p:grpSp>
      <p:sp>
        <p:nvSpPr>
          <p:cNvPr id="46" name="Rectangle 45"/>
          <p:cNvSpPr/>
          <p:nvPr/>
        </p:nvSpPr>
        <p:spPr>
          <a:xfrm>
            <a:off x="10964" y="6581001"/>
            <a:ext cx="2586182" cy="276999"/>
          </a:xfrm>
          <a:prstGeom prst="rect">
            <a:avLst/>
          </a:prstGeom>
        </p:spPr>
        <p:txBody>
          <a:bodyPr wrap="square">
            <a:spAutoFit/>
          </a:bodyPr>
          <a:lstStyle/>
          <a:p>
            <a:r>
              <a:rPr lang="en-US" sz="1200" dirty="0" err="1" smtClean="0">
                <a:latin typeface="Arial"/>
                <a:cs typeface="Arial"/>
              </a:rPr>
              <a:t>Hehlen</a:t>
            </a:r>
            <a:r>
              <a:rPr lang="en-US" sz="1200" dirty="0" smtClean="0">
                <a:latin typeface="Arial"/>
                <a:cs typeface="Arial"/>
              </a:rPr>
              <a:t> and </a:t>
            </a:r>
            <a:r>
              <a:rPr lang="en-US" sz="1200" dirty="0" err="1" smtClean="0">
                <a:latin typeface="Arial"/>
                <a:cs typeface="Arial"/>
              </a:rPr>
              <a:t>Neuville</a:t>
            </a:r>
            <a:r>
              <a:rPr lang="en-US" sz="1200" dirty="0" smtClean="0">
                <a:latin typeface="Arial"/>
                <a:cs typeface="Arial"/>
              </a:rPr>
              <a:t>, JPCB, 2015</a:t>
            </a:r>
            <a:endParaRPr lang="fr-FR" sz="1200" dirty="0">
              <a:latin typeface="Arial"/>
              <a:cs typeface="Arial"/>
            </a:endParaRPr>
          </a:p>
        </p:txBody>
      </p:sp>
      <p:sp>
        <p:nvSpPr>
          <p:cNvPr id="47" name="TextBox 1"/>
          <p:cNvSpPr txBox="1">
            <a:spLocks noChangeArrowheads="1"/>
          </p:cNvSpPr>
          <p:nvPr/>
        </p:nvSpPr>
        <p:spPr bwMode="auto">
          <a:xfrm>
            <a:off x="-36512" y="260648"/>
            <a:ext cx="8064896" cy="400110"/>
          </a:xfrm>
          <a:prstGeom prst="rect">
            <a:avLst/>
          </a:prstGeom>
          <a:noFill/>
          <a:ln w="9525">
            <a:noFill/>
            <a:miter lim="800000"/>
            <a:headEnd/>
            <a:tailEnd/>
          </a:ln>
        </p:spPr>
        <p:txBody>
          <a:bodyPr wrap="square">
            <a:spAutoFit/>
          </a:bodyPr>
          <a:lstStyle/>
          <a:p>
            <a:pPr algn="just"/>
            <a:r>
              <a:rPr lang="en-US" sz="2000" b="1" dirty="0" err="1" smtClean="0">
                <a:solidFill>
                  <a:srgbClr val="FFFFFF"/>
                </a:solidFill>
              </a:rPr>
              <a:t>Spectrométrie</a:t>
            </a:r>
            <a:r>
              <a:rPr lang="en-US" sz="2000" b="1" dirty="0" smtClean="0">
                <a:solidFill>
                  <a:srgbClr val="FFFFFF"/>
                </a:solidFill>
              </a:rPr>
              <a:t> Raman VV et VH</a:t>
            </a:r>
            <a:endParaRPr lang="en-US" sz="2000" dirty="0">
              <a:solidFill>
                <a:srgbClr val="FFFFFF"/>
              </a:solidFill>
            </a:endParaRPr>
          </a:p>
        </p:txBody>
      </p:sp>
      <p:sp>
        <p:nvSpPr>
          <p:cNvPr id="23" name="ZoneTexte 22"/>
          <p:cNvSpPr txBox="1"/>
          <p:nvPr/>
        </p:nvSpPr>
        <p:spPr>
          <a:xfrm>
            <a:off x="6372200" y="3501008"/>
            <a:ext cx="1313581" cy="369332"/>
          </a:xfrm>
          <a:prstGeom prst="rect">
            <a:avLst/>
          </a:prstGeom>
          <a:noFill/>
        </p:spPr>
        <p:txBody>
          <a:bodyPr wrap="none" rtlCol="0">
            <a:spAutoFit/>
          </a:bodyPr>
          <a:lstStyle/>
          <a:p>
            <a:r>
              <a:rPr lang="fr-FR" sz="1800" dirty="0" smtClean="0"/>
              <a:t>Raman VH</a:t>
            </a:r>
            <a:endParaRPr lang="fr-FR" sz="1800" dirty="0"/>
          </a:p>
        </p:txBody>
      </p:sp>
      <p:sp>
        <p:nvSpPr>
          <p:cNvPr id="48" name="ZoneTexte 47"/>
          <p:cNvSpPr txBox="1"/>
          <p:nvPr/>
        </p:nvSpPr>
        <p:spPr>
          <a:xfrm>
            <a:off x="5796136" y="2276872"/>
            <a:ext cx="2267300" cy="338554"/>
          </a:xfrm>
          <a:prstGeom prst="rect">
            <a:avLst/>
          </a:prstGeom>
          <a:noFill/>
        </p:spPr>
        <p:txBody>
          <a:bodyPr wrap="none" rtlCol="0">
            <a:spAutoFit/>
          </a:bodyPr>
          <a:lstStyle/>
          <a:p>
            <a:r>
              <a:rPr lang="fr-FR" sz="1600" b="1" dirty="0" smtClean="0"/>
              <a:t>NAS:Na</a:t>
            </a:r>
            <a:r>
              <a:rPr lang="fr-FR" sz="1600" b="1" baseline="-25000" dirty="0" smtClean="0"/>
              <a:t>2</a:t>
            </a:r>
            <a:r>
              <a:rPr lang="fr-FR" sz="1600" b="1" dirty="0" smtClean="0"/>
              <a:t>O-Al</a:t>
            </a:r>
            <a:r>
              <a:rPr lang="fr-FR" sz="1600" b="1" baseline="-25000" dirty="0" smtClean="0"/>
              <a:t>2</a:t>
            </a:r>
            <a:r>
              <a:rPr lang="fr-FR" sz="1600" b="1" dirty="0" smtClean="0"/>
              <a:t>O</a:t>
            </a:r>
            <a:r>
              <a:rPr lang="fr-FR" sz="1600" b="1" baseline="-25000" dirty="0" smtClean="0"/>
              <a:t>3</a:t>
            </a:r>
            <a:r>
              <a:rPr lang="fr-FR" sz="1600" b="1" dirty="0" smtClean="0"/>
              <a:t>-SiO</a:t>
            </a:r>
            <a:r>
              <a:rPr lang="fr-FR" sz="1600" b="1" baseline="-25000" dirty="0" smtClean="0"/>
              <a:t>2</a:t>
            </a:r>
            <a:endParaRPr lang="fr-FR" sz="1600" b="1" baseline="-25000" dirty="0"/>
          </a:p>
        </p:txBody>
      </p:sp>
    </p:spTree>
    <p:extLst>
      <p:ext uri="{BB962C8B-B14F-4D97-AF65-F5344CB8AC3E}">
        <p14:creationId xmlns:p14="http://schemas.microsoft.com/office/powerpoint/2010/main" val="182207234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491880" y="692696"/>
            <a:ext cx="1835696" cy="1606234"/>
          </a:xfrm>
          <a:prstGeom prst="rect">
            <a:avLst/>
          </a:prstGeom>
        </p:spPr>
      </p:pic>
      <p:sp>
        <p:nvSpPr>
          <p:cNvPr id="3" name="TextBox 1"/>
          <p:cNvSpPr txBox="1">
            <a:spLocks noChangeArrowheads="1"/>
          </p:cNvSpPr>
          <p:nvPr/>
        </p:nvSpPr>
        <p:spPr bwMode="auto">
          <a:xfrm>
            <a:off x="-36512" y="260648"/>
            <a:ext cx="8064896" cy="400110"/>
          </a:xfrm>
          <a:prstGeom prst="rect">
            <a:avLst/>
          </a:prstGeom>
          <a:noFill/>
          <a:ln w="9525">
            <a:noFill/>
            <a:miter lim="800000"/>
            <a:headEnd/>
            <a:tailEnd/>
          </a:ln>
        </p:spPr>
        <p:txBody>
          <a:bodyPr wrap="square">
            <a:spAutoFit/>
          </a:bodyPr>
          <a:lstStyle/>
          <a:p>
            <a:pPr algn="just"/>
            <a:r>
              <a:rPr lang="en-US" sz="2000" b="1" dirty="0" err="1" smtClean="0">
                <a:solidFill>
                  <a:srgbClr val="FFFFFF"/>
                </a:solidFill>
              </a:rPr>
              <a:t>Spectrométrie</a:t>
            </a:r>
            <a:r>
              <a:rPr lang="en-US" sz="2000" b="1" dirty="0" smtClean="0">
                <a:solidFill>
                  <a:srgbClr val="FFFFFF"/>
                </a:solidFill>
              </a:rPr>
              <a:t> Raman VV et VH</a:t>
            </a:r>
            <a:endParaRPr lang="en-US" sz="2000" dirty="0">
              <a:solidFill>
                <a:srgbClr val="FFFFFF"/>
              </a:solidFill>
            </a:endParaRPr>
          </a:p>
        </p:txBody>
      </p:sp>
      <p:pic>
        <p:nvPicPr>
          <p:cNvPr id="4" name="Image 3"/>
          <p:cNvPicPr>
            <a:picLocks noChangeAspect="1"/>
          </p:cNvPicPr>
          <p:nvPr/>
        </p:nvPicPr>
        <p:blipFill>
          <a:blip r:embed="rId3"/>
          <a:stretch>
            <a:fillRect/>
          </a:stretch>
        </p:blipFill>
        <p:spPr>
          <a:xfrm>
            <a:off x="0" y="2068965"/>
            <a:ext cx="8388424" cy="4784967"/>
          </a:xfrm>
          <a:prstGeom prst="rect">
            <a:avLst/>
          </a:prstGeom>
        </p:spPr>
      </p:pic>
      <p:sp>
        <p:nvSpPr>
          <p:cNvPr id="5" name="ZoneTexte 4"/>
          <p:cNvSpPr txBox="1"/>
          <p:nvPr/>
        </p:nvSpPr>
        <p:spPr>
          <a:xfrm>
            <a:off x="1043608" y="2060848"/>
            <a:ext cx="2527630" cy="369332"/>
          </a:xfrm>
          <a:prstGeom prst="rect">
            <a:avLst/>
          </a:prstGeom>
          <a:noFill/>
        </p:spPr>
        <p:txBody>
          <a:bodyPr wrap="none" rtlCol="0">
            <a:spAutoFit/>
          </a:bodyPr>
          <a:lstStyle/>
          <a:p>
            <a:r>
              <a:rPr lang="fr-FR" sz="1800" b="1" dirty="0" smtClean="0"/>
              <a:t>NAS:Na</a:t>
            </a:r>
            <a:r>
              <a:rPr lang="fr-FR" sz="1800" b="1" baseline="-25000" dirty="0" smtClean="0"/>
              <a:t>2</a:t>
            </a:r>
            <a:r>
              <a:rPr lang="fr-FR" sz="1800" b="1" dirty="0" smtClean="0"/>
              <a:t>O-Al</a:t>
            </a:r>
            <a:r>
              <a:rPr lang="fr-FR" sz="1800" b="1" baseline="-25000" dirty="0" smtClean="0"/>
              <a:t>2</a:t>
            </a:r>
            <a:r>
              <a:rPr lang="fr-FR" sz="1800" b="1" dirty="0" smtClean="0"/>
              <a:t>O</a:t>
            </a:r>
            <a:r>
              <a:rPr lang="fr-FR" sz="1800" b="1" baseline="-25000" dirty="0" smtClean="0"/>
              <a:t>3</a:t>
            </a:r>
            <a:r>
              <a:rPr lang="fr-FR" sz="1800" b="1" dirty="0" smtClean="0"/>
              <a:t>-SiO</a:t>
            </a:r>
            <a:r>
              <a:rPr lang="fr-FR" sz="1800" b="1" baseline="-25000" dirty="0" smtClean="0"/>
              <a:t>2</a:t>
            </a:r>
          </a:p>
        </p:txBody>
      </p:sp>
      <p:sp>
        <p:nvSpPr>
          <p:cNvPr id="8" name="Rectangle 7"/>
          <p:cNvSpPr/>
          <p:nvPr/>
        </p:nvSpPr>
        <p:spPr>
          <a:xfrm rot="16200000">
            <a:off x="6585761" y="4437112"/>
            <a:ext cx="2586182" cy="276999"/>
          </a:xfrm>
          <a:prstGeom prst="rect">
            <a:avLst/>
          </a:prstGeom>
        </p:spPr>
        <p:txBody>
          <a:bodyPr wrap="square">
            <a:spAutoFit/>
          </a:bodyPr>
          <a:lstStyle/>
          <a:p>
            <a:r>
              <a:rPr lang="en-US" sz="1200" dirty="0" err="1" smtClean="0">
                <a:latin typeface="Arial"/>
                <a:cs typeface="Arial"/>
              </a:rPr>
              <a:t>Hehlen</a:t>
            </a:r>
            <a:r>
              <a:rPr lang="en-US" sz="1200" dirty="0" smtClean="0">
                <a:latin typeface="Arial"/>
                <a:cs typeface="Arial"/>
              </a:rPr>
              <a:t> and </a:t>
            </a:r>
            <a:r>
              <a:rPr lang="en-US" sz="1200" dirty="0" err="1" smtClean="0">
                <a:latin typeface="Arial"/>
                <a:cs typeface="Arial"/>
              </a:rPr>
              <a:t>Neuville</a:t>
            </a:r>
            <a:r>
              <a:rPr lang="en-US" sz="1200" dirty="0" smtClean="0">
                <a:latin typeface="Arial"/>
                <a:cs typeface="Arial"/>
              </a:rPr>
              <a:t>, JPCB, 2015</a:t>
            </a:r>
            <a:endParaRPr lang="fr-FR" sz="1200" dirty="0">
              <a:latin typeface="Arial"/>
              <a:cs typeface="Arial"/>
            </a:endParaRPr>
          </a:p>
        </p:txBody>
      </p:sp>
      <p:sp>
        <p:nvSpPr>
          <p:cNvPr id="9" name="Rectangle 8"/>
          <p:cNvSpPr/>
          <p:nvPr/>
        </p:nvSpPr>
        <p:spPr>
          <a:xfrm>
            <a:off x="5226299" y="2060848"/>
            <a:ext cx="2442045" cy="369332"/>
          </a:xfrm>
          <a:prstGeom prst="rect">
            <a:avLst/>
          </a:prstGeom>
        </p:spPr>
        <p:txBody>
          <a:bodyPr wrap="none">
            <a:spAutoFit/>
          </a:bodyPr>
          <a:lstStyle/>
          <a:p>
            <a:r>
              <a:rPr lang="fr-FR" sz="1800" b="1" dirty="0"/>
              <a:t>CAS:CaO-Al</a:t>
            </a:r>
            <a:r>
              <a:rPr lang="fr-FR" sz="1800" b="1" baseline="-25000" dirty="0"/>
              <a:t>2</a:t>
            </a:r>
            <a:r>
              <a:rPr lang="fr-FR" sz="1800" b="1" dirty="0"/>
              <a:t>O</a:t>
            </a:r>
            <a:r>
              <a:rPr lang="fr-FR" sz="1800" b="1" baseline="-25000" dirty="0"/>
              <a:t>3</a:t>
            </a:r>
            <a:r>
              <a:rPr lang="fr-FR" sz="1800" b="1" dirty="0"/>
              <a:t>-SiO</a:t>
            </a:r>
            <a:r>
              <a:rPr lang="fr-FR" sz="1800" b="1" baseline="-25000" dirty="0"/>
              <a:t>2</a:t>
            </a:r>
          </a:p>
        </p:txBody>
      </p:sp>
    </p:spTree>
    <p:extLst>
      <p:ext uri="{BB962C8B-B14F-4D97-AF65-F5344CB8AC3E}">
        <p14:creationId xmlns:p14="http://schemas.microsoft.com/office/powerpoint/2010/main" val="106683360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395536" y="1412776"/>
            <a:ext cx="7179815" cy="2798812"/>
          </a:xfrm>
          <a:prstGeom prst="rect">
            <a:avLst/>
          </a:prstGeom>
        </p:spPr>
      </p:pic>
      <p:sp>
        <p:nvSpPr>
          <p:cNvPr id="3" name="Rectangle 2"/>
          <p:cNvSpPr/>
          <p:nvPr/>
        </p:nvSpPr>
        <p:spPr>
          <a:xfrm>
            <a:off x="-35892" y="332656"/>
            <a:ext cx="6984156" cy="307777"/>
          </a:xfrm>
          <a:prstGeom prst="rect">
            <a:avLst/>
          </a:prstGeom>
        </p:spPr>
        <p:txBody>
          <a:bodyPr wrap="square">
            <a:spAutoFit/>
          </a:bodyPr>
          <a:lstStyle/>
          <a:p>
            <a:r>
              <a:rPr lang="fr-FR" sz="1400" b="1" dirty="0">
                <a:solidFill>
                  <a:srgbClr val="FFFFFF"/>
                </a:solidFill>
              </a:rPr>
              <a:t>V</a:t>
            </a:r>
            <a:r>
              <a:rPr lang="fr-FR" sz="1400" b="1" dirty="0" smtClean="0">
                <a:solidFill>
                  <a:srgbClr val="FFFFFF"/>
                </a:solidFill>
              </a:rPr>
              <a:t>erre CAS - XANES au seuil K de Ca,              LNLS, Brésil – soutient projet  SPC</a:t>
            </a:r>
            <a:endParaRPr lang="fr-FR" sz="1400" b="1" baseline="-25000" dirty="0">
              <a:solidFill>
                <a:srgbClr val="FFFFFF"/>
              </a:solidFill>
            </a:endParaRPr>
          </a:p>
        </p:txBody>
      </p:sp>
      <p:pic>
        <p:nvPicPr>
          <p:cNvPr id="4" name="Image 3"/>
          <p:cNvPicPr>
            <a:picLocks noChangeAspect="1"/>
          </p:cNvPicPr>
          <p:nvPr/>
        </p:nvPicPr>
        <p:blipFill>
          <a:blip r:embed="rId3"/>
          <a:stretch>
            <a:fillRect/>
          </a:stretch>
        </p:blipFill>
        <p:spPr>
          <a:xfrm>
            <a:off x="6372200" y="764704"/>
            <a:ext cx="1835696" cy="1606234"/>
          </a:xfrm>
          <a:prstGeom prst="rect">
            <a:avLst/>
          </a:prstGeom>
        </p:spPr>
      </p:pic>
      <p:sp>
        <p:nvSpPr>
          <p:cNvPr id="8" name="Ellipse 7"/>
          <p:cNvSpPr/>
          <p:nvPr/>
        </p:nvSpPr>
        <p:spPr bwMode="auto">
          <a:xfrm rot="20440568">
            <a:off x="7425861" y="1841487"/>
            <a:ext cx="154068" cy="125393"/>
          </a:xfrm>
          <a:prstGeom prst="ellipse">
            <a:avLst/>
          </a:prstGeom>
          <a:solidFill>
            <a:srgbClr val="3366FF"/>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9" name="Ellipse 8"/>
          <p:cNvSpPr/>
          <p:nvPr/>
        </p:nvSpPr>
        <p:spPr bwMode="auto">
          <a:xfrm rot="20440568">
            <a:off x="7641885" y="1841487"/>
            <a:ext cx="154068" cy="125393"/>
          </a:xfrm>
          <a:prstGeom prst="ellipse">
            <a:avLst/>
          </a:prstGeom>
          <a:solidFill>
            <a:srgbClr val="1A0995"/>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0" name="Ellipse 9"/>
          <p:cNvSpPr/>
          <p:nvPr/>
        </p:nvSpPr>
        <p:spPr bwMode="auto">
          <a:xfrm rot="20440568">
            <a:off x="7252703" y="1841487"/>
            <a:ext cx="154068" cy="125393"/>
          </a:xfrm>
          <a:prstGeom prst="ellipse">
            <a:avLst/>
          </a:prstGeom>
          <a:solidFill>
            <a:srgbClr val="FF00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1" name="Ellipse 10"/>
          <p:cNvSpPr/>
          <p:nvPr/>
        </p:nvSpPr>
        <p:spPr bwMode="auto">
          <a:xfrm rot="20440568">
            <a:off x="6676639" y="1866784"/>
            <a:ext cx="154068" cy="125393"/>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pic>
        <p:nvPicPr>
          <p:cNvPr id="12" name="Image 11"/>
          <p:cNvPicPr>
            <a:picLocks noChangeAspect="1"/>
          </p:cNvPicPr>
          <p:nvPr/>
        </p:nvPicPr>
        <p:blipFill>
          <a:blip r:embed="rId4"/>
          <a:stretch>
            <a:fillRect/>
          </a:stretch>
        </p:blipFill>
        <p:spPr>
          <a:xfrm>
            <a:off x="251521" y="4247698"/>
            <a:ext cx="3312367" cy="2458398"/>
          </a:xfrm>
          <a:prstGeom prst="rect">
            <a:avLst/>
          </a:prstGeom>
        </p:spPr>
      </p:pic>
      <p:pic>
        <p:nvPicPr>
          <p:cNvPr id="13" name="Image 12"/>
          <p:cNvPicPr>
            <a:picLocks noChangeAspect="1"/>
          </p:cNvPicPr>
          <p:nvPr/>
        </p:nvPicPr>
        <p:blipFill>
          <a:blip r:embed="rId5"/>
          <a:stretch>
            <a:fillRect/>
          </a:stretch>
        </p:blipFill>
        <p:spPr>
          <a:xfrm>
            <a:off x="5004048" y="4077072"/>
            <a:ext cx="3024336" cy="2581235"/>
          </a:xfrm>
          <a:prstGeom prst="rect">
            <a:avLst/>
          </a:prstGeom>
        </p:spPr>
      </p:pic>
      <p:sp>
        <p:nvSpPr>
          <p:cNvPr id="14" name="ZoneTexte 13"/>
          <p:cNvSpPr txBox="1"/>
          <p:nvPr/>
        </p:nvSpPr>
        <p:spPr>
          <a:xfrm>
            <a:off x="3131840" y="6596390"/>
            <a:ext cx="3547547" cy="261610"/>
          </a:xfrm>
          <a:prstGeom prst="rect">
            <a:avLst/>
          </a:prstGeom>
          <a:noFill/>
        </p:spPr>
        <p:txBody>
          <a:bodyPr wrap="none" rtlCol="0">
            <a:spAutoFit/>
          </a:bodyPr>
          <a:lstStyle/>
          <a:p>
            <a:r>
              <a:rPr lang="fr-FR" sz="1100" b="1" dirty="0" err="1" smtClean="0">
                <a:solidFill>
                  <a:schemeClr val="accent2">
                    <a:lumMod val="60000"/>
                    <a:lumOff val="40000"/>
                  </a:schemeClr>
                </a:solidFill>
              </a:rPr>
              <a:t>Cicconi</a:t>
            </a:r>
            <a:r>
              <a:rPr lang="fr-FR" sz="1100" b="1" dirty="0" smtClean="0">
                <a:solidFill>
                  <a:schemeClr val="accent2">
                    <a:lumMod val="60000"/>
                    <a:lumOff val="40000"/>
                  </a:schemeClr>
                </a:solidFill>
              </a:rPr>
              <a:t>, de Ligny, Gallo, Neuville -  Amer Min 2016</a:t>
            </a:r>
            <a:endParaRPr lang="fr-FR" sz="1100" b="1" dirty="0">
              <a:solidFill>
                <a:schemeClr val="accent2">
                  <a:lumMod val="60000"/>
                  <a:lumOff val="40000"/>
                </a:schemeClr>
              </a:solidFill>
            </a:endParaRPr>
          </a:p>
        </p:txBody>
      </p:sp>
    </p:spTree>
    <p:extLst>
      <p:ext uri="{BB962C8B-B14F-4D97-AF65-F5344CB8AC3E}">
        <p14:creationId xmlns:p14="http://schemas.microsoft.com/office/powerpoint/2010/main" val="264230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Figure 13-4.t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704"/>
            <a:ext cx="5329800" cy="3553200"/>
          </a:xfrm>
          <a:prstGeom prst="rect">
            <a:avLst/>
          </a:prstGeom>
        </p:spPr>
      </p:pic>
      <p:sp>
        <p:nvSpPr>
          <p:cNvPr id="4" name="Rectangle 3"/>
          <p:cNvSpPr/>
          <p:nvPr/>
        </p:nvSpPr>
        <p:spPr>
          <a:xfrm>
            <a:off x="-23068" y="332656"/>
            <a:ext cx="6323260" cy="307777"/>
          </a:xfrm>
          <a:prstGeom prst="rect">
            <a:avLst/>
          </a:prstGeom>
        </p:spPr>
        <p:txBody>
          <a:bodyPr wrap="square">
            <a:spAutoFit/>
          </a:bodyPr>
          <a:lstStyle/>
          <a:p>
            <a:r>
              <a:rPr lang="fr-FR" sz="1400" b="1" dirty="0" smtClean="0">
                <a:solidFill>
                  <a:srgbClr val="FFFFFF"/>
                </a:solidFill>
              </a:rPr>
              <a:t>(</a:t>
            </a:r>
            <a:r>
              <a:rPr lang="fr-FR" sz="1400" b="1" dirty="0" err="1" smtClean="0">
                <a:solidFill>
                  <a:srgbClr val="FFFFFF"/>
                </a:solidFill>
              </a:rPr>
              <a:t>Ca,Mg</a:t>
            </a:r>
            <a:r>
              <a:rPr lang="fr-FR" sz="1400" b="1" dirty="0" smtClean="0">
                <a:solidFill>
                  <a:srgbClr val="FFFFFF"/>
                </a:solidFill>
              </a:rPr>
              <a:t>)SiO</a:t>
            </a:r>
            <a:r>
              <a:rPr lang="fr-FR" sz="1400" b="1" baseline="-25000" dirty="0" smtClean="0">
                <a:solidFill>
                  <a:srgbClr val="FFFFFF"/>
                </a:solidFill>
              </a:rPr>
              <a:t>3</a:t>
            </a:r>
            <a:r>
              <a:rPr lang="fr-FR" sz="1400" b="1" dirty="0" smtClean="0">
                <a:solidFill>
                  <a:srgbClr val="FFFFFF"/>
                </a:solidFill>
              </a:rPr>
              <a:t> XANES au seuil K de Ca, LUCIA SOLEIL </a:t>
            </a:r>
            <a:r>
              <a:rPr lang="fr-FR" sz="1400" b="1" baseline="-25000" dirty="0" smtClean="0">
                <a:solidFill>
                  <a:srgbClr val="FFFFFF"/>
                </a:solidFill>
              </a:rPr>
              <a:t> </a:t>
            </a:r>
            <a:endParaRPr lang="fr-FR" sz="1400" b="1" baseline="-25000" dirty="0">
              <a:solidFill>
                <a:srgbClr val="FFFFFF"/>
              </a:solidFill>
            </a:endParaRPr>
          </a:p>
        </p:txBody>
      </p:sp>
      <p:sp>
        <p:nvSpPr>
          <p:cNvPr id="15" name="ZoneTexte 14"/>
          <p:cNvSpPr txBox="1"/>
          <p:nvPr/>
        </p:nvSpPr>
        <p:spPr>
          <a:xfrm>
            <a:off x="611560" y="3660993"/>
            <a:ext cx="1763688" cy="215444"/>
          </a:xfrm>
          <a:prstGeom prst="rect">
            <a:avLst/>
          </a:prstGeom>
          <a:noFill/>
        </p:spPr>
        <p:txBody>
          <a:bodyPr wrap="square" rtlCol="0">
            <a:spAutoFit/>
          </a:bodyPr>
          <a:lstStyle/>
          <a:p>
            <a:r>
              <a:rPr lang="fr-FR" sz="800" dirty="0" smtClean="0">
                <a:solidFill>
                  <a:srgbClr val="811DE9"/>
                </a:solidFill>
              </a:rPr>
              <a:t>Neuville et al.,  Amer Min, 2008</a:t>
            </a:r>
            <a:endParaRPr lang="fr-FR" sz="800" dirty="0">
              <a:solidFill>
                <a:srgbClr val="811DE9"/>
              </a:solidFill>
            </a:endParaRPr>
          </a:p>
        </p:txBody>
      </p:sp>
      <p:sp>
        <p:nvSpPr>
          <p:cNvPr id="23" name="ZoneTexte 22"/>
          <p:cNvSpPr txBox="1"/>
          <p:nvPr/>
        </p:nvSpPr>
        <p:spPr>
          <a:xfrm>
            <a:off x="3707904" y="4941168"/>
            <a:ext cx="2016224" cy="1384995"/>
          </a:xfrm>
          <a:prstGeom prst="rect">
            <a:avLst/>
          </a:prstGeom>
          <a:noFill/>
        </p:spPr>
        <p:txBody>
          <a:bodyPr wrap="square" rtlCol="0">
            <a:spAutoFit/>
          </a:bodyPr>
          <a:lstStyle/>
          <a:p>
            <a:pPr marL="342900" indent="-342900">
              <a:buAutoNum type="arabicParenR"/>
            </a:pPr>
            <a:r>
              <a:rPr lang="fr-FR" sz="1200" dirty="0" smtClean="0">
                <a:solidFill>
                  <a:srgbClr val="811DE9"/>
                </a:solidFill>
              </a:rPr>
              <a:t>Just </a:t>
            </a:r>
            <a:r>
              <a:rPr lang="fr-FR" sz="1200" dirty="0" err="1" smtClean="0">
                <a:solidFill>
                  <a:srgbClr val="811DE9"/>
                </a:solidFill>
              </a:rPr>
              <a:t>after</a:t>
            </a:r>
            <a:r>
              <a:rPr lang="fr-FR" sz="1200" dirty="0" smtClean="0">
                <a:solidFill>
                  <a:srgbClr val="811DE9"/>
                </a:solidFill>
              </a:rPr>
              <a:t> Tg, Ca changes and go </a:t>
            </a:r>
            <a:r>
              <a:rPr lang="fr-FR" sz="1200" dirty="0" err="1" smtClean="0">
                <a:solidFill>
                  <a:srgbClr val="811DE9"/>
                </a:solidFill>
              </a:rPr>
              <a:t>from</a:t>
            </a:r>
            <a:r>
              <a:rPr lang="fr-FR" sz="1200" dirty="0" smtClean="0">
                <a:solidFill>
                  <a:srgbClr val="811DE9"/>
                </a:solidFill>
              </a:rPr>
              <a:t> </a:t>
            </a:r>
            <a:r>
              <a:rPr lang="fr-FR" sz="1200" dirty="0" err="1" smtClean="0">
                <a:solidFill>
                  <a:srgbClr val="811DE9"/>
                </a:solidFill>
              </a:rPr>
              <a:t>its</a:t>
            </a:r>
            <a:r>
              <a:rPr lang="fr-FR" sz="1200" dirty="0" smtClean="0">
                <a:solidFill>
                  <a:srgbClr val="811DE9"/>
                </a:solidFill>
              </a:rPr>
              <a:t> position in glass and </a:t>
            </a:r>
            <a:r>
              <a:rPr lang="fr-FR" sz="1200" dirty="0" err="1" smtClean="0">
                <a:solidFill>
                  <a:srgbClr val="811DE9"/>
                </a:solidFill>
              </a:rPr>
              <a:t>melt</a:t>
            </a:r>
            <a:r>
              <a:rPr lang="fr-FR" sz="1200" dirty="0" smtClean="0">
                <a:solidFill>
                  <a:srgbClr val="811DE9"/>
                </a:solidFill>
              </a:rPr>
              <a:t> to </a:t>
            </a:r>
            <a:r>
              <a:rPr lang="fr-FR" sz="1200" dirty="0" err="1" smtClean="0">
                <a:solidFill>
                  <a:srgbClr val="811DE9"/>
                </a:solidFill>
              </a:rPr>
              <a:t>its</a:t>
            </a:r>
            <a:r>
              <a:rPr lang="fr-FR" sz="1200" dirty="0" smtClean="0">
                <a:solidFill>
                  <a:srgbClr val="811DE9"/>
                </a:solidFill>
              </a:rPr>
              <a:t> </a:t>
            </a:r>
            <a:r>
              <a:rPr lang="fr-FR" sz="1200" dirty="0" err="1" smtClean="0">
                <a:solidFill>
                  <a:srgbClr val="811DE9"/>
                </a:solidFill>
              </a:rPr>
              <a:t>crystal</a:t>
            </a:r>
            <a:r>
              <a:rPr lang="fr-FR" sz="1200" dirty="0" smtClean="0">
                <a:solidFill>
                  <a:srgbClr val="811DE9"/>
                </a:solidFill>
              </a:rPr>
              <a:t> position : CN </a:t>
            </a:r>
            <a:r>
              <a:rPr lang="fr-FR" sz="1200" dirty="0" err="1" smtClean="0">
                <a:solidFill>
                  <a:srgbClr val="811DE9"/>
                </a:solidFill>
              </a:rPr>
              <a:t>decreases</a:t>
            </a:r>
            <a:r>
              <a:rPr lang="fr-FR" sz="1200" dirty="0" smtClean="0">
                <a:solidFill>
                  <a:srgbClr val="811DE9"/>
                </a:solidFill>
              </a:rPr>
              <a:t> 7,5-&gt; 6,5</a:t>
            </a:r>
          </a:p>
          <a:p>
            <a:pPr marL="342900" indent="-342900">
              <a:buAutoNum type="arabicParenR"/>
            </a:pPr>
            <a:r>
              <a:rPr lang="fr-FR" sz="1200" dirty="0" err="1" smtClean="0">
                <a:solidFill>
                  <a:srgbClr val="811DE9"/>
                </a:solidFill>
              </a:rPr>
              <a:t>T</a:t>
            </a:r>
            <a:r>
              <a:rPr lang="fr-FR" sz="1200" dirty="0" smtClean="0">
                <a:solidFill>
                  <a:srgbClr val="811DE9"/>
                </a:solidFill>
              </a:rPr>
              <a:t> network </a:t>
            </a:r>
            <a:r>
              <a:rPr lang="fr-FR" sz="1200" dirty="0" err="1" smtClean="0">
                <a:solidFill>
                  <a:srgbClr val="811DE9"/>
                </a:solidFill>
              </a:rPr>
              <a:t>plays</a:t>
            </a:r>
            <a:r>
              <a:rPr lang="fr-FR" sz="1200" dirty="0" smtClean="0">
                <a:solidFill>
                  <a:srgbClr val="811DE9"/>
                </a:solidFill>
              </a:rPr>
              <a:t> latter</a:t>
            </a:r>
            <a:endParaRPr lang="fr-FR" sz="1200" dirty="0">
              <a:solidFill>
                <a:srgbClr val="811DE9"/>
              </a:solidFill>
            </a:endParaRPr>
          </a:p>
        </p:txBody>
      </p:sp>
      <p:pic>
        <p:nvPicPr>
          <p:cNvPr id="6" name="Image 5" descr="Capture d’écran 2014-05-22 à 18.33.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76" y="4221088"/>
            <a:ext cx="3733180" cy="2348000"/>
          </a:xfrm>
          <a:prstGeom prst="rect">
            <a:avLst/>
          </a:prstGeom>
        </p:spPr>
      </p:pic>
      <p:sp>
        <p:nvSpPr>
          <p:cNvPr id="16" name="ZoneTexte 15"/>
          <p:cNvSpPr txBox="1"/>
          <p:nvPr/>
        </p:nvSpPr>
        <p:spPr>
          <a:xfrm>
            <a:off x="0" y="6588716"/>
            <a:ext cx="2610811" cy="276999"/>
          </a:xfrm>
          <a:prstGeom prst="rect">
            <a:avLst/>
          </a:prstGeom>
          <a:noFill/>
        </p:spPr>
        <p:txBody>
          <a:bodyPr wrap="none" rtlCol="0">
            <a:spAutoFit/>
          </a:bodyPr>
          <a:lstStyle/>
          <a:p>
            <a:r>
              <a:rPr lang="fr-FR" sz="1200" dirty="0" smtClean="0">
                <a:solidFill>
                  <a:srgbClr val="811DE9"/>
                </a:solidFill>
              </a:rPr>
              <a:t>Neuville et al., 2014, RIMG Vol 78.</a:t>
            </a:r>
            <a:endParaRPr lang="fr-FR" sz="1200" dirty="0">
              <a:solidFill>
                <a:srgbClr val="811DE9"/>
              </a:solidFill>
            </a:endParaRPr>
          </a:p>
        </p:txBody>
      </p:sp>
      <p:grpSp>
        <p:nvGrpSpPr>
          <p:cNvPr id="33" name="Grouper 32"/>
          <p:cNvGrpSpPr/>
          <p:nvPr/>
        </p:nvGrpSpPr>
        <p:grpSpPr>
          <a:xfrm>
            <a:off x="5446987" y="1124744"/>
            <a:ext cx="3085453" cy="5174107"/>
            <a:chOff x="5246119" y="198470"/>
            <a:chExt cx="3897881" cy="5678163"/>
          </a:xfrm>
        </p:grpSpPr>
        <p:pic>
          <p:nvPicPr>
            <p:cNvPr id="34" name="Image 33"/>
            <p:cNvPicPr>
              <a:picLocks noChangeAspect="1"/>
            </p:cNvPicPr>
            <p:nvPr/>
          </p:nvPicPr>
          <p:blipFill>
            <a:blip r:embed="rId4"/>
            <a:stretch>
              <a:fillRect/>
            </a:stretch>
          </p:blipFill>
          <p:spPr>
            <a:xfrm>
              <a:off x="5246119" y="198470"/>
              <a:ext cx="3897881" cy="5678163"/>
            </a:xfrm>
            <a:prstGeom prst="rect">
              <a:avLst/>
            </a:prstGeom>
          </p:spPr>
        </p:pic>
        <p:cxnSp>
          <p:nvCxnSpPr>
            <p:cNvPr id="35" name="Connecteur droit 34"/>
            <p:cNvCxnSpPr/>
            <p:nvPr/>
          </p:nvCxnSpPr>
          <p:spPr>
            <a:xfrm>
              <a:off x="6034402" y="751631"/>
              <a:ext cx="2906636" cy="0"/>
            </a:xfrm>
            <a:prstGeom prst="line">
              <a:avLst/>
            </a:prstGeom>
            <a:ln>
              <a:solidFill>
                <a:srgbClr val="811DE9"/>
              </a:solidFill>
              <a:prstDash val="dot"/>
            </a:ln>
          </p:spPr>
          <p:style>
            <a:lnRef idx="2">
              <a:schemeClr val="accent1"/>
            </a:lnRef>
            <a:fillRef idx="0">
              <a:schemeClr val="accent1"/>
            </a:fillRef>
            <a:effectRef idx="1">
              <a:schemeClr val="accent1"/>
            </a:effectRef>
            <a:fontRef idx="minor">
              <a:schemeClr val="tx1"/>
            </a:fontRef>
          </p:style>
        </p:cxnSp>
        <p:sp>
          <p:nvSpPr>
            <p:cNvPr id="36" name="ZoneTexte 35"/>
            <p:cNvSpPr txBox="1"/>
            <p:nvPr/>
          </p:nvSpPr>
          <p:spPr>
            <a:xfrm>
              <a:off x="6191201" y="658888"/>
              <a:ext cx="404002" cy="307777"/>
            </a:xfrm>
            <a:prstGeom prst="rect">
              <a:avLst/>
            </a:prstGeom>
            <a:noFill/>
          </p:spPr>
          <p:txBody>
            <a:bodyPr wrap="none" rtlCol="0">
              <a:spAutoFit/>
            </a:bodyPr>
            <a:lstStyle/>
            <a:p>
              <a:r>
                <a:rPr lang="fr-FR" sz="1400" dirty="0" smtClean="0">
                  <a:solidFill>
                    <a:schemeClr val="tx2">
                      <a:lumMod val="60000"/>
                      <a:lumOff val="40000"/>
                    </a:schemeClr>
                  </a:solidFill>
                </a:rPr>
                <a:t>Tg</a:t>
              </a:r>
              <a:endParaRPr lang="fr-FR" sz="1400" dirty="0">
                <a:solidFill>
                  <a:schemeClr val="tx2">
                    <a:lumMod val="60000"/>
                    <a:lumOff val="40000"/>
                  </a:schemeClr>
                </a:solidFill>
              </a:endParaRPr>
            </a:p>
          </p:txBody>
        </p:sp>
      </p:grpSp>
      <p:grpSp>
        <p:nvGrpSpPr>
          <p:cNvPr id="39" name="Grouper 38"/>
          <p:cNvGrpSpPr/>
          <p:nvPr/>
        </p:nvGrpSpPr>
        <p:grpSpPr>
          <a:xfrm>
            <a:off x="5076056" y="1340768"/>
            <a:ext cx="2810540" cy="5517232"/>
            <a:chOff x="5076056" y="1340768"/>
            <a:chExt cx="2810540" cy="5517232"/>
          </a:xfrm>
        </p:grpSpPr>
        <p:sp>
          <p:nvSpPr>
            <p:cNvPr id="26" name="ZoneTexte 25"/>
            <p:cNvSpPr txBox="1"/>
            <p:nvPr/>
          </p:nvSpPr>
          <p:spPr>
            <a:xfrm>
              <a:off x="6804248" y="6519446"/>
              <a:ext cx="1082348" cy="338554"/>
            </a:xfrm>
            <a:prstGeom prst="rect">
              <a:avLst/>
            </a:prstGeom>
            <a:noFill/>
          </p:spPr>
          <p:txBody>
            <a:bodyPr wrap="none" rtlCol="0">
              <a:spAutoFit/>
            </a:bodyPr>
            <a:lstStyle/>
            <a:p>
              <a:r>
                <a:rPr lang="fr-FR" sz="1600" b="1" dirty="0" smtClean="0">
                  <a:solidFill>
                    <a:srgbClr val="0000FF"/>
                  </a:solidFill>
                </a:rPr>
                <a:t>T</a:t>
              </a:r>
              <a:r>
                <a:rPr lang="fr-FR" sz="1600" b="1" baseline="-25000" dirty="0" smtClean="0">
                  <a:solidFill>
                    <a:srgbClr val="0000FF"/>
                  </a:solidFill>
                </a:rPr>
                <a:t>l</a:t>
              </a:r>
              <a:r>
                <a:rPr lang="fr-FR" sz="1600" b="1" dirty="0" smtClean="0">
                  <a:solidFill>
                    <a:srgbClr val="0000FF"/>
                  </a:solidFill>
                </a:rPr>
                <a:t>=1664K</a:t>
              </a:r>
              <a:endParaRPr lang="fr-FR" sz="1600" b="1" dirty="0">
                <a:solidFill>
                  <a:srgbClr val="0000FF"/>
                </a:solidFill>
              </a:endParaRPr>
            </a:p>
          </p:txBody>
        </p:sp>
        <p:cxnSp>
          <p:nvCxnSpPr>
            <p:cNvPr id="27" name="Connecteur droit avec flèche 26"/>
            <p:cNvCxnSpPr/>
            <p:nvPr/>
          </p:nvCxnSpPr>
          <p:spPr>
            <a:xfrm flipH="1" flipV="1">
              <a:off x="7164288" y="4797152"/>
              <a:ext cx="72008" cy="1728192"/>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cxnSp>
          <p:nvCxnSpPr>
            <p:cNvPr id="24" name="Connecteur droit avec flèche 23"/>
            <p:cNvCxnSpPr/>
            <p:nvPr/>
          </p:nvCxnSpPr>
          <p:spPr>
            <a:xfrm>
              <a:off x="5076056" y="1340768"/>
              <a:ext cx="1800200" cy="381642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5" name="Connecteur droit avec flèche 24"/>
            <p:cNvCxnSpPr/>
            <p:nvPr/>
          </p:nvCxnSpPr>
          <p:spPr>
            <a:xfrm>
              <a:off x="5076056" y="1700808"/>
              <a:ext cx="2592288" cy="288032"/>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9805967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179512" y="1551792"/>
            <a:ext cx="7705344" cy="4181464"/>
          </a:xfrm>
          <a:prstGeom prst="rect">
            <a:avLst/>
          </a:prstGeom>
        </p:spPr>
      </p:pic>
      <p:sp>
        <p:nvSpPr>
          <p:cNvPr id="3" name="ZoneTexte 2"/>
          <p:cNvSpPr txBox="1"/>
          <p:nvPr/>
        </p:nvSpPr>
        <p:spPr>
          <a:xfrm>
            <a:off x="-36512" y="260648"/>
            <a:ext cx="4212511" cy="369332"/>
          </a:xfrm>
          <a:prstGeom prst="rect">
            <a:avLst/>
          </a:prstGeom>
          <a:noFill/>
        </p:spPr>
        <p:txBody>
          <a:bodyPr wrap="none" rtlCol="0">
            <a:spAutoFit/>
          </a:bodyPr>
          <a:lstStyle/>
          <a:p>
            <a:r>
              <a:rPr lang="fr-FR" sz="1800" b="1" dirty="0" smtClean="0">
                <a:solidFill>
                  <a:schemeClr val="bg1"/>
                </a:solidFill>
              </a:rPr>
              <a:t>Pré-seuil du XANES au seuil K de Ca</a:t>
            </a:r>
            <a:endParaRPr lang="fr-FR" sz="1800" b="1" dirty="0">
              <a:solidFill>
                <a:schemeClr val="bg1"/>
              </a:solidFill>
            </a:endParaRPr>
          </a:p>
        </p:txBody>
      </p:sp>
      <p:sp>
        <p:nvSpPr>
          <p:cNvPr id="4" name="ZoneTexte 3"/>
          <p:cNvSpPr txBox="1"/>
          <p:nvPr/>
        </p:nvSpPr>
        <p:spPr>
          <a:xfrm>
            <a:off x="29592" y="6596390"/>
            <a:ext cx="3547547" cy="261610"/>
          </a:xfrm>
          <a:prstGeom prst="rect">
            <a:avLst/>
          </a:prstGeom>
          <a:noFill/>
        </p:spPr>
        <p:txBody>
          <a:bodyPr wrap="none" rtlCol="0">
            <a:spAutoFit/>
          </a:bodyPr>
          <a:lstStyle/>
          <a:p>
            <a:r>
              <a:rPr lang="fr-FR" sz="1100" b="1" dirty="0" err="1" smtClean="0">
                <a:solidFill>
                  <a:schemeClr val="accent2">
                    <a:lumMod val="60000"/>
                    <a:lumOff val="40000"/>
                  </a:schemeClr>
                </a:solidFill>
              </a:rPr>
              <a:t>Cicconi</a:t>
            </a:r>
            <a:r>
              <a:rPr lang="fr-FR" sz="1100" b="1" dirty="0" smtClean="0">
                <a:solidFill>
                  <a:schemeClr val="accent2">
                    <a:lumMod val="60000"/>
                    <a:lumOff val="40000"/>
                  </a:schemeClr>
                </a:solidFill>
              </a:rPr>
              <a:t>, de Ligny, Gallo, Neuville -  Amer Min 2016</a:t>
            </a:r>
            <a:endParaRPr lang="fr-FR" sz="1100" b="1" dirty="0">
              <a:solidFill>
                <a:schemeClr val="accent2">
                  <a:lumMod val="60000"/>
                  <a:lumOff val="40000"/>
                </a:schemeClr>
              </a:solidFill>
            </a:endParaRPr>
          </a:p>
        </p:txBody>
      </p:sp>
      <p:grpSp>
        <p:nvGrpSpPr>
          <p:cNvPr id="15" name="Grouper 14"/>
          <p:cNvGrpSpPr/>
          <p:nvPr/>
        </p:nvGrpSpPr>
        <p:grpSpPr>
          <a:xfrm>
            <a:off x="1403648" y="2708920"/>
            <a:ext cx="3168352" cy="369332"/>
            <a:chOff x="1403648" y="4869160"/>
            <a:chExt cx="3168352" cy="369332"/>
          </a:xfrm>
        </p:grpSpPr>
        <p:sp>
          <p:nvSpPr>
            <p:cNvPr id="9" name="ZoneTexte 8"/>
            <p:cNvSpPr txBox="1"/>
            <p:nvPr/>
          </p:nvSpPr>
          <p:spPr>
            <a:xfrm>
              <a:off x="1403648" y="4869160"/>
              <a:ext cx="1224136" cy="369332"/>
            </a:xfrm>
            <a:prstGeom prst="rect">
              <a:avLst/>
            </a:prstGeom>
            <a:noFill/>
          </p:spPr>
          <p:txBody>
            <a:bodyPr wrap="square" rtlCol="0">
              <a:spAutoFit/>
            </a:bodyPr>
            <a:lstStyle/>
            <a:p>
              <a:pPr algn="ctr"/>
              <a:r>
                <a:rPr lang="fr-FR" sz="1800" b="1" dirty="0" smtClean="0">
                  <a:solidFill>
                    <a:srgbClr val="000090"/>
                  </a:solidFill>
                </a:rPr>
                <a:t>Réduit</a:t>
              </a:r>
              <a:endParaRPr lang="fr-FR" sz="1800" b="1" dirty="0">
                <a:solidFill>
                  <a:srgbClr val="000090"/>
                </a:solidFill>
              </a:endParaRPr>
            </a:p>
          </p:txBody>
        </p:sp>
        <p:sp>
          <p:nvSpPr>
            <p:cNvPr id="10" name="ZoneTexte 9"/>
            <p:cNvSpPr txBox="1"/>
            <p:nvPr/>
          </p:nvSpPr>
          <p:spPr>
            <a:xfrm>
              <a:off x="3347864" y="4869160"/>
              <a:ext cx="1224136" cy="369332"/>
            </a:xfrm>
            <a:prstGeom prst="rect">
              <a:avLst/>
            </a:prstGeom>
            <a:noFill/>
          </p:spPr>
          <p:txBody>
            <a:bodyPr wrap="square" rtlCol="0">
              <a:spAutoFit/>
            </a:bodyPr>
            <a:lstStyle/>
            <a:p>
              <a:pPr algn="ctr"/>
              <a:r>
                <a:rPr lang="fr-FR" sz="1800" b="1" dirty="0" smtClean="0">
                  <a:solidFill>
                    <a:srgbClr val="FF0000"/>
                  </a:solidFill>
                </a:rPr>
                <a:t>Oxydé</a:t>
              </a:r>
              <a:endParaRPr lang="fr-FR" sz="1800" b="1" dirty="0">
                <a:solidFill>
                  <a:srgbClr val="FF0000"/>
                </a:solidFill>
              </a:endParaRPr>
            </a:p>
          </p:txBody>
        </p:sp>
        <p:cxnSp>
          <p:nvCxnSpPr>
            <p:cNvPr id="12" name="Connecteur droit avec flèche 11"/>
            <p:cNvCxnSpPr>
              <a:stCxn id="9" idx="3"/>
              <a:endCxn id="10" idx="1"/>
            </p:cNvCxnSpPr>
            <p:nvPr/>
          </p:nvCxnSpPr>
          <p:spPr bwMode="auto">
            <a:xfrm>
              <a:off x="2627784" y="5053826"/>
              <a:ext cx="720080" cy="0"/>
            </a:xfrm>
            <a:prstGeom prst="straightConnector1">
              <a:avLst/>
            </a:prstGeom>
            <a:solidFill>
              <a:schemeClr val="accent1"/>
            </a:solidFill>
            <a:ln w="28575" cap="flat" cmpd="sng" algn="ctr">
              <a:solidFill>
                <a:srgbClr val="DD0CD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16" name="Grouper 15"/>
          <p:cNvGrpSpPr/>
          <p:nvPr/>
        </p:nvGrpSpPr>
        <p:grpSpPr>
          <a:xfrm>
            <a:off x="1043608" y="2492896"/>
            <a:ext cx="3960440" cy="3888432"/>
            <a:chOff x="1043608" y="2492896"/>
            <a:chExt cx="3960440" cy="3888432"/>
          </a:xfrm>
        </p:grpSpPr>
        <p:sp>
          <p:nvSpPr>
            <p:cNvPr id="5" name="ZoneTexte 4"/>
            <p:cNvSpPr txBox="1"/>
            <p:nvPr/>
          </p:nvSpPr>
          <p:spPr>
            <a:xfrm>
              <a:off x="1043608" y="5733256"/>
              <a:ext cx="1800200" cy="646331"/>
            </a:xfrm>
            <a:prstGeom prst="rect">
              <a:avLst/>
            </a:prstGeom>
            <a:noFill/>
          </p:spPr>
          <p:txBody>
            <a:bodyPr wrap="square" rtlCol="0">
              <a:spAutoFit/>
            </a:bodyPr>
            <a:lstStyle/>
            <a:p>
              <a:pPr algn="ctr"/>
              <a:r>
                <a:rPr lang="fr-FR" sz="1800" b="1" dirty="0" smtClean="0">
                  <a:solidFill>
                    <a:srgbClr val="660066"/>
                  </a:solidFill>
                </a:rPr>
                <a:t>Modificateur de charge</a:t>
              </a:r>
              <a:endParaRPr lang="fr-FR" sz="1800" b="1" dirty="0">
                <a:solidFill>
                  <a:srgbClr val="660066"/>
                </a:solidFill>
              </a:endParaRPr>
            </a:p>
          </p:txBody>
        </p:sp>
        <p:sp>
          <p:nvSpPr>
            <p:cNvPr id="6" name="ZoneTexte 5"/>
            <p:cNvSpPr txBox="1"/>
            <p:nvPr/>
          </p:nvSpPr>
          <p:spPr>
            <a:xfrm>
              <a:off x="2915816" y="5734997"/>
              <a:ext cx="2088232" cy="646331"/>
            </a:xfrm>
            <a:prstGeom prst="rect">
              <a:avLst/>
            </a:prstGeom>
            <a:noFill/>
          </p:spPr>
          <p:txBody>
            <a:bodyPr wrap="square" rtlCol="0">
              <a:spAutoFit/>
            </a:bodyPr>
            <a:lstStyle/>
            <a:p>
              <a:pPr algn="ctr"/>
              <a:r>
                <a:rPr lang="fr-FR" sz="1800" b="1" dirty="0" smtClean="0">
                  <a:solidFill>
                    <a:srgbClr val="FF6600"/>
                  </a:solidFill>
                </a:rPr>
                <a:t>Compensateur de charge</a:t>
              </a:r>
              <a:endParaRPr lang="fr-FR" sz="1800" b="1" dirty="0">
                <a:solidFill>
                  <a:srgbClr val="FF6600"/>
                </a:solidFill>
              </a:endParaRPr>
            </a:p>
          </p:txBody>
        </p:sp>
        <p:sp>
          <p:nvSpPr>
            <p:cNvPr id="13" name="Ellipse 12"/>
            <p:cNvSpPr/>
            <p:nvPr/>
          </p:nvSpPr>
          <p:spPr bwMode="auto">
            <a:xfrm>
              <a:off x="3563888" y="2564904"/>
              <a:ext cx="720080" cy="2232248"/>
            </a:xfrm>
            <a:prstGeom prst="ellipse">
              <a:avLst/>
            </a:prstGeom>
            <a:solidFill>
              <a:srgbClr val="FF6600">
                <a:alpha val="48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14" name="Ellipse 13"/>
            <p:cNvSpPr/>
            <p:nvPr/>
          </p:nvSpPr>
          <p:spPr bwMode="auto">
            <a:xfrm>
              <a:off x="1619672" y="2492896"/>
              <a:ext cx="720080" cy="2232248"/>
            </a:xfrm>
            <a:prstGeom prst="ellipse">
              <a:avLst/>
            </a:prstGeom>
            <a:solidFill>
              <a:srgbClr val="660066">
                <a:alpha val="45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grpSp>
      <p:grpSp>
        <p:nvGrpSpPr>
          <p:cNvPr id="22" name="Grouper 21"/>
          <p:cNvGrpSpPr/>
          <p:nvPr/>
        </p:nvGrpSpPr>
        <p:grpSpPr>
          <a:xfrm>
            <a:off x="2509001" y="1144083"/>
            <a:ext cx="2342642" cy="844757"/>
            <a:chOff x="2509001" y="1144083"/>
            <a:chExt cx="2342642" cy="844757"/>
          </a:xfrm>
        </p:grpSpPr>
        <p:cxnSp>
          <p:nvCxnSpPr>
            <p:cNvPr id="18" name="Connecteur droit avec flèche 17"/>
            <p:cNvCxnSpPr/>
            <p:nvPr/>
          </p:nvCxnSpPr>
          <p:spPr bwMode="auto">
            <a:xfrm>
              <a:off x="2627784" y="1988840"/>
              <a:ext cx="504056" cy="0"/>
            </a:xfrm>
            <a:prstGeom prst="straightConnector1">
              <a:avLst/>
            </a:prstGeom>
            <a:solidFill>
              <a:schemeClr val="accent1"/>
            </a:solidFill>
            <a:ln w="38100"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9" name="Connecteur droit avec flèche 18"/>
            <p:cNvCxnSpPr/>
            <p:nvPr/>
          </p:nvCxnSpPr>
          <p:spPr bwMode="auto">
            <a:xfrm>
              <a:off x="3635896" y="1988840"/>
              <a:ext cx="504056" cy="0"/>
            </a:xfrm>
            <a:prstGeom prst="straightConnector1">
              <a:avLst/>
            </a:prstGeom>
            <a:solidFill>
              <a:schemeClr val="accent1"/>
            </a:solidFill>
            <a:ln w="38100" cap="flat" cmpd="sng" algn="ctr">
              <a:solidFill>
                <a:srgbClr val="800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ZoneTexte 19"/>
            <p:cNvSpPr txBox="1"/>
            <p:nvPr/>
          </p:nvSpPr>
          <p:spPr>
            <a:xfrm rot="18943169">
              <a:off x="2509001" y="1168121"/>
              <a:ext cx="1237050" cy="369332"/>
            </a:xfrm>
            <a:prstGeom prst="rect">
              <a:avLst/>
            </a:prstGeom>
            <a:solidFill>
              <a:schemeClr val="bg1"/>
            </a:solidFill>
          </p:spPr>
          <p:txBody>
            <a:bodyPr wrap="none" rtlCol="0">
              <a:spAutoFit/>
            </a:bodyPr>
            <a:lstStyle/>
            <a:p>
              <a:r>
                <a:rPr lang="fr-FR" sz="1800" dirty="0" smtClean="0">
                  <a:solidFill>
                    <a:srgbClr val="800000"/>
                  </a:solidFill>
                </a:rPr>
                <a:t>nucléation</a:t>
              </a:r>
              <a:endParaRPr lang="fr-FR" sz="1800" dirty="0">
                <a:solidFill>
                  <a:srgbClr val="800000"/>
                </a:solidFill>
              </a:endParaRPr>
            </a:p>
          </p:txBody>
        </p:sp>
        <p:sp>
          <p:nvSpPr>
            <p:cNvPr id="21" name="ZoneTexte 20"/>
            <p:cNvSpPr txBox="1"/>
            <p:nvPr/>
          </p:nvSpPr>
          <p:spPr>
            <a:xfrm rot="18943169">
              <a:off x="3563648" y="1144083"/>
              <a:ext cx="1287995" cy="369332"/>
            </a:xfrm>
            <a:prstGeom prst="rect">
              <a:avLst/>
            </a:prstGeom>
            <a:solidFill>
              <a:schemeClr val="bg1"/>
            </a:solidFill>
          </p:spPr>
          <p:txBody>
            <a:bodyPr wrap="none" rtlCol="0">
              <a:spAutoFit/>
            </a:bodyPr>
            <a:lstStyle/>
            <a:p>
              <a:r>
                <a:rPr lang="fr-FR" sz="1800" dirty="0" smtClean="0">
                  <a:solidFill>
                    <a:srgbClr val="800000"/>
                  </a:solidFill>
                </a:rPr>
                <a:t>croissance</a:t>
              </a:r>
              <a:endParaRPr lang="fr-FR" sz="1800" dirty="0">
                <a:solidFill>
                  <a:srgbClr val="800000"/>
                </a:solidFill>
              </a:endParaRPr>
            </a:p>
          </p:txBody>
        </p:sp>
      </p:grpSp>
    </p:spTree>
    <p:extLst>
      <p:ext uri="{BB962C8B-B14F-4D97-AF65-F5344CB8AC3E}">
        <p14:creationId xmlns:p14="http://schemas.microsoft.com/office/powerpoint/2010/main" val="26423074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1" name="Text Box 853"/>
          <p:cNvSpPr txBox="1">
            <a:spLocks noChangeArrowheads="1"/>
          </p:cNvSpPr>
          <p:nvPr/>
        </p:nvSpPr>
        <p:spPr bwMode="auto">
          <a:xfrm>
            <a:off x="323528" y="2204864"/>
            <a:ext cx="7776864" cy="877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1429" tIns="45715" rIns="91429" bIns="45715">
            <a:spAutoFit/>
          </a:bodyPr>
          <a:lstStyle/>
          <a:p>
            <a:pPr algn="ctr"/>
            <a:r>
              <a:rPr lang="fr-FR" sz="2000" i="1" dirty="0" smtClean="0">
                <a:solidFill>
                  <a:schemeClr val="accent6">
                    <a:lumMod val="75000"/>
                  </a:schemeClr>
                </a:solidFill>
              </a:rPr>
              <a:t>Les alcalins et alcalinoterreux : traceur des mécanismes de nucléation et de </a:t>
            </a:r>
            <a:r>
              <a:rPr lang="fr-FR" sz="2000" i="1" dirty="0" err="1" smtClean="0">
                <a:solidFill>
                  <a:schemeClr val="accent6">
                    <a:lumMod val="75000"/>
                  </a:schemeClr>
                </a:solidFill>
              </a:rPr>
              <a:t>rédox</a:t>
            </a:r>
            <a:r>
              <a:rPr lang="fr-FR" sz="2000" i="1" dirty="0" smtClean="0">
                <a:solidFill>
                  <a:schemeClr val="accent6">
                    <a:lumMod val="75000"/>
                  </a:schemeClr>
                </a:solidFill>
              </a:rPr>
              <a:t> dans les silicates vitreux et fondus</a:t>
            </a:r>
            <a:endParaRPr lang="fr-FR" sz="2000" i="1" dirty="0">
              <a:solidFill>
                <a:schemeClr val="accent6">
                  <a:lumMod val="75000"/>
                </a:schemeClr>
              </a:solidFill>
            </a:endParaRPr>
          </a:p>
          <a:p>
            <a:pPr algn="ctr"/>
            <a:endParaRPr lang="fr-FR" sz="1050" i="1" dirty="0">
              <a:solidFill>
                <a:schemeClr val="accent6">
                  <a:lumMod val="75000"/>
                </a:schemeClr>
              </a:solidFill>
            </a:endParaRPr>
          </a:p>
        </p:txBody>
      </p:sp>
      <p:sp>
        <p:nvSpPr>
          <p:cNvPr id="3" name="ZoneTexte 2"/>
          <p:cNvSpPr txBox="1"/>
          <p:nvPr/>
        </p:nvSpPr>
        <p:spPr>
          <a:xfrm>
            <a:off x="2339752" y="3933056"/>
            <a:ext cx="3723869" cy="1077218"/>
          </a:xfrm>
          <a:prstGeom prst="rect">
            <a:avLst/>
          </a:prstGeom>
          <a:noFill/>
        </p:spPr>
        <p:txBody>
          <a:bodyPr wrap="none" rtlCol="0">
            <a:spAutoFit/>
          </a:bodyPr>
          <a:lstStyle/>
          <a:p>
            <a:pPr algn="ctr"/>
            <a:r>
              <a:rPr lang="fr-FR" sz="1600" i="1" dirty="0" err="1" smtClean="0">
                <a:solidFill>
                  <a:srgbClr val="224B50"/>
                </a:solidFill>
              </a:rPr>
              <a:t>Géomatériaux</a:t>
            </a:r>
            <a:endParaRPr lang="fr-FR" sz="1600" i="1" dirty="0">
              <a:solidFill>
                <a:srgbClr val="224B50"/>
              </a:solidFill>
            </a:endParaRPr>
          </a:p>
          <a:p>
            <a:pPr algn="ctr"/>
            <a:r>
              <a:rPr lang="fr-FR" sz="1600" i="1" dirty="0" smtClean="0">
                <a:solidFill>
                  <a:srgbClr val="224B50"/>
                </a:solidFill>
              </a:rPr>
              <a:t>Institut de Physique du Globe de Paris</a:t>
            </a:r>
          </a:p>
          <a:p>
            <a:pPr algn="ctr"/>
            <a:r>
              <a:rPr lang="fr-FR" sz="1600" i="1" dirty="0" smtClean="0">
                <a:solidFill>
                  <a:srgbClr val="224B50"/>
                </a:solidFill>
              </a:rPr>
              <a:t>CNRS, Sorbonne Paris Cité</a:t>
            </a:r>
          </a:p>
          <a:p>
            <a:pPr algn="ctr"/>
            <a:r>
              <a:rPr lang="fr-FR" sz="1600" i="1" dirty="0" smtClean="0">
                <a:solidFill>
                  <a:srgbClr val="224B50"/>
                </a:solidFill>
              </a:rPr>
              <a:t>1 rue Jussieu, 75005 Paris, France</a:t>
            </a:r>
          </a:p>
        </p:txBody>
      </p:sp>
      <p:sp>
        <p:nvSpPr>
          <p:cNvPr id="5" name="Rectangle 4"/>
          <p:cNvSpPr/>
          <p:nvPr/>
        </p:nvSpPr>
        <p:spPr>
          <a:xfrm>
            <a:off x="2483768" y="3356992"/>
            <a:ext cx="3384376" cy="369332"/>
          </a:xfrm>
          <a:prstGeom prst="rect">
            <a:avLst/>
          </a:prstGeom>
        </p:spPr>
        <p:txBody>
          <a:bodyPr wrap="square">
            <a:spAutoFit/>
          </a:bodyPr>
          <a:lstStyle/>
          <a:p>
            <a:pPr algn="ctr"/>
            <a:r>
              <a:rPr lang="en-GB" sz="1800" dirty="0">
                <a:solidFill>
                  <a:srgbClr val="224B50"/>
                </a:solidFill>
              </a:rPr>
              <a:t>Daniel R. </a:t>
            </a:r>
            <a:r>
              <a:rPr lang="en-GB" sz="1800" dirty="0" err="1" smtClean="0">
                <a:solidFill>
                  <a:srgbClr val="224B50"/>
                </a:solidFill>
              </a:rPr>
              <a:t>Neuville</a:t>
            </a:r>
            <a:endParaRPr lang="fr-FR" sz="1800" dirty="0">
              <a:solidFill>
                <a:srgbClr val="224B50"/>
              </a:solidFill>
            </a:endParaRPr>
          </a:p>
        </p:txBody>
      </p:sp>
      <p:sp>
        <p:nvSpPr>
          <p:cNvPr id="2" name="Rectangle 1"/>
          <p:cNvSpPr/>
          <p:nvPr/>
        </p:nvSpPr>
        <p:spPr>
          <a:xfrm>
            <a:off x="1403648" y="5242173"/>
            <a:ext cx="5688632" cy="1615827"/>
          </a:xfrm>
          <a:prstGeom prst="rect">
            <a:avLst/>
          </a:prstGeom>
        </p:spPr>
        <p:txBody>
          <a:bodyPr wrap="square">
            <a:spAutoFit/>
          </a:bodyPr>
          <a:lstStyle/>
          <a:p>
            <a:pPr algn="ctr"/>
            <a:r>
              <a:rPr lang="fr-FR" sz="1100" dirty="0">
                <a:solidFill>
                  <a:schemeClr val="accent5">
                    <a:lumMod val="25000"/>
                  </a:schemeClr>
                </a:solidFill>
              </a:rPr>
              <a:t>VERRE </a:t>
            </a:r>
          </a:p>
          <a:p>
            <a:pPr algn="ctr"/>
            <a:r>
              <a:rPr lang="fr-FR" sz="1100" dirty="0">
                <a:solidFill>
                  <a:schemeClr val="accent5">
                    <a:lumMod val="25000"/>
                  </a:schemeClr>
                </a:solidFill>
                <a:hlinkClick r:id="rId3"/>
              </a:rPr>
              <a:t>http://www.ustverre.fr</a:t>
            </a:r>
            <a:r>
              <a:rPr lang="fr-FR" sz="1100" dirty="0" smtClean="0">
                <a:solidFill>
                  <a:schemeClr val="accent5">
                    <a:lumMod val="25000"/>
                  </a:schemeClr>
                </a:solidFill>
                <a:hlinkClick r:id="rId3"/>
              </a:rPr>
              <a:t>/</a:t>
            </a:r>
            <a:endParaRPr lang="fr-FR" sz="1100" dirty="0" smtClean="0">
              <a:solidFill>
                <a:schemeClr val="accent5">
                  <a:lumMod val="25000"/>
                </a:schemeClr>
              </a:solidFill>
            </a:endParaRPr>
          </a:p>
          <a:p>
            <a:pPr algn="ctr"/>
            <a:endParaRPr lang="fr-FR" sz="1100" dirty="0">
              <a:solidFill>
                <a:schemeClr val="accent5">
                  <a:lumMod val="25000"/>
                </a:schemeClr>
              </a:solidFill>
            </a:endParaRPr>
          </a:p>
          <a:p>
            <a:pPr algn="ctr"/>
            <a:r>
              <a:rPr lang="fr-FR" sz="1100" dirty="0">
                <a:solidFill>
                  <a:schemeClr val="accent5">
                    <a:lumMod val="25000"/>
                  </a:schemeClr>
                </a:solidFill>
              </a:rPr>
              <a:t>Basic Glass Science </a:t>
            </a:r>
            <a:r>
              <a:rPr lang="fr-FR" sz="1100" dirty="0" err="1">
                <a:solidFill>
                  <a:schemeClr val="accent5">
                    <a:lumMod val="25000"/>
                  </a:schemeClr>
                </a:solidFill>
              </a:rPr>
              <a:t>Committee</a:t>
            </a:r>
            <a:r>
              <a:rPr lang="fr-FR" sz="1100" dirty="0">
                <a:solidFill>
                  <a:schemeClr val="accent5">
                    <a:lumMod val="25000"/>
                  </a:schemeClr>
                </a:solidFill>
              </a:rPr>
              <a:t> of International Commission on Glass</a:t>
            </a:r>
          </a:p>
          <a:p>
            <a:pPr algn="ctr"/>
            <a:r>
              <a:rPr lang="fr-FR" sz="1100" dirty="0">
                <a:solidFill>
                  <a:schemeClr val="accent5">
                    <a:lumMod val="25000"/>
                  </a:schemeClr>
                </a:solidFill>
                <a:hlinkClick r:id="rId4"/>
              </a:rPr>
              <a:t>http://www.icglass.org/home/committee/?id=1&amp;committee=TC03:</a:t>
            </a:r>
            <a:r>
              <a:rPr lang="fr-FR" sz="1100" dirty="0" smtClean="0">
                <a:solidFill>
                  <a:schemeClr val="accent5">
                    <a:lumMod val="25000"/>
                  </a:schemeClr>
                </a:solidFill>
                <a:hlinkClick r:id="rId4"/>
              </a:rPr>
              <a:t>_Glass_Structure</a:t>
            </a:r>
            <a:endParaRPr lang="fr-FR" sz="1100" dirty="0" smtClean="0">
              <a:solidFill>
                <a:schemeClr val="accent5">
                  <a:lumMod val="25000"/>
                </a:schemeClr>
              </a:solidFill>
            </a:endParaRPr>
          </a:p>
          <a:p>
            <a:pPr algn="ctr"/>
            <a:endParaRPr lang="fr-FR" sz="1100" dirty="0">
              <a:solidFill>
                <a:schemeClr val="accent5">
                  <a:lumMod val="25000"/>
                </a:schemeClr>
              </a:solidFill>
            </a:endParaRPr>
          </a:p>
          <a:p>
            <a:pPr algn="ctr"/>
            <a:r>
              <a:rPr lang="fr-FR" sz="1100" dirty="0">
                <a:solidFill>
                  <a:schemeClr val="accent5">
                    <a:lumMod val="25000"/>
                  </a:schemeClr>
                </a:solidFill>
              </a:rPr>
              <a:t>Commission on </a:t>
            </a:r>
            <a:r>
              <a:rPr lang="fr-FR" sz="1100" dirty="0" err="1">
                <a:solidFill>
                  <a:schemeClr val="accent5">
                    <a:lumMod val="25000"/>
                  </a:schemeClr>
                </a:solidFill>
              </a:rPr>
              <a:t>Physics</a:t>
            </a:r>
            <a:r>
              <a:rPr lang="fr-FR" sz="1100" dirty="0">
                <a:solidFill>
                  <a:schemeClr val="accent5">
                    <a:lumMod val="25000"/>
                  </a:schemeClr>
                </a:solidFill>
              </a:rPr>
              <a:t> of </a:t>
            </a:r>
            <a:r>
              <a:rPr lang="fr-FR" sz="1100" dirty="0" err="1">
                <a:solidFill>
                  <a:schemeClr val="accent5">
                    <a:lumMod val="25000"/>
                  </a:schemeClr>
                </a:solidFill>
              </a:rPr>
              <a:t>Minerals</a:t>
            </a:r>
            <a:r>
              <a:rPr lang="fr-FR" sz="1100" dirty="0">
                <a:solidFill>
                  <a:schemeClr val="accent5">
                    <a:lumMod val="25000"/>
                  </a:schemeClr>
                </a:solidFill>
              </a:rPr>
              <a:t> of International </a:t>
            </a:r>
            <a:r>
              <a:rPr lang="fr-FR" sz="1100" dirty="0" err="1">
                <a:solidFill>
                  <a:schemeClr val="accent5">
                    <a:lumMod val="25000"/>
                  </a:schemeClr>
                </a:solidFill>
              </a:rPr>
              <a:t>Mineralogical</a:t>
            </a:r>
            <a:r>
              <a:rPr lang="fr-FR" sz="1100" dirty="0">
                <a:solidFill>
                  <a:schemeClr val="accent5">
                    <a:lumMod val="25000"/>
                  </a:schemeClr>
                </a:solidFill>
              </a:rPr>
              <a:t> Association</a:t>
            </a:r>
          </a:p>
          <a:p>
            <a:pPr algn="ctr"/>
            <a:r>
              <a:rPr lang="fr-FR" sz="1100" dirty="0">
                <a:solidFill>
                  <a:schemeClr val="accent5">
                    <a:lumMod val="25000"/>
                  </a:schemeClr>
                </a:solidFill>
                <a:hlinkClick r:id="rId5"/>
              </a:rPr>
              <a:t>http://www.ima-mineralogy.org/</a:t>
            </a:r>
            <a:r>
              <a:rPr lang="fr-FR" sz="1100" dirty="0" smtClean="0">
                <a:solidFill>
                  <a:schemeClr val="accent5">
                    <a:lumMod val="25000"/>
                  </a:schemeClr>
                </a:solidFill>
                <a:hlinkClick r:id="rId5"/>
              </a:rPr>
              <a:t>CPM_Officers.htm</a:t>
            </a:r>
            <a:endParaRPr lang="fr-FR" sz="1100" dirty="0" smtClean="0">
              <a:solidFill>
                <a:schemeClr val="accent5">
                  <a:lumMod val="25000"/>
                </a:schemeClr>
              </a:solidFill>
            </a:endParaRPr>
          </a:p>
          <a:p>
            <a:pPr algn="ctr"/>
            <a:endParaRPr lang="fr-FR" sz="1100" dirty="0">
              <a:solidFill>
                <a:schemeClr val="accent5">
                  <a:lumMod val="25000"/>
                </a:schemeClr>
              </a:solidFill>
            </a:endParaRPr>
          </a:p>
        </p:txBody>
      </p:sp>
      <p:pic>
        <p:nvPicPr>
          <p:cNvPr id="6" name="Image 5"/>
          <p:cNvPicPr>
            <a:picLocks noChangeAspect="1"/>
          </p:cNvPicPr>
          <p:nvPr/>
        </p:nvPicPr>
        <p:blipFill>
          <a:blip r:embed="rId6"/>
          <a:stretch>
            <a:fillRect/>
          </a:stretch>
        </p:blipFill>
        <p:spPr>
          <a:xfrm>
            <a:off x="107505" y="6295688"/>
            <a:ext cx="1152128" cy="480986"/>
          </a:xfrm>
          <a:prstGeom prst="rect">
            <a:avLst/>
          </a:prstGeom>
        </p:spPr>
      </p:pic>
      <p:pic>
        <p:nvPicPr>
          <p:cNvPr id="7" name="Image 6" descr="USTV.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2" y="5157192"/>
            <a:ext cx="931928" cy="931928"/>
          </a:xfrm>
          <a:prstGeom prst="rect">
            <a:avLst/>
          </a:prstGeom>
        </p:spPr>
      </p:pic>
      <p:sp>
        <p:nvSpPr>
          <p:cNvPr id="8" name="Rectangle 7"/>
          <p:cNvSpPr/>
          <p:nvPr/>
        </p:nvSpPr>
        <p:spPr>
          <a:xfrm>
            <a:off x="323528" y="1124744"/>
            <a:ext cx="7848872" cy="707886"/>
          </a:xfrm>
          <a:prstGeom prst="rect">
            <a:avLst/>
          </a:prstGeom>
        </p:spPr>
        <p:txBody>
          <a:bodyPr wrap="square">
            <a:spAutoFit/>
          </a:bodyPr>
          <a:lstStyle/>
          <a:p>
            <a:pPr algn="ctr"/>
            <a:r>
              <a:rPr lang="fr-FR" sz="2000" dirty="0">
                <a:solidFill>
                  <a:schemeClr val="accent6">
                    <a:lumMod val="75000"/>
                  </a:schemeClr>
                </a:solidFill>
              </a:rPr>
              <a:t>Caractérisation et modélisation des matériaux terrestres pour des applications en volcanologie ou dans l'industrie du verre.</a:t>
            </a:r>
          </a:p>
        </p:txBody>
      </p:sp>
    </p:spTree>
    <p:extLst>
      <p:ext uri="{BB962C8B-B14F-4D97-AF65-F5344CB8AC3E}">
        <p14:creationId xmlns:p14="http://schemas.microsoft.com/office/powerpoint/2010/main" val="17557860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36512" y="260648"/>
            <a:ext cx="1737700" cy="400110"/>
          </a:xfrm>
          <a:prstGeom prst="rect">
            <a:avLst/>
          </a:prstGeom>
          <a:noFill/>
        </p:spPr>
        <p:txBody>
          <a:bodyPr wrap="none" rtlCol="0">
            <a:spAutoFit/>
          </a:bodyPr>
          <a:lstStyle/>
          <a:p>
            <a:r>
              <a:rPr lang="fr-FR" sz="2000" b="1" dirty="0" smtClean="0">
                <a:solidFill>
                  <a:schemeClr val="bg1"/>
                </a:solidFill>
              </a:rPr>
              <a:t>Conclusion :</a:t>
            </a:r>
            <a:endParaRPr lang="fr-FR" sz="2000" b="1" dirty="0">
              <a:solidFill>
                <a:schemeClr val="bg1"/>
              </a:solidFill>
            </a:endParaRPr>
          </a:p>
        </p:txBody>
      </p:sp>
      <p:sp>
        <p:nvSpPr>
          <p:cNvPr id="3" name="ZoneTexte 2"/>
          <p:cNvSpPr txBox="1"/>
          <p:nvPr/>
        </p:nvSpPr>
        <p:spPr>
          <a:xfrm>
            <a:off x="1547664" y="260648"/>
            <a:ext cx="6697992" cy="400110"/>
          </a:xfrm>
          <a:prstGeom prst="rect">
            <a:avLst/>
          </a:prstGeom>
          <a:noFill/>
        </p:spPr>
        <p:txBody>
          <a:bodyPr wrap="none" rtlCol="0">
            <a:spAutoFit/>
          </a:bodyPr>
          <a:lstStyle/>
          <a:p>
            <a:r>
              <a:rPr lang="fr-FR" sz="2000" b="1" dirty="0" smtClean="0">
                <a:solidFill>
                  <a:schemeClr val="bg1">
                    <a:lumMod val="95000"/>
                  </a:schemeClr>
                </a:solidFill>
              </a:rPr>
              <a:t>Magma, verre, cristal, liquide : industriel et/ou naturel</a:t>
            </a:r>
            <a:endParaRPr lang="fr-FR" sz="2000" b="1" dirty="0">
              <a:solidFill>
                <a:schemeClr val="bg1">
                  <a:lumMod val="95000"/>
                </a:schemeClr>
              </a:solidFill>
            </a:endParaRPr>
          </a:p>
        </p:txBody>
      </p:sp>
      <p:sp>
        <p:nvSpPr>
          <p:cNvPr id="4" name="Rectangle 3"/>
          <p:cNvSpPr/>
          <p:nvPr/>
        </p:nvSpPr>
        <p:spPr>
          <a:xfrm>
            <a:off x="395536" y="764704"/>
            <a:ext cx="7740352" cy="2246769"/>
          </a:xfrm>
          <a:prstGeom prst="rect">
            <a:avLst/>
          </a:prstGeom>
        </p:spPr>
        <p:txBody>
          <a:bodyPr wrap="square">
            <a:spAutoFit/>
          </a:bodyPr>
          <a:lstStyle/>
          <a:p>
            <a:pPr marL="342900" indent="-342900">
              <a:buFont typeface="Symbol" charset="0"/>
              <a:buChar char=""/>
            </a:pPr>
            <a:r>
              <a:rPr lang="fr-FR" sz="2000" dirty="0" smtClean="0">
                <a:solidFill>
                  <a:schemeClr val="accent6">
                    <a:lumMod val="50000"/>
                  </a:schemeClr>
                </a:solidFill>
              </a:rPr>
              <a:t> même approche</a:t>
            </a:r>
          </a:p>
          <a:p>
            <a:endParaRPr lang="fr-FR" sz="2000" dirty="0">
              <a:solidFill>
                <a:srgbClr val="0000FF"/>
              </a:solidFill>
            </a:endParaRPr>
          </a:p>
          <a:p>
            <a:pPr marL="342900" indent="-342900">
              <a:buFont typeface="Symbol" charset="0"/>
              <a:buChar char=""/>
            </a:pPr>
            <a:r>
              <a:rPr lang="fr-FR" sz="2000" dirty="0" smtClean="0">
                <a:solidFill>
                  <a:schemeClr val="accent6">
                    <a:lumMod val="75000"/>
                  </a:schemeClr>
                </a:solidFill>
              </a:rPr>
              <a:t>Nécessité de connaître ordre à courte et moyenne distance à HT car une </a:t>
            </a:r>
            <a:r>
              <a:rPr lang="fr-FR" sz="2000" dirty="0">
                <a:solidFill>
                  <a:schemeClr val="accent6">
                    <a:lumMod val="75000"/>
                  </a:schemeClr>
                </a:solidFill>
              </a:rPr>
              <a:t>mesure physique quelconque peut toujours être interprétée de différentes manières en l'absence de données </a:t>
            </a:r>
            <a:r>
              <a:rPr lang="fr-FR" sz="2000" dirty="0" smtClean="0">
                <a:solidFill>
                  <a:schemeClr val="accent6">
                    <a:lumMod val="75000"/>
                  </a:schemeClr>
                </a:solidFill>
              </a:rPr>
              <a:t>structurales =&gt; </a:t>
            </a:r>
            <a:r>
              <a:rPr lang="fr-FR" sz="2000" dirty="0">
                <a:solidFill>
                  <a:schemeClr val="accent6">
                    <a:lumMod val="60000"/>
                    <a:lumOff val="40000"/>
                  </a:schemeClr>
                </a:solidFill>
              </a:rPr>
              <a:t> </a:t>
            </a:r>
            <a:r>
              <a:rPr lang="fr-FR" sz="2000" b="1" dirty="0">
                <a:solidFill>
                  <a:schemeClr val="accent6">
                    <a:lumMod val="60000"/>
                    <a:lumOff val="40000"/>
                  </a:schemeClr>
                </a:solidFill>
              </a:rPr>
              <a:t>lien fort entre structure et propriétés</a:t>
            </a:r>
          </a:p>
          <a:p>
            <a:endParaRPr lang="fr-FR" sz="2000" dirty="0">
              <a:solidFill>
                <a:schemeClr val="accent6">
                  <a:lumMod val="75000"/>
                </a:schemeClr>
              </a:solidFill>
            </a:endParaRPr>
          </a:p>
        </p:txBody>
      </p:sp>
      <p:sp>
        <p:nvSpPr>
          <p:cNvPr id="5" name="ZoneTexte 4"/>
          <p:cNvSpPr txBox="1"/>
          <p:nvPr/>
        </p:nvSpPr>
        <p:spPr>
          <a:xfrm>
            <a:off x="1547664" y="2924944"/>
            <a:ext cx="6120680" cy="3416319"/>
          </a:xfrm>
          <a:prstGeom prst="rect">
            <a:avLst/>
          </a:prstGeom>
          <a:noFill/>
          <a:ln>
            <a:solidFill>
              <a:srgbClr val="D82DFF"/>
            </a:solidFill>
          </a:ln>
        </p:spPr>
        <p:txBody>
          <a:bodyPr wrap="square" rtlCol="0">
            <a:spAutoFit/>
          </a:bodyPr>
          <a:lstStyle/>
          <a:p>
            <a:r>
              <a:rPr lang="fr-FR" sz="1200" dirty="0" smtClean="0">
                <a:solidFill>
                  <a:srgbClr val="660066"/>
                </a:solidFill>
              </a:rPr>
              <a:t>Remercîments: 	- </a:t>
            </a:r>
            <a:r>
              <a:rPr lang="fr-FR" sz="1200" dirty="0" err="1" smtClean="0">
                <a:solidFill>
                  <a:srgbClr val="660066"/>
                </a:solidFill>
              </a:rPr>
              <a:t>Ch</a:t>
            </a:r>
            <a:r>
              <a:rPr lang="fr-FR" sz="1200" dirty="0" smtClean="0">
                <a:solidFill>
                  <a:srgbClr val="660066"/>
                </a:solidFill>
              </a:rPr>
              <a:t> Le </a:t>
            </a:r>
            <a:r>
              <a:rPr lang="fr-FR" sz="1200" dirty="0" err="1" smtClean="0">
                <a:solidFill>
                  <a:srgbClr val="660066"/>
                </a:solidFill>
              </a:rPr>
              <a:t>Losq</a:t>
            </a:r>
            <a:r>
              <a:rPr lang="fr-FR" sz="1200" dirty="0" smtClean="0">
                <a:solidFill>
                  <a:srgbClr val="660066"/>
                </a:solidFill>
              </a:rPr>
              <a:t>, E. </a:t>
            </a:r>
            <a:r>
              <a:rPr lang="fr-FR" sz="1200" dirty="0" err="1" smtClean="0">
                <a:solidFill>
                  <a:srgbClr val="660066"/>
                </a:solidFill>
              </a:rPr>
              <a:t>Pili</a:t>
            </a:r>
            <a:r>
              <a:rPr lang="fr-FR" sz="1200" dirty="0" smtClean="0">
                <a:solidFill>
                  <a:srgbClr val="660066"/>
                </a:solidFill>
              </a:rPr>
              <a:t> (IPGP), </a:t>
            </a:r>
          </a:p>
          <a:p>
            <a:r>
              <a:rPr lang="fr-FR" sz="1200" dirty="0" smtClean="0">
                <a:solidFill>
                  <a:srgbClr val="660066"/>
                </a:solidFill>
              </a:rPr>
              <a:t>		- D. </a:t>
            </a:r>
            <a:r>
              <a:rPr lang="fr-FR" sz="1200" dirty="0" err="1" smtClean="0">
                <a:solidFill>
                  <a:srgbClr val="660066"/>
                </a:solidFill>
              </a:rPr>
              <a:t>Massiot</a:t>
            </a:r>
            <a:r>
              <a:rPr lang="fr-FR" sz="1200" dirty="0" smtClean="0">
                <a:solidFill>
                  <a:srgbClr val="660066"/>
                </a:solidFill>
              </a:rPr>
              <a:t>, P. Florian, L. </a:t>
            </a:r>
            <a:r>
              <a:rPr lang="fr-FR" sz="1200" dirty="0" err="1" smtClean="0">
                <a:solidFill>
                  <a:srgbClr val="660066"/>
                </a:solidFill>
              </a:rPr>
              <a:t>Hennet</a:t>
            </a:r>
            <a:r>
              <a:rPr lang="fr-FR" sz="1200" dirty="0" smtClean="0">
                <a:solidFill>
                  <a:srgbClr val="660066"/>
                </a:solidFill>
              </a:rPr>
              <a:t>, (CEMHTI, Orléans); </a:t>
            </a:r>
          </a:p>
          <a:p>
            <a:r>
              <a:rPr lang="fr-FR" sz="1200" dirty="0" smtClean="0">
                <a:solidFill>
                  <a:srgbClr val="660066"/>
                </a:solidFill>
              </a:rPr>
              <a:t>		- B. </a:t>
            </a:r>
            <a:r>
              <a:rPr lang="fr-FR" sz="1200" dirty="0" err="1" smtClean="0">
                <a:solidFill>
                  <a:srgbClr val="660066"/>
                </a:solidFill>
              </a:rPr>
              <a:t>Hehlen</a:t>
            </a:r>
            <a:r>
              <a:rPr lang="fr-FR" sz="1200" dirty="0" smtClean="0">
                <a:solidFill>
                  <a:srgbClr val="660066"/>
                </a:solidFill>
              </a:rPr>
              <a:t> (ICC, Montpellier); </a:t>
            </a:r>
          </a:p>
          <a:p>
            <a:r>
              <a:rPr lang="fr-FR" sz="1200" dirty="0" smtClean="0">
                <a:solidFill>
                  <a:srgbClr val="660066"/>
                </a:solidFill>
              </a:rPr>
              <a:t>		- G.S. Henderson (Toronto)</a:t>
            </a:r>
          </a:p>
          <a:p>
            <a:r>
              <a:rPr lang="fr-FR" sz="1200" dirty="0">
                <a:solidFill>
                  <a:srgbClr val="660066"/>
                </a:solidFill>
              </a:rPr>
              <a:t>	</a:t>
            </a:r>
            <a:r>
              <a:rPr lang="fr-FR" sz="1200" dirty="0" smtClean="0">
                <a:solidFill>
                  <a:srgbClr val="660066"/>
                </a:solidFill>
              </a:rPr>
              <a:t>	- R. </a:t>
            </a:r>
            <a:r>
              <a:rPr lang="fr-FR" sz="1200" dirty="0" err="1" smtClean="0">
                <a:solidFill>
                  <a:srgbClr val="660066"/>
                </a:solidFill>
              </a:rPr>
              <a:t>Cicconi</a:t>
            </a:r>
            <a:r>
              <a:rPr lang="fr-FR" sz="1200" dirty="0" smtClean="0">
                <a:solidFill>
                  <a:srgbClr val="660066"/>
                </a:solidFill>
              </a:rPr>
              <a:t>, D. de Ligny (Erlangen)</a:t>
            </a:r>
          </a:p>
          <a:p>
            <a:r>
              <a:rPr lang="fr-FR" sz="1200" dirty="0" smtClean="0">
                <a:solidFill>
                  <a:srgbClr val="660066"/>
                </a:solidFill>
              </a:rPr>
              <a:t>		- M. Comte (Corning)</a:t>
            </a:r>
          </a:p>
          <a:p>
            <a:r>
              <a:rPr lang="fr-FR" sz="1200" dirty="0">
                <a:solidFill>
                  <a:srgbClr val="660066"/>
                </a:solidFill>
              </a:rPr>
              <a:t>	</a:t>
            </a:r>
            <a:r>
              <a:rPr lang="fr-FR" sz="1200" dirty="0" smtClean="0">
                <a:solidFill>
                  <a:srgbClr val="660066"/>
                </a:solidFill>
              </a:rPr>
              <a:t>	- P.F. </a:t>
            </a:r>
            <a:r>
              <a:rPr lang="fr-FR" sz="1200" dirty="0" err="1" smtClean="0">
                <a:solidFill>
                  <a:srgbClr val="660066"/>
                </a:solidFill>
              </a:rPr>
              <a:t>Goncalvez</a:t>
            </a:r>
            <a:r>
              <a:rPr lang="fr-FR" sz="1200" dirty="0" smtClean="0">
                <a:solidFill>
                  <a:srgbClr val="660066"/>
                </a:solidFill>
              </a:rPr>
              <a:t> (Saint-Gobain Recherche)</a:t>
            </a:r>
          </a:p>
          <a:p>
            <a:r>
              <a:rPr lang="fr-FR" sz="1200" dirty="0" smtClean="0">
                <a:solidFill>
                  <a:srgbClr val="660066"/>
                </a:solidFill>
              </a:rPr>
              <a:t>		- Ph. Martin (CEA, Marcoule)</a:t>
            </a:r>
          </a:p>
          <a:p>
            <a:r>
              <a:rPr lang="fr-FR" sz="1200" dirty="0" smtClean="0">
                <a:solidFill>
                  <a:srgbClr val="660066"/>
                </a:solidFill>
              </a:rPr>
              <a:t>		- A. Pitsch, F. </a:t>
            </a:r>
            <a:r>
              <a:rPr lang="fr-FR" sz="1200" dirty="0" err="1" smtClean="0">
                <a:solidFill>
                  <a:srgbClr val="660066"/>
                </a:solidFill>
              </a:rPr>
              <a:t>Ferrey</a:t>
            </a:r>
            <a:r>
              <a:rPr lang="fr-FR" sz="1200" dirty="0" smtClean="0">
                <a:solidFill>
                  <a:srgbClr val="660066"/>
                </a:solidFill>
              </a:rPr>
              <a:t> (Lafarge-</a:t>
            </a:r>
            <a:r>
              <a:rPr lang="fr-FR" sz="1200" dirty="0" err="1" smtClean="0">
                <a:solidFill>
                  <a:srgbClr val="660066"/>
                </a:solidFill>
              </a:rPr>
              <a:t>Holcim</a:t>
            </a:r>
            <a:r>
              <a:rPr lang="fr-FR" sz="1200" dirty="0" smtClean="0">
                <a:solidFill>
                  <a:srgbClr val="660066"/>
                </a:solidFill>
              </a:rPr>
              <a:t>)</a:t>
            </a:r>
          </a:p>
          <a:p>
            <a:r>
              <a:rPr lang="fr-FR" sz="1200" dirty="0">
                <a:solidFill>
                  <a:srgbClr val="660066"/>
                </a:solidFill>
              </a:rPr>
              <a:t>	</a:t>
            </a:r>
            <a:r>
              <a:rPr lang="fr-FR" sz="1200" dirty="0" smtClean="0">
                <a:solidFill>
                  <a:srgbClr val="660066"/>
                </a:solidFill>
              </a:rPr>
              <a:t>	- D. </a:t>
            </a:r>
            <a:r>
              <a:rPr lang="fr-FR" sz="1200" dirty="0" err="1" smtClean="0">
                <a:solidFill>
                  <a:srgbClr val="660066"/>
                </a:solidFill>
              </a:rPr>
              <a:t>Coillot</a:t>
            </a:r>
            <a:r>
              <a:rPr lang="fr-FR" sz="1200" dirty="0" smtClean="0">
                <a:solidFill>
                  <a:srgbClr val="660066"/>
                </a:solidFill>
              </a:rPr>
              <a:t>, JM Mesnil (Baccarat)</a:t>
            </a:r>
          </a:p>
          <a:p>
            <a:r>
              <a:rPr lang="fr-FR" sz="1200" dirty="0">
                <a:solidFill>
                  <a:srgbClr val="660066"/>
                </a:solidFill>
              </a:rPr>
              <a:t>	</a:t>
            </a:r>
            <a:r>
              <a:rPr lang="fr-FR" sz="1200" dirty="0" smtClean="0">
                <a:solidFill>
                  <a:srgbClr val="660066"/>
                </a:solidFill>
              </a:rPr>
              <a:t>	- E. </a:t>
            </a:r>
            <a:r>
              <a:rPr lang="fr-FR" sz="1200" dirty="0" err="1" smtClean="0">
                <a:solidFill>
                  <a:srgbClr val="660066"/>
                </a:solidFill>
              </a:rPr>
              <a:t>Zanotto</a:t>
            </a:r>
            <a:r>
              <a:rPr lang="fr-FR" sz="1200" dirty="0" smtClean="0">
                <a:solidFill>
                  <a:srgbClr val="660066"/>
                </a:solidFill>
              </a:rPr>
              <a:t> (San Carlos)</a:t>
            </a:r>
          </a:p>
          <a:p>
            <a:r>
              <a:rPr lang="fr-FR" sz="1200" dirty="0">
                <a:solidFill>
                  <a:srgbClr val="660066"/>
                </a:solidFill>
              </a:rPr>
              <a:t>	</a:t>
            </a:r>
            <a:r>
              <a:rPr lang="fr-FR" sz="1200" dirty="0" smtClean="0">
                <a:solidFill>
                  <a:srgbClr val="660066"/>
                </a:solidFill>
              </a:rPr>
              <a:t>	- W. Blanc (LMPC, Nice)</a:t>
            </a:r>
          </a:p>
          <a:p>
            <a:r>
              <a:rPr lang="fr-FR" sz="1200" dirty="0">
                <a:solidFill>
                  <a:srgbClr val="660066"/>
                </a:solidFill>
              </a:rPr>
              <a:t>	</a:t>
            </a:r>
            <a:r>
              <a:rPr lang="fr-FR" sz="1200" dirty="0" smtClean="0">
                <a:solidFill>
                  <a:srgbClr val="660066"/>
                </a:solidFill>
              </a:rPr>
              <a:t>	- D. Di Genova, K.U. Hess, D.B. </a:t>
            </a:r>
            <a:r>
              <a:rPr lang="fr-FR" sz="1200" dirty="0" err="1" smtClean="0">
                <a:solidFill>
                  <a:srgbClr val="660066"/>
                </a:solidFill>
              </a:rPr>
              <a:t>Dingwell</a:t>
            </a:r>
            <a:r>
              <a:rPr lang="fr-FR" sz="1200" dirty="0" smtClean="0">
                <a:solidFill>
                  <a:srgbClr val="660066"/>
                </a:solidFill>
              </a:rPr>
              <a:t> (LMU, Munich)</a:t>
            </a:r>
          </a:p>
          <a:p>
            <a:r>
              <a:rPr lang="fr-FR" sz="1200" dirty="0">
                <a:solidFill>
                  <a:srgbClr val="660066"/>
                </a:solidFill>
              </a:rPr>
              <a:t>	</a:t>
            </a:r>
            <a:r>
              <a:rPr lang="fr-FR" sz="1200" dirty="0" smtClean="0">
                <a:solidFill>
                  <a:srgbClr val="660066"/>
                </a:solidFill>
              </a:rPr>
              <a:t>	- S.K. Lee (SNU, Séoul) -&gt; </a:t>
            </a:r>
            <a:r>
              <a:rPr lang="fr-FR" sz="1200" b="1" dirty="0">
                <a:solidFill>
                  <a:srgbClr val="660066"/>
                </a:solidFill>
              </a:rPr>
              <a:t>PROJET SPC </a:t>
            </a:r>
            <a:endParaRPr lang="fr-FR" sz="1200" dirty="0" smtClean="0">
              <a:solidFill>
                <a:srgbClr val="660066"/>
              </a:solidFill>
            </a:endParaRPr>
          </a:p>
          <a:p>
            <a:r>
              <a:rPr lang="fr-FR" sz="1200" dirty="0" smtClean="0">
                <a:solidFill>
                  <a:srgbClr val="660066"/>
                </a:solidFill>
              </a:rPr>
              <a:t>		-</a:t>
            </a:r>
            <a:r>
              <a:rPr lang="fr-FR" sz="1200" b="1" dirty="0" smtClean="0">
                <a:solidFill>
                  <a:srgbClr val="660066"/>
                </a:solidFill>
              </a:rPr>
              <a:t> N. </a:t>
            </a:r>
            <a:r>
              <a:rPr lang="fr-FR" sz="1200" b="1" dirty="0" err="1" smtClean="0">
                <a:solidFill>
                  <a:srgbClr val="660066"/>
                </a:solidFill>
              </a:rPr>
              <a:t>Felidj</a:t>
            </a:r>
            <a:r>
              <a:rPr lang="fr-FR" sz="1200" b="1" dirty="0" smtClean="0">
                <a:solidFill>
                  <a:srgbClr val="660066"/>
                </a:solidFill>
              </a:rPr>
              <a:t> (ITODYS) -&gt; PROJET SPC – SERS-P</a:t>
            </a:r>
          </a:p>
          <a:p>
            <a:endParaRPr lang="fr-FR" sz="1200" dirty="0">
              <a:solidFill>
                <a:srgbClr val="660066"/>
              </a:solidFill>
            </a:endParaRPr>
          </a:p>
          <a:p>
            <a:r>
              <a:rPr lang="fr-FR" sz="1200" dirty="0" smtClean="0">
                <a:solidFill>
                  <a:srgbClr val="660066"/>
                </a:solidFill>
              </a:rPr>
              <a:t>Facilité : 		- SOLEIL, LNLS, ESRF, CLS, IR-RMN</a:t>
            </a:r>
          </a:p>
          <a:p>
            <a:r>
              <a:rPr lang="fr-FR" sz="1200" dirty="0" smtClean="0">
                <a:solidFill>
                  <a:srgbClr val="660066"/>
                </a:solidFill>
              </a:rPr>
              <a:t>Financement : 	- ANR, SPC, SGR, CEA, Lafarge-</a:t>
            </a:r>
            <a:r>
              <a:rPr lang="fr-FR" sz="1200" dirty="0" err="1" smtClean="0">
                <a:solidFill>
                  <a:srgbClr val="660066"/>
                </a:solidFill>
              </a:rPr>
              <a:t>Holcim</a:t>
            </a:r>
            <a:endParaRPr lang="fr-FR" sz="1200" dirty="0">
              <a:solidFill>
                <a:srgbClr val="660066"/>
              </a:solidFill>
            </a:endParaRPr>
          </a:p>
        </p:txBody>
      </p:sp>
      <p:pic>
        <p:nvPicPr>
          <p:cNvPr id="6" name="Image 5"/>
          <p:cNvPicPr>
            <a:picLocks noChangeAspect="1"/>
          </p:cNvPicPr>
          <p:nvPr/>
        </p:nvPicPr>
        <p:blipFill>
          <a:blip r:embed="rId2"/>
          <a:stretch>
            <a:fillRect/>
          </a:stretch>
        </p:blipFill>
        <p:spPr>
          <a:xfrm>
            <a:off x="107505" y="6295688"/>
            <a:ext cx="1152128" cy="480986"/>
          </a:xfrm>
          <a:prstGeom prst="rect">
            <a:avLst/>
          </a:prstGeom>
        </p:spPr>
      </p:pic>
      <p:pic>
        <p:nvPicPr>
          <p:cNvPr id="7" name="Image 6" descr="USTV.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72" y="5305384"/>
            <a:ext cx="931928" cy="931928"/>
          </a:xfrm>
          <a:prstGeom prst="rect">
            <a:avLst/>
          </a:prstGeom>
        </p:spPr>
      </p:pic>
    </p:spTree>
    <p:extLst>
      <p:ext uri="{BB962C8B-B14F-4D97-AF65-F5344CB8AC3E}">
        <p14:creationId xmlns:p14="http://schemas.microsoft.com/office/powerpoint/2010/main" val="63465917"/>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p:cNvPicPr>
            <a:picLocks noChangeAspect="1"/>
          </p:cNvPicPr>
          <p:nvPr/>
        </p:nvPicPr>
        <p:blipFill>
          <a:blip r:embed="rId2"/>
          <a:stretch>
            <a:fillRect/>
          </a:stretch>
        </p:blipFill>
        <p:spPr>
          <a:xfrm>
            <a:off x="-61369" y="0"/>
            <a:ext cx="9205369" cy="6858000"/>
          </a:xfrm>
          <a:prstGeom prst="rect">
            <a:avLst/>
          </a:prstGeom>
        </p:spPr>
      </p:pic>
      <p:sp>
        <p:nvSpPr>
          <p:cNvPr id="8" name="ZoneTexte 7"/>
          <p:cNvSpPr txBox="1"/>
          <p:nvPr/>
        </p:nvSpPr>
        <p:spPr>
          <a:xfrm>
            <a:off x="0" y="15280"/>
            <a:ext cx="1446423" cy="446276"/>
          </a:xfrm>
          <a:prstGeom prst="rect">
            <a:avLst/>
          </a:prstGeom>
          <a:noFill/>
        </p:spPr>
        <p:txBody>
          <a:bodyPr wrap="none" rtlCol="0">
            <a:spAutoFit/>
          </a:bodyPr>
          <a:lstStyle/>
          <a:p>
            <a:r>
              <a:rPr lang="fr-FR" dirty="0" smtClean="0">
                <a:solidFill>
                  <a:srgbClr val="FFFFFF"/>
                </a:solidFill>
              </a:rPr>
              <a:t>Merci, </a:t>
            </a:r>
            <a:r>
              <a:rPr lang="is-IS" dirty="0" smtClean="0">
                <a:solidFill>
                  <a:srgbClr val="FFFFFF"/>
                </a:solidFill>
              </a:rPr>
              <a:t>….</a:t>
            </a:r>
            <a:endParaRPr lang="fr-FR" dirty="0">
              <a:solidFill>
                <a:srgbClr val="FFFFFF"/>
              </a:solidFill>
            </a:endParaRPr>
          </a:p>
        </p:txBody>
      </p:sp>
    </p:spTree>
    <p:extLst>
      <p:ext uri="{BB962C8B-B14F-4D97-AF65-F5344CB8AC3E}">
        <p14:creationId xmlns:p14="http://schemas.microsoft.com/office/powerpoint/2010/main" val="132333080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1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161504"/>
            <a:ext cx="7462838" cy="500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4" name="Text Box 5"/>
          <p:cNvSpPr txBox="1">
            <a:spLocks noChangeArrowheads="1"/>
          </p:cNvSpPr>
          <p:nvPr/>
        </p:nvSpPr>
        <p:spPr bwMode="auto">
          <a:xfrm>
            <a:off x="-36512" y="220578"/>
            <a:ext cx="69690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r>
              <a:rPr lang="fr-FR" sz="2000" b="1" baseline="0" dirty="0">
                <a:solidFill>
                  <a:srgbClr val="FFFFFF"/>
                </a:solidFill>
              </a:rPr>
              <a:t>X-Ray diffraction on </a:t>
            </a:r>
            <a:r>
              <a:rPr lang="fr-FR" sz="2000" b="1" baseline="0" dirty="0" err="1">
                <a:solidFill>
                  <a:srgbClr val="FFFFFF"/>
                </a:solidFill>
              </a:rPr>
              <a:t>melts</a:t>
            </a:r>
            <a:r>
              <a:rPr lang="fr-FR" sz="2000" b="1" baseline="0" dirty="0">
                <a:solidFill>
                  <a:srgbClr val="FFFFFF"/>
                </a:solidFill>
              </a:rPr>
              <a:t> and glass (17keV</a:t>
            </a:r>
            <a:r>
              <a:rPr lang="fr-FR" sz="2000" b="1" baseline="0" dirty="0" smtClean="0">
                <a:solidFill>
                  <a:srgbClr val="FFFFFF"/>
                </a:solidFill>
              </a:rPr>
              <a:t>) ID11-ESRF</a:t>
            </a:r>
            <a:endParaRPr lang="fr-FR" sz="2000" b="1" baseline="0" dirty="0">
              <a:solidFill>
                <a:srgbClr val="FFFFFF"/>
              </a:solidFill>
            </a:endParaRPr>
          </a:p>
        </p:txBody>
      </p:sp>
      <p:sp>
        <p:nvSpPr>
          <p:cNvPr id="4" name="ZoneTexte 3"/>
          <p:cNvSpPr txBox="1"/>
          <p:nvPr/>
        </p:nvSpPr>
        <p:spPr>
          <a:xfrm>
            <a:off x="0" y="6525344"/>
            <a:ext cx="2610811" cy="276999"/>
          </a:xfrm>
          <a:prstGeom prst="rect">
            <a:avLst/>
          </a:prstGeom>
          <a:noFill/>
        </p:spPr>
        <p:txBody>
          <a:bodyPr wrap="none" rtlCol="0">
            <a:spAutoFit/>
          </a:bodyPr>
          <a:lstStyle/>
          <a:p>
            <a:r>
              <a:rPr lang="fr-FR" sz="1200" dirty="0" smtClean="0">
                <a:solidFill>
                  <a:srgbClr val="811DE9"/>
                </a:solidFill>
              </a:rPr>
              <a:t>Neuville et al., 2014, RIMG Vol 78.</a:t>
            </a:r>
            <a:endParaRPr lang="fr-FR" sz="1200" dirty="0">
              <a:solidFill>
                <a:srgbClr val="811DE9"/>
              </a:solidFill>
            </a:endParaRPr>
          </a:p>
        </p:txBody>
      </p:sp>
    </p:spTree>
    <p:extLst>
      <p:ext uri="{BB962C8B-B14F-4D97-AF65-F5344CB8AC3E}">
        <p14:creationId xmlns:p14="http://schemas.microsoft.com/office/powerpoint/2010/main" val="119499256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1259"/>
            <a:ext cx="6559550" cy="41266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9221" name="Text Box 5"/>
          <p:cNvSpPr txBox="1">
            <a:spLocks noChangeArrowheads="1"/>
          </p:cNvSpPr>
          <p:nvPr/>
        </p:nvSpPr>
        <p:spPr bwMode="auto">
          <a:xfrm>
            <a:off x="539552" y="4869160"/>
            <a:ext cx="2868068"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400" baseline="0" dirty="0">
                <a:solidFill>
                  <a:srgbClr val="811DE9"/>
                </a:solidFill>
              </a:rPr>
              <a:t>Expansion of the </a:t>
            </a:r>
            <a:r>
              <a:rPr lang="fr-FR" sz="1400" baseline="0" dirty="0" err="1">
                <a:solidFill>
                  <a:srgbClr val="811DE9"/>
                </a:solidFill>
              </a:rPr>
              <a:t>T</a:t>
            </a:r>
            <a:r>
              <a:rPr lang="fr-FR" sz="1400" baseline="0" dirty="0">
                <a:solidFill>
                  <a:srgbClr val="811DE9"/>
                </a:solidFill>
              </a:rPr>
              <a:t> - O distance</a:t>
            </a:r>
          </a:p>
        </p:txBody>
      </p:sp>
      <p:sp>
        <p:nvSpPr>
          <p:cNvPr id="9222" name="Text Box 6"/>
          <p:cNvSpPr txBox="1">
            <a:spLocks noChangeArrowheads="1"/>
          </p:cNvSpPr>
          <p:nvPr/>
        </p:nvSpPr>
        <p:spPr bwMode="auto">
          <a:xfrm>
            <a:off x="539552" y="5589240"/>
            <a:ext cx="3879976"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400" baseline="0" dirty="0" err="1">
                <a:solidFill>
                  <a:srgbClr val="811DE9"/>
                </a:solidFill>
              </a:rPr>
              <a:t>Average</a:t>
            </a:r>
            <a:r>
              <a:rPr lang="fr-FR" sz="1400" baseline="0" dirty="0">
                <a:solidFill>
                  <a:srgbClr val="811DE9"/>
                </a:solidFill>
              </a:rPr>
              <a:t> distance Ca - O </a:t>
            </a:r>
            <a:r>
              <a:rPr lang="fr-FR" sz="1400" baseline="0" dirty="0" err="1">
                <a:solidFill>
                  <a:srgbClr val="811DE9"/>
                </a:solidFill>
              </a:rPr>
              <a:t>less</a:t>
            </a:r>
            <a:r>
              <a:rPr lang="fr-FR" sz="1400" baseline="0" dirty="0">
                <a:solidFill>
                  <a:srgbClr val="811DE9"/>
                </a:solidFill>
              </a:rPr>
              <a:t> visible in </a:t>
            </a:r>
            <a:r>
              <a:rPr lang="fr-FR" sz="1400" baseline="0" dirty="0" err="1">
                <a:solidFill>
                  <a:srgbClr val="811DE9"/>
                </a:solidFill>
              </a:rPr>
              <a:t>melt</a:t>
            </a:r>
            <a:endParaRPr lang="fr-FR" sz="1400" baseline="0" dirty="0">
              <a:solidFill>
                <a:srgbClr val="811DE9"/>
              </a:solidFill>
            </a:endParaRPr>
          </a:p>
        </p:txBody>
      </p:sp>
      <p:sp>
        <p:nvSpPr>
          <p:cNvPr id="9225" name="Text Box 9"/>
          <p:cNvSpPr txBox="1">
            <a:spLocks noChangeArrowheads="1"/>
          </p:cNvSpPr>
          <p:nvPr/>
        </p:nvSpPr>
        <p:spPr bwMode="auto">
          <a:xfrm>
            <a:off x="539552" y="5229200"/>
            <a:ext cx="2289484" cy="307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400" baseline="0" dirty="0">
                <a:solidFill>
                  <a:srgbClr val="811DE9"/>
                </a:solidFill>
              </a:rPr>
              <a:t>Change in </a:t>
            </a:r>
            <a:r>
              <a:rPr lang="fr-FR" sz="1400" baseline="0" dirty="0" err="1">
                <a:solidFill>
                  <a:srgbClr val="811DE9"/>
                </a:solidFill>
              </a:rPr>
              <a:t>T</a:t>
            </a:r>
            <a:r>
              <a:rPr lang="fr-FR" sz="1400" baseline="0" dirty="0">
                <a:solidFill>
                  <a:srgbClr val="811DE9"/>
                </a:solidFill>
              </a:rPr>
              <a:t> - O distance</a:t>
            </a:r>
          </a:p>
        </p:txBody>
      </p:sp>
      <p:pic>
        <p:nvPicPr>
          <p:cNvPr id="9227" name="Picture 11" descr="J1-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4" y="1340768"/>
            <a:ext cx="1396008" cy="1396008"/>
          </a:xfrm>
          <a:prstGeom prst="rect">
            <a:avLst/>
          </a:prstGeom>
          <a:noFill/>
          <a:extLst>
            <a:ext uri="{909E8E84-426E-40dd-AFC4-6F175D3DCCD1}">
              <a14:hiddenFill xmlns:a14="http://schemas.microsoft.com/office/drawing/2010/main">
                <a:solidFill>
                  <a:srgbClr val="FFFFFF"/>
                </a:solidFill>
              </a14:hiddenFill>
            </a:ext>
          </a:extLst>
        </p:spPr>
      </p:pic>
      <p:sp>
        <p:nvSpPr>
          <p:cNvPr id="9228" name="Text Box 12"/>
          <p:cNvSpPr txBox="1">
            <a:spLocks noChangeArrowheads="1"/>
          </p:cNvSpPr>
          <p:nvPr/>
        </p:nvSpPr>
        <p:spPr bwMode="auto">
          <a:xfrm>
            <a:off x="6444208" y="2924944"/>
            <a:ext cx="1740794" cy="5232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fr-FR" sz="1400" baseline="0" dirty="0">
                <a:solidFill>
                  <a:srgbClr val="811DE9"/>
                </a:solidFill>
              </a:rPr>
              <a:t>   </a:t>
            </a:r>
            <a:r>
              <a:rPr lang="fr-FR" sz="1400" baseline="0" dirty="0" err="1">
                <a:solidFill>
                  <a:srgbClr val="811DE9"/>
                </a:solidFill>
              </a:rPr>
              <a:t>morphology</a:t>
            </a:r>
            <a:endParaRPr lang="fr-FR" sz="1400" baseline="0" dirty="0">
              <a:solidFill>
                <a:srgbClr val="811DE9"/>
              </a:solidFill>
            </a:endParaRPr>
          </a:p>
          <a:p>
            <a:r>
              <a:rPr lang="fr-FR" sz="1400" baseline="0" dirty="0">
                <a:solidFill>
                  <a:srgbClr val="811DE9"/>
                </a:solidFill>
              </a:rPr>
              <a:t>of </a:t>
            </a:r>
            <a:r>
              <a:rPr lang="fr-FR" sz="1400" baseline="0" dirty="0" err="1">
                <a:solidFill>
                  <a:srgbClr val="811DE9"/>
                </a:solidFill>
              </a:rPr>
              <a:t>tetragonal</a:t>
            </a:r>
            <a:r>
              <a:rPr lang="fr-FR" sz="1400" baseline="0" dirty="0">
                <a:solidFill>
                  <a:srgbClr val="811DE9"/>
                </a:solidFill>
              </a:rPr>
              <a:t> ZrO</a:t>
            </a:r>
            <a:r>
              <a:rPr lang="fr-FR" sz="1400" dirty="0">
                <a:solidFill>
                  <a:srgbClr val="811DE9"/>
                </a:solidFill>
              </a:rPr>
              <a:t>2</a:t>
            </a:r>
            <a:endParaRPr lang="fr-FR" sz="1400" baseline="0" dirty="0">
              <a:solidFill>
                <a:srgbClr val="811DE9"/>
              </a:solidFill>
            </a:endParaRPr>
          </a:p>
        </p:txBody>
      </p:sp>
      <p:pic>
        <p:nvPicPr>
          <p:cNvPr id="12" name="Picture 9" descr="RX"/>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4048" y="3651968"/>
            <a:ext cx="3202460" cy="3202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3347864" y="908720"/>
            <a:ext cx="3059832" cy="307777"/>
          </a:xfrm>
          <a:prstGeom prst="rect">
            <a:avLst/>
          </a:prstGeom>
        </p:spPr>
        <p:txBody>
          <a:bodyPr wrap="square">
            <a:spAutoFit/>
          </a:bodyPr>
          <a:lstStyle/>
          <a:p>
            <a:r>
              <a:rPr lang="fr-FR" sz="1400" dirty="0" smtClean="0">
                <a:solidFill>
                  <a:srgbClr val="811DE9"/>
                </a:solidFill>
              </a:rPr>
              <a:t>Ca</a:t>
            </a:r>
            <a:r>
              <a:rPr lang="fr-FR" sz="1400" dirty="0">
                <a:solidFill>
                  <a:srgbClr val="811DE9"/>
                </a:solidFill>
              </a:rPr>
              <a:t>-</a:t>
            </a:r>
            <a:r>
              <a:rPr lang="fr-FR" sz="1400" dirty="0" err="1" smtClean="0">
                <a:solidFill>
                  <a:srgbClr val="811DE9"/>
                </a:solidFill>
              </a:rPr>
              <a:t>Tschermak</a:t>
            </a:r>
            <a:r>
              <a:rPr lang="fr-FR" sz="1400" dirty="0">
                <a:solidFill>
                  <a:srgbClr val="811DE9"/>
                </a:solidFill>
              </a:rPr>
              <a:t> </a:t>
            </a:r>
            <a:r>
              <a:rPr lang="fr-FR" sz="1400" dirty="0" err="1" smtClean="0">
                <a:solidFill>
                  <a:srgbClr val="811DE9"/>
                </a:solidFill>
              </a:rPr>
              <a:t>with</a:t>
            </a:r>
            <a:r>
              <a:rPr lang="fr-FR" sz="1400" dirty="0" smtClean="0">
                <a:solidFill>
                  <a:srgbClr val="811DE9"/>
                </a:solidFill>
              </a:rPr>
              <a:t> 4 </a:t>
            </a:r>
            <a:r>
              <a:rPr lang="fr-FR" sz="1400" dirty="0">
                <a:solidFill>
                  <a:srgbClr val="811DE9"/>
                </a:solidFill>
              </a:rPr>
              <a:t>mol.% </a:t>
            </a:r>
            <a:r>
              <a:rPr lang="fr-FR" sz="1400" dirty="0" smtClean="0">
                <a:solidFill>
                  <a:srgbClr val="811DE9"/>
                </a:solidFill>
              </a:rPr>
              <a:t>ZrO2</a:t>
            </a:r>
            <a:endParaRPr lang="fr-FR" sz="1400" dirty="0">
              <a:solidFill>
                <a:srgbClr val="811DE9"/>
              </a:solidFill>
            </a:endParaRPr>
          </a:p>
        </p:txBody>
      </p:sp>
      <p:sp>
        <p:nvSpPr>
          <p:cNvPr id="15" name="ZoneTexte 14"/>
          <p:cNvSpPr txBox="1"/>
          <p:nvPr/>
        </p:nvSpPr>
        <p:spPr>
          <a:xfrm>
            <a:off x="0" y="6588716"/>
            <a:ext cx="2610811" cy="276999"/>
          </a:xfrm>
          <a:prstGeom prst="rect">
            <a:avLst/>
          </a:prstGeom>
          <a:noFill/>
        </p:spPr>
        <p:txBody>
          <a:bodyPr wrap="none" rtlCol="0">
            <a:spAutoFit/>
          </a:bodyPr>
          <a:lstStyle/>
          <a:p>
            <a:r>
              <a:rPr lang="fr-FR" sz="1200" dirty="0" smtClean="0">
                <a:solidFill>
                  <a:srgbClr val="811DE9"/>
                </a:solidFill>
              </a:rPr>
              <a:t>Neuville et al., 2014, RIMG Vol 78.</a:t>
            </a:r>
            <a:endParaRPr lang="fr-FR" sz="1200" dirty="0">
              <a:solidFill>
                <a:srgbClr val="811DE9"/>
              </a:solidFill>
            </a:endParaRPr>
          </a:p>
        </p:txBody>
      </p:sp>
      <p:sp>
        <p:nvSpPr>
          <p:cNvPr id="16" name="Text Box 5"/>
          <p:cNvSpPr txBox="1">
            <a:spLocks noChangeArrowheads="1"/>
          </p:cNvSpPr>
          <p:nvPr/>
        </p:nvSpPr>
        <p:spPr bwMode="auto">
          <a:xfrm>
            <a:off x="-36512" y="220578"/>
            <a:ext cx="69690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a:defRPr sz="2400" baseline="-25000">
                <a:solidFill>
                  <a:schemeClr val="tx1"/>
                </a:solidFill>
                <a:latin typeface="Arial" charset="0"/>
                <a:ea typeface="ＭＳ Ｐゴシック" charset="0"/>
                <a:cs typeface="ＭＳ Ｐゴシック" charset="0"/>
              </a:defRPr>
            </a:lvl1pPr>
            <a:lvl2pPr marL="742950" indent="-285750">
              <a:defRPr sz="2400" baseline="-25000">
                <a:solidFill>
                  <a:schemeClr val="tx1"/>
                </a:solidFill>
                <a:latin typeface="Arial" charset="0"/>
                <a:ea typeface="ＭＳ Ｐゴシック" charset="0"/>
              </a:defRPr>
            </a:lvl2pPr>
            <a:lvl3pPr marL="1143000" indent="-228600">
              <a:defRPr sz="2400" baseline="-25000">
                <a:solidFill>
                  <a:schemeClr val="tx1"/>
                </a:solidFill>
                <a:latin typeface="Arial" charset="0"/>
                <a:ea typeface="ＭＳ Ｐゴシック" charset="0"/>
              </a:defRPr>
            </a:lvl3pPr>
            <a:lvl4pPr marL="1600200" indent="-228600">
              <a:defRPr sz="2400" baseline="-25000">
                <a:solidFill>
                  <a:schemeClr val="tx1"/>
                </a:solidFill>
                <a:latin typeface="Arial" charset="0"/>
                <a:ea typeface="ＭＳ Ｐゴシック" charset="0"/>
              </a:defRPr>
            </a:lvl4pPr>
            <a:lvl5pPr marL="2057400" indent="-228600">
              <a:defRPr sz="2400" baseline="-25000">
                <a:solidFill>
                  <a:schemeClr val="tx1"/>
                </a:solidFill>
                <a:latin typeface="Arial" charset="0"/>
                <a:ea typeface="ＭＳ Ｐゴシック" charset="0"/>
              </a:defRPr>
            </a:lvl5pPr>
            <a:lvl6pPr marL="2514600" indent="-228600" eaLnBrk="0" fontAlgn="base" hangingPunct="0">
              <a:spcBef>
                <a:spcPct val="0"/>
              </a:spcBef>
              <a:spcAft>
                <a:spcPct val="0"/>
              </a:spcAft>
              <a:defRPr sz="2400" baseline="-25000">
                <a:solidFill>
                  <a:schemeClr val="tx1"/>
                </a:solidFill>
                <a:latin typeface="Arial" charset="0"/>
                <a:ea typeface="ＭＳ Ｐゴシック" charset="0"/>
              </a:defRPr>
            </a:lvl6pPr>
            <a:lvl7pPr marL="2971800" indent="-228600" eaLnBrk="0" fontAlgn="base" hangingPunct="0">
              <a:spcBef>
                <a:spcPct val="0"/>
              </a:spcBef>
              <a:spcAft>
                <a:spcPct val="0"/>
              </a:spcAft>
              <a:defRPr sz="2400" baseline="-25000">
                <a:solidFill>
                  <a:schemeClr val="tx1"/>
                </a:solidFill>
                <a:latin typeface="Arial" charset="0"/>
                <a:ea typeface="ＭＳ Ｐゴシック" charset="0"/>
              </a:defRPr>
            </a:lvl7pPr>
            <a:lvl8pPr marL="3429000" indent="-228600" eaLnBrk="0" fontAlgn="base" hangingPunct="0">
              <a:spcBef>
                <a:spcPct val="0"/>
              </a:spcBef>
              <a:spcAft>
                <a:spcPct val="0"/>
              </a:spcAft>
              <a:defRPr sz="2400" baseline="-25000">
                <a:solidFill>
                  <a:schemeClr val="tx1"/>
                </a:solidFill>
                <a:latin typeface="Arial" charset="0"/>
                <a:ea typeface="ＭＳ Ｐゴシック" charset="0"/>
              </a:defRPr>
            </a:lvl8pPr>
            <a:lvl9pPr marL="3886200" indent="-228600" eaLnBrk="0" fontAlgn="base" hangingPunct="0">
              <a:spcBef>
                <a:spcPct val="0"/>
              </a:spcBef>
              <a:spcAft>
                <a:spcPct val="0"/>
              </a:spcAft>
              <a:defRPr sz="2400" baseline="-25000">
                <a:solidFill>
                  <a:schemeClr val="tx1"/>
                </a:solidFill>
                <a:latin typeface="Arial" charset="0"/>
                <a:ea typeface="ＭＳ Ｐゴシック" charset="0"/>
              </a:defRPr>
            </a:lvl9pPr>
          </a:lstStyle>
          <a:p>
            <a:r>
              <a:rPr lang="fr-FR" sz="2000" b="1" baseline="0" dirty="0">
                <a:solidFill>
                  <a:srgbClr val="FFFFFF"/>
                </a:solidFill>
              </a:rPr>
              <a:t>X-Ray diffraction on </a:t>
            </a:r>
            <a:r>
              <a:rPr lang="fr-FR" sz="2000" b="1" baseline="0" dirty="0" err="1">
                <a:solidFill>
                  <a:srgbClr val="FFFFFF"/>
                </a:solidFill>
              </a:rPr>
              <a:t>melts</a:t>
            </a:r>
            <a:r>
              <a:rPr lang="fr-FR" sz="2000" b="1" baseline="0" dirty="0">
                <a:solidFill>
                  <a:srgbClr val="FFFFFF"/>
                </a:solidFill>
              </a:rPr>
              <a:t> and glass (17keV</a:t>
            </a:r>
            <a:r>
              <a:rPr lang="fr-FR" sz="2000" b="1" baseline="0" dirty="0" smtClean="0">
                <a:solidFill>
                  <a:srgbClr val="FFFFFF"/>
                </a:solidFill>
              </a:rPr>
              <a:t>) ID11-ESRF</a:t>
            </a:r>
            <a:endParaRPr lang="fr-FR" sz="2000" b="1" baseline="0" dirty="0">
              <a:solidFill>
                <a:srgbClr val="FFFFFF"/>
              </a:solidFill>
            </a:endParaRPr>
          </a:p>
        </p:txBody>
      </p:sp>
    </p:spTree>
    <p:extLst>
      <p:ext uri="{BB962C8B-B14F-4D97-AF65-F5344CB8AC3E}">
        <p14:creationId xmlns:p14="http://schemas.microsoft.com/office/powerpoint/2010/main" val="1616183775"/>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Blan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11827"/>
            <a:ext cx="9180512" cy="67574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er 9"/>
          <p:cNvGrpSpPr/>
          <p:nvPr/>
        </p:nvGrpSpPr>
        <p:grpSpPr>
          <a:xfrm>
            <a:off x="-36510" y="2031581"/>
            <a:ext cx="9193794" cy="4826595"/>
            <a:chOff x="-314100" y="2107504"/>
            <a:chExt cx="10025917" cy="4940369"/>
          </a:xfrm>
        </p:grpSpPr>
        <p:sp>
          <p:nvSpPr>
            <p:cNvPr id="11" name="Rectangle 10"/>
            <p:cNvSpPr/>
            <p:nvPr/>
          </p:nvSpPr>
          <p:spPr bwMode="auto">
            <a:xfrm>
              <a:off x="-314100" y="6355176"/>
              <a:ext cx="10025917" cy="692697"/>
            </a:xfrm>
            <a:prstGeom prst="rect">
              <a:avLst/>
            </a:prstGeom>
            <a:solidFill>
              <a:schemeClr val="bg1"/>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296" rtl="0" eaLnBrk="0" fontAlgn="base" latinLnBrk="0" hangingPunct="0">
                <a:lnSpc>
                  <a:spcPct val="100000"/>
                </a:lnSpc>
                <a:spcBef>
                  <a:spcPct val="0"/>
                </a:spcBef>
                <a:spcAft>
                  <a:spcPct val="0"/>
                </a:spcAft>
                <a:buClrTx/>
                <a:buSzTx/>
                <a:buFontTx/>
                <a:buNone/>
                <a:tabLst/>
              </a:pPr>
              <a:endParaRPr kumimoji="0" lang="fr-FR" sz="2300" b="0" i="0" u="none" strike="noStrike" cap="none" normalizeH="0" baseline="0">
                <a:ln>
                  <a:noFill/>
                </a:ln>
                <a:solidFill>
                  <a:srgbClr val="000000"/>
                </a:solidFill>
                <a:effectLst/>
                <a:latin typeface="Times" charset="0"/>
                <a:ea typeface="ＭＳ Ｐゴシック" charset="0"/>
              </a:endParaRPr>
            </a:p>
          </p:txBody>
        </p:sp>
        <p:pic>
          <p:nvPicPr>
            <p:cNvPr id="12" name="Image 11" descr="Unknown.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73369" y="2107504"/>
              <a:ext cx="755322" cy="697219"/>
            </a:xfrm>
            <a:prstGeom prst="rect">
              <a:avLst/>
            </a:prstGeom>
          </p:spPr>
        </p:pic>
        <p:pic>
          <p:nvPicPr>
            <p:cNvPr id="13" name="Image 12" descr="Paris 7.jp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rot="16200000">
              <a:off x="8375774" y="4136797"/>
              <a:ext cx="1751744" cy="656902"/>
            </a:xfrm>
            <a:prstGeom prst="rect">
              <a:avLst/>
            </a:prstGeom>
          </p:spPr>
        </p:pic>
        <p:pic>
          <p:nvPicPr>
            <p:cNvPr id="14" name="Image 13" descr="FIE_Sorbonne_Paris_Cite.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794844" y="6111293"/>
              <a:ext cx="818872" cy="845528"/>
            </a:xfrm>
            <a:prstGeom prst="rect">
              <a:avLst/>
            </a:prstGeom>
            <a:effectLst>
              <a:outerShdw blurRad="50800" dist="38100" dir="8100000" algn="tr" rotWithShape="0">
                <a:prstClr val="black">
                  <a:alpha val="40000"/>
                </a:prstClr>
              </a:outerShdw>
            </a:effectLst>
          </p:spPr>
        </p:pic>
      </p:grpSp>
      <p:sp>
        <p:nvSpPr>
          <p:cNvPr id="4" name="Rectangle 3"/>
          <p:cNvSpPr/>
          <p:nvPr/>
        </p:nvSpPr>
        <p:spPr bwMode="auto">
          <a:xfrm>
            <a:off x="35497" y="2636912"/>
            <a:ext cx="1584176" cy="1008112"/>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ZoneTexte 7"/>
          <p:cNvSpPr txBox="1"/>
          <p:nvPr/>
        </p:nvSpPr>
        <p:spPr>
          <a:xfrm>
            <a:off x="35497" y="299144"/>
            <a:ext cx="11649343" cy="400110"/>
          </a:xfrm>
          <a:prstGeom prst="rect">
            <a:avLst/>
          </a:prstGeom>
          <a:noFill/>
        </p:spPr>
        <p:txBody>
          <a:bodyPr wrap="none" rtlCol="0">
            <a:spAutoFit/>
          </a:bodyPr>
          <a:lstStyle/>
          <a:p>
            <a:r>
              <a:rPr lang="fr-FR" sz="2000" b="1" dirty="0" smtClean="0">
                <a:solidFill>
                  <a:schemeClr val="bg1"/>
                </a:solidFill>
              </a:rPr>
              <a:t>Les </a:t>
            </a:r>
            <a:r>
              <a:rPr lang="fr-FR" sz="2000" b="1" dirty="0" err="1" smtClean="0">
                <a:solidFill>
                  <a:schemeClr val="bg1"/>
                </a:solidFill>
              </a:rPr>
              <a:t>géomatériaux</a:t>
            </a:r>
            <a:r>
              <a:rPr lang="fr-FR" sz="2000" b="1" dirty="0" smtClean="0">
                <a:solidFill>
                  <a:schemeClr val="bg1"/>
                </a:solidFill>
              </a:rPr>
              <a:t> : du volcans à la maison</a:t>
            </a:r>
            <a:r>
              <a:rPr lang="fr-FR" sz="2000" dirty="0">
                <a:solidFill>
                  <a:schemeClr val="bg1"/>
                </a:solidFill>
              </a:rPr>
              <a:t> </a:t>
            </a:r>
            <a:r>
              <a:rPr lang="fr-FR" sz="2000" dirty="0" smtClean="0">
                <a:solidFill>
                  <a:schemeClr val="bg1"/>
                </a:solidFill>
              </a:rPr>
              <a:t>                                                                </a:t>
            </a:r>
            <a:r>
              <a:rPr lang="fr-FR" sz="2000" dirty="0" err="1" smtClean="0">
                <a:solidFill>
                  <a:schemeClr val="bg1"/>
                </a:solidFill>
              </a:rPr>
              <a:t>Géomatériaux</a:t>
            </a:r>
            <a:endParaRPr lang="fr-FR" sz="2000" dirty="0">
              <a:solidFill>
                <a:schemeClr val="bg1"/>
              </a:solidFill>
            </a:endParaRPr>
          </a:p>
        </p:txBody>
      </p:sp>
      <p:sp>
        <p:nvSpPr>
          <p:cNvPr id="15" name="Rectangle 14"/>
          <p:cNvSpPr/>
          <p:nvPr/>
        </p:nvSpPr>
        <p:spPr>
          <a:xfrm>
            <a:off x="35497" y="743572"/>
            <a:ext cx="8165074" cy="1077218"/>
          </a:xfrm>
          <a:prstGeom prst="rect">
            <a:avLst/>
          </a:prstGeom>
        </p:spPr>
        <p:txBody>
          <a:bodyPr wrap="square">
            <a:spAutoFit/>
          </a:bodyPr>
          <a:lstStyle/>
          <a:p>
            <a:r>
              <a:rPr lang="fr-FR" sz="1600" i="1" dirty="0">
                <a:solidFill>
                  <a:srgbClr val="000090"/>
                </a:solidFill>
              </a:rPr>
              <a:t>Un des principaux objectif de notre équipe et l’étude de la physique des matériaux terrestre, matériaux naturels tels que les roches, les minéraux, magmas dans les conditions naturelles de pressions et températures terrestre, mais également des matériaux artificiels fabriqués par l’homme, verre, liquide, céramiques, vitrocéramiques, ciments</a:t>
            </a:r>
            <a:r>
              <a:rPr lang="fr-FR" sz="1600" i="1" dirty="0" smtClean="0">
                <a:solidFill>
                  <a:srgbClr val="000090"/>
                </a:solidFill>
              </a:rPr>
              <a:t>…</a:t>
            </a:r>
            <a:endParaRPr lang="fr-FR" sz="1600" i="1" dirty="0">
              <a:solidFill>
                <a:srgbClr val="660066"/>
              </a:solidFill>
            </a:endParaRPr>
          </a:p>
        </p:txBody>
      </p:sp>
      <p:sp>
        <p:nvSpPr>
          <p:cNvPr id="16" name="ZoneTexte 15"/>
          <p:cNvSpPr txBox="1"/>
          <p:nvPr/>
        </p:nvSpPr>
        <p:spPr>
          <a:xfrm>
            <a:off x="378435" y="4679265"/>
            <a:ext cx="8154005" cy="2062103"/>
          </a:xfrm>
          <a:prstGeom prst="rect">
            <a:avLst/>
          </a:prstGeom>
          <a:noFill/>
          <a:ln>
            <a:noFill/>
          </a:ln>
        </p:spPr>
        <p:txBody>
          <a:bodyPr wrap="square" rtlCol="0">
            <a:spAutoFit/>
          </a:bodyPr>
          <a:lstStyle/>
          <a:p>
            <a:r>
              <a:rPr lang="fr-FR" sz="1600" dirty="0" smtClean="0">
                <a:solidFill>
                  <a:srgbClr val="800000"/>
                </a:solidFill>
              </a:rPr>
              <a:t>Personnels : 1,5 chercheur : </a:t>
            </a:r>
            <a:r>
              <a:rPr lang="fr-FR" sz="1600" dirty="0" smtClean="0">
                <a:solidFill>
                  <a:srgbClr val="800000"/>
                </a:solidFill>
              </a:rPr>
              <a:t>D.R. </a:t>
            </a:r>
            <a:r>
              <a:rPr lang="fr-FR" sz="1600" dirty="0" smtClean="0">
                <a:solidFill>
                  <a:srgbClr val="800000"/>
                </a:solidFill>
              </a:rPr>
              <a:t>Neuville (DR-CNRS), E. </a:t>
            </a:r>
            <a:r>
              <a:rPr lang="fr-FR" sz="1600" dirty="0" err="1" smtClean="0">
                <a:solidFill>
                  <a:srgbClr val="800000"/>
                </a:solidFill>
              </a:rPr>
              <a:t>Pili</a:t>
            </a:r>
            <a:r>
              <a:rPr lang="fr-FR" sz="1600" dirty="0" smtClean="0">
                <a:solidFill>
                  <a:srgbClr val="800000"/>
                </a:solidFill>
              </a:rPr>
              <a:t> (CEA-DAM, 50%)</a:t>
            </a:r>
          </a:p>
          <a:p>
            <a:r>
              <a:rPr lang="fr-FR" sz="1600" dirty="0" smtClean="0">
                <a:solidFill>
                  <a:srgbClr val="800000"/>
                </a:solidFill>
              </a:rPr>
              <a:t>6 doctorants, 3 masters, 2 </a:t>
            </a:r>
            <a:r>
              <a:rPr lang="fr-FR" sz="1600" dirty="0" err="1" smtClean="0">
                <a:solidFill>
                  <a:srgbClr val="800000"/>
                </a:solidFill>
              </a:rPr>
              <a:t>MoU</a:t>
            </a:r>
            <a:r>
              <a:rPr lang="fr-FR" sz="1600" dirty="0">
                <a:solidFill>
                  <a:srgbClr val="800000"/>
                </a:solidFill>
              </a:rPr>
              <a:t> </a:t>
            </a:r>
            <a:r>
              <a:rPr lang="fr-FR" sz="1600" dirty="0" smtClean="0">
                <a:solidFill>
                  <a:srgbClr val="800000"/>
                </a:solidFill>
              </a:rPr>
              <a:t>(U de Barcelone et U; de Toronto</a:t>
            </a:r>
            <a:r>
              <a:rPr lang="fr-FR" sz="1600" dirty="0" smtClean="0">
                <a:solidFill>
                  <a:srgbClr val="800000"/>
                </a:solidFill>
              </a:rPr>
              <a:t>).</a:t>
            </a:r>
            <a:endParaRPr lang="fr-FR" sz="1600" dirty="0" smtClean="0">
              <a:solidFill>
                <a:srgbClr val="800000"/>
              </a:solidFill>
            </a:endParaRPr>
          </a:p>
          <a:p>
            <a:r>
              <a:rPr lang="fr-FR" sz="1600" dirty="0" smtClean="0">
                <a:solidFill>
                  <a:srgbClr val="000090"/>
                </a:solidFill>
              </a:rPr>
              <a:t>Dispositif: 	- 2 calorimètres DSC 121 </a:t>
            </a:r>
            <a:r>
              <a:rPr lang="fr-FR" sz="1600" dirty="0" err="1" smtClean="0">
                <a:solidFill>
                  <a:srgbClr val="000090"/>
                </a:solidFill>
              </a:rPr>
              <a:t>Setaram</a:t>
            </a:r>
            <a:r>
              <a:rPr lang="fr-FR" sz="1600" dirty="0" smtClean="0">
                <a:solidFill>
                  <a:srgbClr val="000090"/>
                </a:solidFill>
              </a:rPr>
              <a:t> 30-800°C, Ligne 96 100-1750°C</a:t>
            </a:r>
          </a:p>
          <a:p>
            <a:r>
              <a:rPr lang="fr-FR" sz="1600" dirty="0">
                <a:solidFill>
                  <a:srgbClr val="000090"/>
                </a:solidFill>
              </a:rPr>
              <a:t>	</a:t>
            </a:r>
            <a:r>
              <a:rPr lang="fr-FR" sz="1600" dirty="0" smtClean="0">
                <a:solidFill>
                  <a:srgbClr val="000090"/>
                </a:solidFill>
              </a:rPr>
              <a:t>	- 2 viscosimètres : 200-1000°C et 800-1750°C</a:t>
            </a:r>
          </a:p>
          <a:p>
            <a:r>
              <a:rPr lang="fr-FR" sz="1600" dirty="0">
                <a:solidFill>
                  <a:srgbClr val="000090"/>
                </a:solidFill>
              </a:rPr>
              <a:t>	</a:t>
            </a:r>
            <a:r>
              <a:rPr lang="fr-FR" sz="1600" dirty="0" smtClean="0">
                <a:solidFill>
                  <a:srgbClr val="000090"/>
                </a:solidFill>
              </a:rPr>
              <a:t>	- 1 presse isostatique (2000°C-2000bar)</a:t>
            </a:r>
          </a:p>
          <a:p>
            <a:r>
              <a:rPr lang="fr-FR" sz="1600" dirty="0">
                <a:solidFill>
                  <a:srgbClr val="000090"/>
                </a:solidFill>
              </a:rPr>
              <a:t>	</a:t>
            </a:r>
            <a:r>
              <a:rPr lang="fr-FR" sz="1600" dirty="0" smtClean="0">
                <a:solidFill>
                  <a:srgbClr val="000090"/>
                </a:solidFill>
              </a:rPr>
              <a:t>	- 1 spectromètre Raman T64000 </a:t>
            </a:r>
            <a:r>
              <a:rPr lang="fr-FR" sz="1600" dirty="0" err="1" smtClean="0">
                <a:solidFill>
                  <a:srgbClr val="000090"/>
                </a:solidFill>
              </a:rPr>
              <a:t>Jobin</a:t>
            </a:r>
            <a:r>
              <a:rPr lang="fr-FR" sz="1600" dirty="0" smtClean="0">
                <a:solidFill>
                  <a:srgbClr val="000090"/>
                </a:solidFill>
              </a:rPr>
              <a:t>-Yvon</a:t>
            </a:r>
          </a:p>
          <a:p>
            <a:r>
              <a:rPr lang="fr-FR" sz="1600" dirty="0">
                <a:solidFill>
                  <a:srgbClr val="000090"/>
                </a:solidFill>
              </a:rPr>
              <a:t>	</a:t>
            </a:r>
            <a:r>
              <a:rPr lang="fr-FR" sz="1600" dirty="0" smtClean="0">
                <a:solidFill>
                  <a:srgbClr val="000090"/>
                </a:solidFill>
              </a:rPr>
              <a:t>	- 3 fours 1750°C, 4 fours 1000°C, Four sous atmosphère </a:t>
            </a:r>
            <a:r>
              <a:rPr lang="fr-FR" sz="1600" dirty="0" err="1" smtClean="0">
                <a:solidFill>
                  <a:srgbClr val="000090"/>
                </a:solidFill>
              </a:rPr>
              <a:t>controlé</a:t>
            </a:r>
            <a:endParaRPr lang="fr-FR" sz="1600" dirty="0" smtClean="0">
              <a:solidFill>
                <a:srgbClr val="000090"/>
              </a:solidFill>
            </a:endParaRPr>
          </a:p>
          <a:p>
            <a:r>
              <a:rPr lang="fr-FR" sz="1600" dirty="0">
                <a:solidFill>
                  <a:srgbClr val="000090"/>
                </a:solidFill>
              </a:rPr>
              <a:t>	</a:t>
            </a:r>
            <a:r>
              <a:rPr lang="fr-FR" sz="1600" dirty="0" smtClean="0">
                <a:solidFill>
                  <a:srgbClr val="000090"/>
                </a:solidFill>
              </a:rPr>
              <a:t>	- 4 micro four 3000°C sous atmosphère</a:t>
            </a:r>
            <a:r>
              <a:rPr lang="is-IS" sz="1600" dirty="0" smtClean="0">
                <a:solidFill>
                  <a:srgbClr val="000090"/>
                </a:solidFill>
              </a:rPr>
              <a:t>….</a:t>
            </a:r>
            <a:endParaRPr lang="fr-FR" sz="1600" dirty="0" smtClean="0">
              <a:solidFill>
                <a:srgbClr val="000090"/>
              </a:solidFill>
            </a:endParaRPr>
          </a:p>
        </p:txBody>
      </p:sp>
      <p:grpSp>
        <p:nvGrpSpPr>
          <p:cNvPr id="23" name="Grouper 22"/>
          <p:cNvGrpSpPr/>
          <p:nvPr/>
        </p:nvGrpSpPr>
        <p:grpSpPr>
          <a:xfrm>
            <a:off x="2806700" y="1780277"/>
            <a:ext cx="2882900" cy="1952936"/>
            <a:chOff x="2874434" y="2512336"/>
            <a:chExt cx="3073400" cy="2406324"/>
          </a:xfrm>
        </p:grpSpPr>
        <p:pic>
          <p:nvPicPr>
            <p:cNvPr id="22" name="Picture 4" descr="Fil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9534" y="2512336"/>
              <a:ext cx="2726265" cy="2406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16"/>
            <p:cNvSpPr/>
            <p:nvPr/>
          </p:nvSpPr>
          <p:spPr>
            <a:xfrm>
              <a:off x="2874434" y="2512336"/>
              <a:ext cx="3073400" cy="430887"/>
            </a:xfrm>
            <a:prstGeom prst="rect">
              <a:avLst/>
            </a:prstGeom>
          </p:spPr>
          <p:txBody>
            <a:bodyPr wrap="square">
              <a:spAutoFit/>
            </a:bodyPr>
            <a:lstStyle/>
            <a:p>
              <a:pPr algn="ctr"/>
              <a:r>
                <a:rPr lang="fr-FR" sz="1100" dirty="0" smtClean="0">
                  <a:solidFill>
                    <a:srgbClr val="FFFFFF"/>
                  </a:solidFill>
                </a:rPr>
                <a:t>TOOLS  </a:t>
              </a:r>
            </a:p>
            <a:p>
              <a:pPr algn="ctr"/>
              <a:r>
                <a:rPr lang="fr-FR" sz="1100" dirty="0" smtClean="0">
                  <a:solidFill>
                    <a:srgbClr val="FFFFFF"/>
                  </a:solidFill>
                </a:rPr>
                <a:t>Micro-</a:t>
              </a:r>
              <a:r>
                <a:rPr lang="fr-FR" sz="1100" dirty="0" err="1" smtClean="0">
                  <a:solidFill>
                    <a:srgbClr val="FFFFFF"/>
                  </a:solidFill>
                </a:rPr>
                <a:t>heating</a:t>
              </a:r>
              <a:r>
                <a:rPr lang="fr-FR" sz="1100" dirty="0" smtClean="0">
                  <a:solidFill>
                    <a:srgbClr val="FFFFFF"/>
                  </a:solidFill>
                </a:rPr>
                <a:t> </a:t>
              </a:r>
              <a:r>
                <a:rPr lang="fr-FR" sz="1100" dirty="0" err="1" smtClean="0">
                  <a:solidFill>
                    <a:srgbClr val="FFFFFF"/>
                  </a:solidFill>
                </a:rPr>
                <a:t>furnace</a:t>
              </a:r>
              <a:r>
                <a:rPr lang="fr-FR" sz="1100" dirty="0" smtClean="0">
                  <a:solidFill>
                    <a:srgbClr val="FFFFFF"/>
                  </a:solidFill>
                </a:rPr>
                <a:t> : Neuville et al. (2014)</a:t>
              </a:r>
            </a:p>
          </p:txBody>
        </p:sp>
      </p:grpSp>
      <p:pic>
        <p:nvPicPr>
          <p:cNvPr id="25" name="Picture 2"/>
          <p:cNvPicPr>
            <a:picLocks noChangeAspect="1" noChangeArrowheads="1"/>
          </p:cNvPicPr>
          <p:nvPr/>
        </p:nvPicPr>
        <p:blipFill>
          <a:blip r:embed="rId8">
            <a:extLst>
              <a:ext uri="{28A0092B-C50C-407E-A947-70E740481C1C}">
                <a14:useLocalDpi xmlns:a14="http://schemas.microsoft.com/office/drawing/2010/main" val="0"/>
              </a:ext>
            </a:extLst>
          </a:blip>
          <a:srcRect b="10687"/>
          <a:stretch>
            <a:fillRect/>
          </a:stretch>
        </p:blipFill>
        <p:spPr bwMode="auto">
          <a:xfrm>
            <a:off x="145304" y="1779931"/>
            <a:ext cx="1955800" cy="2775798"/>
          </a:xfrm>
          <a:prstGeom prst="rect">
            <a:avLst/>
          </a:prstGeom>
          <a:noFill/>
          <a:extLst>
            <a:ext uri="{909E8E84-426E-40dd-AFC4-6F175D3DCCD1}">
              <a14:hiddenFill xmlns:a14="http://schemas.microsoft.com/office/drawing/2010/main">
                <a:solidFill>
                  <a:srgbClr val="FFFFFF"/>
                </a:solidFill>
              </a14:hiddenFill>
            </a:ext>
          </a:extLst>
        </p:spPr>
      </p:pic>
      <p:grpSp>
        <p:nvGrpSpPr>
          <p:cNvPr id="27" name="Group 8"/>
          <p:cNvGrpSpPr>
            <a:grpSpLocks/>
          </p:cNvGrpSpPr>
          <p:nvPr/>
        </p:nvGrpSpPr>
        <p:grpSpPr bwMode="auto">
          <a:xfrm>
            <a:off x="6508890" y="1876246"/>
            <a:ext cx="1691681" cy="1551806"/>
            <a:chOff x="4468" y="2704"/>
            <a:chExt cx="1043" cy="969"/>
          </a:xfrm>
        </p:grpSpPr>
        <p:pic>
          <p:nvPicPr>
            <p:cNvPr id="28"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68" y="2704"/>
              <a:ext cx="1044" cy="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9" name="Text Box 10"/>
            <p:cNvSpPr txBox="1">
              <a:spLocks noChangeArrowheads="1"/>
            </p:cNvSpPr>
            <p:nvPr/>
          </p:nvSpPr>
          <p:spPr bwMode="auto">
            <a:xfrm>
              <a:off x="4468" y="2704"/>
              <a:ext cx="1044" cy="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fr-FR" sz="2400"/>
            </a:p>
          </p:txBody>
        </p:sp>
      </p:grpSp>
      <p:cxnSp>
        <p:nvCxnSpPr>
          <p:cNvPr id="31" name="Connecteur droit avec flèche 30"/>
          <p:cNvCxnSpPr/>
          <p:nvPr/>
        </p:nvCxnSpPr>
        <p:spPr>
          <a:xfrm flipV="1">
            <a:off x="4457700" y="2637036"/>
            <a:ext cx="2908300" cy="75707"/>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cxnSp>
        <p:nvCxnSpPr>
          <p:cNvPr id="33" name="Connecteur droit avec flèche 32"/>
          <p:cNvCxnSpPr/>
          <p:nvPr/>
        </p:nvCxnSpPr>
        <p:spPr>
          <a:xfrm flipH="1">
            <a:off x="2045386" y="2857500"/>
            <a:ext cx="1764614" cy="533163"/>
          </a:xfrm>
          <a:prstGeom prst="straightConnector1">
            <a:avLst/>
          </a:prstGeom>
          <a:ln>
            <a:solidFill>
              <a:srgbClr val="FF6600"/>
            </a:solidFill>
            <a:tailEnd type="arrow"/>
          </a:ln>
        </p:spPr>
        <p:style>
          <a:lnRef idx="2">
            <a:schemeClr val="accent1"/>
          </a:lnRef>
          <a:fillRef idx="0">
            <a:schemeClr val="accent1"/>
          </a:fillRef>
          <a:effectRef idx="1">
            <a:schemeClr val="accent1"/>
          </a:effectRef>
          <a:fontRef idx="minor">
            <a:schemeClr val="tx1"/>
          </a:fontRef>
        </p:style>
      </p:cxnSp>
      <p:sp>
        <p:nvSpPr>
          <p:cNvPr id="34" name="ZoneTexte 33"/>
          <p:cNvSpPr txBox="1"/>
          <p:nvPr/>
        </p:nvSpPr>
        <p:spPr>
          <a:xfrm>
            <a:off x="2101105" y="3717032"/>
            <a:ext cx="6287320" cy="738664"/>
          </a:xfrm>
          <a:prstGeom prst="rect">
            <a:avLst/>
          </a:prstGeom>
          <a:noFill/>
        </p:spPr>
        <p:txBody>
          <a:bodyPr wrap="square" rtlCol="0">
            <a:spAutoFit/>
          </a:bodyPr>
          <a:lstStyle/>
          <a:p>
            <a:r>
              <a:rPr lang="fr-FR" sz="1400" i="1" dirty="0" smtClean="0">
                <a:solidFill>
                  <a:srgbClr val="000090"/>
                </a:solidFill>
              </a:rPr>
              <a:t>Point fort : Un micro four, pour développer des études in situ permettant de relier les propriétés à la structure des matériaux à haute température. Les champs d’applications vont des dynamismes éruptifs aux nouveaux matériaux.</a:t>
            </a:r>
            <a:endParaRPr lang="fr-FR" sz="1400" i="1" dirty="0">
              <a:solidFill>
                <a:srgbClr val="000090"/>
              </a:solidFill>
            </a:endParaRPr>
          </a:p>
        </p:txBody>
      </p:sp>
      <p:sp>
        <p:nvSpPr>
          <p:cNvPr id="2" name="ZoneTexte 1"/>
          <p:cNvSpPr txBox="1"/>
          <p:nvPr/>
        </p:nvSpPr>
        <p:spPr>
          <a:xfrm>
            <a:off x="179512" y="5733256"/>
            <a:ext cx="1552867" cy="923330"/>
          </a:xfrm>
          <a:prstGeom prst="rect">
            <a:avLst/>
          </a:prstGeom>
          <a:noFill/>
        </p:spPr>
        <p:txBody>
          <a:bodyPr wrap="none" rtlCol="0">
            <a:spAutoFit/>
          </a:bodyPr>
          <a:lstStyle/>
          <a:p>
            <a:r>
              <a:rPr lang="fr-FR" sz="1800" dirty="0" smtClean="0"/>
              <a:t>&gt; 10 </a:t>
            </a:r>
            <a:r>
              <a:rPr lang="fr-FR" sz="1800" dirty="0" err="1" smtClean="0"/>
              <a:t>publi</a:t>
            </a:r>
            <a:r>
              <a:rPr lang="fr-FR" sz="1800" dirty="0" smtClean="0"/>
              <a:t>/an</a:t>
            </a:r>
          </a:p>
          <a:p>
            <a:r>
              <a:rPr lang="fr-FR" sz="1800" dirty="0" smtClean="0"/>
              <a:t>GDR Thermo</a:t>
            </a:r>
          </a:p>
          <a:p>
            <a:r>
              <a:rPr lang="fr-FR" sz="1800" dirty="0" smtClean="0"/>
              <a:t>GDR Verre</a:t>
            </a:r>
            <a:endParaRPr lang="fr-FR" sz="1800" dirty="0"/>
          </a:p>
        </p:txBody>
      </p:sp>
    </p:spTree>
    <p:extLst>
      <p:ext uri="{BB962C8B-B14F-4D97-AF65-F5344CB8AC3E}">
        <p14:creationId xmlns:p14="http://schemas.microsoft.com/office/powerpoint/2010/main" val="882430207"/>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539552" y="116632"/>
            <a:ext cx="7668344" cy="6627457"/>
          </a:xfrm>
          <a:prstGeom prst="rect">
            <a:avLst/>
          </a:prstGeom>
          <a:solidFill>
            <a:srgbClr val="FFFFFF"/>
          </a:solidFill>
        </p:spPr>
        <p:txBody>
          <a:bodyPr wrap="square" rtlCol="0">
            <a:spAutoFit/>
          </a:bodyPr>
          <a:lstStyle/>
          <a:p>
            <a:r>
              <a:rPr lang="fr-FR" sz="1300" dirty="0" smtClean="0">
                <a:solidFill>
                  <a:srgbClr val="660066"/>
                </a:solidFill>
              </a:rPr>
              <a:t>Structure et modélisation des propriétés thermodynamiques des verres et liquides dans systèmes </a:t>
            </a:r>
            <a:r>
              <a:rPr lang="fr-FR" sz="1300" dirty="0" err="1" smtClean="0">
                <a:solidFill>
                  <a:srgbClr val="660066"/>
                </a:solidFill>
              </a:rPr>
              <a:t>SrO</a:t>
            </a:r>
            <a:r>
              <a:rPr lang="fr-FR" sz="1300" dirty="0" smtClean="0">
                <a:solidFill>
                  <a:srgbClr val="660066"/>
                </a:solidFill>
              </a:rPr>
              <a:t>-, </a:t>
            </a:r>
            <a:r>
              <a:rPr lang="fr-FR" sz="1300" dirty="0" err="1" smtClean="0">
                <a:solidFill>
                  <a:srgbClr val="660066"/>
                </a:solidFill>
              </a:rPr>
              <a:t>BaO</a:t>
            </a:r>
            <a:r>
              <a:rPr lang="fr-FR" sz="1300" dirty="0" smtClean="0">
                <a:solidFill>
                  <a:srgbClr val="660066"/>
                </a:solidFill>
              </a:rPr>
              <a:t>-, </a:t>
            </a:r>
            <a:r>
              <a:rPr lang="fr-FR" sz="1300" dirty="0" err="1" smtClean="0">
                <a:solidFill>
                  <a:srgbClr val="660066"/>
                </a:solidFill>
              </a:rPr>
              <a:t>ZnO</a:t>
            </a:r>
            <a:r>
              <a:rPr lang="fr-FR" sz="1300" dirty="0" smtClean="0">
                <a:solidFill>
                  <a:srgbClr val="660066"/>
                </a:solidFill>
              </a:rPr>
              <a:t>-, Al2O3-SiO2 : thèse Alex Novikov, ANR DYSTRAS avec P. Florian, L. </a:t>
            </a:r>
            <a:r>
              <a:rPr lang="fr-FR" sz="1300" dirty="0" err="1" smtClean="0">
                <a:solidFill>
                  <a:srgbClr val="660066"/>
                </a:solidFill>
              </a:rPr>
              <a:t>Hennet</a:t>
            </a:r>
            <a:r>
              <a:rPr lang="fr-FR" sz="1300" dirty="0" smtClean="0">
                <a:solidFill>
                  <a:srgbClr val="660066"/>
                </a:solidFill>
              </a:rPr>
              <a:t>, D. </a:t>
            </a:r>
            <a:r>
              <a:rPr lang="fr-FR" sz="1300" dirty="0" err="1" smtClean="0">
                <a:solidFill>
                  <a:srgbClr val="660066"/>
                </a:solidFill>
              </a:rPr>
              <a:t>Massiot</a:t>
            </a:r>
            <a:r>
              <a:rPr lang="fr-FR" sz="1300" dirty="0" smtClean="0">
                <a:solidFill>
                  <a:srgbClr val="660066"/>
                </a:solidFill>
              </a:rPr>
              <a:t> CEMHTI-CNRS, M. Comte Corning</a:t>
            </a:r>
          </a:p>
          <a:p>
            <a:endParaRPr lang="fr-FR" sz="1300" dirty="0">
              <a:solidFill>
                <a:srgbClr val="660066"/>
              </a:solidFill>
            </a:endParaRPr>
          </a:p>
          <a:p>
            <a:r>
              <a:rPr lang="fr-FR" sz="1300" dirty="0" smtClean="0">
                <a:solidFill>
                  <a:srgbClr val="660066"/>
                </a:solidFill>
              </a:rPr>
              <a:t>Incorporation du </a:t>
            </a:r>
            <a:r>
              <a:rPr lang="fr-FR" sz="1300" dirty="0" err="1" smtClean="0">
                <a:solidFill>
                  <a:srgbClr val="660066"/>
                </a:solidFill>
              </a:rPr>
              <a:t>PbO</a:t>
            </a:r>
            <a:r>
              <a:rPr lang="fr-FR" sz="1300" dirty="0" smtClean="0">
                <a:solidFill>
                  <a:srgbClr val="660066"/>
                </a:solidFill>
              </a:rPr>
              <a:t> et </a:t>
            </a:r>
            <a:r>
              <a:rPr lang="fr-FR" sz="1300" dirty="0" err="1" smtClean="0">
                <a:solidFill>
                  <a:srgbClr val="660066"/>
                </a:solidFill>
              </a:rPr>
              <a:t>CdO</a:t>
            </a:r>
            <a:r>
              <a:rPr lang="fr-FR" sz="1300" dirty="0" smtClean="0">
                <a:solidFill>
                  <a:srgbClr val="660066"/>
                </a:solidFill>
              </a:rPr>
              <a:t> dans les silicates vitreux et fondus: Thèse I. Ben Kacem, Collaboration L. </a:t>
            </a:r>
            <a:r>
              <a:rPr lang="fr-FR" sz="1300" dirty="0" err="1">
                <a:solidFill>
                  <a:srgbClr val="660066"/>
                </a:solidFill>
              </a:rPr>
              <a:t>G</a:t>
            </a:r>
            <a:r>
              <a:rPr lang="fr-FR" sz="1300" dirty="0" err="1" smtClean="0">
                <a:solidFill>
                  <a:srgbClr val="660066"/>
                </a:solidFill>
              </a:rPr>
              <a:t>autron</a:t>
            </a:r>
            <a:r>
              <a:rPr lang="fr-FR" sz="1300" dirty="0" smtClean="0">
                <a:solidFill>
                  <a:srgbClr val="660066"/>
                </a:solidFill>
              </a:rPr>
              <a:t> Marne la Vallée, D. </a:t>
            </a:r>
            <a:r>
              <a:rPr lang="fr-FR" sz="1300" dirty="0" err="1" smtClean="0">
                <a:solidFill>
                  <a:srgbClr val="660066"/>
                </a:solidFill>
              </a:rPr>
              <a:t>Coillot</a:t>
            </a:r>
            <a:r>
              <a:rPr lang="fr-FR" sz="1300" dirty="0" smtClean="0">
                <a:solidFill>
                  <a:srgbClr val="660066"/>
                </a:solidFill>
              </a:rPr>
              <a:t> Baccarat</a:t>
            </a:r>
          </a:p>
          <a:p>
            <a:endParaRPr lang="fr-FR" sz="1300" dirty="0">
              <a:solidFill>
                <a:srgbClr val="660066"/>
              </a:solidFill>
            </a:endParaRPr>
          </a:p>
          <a:p>
            <a:r>
              <a:rPr lang="fr-FR" sz="1300" dirty="0">
                <a:solidFill>
                  <a:srgbClr val="660066"/>
                </a:solidFill>
              </a:rPr>
              <a:t>Le verre dans les fibre optiques : collaboration M. </a:t>
            </a:r>
            <a:r>
              <a:rPr lang="fr-FR" sz="1300" dirty="0" err="1">
                <a:solidFill>
                  <a:srgbClr val="660066"/>
                </a:solidFill>
              </a:rPr>
              <a:t>Lancry</a:t>
            </a:r>
            <a:r>
              <a:rPr lang="fr-FR" sz="1300" dirty="0">
                <a:solidFill>
                  <a:srgbClr val="660066"/>
                </a:solidFill>
              </a:rPr>
              <a:t> (Orsay) et B. Blanc (LPMC, Nice, ANR NICEDREAM</a:t>
            </a:r>
            <a:r>
              <a:rPr lang="fr-FR" sz="1300" dirty="0" smtClean="0">
                <a:solidFill>
                  <a:srgbClr val="660066"/>
                </a:solidFill>
              </a:rPr>
              <a:t>)</a:t>
            </a:r>
          </a:p>
          <a:p>
            <a:endParaRPr lang="fr-FR" sz="1300" dirty="0" smtClean="0"/>
          </a:p>
          <a:p>
            <a:r>
              <a:rPr lang="fr-FR" sz="1300" dirty="0">
                <a:solidFill>
                  <a:srgbClr val="660066"/>
                </a:solidFill>
              </a:rPr>
              <a:t>Le </a:t>
            </a:r>
            <a:r>
              <a:rPr lang="fr-FR" sz="1300" dirty="0" err="1">
                <a:solidFill>
                  <a:srgbClr val="660066"/>
                </a:solidFill>
              </a:rPr>
              <a:t>ltihium</a:t>
            </a:r>
            <a:r>
              <a:rPr lang="fr-FR" sz="1300" dirty="0">
                <a:solidFill>
                  <a:srgbClr val="660066"/>
                </a:solidFill>
              </a:rPr>
              <a:t> dans les verres : un nouvel enjeux pour le stockage de l’énergie: Thèse </a:t>
            </a:r>
            <a:r>
              <a:rPr lang="fr-FR" sz="1300" dirty="0" err="1">
                <a:solidFill>
                  <a:srgbClr val="660066"/>
                </a:solidFill>
              </a:rPr>
              <a:t>Cédrick</a:t>
            </a:r>
            <a:r>
              <a:rPr lang="fr-FR" sz="1300" dirty="0">
                <a:solidFill>
                  <a:srgbClr val="660066"/>
                </a:solidFill>
              </a:rPr>
              <a:t> </a:t>
            </a:r>
            <a:r>
              <a:rPr lang="fr-FR" sz="1300" dirty="0" err="1">
                <a:solidFill>
                  <a:srgbClr val="660066"/>
                </a:solidFill>
              </a:rPr>
              <a:t>O’Shaughnessy</a:t>
            </a:r>
            <a:r>
              <a:rPr lang="fr-FR" sz="1300" dirty="0">
                <a:solidFill>
                  <a:srgbClr val="660066"/>
                </a:solidFill>
              </a:rPr>
              <a:t>, Collaboration G.S. Henderson, </a:t>
            </a:r>
            <a:r>
              <a:rPr lang="fr-FR" sz="1300" dirty="0" smtClean="0">
                <a:solidFill>
                  <a:srgbClr val="660066"/>
                </a:solidFill>
              </a:rPr>
              <a:t>Toronto</a:t>
            </a:r>
          </a:p>
          <a:p>
            <a:endParaRPr lang="fr-FR" sz="1300" dirty="0" smtClean="0">
              <a:solidFill>
                <a:srgbClr val="660066"/>
              </a:solidFill>
            </a:endParaRPr>
          </a:p>
          <a:p>
            <a:r>
              <a:rPr lang="fr-FR" sz="1300" dirty="0" smtClean="0">
                <a:solidFill>
                  <a:srgbClr val="660066"/>
                </a:solidFill>
              </a:rPr>
              <a:t>Mélange de formateur de réseau, P/Si J </a:t>
            </a:r>
            <a:r>
              <a:rPr lang="fr-FR" sz="1300" dirty="0" err="1" smtClean="0">
                <a:solidFill>
                  <a:srgbClr val="660066"/>
                </a:solidFill>
              </a:rPr>
              <a:t>Rocherulle</a:t>
            </a:r>
            <a:r>
              <a:rPr lang="fr-FR" sz="1300" dirty="0" smtClean="0">
                <a:solidFill>
                  <a:srgbClr val="660066"/>
                </a:solidFill>
              </a:rPr>
              <a:t> (Rennes), Te/Ta </a:t>
            </a:r>
            <a:r>
              <a:rPr lang="fr-FR" sz="1300" dirty="0" err="1" smtClean="0">
                <a:solidFill>
                  <a:srgbClr val="660066"/>
                </a:solidFill>
              </a:rPr>
              <a:t>T</a:t>
            </a:r>
            <a:r>
              <a:rPr lang="fr-FR" sz="1300" dirty="0" smtClean="0">
                <a:solidFill>
                  <a:srgbClr val="660066"/>
                </a:solidFill>
              </a:rPr>
              <a:t>. Cardinal, ICMCB Bordeaux), Si/B/Pb  SK Lee SNU, Séoul </a:t>
            </a:r>
            <a:r>
              <a:rPr lang="fr-FR" sz="1300" b="1" dirty="0" smtClean="0">
                <a:solidFill>
                  <a:srgbClr val="660066"/>
                </a:solidFill>
              </a:rPr>
              <a:t>(Projet SPS)</a:t>
            </a:r>
            <a:endParaRPr lang="fr-FR" sz="1300" b="1" dirty="0">
              <a:solidFill>
                <a:srgbClr val="660066"/>
              </a:solidFill>
            </a:endParaRPr>
          </a:p>
          <a:p>
            <a:endParaRPr lang="fr-FR" sz="1300" dirty="0"/>
          </a:p>
          <a:p>
            <a:r>
              <a:rPr lang="fr-FR" sz="1300" dirty="0" smtClean="0"/>
              <a:t>Solubilité et spéciation de l’iode dans les matériaux vitreux: Thèse L. Grousset, Collaboration E. </a:t>
            </a:r>
            <a:r>
              <a:rPr lang="fr-FR" sz="1300" dirty="0" err="1" smtClean="0"/>
              <a:t>Pili</a:t>
            </a:r>
            <a:r>
              <a:rPr lang="fr-FR" sz="1300" dirty="0" smtClean="0"/>
              <a:t> CEA DAM</a:t>
            </a:r>
          </a:p>
          <a:p>
            <a:endParaRPr lang="fr-FR" sz="1300" dirty="0"/>
          </a:p>
          <a:p>
            <a:r>
              <a:rPr lang="fr-FR" sz="1300" dirty="0" smtClean="0">
                <a:solidFill>
                  <a:srgbClr val="008000"/>
                </a:solidFill>
              </a:rPr>
              <a:t>Minéralogie </a:t>
            </a:r>
            <a:r>
              <a:rPr lang="fr-FR" sz="1300" dirty="0">
                <a:solidFill>
                  <a:srgbClr val="008000"/>
                </a:solidFill>
              </a:rPr>
              <a:t>d’un clinker </a:t>
            </a:r>
            <a:r>
              <a:rPr lang="fr-FR" sz="1300" dirty="0" err="1">
                <a:solidFill>
                  <a:srgbClr val="008000"/>
                </a:solidFill>
              </a:rPr>
              <a:t>Aether</a:t>
            </a:r>
            <a:r>
              <a:rPr lang="fr-FR" sz="1300" dirty="0">
                <a:solidFill>
                  <a:srgbClr val="008000"/>
                </a:solidFill>
              </a:rPr>
              <a:t>® </a:t>
            </a:r>
            <a:r>
              <a:rPr lang="fr-FR" sz="1300" dirty="0" smtClean="0">
                <a:solidFill>
                  <a:srgbClr val="008000"/>
                </a:solidFill>
              </a:rPr>
              <a:t>: impact du bore sur les aluminates de calcium, Thèse </a:t>
            </a:r>
            <a:r>
              <a:rPr lang="fr-FR" sz="1300" dirty="0" err="1" smtClean="0">
                <a:solidFill>
                  <a:srgbClr val="008000"/>
                </a:solidFill>
              </a:rPr>
              <a:t>Rawan</a:t>
            </a:r>
            <a:r>
              <a:rPr lang="fr-FR" sz="1300" dirty="0" smtClean="0">
                <a:solidFill>
                  <a:srgbClr val="008000"/>
                </a:solidFill>
              </a:rPr>
              <a:t> El Hayek, collaboration A. </a:t>
            </a:r>
            <a:r>
              <a:rPr lang="fr-FR" sz="1300" dirty="0" err="1" smtClean="0">
                <a:solidFill>
                  <a:srgbClr val="008000"/>
                </a:solidFill>
              </a:rPr>
              <a:t>Pitcsh</a:t>
            </a:r>
            <a:r>
              <a:rPr lang="fr-FR" sz="1300" dirty="0" smtClean="0">
                <a:solidFill>
                  <a:srgbClr val="008000"/>
                </a:solidFill>
              </a:rPr>
              <a:t>, F. </a:t>
            </a:r>
            <a:r>
              <a:rPr lang="fr-FR" sz="1300" dirty="0" err="1" smtClean="0">
                <a:solidFill>
                  <a:srgbClr val="008000"/>
                </a:solidFill>
              </a:rPr>
              <a:t>Ferrey</a:t>
            </a:r>
            <a:r>
              <a:rPr lang="fr-FR" sz="1300" dirty="0" smtClean="0">
                <a:solidFill>
                  <a:srgbClr val="008000"/>
                </a:solidFill>
              </a:rPr>
              <a:t> Lafarge-</a:t>
            </a:r>
            <a:r>
              <a:rPr lang="fr-FR" sz="1300" dirty="0" err="1" smtClean="0">
                <a:solidFill>
                  <a:srgbClr val="008000"/>
                </a:solidFill>
              </a:rPr>
              <a:t>Holcim</a:t>
            </a:r>
            <a:endParaRPr lang="fr-FR" sz="1300" dirty="0" smtClean="0">
              <a:solidFill>
                <a:srgbClr val="008000"/>
              </a:solidFill>
            </a:endParaRPr>
          </a:p>
          <a:p>
            <a:endParaRPr lang="fr-FR" sz="1300" dirty="0"/>
          </a:p>
          <a:p>
            <a:r>
              <a:rPr lang="fr-FR" sz="1300" dirty="0" smtClean="0">
                <a:solidFill>
                  <a:srgbClr val="0000FF"/>
                </a:solidFill>
              </a:rPr>
              <a:t>Mesure et modélisation thermodynamique et structurale des combustibles (</a:t>
            </a:r>
            <a:r>
              <a:rPr lang="fr-FR" sz="1300" dirty="0" err="1" smtClean="0">
                <a:solidFill>
                  <a:srgbClr val="0000FF"/>
                </a:solidFill>
              </a:rPr>
              <a:t>U,Am</a:t>
            </a:r>
            <a:r>
              <a:rPr lang="fr-FR" sz="1300" dirty="0" smtClean="0">
                <a:solidFill>
                  <a:srgbClr val="0000FF"/>
                </a:solidFill>
              </a:rPr>
              <a:t>, Pu)O</a:t>
            </a:r>
            <a:r>
              <a:rPr lang="fr-FR" sz="1300" baseline="-25000" dirty="0" smtClean="0">
                <a:solidFill>
                  <a:srgbClr val="0000FF"/>
                </a:solidFill>
              </a:rPr>
              <a:t>2</a:t>
            </a:r>
            <a:r>
              <a:rPr lang="fr-FR" sz="1300" dirty="0" smtClean="0">
                <a:solidFill>
                  <a:srgbClr val="0000FF"/>
                </a:solidFill>
              </a:rPr>
              <a:t>: Master S. </a:t>
            </a:r>
            <a:r>
              <a:rPr lang="fr-FR" sz="1300" dirty="0" err="1" smtClean="0">
                <a:solidFill>
                  <a:srgbClr val="0000FF"/>
                </a:solidFill>
              </a:rPr>
              <a:t>Costis</a:t>
            </a:r>
            <a:r>
              <a:rPr lang="fr-FR" sz="1300" dirty="0" smtClean="0">
                <a:solidFill>
                  <a:srgbClr val="0000FF"/>
                </a:solidFill>
              </a:rPr>
              <a:t>, Collaboration : Ph. Martin (CEA)</a:t>
            </a:r>
          </a:p>
          <a:p>
            <a:endParaRPr lang="fr-FR" sz="1300" baseline="-25000" dirty="0" smtClean="0">
              <a:solidFill>
                <a:srgbClr val="0000FF"/>
              </a:solidFill>
            </a:endParaRPr>
          </a:p>
          <a:p>
            <a:r>
              <a:rPr lang="fr-FR" sz="1300" dirty="0">
                <a:solidFill>
                  <a:srgbClr val="FF0000"/>
                </a:solidFill>
              </a:rPr>
              <a:t>Développement du SERS en science des matériaux et de la terre et développement de sa portabilité", Thèse </a:t>
            </a:r>
            <a:r>
              <a:rPr lang="fr-FR" sz="1300" dirty="0" err="1">
                <a:solidFill>
                  <a:srgbClr val="FF0000"/>
                </a:solidFill>
              </a:rPr>
              <a:t>Israa</a:t>
            </a:r>
            <a:r>
              <a:rPr lang="fr-FR" sz="1300" dirty="0">
                <a:solidFill>
                  <a:srgbClr val="FF0000"/>
                </a:solidFill>
              </a:rPr>
              <a:t> </a:t>
            </a:r>
            <a:r>
              <a:rPr lang="fr-FR" sz="1300" dirty="0" err="1">
                <a:solidFill>
                  <a:srgbClr val="FF0000"/>
                </a:solidFill>
              </a:rPr>
              <a:t>Haidar</a:t>
            </a:r>
            <a:r>
              <a:rPr lang="fr-FR" sz="1300" dirty="0">
                <a:solidFill>
                  <a:srgbClr val="FF0000"/>
                </a:solidFill>
              </a:rPr>
              <a:t> . </a:t>
            </a:r>
            <a:r>
              <a:rPr lang="fr-FR" sz="1300" dirty="0" err="1">
                <a:solidFill>
                  <a:srgbClr val="FF0000"/>
                </a:solidFill>
              </a:rPr>
              <a:t>Co-direction</a:t>
            </a:r>
            <a:r>
              <a:rPr lang="fr-FR" sz="1300" dirty="0">
                <a:solidFill>
                  <a:srgbClr val="FF0000"/>
                </a:solidFill>
              </a:rPr>
              <a:t> avec N. </a:t>
            </a:r>
            <a:r>
              <a:rPr lang="fr-FR" sz="1300" dirty="0" err="1">
                <a:solidFill>
                  <a:srgbClr val="FF0000"/>
                </a:solidFill>
              </a:rPr>
              <a:t>Felidj</a:t>
            </a:r>
            <a:r>
              <a:rPr lang="fr-FR" sz="1300" b="1" dirty="0">
                <a:solidFill>
                  <a:srgbClr val="FF0000"/>
                </a:solidFill>
              </a:rPr>
              <a:t>, Projet IDEX du PRES SPC</a:t>
            </a:r>
            <a:r>
              <a:rPr lang="fr-FR" sz="1300" dirty="0">
                <a:solidFill>
                  <a:srgbClr val="FF0000"/>
                </a:solidFill>
              </a:rPr>
              <a:t>.</a:t>
            </a:r>
          </a:p>
          <a:p>
            <a:endParaRPr lang="fr-FR" sz="1300" dirty="0"/>
          </a:p>
          <a:p>
            <a:r>
              <a:rPr lang="fr-FR" sz="1300" dirty="0">
                <a:solidFill>
                  <a:srgbClr val="FF6600"/>
                </a:solidFill>
              </a:rPr>
              <a:t>Quantification des éléments volatiles (H</a:t>
            </a:r>
            <a:r>
              <a:rPr lang="fr-FR" sz="1300" baseline="-25000" dirty="0">
                <a:solidFill>
                  <a:srgbClr val="FF6600"/>
                </a:solidFill>
              </a:rPr>
              <a:t>2</a:t>
            </a:r>
            <a:r>
              <a:rPr lang="fr-FR" sz="1300" dirty="0">
                <a:solidFill>
                  <a:srgbClr val="FF6600"/>
                </a:solidFill>
              </a:rPr>
              <a:t>O, CO</a:t>
            </a:r>
            <a:r>
              <a:rPr lang="fr-FR" sz="1300" baseline="-25000" dirty="0">
                <a:solidFill>
                  <a:srgbClr val="FF6600"/>
                </a:solidFill>
              </a:rPr>
              <a:t>2</a:t>
            </a:r>
            <a:r>
              <a:rPr lang="fr-FR" sz="1300" dirty="0">
                <a:solidFill>
                  <a:srgbClr val="FF6600"/>
                </a:solidFill>
              </a:rPr>
              <a:t>, SO</a:t>
            </a:r>
            <a:r>
              <a:rPr lang="fr-FR" sz="1300" baseline="-25000" dirty="0">
                <a:solidFill>
                  <a:srgbClr val="FF6600"/>
                </a:solidFill>
              </a:rPr>
              <a:t>4</a:t>
            </a:r>
            <a:r>
              <a:rPr lang="fr-FR" sz="1300" dirty="0">
                <a:solidFill>
                  <a:srgbClr val="FF6600"/>
                </a:solidFill>
              </a:rPr>
              <a:t>, ..) par </a:t>
            </a:r>
            <a:r>
              <a:rPr lang="fr-FR" sz="1300" dirty="0" err="1">
                <a:solidFill>
                  <a:srgbClr val="FF6600"/>
                </a:solidFill>
              </a:rPr>
              <a:t>spectromètrie</a:t>
            </a:r>
            <a:r>
              <a:rPr lang="fr-FR" sz="1300" dirty="0">
                <a:solidFill>
                  <a:srgbClr val="FF6600"/>
                </a:solidFill>
              </a:rPr>
              <a:t> Raman dans les silicates vitreux: Collaboration C. Le </a:t>
            </a:r>
            <a:r>
              <a:rPr lang="fr-FR" sz="1300" dirty="0" err="1">
                <a:solidFill>
                  <a:srgbClr val="FF6600"/>
                </a:solidFill>
              </a:rPr>
              <a:t>Losq</a:t>
            </a:r>
            <a:r>
              <a:rPr lang="fr-FR" sz="1300" dirty="0">
                <a:solidFill>
                  <a:srgbClr val="FF6600"/>
                </a:solidFill>
              </a:rPr>
              <a:t> ANU-</a:t>
            </a:r>
            <a:r>
              <a:rPr lang="fr-FR" sz="1300" dirty="0" err="1">
                <a:solidFill>
                  <a:srgbClr val="FF6600"/>
                </a:solidFill>
              </a:rPr>
              <a:t>Camberra</a:t>
            </a:r>
            <a:r>
              <a:rPr lang="fr-FR" sz="1300" dirty="0">
                <a:solidFill>
                  <a:srgbClr val="FF6600"/>
                </a:solidFill>
              </a:rPr>
              <a:t>, Ph; </a:t>
            </a:r>
            <a:r>
              <a:rPr lang="fr-FR" sz="1300" dirty="0" err="1">
                <a:solidFill>
                  <a:srgbClr val="FF6600"/>
                </a:solidFill>
              </a:rPr>
              <a:t>Sarda</a:t>
            </a:r>
            <a:r>
              <a:rPr lang="fr-FR" sz="1300" dirty="0">
                <a:solidFill>
                  <a:srgbClr val="FF6600"/>
                </a:solidFill>
              </a:rPr>
              <a:t> Orsay, R. Moretti (INGV)</a:t>
            </a:r>
          </a:p>
          <a:p>
            <a:endParaRPr lang="fr-FR" sz="1300" dirty="0"/>
          </a:p>
          <a:p>
            <a:r>
              <a:rPr lang="fr-FR" sz="1300" dirty="0" smtClean="0">
                <a:solidFill>
                  <a:srgbClr val="FF6600"/>
                </a:solidFill>
              </a:rPr>
              <a:t>Utilisation de la spectrométrie Raman pour la prédiction des éruptions volcaniques : Collaborations : D. Di Genova, D.B </a:t>
            </a:r>
            <a:r>
              <a:rPr lang="fr-FR" sz="1300" dirty="0" err="1" smtClean="0">
                <a:solidFill>
                  <a:srgbClr val="FF6600"/>
                </a:solidFill>
              </a:rPr>
              <a:t>Dingwell</a:t>
            </a:r>
            <a:r>
              <a:rPr lang="fr-FR" sz="1300" dirty="0" smtClean="0">
                <a:solidFill>
                  <a:srgbClr val="FF6600"/>
                </a:solidFill>
              </a:rPr>
              <a:t>, LMU Munich</a:t>
            </a:r>
            <a:endParaRPr lang="fr-FR" sz="1300" dirty="0">
              <a:solidFill>
                <a:srgbClr val="FF6600"/>
              </a:solidFill>
            </a:endParaRPr>
          </a:p>
        </p:txBody>
      </p:sp>
      <p:sp>
        <p:nvSpPr>
          <p:cNvPr id="3" name="Rectangle 2"/>
          <p:cNvSpPr/>
          <p:nvPr/>
        </p:nvSpPr>
        <p:spPr bwMode="auto">
          <a:xfrm>
            <a:off x="539552" y="116632"/>
            <a:ext cx="7488832" cy="3168352"/>
          </a:xfrm>
          <a:prstGeom prst="rect">
            <a:avLst/>
          </a:prstGeom>
          <a:solidFill>
            <a:srgbClr val="660066">
              <a:alpha val="14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4" name="Rectangle 3"/>
          <p:cNvSpPr/>
          <p:nvPr/>
        </p:nvSpPr>
        <p:spPr bwMode="auto">
          <a:xfrm>
            <a:off x="539552" y="3284984"/>
            <a:ext cx="7488832" cy="504056"/>
          </a:xfrm>
          <a:prstGeom prst="rect">
            <a:avLst/>
          </a:prstGeom>
          <a:solidFill>
            <a:schemeClr val="tx1">
              <a:lumMod val="75000"/>
              <a:lumOff val="25000"/>
              <a:alpha val="14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5" name="Rectangle 4"/>
          <p:cNvSpPr/>
          <p:nvPr/>
        </p:nvSpPr>
        <p:spPr bwMode="auto">
          <a:xfrm>
            <a:off x="539552" y="3861048"/>
            <a:ext cx="7488832" cy="504056"/>
          </a:xfrm>
          <a:prstGeom prst="rect">
            <a:avLst/>
          </a:prstGeom>
          <a:solidFill>
            <a:srgbClr val="249522">
              <a:alpha val="14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6" name="Rectangle 5"/>
          <p:cNvSpPr/>
          <p:nvPr/>
        </p:nvSpPr>
        <p:spPr bwMode="auto">
          <a:xfrm>
            <a:off x="539552" y="4437112"/>
            <a:ext cx="7488832" cy="504056"/>
          </a:xfrm>
          <a:prstGeom prst="rect">
            <a:avLst/>
          </a:prstGeom>
          <a:solidFill>
            <a:srgbClr val="FFFF00">
              <a:alpha val="34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7" name="Rectangle 6"/>
          <p:cNvSpPr/>
          <p:nvPr/>
        </p:nvSpPr>
        <p:spPr bwMode="auto">
          <a:xfrm>
            <a:off x="539552" y="5013176"/>
            <a:ext cx="7488832" cy="504056"/>
          </a:xfrm>
          <a:prstGeom prst="rect">
            <a:avLst/>
          </a:prstGeom>
          <a:solidFill>
            <a:srgbClr val="FF6600">
              <a:alpha val="19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
        <p:nvSpPr>
          <p:cNvPr id="8" name="Rectangle 7"/>
          <p:cNvSpPr/>
          <p:nvPr/>
        </p:nvSpPr>
        <p:spPr bwMode="auto">
          <a:xfrm>
            <a:off x="539552" y="5589240"/>
            <a:ext cx="7488832" cy="1152128"/>
          </a:xfrm>
          <a:prstGeom prst="rect">
            <a:avLst/>
          </a:prstGeom>
          <a:solidFill>
            <a:srgbClr val="FF0000">
              <a:alpha val="5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a:ln>
                <a:noFill/>
              </a:ln>
              <a:solidFill>
                <a:srgbClr val="000000"/>
              </a:solidFill>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405062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3"/>
          <p:cNvGrpSpPr/>
          <p:nvPr/>
        </p:nvGrpSpPr>
        <p:grpSpPr>
          <a:xfrm>
            <a:off x="0" y="692696"/>
            <a:ext cx="4499993" cy="6165304"/>
            <a:chOff x="0" y="692696"/>
            <a:chExt cx="4499993" cy="6165304"/>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b="10687"/>
            <a:stretch>
              <a:fillRect/>
            </a:stretch>
          </p:blipFill>
          <p:spPr bwMode="auto">
            <a:xfrm>
              <a:off x="0" y="692696"/>
              <a:ext cx="4344012" cy="616530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377236" y="6525346"/>
              <a:ext cx="2122757" cy="307777"/>
            </a:xfrm>
            <a:prstGeom prst="rect">
              <a:avLst/>
            </a:prstGeom>
          </p:spPr>
          <p:txBody>
            <a:bodyPr wrap="square">
              <a:spAutoFit/>
            </a:bodyPr>
            <a:lstStyle/>
            <a:p>
              <a:pPr algn="ctr"/>
              <a:r>
                <a:rPr lang="en-US" sz="1400" dirty="0" smtClean="0">
                  <a:solidFill>
                    <a:srgbClr val="FFFFFF"/>
                  </a:solidFill>
                </a:rPr>
                <a:t>Mt St Helens, 1980</a:t>
              </a:r>
            </a:p>
          </p:txBody>
        </p:sp>
      </p:grpSp>
      <p:grpSp>
        <p:nvGrpSpPr>
          <p:cNvPr id="6" name="Grouper 5"/>
          <p:cNvGrpSpPr/>
          <p:nvPr/>
        </p:nvGrpSpPr>
        <p:grpSpPr>
          <a:xfrm>
            <a:off x="4355976" y="620688"/>
            <a:ext cx="4077735" cy="6217592"/>
            <a:chOff x="4355976" y="620688"/>
            <a:chExt cx="4077735" cy="6217592"/>
          </a:xfrm>
        </p:grpSpPr>
        <p:pic>
          <p:nvPicPr>
            <p:cNvPr id="5" name="Image 4"/>
            <p:cNvPicPr>
              <a:picLocks noChangeAspect="1"/>
            </p:cNvPicPr>
            <p:nvPr/>
          </p:nvPicPr>
          <p:blipFill>
            <a:blip r:embed="rId3"/>
            <a:stretch>
              <a:fillRect/>
            </a:stretch>
          </p:blipFill>
          <p:spPr>
            <a:xfrm>
              <a:off x="6516216" y="2276872"/>
              <a:ext cx="1916992" cy="1417588"/>
            </a:xfrm>
            <a:prstGeom prst="rect">
              <a:avLst/>
            </a:prstGeom>
          </p:spPr>
        </p:pic>
        <p:grpSp>
          <p:nvGrpSpPr>
            <p:cNvPr id="25" name="Grouper 24"/>
            <p:cNvGrpSpPr/>
            <p:nvPr/>
          </p:nvGrpSpPr>
          <p:grpSpPr>
            <a:xfrm>
              <a:off x="4355976" y="620688"/>
              <a:ext cx="4077735" cy="6217592"/>
              <a:chOff x="4355976" y="620688"/>
              <a:chExt cx="4077735" cy="6217592"/>
            </a:xfrm>
          </p:grpSpPr>
          <p:pic>
            <p:nvPicPr>
              <p:cNvPr id="16" name="Picture 8" descr="&#10;picto-bio.jpg                                                  00076F7CDan-Soft                       B6CBBFA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620688"/>
                <a:ext cx="2393082" cy="257505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9"/>
              <p:cNvSpPr>
                <a:spLocks noChangeArrowheads="1"/>
              </p:cNvSpPr>
              <p:nvPr/>
            </p:nvSpPr>
            <p:spPr bwMode="auto">
              <a:xfrm>
                <a:off x="4788024" y="2564904"/>
                <a:ext cx="1944216"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lgn="r"/>
                <a:r>
                  <a:rPr lang="fr-FR" sz="1600" b="1" dirty="0">
                    <a:effectLst/>
                  </a:rPr>
                  <a:t>Fibre-bio</a:t>
                </a:r>
              </a:p>
              <a:p>
                <a:pPr algn="r"/>
                <a:r>
                  <a:rPr lang="fr-FR" sz="1600" b="1" dirty="0">
                    <a:effectLst/>
                  </a:rPr>
                  <a:t>Fibre optique</a:t>
                </a:r>
              </a:p>
            </p:txBody>
          </p:sp>
          <p:pic>
            <p:nvPicPr>
              <p:cNvPr id="18" name="Picture 5" descr="picto-eolienne.jpg                                             00076F7CDan-Soft                       B6CBBFA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5976" y="3730693"/>
                <a:ext cx="4077735" cy="3099079"/>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7"/>
              <p:cNvSpPr>
                <a:spLocks noChangeArrowheads="1"/>
              </p:cNvSpPr>
              <p:nvPr/>
            </p:nvSpPr>
            <p:spPr bwMode="auto">
              <a:xfrm>
                <a:off x="6516216" y="3789040"/>
                <a:ext cx="1793850" cy="5854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2075" tIns="46038" rIns="92075" bIns="46038">
                <a:spAutoFit/>
              </a:bodyPr>
              <a:lstStyle/>
              <a:p>
                <a:pPr algn="r"/>
                <a:r>
                  <a:rPr lang="fr-FR" sz="1600" b="1" dirty="0">
                    <a:solidFill>
                      <a:schemeClr val="bg1"/>
                    </a:solidFill>
                    <a:effectLst/>
                  </a:rPr>
                  <a:t>Fibre renforcement</a:t>
                </a:r>
                <a:endParaRPr lang="fr-FR" sz="3200" b="1" dirty="0">
                  <a:solidFill>
                    <a:schemeClr val="bg1"/>
                  </a:solidFill>
                  <a:effectLst/>
                </a:endParaRPr>
              </a:p>
            </p:txBody>
          </p:sp>
          <p:pic>
            <p:nvPicPr>
              <p:cNvPr id="20" name="Image 19"/>
              <p:cNvPicPr>
                <a:picLocks noChangeAspect="1"/>
              </p:cNvPicPr>
              <p:nvPr/>
            </p:nvPicPr>
            <p:blipFill>
              <a:blip r:embed="rId6"/>
              <a:stretch>
                <a:fillRect/>
              </a:stretch>
            </p:blipFill>
            <p:spPr>
              <a:xfrm>
                <a:off x="7524328" y="5281488"/>
                <a:ext cx="841509" cy="1556792"/>
              </a:xfrm>
              <a:prstGeom prst="rect">
                <a:avLst/>
              </a:prstGeom>
            </p:spPr>
          </p:pic>
          <p:pic>
            <p:nvPicPr>
              <p:cNvPr id="2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32240" y="620688"/>
                <a:ext cx="1512168" cy="1658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grpSp>
      </p:grpSp>
      <p:sp>
        <p:nvSpPr>
          <p:cNvPr id="26" name="ZoneTexte 25"/>
          <p:cNvSpPr txBox="1"/>
          <p:nvPr/>
        </p:nvSpPr>
        <p:spPr>
          <a:xfrm>
            <a:off x="2915816" y="251356"/>
            <a:ext cx="2916897" cy="369332"/>
          </a:xfrm>
          <a:prstGeom prst="rect">
            <a:avLst/>
          </a:prstGeom>
          <a:noFill/>
        </p:spPr>
        <p:txBody>
          <a:bodyPr wrap="none" rtlCol="0">
            <a:spAutoFit/>
          </a:bodyPr>
          <a:lstStyle/>
          <a:p>
            <a:r>
              <a:rPr lang="fr-FR" sz="1800" b="1" dirty="0" smtClean="0">
                <a:solidFill>
                  <a:srgbClr val="FFFFFF"/>
                </a:solidFill>
              </a:rPr>
              <a:t>Silicate vitreux et fondus</a:t>
            </a:r>
            <a:endParaRPr lang="fr-FR" sz="1800" b="1" dirty="0">
              <a:solidFill>
                <a:srgbClr val="FFFFFF"/>
              </a:solidFill>
            </a:endParaRPr>
          </a:p>
        </p:txBody>
      </p:sp>
      <p:grpSp>
        <p:nvGrpSpPr>
          <p:cNvPr id="29" name="Grouper 28"/>
          <p:cNvGrpSpPr/>
          <p:nvPr/>
        </p:nvGrpSpPr>
        <p:grpSpPr>
          <a:xfrm>
            <a:off x="913910" y="3915731"/>
            <a:ext cx="6811851" cy="1927489"/>
            <a:chOff x="913910" y="3915731"/>
            <a:chExt cx="6811851" cy="1927489"/>
          </a:xfrm>
        </p:grpSpPr>
        <p:sp>
          <p:nvSpPr>
            <p:cNvPr id="27" name="ZoneTexte 26"/>
            <p:cNvSpPr txBox="1"/>
            <p:nvPr/>
          </p:nvSpPr>
          <p:spPr>
            <a:xfrm rot="19362322">
              <a:off x="913910" y="5196889"/>
              <a:ext cx="1775246" cy="646331"/>
            </a:xfrm>
            <a:prstGeom prst="rect">
              <a:avLst/>
            </a:prstGeom>
            <a:noFill/>
          </p:spPr>
          <p:txBody>
            <a:bodyPr wrap="none" rtlCol="0">
              <a:spAutoFit/>
            </a:bodyPr>
            <a:lstStyle/>
            <a:p>
              <a:r>
                <a:rPr lang="fr-FR" sz="3600" b="1" dirty="0" smtClean="0">
                  <a:solidFill>
                    <a:srgbClr val="FFFF00"/>
                  </a:solidFill>
                </a:rPr>
                <a:t>Naturel</a:t>
              </a:r>
              <a:endParaRPr lang="fr-FR" sz="3600" b="1" dirty="0">
                <a:solidFill>
                  <a:srgbClr val="FFFF00"/>
                </a:solidFill>
              </a:endParaRPr>
            </a:p>
          </p:txBody>
        </p:sp>
        <p:sp>
          <p:nvSpPr>
            <p:cNvPr id="28" name="ZoneTexte 27"/>
            <p:cNvSpPr txBox="1"/>
            <p:nvPr/>
          </p:nvSpPr>
          <p:spPr>
            <a:xfrm rot="19362322">
              <a:off x="4950317" y="3915731"/>
              <a:ext cx="2775444" cy="646331"/>
            </a:xfrm>
            <a:prstGeom prst="rect">
              <a:avLst/>
            </a:prstGeom>
            <a:noFill/>
          </p:spPr>
          <p:txBody>
            <a:bodyPr wrap="none" rtlCol="0">
              <a:spAutoFit/>
            </a:bodyPr>
            <a:lstStyle/>
            <a:p>
              <a:r>
                <a:rPr lang="fr-FR" sz="3600" b="1" dirty="0" err="1" smtClean="0">
                  <a:solidFill>
                    <a:srgbClr val="FFFF00"/>
                  </a:solidFill>
                </a:rPr>
                <a:t>synthètique</a:t>
              </a:r>
              <a:endParaRPr lang="fr-FR" sz="3600" b="1" dirty="0">
                <a:solidFill>
                  <a:srgbClr val="FFFF00"/>
                </a:solidFill>
              </a:endParaRPr>
            </a:p>
          </p:txBody>
        </p:sp>
      </p:grpSp>
    </p:spTree>
    <p:extLst>
      <p:ext uri="{BB962C8B-B14F-4D97-AF65-F5344CB8AC3E}">
        <p14:creationId xmlns:p14="http://schemas.microsoft.com/office/powerpoint/2010/main" val="51366368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7" name="Text Box 9"/>
          <p:cNvSpPr txBox="1">
            <a:spLocks noChangeArrowheads="1"/>
          </p:cNvSpPr>
          <p:nvPr/>
        </p:nvSpPr>
        <p:spPr bwMode="auto">
          <a:xfrm>
            <a:off x="1043608" y="6122010"/>
            <a:ext cx="6969877" cy="707886"/>
          </a:xfrm>
          <a:prstGeom prst="rect">
            <a:avLst/>
          </a:prstGeom>
          <a:noFill/>
          <a:ln w="9525">
            <a:noFill/>
            <a:miter lim="800000"/>
            <a:headEnd/>
            <a:tailEnd/>
          </a:ln>
          <a:effectLst/>
        </p:spPr>
        <p:txBody>
          <a:bodyPr wrap="none">
            <a:prstTxWarp prst="textNoShape">
              <a:avLst/>
            </a:prstTxWarp>
            <a:spAutoFit/>
          </a:bodyPr>
          <a:lstStyle/>
          <a:p>
            <a:r>
              <a:rPr lang="en-US" sz="4000" dirty="0">
                <a:solidFill>
                  <a:srgbClr val="3366FF"/>
                </a:solidFill>
              </a:rPr>
              <a:t> </a:t>
            </a:r>
            <a:r>
              <a:rPr lang="en-US" sz="4000" dirty="0" err="1" smtClean="0">
                <a:solidFill>
                  <a:srgbClr val="3366FF"/>
                </a:solidFill>
              </a:rPr>
              <a:t>Propriétés</a:t>
            </a:r>
            <a:r>
              <a:rPr lang="en-US" sz="4000" dirty="0" smtClean="0">
                <a:solidFill>
                  <a:srgbClr val="3366FF"/>
                </a:solidFill>
              </a:rPr>
              <a:t> versus Structure </a:t>
            </a:r>
            <a:r>
              <a:rPr lang="en-US" sz="4000" dirty="0">
                <a:solidFill>
                  <a:srgbClr val="3366FF"/>
                </a:solidFill>
              </a:rPr>
              <a:t>?</a:t>
            </a:r>
          </a:p>
        </p:txBody>
      </p:sp>
      <p:sp>
        <p:nvSpPr>
          <p:cNvPr id="99340" name="Rectangle 12"/>
          <p:cNvSpPr>
            <a:spLocks noChangeArrowheads="1"/>
          </p:cNvSpPr>
          <p:nvPr/>
        </p:nvSpPr>
        <p:spPr bwMode="auto">
          <a:xfrm>
            <a:off x="5742384" y="3408784"/>
            <a:ext cx="1143000" cy="838200"/>
          </a:xfrm>
          <a:prstGeom prst="rect">
            <a:avLst/>
          </a:prstGeom>
          <a:solidFill>
            <a:srgbClr val="FFFF00"/>
          </a:solidFill>
          <a:ln w="9525">
            <a:solidFill>
              <a:schemeClr val="folHlink"/>
            </a:solidFill>
            <a:miter lim="800000"/>
            <a:headEnd/>
            <a:tailEnd/>
          </a:ln>
          <a:effectLst/>
        </p:spPr>
        <p:txBody>
          <a:bodyPr wrap="none" anchor="ctr">
            <a:prstTxWarp prst="textNoShape">
              <a:avLst/>
            </a:prstTxWarp>
          </a:bodyPr>
          <a:lstStyle/>
          <a:p>
            <a:endParaRPr lang="fr-FR"/>
          </a:p>
        </p:txBody>
      </p:sp>
      <p:sp>
        <p:nvSpPr>
          <p:cNvPr id="99341" name="Rectangle 13"/>
          <p:cNvSpPr>
            <a:spLocks noChangeArrowheads="1"/>
          </p:cNvSpPr>
          <p:nvPr/>
        </p:nvSpPr>
        <p:spPr bwMode="auto">
          <a:xfrm>
            <a:off x="6885384" y="3408784"/>
            <a:ext cx="1143000" cy="838200"/>
          </a:xfrm>
          <a:prstGeom prst="rect">
            <a:avLst/>
          </a:prstGeom>
          <a:solidFill>
            <a:srgbClr val="FFFF71"/>
          </a:solidFill>
          <a:ln w="9525">
            <a:solidFill>
              <a:srgbClr val="FFFF71"/>
            </a:solidFill>
            <a:miter lim="800000"/>
            <a:headEnd/>
            <a:tailEnd/>
          </a:ln>
          <a:effectLst/>
        </p:spPr>
        <p:txBody>
          <a:bodyPr wrap="none" anchor="ctr">
            <a:prstTxWarp prst="textNoShape">
              <a:avLst/>
            </a:prstTxWarp>
          </a:bodyPr>
          <a:lstStyle/>
          <a:p>
            <a:endParaRPr lang="fr-FR"/>
          </a:p>
        </p:txBody>
      </p:sp>
      <p:sp>
        <p:nvSpPr>
          <p:cNvPr id="99345" name="Text Box 17"/>
          <p:cNvSpPr txBox="1">
            <a:spLocks noChangeArrowheads="1"/>
          </p:cNvSpPr>
          <p:nvPr/>
        </p:nvSpPr>
        <p:spPr bwMode="auto">
          <a:xfrm>
            <a:off x="6428184" y="3515147"/>
            <a:ext cx="997856" cy="584776"/>
          </a:xfrm>
          <a:prstGeom prst="rect">
            <a:avLst/>
          </a:prstGeom>
          <a:noFill/>
          <a:ln w="9525">
            <a:noFill/>
            <a:miter lim="800000"/>
            <a:headEnd/>
            <a:tailEnd/>
          </a:ln>
          <a:effectLst/>
        </p:spPr>
        <p:txBody>
          <a:bodyPr wrap="none">
            <a:prstTxWarp prst="textNoShape">
              <a:avLst/>
            </a:prstTxWarp>
            <a:spAutoFit/>
          </a:bodyPr>
          <a:lstStyle/>
          <a:p>
            <a:r>
              <a:rPr lang="en-US" sz="3200">
                <a:solidFill>
                  <a:srgbClr val="FF0C29"/>
                </a:solidFill>
              </a:rPr>
              <a:t>M</a:t>
            </a:r>
            <a:r>
              <a:rPr lang="en-US" sz="3200" baseline="-25000">
                <a:solidFill>
                  <a:srgbClr val="FF0C29"/>
                </a:solidFill>
              </a:rPr>
              <a:t>2</a:t>
            </a:r>
            <a:r>
              <a:rPr lang="en-US" sz="3200">
                <a:solidFill>
                  <a:srgbClr val="FF0C29"/>
                </a:solidFill>
              </a:rPr>
              <a:t>O</a:t>
            </a:r>
          </a:p>
        </p:txBody>
      </p:sp>
      <p:sp>
        <p:nvSpPr>
          <p:cNvPr id="99342" name="Rectangle 14"/>
          <p:cNvSpPr>
            <a:spLocks noChangeArrowheads="1"/>
          </p:cNvSpPr>
          <p:nvPr/>
        </p:nvSpPr>
        <p:spPr bwMode="auto">
          <a:xfrm>
            <a:off x="5742384" y="4246984"/>
            <a:ext cx="1143000" cy="838200"/>
          </a:xfrm>
          <a:prstGeom prst="rect">
            <a:avLst/>
          </a:prstGeom>
          <a:solidFill>
            <a:srgbClr val="006800"/>
          </a:solidFill>
          <a:ln w="9525">
            <a:solidFill>
              <a:srgbClr val="006800"/>
            </a:solidFill>
            <a:miter lim="800000"/>
            <a:headEnd/>
            <a:tailEnd/>
          </a:ln>
          <a:effectLst/>
        </p:spPr>
        <p:txBody>
          <a:bodyPr wrap="none" anchor="ctr">
            <a:prstTxWarp prst="textNoShape">
              <a:avLst/>
            </a:prstTxWarp>
          </a:bodyPr>
          <a:lstStyle/>
          <a:p>
            <a:endParaRPr lang="fr-FR"/>
          </a:p>
        </p:txBody>
      </p:sp>
      <p:sp>
        <p:nvSpPr>
          <p:cNvPr id="99343" name="Rectangle 15"/>
          <p:cNvSpPr>
            <a:spLocks noChangeArrowheads="1"/>
          </p:cNvSpPr>
          <p:nvPr/>
        </p:nvSpPr>
        <p:spPr bwMode="auto">
          <a:xfrm>
            <a:off x="6885384" y="4246984"/>
            <a:ext cx="1143000" cy="838200"/>
          </a:xfrm>
          <a:prstGeom prst="rect">
            <a:avLst/>
          </a:prstGeom>
          <a:solidFill>
            <a:srgbClr val="12FE52"/>
          </a:solidFill>
          <a:ln w="9525">
            <a:solidFill>
              <a:srgbClr val="4F81BD"/>
            </a:solidFill>
            <a:miter lim="800000"/>
            <a:headEnd/>
            <a:tailEnd/>
          </a:ln>
          <a:effectLst/>
        </p:spPr>
        <p:txBody>
          <a:bodyPr wrap="none" anchor="ctr">
            <a:prstTxWarp prst="textNoShape">
              <a:avLst/>
            </a:prstTxWarp>
          </a:bodyPr>
          <a:lstStyle/>
          <a:p>
            <a:endParaRPr lang="fr-FR"/>
          </a:p>
        </p:txBody>
      </p:sp>
      <p:sp>
        <p:nvSpPr>
          <p:cNvPr id="99346" name="Rectangle 18"/>
          <p:cNvSpPr>
            <a:spLocks noChangeArrowheads="1"/>
          </p:cNvSpPr>
          <p:nvPr/>
        </p:nvSpPr>
        <p:spPr bwMode="auto">
          <a:xfrm>
            <a:off x="6444209" y="4365104"/>
            <a:ext cx="845704" cy="584776"/>
          </a:xfrm>
          <a:prstGeom prst="rect">
            <a:avLst/>
          </a:prstGeom>
          <a:noFill/>
          <a:ln w="9525">
            <a:noFill/>
            <a:miter lim="800000"/>
            <a:headEnd/>
            <a:tailEnd/>
          </a:ln>
          <a:effectLst/>
        </p:spPr>
        <p:txBody>
          <a:bodyPr wrap="none">
            <a:prstTxWarp prst="textNoShape">
              <a:avLst/>
            </a:prstTxWarp>
            <a:spAutoFit/>
          </a:bodyPr>
          <a:lstStyle/>
          <a:p>
            <a:r>
              <a:rPr lang="en-US" sz="3200" dirty="0"/>
              <a:t>MO</a:t>
            </a:r>
          </a:p>
        </p:txBody>
      </p:sp>
      <p:grpSp>
        <p:nvGrpSpPr>
          <p:cNvPr id="4" name="Group 22"/>
          <p:cNvGrpSpPr>
            <a:grpSpLocks/>
          </p:cNvGrpSpPr>
          <p:nvPr/>
        </p:nvGrpSpPr>
        <p:grpSpPr bwMode="auto">
          <a:xfrm>
            <a:off x="5742384" y="1732384"/>
            <a:ext cx="2286000" cy="1676400"/>
            <a:chOff x="4080" y="624"/>
            <a:chExt cx="1440" cy="1056"/>
          </a:xfrm>
        </p:grpSpPr>
        <p:sp>
          <p:nvSpPr>
            <p:cNvPr id="99348" name="Rectangle 20"/>
            <p:cNvSpPr>
              <a:spLocks noChangeArrowheads="1"/>
            </p:cNvSpPr>
            <p:nvPr/>
          </p:nvSpPr>
          <p:spPr bwMode="auto">
            <a:xfrm>
              <a:off x="4080" y="624"/>
              <a:ext cx="1440" cy="1056"/>
            </a:xfrm>
            <a:prstGeom prst="rect">
              <a:avLst/>
            </a:prstGeom>
            <a:solidFill>
              <a:srgbClr val="FF0C29"/>
            </a:solidFill>
            <a:ln w="9525">
              <a:solidFill>
                <a:srgbClr val="FF0C29"/>
              </a:solidFill>
              <a:miter lim="800000"/>
              <a:headEnd/>
              <a:tailEnd/>
            </a:ln>
            <a:effectLst/>
          </p:spPr>
          <p:txBody>
            <a:bodyPr wrap="none" anchor="ctr">
              <a:prstTxWarp prst="textNoShape">
                <a:avLst/>
              </a:prstTxWarp>
            </a:bodyPr>
            <a:lstStyle/>
            <a:p>
              <a:endParaRPr lang="fr-FR"/>
            </a:p>
          </p:txBody>
        </p:sp>
        <p:sp>
          <p:nvSpPr>
            <p:cNvPr id="99349" name="Rectangle 21"/>
            <p:cNvSpPr>
              <a:spLocks noChangeArrowheads="1"/>
            </p:cNvSpPr>
            <p:nvPr/>
          </p:nvSpPr>
          <p:spPr bwMode="auto">
            <a:xfrm>
              <a:off x="4120" y="786"/>
              <a:ext cx="1355" cy="679"/>
            </a:xfrm>
            <a:prstGeom prst="rect">
              <a:avLst/>
            </a:prstGeom>
            <a:noFill/>
            <a:ln w="9525">
              <a:noFill/>
              <a:miter lim="800000"/>
              <a:headEnd/>
              <a:tailEnd/>
            </a:ln>
            <a:effectLst/>
          </p:spPr>
          <p:txBody>
            <a:bodyPr wrap="square">
              <a:prstTxWarp prst="textNoShape">
                <a:avLst/>
              </a:prstTxWarp>
              <a:spAutoFit/>
            </a:bodyPr>
            <a:lstStyle/>
            <a:p>
              <a:r>
                <a:rPr lang="en-US" sz="3200" dirty="0" err="1" smtClean="0"/>
                <a:t>Formateur</a:t>
              </a:r>
              <a:r>
                <a:rPr lang="en-US" sz="3200" dirty="0" smtClean="0"/>
                <a:t> de </a:t>
              </a:r>
              <a:r>
                <a:rPr lang="en-US" sz="3200" dirty="0" err="1" smtClean="0"/>
                <a:t>réseau</a:t>
              </a:r>
              <a:endParaRPr lang="en-US" sz="3200" dirty="0"/>
            </a:p>
          </p:txBody>
        </p:sp>
      </p:grpSp>
      <p:sp>
        <p:nvSpPr>
          <p:cNvPr id="99353" name="Text Box 25"/>
          <p:cNvSpPr txBox="1">
            <a:spLocks noChangeArrowheads="1"/>
          </p:cNvSpPr>
          <p:nvPr/>
        </p:nvSpPr>
        <p:spPr bwMode="auto">
          <a:xfrm>
            <a:off x="4788025" y="3284984"/>
            <a:ext cx="993481" cy="646331"/>
          </a:xfrm>
          <a:prstGeom prst="rect">
            <a:avLst/>
          </a:prstGeom>
          <a:noFill/>
          <a:ln w="9525">
            <a:noFill/>
            <a:miter lim="800000"/>
            <a:headEnd/>
            <a:tailEnd/>
          </a:ln>
          <a:effectLst/>
        </p:spPr>
        <p:txBody>
          <a:bodyPr wrap="none">
            <a:prstTxWarp prst="textNoShape">
              <a:avLst/>
            </a:prstTxWarp>
            <a:spAutoFit/>
          </a:bodyPr>
          <a:lstStyle/>
          <a:p>
            <a:r>
              <a:rPr lang="en-US" sz="3600" dirty="0"/>
              <a:t>&lt;=&gt;</a:t>
            </a:r>
            <a:endParaRPr lang="en-US" dirty="0"/>
          </a:p>
        </p:txBody>
      </p:sp>
      <p:pic>
        <p:nvPicPr>
          <p:cNvPr id="2" name="Image 1"/>
          <p:cNvPicPr>
            <a:picLocks noChangeAspect="1"/>
          </p:cNvPicPr>
          <p:nvPr/>
        </p:nvPicPr>
        <p:blipFill>
          <a:blip r:embed="rId3"/>
          <a:stretch>
            <a:fillRect/>
          </a:stretch>
        </p:blipFill>
        <p:spPr>
          <a:xfrm>
            <a:off x="23789" y="836712"/>
            <a:ext cx="4932040" cy="5256584"/>
          </a:xfrm>
          <a:prstGeom prst="rect">
            <a:avLst/>
          </a:prstGeom>
        </p:spPr>
      </p:pic>
      <p:sp>
        <p:nvSpPr>
          <p:cNvPr id="16" name="Text Box 17"/>
          <p:cNvSpPr txBox="1">
            <a:spLocks noChangeArrowheads="1"/>
          </p:cNvSpPr>
          <p:nvPr/>
        </p:nvSpPr>
        <p:spPr bwMode="auto">
          <a:xfrm>
            <a:off x="193948" y="260648"/>
            <a:ext cx="8410500" cy="400110"/>
          </a:xfrm>
          <a:prstGeom prst="rect">
            <a:avLst/>
          </a:prstGeom>
          <a:noFill/>
          <a:ln w="9525">
            <a:noFill/>
            <a:miter lim="800000"/>
            <a:headEnd/>
            <a:tailEnd/>
          </a:ln>
          <a:effectLst/>
        </p:spPr>
        <p:txBody>
          <a:bodyPr wrap="square">
            <a:prstTxWarp prst="textNoShape">
              <a:avLst/>
            </a:prstTxWarp>
            <a:spAutoFit/>
          </a:bodyPr>
          <a:lstStyle/>
          <a:p>
            <a:r>
              <a:rPr lang="en-US" sz="2000" b="1" dirty="0">
                <a:solidFill>
                  <a:schemeClr val="bg1"/>
                </a:solidFill>
              </a:rPr>
              <a:t>T</a:t>
            </a:r>
            <a:r>
              <a:rPr lang="en-US" sz="2000" b="1" dirty="0" smtClean="0">
                <a:solidFill>
                  <a:schemeClr val="bg1"/>
                </a:solidFill>
              </a:rPr>
              <a:t>O</a:t>
            </a:r>
            <a:r>
              <a:rPr lang="en-US" sz="2000" b="1" baseline="-25000" dirty="0" smtClean="0">
                <a:solidFill>
                  <a:schemeClr val="bg1"/>
                </a:solidFill>
              </a:rPr>
              <a:t>2</a:t>
            </a:r>
            <a:r>
              <a:rPr lang="en-US" sz="2000" b="1" dirty="0" smtClean="0">
                <a:solidFill>
                  <a:schemeClr val="bg1"/>
                </a:solidFill>
              </a:rPr>
              <a:t>-MO-M’</a:t>
            </a:r>
            <a:r>
              <a:rPr lang="en-US" sz="2000" b="1" baseline="-25000" dirty="0" smtClean="0">
                <a:solidFill>
                  <a:schemeClr val="bg1"/>
                </a:solidFill>
              </a:rPr>
              <a:t>2</a:t>
            </a:r>
            <a:r>
              <a:rPr lang="en-US" sz="2000" b="1" dirty="0" smtClean="0">
                <a:solidFill>
                  <a:schemeClr val="bg1"/>
                </a:solidFill>
              </a:rPr>
              <a:t>O, avec T= Si, Al, Fe</a:t>
            </a:r>
            <a:r>
              <a:rPr lang="en-US" sz="2000" b="1" baseline="30000" dirty="0" smtClean="0">
                <a:solidFill>
                  <a:schemeClr val="bg1"/>
                </a:solidFill>
              </a:rPr>
              <a:t>3+</a:t>
            </a:r>
            <a:r>
              <a:rPr lang="en-US" sz="2000" b="1" dirty="0" smtClean="0">
                <a:solidFill>
                  <a:schemeClr val="bg1"/>
                </a:solidFill>
              </a:rPr>
              <a:t>, M=Mg, </a:t>
            </a:r>
            <a:r>
              <a:rPr lang="en-US" sz="2000" b="1" dirty="0" err="1" smtClean="0">
                <a:solidFill>
                  <a:schemeClr val="bg1"/>
                </a:solidFill>
              </a:rPr>
              <a:t>Ca</a:t>
            </a:r>
            <a:r>
              <a:rPr lang="en-US" sz="2000" b="1" dirty="0" smtClean="0">
                <a:solidFill>
                  <a:schemeClr val="bg1"/>
                </a:solidFill>
              </a:rPr>
              <a:t>, Fe</a:t>
            </a:r>
            <a:r>
              <a:rPr lang="en-US" sz="2000" b="1" baseline="30000" dirty="0" smtClean="0">
                <a:solidFill>
                  <a:schemeClr val="bg1"/>
                </a:solidFill>
              </a:rPr>
              <a:t>2+</a:t>
            </a:r>
            <a:r>
              <a:rPr lang="en-US" sz="2000" b="1" dirty="0" smtClean="0">
                <a:solidFill>
                  <a:schemeClr val="bg1"/>
                </a:solidFill>
              </a:rPr>
              <a:t>, M’=Li, Na, K</a:t>
            </a:r>
            <a:endParaRPr lang="en-US" sz="2000" b="1" baseline="30000" dirty="0">
              <a:solidFill>
                <a:schemeClr val="bg1"/>
              </a:solidFill>
            </a:endParaRPr>
          </a:p>
        </p:txBody>
      </p:sp>
    </p:spTree>
    <p:extLst>
      <p:ext uri="{BB962C8B-B14F-4D97-AF65-F5344CB8AC3E}">
        <p14:creationId xmlns:p14="http://schemas.microsoft.com/office/powerpoint/2010/main" val="417083988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439" name="Group 159"/>
          <p:cNvGrpSpPr>
            <a:grpSpLocks/>
          </p:cNvGrpSpPr>
          <p:nvPr/>
        </p:nvGrpSpPr>
        <p:grpSpPr bwMode="auto">
          <a:xfrm>
            <a:off x="0" y="739850"/>
            <a:ext cx="1416050" cy="1897063"/>
            <a:chOff x="336" y="159"/>
            <a:chExt cx="892" cy="1195"/>
          </a:xfrm>
        </p:grpSpPr>
        <p:grpSp>
          <p:nvGrpSpPr>
            <p:cNvPr id="19208" name="Group 776"/>
            <p:cNvGrpSpPr>
              <a:grpSpLocks/>
            </p:cNvGrpSpPr>
            <p:nvPr/>
          </p:nvGrpSpPr>
          <p:grpSpPr bwMode="auto">
            <a:xfrm>
              <a:off x="336" y="240"/>
              <a:ext cx="777" cy="1114"/>
              <a:chOff x="384" y="377"/>
              <a:chExt cx="777" cy="1114"/>
            </a:xfrm>
          </p:grpSpPr>
          <p:sp>
            <p:nvSpPr>
              <p:cNvPr id="18436" name="Freeform 4"/>
              <p:cNvSpPr>
                <a:spLocks/>
              </p:cNvSpPr>
              <p:nvPr/>
            </p:nvSpPr>
            <p:spPr bwMode="auto">
              <a:xfrm rot="-5295249">
                <a:off x="579" y="866"/>
                <a:ext cx="45"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37" name="Freeform 5"/>
              <p:cNvSpPr>
                <a:spLocks/>
              </p:cNvSpPr>
              <p:nvPr/>
            </p:nvSpPr>
            <p:spPr bwMode="auto">
              <a:xfrm rot="-5295249">
                <a:off x="649" y="722"/>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38" name="Freeform 6"/>
              <p:cNvSpPr>
                <a:spLocks/>
              </p:cNvSpPr>
              <p:nvPr/>
            </p:nvSpPr>
            <p:spPr bwMode="auto">
              <a:xfrm rot="-5295249">
                <a:off x="609" y="1060"/>
                <a:ext cx="92" cy="76"/>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39" name="Freeform 7"/>
              <p:cNvSpPr>
                <a:spLocks/>
              </p:cNvSpPr>
              <p:nvPr/>
            </p:nvSpPr>
            <p:spPr bwMode="auto">
              <a:xfrm rot="-5295249">
                <a:off x="745" y="899"/>
                <a:ext cx="92"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40" name="Freeform 8"/>
              <p:cNvSpPr>
                <a:spLocks/>
              </p:cNvSpPr>
              <p:nvPr/>
            </p:nvSpPr>
            <p:spPr bwMode="auto">
              <a:xfrm rot="-5295249">
                <a:off x="418" y="890"/>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41" name="Freeform 9"/>
              <p:cNvSpPr>
                <a:spLocks/>
              </p:cNvSpPr>
              <p:nvPr/>
            </p:nvSpPr>
            <p:spPr bwMode="auto">
              <a:xfrm rot="-5295249">
                <a:off x="601" y="804"/>
                <a:ext cx="81"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42" name="Freeform 10"/>
              <p:cNvSpPr>
                <a:spLocks/>
              </p:cNvSpPr>
              <p:nvPr/>
            </p:nvSpPr>
            <p:spPr bwMode="auto">
              <a:xfrm rot="-5295249">
                <a:off x="662" y="846"/>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43" name="Freeform 11"/>
              <p:cNvSpPr>
                <a:spLocks/>
              </p:cNvSpPr>
              <p:nvPr/>
            </p:nvSpPr>
            <p:spPr bwMode="auto">
              <a:xfrm rot="-5295249">
                <a:off x="559" y="956"/>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44" name="Freeform 12"/>
              <p:cNvSpPr>
                <a:spLocks/>
              </p:cNvSpPr>
              <p:nvPr/>
            </p:nvSpPr>
            <p:spPr bwMode="auto">
              <a:xfrm rot="-5295249">
                <a:off x="525" y="868"/>
                <a:ext cx="37"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45" name="Line 13"/>
              <p:cNvSpPr>
                <a:spLocks noChangeShapeType="1"/>
              </p:cNvSpPr>
              <p:nvPr/>
            </p:nvSpPr>
            <p:spPr bwMode="auto">
              <a:xfrm rot="-5295249">
                <a:off x="665" y="1064"/>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46" name="Line 14"/>
              <p:cNvSpPr>
                <a:spLocks noChangeShapeType="1"/>
              </p:cNvSpPr>
              <p:nvPr/>
            </p:nvSpPr>
            <p:spPr bwMode="auto">
              <a:xfrm rot="-5295249">
                <a:off x="696" y="1032"/>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47" name="Line 15"/>
              <p:cNvSpPr>
                <a:spLocks noChangeShapeType="1"/>
              </p:cNvSpPr>
              <p:nvPr/>
            </p:nvSpPr>
            <p:spPr bwMode="auto">
              <a:xfrm rot="-5295249">
                <a:off x="725" y="999"/>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48" name="Line 16"/>
              <p:cNvSpPr>
                <a:spLocks noChangeShapeType="1"/>
              </p:cNvSpPr>
              <p:nvPr/>
            </p:nvSpPr>
            <p:spPr bwMode="auto">
              <a:xfrm rot="-5295249">
                <a:off x="755" y="966"/>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49" name="Freeform 17"/>
              <p:cNvSpPr>
                <a:spLocks/>
              </p:cNvSpPr>
              <p:nvPr/>
            </p:nvSpPr>
            <p:spPr bwMode="auto">
              <a:xfrm rot="-5295249">
                <a:off x="785" y="945"/>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450" name="Line 18"/>
              <p:cNvSpPr>
                <a:spLocks noChangeShapeType="1"/>
              </p:cNvSpPr>
              <p:nvPr/>
            </p:nvSpPr>
            <p:spPr bwMode="auto">
              <a:xfrm rot="16304751" flipH="1">
                <a:off x="689" y="760"/>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1" name="Line 19"/>
              <p:cNvSpPr>
                <a:spLocks noChangeShapeType="1"/>
              </p:cNvSpPr>
              <p:nvPr/>
            </p:nvSpPr>
            <p:spPr bwMode="auto">
              <a:xfrm rot="16304751" flipH="1">
                <a:off x="711" y="799"/>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2" name="Line 20"/>
              <p:cNvSpPr>
                <a:spLocks noChangeShapeType="1"/>
              </p:cNvSpPr>
              <p:nvPr/>
            </p:nvSpPr>
            <p:spPr bwMode="auto">
              <a:xfrm rot="16304751" flipH="1">
                <a:off x="731" y="843"/>
                <a:ext cx="28"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3" name="Line 21"/>
              <p:cNvSpPr>
                <a:spLocks noChangeShapeType="1"/>
              </p:cNvSpPr>
              <p:nvPr/>
            </p:nvSpPr>
            <p:spPr bwMode="auto">
              <a:xfrm rot="16304751" flipH="1">
                <a:off x="751" y="883"/>
                <a:ext cx="31"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4" name="Line 22"/>
              <p:cNvSpPr>
                <a:spLocks noChangeShapeType="1"/>
              </p:cNvSpPr>
              <p:nvPr/>
            </p:nvSpPr>
            <p:spPr bwMode="auto">
              <a:xfrm rot="16304751" flipH="1">
                <a:off x="773" y="921"/>
                <a:ext cx="28"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5" name="Line 23"/>
              <p:cNvSpPr>
                <a:spLocks noChangeShapeType="1"/>
              </p:cNvSpPr>
              <p:nvPr/>
            </p:nvSpPr>
            <p:spPr bwMode="auto">
              <a:xfrm rot="-5295249">
                <a:off x="652" y="1062"/>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6" name="Line 24"/>
              <p:cNvSpPr>
                <a:spLocks noChangeShapeType="1"/>
              </p:cNvSpPr>
              <p:nvPr/>
            </p:nvSpPr>
            <p:spPr bwMode="auto">
              <a:xfrm rot="-5295249">
                <a:off x="658" y="995"/>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7" name="Line 25"/>
              <p:cNvSpPr>
                <a:spLocks noChangeShapeType="1"/>
              </p:cNvSpPr>
              <p:nvPr/>
            </p:nvSpPr>
            <p:spPr bwMode="auto">
              <a:xfrm rot="-5295249">
                <a:off x="662" y="929"/>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8" name="Line 26"/>
              <p:cNvSpPr>
                <a:spLocks noChangeShapeType="1"/>
              </p:cNvSpPr>
              <p:nvPr/>
            </p:nvSpPr>
            <p:spPr bwMode="auto">
              <a:xfrm rot="-5295249">
                <a:off x="669" y="860"/>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9" name="Line 27"/>
              <p:cNvSpPr>
                <a:spLocks noChangeShapeType="1"/>
              </p:cNvSpPr>
              <p:nvPr/>
            </p:nvSpPr>
            <p:spPr bwMode="auto">
              <a:xfrm rot="-5295249">
                <a:off x="674" y="792"/>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0" name="Line 28"/>
              <p:cNvSpPr>
                <a:spLocks noChangeShapeType="1"/>
              </p:cNvSpPr>
              <p:nvPr/>
            </p:nvSpPr>
            <p:spPr bwMode="auto">
              <a:xfrm rot="-5295249">
                <a:off x="481" y="916"/>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1" name="Line 29"/>
              <p:cNvSpPr>
                <a:spLocks noChangeShapeType="1"/>
              </p:cNvSpPr>
              <p:nvPr/>
            </p:nvSpPr>
            <p:spPr bwMode="auto">
              <a:xfrm rot="-5295249">
                <a:off x="521" y="917"/>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2" name="Line 30"/>
              <p:cNvSpPr>
                <a:spLocks noChangeShapeType="1"/>
              </p:cNvSpPr>
              <p:nvPr/>
            </p:nvSpPr>
            <p:spPr bwMode="auto">
              <a:xfrm rot="-5295249">
                <a:off x="560" y="918"/>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3" name="Line 31"/>
              <p:cNvSpPr>
                <a:spLocks noChangeShapeType="1"/>
              </p:cNvSpPr>
              <p:nvPr/>
            </p:nvSpPr>
            <p:spPr bwMode="auto">
              <a:xfrm rot="-5295249">
                <a:off x="600" y="92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4" name="Line 32"/>
              <p:cNvSpPr>
                <a:spLocks noChangeShapeType="1"/>
              </p:cNvSpPr>
              <p:nvPr/>
            </p:nvSpPr>
            <p:spPr bwMode="auto">
              <a:xfrm rot="-5295249">
                <a:off x="639" y="920"/>
                <a:ext cx="3"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5" name="Line 33"/>
              <p:cNvSpPr>
                <a:spLocks noChangeShapeType="1"/>
              </p:cNvSpPr>
              <p:nvPr/>
            </p:nvSpPr>
            <p:spPr bwMode="auto">
              <a:xfrm rot="-5295249">
                <a:off x="680" y="919"/>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6" name="Line 34"/>
              <p:cNvSpPr>
                <a:spLocks noChangeShapeType="1"/>
              </p:cNvSpPr>
              <p:nvPr/>
            </p:nvSpPr>
            <p:spPr bwMode="auto">
              <a:xfrm rot="-5295249">
                <a:off x="720" y="92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7" name="Line 35"/>
              <p:cNvSpPr>
                <a:spLocks noChangeShapeType="1"/>
              </p:cNvSpPr>
              <p:nvPr/>
            </p:nvSpPr>
            <p:spPr bwMode="auto">
              <a:xfrm rot="-5295249">
                <a:off x="760" y="921"/>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8" name="Freeform 36"/>
              <p:cNvSpPr>
                <a:spLocks/>
              </p:cNvSpPr>
              <p:nvPr/>
            </p:nvSpPr>
            <p:spPr bwMode="auto">
              <a:xfrm rot="-5295249">
                <a:off x="788" y="933"/>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469" name="Line 37"/>
              <p:cNvSpPr>
                <a:spLocks noChangeShapeType="1"/>
              </p:cNvSpPr>
              <p:nvPr/>
            </p:nvSpPr>
            <p:spPr bwMode="auto">
              <a:xfrm rot="-5295249" flipH="1" flipV="1">
                <a:off x="667" y="757"/>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0" name="Line 38"/>
              <p:cNvSpPr>
                <a:spLocks noChangeShapeType="1"/>
              </p:cNvSpPr>
              <p:nvPr/>
            </p:nvSpPr>
            <p:spPr bwMode="auto">
              <a:xfrm rot="-5295249" flipH="1" flipV="1">
                <a:off x="635" y="783"/>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1" name="Line 39"/>
              <p:cNvSpPr>
                <a:spLocks noChangeShapeType="1"/>
              </p:cNvSpPr>
              <p:nvPr/>
            </p:nvSpPr>
            <p:spPr bwMode="auto">
              <a:xfrm rot="-5295249" flipH="1" flipV="1">
                <a:off x="601" y="810"/>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2" name="Line 40"/>
              <p:cNvSpPr>
                <a:spLocks noChangeShapeType="1"/>
              </p:cNvSpPr>
              <p:nvPr/>
            </p:nvSpPr>
            <p:spPr bwMode="auto">
              <a:xfrm rot="-5295249" flipH="1" flipV="1">
                <a:off x="566" y="835"/>
                <a:ext cx="21"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3" name="Line 41"/>
              <p:cNvSpPr>
                <a:spLocks noChangeShapeType="1"/>
              </p:cNvSpPr>
              <p:nvPr/>
            </p:nvSpPr>
            <p:spPr bwMode="auto">
              <a:xfrm rot="-5295249" flipH="1" flipV="1">
                <a:off x="534" y="863"/>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4" name="Line 42"/>
              <p:cNvSpPr>
                <a:spLocks noChangeShapeType="1"/>
              </p:cNvSpPr>
              <p:nvPr/>
            </p:nvSpPr>
            <p:spPr bwMode="auto">
              <a:xfrm rot="-5295249" flipH="1" flipV="1">
                <a:off x="500" y="887"/>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5" name="Freeform 43"/>
              <p:cNvSpPr>
                <a:spLocks/>
              </p:cNvSpPr>
              <p:nvPr/>
            </p:nvSpPr>
            <p:spPr bwMode="auto">
              <a:xfrm rot="-5295249">
                <a:off x="474" y="915"/>
                <a:ext cx="14"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476" name="Line 44"/>
              <p:cNvSpPr>
                <a:spLocks noChangeShapeType="1"/>
              </p:cNvSpPr>
              <p:nvPr/>
            </p:nvSpPr>
            <p:spPr bwMode="auto">
              <a:xfrm rot="16304751" flipH="1">
                <a:off x="476" y="930"/>
                <a:ext cx="16"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7" name="Line 45"/>
              <p:cNvSpPr>
                <a:spLocks noChangeShapeType="1"/>
              </p:cNvSpPr>
              <p:nvPr/>
            </p:nvSpPr>
            <p:spPr bwMode="auto">
              <a:xfrm rot="16304751" flipH="1">
                <a:off x="506" y="956"/>
                <a:ext cx="21"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8" name="Line 46"/>
              <p:cNvSpPr>
                <a:spLocks noChangeShapeType="1"/>
              </p:cNvSpPr>
              <p:nvPr/>
            </p:nvSpPr>
            <p:spPr bwMode="auto">
              <a:xfrm rot="16304751" flipH="1">
                <a:off x="541" y="983"/>
                <a:ext cx="18"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9" name="Line 47"/>
              <p:cNvSpPr>
                <a:spLocks noChangeShapeType="1"/>
              </p:cNvSpPr>
              <p:nvPr/>
            </p:nvSpPr>
            <p:spPr bwMode="auto">
              <a:xfrm rot="16304751" flipH="1">
                <a:off x="573" y="1010"/>
                <a:ext cx="18"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80" name="Line 48"/>
              <p:cNvSpPr>
                <a:spLocks noChangeShapeType="1"/>
              </p:cNvSpPr>
              <p:nvPr/>
            </p:nvSpPr>
            <p:spPr bwMode="auto">
              <a:xfrm rot="16304751" flipH="1">
                <a:off x="607" y="1033"/>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81" name="Line 49"/>
              <p:cNvSpPr>
                <a:spLocks noChangeShapeType="1"/>
              </p:cNvSpPr>
              <p:nvPr/>
            </p:nvSpPr>
            <p:spPr bwMode="auto">
              <a:xfrm rot="16304751" flipH="1">
                <a:off x="640" y="1061"/>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83" name="Freeform 51"/>
              <p:cNvSpPr>
                <a:spLocks/>
              </p:cNvSpPr>
              <p:nvPr/>
            </p:nvSpPr>
            <p:spPr bwMode="auto">
              <a:xfrm rot="-5620811">
                <a:off x="550" y="1216"/>
                <a:ext cx="44"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84" name="Freeform 52"/>
              <p:cNvSpPr>
                <a:spLocks/>
              </p:cNvSpPr>
              <p:nvPr/>
            </p:nvSpPr>
            <p:spPr bwMode="auto">
              <a:xfrm rot="-5620811">
                <a:off x="607" y="1064"/>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85" name="Freeform 53"/>
              <p:cNvSpPr>
                <a:spLocks/>
              </p:cNvSpPr>
              <p:nvPr/>
            </p:nvSpPr>
            <p:spPr bwMode="auto">
              <a:xfrm rot="-5620811">
                <a:off x="607" y="1392"/>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86" name="Freeform 54"/>
              <p:cNvSpPr>
                <a:spLocks/>
              </p:cNvSpPr>
              <p:nvPr/>
            </p:nvSpPr>
            <p:spPr bwMode="auto">
              <a:xfrm rot="-5620811">
                <a:off x="719" y="1231"/>
                <a:ext cx="93"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87" name="Freeform 55"/>
              <p:cNvSpPr>
                <a:spLocks/>
              </p:cNvSpPr>
              <p:nvPr/>
            </p:nvSpPr>
            <p:spPr bwMode="auto">
              <a:xfrm rot="-5620811">
                <a:off x="376" y="1252"/>
                <a:ext cx="93"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88" name="Freeform 56"/>
              <p:cNvSpPr>
                <a:spLocks/>
              </p:cNvSpPr>
              <p:nvPr/>
            </p:nvSpPr>
            <p:spPr bwMode="auto">
              <a:xfrm rot="-5620811">
                <a:off x="567" y="1150"/>
                <a:ext cx="81"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89" name="Freeform 57"/>
              <p:cNvSpPr>
                <a:spLocks/>
              </p:cNvSpPr>
              <p:nvPr/>
            </p:nvSpPr>
            <p:spPr bwMode="auto">
              <a:xfrm rot="-5620811">
                <a:off x="635" y="1188"/>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90" name="Freeform 58"/>
              <p:cNvSpPr>
                <a:spLocks/>
              </p:cNvSpPr>
              <p:nvPr/>
            </p:nvSpPr>
            <p:spPr bwMode="auto">
              <a:xfrm rot="-5620811">
                <a:off x="537" y="1302"/>
                <a:ext cx="137"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91" name="Freeform 59"/>
              <p:cNvSpPr>
                <a:spLocks/>
              </p:cNvSpPr>
              <p:nvPr/>
            </p:nvSpPr>
            <p:spPr bwMode="auto">
              <a:xfrm rot="-5620811">
                <a:off x="498" y="1224"/>
                <a:ext cx="38"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92" name="Line 60"/>
              <p:cNvSpPr>
                <a:spLocks noChangeShapeType="1"/>
              </p:cNvSpPr>
              <p:nvPr/>
            </p:nvSpPr>
            <p:spPr bwMode="auto">
              <a:xfrm rot="-5620811">
                <a:off x="652" y="1406"/>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93" name="Line 61"/>
              <p:cNvSpPr>
                <a:spLocks noChangeShapeType="1"/>
              </p:cNvSpPr>
              <p:nvPr/>
            </p:nvSpPr>
            <p:spPr bwMode="auto">
              <a:xfrm rot="-5620811">
                <a:off x="681" y="1371"/>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94" name="Line 62"/>
              <p:cNvSpPr>
                <a:spLocks noChangeShapeType="1"/>
              </p:cNvSpPr>
              <p:nvPr/>
            </p:nvSpPr>
            <p:spPr bwMode="auto">
              <a:xfrm rot="-5620811">
                <a:off x="707" y="1335"/>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95" name="Line 63"/>
              <p:cNvSpPr>
                <a:spLocks noChangeShapeType="1"/>
              </p:cNvSpPr>
              <p:nvPr/>
            </p:nvSpPr>
            <p:spPr bwMode="auto">
              <a:xfrm rot="-5620811">
                <a:off x="733" y="1299"/>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96" name="Freeform 64"/>
              <p:cNvSpPr>
                <a:spLocks/>
              </p:cNvSpPr>
              <p:nvPr/>
            </p:nvSpPr>
            <p:spPr bwMode="auto">
              <a:xfrm rot="-5620811">
                <a:off x="761" y="1276"/>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497" name="Line 65"/>
              <p:cNvSpPr>
                <a:spLocks noChangeShapeType="1"/>
              </p:cNvSpPr>
              <p:nvPr/>
            </p:nvSpPr>
            <p:spPr bwMode="auto">
              <a:xfrm rot="15979189" flipH="1">
                <a:off x="648" y="1100"/>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98" name="Line 66"/>
              <p:cNvSpPr>
                <a:spLocks noChangeShapeType="1"/>
              </p:cNvSpPr>
              <p:nvPr/>
            </p:nvSpPr>
            <p:spPr bwMode="auto">
              <a:xfrm rot="15979189" flipH="1">
                <a:off x="674" y="1138"/>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99" name="Line 67"/>
              <p:cNvSpPr>
                <a:spLocks noChangeShapeType="1"/>
              </p:cNvSpPr>
              <p:nvPr/>
            </p:nvSpPr>
            <p:spPr bwMode="auto">
              <a:xfrm rot="15979189" flipH="1">
                <a:off x="697" y="1179"/>
                <a:ext cx="27"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0" name="Line 68"/>
              <p:cNvSpPr>
                <a:spLocks noChangeShapeType="1"/>
              </p:cNvSpPr>
              <p:nvPr/>
            </p:nvSpPr>
            <p:spPr bwMode="auto">
              <a:xfrm rot="15979189" flipH="1">
                <a:off x="722" y="1218"/>
                <a:ext cx="30"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1" name="Line 69"/>
              <p:cNvSpPr>
                <a:spLocks noChangeShapeType="1"/>
              </p:cNvSpPr>
              <p:nvPr/>
            </p:nvSpPr>
            <p:spPr bwMode="auto">
              <a:xfrm rot="15979189" flipH="1">
                <a:off x="746" y="1253"/>
                <a:ext cx="28"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2" name="Line 70"/>
              <p:cNvSpPr>
                <a:spLocks noChangeShapeType="1"/>
              </p:cNvSpPr>
              <p:nvPr/>
            </p:nvSpPr>
            <p:spPr bwMode="auto">
              <a:xfrm rot="-5620811">
                <a:off x="638" y="1404"/>
                <a:ext cx="3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3" name="Line 71"/>
              <p:cNvSpPr>
                <a:spLocks noChangeShapeType="1"/>
              </p:cNvSpPr>
              <p:nvPr/>
            </p:nvSpPr>
            <p:spPr bwMode="auto">
              <a:xfrm rot="-5620811">
                <a:off x="639" y="1338"/>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4" name="Line 72"/>
              <p:cNvSpPr>
                <a:spLocks noChangeShapeType="1"/>
              </p:cNvSpPr>
              <p:nvPr/>
            </p:nvSpPr>
            <p:spPr bwMode="auto">
              <a:xfrm rot="-5620811">
                <a:off x="637" y="1271"/>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5" name="Line 73"/>
              <p:cNvSpPr>
                <a:spLocks noChangeShapeType="1"/>
              </p:cNvSpPr>
              <p:nvPr/>
            </p:nvSpPr>
            <p:spPr bwMode="auto">
              <a:xfrm rot="-5620811">
                <a:off x="636" y="1202"/>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6" name="Line 74"/>
              <p:cNvSpPr>
                <a:spLocks noChangeShapeType="1"/>
              </p:cNvSpPr>
              <p:nvPr/>
            </p:nvSpPr>
            <p:spPr bwMode="auto">
              <a:xfrm rot="-5620811">
                <a:off x="635" y="1134"/>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7" name="Line 75"/>
              <p:cNvSpPr>
                <a:spLocks noChangeShapeType="1"/>
              </p:cNvSpPr>
              <p:nvPr/>
            </p:nvSpPr>
            <p:spPr bwMode="auto">
              <a:xfrm rot="-5620811">
                <a:off x="458" y="1278"/>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8" name="Line 76"/>
              <p:cNvSpPr>
                <a:spLocks noChangeShapeType="1"/>
              </p:cNvSpPr>
              <p:nvPr/>
            </p:nvSpPr>
            <p:spPr bwMode="auto">
              <a:xfrm rot="-5620811">
                <a:off x="497" y="1275"/>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9" name="Line 77"/>
              <p:cNvSpPr>
                <a:spLocks noChangeShapeType="1"/>
              </p:cNvSpPr>
              <p:nvPr/>
            </p:nvSpPr>
            <p:spPr bwMode="auto">
              <a:xfrm rot="-5620811">
                <a:off x="536" y="1273"/>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0" name="Line 78"/>
              <p:cNvSpPr>
                <a:spLocks noChangeShapeType="1"/>
              </p:cNvSpPr>
              <p:nvPr/>
            </p:nvSpPr>
            <p:spPr bwMode="auto">
              <a:xfrm rot="-5620811">
                <a:off x="576" y="1270"/>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1" name="Line 79"/>
              <p:cNvSpPr>
                <a:spLocks noChangeShapeType="1"/>
              </p:cNvSpPr>
              <p:nvPr/>
            </p:nvSpPr>
            <p:spPr bwMode="auto">
              <a:xfrm rot="-5620811">
                <a:off x="614" y="1266"/>
                <a:ext cx="3"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2" name="Line 80"/>
              <p:cNvSpPr>
                <a:spLocks noChangeShapeType="1"/>
              </p:cNvSpPr>
              <p:nvPr/>
            </p:nvSpPr>
            <p:spPr bwMode="auto">
              <a:xfrm rot="-5620811">
                <a:off x="655" y="1261"/>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3" name="Line 81"/>
              <p:cNvSpPr>
                <a:spLocks noChangeShapeType="1"/>
              </p:cNvSpPr>
              <p:nvPr/>
            </p:nvSpPr>
            <p:spPr bwMode="auto">
              <a:xfrm rot="-5620811">
                <a:off x="695" y="1258"/>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4" name="Line 82"/>
              <p:cNvSpPr>
                <a:spLocks noChangeShapeType="1"/>
              </p:cNvSpPr>
              <p:nvPr/>
            </p:nvSpPr>
            <p:spPr bwMode="auto">
              <a:xfrm rot="-5620811">
                <a:off x="735" y="1255"/>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5" name="Freeform 83"/>
              <p:cNvSpPr>
                <a:spLocks/>
              </p:cNvSpPr>
              <p:nvPr/>
            </p:nvSpPr>
            <p:spPr bwMode="auto">
              <a:xfrm rot="-5620811">
                <a:off x="763" y="1265"/>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516" name="Line 84"/>
              <p:cNvSpPr>
                <a:spLocks noChangeShapeType="1"/>
              </p:cNvSpPr>
              <p:nvPr/>
            </p:nvSpPr>
            <p:spPr bwMode="auto">
              <a:xfrm rot="-5620811" flipH="1" flipV="1">
                <a:off x="626" y="1100"/>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7" name="Line 85"/>
              <p:cNvSpPr>
                <a:spLocks noChangeShapeType="1"/>
              </p:cNvSpPr>
              <p:nvPr/>
            </p:nvSpPr>
            <p:spPr bwMode="auto">
              <a:xfrm rot="-5620811" flipH="1" flipV="1">
                <a:off x="596" y="1129"/>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8" name="Line 86"/>
              <p:cNvSpPr>
                <a:spLocks noChangeShapeType="1"/>
              </p:cNvSpPr>
              <p:nvPr/>
            </p:nvSpPr>
            <p:spPr bwMode="auto">
              <a:xfrm rot="-5620811" flipH="1" flipV="1">
                <a:off x="564" y="1159"/>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9" name="Line 87"/>
              <p:cNvSpPr>
                <a:spLocks noChangeShapeType="1"/>
              </p:cNvSpPr>
              <p:nvPr/>
            </p:nvSpPr>
            <p:spPr bwMode="auto">
              <a:xfrm rot="-5620811" flipH="1" flipV="1">
                <a:off x="534" y="1188"/>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0" name="Line 88"/>
              <p:cNvSpPr>
                <a:spLocks noChangeShapeType="1"/>
              </p:cNvSpPr>
              <p:nvPr/>
            </p:nvSpPr>
            <p:spPr bwMode="auto">
              <a:xfrm rot="-5620811" flipH="1" flipV="1">
                <a:off x="504" y="1218"/>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1" name="Line 89"/>
              <p:cNvSpPr>
                <a:spLocks noChangeShapeType="1"/>
              </p:cNvSpPr>
              <p:nvPr/>
            </p:nvSpPr>
            <p:spPr bwMode="auto">
              <a:xfrm rot="-5620811" flipH="1" flipV="1">
                <a:off x="473" y="1246"/>
                <a:ext cx="16"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2" name="Freeform 90"/>
              <p:cNvSpPr>
                <a:spLocks/>
              </p:cNvSpPr>
              <p:nvPr/>
            </p:nvSpPr>
            <p:spPr bwMode="auto">
              <a:xfrm rot="-5620811">
                <a:off x="448" y="1276"/>
                <a:ext cx="14"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523" name="Line 91"/>
              <p:cNvSpPr>
                <a:spLocks noChangeShapeType="1"/>
              </p:cNvSpPr>
              <p:nvPr/>
            </p:nvSpPr>
            <p:spPr bwMode="auto">
              <a:xfrm rot="15979189" flipH="1">
                <a:off x="450" y="1291"/>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4" name="Line 92"/>
              <p:cNvSpPr>
                <a:spLocks noChangeShapeType="1"/>
              </p:cNvSpPr>
              <p:nvPr/>
            </p:nvSpPr>
            <p:spPr bwMode="auto">
              <a:xfrm rot="15979189" flipH="1">
                <a:off x="486" y="1314"/>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5" name="Line 93"/>
              <p:cNvSpPr>
                <a:spLocks noChangeShapeType="1"/>
              </p:cNvSpPr>
              <p:nvPr/>
            </p:nvSpPr>
            <p:spPr bwMode="auto">
              <a:xfrm rot="15979189" flipH="1">
                <a:off x="522" y="1337"/>
                <a:ext cx="18"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6" name="Line 94"/>
              <p:cNvSpPr>
                <a:spLocks noChangeShapeType="1"/>
              </p:cNvSpPr>
              <p:nvPr/>
            </p:nvSpPr>
            <p:spPr bwMode="auto">
              <a:xfrm rot="15979189" flipH="1">
                <a:off x="556" y="1361"/>
                <a:ext cx="18"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7" name="Line 95"/>
              <p:cNvSpPr>
                <a:spLocks noChangeShapeType="1"/>
              </p:cNvSpPr>
              <p:nvPr/>
            </p:nvSpPr>
            <p:spPr bwMode="auto">
              <a:xfrm rot="15979189" flipH="1">
                <a:off x="592" y="1382"/>
                <a:ext cx="18"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8" name="Line 96"/>
              <p:cNvSpPr>
                <a:spLocks noChangeShapeType="1"/>
              </p:cNvSpPr>
              <p:nvPr/>
            </p:nvSpPr>
            <p:spPr bwMode="auto">
              <a:xfrm rot="15979189" flipH="1">
                <a:off x="628" y="1407"/>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30" name="Freeform 98"/>
              <p:cNvSpPr>
                <a:spLocks/>
              </p:cNvSpPr>
              <p:nvPr/>
            </p:nvSpPr>
            <p:spPr bwMode="auto">
              <a:xfrm rot="-5295249">
                <a:off x="614" y="529"/>
                <a:ext cx="44"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1" name="Freeform 99"/>
              <p:cNvSpPr>
                <a:spLocks/>
              </p:cNvSpPr>
              <p:nvPr/>
            </p:nvSpPr>
            <p:spPr bwMode="auto">
              <a:xfrm rot="-5295249">
                <a:off x="673" y="384"/>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2" name="Freeform 100"/>
              <p:cNvSpPr>
                <a:spLocks/>
              </p:cNvSpPr>
              <p:nvPr/>
            </p:nvSpPr>
            <p:spPr bwMode="auto">
              <a:xfrm rot="-5295249">
                <a:off x="633" y="723"/>
                <a:ext cx="92" cy="76"/>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4" name="Freeform 102"/>
              <p:cNvSpPr>
                <a:spLocks/>
              </p:cNvSpPr>
              <p:nvPr/>
            </p:nvSpPr>
            <p:spPr bwMode="auto">
              <a:xfrm rot="-5295249">
                <a:off x="442" y="553"/>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5" name="Freeform 103"/>
              <p:cNvSpPr>
                <a:spLocks/>
              </p:cNvSpPr>
              <p:nvPr/>
            </p:nvSpPr>
            <p:spPr bwMode="auto">
              <a:xfrm rot="-5295249">
                <a:off x="635" y="467"/>
                <a:ext cx="82"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6" name="Freeform 104"/>
              <p:cNvSpPr>
                <a:spLocks/>
              </p:cNvSpPr>
              <p:nvPr/>
            </p:nvSpPr>
            <p:spPr bwMode="auto">
              <a:xfrm rot="-5295249">
                <a:off x="696" y="509"/>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7" name="Freeform 105"/>
              <p:cNvSpPr>
                <a:spLocks/>
              </p:cNvSpPr>
              <p:nvPr/>
            </p:nvSpPr>
            <p:spPr bwMode="auto">
              <a:xfrm rot="-5295249">
                <a:off x="593" y="619"/>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8" name="Freeform 106"/>
              <p:cNvSpPr>
                <a:spLocks/>
              </p:cNvSpPr>
              <p:nvPr/>
            </p:nvSpPr>
            <p:spPr bwMode="auto">
              <a:xfrm rot="-5295249">
                <a:off x="559" y="531"/>
                <a:ext cx="37"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9" name="Line 107"/>
              <p:cNvSpPr>
                <a:spLocks noChangeShapeType="1"/>
              </p:cNvSpPr>
              <p:nvPr/>
            </p:nvSpPr>
            <p:spPr bwMode="auto">
              <a:xfrm rot="-5295249">
                <a:off x="699" y="727"/>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0" name="Line 108"/>
              <p:cNvSpPr>
                <a:spLocks noChangeShapeType="1"/>
              </p:cNvSpPr>
              <p:nvPr/>
            </p:nvSpPr>
            <p:spPr bwMode="auto">
              <a:xfrm rot="-5295249">
                <a:off x="730" y="695"/>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1" name="Line 109"/>
              <p:cNvSpPr>
                <a:spLocks noChangeShapeType="1"/>
              </p:cNvSpPr>
              <p:nvPr/>
            </p:nvSpPr>
            <p:spPr bwMode="auto">
              <a:xfrm rot="-5295249">
                <a:off x="759" y="661"/>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2" name="Line 110"/>
              <p:cNvSpPr>
                <a:spLocks noChangeShapeType="1"/>
              </p:cNvSpPr>
              <p:nvPr/>
            </p:nvSpPr>
            <p:spPr bwMode="auto">
              <a:xfrm rot="-5295249">
                <a:off x="789" y="628"/>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3" name="Freeform 111"/>
              <p:cNvSpPr>
                <a:spLocks/>
              </p:cNvSpPr>
              <p:nvPr/>
            </p:nvSpPr>
            <p:spPr bwMode="auto">
              <a:xfrm rot="-5295249">
                <a:off x="819" y="607"/>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544" name="Line 112"/>
              <p:cNvSpPr>
                <a:spLocks noChangeShapeType="1"/>
              </p:cNvSpPr>
              <p:nvPr/>
            </p:nvSpPr>
            <p:spPr bwMode="auto">
              <a:xfrm rot="16304751" flipH="1">
                <a:off x="723" y="422"/>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5" name="Line 113"/>
              <p:cNvSpPr>
                <a:spLocks noChangeShapeType="1"/>
              </p:cNvSpPr>
              <p:nvPr/>
            </p:nvSpPr>
            <p:spPr bwMode="auto">
              <a:xfrm rot="16304751" flipH="1">
                <a:off x="745" y="461"/>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6" name="Line 114"/>
              <p:cNvSpPr>
                <a:spLocks noChangeShapeType="1"/>
              </p:cNvSpPr>
              <p:nvPr/>
            </p:nvSpPr>
            <p:spPr bwMode="auto">
              <a:xfrm rot="16304751" flipH="1">
                <a:off x="765" y="505"/>
                <a:ext cx="27"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7" name="Line 115"/>
              <p:cNvSpPr>
                <a:spLocks noChangeShapeType="1"/>
              </p:cNvSpPr>
              <p:nvPr/>
            </p:nvSpPr>
            <p:spPr bwMode="auto">
              <a:xfrm rot="16304751" flipH="1">
                <a:off x="786" y="546"/>
                <a:ext cx="30"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8" name="Line 116"/>
              <p:cNvSpPr>
                <a:spLocks noChangeShapeType="1"/>
              </p:cNvSpPr>
              <p:nvPr/>
            </p:nvSpPr>
            <p:spPr bwMode="auto">
              <a:xfrm rot="16304751" flipH="1">
                <a:off x="807" y="583"/>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9" name="Line 117"/>
              <p:cNvSpPr>
                <a:spLocks noChangeShapeType="1"/>
              </p:cNvSpPr>
              <p:nvPr/>
            </p:nvSpPr>
            <p:spPr bwMode="auto">
              <a:xfrm rot="-5295249">
                <a:off x="686" y="725"/>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0" name="Line 118"/>
              <p:cNvSpPr>
                <a:spLocks noChangeShapeType="1"/>
              </p:cNvSpPr>
              <p:nvPr/>
            </p:nvSpPr>
            <p:spPr bwMode="auto">
              <a:xfrm rot="-5295249">
                <a:off x="692" y="658"/>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1" name="Line 119"/>
              <p:cNvSpPr>
                <a:spLocks noChangeShapeType="1"/>
              </p:cNvSpPr>
              <p:nvPr/>
            </p:nvSpPr>
            <p:spPr bwMode="auto">
              <a:xfrm rot="-5295249">
                <a:off x="696" y="591"/>
                <a:ext cx="3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2" name="Line 120"/>
              <p:cNvSpPr>
                <a:spLocks noChangeShapeType="1"/>
              </p:cNvSpPr>
              <p:nvPr/>
            </p:nvSpPr>
            <p:spPr bwMode="auto">
              <a:xfrm rot="-5295249">
                <a:off x="703" y="522"/>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3" name="Line 121"/>
              <p:cNvSpPr>
                <a:spLocks noChangeShapeType="1"/>
              </p:cNvSpPr>
              <p:nvPr/>
            </p:nvSpPr>
            <p:spPr bwMode="auto">
              <a:xfrm rot="-5295249">
                <a:off x="708" y="454"/>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4" name="Line 122"/>
              <p:cNvSpPr>
                <a:spLocks noChangeShapeType="1"/>
              </p:cNvSpPr>
              <p:nvPr/>
            </p:nvSpPr>
            <p:spPr bwMode="auto">
              <a:xfrm rot="-5295249">
                <a:off x="515" y="579"/>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5" name="Line 123"/>
              <p:cNvSpPr>
                <a:spLocks noChangeShapeType="1"/>
              </p:cNvSpPr>
              <p:nvPr/>
            </p:nvSpPr>
            <p:spPr bwMode="auto">
              <a:xfrm rot="-5295249">
                <a:off x="555" y="58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6" name="Line 124"/>
              <p:cNvSpPr>
                <a:spLocks noChangeShapeType="1"/>
              </p:cNvSpPr>
              <p:nvPr/>
            </p:nvSpPr>
            <p:spPr bwMode="auto">
              <a:xfrm rot="-5295249">
                <a:off x="594" y="581"/>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7" name="Line 125"/>
              <p:cNvSpPr>
                <a:spLocks noChangeShapeType="1"/>
              </p:cNvSpPr>
              <p:nvPr/>
            </p:nvSpPr>
            <p:spPr bwMode="auto">
              <a:xfrm rot="-5295249">
                <a:off x="634" y="583"/>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8" name="Line 126"/>
              <p:cNvSpPr>
                <a:spLocks noChangeShapeType="1"/>
              </p:cNvSpPr>
              <p:nvPr/>
            </p:nvSpPr>
            <p:spPr bwMode="auto">
              <a:xfrm rot="-5295249">
                <a:off x="673" y="583"/>
                <a:ext cx="4"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9" name="Line 127"/>
              <p:cNvSpPr>
                <a:spLocks noChangeShapeType="1"/>
              </p:cNvSpPr>
              <p:nvPr/>
            </p:nvSpPr>
            <p:spPr bwMode="auto">
              <a:xfrm rot="-5295249">
                <a:off x="714" y="581"/>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0" name="Line 128"/>
              <p:cNvSpPr>
                <a:spLocks noChangeShapeType="1"/>
              </p:cNvSpPr>
              <p:nvPr/>
            </p:nvSpPr>
            <p:spPr bwMode="auto">
              <a:xfrm rot="-5295249">
                <a:off x="754" y="582"/>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1" name="Line 129"/>
              <p:cNvSpPr>
                <a:spLocks noChangeShapeType="1"/>
              </p:cNvSpPr>
              <p:nvPr/>
            </p:nvSpPr>
            <p:spPr bwMode="auto">
              <a:xfrm rot="-5295249">
                <a:off x="794" y="583"/>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2" name="Freeform 130"/>
              <p:cNvSpPr>
                <a:spLocks/>
              </p:cNvSpPr>
              <p:nvPr/>
            </p:nvSpPr>
            <p:spPr bwMode="auto">
              <a:xfrm rot="-5295249">
                <a:off x="822" y="595"/>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563" name="Line 131"/>
              <p:cNvSpPr>
                <a:spLocks noChangeShapeType="1"/>
              </p:cNvSpPr>
              <p:nvPr/>
            </p:nvSpPr>
            <p:spPr bwMode="auto">
              <a:xfrm rot="-5295249" flipH="1" flipV="1">
                <a:off x="701" y="419"/>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4" name="Line 132"/>
              <p:cNvSpPr>
                <a:spLocks noChangeShapeType="1"/>
              </p:cNvSpPr>
              <p:nvPr/>
            </p:nvSpPr>
            <p:spPr bwMode="auto">
              <a:xfrm rot="-5295249" flipH="1" flipV="1">
                <a:off x="669" y="445"/>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5" name="Line 133"/>
              <p:cNvSpPr>
                <a:spLocks noChangeShapeType="1"/>
              </p:cNvSpPr>
              <p:nvPr/>
            </p:nvSpPr>
            <p:spPr bwMode="auto">
              <a:xfrm rot="-5295249" flipH="1" flipV="1">
                <a:off x="634" y="472"/>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6" name="Line 134"/>
              <p:cNvSpPr>
                <a:spLocks noChangeShapeType="1"/>
              </p:cNvSpPr>
              <p:nvPr/>
            </p:nvSpPr>
            <p:spPr bwMode="auto">
              <a:xfrm rot="-5295249" flipH="1" flipV="1">
                <a:off x="601" y="498"/>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7" name="Line 135"/>
              <p:cNvSpPr>
                <a:spLocks noChangeShapeType="1"/>
              </p:cNvSpPr>
              <p:nvPr/>
            </p:nvSpPr>
            <p:spPr bwMode="auto">
              <a:xfrm rot="-5295249" flipH="1" flipV="1">
                <a:off x="567" y="525"/>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8" name="Line 136"/>
              <p:cNvSpPr>
                <a:spLocks noChangeShapeType="1"/>
              </p:cNvSpPr>
              <p:nvPr/>
            </p:nvSpPr>
            <p:spPr bwMode="auto">
              <a:xfrm rot="-5295249" flipH="1" flipV="1">
                <a:off x="534" y="550"/>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9" name="Freeform 137"/>
              <p:cNvSpPr>
                <a:spLocks/>
              </p:cNvSpPr>
              <p:nvPr/>
            </p:nvSpPr>
            <p:spPr bwMode="auto">
              <a:xfrm rot="-5295249">
                <a:off x="507" y="577"/>
                <a:ext cx="15"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570" name="Line 138"/>
              <p:cNvSpPr>
                <a:spLocks noChangeShapeType="1"/>
              </p:cNvSpPr>
              <p:nvPr/>
            </p:nvSpPr>
            <p:spPr bwMode="auto">
              <a:xfrm rot="16304751" flipH="1">
                <a:off x="509" y="592"/>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71" name="Line 139"/>
              <p:cNvSpPr>
                <a:spLocks noChangeShapeType="1"/>
              </p:cNvSpPr>
              <p:nvPr/>
            </p:nvSpPr>
            <p:spPr bwMode="auto">
              <a:xfrm rot="16304751" flipH="1">
                <a:off x="541" y="619"/>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72" name="Line 140"/>
              <p:cNvSpPr>
                <a:spLocks noChangeShapeType="1"/>
              </p:cNvSpPr>
              <p:nvPr/>
            </p:nvSpPr>
            <p:spPr bwMode="auto">
              <a:xfrm rot="16304751" flipH="1">
                <a:off x="575" y="645"/>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73" name="Line 141"/>
              <p:cNvSpPr>
                <a:spLocks noChangeShapeType="1"/>
              </p:cNvSpPr>
              <p:nvPr/>
            </p:nvSpPr>
            <p:spPr bwMode="auto">
              <a:xfrm rot="16304751" flipH="1">
                <a:off x="607" y="672"/>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74" name="Line 142"/>
              <p:cNvSpPr>
                <a:spLocks noChangeShapeType="1"/>
              </p:cNvSpPr>
              <p:nvPr/>
            </p:nvSpPr>
            <p:spPr bwMode="auto">
              <a:xfrm rot="16304751" flipH="1">
                <a:off x="641" y="696"/>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75" name="Line 143"/>
              <p:cNvSpPr>
                <a:spLocks noChangeShapeType="1"/>
              </p:cNvSpPr>
              <p:nvPr/>
            </p:nvSpPr>
            <p:spPr bwMode="auto">
              <a:xfrm rot="16304751" flipH="1">
                <a:off x="674" y="724"/>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77" name="Freeform 145"/>
              <p:cNvSpPr>
                <a:spLocks/>
              </p:cNvSpPr>
              <p:nvPr/>
            </p:nvSpPr>
            <p:spPr bwMode="auto">
              <a:xfrm rot="-5295249">
                <a:off x="874" y="1213"/>
                <a:ext cx="44"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78" name="Freeform 146"/>
              <p:cNvSpPr>
                <a:spLocks/>
              </p:cNvSpPr>
              <p:nvPr/>
            </p:nvSpPr>
            <p:spPr bwMode="auto">
              <a:xfrm rot="-5295249">
                <a:off x="943" y="1068"/>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79" name="Freeform 147"/>
              <p:cNvSpPr>
                <a:spLocks/>
              </p:cNvSpPr>
              <p:nvPr/>
            </p:nvSpPr>
            <p:spPr bwMode="auto">
              <a:xfrm rot="-5295249">
                <a:off x="902" y="1407"/>
                <a:ext cx="92" cy="76"/>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0" name="Freeform 148"/>
              <p:cNvSpPr>
                <a:spLocks/>
              </p:cNvSpPr>
              <p:nvPr/>
            </p:nvSpPr>
            <p:spPr bwMode="auto">
              <a:xfrm rot="-5295249">
                <a:off x="1038" y="1246"/>
                <a:ext cx="92"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1" name="Freeform 149"/>
              <p:cNvSpPr>
                <a:spLocks/>
              </p:cNvSpPr>
              <p:nvPr/>
            </p:nvSpPr>
            <p:spPr bwMode="auto">
              <a:xfrm rot="-5295249">
                <a:off x="712" y="1237"/>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2" name="Freeform 150"/>
              <p:cNvSpPr>
                <a:spLocks/>
              </p:cNvSpPr>
              <p:nvPr/>
            </p:nvSpPr>
            <p:spPr bwMode="auto">
              <a:xfrm rot="-5295249">
                <a:off x="895" y="1151"/>
                <a:ext cx="82"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3" name="Freeform 151"/>
              <p:cNvSpPr>
                <a:spLocks/>
              </p:cNvSpPr>
              <p:nvPr/>
            </p:nvSpPr>
            <p:spPr bwMode="auto">
              <a:xfrm rot="-5295249">
                <a:off x="956" y="1193"/>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4" name="Freeform 152"/>
              <p:cNvSpPr>
                <a:spLocks/>
              </p:cNvSpPr>
              <p:nvPr/>
            </p:nvSpPr>
            <p:spPr bwMode="auto">
              <a:xfrm rot="-5295249">
                <a:off x="853" y="1303"/>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5" name="Freeform 153"/>
              <p:cNvSpPr>
                <a:spLocks/>
              </p:cNvSpPr>
              <p:nvPr/>
            </p:nvSpPr>
            <p:spPr bwMode="auto">
              <a:xfrm rot="-5295249">
                <a:off x="819" y="1215"/>
                <a:ext cx="37"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6" name="Line 154"/>
              <p:cNvSpPr>
                <a:spLocks noChangeShapeType="1"/>
              </p:cNvSpPr>
              <p:nvPr/>
            </p:nvSpPr>
            <p:spPr bwMode="auto">
              <a:xfrm rot="-5295249">
                <a:off x="959" y="1411"/>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87" name="Line 155"/>
              <p:cNvSpPr>
                <a:spLocks noChangeShapeType="1"/>
              </p:cNvSpPr>
              <p:nvPr/>
            </p:nvSpPr>
            <p:spPr bwMode="auto">
              <a:xfrm rot="-5295249">
                <a:off x="990" y="1379"/>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88" name="Line 156"/>
              <p:cNvSpPr>
                <a:spLocks noChangeShapeType="1"/>
              </p:cNvSpPr>
              <p:nvPr/>
            </p:nvSpPr>
            <p:spPr bwMode="auto">
              <a:xfrm rot="-5295249">
                <a:off x="1019" y="1345"/>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89" name="Line 157"/>
              <p:cNvSpPr>
                <a:spLocks noChangeShapeType="1"/>
              </p:cNvSpPr>
              <p:nvPr/>
            </p:nvSpPr>
            <p:spPr bwMode="auto">
              <a:xfrm rot="-5295249">
                <a:off x="1049" y="1312"/>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0" name="Freeform 158"/>
              <p:cNvSpPr>
                <a:spLocks/>
              </p:cNvSpPr>
              <p:nvPr/>
            </p:nvSpPr>
            <p:spPr bwMode="auto">
              <a:xfrm rot="-5295249">
                <a:off x="1079" y="1291"/>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591" name="Line 159"/>
              <p:cNvSpPr>
                <a:spLocks noChangeShapeType="1"/>
              </p:cNvSpPr>
              <p:nvPr/>
            </p:nvSpPr>
            <p:spPr bwMode="auto">
              <a:xfrm rot="16304751" flipH="1">
                <a:off x="983" y="1106"/>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2" name="Line 160"/>
              <p:cNvSpPr>
                <a:spLocks noChangeShapeType="1"/>
              </p:cNvSpPr>
              <p:nvPr/>
            </p:nvSpPr>
            <p:spPr bwMode="auto">
              <a:xfrm rot="16304751" flipH="1">
                <a:off x="1005" y="1145"/>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3" name="Line 161"/>
              <p:cNvSpPr>
                <a:spLocks noChangeShapeType="1"/>
              </p:cNvSpPr>
              <p:nvPr/>
            </p:nvSpPr>
            <p:spPr bwMode="auto">
              <a:xfrm rot="16304751" flipH="1">
                <a:off x="1025" y="1189"/>
                <a:ext cx="27"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4" name="Line 162"/>
              <p:cNvSpPr>
                <a:spLocks noChangeShapeType="1"/>
              </p:cNvSpPr>
              <p:nvPr/>
            </p:nvSpPr>
            <p:spPr bwMode="auto">
              <a:xfrm rot="16304751" flipH="1">
                <a:off x="1046" y="1230"/>
                <a:ext cx="30"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5" name="Line 163"/>
              <p:cNvSpPr>
                <a:spLocks noChangeShapeType="1"/>
              </p:cNvSpPr>
              <p:nvPr/>
            </p:nvSpPr>
            <p:spPr bwMode="auto">
              <a:xfrm rot="16304751" flipH="1">
                <a:off x="1067" y="1267"/>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6" name="Line 164"/>
              <p:cNvSpPr>
                <a:spLocks noChangeShapeType="1"/>
              </p:cNvSpPr>
              <p:nvPr/>
            </p:nvSpPr>
            <p:spPr bwMode="auto">
              <a:xfrm rot="-5295249">
                <a:off x="946" y="1409"/>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7" name="Line 165"/>
              <p:cNvSpPr>
                <a:spLocks noChangeShapeType="1"/>
              </p:cNvSpPr>
              <p:nvPr/>
            </p:nvSpPr>
            <p:spPr bwMode="auto">
              <a:xfrm rot="-5295249">
                <a:off x="952" y="1342"/>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8" name="Line 166"/>
              <p:cNvSpPr>
                <a:spLocks noChangeShapeType="1"/>
              </p:cNvSpPr>
              <p:nvPr/>
            </p:nvSpPr>
            <p:spPr bwMode="auto">
              <a:xfrm rot="-5295249">
                <a:off x="956" y="1275"/>
                <a:ext cx="3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9" name="Line 167"/>
              <p:cNvSpPr>
                <a:spLocks noChangeShapeType="1"/>
              </p:cNvSpPr>
              <p:nvPr/>
            </p:nvSpPr>
            <p:spPr bwMode="auto">
              <a:xfrm rot="-5295249">
                <a:off x="963" y="1206"/>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0" name="Line 168"/>
              <p:cNvSpPr>
                <a:spLocks noChangeShapeType="1"/>
              </p:cNvSpPr>
              <p:nvPr/>
            </p:nvSpPr>
            <p:spPr bwMode="auto">
              <a:xfrm rot="-5295249">
                <a:off x="968" y="1138"/>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1" name="Line 169"/>
              <p:cNvSpPr>
                <a:spLocks noChangeShapeType="1"/>
              </p:cNvSpPr>
              <p:nvPr/>
            </p:nvSpPr>
            <p:spPr bwMode="auto">
              <a:xfrm rot="-5295249">
                <a:off x="775" y="1263"/>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2" name="Line 170"/>
              <p:cNvSpPr>
                <a:spLocks noChangeShapeType="1"/>
              </p:cNvSpPr>
              <p:nvPr/>
            </p:nvSpPr>
            <p:spPr bwMode="auto">
              <a:xfrm rot="-5295249">
                <a:off x="815" y="1264"/>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3" name="Line 171"/>
              <p:cNvSpPr>
                <a:spLocks noChangeShapeType="1"/>
              </p:cNvSpPr>
              <p:nvPr/>
            </p:nvSpPr>
            <p:spPr bwMode="auto">
              <a:xfrm rot="-5295249">
                <a:off x="854" y="1265"/>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4" name="Line 172"/>
              <p:cNvSpPr>
                <a:spLocks noChangeShapeType="1"/>
              </p:cNvSpPr>
              <p:nvPr/>
            </p:nvSpPr>
            <p:spPr bwMode="auto">
              <a:xfrm rot="-5295249">
                <a:off x="894" y="1267"/>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5" name="Line 173"/>
              <p:cNvSpPr>
                <a:spLocks noChangeShapeType="1"/>
              </p:cNvSpPr>
              <p:nvPr/>
            </p:nvSpPr>
            <p:spPr bwMode="auto">
              <a:xfrm rot="-5295249">
                <a:off x="933" y="1267"/>
                <a:ext cx="4"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6" name="Line 174"/>
              <p:cNvSpPr>
                <a:spLocks noChangeShapeType="1"/>
              </p:cNvSpPr>
              <p:nvPr/>
            </p:nvSpPr>
            <p:spPr bwMode="auto">
              <a:xfrm rot="-5295249">
                <a:off x="974" y="1265"/>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7" name="Line 175"/>
              <p:cNvSpPr>
                <a:spLocks noChangeShapeType="1"/>
              </p:cNvSpPr>
              <p:nvPr/>
            </p:nvSpPr>
            <p:spPr bwMode="auto">
              <a:xfrm rot="-5295249">
                <a:off x="1014" y="1266"/>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8" name="Line 176"/>
              <p:cNvSpPr>
                <a:spLocks noChangeShapeType="1"/>
              </p:cNvSpPr>
              <p:nvPr/>
            </p:nvSpPr>
            <p:spPr bwMode="auto">
              <a:xfrm rot="-5295249">
                <a:off x="1054" y="1267"/>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9" name="Freeform 177"/>
              <p:cNvSpPr>
                <a:spLocks/>
              </p:cNvSpPr>
              <p:nvPr/>
            </p:nvSpPr>
            <p:spPr bwMode="auto">
              <a:xfrm rot="-5295249">
                <a:off x="1082" y="1279"/>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610" name="Line 178"/>
              <p:cNvSpPr>
                <a:spLocks noChangeShapeType="1"/>
              </p:cNvSpPr>
              <p:nvPr/>
            </p:nvSpPr>
            <p:spPr bwMode="auto">
              <a:xfrm rot="-5295249" flipH="1" flipV="1">
                <a:off x="961" y="1103"/>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1" name="Line 179"/>
              <p:cNvSpPr>
                <a:spLocks noChangeShapeType="1"/>
              </p:cNvSpPr>
              <p:nvPr/>
            </p:nvSpPr>
            <p:spPr bwMode="auto">
              <a:xfrm rot="-5295249" flipH="1" flipV="1">
                <a:off x="929" y="1129"/>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2" name="Line 180"/>
              <p:cNvSpPr>
                <a:spLocks noChangeShapeType="1"/>
              </p:cNvSpPr>
              <p:nvPr/>
            </p:nvSpPr>
            <p:spPr bwMode="auto">
              <a:xfrm rot="-5295249" flipH="1" flipV="1">
                <a:off x="894" y="1156"/>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3" name="Line 181"/>
              <p:cNvSpPr>
                <a:spLocks noChangeShapeType="1"/>
              </p:cNvSpPr>
              <p:nvPr/>
            </p:nvSpPr>
            <p:spPr bwMode="auto">
              <a:xfrm rot="-5295249" flipH="1" flipV="1">
                <a:off x="861" y="1182"/>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4" name="Line 182"/>
              <p:cNvSpPr>
                <a:spLocks noChangeShapeType="1"/>
              </p:cNvSpPr>
              <p:nvPr/>
            </p:nvSpPr>
            <p:spPr bwMode="auto">
              <a:xfrm rot="-5295249" flipH="1" flipV="1">
                <a:off x="827" y="1209"/>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5" name="Line 183"/>
              <p:cNvSpPr>
                <a:spLocks noChangeShapeType="1"/>
              </p:cNvSpPr>
              <p:nvPr/>
            </p:nvSpPr>
            <p:spPr bwMode="auto">
              <a:xfrm rot="-5295249" flipH="1" flipV="1">
                <a:off x="794" y="1234"/>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6" name="Freeform 184"/>
              <p:cNvSpPr>
                <a:spLocks/>
              </p:cNvSpPr>
              <p:nvPr/>
            </p:nvSpPr>
            <p:spPr bwMode="auto">
              <a:xfrm rot="-5295249">
                <a:off x="751" y="1261"/>
                <a:ext cx="15"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solidFill>
                <a:schemeClr val="accent1"/>
              </a:solidFill>
              <a:ln w="7938">
                <a:solidFill>
                  <a:srgbClr val="000000"/>
                </a:solidFill>
                <a:prstDash val="solid"/>
                <a:round/>
                <a:headEnd/>
                <a:tailEnd/>
              </a:ln>
            </p:spPr>
            <p:txBody>
              <a:bodyPr/>
              <a:lstStyle/>
              <a:p>
                <a:endParaRPr lang="en-US">
                  <a:solidFill>
                    <a:srgbClr val="3366FF"/>
                  </a:solidFill>
                </a:endParaRPr>
              </a:p>
            </p:txBody>
          </p:sp>
          <p:sp>
            <p:nvSpPr>
              <p:cNvPr id="18617" name="Line 185"/>
              <p:cNvSpPr>
                <a:spLocks noChangeShapeType="1"/>
              </p:cNvSpPr>
              <p:nvPr/>
            </p:nvSpPr>
            <p:spPr bwMode="auto">
              <a:xfrm rot="16304751" flipH="1">
                <a:off x="769" y="1276"/>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8" name="Line 186"/>
              <p:cNvSpPr>
                <a:spLocks noChangeShapeType="1"/>
              </p:cNvSpPr>
              <p:nvPr/>
            </p:nvSpPr>
            <p:spPr bwMode="auto">
              <a:xfrm rot="16304751" flipH="1">
                <a:off x="801" y="1303"/>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9" name="Line 187"/>
              <p:cNvSpPr>
                <a:spLocks noChangeShapeType="1"/>
              </p:cNvSpPr>
              <p:nvPr/>
            </p:nvSpPr>
            <p:spPr bwMode="auto">
              <a:xfrm rot="16304751" flipH="1">
                <a:off x="835" y="1329"/>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20" name="Line 188"/>
              <p:cNvSpPr>
                <a:spLocks noChangeShapeType="1"/>
              </p:cNvSpPr>
              <p:nvPr/>
            </p:nvSpPr>
            <p:spPr bwMode="auto">
              <a:xfrm rot="16304751" flipH="1">
                <a:off x="867" y="1356"/>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21" name="Line 189"/>
              <p:cNvSpPr>
                <a:spLocks noChangeShapeType="1"/>
              </p:cNvSpPr>
              <p:nvPr/>
            </p:nvSpPr>
            <p:spPr bwMode="auto">
              <a:xfrm rot="16304751" flipH="1">
                <a:off x="901" y="1380"/>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22" name="Line 190"/>
              <p:cNvSpPr>
                <a:spLocks noChangeShapeType="1"/>
              </p:cNvSpPr>
              <p:nvPr/>
            </p:nvSpPr>
            <p:spPr bwMode="auto">
              <a:xfrm rot="16304751" flipH="1">
                <a:off x="934" y="1408"/>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28" name="Freeform 196"/>
              <p:cNvSpPr>
                <a:spLocks/>
              </p:cNvSpPr>
              <p:nvPr/>
            </p:nvSpPr>
            <p:spPr bwMode="auto">
              <a:xfrm rot="-8435394">
                <a:off x="754" y="544"/>
                <a:ext cx="77" cy="92"/>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48" name="Line 216"/>
              <p:cNvSpPr>
                <a:spLocks noChangeShapeType="1"/>
              </p:cNvSpPr>
              <p:nvPr/>
            </p:nvSpPr>
            <p:spPr bwMode="auto">
              <a:xfrm rot="-8435394">
                <a:off x="816" y="557"/>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49" name="Line 217"/>
              <p:cNvSpPr>
                <a:spLocks noChangeShapeType="1"/>
              </p:cNvSpPr>
              <p:nvPr/>
            </p:nvSpPr>
            <p:spPr bwMode="auto">
              <a:xfrm rot="-8435394">
                <a:off x="847" y="520"/>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62" name="Line 230"/>
              <p:cNvSpPr>
                <a:spLocks noChangeShapeType="1"/>
              </p:cNvSpPr>
              <p:nvPr/>
            </p:nvSpPr>
            <p:spPr bwMode="auto">
              <a:xfrm rot="-8435394" flipH="1" flipV="1">
                <a:off x="810" y="519"/>
                <a:ext cx="14" cy="2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63" name="Freeform 231"/>
              <p:cNvSpPr>
                <a:spLocks/>
              </p:cNvSpPr>
              <p:nvPr/>
            </p:nvSpPr>
            <p:spPr bwMode="auto">
              <a:xfrm rot="-8435394">
                <a:off x="805" y="563"/>
                <a:ext cx="12" cy="20"/>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664" name="Line 232"/>
              <p:cNvSpPr>
                <a:spLocks noChangeShapeType="1"/>
              </p:cNvSpPr>
              <p:nvPr/>
            </p:nvSpPr>
            <p:spPr bwMode="auto">
              <a:xfrm rot="13164606" flipH="1">
                <a:off x="820" y="564"/>
                <a:ext cx="14" cy="3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65" name="Line 233"/>
              <p:cNvSpPr>
                <a:spLocks noChangeShapeType="1"/>
              </p:cNvSpPr>
              <p:nvPr/>
            </p:nvSpPr>
            <p:spPr bwMode="auto">
              <a:xfrm rot="13164606" flipH="1">
                <a:off x="861" y="544"/>
                <a:ext cx="17" cy="3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66" name="Line 234"/>
              <p:cNvSpPr>
                <a:spLocks noChangeShapeType="1"/>
              </p:cNvSpPr>
              <p:nvPr/>
            </p:nvSpPr>
            <p:spPr bwMode="auto">
              <a:xfrm rot="13164606" flipH="1">
                <a:off x="904" y="527"/>
                <a:ext cx="15" cy="3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67" name="Line 235"/>
              <p:cNvSpPr>
                <a:spLocks noChangeShapeType="1"/>
              </p:cNvSpPr>
              <p:nvPr/>
            </p:nvSpPr>
            <p:spPr bwMode="auto">
              <a:xfrm rot="13164606" flipH="1">
                <a:off x="945" y="511"/>
                <a:ext cx="14"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71" name="Freeform 239"/>
              <p:cNvSpPr>
                <a:spLocks/>
              </p:cNvSpPr>
              <p:nvPr/>
            </p:nvSpPr>
            <p:spPr bwMode="auto">
              <a:xfrm rot="-5295249">
                <a:off x="912" y="876"/>
                <a:ext cx="45"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2" name="Freeform 240"/>
              <p:cNvSpPr>
                <a:spLocks/>
              </p:cNvSpPr>
              <p:nvPr/>
            </p:nvSpPr>
            <p:spPr bwMode="auto">
              <a:xfrm rot="-5295249">
                <a:off x="981" y="732"/>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3" name="Freeform 241"/>
              <p:cNvSpPr>
                <a:spLocks/>
              </p:cNvSpPr>
              <p:nvPr/>
            </p:nvSpPr>
            <p:spPr bwMode="auto">
              <a:xfrm rot="-5295249">
                <a:off x="941" y="1070"/>
                <a:ext cx="92" cy="76"/>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4" name="Freeform 242"/>
              <p:cNvSpPr>
                <a:spLocks/>
              </p:cNvSpPr>
              <p:nvPr/>
            </p:nvSpPr>
            <p:spPr bwMode="auto">
              <a:xfrm rot="-5295249">
                <a:off x="1077" y="909"/>
                <a:ext cx="92"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5" name="Freeform 243"/>
              <p:cNvSpPr>
                <a:spLocks/>
              </p:cNvSpPr>
              <p:nvPr/>
            </p:nvSpPr>
            <p:spPr bwMode="auto">
              <a:xfrm rot="-5295249">
                <a:off x="741" y="900"/>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6" name="Freeform 244"/>
              <p:cNvSpPr>
                <a:spLocks/>
              </p:cNvSpPr>
              <p:nvPr/>
            </p:nvSpPr>
            <p:spPr bwMode="auto">
              <a:xfrm rot="-5295249">
                <a:off x="934" y="814"/>
                <a:ext cx="81"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7" name="Freeform 245"/>
              <p:cNvSpPr>
                <a:spLocks/>
              </p:cNvSpPr>
              <p:nvPr/>
            </p:nvSpPr>
            <p:spPr bwMode="auto">
              <a:xfrm rot="-5295249">
                <a:off x="995" y="856"/>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8" name="Freeform 246"/>
              <p:cNvSpPr>
                <a:spLocks/>
              </p:cNvSpPr>
              <p:nvPr/>
            </p:nvSpPr>
            <p:spPr bwMode="auto">
              <a:xfrm rot="-5295249">
                <a:off x="892" y="966"/>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9" name="Freeform 247"/>
              <p:cNvSpPr>
                <a:spLocks/>
              </p:cNvSpPr>
              <p:nvPr/>
            </p:nvSpPr>
            <p:spPr bwMode="auto">
              <a:xfrm rot="-5295249">
                <a:off x="858" y="878"/>
                <a:ext cx="37"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80" name="Line 248"/>
              <p:cNvSpPr>
                <a:spLocks noChangeShapeType="1"/>
              </p:cNvSpPr>
              <p:nvPr/>
            </p:nvSpPr>
            <p:spPr bwMode="auto">
              <a:xfrm rot="-5295249">
                <a:off x="997" y="1074"/>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1" name="Line 249"/>
              <p:cNvSpPr>
                <a:spLocks noChangeShapeType="1"/>
              </p:cNvSpPr>
              <p:nvPr/>
            </p:nvSpPr>
            <p:spPr bwMode="auto">
              <a:xfrm rot="-5295249">
                <a:off x="1029" y="1042"/>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2" name="Line 250"/>
              <p:cNvSpPr>
                <a:spLocks noChangeShapeType="1"/>
              </p:cNvSpPr>
              <p:nvPr/>
            </p:nvSpPr>
            <p:spPr bwMode="auto">
              <a:xfrm rot="-5295249">
                <a:off x="1058" y="1009"/>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3" name="Line 251"/>
              <p:cNvSpPr>
                <a:spLocks noChangeShapeType="1"/>
              </p:cNvSpPr>
              <p:nvPr/>
            </p:nvSpPr>
            <p:spPr bwMode="auto">
              <a:xfrm rot="-5295249">
                <a:off x="1088" y="976"/>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4" name="Freeform 252"/>
              <p:cNvSpPr>
                <a:spLocks/>
              </p:cNvSpPr>
              <p:nvPr/>
            </p:nvSpPr>
            <p:spPr bwMode="auto">
              <a:xfrm rot="-5295249">
                <a:off x="1118" y="955"/>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685" name="Line 253"/>
              <p:cNvSpPr>
                <a:spLocks noChangeShapeType="1"/>
              </p:cNvSpPr>
              <p:nvPr/>
            </p:nvSpPr>
            <p:spPr bwMode="auto">
              <a:xfrm rot="16304751" flipH="1">
                <a:off x="1021" y="770"/>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6" name="Line 254"/>
              <p:cNvSpPr>
                <a:spLocks noChangeShapeType="1"/>
              </p:cNvSpPr>
              <p:nvPr/>
            </p:nvSpPr>
            <p:spPr bwMode="auto">
              <a:xfrm rot="16304751" flipH="1">
                <a:off x="1044" y="809"/>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7" name="Line 255"/>
              <p:cNvSpPr>
                <a:spLocks noChangeShapeType="1"/>
              </p:cNvSpPr>
              <p:nvPr/>
            </p:nvSpPr>
            <p:spPr bwMode="auto">
              <a:xfrm rot="16304751" flipH="1">
                <a:off x="1064" y="853"/>
                <a:ext cx="28"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8" name="Line 256"/>
              <p:cNvSpPr>
                <a:spLocks noChangeShapeType="1"/>
              </p:cNvSpPr>
              <p:nvPr/>
            </p:nvSpPr>
            <p:spPr bwMode="auto">
              <a:xfrm rot="16304751" flipH="1">
                <a:off x="1084" y="893"/>
                <a:ext cx="31"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9" name="Line 257"/>
              <p:cNvSpPr>
                <a:spLocks noChangeShapeType="1"/>
              </p:cNvSpPr>
              <p:nvPr/>
            </p:nvSpPr>
            <p:spPr bwMode="auto">
              <a:xfrm rot="16304751" flipH="1">
                <a:off x="1106" y="931"/>
                <a:ext cx="28"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0" name="Line 258"/>
              <p:cNvSpPr>
                <a:spLocks noChangeShapeType="1"/>
              </p:cNvSpPr>
              <p:nvPr/>
            </p:nvSpPr>
            <p:spPr bwMode="auto">
              <a:xfrm rot="-5295249">
                <a:off x="985" y="1072"/>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1" name="Line 259"/>
              <p:cNvSpPr>
                <a:spLocks noChangeShapeType="1"/>
              </p:cNvSpPr>
              <p:nvPr/>
            </p:nvSpPr>
            <p:spPr bwMode="auto">
              <a:xfrm rot="-5295249">
                <a:off x="991" y="1005"/>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2" name="Line 260"/>
              <p:cNvSpPr>
                <a:spLocks noChangeShapeType="1"/>
              </p:cNvSpPr>
              <p:nvPr/>
            </p:nvSpPr>
            <p:spPr bwMode="auto">
              <a:xfrm rot="-5295249">
                <a:off x="995" y="939"/>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3" name="Line 261"/>
              <p:cNvSpPr>
                <a:spLocks noChangeShapeType="1"/>
              </p:cNvSpPr>
              <p:nvPr/>
            </p:nvSpPr>
            <p:spPr bwMode="auto">
              <a:xfrm rot="-5295249">
                <a:off x="1002" y="870"/>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4" name="Line 262"/>
              <p:cNvSpPr>
                <a:spLocks noChangeShapeType="1"/>
              </p:cNvSpPr>
              <p:nvPr/>
            </p:nvSpPr>
            <p:spPr bwMode="auto">
              <a:xfrm rot="-5295249">
                <a:off x="1007" y="802"/>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5" name="Line 263"/>
              <p:cNvSpPr>
                <a:spLocks noChangeShapeType="1"/>
              </p:cNvSpPr>
              <p:nvPr/>
            </p:nvSpPr>
            <p:spPr bwMode="auto">
              <a:xfrm rot="-5295249">
                <a:off x="814" y="926"/>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6" name="Line 264"/>
              <p:cNvSpPr>
                <a:spLocks noChangeShapeType="1"/>
              </p:cNvSpPr>
              <p:nvPr/>
            </p:nvSpPr>
            <p:spPr bwMode="auto">
              <a:xfrm rot="-5295249">
                <a:off x="854" y="927"/>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7" name="Line 265"/>
              <p:cNvSpPr>
                <a:spLocks noChangeShapeType="1"/>
              </p:cNvSpPr>
              <p:nvPr/>
            </p:nvSpPr>
            <p:spPr bwMode="auto">
              <a:xfrm rot="-5295249">
                <a:off x="893" y="928"/>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8" name="Line 266"/>
              <p:cNvSpPr>
                <a:spLocks noChangeShapeType="1"/>
              </p:cNvSpPr>
              <p:nvPr/>
            </p:nvSpPr>
            <p:spPr bwMode="auto">
              <a:xfrm rot="-5295249">
                <a:off x="933" y="93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9" name="Line 267"/>
              <p:cNvSpPr>
                <a:spLocks noChangeShapeType="1"/>
              </p:cNvSpPr>
              <p:nvPr/>
            </p:nvSpPr>
            <p:spPr bwMode="auto">
              <a:xfrm rot="-5295249">
                <a:off x="972" y="930"/>
                <a:ext cx="3"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0" name="Line 268"/>
              <p:cNvSpPr>
                <a:spLocks noChangeShapeType="1"/>
              </p:cNvSpPr>
              <p:nvPr/>
            </p:nvSpPr>
            <p:spPr bwMode="auto">
              <a:xfrm rot="-5295249">
                <a:off x="1013" y="929"/>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1" name="Line 269"/>
              <p:cNvSpPr>
                <a:spLocks noChangeShapeType="1"/>
              </p:cNvSpPr>
              <p:nvPr/>
            </p:nvSpPr>
            <p:spPr bwMode="auto">
              <a:xfrm rot="-5295249">
                <a:off x="1053" y="93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2" name="Line 270"/>
              <p:cNvSpPr>
                <a:spLocks noChangeShapeType="1"/>
              </p:cNvSpPr>
              <p:nvPr/>
            </p:nvSpPr>
            <p:spPr bwMode="auto">
              <a:xfrm rot="-5295249">
                <a:off x="1093" y="931"/>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3" name="Freeform 271"/>
              <p:cNvSpPr>
                <a:spLocks/>
              </p:cNvSpPr>
              <p:nvPr/>
            </p:nvSpPr>
            <p:spPr bwMode="auto">
              <a:xfrm rot="-5295249">
                <a:off x="1121" y="943"/>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704" name="Line 272"/>
              <p:cNvSpPr>
                <a:spLocks noChangeShapeType="1"/>
              </p:cNvSpPr>
              <p:nvPr/>
            </p:nvSpPr>
            <p:spPr bwMode="auto">
              <a:xfrm rot="-5295249" flipH="1" flipV="1">
                <a:off x="988" y="788"/>
                <a:ext cx="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5" name="Line 273"/>
              <p:cNvSpPr>
                <a:spLocks noChangeShapeType="1"/>
              </p:cNvSpPr>
              <p:nvPr/>
            </p:nvSpPr>
            <p:spPr bwMode="auto">
              <a:xfrm rot="-5295249" flipH="1" flipV="1">
                <a:off x="968" y="793"/>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6" name="Line 274"/>
              <p:cNvSpPr>
                <a:spLocks noChangeShapeType="1"/>
              </p:cNvSpPr>
              <p:nvPr/>
            </p:nvSpPr>
            <p:spPr bwMode="auto">
              <a:xfrm rot="-5295249" flipH="1" flipV="1">
                <a:off x="934" y="820"/>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7" name="Line 275"/>
              <p:cNvSpPr>
                <a:spLocks noChangeShapeType="1"/>
              </p:cNvSpPr>
              <p:nvPr/>
            </p:nvSpPr>
            <p:spPr bwMode="auto">
              <a:xfrm rot="-5295249" flipH="1" flipV="1">
                <a:off x="899" y="845"/>
                <a:ext cx="21"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8" name="Line 276"/>
              <p:cNvSpPr>
                <a:spLocks noChangeShapeType="1"/>
              </p:cNvSpPr>
              <p:nvPr/>
            </p:nvSpPr>
            <p:spPr bwMode="auto">
              <a:xfrm rot="-5295249" flipH="1" flipV="1">
                <a:off x="867" y="873"/>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9" name="Line 277"/>
              <p:cNvSpPr>
                <a:spLocks noChangeShapeType="1"/>
              </p:cNvSpPr>
              <p:nvPr/>
            </p:nvSpPr>
            <p:spPr bwMode="auto">
              <a:xfrm rot="-5295249" flipH="1" flipV="1">
                <a:off x="833" y="897"/>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10" name="Freeform 278"/>
              <p:cNvSpPr>
                <a:spLocks/>
              </p:cNvSpPr>
              <p:nvPr/>
            </p:nvSpPr>
            <p:spPr bwMode="auto">
              <a:xfrm rot="-5295249">
                <a:off x="807" y="925"/>
                <a:ext cx="14"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711" name="Line 279"/>
              <p:cNvSpPr>
                <a:spLocks noChangeShapeType="1"/>
              </p:cNvSpPr>
              <p:nvPr/>
            </p:nvSpPr>
            <p:spPr bwMode="auto">
              <a:xfrm rot="16304751" flipH="1">
                <a:off x="809" y="940"/>
                <a:ext cx="16"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12" name="Line 280"/>
              <p:cNvSpPr>
                <a:spLocks noChangeShapeType="1"/>
              </p:cNvSpPr>
              <p:nvPr/>
            </p:nvSpPr>
            <p:spPr bwMode="auto">
              <a:xfrm rot="16304751" flipH="1">
                <a:off x="839" y="966"/>
                <a:ext cx="21"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13" name="Line 281"/>
              <p:cNvSpPr>
                <a:spLocks noChangeShapeType="1"/>
              </p:cNvSpPr>
              <p:nvPr/>
            </p:nvSpPr>
            <p:spPr bwMode="auto">
              <a:xfrm rot="16304751" flipH="1">
                <a:off x="874" y="993"/>
                <a:ext cx="18"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14" name="Line 282"/>
              <p:cNvSpPr>
                <a:spLocks noChangeShapeType="1"/>
              </p:cNvSpPr>
              <p:nvPr/>
            </p:nvSpPr>
            <p:spPr bwMode="auto">
              <a:xfrm rot="16304751" flipH="1">
                <a:off x="906" y="1020"/>
                <a:ext cx="18"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15" name="Line 283"/>
              <p:cNvSpPr>
                <a:spLocks noChangeShapeType="1"/>
              </p:cNvSpPr>
              <p:nvPr/>
            </p:nvSpPr>
            <p:spPr bwMode="auto">
              <a:xfrm rot="16304751" flipH="1">
                <a:off x="940" y="1043"/>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16" name="Line 284"/>
              <p:cNvSpPr>
                <a:spLocks noChangeShapeType="1"/>
              </p:cNvSpPr>
              <p:nvPr/>
            </p:nvSpPr>
            <p:spPr bwMode="auto">
              <a:xfrm rot="16304751" flipH="1">
                <a:off x="972" y="1071"/>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sp>
          <p:nvSpPr>
            <p:cNvPr id="97438" name="Rectangle 158"/>
            <p:cNvSpPr>
              <a:spLocks noChangeArrowheads="1"/>
            </p:cNvSpPr>
            <p:nvPr/>
          </p:nvSpPr>
          <p:spPr bwMode="auto">
            <a:xfrm>
              <a:off x="721" y="159"/>
              <a:ext cx="507"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rgbClr val="3366FF"/>
                  </a:solidFill>
                  <a:latin typeface="Arial" charset="0"/>
                </a:rPr>
                <a:t>SiO</a:t>
              </a:r>
              <a:r>
                <a:rPr lang="en-US" baseline="-25000" dirty="0">
                  <a:solidFill>
                    <a:srgbClr val="3366FF"/>
                  </a:solidFill>
                  <a:latin typeface="Arial" charset="0"/>
                </a:rPr>
                <a:t>2</a:t>
              </a:r>
            </a:p>
          </p:txBody>
        </p:sp>
      </p:grpSp>
      <p:sp>
        <p:nvSpPr>
          <p:cNvPr id="19415" name="Text Box 983"/>
          <p:cNvSpPr txBox="1">
            <a:spLocks noChangeArrowheads="1"/>
          </p:cNvSpPr>
          <p:nvPr/>
        </p:nvSpPr>
        <p:spPr bwMode="auto">
          <a:xfrm>
            <a:off x="488504" y="6446664"/>
            <a:ext cx="661988" cy="36671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b="1">
                <a:solidFill>
                  <a:srgbClr val="3366FF"/>
                </a:solidFill>
                <a:latin typeface="Arial" charset="0"/>
              </a:rPr>
              <a:t>SiO</a:t>
            </a:r>
            <a:r>
              <a:rPr lang="en-US" sz="1800" b="1" baseline="-25000">
                <a:solidFill>
                  <a:srgbClr val="3366FF"/>
                </a:solidFill>
                <a:latin typeface="Arial" charset="0"/>
              </a:rPr>
              <a:t>2</a:t>
            </a:r>
            <a:endParaRPr lang="en-US" sz="1800" b="1">
              <a:solidFill>
                <a:srgbClr val="3366FF"/>
              </a:solidFill>
              <a:latin typeface="Arial" charset="0"/>
            </a:endParaRPr>
          </a:p>
        </p:txBody>
      </p:sp>
      <p:sp>
        <p:nvSpPr>
          <p:cNvPr id="97310" name="Rectangle 30"/>
          <p:cNvSpPr>
            <a:spLocks noChangeArrowheads="1"/>
          </p:cNvSpPr>
          <p:nvPr/>
        </p:nvSpPr>
        <p:spPr bwMode="auto">
          <a:xfrm>
            <a:off x="677417" y="3405014"/>
            <a:ext cx="96838" cy="87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3366FF"/>
              </a:solidFill>
            </a:endParaRPr>
          </a:p>
        </p:txBody>
      </p:sp>
      <p:sp>
        <p:nvSpPr>
          <p:cNvPr id="97311" name="Rectangle 31"/>
          <p:cNvSpPr>
            <a:spLocks noChangeArrowheads="1"/>
          </p:cNvSpPr>
          <p:nvPr/>
        </p:nvSpPr>
        <p:spPr bwMode="auto">
          <a:xfrm>
            <a:off x="677417" y="3409776"/>
            <a:ext cx="92075" cy="82550"/>
          </a:xfrm>
          <a:prstGeom prst="rect">
            <a:avLst/>
          </a:prstGeom>
          <a:solidFill>
            <a:schemeClr val="bg1"/>
          </a:solidFill>
          <a:ln w="22225">
            <a:solidFill>
              <a:srgbClr val="E40D05"/>
            </a:solidFill>
            <a:miter lim="800000"/>
            <a:headEnd/>
            <a:tailEnd/>
          </a:ln>
        </p:spPr>
        <p:txBody>
          <a:bodyPr/>
          <a:lstStyle/>
          <a:p>
            <a:endParaRPr lang="en-US" b="1">
              <a:solidFill>
                <a:srgbClr val="3366FF"/>
              </a:solidFill>
              <a:latin typeface="Arial" charset="0"/>
            </a:endParaRPr>
          </a:p>
        </p:txBody>
      </p:sp>
      <p:sp>
        <p:nvSpPr>
          <p:cNvPr id="97327" name="Line 47"/>
          <p:cNvSpPr>
            <a:spLocks noChangeShapeType="1"/>
          </p:cNvSpPr>
          <p:nvPr/>
        </p:nvSpPr>
        <p:spPr bwMode="auto">
          <a:xfrm>
            <a:off x="723454" y="3446289"/>
            <a:ext cx="1588"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8" name="Rectangle 58"/>
          <p:cNvSpPr>
            <a:spLocks noChangeArrowheads="1"/>
          </p:cNvSpPr>
          <p:nvPr/>
        </p:nvSpPr>
        <p:spPr bwMode="auto">
          <a:xfrm>
            <a:off x="293242" y="3257376"/>
            <a:ext cx="184150"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b="1">
              <a:solidFill>
                <a:srgbClr val="3366FF"/>
              </a:solidFill>
              <a:latin typeface="Arial" charset="0"/>
            </a:endParaRPr>
          </a:p>
        </p:txBody>
      </p:sp>
      <p:sp>
        <p:nvSpPr>
          <p:cNvPr id="97339" name="Text Box 59"/>
          <p:cNvSpPr txBox="1">
            <a:spLocks noChangeArrowheads="1"/>
          </p:cNvSpPr>
          <p:nvPr/>
        </p:nvSpPr>
        <p:spPr bwMode="auto">
          <a:xfrm>
            <a:off x="493267" y="6114876"/>
            <a:ext cx="296863"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1</a:t>
            </a:r>
          </a:p>
        </p:txBody>
      </p:sp>
      <p:sp>
        <p:nvSpPr>
          <p:cNvPr id="97340" name="Text Box 60"/>
          <p:cNvSpPr txBox="1">
            <a:spLocks noChangeArrowheads="1"/>
          </p:cNvSpPr>
          <p:nvPr/>
        </p:nvSpPr>
        <p:spPr bwMode="auto">
          <a:xfrm>
            <a:off x="483742" y="5384626"/>
            <a:ext cx="296863"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4</a:t>
            </a:r>
          </a:p>
        </p:txBody>
      </p:sp>
      <p:sp>
        <p:nvSpPr>
          <p:cNvPr id="97341" name="Text Box 61"/>
          <p:cNvSpPr txBox="1">
            <a:spLocks noChangeArrowheads="1"/>
          </p:cNvSpPr>
          <p:nvPr/>
        </p:nvSpPr>
        <p:spPr bwMode="auto">
          <a:xfrm>
            <a:off x="458342" y="4549601"/>
            <a:ext cx="296863"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7</a:t>
            </a:r>
          </a:p>
        </p:txBody>
      </p:sp>
      <p:sp>
        <p:nvSpPr>
          <p:cNvPr id="97342" name="Text Box 62"/>
          <p:cNvSpPr txBox="1">
            <a:spLocks noChangeArrowheads="1"/>
          </p:cNvSpPr>
          <p:nvPr/>
        </p:nvSpPr>
        <p:spPr bwMode="auto">
          <a:xfrm>
            <a:off x="326579" y="3824114"/>
            <a:ext cx="40957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dirty="0">
                <a:solidFill>
                  <a:srgbClr val="3366FF"/>
                </a:solidFill>
                <a:latin typeface="Arial" charset="0"/>
              </a:rPr>
              <a:t>10</a:t>
            </a:r>
          </a:p>
        </p:txBody>
      </p:sp>
      <p:sp>
        <p:nvSpPr>
          <p:cNvPr id="97343" name="Text Box 63"/>
          <p:cNvSpPr txBox="1">
            <a:spLocks noChangeArrowheads="1"/>
          </p:cNvSpPr>
          <p:nvPr/>
        </p:nvSpPr>
        <p:spPr bwMode="auto">
          <a:xfrm>
            <a:off x="326579" y="3043064"/>
            <a:ext cx="40957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13</a:t>
            </a:r>
          </a:p>
        </p:txBody>
      </p:sp>
      <p:sp>
        <p:nvSpPr>
          <p:cNvPr id="97344" name="Text Box 64"/>
          <p:cNvSpPr txBox="1">
            <a:spLocks noChangeArrowheads="1"/>
          </p:cNvSpPr>
          <p:nvPr/>
        </p:nvSpPr>
        <p:spPr bwMode="auto">
          <a:xfrm>
            <a:off x="602804" y="6203776"/>
            <a:ext cx="296863"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0</a:t>
            </a:r>
          </a:p>
        </p:txBody>
      </p:sp>
      <p:sp>
        <p:nvSpPr>
          <p:cNvPr id="97345" name="Text Box 65"/>
          <p:cNvSpPr txBox="1">
            <a:spLocks noChangeArrowheads="1"/>
          </p:cNvSpPr>
          <p:nvPr/>
        </p:nvSpPr>
        <p:spPr bwMode="auto">
          <a:xfrm>
            <a:off x="1704529" y="6203776"/>
            <a:ext cx="40957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10</a:t>
            </a:r>
          </a:p>
        </p:txBody>
      </p:sp>
      <p:sp>
        <p:nvSpPr>
          <p:cNvPr id="97346" name="Text Box 66"/>
          <p:cNvSpPr txBox="1">
            <a:spLocks noChangeArrowheads="1"/>
          </p:cNvSpPr>
          <p:nvPr/>
        </p:nvSpPr>
        <p:spPr bwMode="auto">
          <a:xfrm>
            <a:off x="2915792" y="6203776"/>
            <a:ext cx="40957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20</a:t>
            </a:r>
          </a:p>
        </p:txBody>
      </p:sp>
      <p:sp>
        <p:nvSpPr>
          <p:cNvPr id="97347" name="Text Box 67"/>
          <p:cNvSpPr txBox="1">
            <a:spLocks noChangeArrowheads="1"/>
          </p:cNvSpPr>
          <p:nvPr/>
        </p:nvSpPr>
        <p:spPr bwMode="auto">
          <a:xfrm>
            <a:off x="4127054" y="6203776"/>
            <a:ext cx="40957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30</a:t>
            </a:r>
          </a:p>
        </p:txBody>
      </p:sp>
      <p:sp>
        <p:nvSpPr>
          <p:cNvPr id="97348" name="Text Box 68"/>
          <p:cNvSpPr txBox="1">
            <a:spLocks noChangeArrowheads="1"/>
          </p:cNvSpPr>
          <p:nvPr/>
        </p:nvSpPr>
        <p:spPr bwMode="auto">
          <a:xfrm>
            <a:off x="5212904" y="6203776"/>
            <a:ext cx="40957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40</a:t>
            </a:r>
          </a:p>
        </p:txBody>
      </p:sp>
      <p:grpSp>
        <p:nvGrpSpPr>
          <p:cNvPr id="97426" name="Group 146"/>
          <p:cNvGrpSpPr>
            <a:grpSpLocks/>
          </p:cNvGrpSpPr>
          <p:nvPr/>
        </p:nvGrpSpPr>
        <p:grpSpPr bwMode="auto">
          <a:xfrm>
            <a:off x="2472879" y="6489526"/>
            <a:ext cx="1441450" cy="323850"/>
            <a:chOff x="2498" y="3873"/>
            <a:chExt cx="908" cy="204"/>
          </a:xfrm>
        </p:grpSpPr>
        <p:sp>
          <p:nvSpPr>
            <p:cNvPr id="97427" name="Rectangle 147"/>
            <p:cNvSpPr>
              <a:spLocks noChangeArrowheads="1"/>
            </p:cNvSpPr>
            <p:nvPr/>
          </p:nvSpPr>
          <p:spPr bwMode="auto">
            <a:xfrm>
              <a:off x="2498" y="3873"/>
              <a:ext cx="735" cy="2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dirty="0" err="1">
                  <a:solidFill>
                    <a:srgbClr val="3366FF"/>
                  </a:solidFill>
                  <a:latin typeface="Helvetica" charset="0"/>
                </a:rPr>
                <a:t>mol</a:t>
              </a:r>
              <a:r>
                <a:rPr lang="en-US" sz="2100" dirty="0">
                  <a:solidFill>
                    <a:srgbClr val="3366FF"/>
                  </a:solidFill>
                  <a:latin typeface="Helvetica" charset="0"/>
                </a:rPr>
                <a:t> % Na</a:t>
              </a:r>
              <a:endParaRPr lang="en-US" sz="2000" b="1" dirty="0">
                <a:solidFill>
                  <a:srgbClr val="3366FF"/>
                </a:solidFill>
                <a:latin typeface="Arial" charset="0"/>
              </a:endParaRPr>
            </a:p>
          </p:txBody>
        </p:sp>
        <p:grpSp>
          <p:nvGrpSpPr>
            <p:cNvPr id="97428" name="Group 148"/>
            <p:cNvGrpSpPr>
              <a:grpSpLocks/>
            </p:cNvGrpSpPr>
            <p:nvPr/>
          </p:nvGrpSpPr>
          <p:grpSpPr bwMode="auto">
            <a:xfrm>
              <a:off x="3216" y="3873"/>
              <a:ext cx="190" cy="202"/>
              <a:chOff x="3545" y="3695"/>
              <a:chExt cx="276" cy="271"/>
            </a:xfrm>
          </p:grpSpPr>
          <p:sp>
            <p:nvSpPr>
              <p:cNvPr id="97429" name="Rectangle 149"/>
              <p:cNvSpPr>
                <a:spLocks noChangeArrowheads="1"/>
              </p:cNvSpPr>
              <p:nvPr/>
            </p:nvSpPr>
            <p:spPr bwMode="auto">
              <a:xfrm>
                <a:off x="3545" y="3776"/>
                <a:ext cx="91" cy="1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3366FF"/>
                    </a:solidFill>
                    <a:latin typeface="Helvetica" charset="0"/>
                  </a:rPr>
                  <a:t>2</a:t>
                </a:r>
                <a:endParaRPr lang="en-US" sz="2000" b="1">
                  <a:solidFill>
                    <a:srgbClr val="3366FF"/>
                  </a:solidFill>
                  <a:latin typeface="Arial" charset="0"/>
                </a:endParaRPr>
              </a:p>
            </p:txBody>
          </p:sp>
          <p:sp>
            <p:nvSpPr>
              <p:cNvPr id="97430" name="Rectangle 150"/>
              <p:cNvSpPr>
                <a:spLocks noChangeArrowheads="1"/>
              </p:cNvSpPr>
              <p:nvPr/>
            </p:nvSpPr>
            <p:spPr bwMode="auto">
              <a:xfrm>
                <a:off x="3631" y="3695"/>
                <a:ext cx="190" cy="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a:solidFill>
                      <a:srgbClr val="3366FF"/>
                    </a:solidFill>
                    <a:latin typeface="Helvetica" charset="0"/>
                  </a:rPr>
                  <a:t>O</a:t>
                </a:r>
                <a:endParaRPr lang="en-US" sz="2000" b="1">
                  <a:solidFill>
                    <a:srgbClr val="3366FF"/>
                  </a:solidFill>
                  <a:latin typeface="Arial" charset="0"/>
                </a:endParaRPr>
              </a:p>
            </p:txBody>
          </p:sp>
        </p:grpSp>
      </p:grpSp>
      <p:sp>
        <p:nvSpPr>
          <p:cNvPr id="97431" name="Rectangle 151"/>
          <p:cNvSpPr>
            <a:spLocks noChangeArrowheads="1"/>
          </p:cNvSpPr>
          <p:nvPr/>
        </p:nvSpPr>
        <p:spPr bwMode="auto">
          <a:xfrm rot="16200000">
            <a:off x="129729" y="4748039"/>
            <a:ext cx="325438"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3366FF"/>
                </a:solidFill>
                <a:latin typeface="Helvetica" charset="0"/>
              </a:rPr>
              <a:t>log </a:t>
            </a:r>
            <a:endParaRPr lang="en-US" sz="1800" b="1">
              <a:solidFill>
                <a:srgbClr val="3366FF"/>
              </a:solidFill>
              <a:latin typeface="Arial" charset="0"/>
            </a:endParaRPr>
          </a:p>
        </p:txBody>
      </p:sp>
      <p:sp>
        <p:nvSpPr>
          <p:cNvPr id="97432" name="Rectangle 152"/>
          <p:cNvSpPr>
            <a:spLocks noChangeArrowheads="1"/>
          </p:cNvSpPr>
          <p:nvPr/>
        </p:nvSpPr>
        <p:spPr bwMode="auto">
          <a:xfrm rot="16200000">
            <a:off x="224979" y="4506739"/>
            <a:ext cx="147638"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dirty="0">
                <a:solidFill>
                  <a:srgbClr val="3366FF"/>
                </a:solidFill>
                <a:latin typeface="Symbol" charset="2"/>
                <a:cs typeface="Symbol" charset="2"/>
              </a:rPr>
              <a:t>h</a:t>
            </a:r>
            <a:endParaRPr lang="en-US" sz="1800" b="1" dirty="0">
              <a:solidFill>
                <a:srgbClr val="3366FF"/>
              </a:solidFill>
              <a:latin typeface="Symbol" charset="2"/>
              <a:cs typeface="Symbol" charset="2"/>
            </a:endParaRPr>
          </a:p>
        </p:txBody>
      </p:sp>
      <p:sp>
        <p:nvSpPr>
          <p:cNvPr id="97433" name="Rectangle 153"/>
          <p:cNvSpPr>
            <a:spLocks noChangeArrowheads="1"/>
          </p:cNvSpPr>
          <p:nvPr/>
        </p:nvSpPr>
        <p:spPr bwMode="auto">
          <a:xfrm rot="16200000">
            <a:off x="-32196" y="4081289"/>
            <a:ext cx="622300"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3366FF"/>
                </a:solidFill>
                <a:latin typeface="Helvetica" charset="0"/>
              </a:rPr>
              <a:t>, Pa s</a:t>
            </a:r>
            <a:endParaRPr lang="en-US" sz="1800" b="1">
              <a:solidFill>
                <a:srgbClr val="3366FF"/>
              </a:solidFill>
              <a:latin typeface="Arial" charset="0"/>
            </a:endParaRPr>
          </a:p>
        </p:txBody>
      </p:sp>
      <p:sp>
        <p:nvSpPr>
          <p:cNvPr id="97443" name="Rectangle 163"/>
          <p:cNvSpPr>
            <a:spLocks noChangeArrowheads="1"/>
          </p:cNvSpPr>
          <p:nvPr/>
        </p:nvSpPr>
        <p:spPr bwMode="auto">
          <a:xfrm>
            <a:off x="611560" y="3384376"/>
            <a:ext cx="152400" cy="152400"/>
          </a:xfrm>
          <a:prstGeom prst="rect">
            <a:avLst/>
          </a:prstGeom>
          <a:solidFill>
            <a:srgbClr val="FB151D"/>
          </a:solidFill>
          <a:ln w="9525">
            <a:solidFill>
              <a:schemeClr val="tx1"/>
            </a:solidFill>
            <a:miter lim="800000"/>
            <a:headEnd/>
            <a:tailEnd/>
          </a:ln>
        </p:spPr>
        <p:txBody>
          <a:bodyPr wrap="none" anchor="ctr"/>
          <a:lstStyle/>
          <a:p>
            <a:endParaRPr lang="en-US">
              <a:solidFill>
                <a:srgbClr val="3366FF"/>
              </a:solidFill>
            </a:endParaRPr>
          </a:p>
        </p:txBody>
      </p:sp>
      <p:sp>
        <p:nvSpPr>
          <p:cNvPr id="97444" name="Text Box 164"/>
          <p:cNvSpPr txBox="1">
            <a:spLocks noChangeArrowheads="1"/>
          </p:cNvSpPr>
          <p:nvPr/>
        </p:nvSpPr>
        <p:spPr bwMode="auto">
          <a:xfrm>
            <a:off x="-36512" y="2660402"/>
            <a:ext cx="9271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dirty="0">
                <a:solidFill>
                  <a:srgbClr val="3366FF"/>
                </a:solidFill>
                <a:latin typeface="Geneva" charset="0"/>
              </a:rPr>
              <a:t>1200°C</a:t>
            </a:r>
          </a:p>
        </p:txBody>
      </p:sp>
      <p:sp>
        <p:nvSpPr>
          <p:cNvPr id="1058" name="ZoneTexte 1057"/>
          <p:cNvSpPr txBox="1"/>
          <p:nvPr/>
        </p:nvSpPr>
        <p:spPr>
          <a:xfrm>
            <a:off x="683568" y="1124744"/>
            <a:ext cx="388479" cy="261610"/>
          </a:xfrm>
          <a:prstGeom prst="rect">
            <a:avLst/>
          </a:prstGeom>
          <a:noFill/>
        </p:spPr>
        <p:txBody>
          <a:bodyPr wrap="none" rtlCol="0">
            <a:spAutoFit/>
          </a:bodyPr>
          <a:lstStyle/>
          <a:p>
            <a:r>
              <a:rPr lang="fr-FR" sz="1100" dirty="0" smtClean="0">
                <a:solidFill>
                  <a:srgbClr val="21D6D0"/>
                </a:solidFill>
              </a:rPr>
              <a:t>BO</a:t>
            </a:r>
            <a:endParaRPr lang="fr-FR" sz="1100" dirty="0">
              <a:solidFill>
                <a:srgbClr val="21D6D0"/>
              </a:solidFill>
            </a:endParaRPr>
          </a:p>
        </p:txBody>
      </p:sp>
      <p:grpSp>
        <p:nvGrpSpPr>
          <p:cNvPr id="1059" name="Group 69"/>
          <p:cNvGrpSpPr>
            <a:grpSpLocks/>
          </p:cNvGrpSpPr>
          <p:nvPr/>
        </p:nvGrpSpPr>
        <p:grpSpPr bwMode="auto">
          <a:xfrm>
            <a:off x="717104" y="3133551"/>
            <a:ext cx="4800600" cy="3078163"/>
            <a:chOff x="384" y="999"/>
            <a:chExt cx="3024" cy="1939"/>
          </a:xfrm>
        </p:grpSpPr>
        <p:grpSp>
          <p:nvGrpSpPr>
            <p:cNvPr id="1060" name="Group 70"/>
            <p:cNvGrpSpPr>
              <a:grpSpLocks/>
            </p:cNvGrpSpPr>
            <p:nvPr/>
          </p:nvGrpSpPr>
          <p:grpSpPr bwMode="auto">
            <a:xfrm>
              <a:off x="384" y="999"/>
              <a:ext cx="93" cy="1938"/>
              <a:chOff x="3964" y="2048"/>
              <a:chExt cx="359" cy="8294"/>
            </a:xfrm>
          </p:grpSpPr>
          <p:sp>
            <p:nvSpPr>
              <p:cNvPr id="1123" name="Line 71"/>
              <p:cNvSpPr>
                <a:spLocks noChangeShapeType="1"/>
              </p:cNvSpPr>
              <p:nvPr/>
            </p:nvSpPr>
            <p:spPr bwMode="auto">
              <a:xfrm>
                <a:off x="3964" y="10341"/>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24" name="Line 72"/>
              <p:cNvSpPr>
                <a:spLocks noChangeShapeType="1"/>
              </p:cNvSpPr>
              <p:nvPr/>
            </p:nvSpPr>
            <p:spPr bwMode="auto">
              <a:xfrm>
                <a:off x="3964" y="8268"/>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25" name="Line 73"/>
              <p:cNvSpPr>
                <a:spLocks noChangeShapeType="1"/>
              </p:cNvSpPr>
              <p:nvPr/>
            </p:nvSpPr>
            <p:spPr bwMode="auto">
              <a:xfrm>
                <a:off x="3964" y="6194"/>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26" name="Line 74"/>
              <p:cNvSpPr>
                <a:spLocks noChangeShapeType="1"/>
              </p:cNvSpPr>
              <p:nvPr/>
            </p:nvSpPr>
            <p:spPr bwMode="auto">
              <a:xfrm>
                <a:off x="3964" y="4121"/>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27" name="Line 75"/>
              <p:cNvSpPr>
                <a:spLocks noChangeShapeType="1"/>
              </p:cNvSpPr>
              <p:nvPr/>
            </p:nvSpPr>
            <p:spPr bwMode="auto">
              <a:xfrm>
                <a:off x="3964" y="2048"/>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28" name="Line 76"/>
              <p:cNvSpPr>
                <a:spLocks noChangeShapeType="1"/>
              </p:cNvSpPr>
              <p:nvPr/>
            </p:nvSpPr>
            <p:spPr bwMode="auto">
              <a:xfrm>
                <a:off x="3964" y="965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29" name="Line 77"/>
              <p:cNvSpPr>
                <a:spLocks noChangeShapeType="1"/>
              </p:cNvSpPr>
              <p:nvPr/>
            </p:nvSpPr>
            <p:spPr bwMode="auto">
              <a:xfrm>
                <a:off x="3964" y="895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30" name="Line 78"/>
              <p:cNvSpPr>
                <a:spLocks noChangeShapeType="1"/>
              </p:cNvSpPr>
              <p:nvPr/>
            </p:nvSpPr>
            <p:spPr bwMode="auto">
              <a:xfrm>
                <a:off x="3964" y="7577"/>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31" name="Line 79"/>
              <p:cNvSpPr>
                <a:spLocks noChangeShapeType="1"/>
              </p:cNvSpPr>
              <p:nvPr/>
            </p:nvSpPr>
            <p:spPr bwMode="auto">
              <a:xfrm>
                <a:off x="3964" y="6885"/>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32" name="Line 80"/>
              <p:cNvSpPr>
                <a:spLocks noChangeShapeType="1"/>
              </p:cNvSpPr>
              <p:nvPr/>
            </p:nvSpPr>
            <p:spPr bwMode="auto">
              <a:xfrm>
                <a:off x="3964" y="5503"/>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33" name="Line 81"/>
              <p:cNvSpPr>
                <a:spLocks noChangeShapeType="1"/>
              </p:cNvSpPr>
              <p:nvPr/>
            </p:nvSpPr>
            <p:spPr bwMode="auto">
              <a:xfrm>
                <a:off x="3964" y="4812"/>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34" name="Line 82"/>
              <p:cNvSpPr>
                <a:spLocks noChangeShapeType="1"/>
              </p:cNvSpPr>
              <p:nvPr/>
            </p:nvSpPr>
            <p:spPr bwMode="auto">
              <a:xfrm>
                <a:off x="3964" y="343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35" name="Line 83"/>
              <p:cNvSpPr>
                <a:spLocks noChangeShapeType="1"/>
              </p:cNvSpPr>
              <p:nvPr/>
            </p:nvSpPr>
            <p:spPr bwMode="auto">
              <a:xfrm>
                <a:off x="3964" y="273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1061" name="Group 84"/>
            <p:cNvGrpSpPr>
              <a:grpSpLocks/>
            </p:cNvGrpSpPr>
            <p:nvPr/>
          </p:nvGrpSpPr>
          <p:grpSpPr bwMode="auto">
            <a:xfrm>
              <a:off x="3307" y="999"/>
              <a:ext cx="93" cy="1938"/>
              <a:chOff x="15271" y="2048"/>
              <a:chExt cx="360" cy="8294"/>
            </a:xfrm>
          </p:grpSpPr>
          <p:sp>
            <p:nvSpPr>
              <p:cNvPr id="1110" name="Line 85"/>
              <p:cNvSpPr>
                <a:spLocks noChangeShapeType="1"/>
              </p:cNvSpPr>
              <p:nvPr/>
            </p:nvSpPr>
            <p:spPr bwMode="auto">
              <a:xfrm flipH="1">
                <a:off x="15271" y="10341"/>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11" name="Line 86"/>
              <p:cNvSpPr>
                <a:spLocks noChangeShapeType="1"/>
              </p:cNvSpPr>
              <p:nvPr/>
            </p:nvSpPr>
            <p:spPr bwMode="auto">
              <a:xfrm flipH="1">
                <a:off x="15271" y="8268"/>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12" name="Line 87"/>
              <p:cNvSpPr>
                <a:spLocks noChangeShapeType="1"/>
              </p:cNvSpPr>
              <p:nvPr/>
            </p:nvSpPr>
            <p:spPr bwMode="auto">
              <a:xfrm flipH="1">
                <a:off x="15271" y="6194"/>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13" name="Line 88"/>
              <p:cNvSpPr>
                <a:spLocks noChangeShapeType="1"/>
              </p:cNvSpPr>
              <p:nvPr/>
            </p:nvSpPr>
            <p:spPr bwMode="auto">
              <a:xfrm flipH="1">
                <a:off x="15271" y="4121"/>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14" name="Line 89"/>
              <p:cNvSpPr>
                <a:spLocks noChangeShapeType="1"/>
              </p:cNvSpPr>
              <p:nvPr/>
            </p:nvSpPr>
            <p:spPr bwMode="auto">
              <a:xfrm flipH="1">
                <a:off x="15271" y="2048"/>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15" name="Line 90"/>
              <p:cNvSpPr>
                <a:spLocks noChangeShapeType="1"/>
              </p:cNvSpPr>
              <p:nvPr/>
            </p:nvSpPr>
            <p:spPr bwMode="auto">
              <a:xfrm flipH="1">
                <a:off x="15437" y="965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16" name="Line 91"/>
              <p:cNvSpPr>
                <a:spLocks noChangeShapeType="1"/>
              </p:cNvSpPr>
              <p:nvPr/>
            </p:nvSpPr>
            <p:spPr bwMode="auto">
              <a:xfrm flipH="1">
                <a:off x="15437" y="895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17" name="Line 92"/>
              <p:cNvSpPr>
                <a:spLocks noChangeShapeType="1"/>
              </p:cNvSpPr>
              <p:nvPr/>
            </p:nvSpPr>
            <p:spPr bwMode="auto">
              <a:xfrm flipH="1">
                <a:off x="15437" y="7577"/>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18" name="Line 93"/>
              <p:cNvSpPr>
                <a:spLocks noChangeShapeType="1"/>
              </p:cNvSpPr>
              <p:nvPr/>
            </p:nvSpPr>
            <p:spPr bwMode="auto">
              <a:xfrm flipH="1">
                <a:off x="15437" y="6885"/>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19" name="Line 94"/>
              <p:cNvSpPr>
                <a:spLocks noChangeShapeType="1"/>
              </p:cNvSpPr>
              <p:nvPr/>
            </p:nvSpPr>
            <p:spPr bwMode="auto">
              <a:xfrm flipH="1">
                <a:off x="15437" y="5503"/>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20" name="Line 95"/>
              <p:cNvSpPr>
                <a:spLocks noChangeShapeType="1"/>
              </p:cNvSpPr>
              <p:nvPr/>
            </p:nvSpPr>
            <p:spPr bwMode="auto">
              <a:xfrm flipH="1">
                <a:off x="15437" y="4812"/>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21" name="Line 96"/>
              <p:cNvSpPr>
                <a:spLocks noChangeShapeType="1"/>
              </p:cNvSpPr>
              <p:nvPr/>
            </p:nvSpPr>
            <p:spPr bwMode="auto">
              <a:xfrm flipH="1">
                <a:off x="15437" y="343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22" name="Line 97"/>
              <p:cNvSpPr>
                <a:spLocks noChangeShapeType="1"/>
              </p:cNvSpPr>
              <p:nvPr/>
            </p:nvSpPr>
            <p:spPr bwMode="auto">
              <a:xfrm flipH="1">
                <a:off x="15437" y="273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1062" name="Group 98"/>
            <p:cNvGrpSpPr>
              <a:grpSpLocks/>
            </p:cNvGrpSpPr>
            <p:nvPr/>
          </p:nvGrpSpPr>
          <p:grpSpPr bwMode="auto">
            <a:xfrm>
              <a:off x="384" y="2853"/>
              <a:ext cx="3016" cy="84"/>
              <a:chOff x="3964" y="9982"/>
              <a:chExt cx="11668" cy="359"/>
            </a:xfrm>
          </p:grpSpPr>
          <p:sp>
            <p:nvSpPr>
              <p:cNvPr id="1089" name="Line 99"/>
              <p:cNvSpPr>
                <a:spLocks noChangeShapeType="1"/>
              </p:cNvSpPr>
              <p:nvPr/>
            </p:nvSpPr>
            <p:spPr bwMode="auto">
              <a:xfrm flipV="1">
                <a:off x="3964"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90" name="Line 100"/>
              <p:cNvSpPr>
                <a:spLocks noChangeShapeType="1"/>
              </p:cNvSpPr>
              <p:nvPr/>
            </p:nvSpPr>
            <p:spPr bwMode="auto">
              <a:xfrm flipV="1">
                <a:off x="6881"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91" name="Line 101"/>
              <p:cNvSpPr>
                <a:spLocks noChangeShapeType="1"/>
              </p:cNvSpPr>
              <p:nvPr/>
            </p:nvSpPr>
            <p:spPr bwMode="auto">
              <a:xfrm flipV="1">
                <a:off x="9797"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92" name="Line 102"/>
              <p:cNvSpPr>
                <a:spLocks noChangeShapeType="1"/>
              </p:cNvSpPr>
              <p:nvPr/>
            </p:nvSpPr>
            <p:spPr bwMode="auto">
              <a:xfrm flipV="1">
                <a:off x="12714"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93" name="Line 103"/>
              <p:cNvSpPr>
                <a:spLocks noChangeShapeType="1"/>
              </p:cNvSpPr>
              <p:nvPr/>
            </p:nvSpPr>
            <p:spPr bwMode="auto">
              <a:xfrm flipV="1">
                <a:off x="15631"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94" name="Line 104"/>
              <p:cNvSpPr>
                <a:spLocks noChangeShapeType="1"/>
              </p:cNvSpPr>
              <p:nvPr/>
            </p:nvSpPr>
            <p:spPr bwMode="auto">
              <a:xfrm flipV="1">
                <a:off x="4545"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95" name="Line 105"/>
              <p:cNvSpPr>
                <a:spLocks noChangeShapeType="1"/>
              </p:cNvSpPr>
              <p:nvPr/>
            </p:nvSpPr>
            <p:spPr bwMode="auto">
              <a:xfrm flipV="1">
                <a:off x="5125"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96" name="Line 106"/>
              <p:cNvSpPr>
                <a:spLocks noChangeShapeType="1"/>
              </p:cNvSpPr>
              <p:nvPr/>
            </p:nvSpPr>
            <p:spPr bwMode="auto">
              <a:xfrm flipV="1">
                <a:off x="5706"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97" name="Line 107"/>
              <p:cNvSpPr>
                <a:spLocks noChangeShapeType="1"/>
              </p:cNvSpPr>
              <p:nvPr/>
            </p:nvSpPr>
            <p:spPr bwMode="auto">
              <a:xfrm flipV="1">
                <a:off x="6300"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98" name="Line 108"/>
              <p:cNvSpPr>
                <a:spLocks noChangeShapeType="1"/>
              </p:cNvSpPr>
              <p:nvPr/>
            </p:nvSpPr>
            <p:spPr bwMode="auto">
              <a:xfrm flipV="1">
                <a:off x="7461"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99" name="Line 109"/>
              <p:cNvSpPr>
                <a:spLocks noChangeShapeType="1"/>
              </p:cNvSpPr>
              <p:nvPr/>
            </p:nvSpPr>
            <p:spPr bwMode="auto">
              <a:xfrm flipV="1">
                <a:off x="8042"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00" name="Line 110"/>
              <p:cNvSpPr>
                <a:spLocks noChangeShapeType="1"/>
              </p:cNvSpPr>
              <p:nvPr/>
            </p:nvSpPr>
            <p:spPr bwMode="auto">
              <a:xfrm flipV="1">
                <a:off x="8636"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01" name="Line 111"/>
              <p:cNvSpPr>
                <a:spLocks noChangeShapeType="1"/>
              </p:cNvSpPr>
              <p:nvPr/>
            </p:nvSpPr>
            <p:spPr bwMode="auto">
              <a:xfrm flipV="1">
                <a:off x="9217"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02" name="Line 112"/>
              <p:cNvSpPr>
                <a:spLocks noChangeShapeType="1"/>
              </p:cNvSpPr>
              <p:nvPr/>
            </p:nvSpPr>
            <p:spPr bwMode="auto">
              <a:xfrm flipV="1">
                <a:off x="10378"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03" name="Line 113"/>
              <p:cNvSpPr>
                <a:spLocks noChangeShapeType="1"/>
              </p:cNvSpPr>
              <p:nvPr/>
            </p:nvSpPr>
            <p:spPr bwMode="auto">
              <a:xfrm flipV="1">
                <a:off x="10958"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04" name="Line 114"/>
              <p:cNvSpPr>
                <a:spLocks noChangeShapeType="1"/>
              </p:cNvSpPr>
              <p:nvPr/>
            </p:nvSpPr>
            <p:spPr bwMode="auto">
              <a:xfrm flipV="1">
                <a:off x="11539"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05" name="Line 115"/>
              <p:cNvSpPr>
                <a:spLocks noChangeShapeType="1"/>
              </p:cNvSpPr>
              <p:nvPr/>
            </p:nvSpPr>
            <p:spPr bwMode="auto">
              <a:xfrm flipV="1">
                <a:off x="12133"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06" name="Line 116"/>
              <p:cNvSpPr>
                <a:spLocks noChangeShapeType="1"/>
              </p:cNvSpPr>
              <p:nvPr/>
            </p:nvSpPr>
            <p:spPr bwMode="auto">
              <a:xfrm flipV="1">
                <a:off x="13294"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07" name="Line 117"/>
              <p:cNvSpPr>
                <a:spLocks noChangeShapeType="1"/>
              </p:cNvSpPr>
              <p:nvPr/>
            </p:nvSpPr>
            <p:spPr bwMode="auto">
              <a:xfrm flipV="1">
                <a:off x="13875"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08" name="Line 118"/>
              <p:cNvSpPr>
                <a:spLocks noChangeShapeType="1"/>
              </p:cNvSpPr>
              <p:nvPr/>
            </p:nvSpPr>
            <p:spPr bwMode="auto">
              <a:xfrm flipV="1">
                <a:off x="14469"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109" name="Line 119"/>
              <p:cNvSpPr>
                <a:spLocks noChangeShapeType="1"/>
              </p:cNvSpPr>
              <p:nvPr/>
            </p:nvSpPr>
            <p:spPr bwMode="auto">
              <a:xfrm flipV="1">
                <a:off x="15050"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1063" name="Group 120"/>
            <p:cNvGrpSpPr>
              <a:grpSpLocks/>
            </p:cNvGrpSpPr>
            <p:nvPr/>
          </p:nvGrpSpPr>
          <p:grpSpPr bwMode="auto">
            <a:xfrm>
              <a:off x="384" y="999"/>
              <a:ext cx="3016" cy="84"/>
              <a:chOff x="3964" y="2048"/>
              <a:chExt cx="11668" cy="359"/>
            </a:xfrm>
          </p:grpSpPr>
          <p:sp>
            <p:nvSpPr>
              <p:cNvPr id="1068" name="Line 121"/>
              <p:cNvSpPr>
                <a:spLocks noChangeShapeType="1"/>
              </p:cNvSpPr>
              <p:nvPr/>
            </p:nvSpPr>
            <p:spPr bwMode="auto">
              <a:xfrm>
                <a:off x="3964"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69" name="Line 122"/>
              <p:cNvSpPr>
                <a:spLocks noChangeShapeType="1"/>
              </p:cNvSpPr>
              <p:nvPr/>
            </p:nvSpPr>
            <p:spPr bwMode="auto">
              <a:xfrm>
                <a:off x="6881"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70" name="Line 123"/>
              <p:cNvSpPr>
                <a:spLocks noChangeShapeType="1"/>
              </p:cNvSpPr>
              <p:nvPr/>
            </p:nvSpPr>
            <p:spPr bwMode="auto">
              <a:xfrm>
                <a:off x="9797"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71" name="Line 124"/>
              <p:cNvSpPr>
                <a:spLocks noChangeShapeType="1"/>
              </p:cNvSpPr>
              <p:nvPr/>
            </p:nvSpPr>
            <p:spPr bwMode="auto">
              <a:xfrm>
                <a:off x="12714"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72" name="Line 125"/>
              <p:cNvSpPr>
                <a:spLocks noChangeShapeType="1"/>
              </p:cNvSpPr>
              <p:nvPr/>
            </p:nvSpPr>
            <p:spPr bwMode="auto">
              <a:xfrm>
                <a:off x="15631"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73" name="Line 126"/>
              <p:cNvSpPr>
                <a:spLocks noChangeShapeType="1"/>
              </p:cNvSpPr>
              <p:nvPr/>
            </p:nvSpPr>
            <p:spPr bwMode="auto">
              <a:xfrm>
                <a:off x="4545"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74" name="Line 127"/>
              <p:cNvSpPr>
                <a:spLocks noChangeShapeType="1"/>
              </p:cNvSpPr>
              <p:nvPr/>
            </p:nvSpPr>
            <p:spPr bwMode="auto">
              <a:xfrm>
                <a:off x="5125"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75" name="Line 128"/>
              <p:cNvSpPr>
                <a:spLocks noChangeShapeType="1"/>
              </p:cNvSpPr>
              <p:nvPr/>
            </p:nvSpPr>
            <p:spPr bwMode="auto">
              <a:xfrm>
                <a:off x="5706"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76" name="Line 129"/>
              <p:cNvSpPr>
                <a:spLocks noChangeShapeType="1"/>
              </p:cNvSpPr>
              <p:nvPr/>
            </p:nvSpPr>
            <p:spPr bwMode="auto">
              <a:xfrm>
                <a:off x="6300"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77" name="Line 130"/>
              <p:cNvSpPr>
                <a:spLocks noChangeShapeType="1"/>
              </p:cNvSpPr>
              <p:nvPr/>
            </p:nvSpPr>
            <p:spPr bwMode="auto">
              <a:xfrm>
                <a:off x="7461"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78" name="Line 131"/>
              <p:cNvSpPr>
                <a:spLocks noChangeShapeType="1"/>
              </p:cNvSpPr>
              <p:nvPr/>
            </p:nvSpPr>
            <p:spPr bwMode="auto">
              <a:xfrm>
                <a:off x="8042"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79" name="Line 132"/>
              <p:cNvSpPr>
                <a:spLocks noChangeShapeType="1"/>
              </p:cNvSpPr>
              <p:nvPr/>
            </p:nvSpPr>
            <p:spPr bwMode="auto">
              <a:xfrm>
                <a:off x="8636"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80" name="Line 133"/>
              <p:cNvSpPr>
                <a:spLocks noChangeShapeType="1"/>
              </p:cNvSpPr>
              <p:nvPr/>
            </p:nvSpPr>
            <p:spPr bwMode="auto">
              <a:xfrm>
                <a:off x="9217"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81" name="Line 134"/>
              <p:cNvSpPr>
                <a:spLocks noChangeShapeType="1"/>
              </p:cNvSpPr>
              <p:nvPr/>
            </p:nvSpPr>
            <p:spPr bwMode="auto">
              <a:xfrm>
                <a:off x="10378"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82" name="Line 135"/>
              <p:cNvSpPr>
                <a:spLocks noChangeShapeType="1"/>
              </p:cNvSpPr>
              <p:nvPr/>
            </p:nvSpPr>
            <p:spPr bwMode="auto">
              <a:xfrm>
                <a:off x="10958"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83" name="Line 136"/>
              <p:cNvSpPr>
                <a:spLocks noChangeShapeType="1"/>
              </p:cNvSpPr>
              <p:nvPr/>
            </p:nvSpPr>
            <p:spPr bwMode="auto">
              <a:xfrm>
                <a:off x="11539"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84" name="Line 137"/>
              <p:cNvSpPr>
                <a:spLocks noChangeShapeType="1"/>
              </p:cNvSpPr>
              <p:nvPr/>
            </p:nvSpPr>
            <p:spPr bwMode="auto">
              <a:xfrm>
                <a:off x="12133"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85" name="Line 138"/>
              <p:cNvSpPr>
                <a:spLocks noChangeShapeType="1"/>
              </p:cNvSpPr>
              <p:nvPr/>
            </p:nvSpPr>
            <p:spPr bwMode="auto">
              <a:xfrm>
                <a:off x="13294"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86" name="Line 139"/>
              <p:cNvSpPr>
                <a:spLocks noChangeShapeType="1"/>
              </p:cNvSpPr>
              <p:nvPr/>
            </p:nvSpPr>
            <p:spPr bwMode="auto">
              <a:xfrm>
                <a:off x="13875"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87" name="Line 140"/>
              <p:cNvSpPr>
                <a:spLocks noChangeShapeType="1"/>
              </p:cNvSpPr>
              <p:nvPr/>
            </p:nvSpPr>
            <p:spPr bwMode="auto">
              <a:xfrm>
                <a:off x="14469"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88" name="Line 141"/>
              <p:cNvSpPr>
                <a:spLocks noChangeShapeType="1"/>
              </p:cNvSpPr>
              <p:nvPr/>
            </p:nvSpPr>
            <p:spPr bwMode="auto">
              <a:xfrm>
                <a:off x="15050"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sp>
          <p:nvSpPr>
            <p:cNvPr id="1064" name="Line 142"/>
            <p:cNvSpPr>
              <a:spLocks noChangeShapeType="1"/>
            </p:cNvSpPr>
            <p:nvPr/>
          </p:nvSpPr>
          <p:spPr bwMode="auto">
            <a:xfrm flipV="1">
              <a:off x="384" y="999"/>
              <a:ext cx="1" cy="1938"/>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65" name="Line 143"/>
            <p:cNvSpPr>
              <a:spLocks noChangeShapeType="1"/>
            </p:cNvSpPr>
            <p:nvPr/>
          </p:nvSpPr>
          <p:spPr bwMode="auto">
            <a:xfrm flipV="1">
              <a:off x="3408" y="999"/>
              <a:ext cx="0" cy="1938"/>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66" name="Line 144"/>
            <p:cNvSpPr>
              <a:spLocks noChangeShapeType="1"/>
            </p:cNvSpPr>
            <p:nvPr/>
          </p:nvSpPr>
          <p:spPr bwMode="auto">
            <a:xfrm>
              <a:off x="384" y="2937"/>
              <a:ext cx="3016"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67" name="Line 145"/>
            <p:cNvSpPr>
              <a:spLocks noChangeShapeType="1"/>
            </p:cNvSpPr>
            <p:nvPr/>
          </p:nvSpPr>
          <p:spPr bwMode="auto">
            <a:xfrm>
              <a:off x="392" y="999"/>
              <a:ext cx="3016"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pic>
        <p:nvPicPr>
          <p:cNvPr id="1136" name="Image 1135"/>
          <p:cNvPicPr>
            <a:picLocks noChangeAspect="1"/>
          </p:cNvPicPr>
          <p:nvPr/>
        </p:nvPicPr>
        <p:blipFill>
          <a:blip r:embed="rId3"/>
          <a:stretch>
            <a:fillRect/>
          </a:stretch>
        </p:blipFill>
        <p:spPr>
          <a:xfrm>
            <a:off x="5724128" y="3068960"/>
            <a:ext cx="2592288" cy="3656779"/>
          </a:xfrm>
          <a:prstGeom prst="rect">
            <a:avLst/>
          </a:prstGeom>
        </p:spPr>
      </p:pic>
      <p:sp>
        <p:nvSpPr>
          <p:cNvPr id="5" name="ZoneTexte 4"/>
          <p:cNvSpPr txBox="1"/>
          <p:nvPr/>
        </p:nvSpPr>
        <p:spPr>
          <a:xfrm>
            <a:off x="-36512" y="260648"/>
            <a:ext cx="4894088" cy="338554"/>
          </a:xfrm>
          <a:prstGeom prst="rect">
            <a:avLst/>
          </a:prstGeom>
          <a:noFill/>
        </p:spPr>
        <p:txBody>
          <a:bodyPr wrap="none" rtlCol="0">
            <a:spAutoFit/>
          </a:bodyPr>
          <a:lstStyle/>
          <a:p>
            <a:r>
              <a:rPr lang="fr-FR" sz="1600" b="1" dirty="0" smtClean="0">
                <a:solidFill>
                  <a:schemeClr val="bg1"/>
                </a:solidFill>
              </a:rPr>
              <a:t>Structure versus propriétés des silicates fondus</a:t>
            </a:r>
            <a:endParaRPr lang="fr-FR" sz="1600" b="1" dirty="0">
              <a:solidFill>
                <a:schemeClr val="bg1"/>
              </a:solidFill>
            </a:endParaRPr>
          </a:p>
        </p:txBody>
      </p:sp>
    </p:spTree>
    <p:extLst>
      <p:ext uri="{BB962C8B-B14F-4D97-AF65-F5344CB8AC3E}">
        <p14:creationId xmlns:p14="http://schemas.microsoft.com/office/powerpoint/2010/main" val="37415737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11" name="Group 779"/>
          <p:cNvGrpSpPr>
            <a:grpSpLocks/>
          </p:cNvGrpSpPr>
          <p:nvPr/>
        </p:nvGrpSpPr>
        <p:grpSpPr bwMode="auto">
          <a:xfrm>
            <a:off x="1619672" y="1578372"/>
            <a:ext cx="350838" cy="698500"/>
            <a:chOff x="1392" y="576"/>
            <a:chExt cx="221" cy="440"/>
          </a:xfrm>
        </p:grpSpPr>
        <p:sp>
          <p:nvSpPr>
            <p:cNvPr id="19205" name="Oval 773"/>
            <p:cNvSpPr>
              <a:spLocks noChangeArrowheads="1"/>
            </p:cNvSpPr>
            <p:nvPr/>
          </p:nvSpPr>
          <p:spPr bwMode="auto">
            <a:xfrm rot="-5466546">
              <a:off x="1390" y="866"/>
              <a:ext cx="152" cy="148"/>
            </a:xfrm>
            <a:prstGeom prst="ellipse">
              <a:avLst/>
            </a:prstGeom>
            <a:solidFill>
              <a:srgbClr val="099B1B"/>
            </a:solidFill>
            <a:ln w="9525">
              <a:solidFill>
                <a:srgbClr val="099B1B"/>
              </a:solidFill>
              <a:round/>
              <a:headEnd/>
              <a:tailEnd/>
            </a:ln>
          </p:spPr>
          <p:txBody>
            <a:bodyPr wrap="none" anchor="ctr"/>
            <a:lstStyle/>
            <a:p>
              <a:endParaRPr lang="en-US">
                <a:solidFill>
                  <a:srgbClr val="3366FF"/>
                </a:solidFill>
              </a:endParaRPr>
            </a:p>
          </p:txBody>
        </p:sp>
        <p:sp>
          <p:nvSpPr>
            <p:cNvPr id="19206" name="Oval 774"/>
            <p:cNvSpPr>
              <a:spLocks noChangeArrowheads="1"/>
            </p:cNvSpPr>
            <p:nvPr/>
          </p:nvSpPr>
          <p:spPr bwMode="auto">
            <a:xfrm rot="-5466546">
              <a:off x="1390" y="578"/>
              <a:ext cx="152" cy="148"/>
            </a:xfrm>
            <a:prstGeom prst="ellipse">
              <a:avLst/>
            </a:prstGeom>
            <a:solidFill>
              <a:srgbClr val="099B1B"/>
            </a:solidFill>
            <a:ln w="9525">
              <a:solidFill>
                <a:srgbClr val="099B1B"/>
              </a:solidFill>
              <a:round/>
              <a:headEnd/>
              <a:tailEnd/>
            </a:ln>
          </p:spPr>
          <p:txBody>
            <a:bodyPr wrap="none" anchor="ctr"/>
            <a:lstStyle/>
            <a:p>
              <a:endParaRPr lang="en-US">
                <a:solidFill>
                  <a:srgbClr val="3366FF"/>
                </a:solidFill>
              </a:endParaRPr>
            </a:p>
          </p:txBody>
        </p:sp>
        <p:sp>
          <p:nvSpPr>
            <p:cNvPr id="19209" name="Freeform 777"/>
            <p:cNvSpPr>
              <a:spLocks/>
            </p:cNvSpPr>
            <p:nvPr/>
          </p:nvSpPr>
          <p:spPr bwMode="auto">
            <a:xfrm rot="-5792108">
              <a:off x="1528" y="776"/>
              <a:ext cx="93"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grpSp>
      <p:sp>
        <p:nvSpPr>
          <p:cNvPr id="19212" name="Text Box 780"/>
          <p:cNvSpPr txBox="1">
            <a:spLocks noChangeArrowheads="1"/>
          </p:cNvSpPr>
          <p:nvPr/>
        </p:nvSpPr>
        <p:spPr bwMode="auto">
          <a:xfrm>
            <a:off x="1259632" y="739601"/>
            <a:ext cx="11858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rgbClr val="008000"/>
                </a:solidFill>
                <a:latin typeface="Arial" charset="0"/>
              </a:rPr>
              <a:t>+ Na</a:t>
            </a:r>
            <a:r>
              <a:rPr lang="en-US" baseline="-25000" dirty="0">
                <a:solidFill>
                  <a:srgbClr val="008000"/>
                </a:solidFill>
                <a:latin typeface="Arial" charset="0"/>
              </a:rPr>
              <a:t>2</a:t>
            </a:r>
            <a:r>
              <a:rPr lang="en-US" dirty="0">
                <a:solidFill>
                  <a:srgbClr val="008000"/>
                </a:solidFill>
                <a:latin typeface="Arial" charset="0"/>
              </a:rPr>
              <a:t>O</a:t>
            </a:r>
          </a:p>
        </p:txBody>
      </p:sp>
      <p:grpSp>
        <p:nvGrpSpPr>
          <p:cNvPr id="97436" name="Group 156"/>
          <p:cNvGrpSpPr>
            <a:grpSpLocks/>
          </p:cNvGrpSpPr>
          <p:nvPr/>
        </p:nvGrpSpPr>
        <p:grpSpPr bwMode="auto">
          <a:xfrm>
            <a:off x="94184" y="3003376"/>
            <a:ext cx="5562600" cy="3810000"/>
            <a:chOff x="336" y="1680"/>
            <a:chExt cx="3504" cy="2400"/>
          </a:xfrm>
        </p:grpSpPr>
        <p:sp>
          <p:nvSpPr>
            <p:cNvPr id="97435" name="Rectangle 155"/>
            <p:cNvSpPr>
              <a:spLocks noChangeArrowheads="1"/>
            </p:cNvSpPr>
            <p:nvPr/>
          </p:nvSpPr>
          <p:spPr bwMode="auto">
            <a:xfrm>
              <a:off x="336" y="1680"/>
              <a:ext cx="3504" cy="2395"/>
            </a:xfrm>
            <a:prstGeom prst="rect">
              <a:avLst/>
            </a:prstGeom>
            <a:solidFill>
              <a:schemeClr val="bg1"/>
            </a:solidFill>
            <a:ln w="9525">
              <a:noFill/>
              <a:miter lim="800000"/>
              <a:headEnd/>
              <a:tailEnd/>
            </a:ln>
          </p:spPr>
          <p:txBody>
            <a:bodyPr wrap="none" anchor="ctr"/>
            <a:lstStyle/>
            <a:p>
              <a:pPr algn="ctr"/>
              <a:endParaRPr lang="en-US">
                <a:solidFill>
                  <a:srgbClr val="3366FF"/>
                </a:solidFill>
                <a:latin typeface="Arial" charset="0"/>
              </a:endParaRPr>
            </a:p>
          </p:txBody>
        </p:sp>
        <p:grpSp>
          <p:nvGrpSpPr>
            <p:cNvPr id="97434" name="Group 154"/>
            <p:cNvGrpSpPr>
              <a:grpSpLocks/>
            </p:cNvGrpSpPr>
            <p:nvPr/>
          </p:nvGrpSpPr>
          <p:grpSpPr bwMode="auto">
            <a:xfrm>
              <a:off x="382" y="1705"/>
              <a:ext cx="3458" cy="2375"/>
              <a:chOff x="1024" y="1705"/>
              <a:chExt cx="3458" cy="2375"/>
            </a:xfrm>
          </p:grpSpPr>
          <p:sp>
            <p:nvSpPr>
              <p:cNvPr id="18914" name="Text Box 482"/>
              <p:cNvSpPr txBox="1">
                <a:spLocks noChangeArrowheads="1"/>
              </p:cNvSpPr>
              <p:nvPr/>
            </p:nvSpPr>
            <p:spPr bwMode="auto">
              <a:xfrm>
                <a:off x="1248" y="3849"/>
                <a:ext cx="417" cy="231"/>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b="1">
                    <a:solidFill>
                      <a:srgbClr val="3366FF"/>
                    </a:solidFill>
                    <a:latin typeface="Arial" charset="0"/>
                  </a:rPr>
                  <a:t>SiO</a:t>
                </a:r>
                <a:r>
                  <a:rPr lang="en-US" sz="1800" b="1" baseline="-25000">
                    <a:solidFill>
                      <a:srgbClr val="3366FF"/>
                    </a:solidFill>
                    <a:latin typeface="Arial" charset="0"/>
                  </a:rPr>
                  <a:t>2</a:t>
                </a:r>
                <a:endParaRPr lang="en-US" sz="1800" b="1">
                  <a:solidFill>
                    <a:srgbClr val="3366FF"/>
                  </a:solidFill>
                  <a:latin typeface="Arial" charset="0"/>
                </a:endParaRPr>
              </a:p>
            </p:txBody>
          </p:sp>
          <p:sp>
            <p:nvSpPr>
              <p:cNvPr id="18790" name="Rectangle 358"/>
              <p:cNvSpPr>
                <a:spLocks noChangeArrowheads="1"/>
              </p:cNvSpPr>
              <p:nvPr/>
            </p:nvSpPr>
            <p:spPr bwMode="auto">
              <a:xfrm>
                <a:off x="1367" y="1933"/>
                <a:ext cx="61" cy="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3366FF"/>
                  </a:solidFill>
                </a:endParaRPr>
              </a:p>
            </p:txBody>
          </p:sp>
          <p:sp>
            <p:nvSpPr>
              <p:cNvPr id="18791" name="Rectangle 359"/>
              <p:cNvSpPr>
                <a:spLocks noChangeArrowheads="1"/>
              </p:cNvSpPr>
              <p:nvPr/>
            </p:nvSpPr>
            <p:spPr bwMode="auto">
              <a:xfrm>
                <a:off x="1367" y="1936"/>
                <a:ext cx="58" cy="52"/>
              </a:xfrm>
              <a:prstGeom prst="rect">
                <a:avLst/>
              </a:prstGeom>
              <a:solidFill>
                <a:schemeClr val="bg1"/>
              </a:solidFill>
              <a:ln w="22225">
                <a:solidFill>
                  <a:srgbClr val="E40D05"/>
                </a:solidFill>
                <a:miter lim="800000"/>
                <a:headEnd/>
                <a:tailEnd/>
              </a:ln>
            </p:spPr>
            <p:txBody>
              <a:bodyPr/>
              <a:lstStyle/>
              <a:p>
                <a:endParaRPr lang="en-US" b="1">
                  <a:solidFill>
                    <a:srgbClr val="3366FF"/>
                  </a:solidFill>
                  <a:latin typeface="Arial" charset="0"/>
                </a:endParaRPr>
              </a:p>
            </p:txBody>
          </p:sp>
          <p:sp>
            <p:nvSpPr>
              <p:cNvPr id="18807" name="Line 375"/>
              <p:cNvSpPr>
                <a:spLocks noChangeShapeType="1"/>
              </p:cNvSpPr>
              <p:nvPr/>
            </p:nvSpPr>
            <p:spPr bwMode="auto">
              <a:xfrm>
                <a:off x="1396" y="1959"/>
                <a:ext cx="1"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08" name="Line 376"/>
              <p:cNvSpPr>
                <a:spLocks noChangeShapeType="1"/>
              </p:cNvSpPr>
              <p:nvPr/>
            </p:nvSpPr>
            <p:spPr bwMode="auto">
              <a:xfrm>
                <a:off x="1396" y="2105"/>
                <a:ext cx="1"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09" name="Line 377"/>
              <p:cNvSpPr>
                <a:spLocks noChangeShapeType="1"/>
              </p:cNvSpPr>
              <p:nvPr/>
            </p:nvSpPr>
            <p:spPr bwMode="auto">
              <a:xfrm>
                <a:off x="1400" y="2637"/>
                <a:ext cx="0"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10" name="Line 378"/>
              <p:cNvSpPr>
                <a:spLocks noChangeShapeType="1"/>
              </p:cNvSpPr>
              <p:nvPr/>
            </p:nvSpPr>
            <p:spPr bwMode="auto">
              <a:xfrm>
                <a:off x="1403" y="2718"/>
                <a:ext cx="1"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11" name="Line 379"/>
              <p:cNvSpPr>
                <a:spLocks noChangeShapeType="1"/>
              </p:cNvSpPr>
              <p:nvPr/>
            </p:nvSpPr>
            <p:spPr bwMode="auto">
              <a:xfrm>
                <a:off x="1403" y="2734"/>
                <a:ext cx="1"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12" name="Line 380"/>
              <p:cNvSpPr>
                <a:spLocks noChangeShapeType="1"/>
              </p:cNvSpPr>
              <p:nvPr/>
            </p:nvSpPr>
            <p:spPr bwMode="auto">
              <a:xfrm>
                <a:off x="1435" y="2896"/>
                <a:ext cx="1"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15" name="Line 383"/>
              <p:cNvSpPr>
                <a:spLocks noChangeShapeType="1"/>
              </p:cNvSpPr>
              <p:nvPr/>
            </p:nvSpPr>
            <p:spPr bwMode="auto">
              <a:xfrm flipV="1">
                <a:off x="3645" y="3654"/>
                <a:ext cx="12" cy="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17" name="Line 385"/>
              <p:cNvSpPr>
                <a:spLocks noChangeShapeType="1"/>
              </p:cNvSpPr>
              <p:nvPr/>
            </p:nvSpPr>
            <p:spPr bwMode="auto">
              <a:xfrm>
                <a:off x="4032" y="3703"/>
                <a:ext cx="0"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26" name="Rectangle 394"/>
              <p:cNvSpPr>
                <a:spLocks noChangeArrowheads="1"/>
              </p:cNvSpPr>
              <p:nvPr/>
            </p:nvSpPr>
            <p:spPr bwMode="auto">
              <a:xfrm>
                <a:off x="1125" y="1840"/>
                <a:ext cx="116" cy="288"/>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b="1">
                  <a:solidFill>
                    <a:srgbClr val="3366FF"/>
                  </a:solidFill>
                  <a:latin typeface="Arial" charset="0"/>
                </a:endParaRPr>
              </a:p>
            </p:txBody>
          </p:sp>
          <p:sp>
            <p:nvSpPr>
              <p:cNvPr id="18827" name="Text Box 395"/>
              <p:cNvSpPr txBox="1">
                <a:spLocks noChangeArrowheads="1"/>
              </p:cNvSpPr>
              <p:nvPr/>
            </p:nvSpPr>
            <p:spPr bwMode="auto">
              <a:xfrm>
                <a:off x="1251" y="3640"/>
                <a:ext cx="187"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1</a:t>
                </a:r>
              </a:p>
            </p:txBody>
          </p:sp>
          <p:sp>
            <p:nvSpPr>
              <p:cNvPr id="18828" name="Text Box 396"/>
              <p:cNvSpPr txBox="1">
                <a:spLocks noChangeArrowheads="1"/>
              </p:cNvSpPr>
              <p:nvPr/>
            </p:nvSpPr>
            <p:spPr bwMode="auto">
              <a:xfrm>
                <a:off x="1245" y="3180"/>
                <a:ext cx="187"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4</a:t>
                </a:r>
              </a:p>
            </p:txBody>
          </p:sp>
          <p:sp>
            <p:nvSpPr>
              <p:cNvPr id="18829" name="Text Box 397"/>
              <p:cNvSpPr txBox="1">
                <a:spLocks noChangeArrowheads="1"/>
              </p:cNvSpPr>
              <p:nvPr/>
            </p:nvSpPr>
            <p:spPr bwMode="auto">
              <a:xfrm>
                <a:off x="1229" y="2654"/>
                <a:ext cx="187"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7</a:t>
                </a:r>
              </a:p>
            </p:txBody>
          </p:sp>
          <p:sp>
            <p:nvSpPr>
              <p:cNvPr id="18830" name="Text Box 398"/>
              <p:cNvSpPr txBox="1">
                <a:spLocks noChangeArrowheads="1"/>
              </p:cNvSpPr>
              <p:nvPr/>
            </p:nvSpPr>
            <p:spPr bwMode="auto">
              <a:xfrm>
                <a:off x="1146" y="2197"/>
                <a:ext cx="258"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10</a:t>
                </a:r>
              </a:p>
            </p:txBody>
          </p:sp>
          <p:sp>
            <p:nvSpPr>
              <p:cNvPr id="18831" name="Text Box 399"/>
              <p:cNvSpPr txBox="1">
                <a:spLocks noChangeArrowheads="1"/>
              </p:cNvSpPr>
              <p:nvPr/>
            </p:nvSpPr>
            <p:spPr bwMode="auto">
              <a:xfrm>
                <a:off x="1146" y="1705"/>
                <a:ext cx="258"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13</a:t>
                </a:r>
              </a:p>
            </p:txBody>
          </p:sp>
          <p:sp>
            <p:nvSpPr>
              <p:cNvPr id="18832" name="Text Box 400"/>
              <p:cNvSpPr txBox="1">
                <a:spLocks noChangeArrowheads="1"/>
              </p:cNvSpPr>
              <p:nvPr/>
            </p:nvSpPr>
            <p:spPr bwMode="auto">
              <a:xfrm>
                <a:off x="1320" y="3696"/>
                <a:ext cx="187"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0</a:t>
                </a:r>
              </a:p>
            </p:txBody>
          </p:sp>
          <p:sp>
            <p:nvSpPr>
              <p:cNvPr id="18833" name="Text Box 401"/>
              <p:cNvSpPr txBox="1">
                <a:spLocks noChangeArrowheads="1"/>
              </p:cNvSpPr>
              <p:nvPr/>
            </p:nvSpPr>
            <p:spPr bwMode="auto">
              <a:xfrm>
                <a:off x="2014" y="3696"/>
                <a:ext cx="258"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10</a:t>
                </a:r>
              </a:p>
            </p:txBody>
          </p:sp>
          <p:sp>
            <p:nvSpPr>
              <p:cNvPr id="18834" name="Text Box 402"/>
              <p:cNvSpPr txBox="1">
                <a:spLocks noChangeArrowheads="1"/>
              </p:cNvSpPr>
              <p:nvPr/>
            </p:nvSpPr>
            <p:spPr bwMode="auto">
              <a:xfrm>
                <a:off x="2777" y="3696"/>
                <a:ext cx="258"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20</a:t>
                </a:r>
              </a:p>
            </p:txBody>
          </p:sp>
          <p:sp>
            <p:nvSpPr>
              <p:cNvPr id="18835" name="Text Box 403"/>
              <p:cNvSpPr txBox="1">
                <a:spLocks noChangeArrowheads="1"/>
              </p:cNvSpPr>
              <p:nvPr/>
            </p:nvSpPr>
            <p:spPr bwMode="auto">
              <a:xfrm>
                <a:off x="3540" y="3696"/>
                <a:ext cx="258"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30</a:t>
                </a:r>
              </a:p>
            </p:txBody>
          </p:sp>
          <p:sp>
            <p:nvSpPr>
              <p:cNvPr id="18836" name="Text Box 404"/>
              <p:cNvSpPr txBox="1">
                <a:spLocks noChangeArrowheads="1"/>
              </p:cNvSpPr>
              <p:nvPr/>
            </p:nvSpPr>
            <p:spPr bwMode="auto">
              <a:xfrm>
                <a:off x="4224" y="3696"/>
                <a:ext cx="258"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40</a:t>
                </a:r>
              </a:p>
            </p:txBody>
          </p:sp>
          <p:grpSp>
            <p:nvGrpSpPr>
              <p:cNvPr id="18837" name="Group 405"/>
              <p:cNvGrpSpPr>
                <a:grpSpLocks/>
              </p:cNvGrpSpPr>
              <p:nvPr/>
            </p:nvGrpSpPr>
            <p:grpSpPr bwMode="auto">
              <a:xfrm>
                <a:off x="1392" y="1762"/>
                <a:ext cx="3024" cy="1939"/>
                <a:chOff x="384" y="999"/>
                <a:chExt cx="3024" cy="1939"/>
              </a:xfrm>
            </p:grpSpPr>
            <p:grpSp>
              <p:nvGrpSpPr>
                <p:cNvPr id="18838" name="Group 406"/>
                <p:cNvGrpSpPr>
                  <a:grpSpLocks/>
                </p:cNvGrpSpPr>
                <p:nvPr/>
              </p:nvGrpSpPr>
              <p:grpSpPr bwMode="auto">
                <a:xfrm>
                  <a:off x="384" y="999"/>
                  <a:ext cx="93" cy="1938"/>
                  <a:chOff x="3964" y="2048"/>
                  <a:chExt cx="359" cy="8294"/>
                </a:xfrm>
              </p:grpSpPr>
              <p:sp>
                <p:nvSpPr>
                  <p:cNvPr id="18839" name="Line 407"/>
                  <p:cNvSpPr>
                    <a:spLocks noChangeShapeType="1"/>
                  </p:cNvSpPr>
                  <p:nvPr/>
                </p:nvSpPr>
                <p:spPr bwMode="auto">
                  <a:xfrm>
                    <a:off x="3964" y="10341"/>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0" name="Line 408"/>
                  <p:cNvSpPr>
                    <a:spLocks noChangeShapeType="1"/>
                  </p:cNvSpPr>
                  <p:nvPr/>
                </p:nvSpPr>
                <p:spPr bwMode="auto">
                  <a:xfrm>
                    <a:off x="3964" y="8268"/>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1" name="Line 409"/>
                  <p:cNvSpPr>
                    <a:spLocks noChangeShapeType="1"/>
                  </p:cNvSpPr>
                  <p:nvPr/>
                </p:nvSpPr>
                <p:spPr bwMode="auto">
                  <a:xfrm>
                    <a:off x="3964" y="6194"/>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2" name="Line 410"/>
                  <p:cNvSpPr>
                    <a:spLocks noChangeShapeType="1"/>
                  </p:cNvSpPr>
                  <p:nvPr/>
                </p:nvSpPr>
                <p:spPr bwMode="auto">
                  <a:xfrm>
                    <a:off x="3964" y="4121"/>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3" name="Line 411"/>
                  <p:cNvSpPr>
                    <a:spLocks noChangeShapeType="1"/>
                  </p:cNvSpPr>
                  <p:nvPr/>
                </p:nvSpPr>
                <p:spPr bwMode="auto">
                  <a:xfrm>
                    <a:off x="3964" y="2048"/>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4" name="Line 412"/>
                  <p:cNvSpPr>
                    <a:spLocks noChangeShapeType="1"/>
                  </p:cNvSpPr>
                  <p:nvPr/>
                </p:nvSpPr>
                <p:spPr bwMode="auto">
                  <a:xfrm>
                    <a:off x="3964" y="965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5" name="Line 413"/>
                  <p:cNvSpPr>
                    <a:spLocks noChangeShapeType="1"/>
                  </p:cNvSpPr>
                  <p:nvPr/>
                </p:nvSpPr>
                <p:spPr bwMode="auto">
                  <a:xfrm>
                    <a:off x="3964" y="895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6" name="Line 414"/>
                  <p:cNvSpPr>
                    <a:spLocks noChangeShapeType="1"/>
                  </p:cNvSpPr>
                  <p:nvPr/>
                </p:nvSpPr>
                <p:spPr bwMode="auto">
                  <a:xfrm>
                    <a:off x="3964" y="7577"/>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7" name="Line 415"/>
                  <p:cNvSpPr>
                    <a:spLocks noChangeShapeType="1"/>
                  </p:cNvSpPr>
                  <p:nvPr/>
                </p:nvSpPr>
                <p:spPr bwMode="auto">
                  <a:xfrm>
                    <a:off x="3964" y="6885"/>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8" name="Line 416"/>
                  <p:cNvSpPr>
                    <a:spLocks noChangeShapeType="1"/>
                  </p:cNvSpPr>
                  <p:nvPr/>
                </p:nvSpPr>
                <p:spPr bwMode="auto">
                  <a:xfrm>
                    <a:off x="3964" y="5503"/>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9" name="Line 417"/>
                  <p:cNvSpPr>
                    <a:spLocks noChangeShapeType="1"/>
                  </p:cNvSpPr>
                  <p:nvPr/>
                </p:nvSpPr>
                <p:spPr bwMode="auto">
                  <a:xfrm>
                    <a:off x="3964" y="4812"/>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50" name="Line 418"/>
                  <p:cNvSpPr>
                    <a:spLocks noChangeShapeType="1"/>
                  </p:cNvSpPr>
                  <p:nvPr/>
                </p:nvSpPr>
                <p:spPr bwMode="auto">
                  <a:xfrm>
                    <a:off x="3964" y="343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51" name="Line 419"/>
                  <p:cNvSpPr>
                    <a:spLocks noChangeShapeType="1"/>
                  </p:cNvSpPr>
                  <p:nvPr/>
                </p:nvSpPr>
                <p:spPr bwMode="auto">
                  <a:xfrm>
                    <a:off x="3964" y="273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18852" name="Group 420"/>
                <p:cNvGrpSpPr>
                  <a:grpSpLocks/>
                </p:cNvGrpSpPr>
                <p:nvPr/>
              </p:nvGrpSpPr>
              <p:grpSpPr bwMode="auto">
                <a:xfrm>
                  <a:off x="3307" y="999"/>
                  <a:ext cx="93" cy="1938"/>
                  <a:chOff x="15271" y="2048"/>
                  <a:chExt cx="360" cy="8294"/>
                </a:xfrm>
              </p:grpSpPr>
              <p:sp>
                <p:nvSpPr>
                  <p:cNvPr id="18853" name="Line 421"/>
                  <p:cNvSpPr>
                    <a:spLocks noChangeShapeType="1"/>
                  </p:cNvSpPr>
                  <p:nvPr/>
                </p:nvSpPr>
                <p:spPr bwMode="auto">
                  <a:xfrm flipH="1">
                    <a:off x="15271" y="10341"/>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54" name="Line 422"/>
                  <p:cNvSpPr>
                    <a:spLocks noChangeShapeType="1"/>
                  </p:cNvSpPr>
                  <p:nvPr/>
                </p:nvSpPr>
                <p:spPr bwMode="auto">
                  <a:xfrm flipH="1">
                    <a:off x="15271" y="8268"/>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55" name="Line 423"/>
                  <p:cNvSpPr>
                    <a:spLocks noChangeShapeType="1"/>
                  </p:cNvSpPr>
                  <p:nvPr/>
                </p:nvSpPr>
                <p:spPr bwMode="auto">
                  <a:xfrm flipH="1">
                    <a:off x="15271" y="6194"/>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56" name="Line 424"/>
                  <p:cNvSpPr>
                    <a:spLocks noChangeShapeType="1"/>
                  </p:cNvSpPr>
                  <p:nvPr/>
                </p:nvSpPr>
                <p:spPr bwMode="auto">
                  <a:xfrm flipH="1">
                    <a:off x="15271" y="4121"/>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57" name="Line 425"/>
                  <p:cNvSpPr>
                    <a:spLocks noChangeShapeType="1"/>
                  </p:cNvSpPr>
                  <p:nvPr/>
                </p:nvSpPr>
                <p:spPr bwMode="auto">
                  <a:xfrm flipH="1">
                    <a:off x="15271" y="2048"/>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58" name="Line 426"/>
                  <p:cNvSpPr>
                    <a:spLocks noChangeShapeType="1"/>
                  </p:cNvSpPr>
                  <p:nvPr/>
                </p:nvSpPr>
                <p:spPr bwMode="auto">
                  <a:xfrm flipH="1">
                    <a:off x="15437" y="965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59" name="Line 427"/>
                  <p:cNvSpPr>
                    <a:spLocks noChangeShapeType="1"/>
                  </p:cNvSpPr>
                  <p:nvPr/>
                </p:nvSpPr>
                <p:spPr bwMode="auto">
                  <a:xfrm flipH="1">
                    <a:off x="15437" y="895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60" name="Line 428"/>
                  <p:cNvSpPr>
                    <a:spLocks noChangeShapeType="1"/>
                  </p:cNvSpPr>
                  <p:nvPr/>
                </p:nvSpPr>
                <p:spPr bwMode="auto">
                  <a:xfrm flipH="1">
                    <a:off x="15437" y="7577"/>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61" name="Line 429"/>
                  <p:cNvSpPr>
                    <a:spLocks noChangeShapeType="1"/>
                  </p:cNvSpPr>
                  <p:nvPr/>
                </p:nvSpPr>
                <p:spPr bwMode="auto">
                  <a:xfrm flipH="1">
                    <a:off x="15437" y="6885"/>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62" name="Line 430"/>
                  <p:cNvSpPr>
                    <a:spLocks noChangeShapeType="1"/>
                  </p:cNvSpPr>
                  <p:nvPr/>
                </p:nvSpPr>
                <p:spPr bwMode="auto">
                  <a:xfrm flipH="1">
                    <a:off x="15437" y="5503"/>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63" name="Line 431"/>
                  <p:cNvSpPr>
                    <a:spLocks noChangeShapeType="1"/>
                  </p:cNvSpPr>
                  <p:nvPr/>
                </p:nvSpPr>
                <p:spPr bwMode="auto">
                  <a:xfrm flipH="1">
                    <a:off x="15437" y="4812"/>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64" name="Line 432"/>
                  <p:cNvSpPr>
                    <a:spLocks noChangeShapeType="1"/>
                  </p:cNvSpPr>
                  <p:nvPr/>
                </p:nvSpPr>
                <p:spPr bwMode="auto">
                  <a:xfrm flipH="1">
                    <a:off x="15437" y="343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65" name="Line 433"/>
                  <p:cNvSpPr>
                    <a:spLocks noChangeShapeType="1"/>
                  </p:cNvSpPr>
                  <p:nvPr/>
                </p:nvSpPr>
                <p:spPr bwMode="auto">
                  <a:xfrm flipH="1">
                    <a:off x="15437" y="273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18866" name="Group 434"/>
                <p:cNvGrpSpPr>
                  <a:grpSpLocks/>
                </p:cNvGrpSpPr>
                <p:nvPr/>
              </p:nvGrpSpPr>
              <p:grpSpPr bwMode="auto">
                <a:xfrm>
                  <a:off x="384" y="2853"/>
                  <a:ext cx="3016" cy="84"/>
                  <a:chOff x="3964" y="9982"/>
                  <a:chExt cx="11668" cy="359"/>
                </a:xfrm>
              </p:grpSpPr>
              <p:sp>
                <p:nvSpPr>
                  <p:cNvPr id="18867" name="Line 435"/>
                  <p:cNvSpPr>
                    <a:spLocks noChangeShapeType="1"/>
                  </p:cNvSpPr>
                  <p:nvPr/>
                </p:nvSpPr>
                <p:spPr bwMode="auto">
                  <a:xfrm flipV="1">
                    <a:off x="3964"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68" name="Line 436"/>
                  <p:cNvSpPr>
                    <a:spLocks noChangeShapeType="1"/>
                  </p:cNvSpPr>
                  <p:nvPr/>
                </p:nvSpPr>
                <p:spPr bwMode="auto">
                  <a:xfrm flipV="1">
                    <a:off x="6881"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69" name="Line 437"/>
                  <p:cNvSpPr>
                    <a:spLocks noChangeShapeType="1"/>
                  </p:cNvSpPr>
                  <p:nvPr/>
                </p:nvSpPr>
                <p:spPr bwMode="auto">
                  <a:xfrm flipV="1">
                    <a:off x="9797"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0" name="Line 438"/>
                  <p:cNvSpPr>
                    <a:spLocks noChangeShapeType="1"/>
                  </p:cNvSpPr>
                  <p:nvPr/>
                </p:nvSpPr>
                <p:spPr bwMode="auto">
                  <a:xfrm flipV="1">
                    <a:off x="12714"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1" name="Line 439"/>
                  <p:cNvSpPr>
                    <a:spLocks noChangeShapeType="1"/>
                  </p:cNvSpPr>
                  <p:nvPr/>
                </p:nvSpPr>
                <p:spPr bwMode="auto">
                  <a:xfrm flipV="1">
                    <a:off x="15631"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2" name="Line 440"/>
                  <p:cNvSpPr>
                    <a:spLocks noChangeShapeType="1"/>
                  </p:cNvSpPr>
                  <p:nvPr/>
                </p:nvSpPr>
                <p:spPr bwMode="auto">
                  <a:xfrm flipV="1">
                    <a:off x="4545"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3" name="Line 441"/>
                  <p:cNvSpPr>
                    <a:spLocks noChangeShapeType="1"/>
                  </p:cNvSpPr>
                  <p:nvPr/>
                </p:nvSpPr>
                <p:spPr bwMode="auto">
                  <a:xfrm flipV="1">
                    <a:off x="5125"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4" name="Line 442"/>
                  <p:cNvSpPr>
                    <a:spLocks noChangeShapeType="1"/>
                  </p:cNvSpPr>
                  <p:nvPr/>
                </p:nvSpPr>
                <p:spPr bwMode="auto">
                  <a:xfrm flipV="1">
                    <a:off x="5706"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5" name="Line 443"/>
                  <p:cNvSpPr>
                    <a:spLocks noChangeShapeType="1"/>
                  </p:cNvSpPr>
                  <p:nvPr/>
                </p:nvSpPr>
                <p:spPr bwMode="auto">
                  <a:xfrm flipV="1">
                    <a:off x="6300"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6" name="Line 444"/>
                  <p:cNvSpPr>
                    <a:spLocks noChangeShapeType="1"/>
                  </p:cNvSpPr>
                  <p:nvPr/>
                </p:nvSpPr>
                <p:spPr bwMode="auto">
                  <a:xfrm flipV="1">
                    <a:off x="7461"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7" name="Line 445"/>
                  <p:cNvSpPr>
                    <a:spLocks noChangeShapeType="1"/>
                  </p:cNvSpPr>
                  <p:nvPr/>
                </p:nvSpPr>
                <p:spPr bwMode="auto">
                  <a:xfrm flipV="1">
                    <a:off x="8042"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8" name="Line 446"/>
                  <p:cNvSpPr>
                    <a:spLocks noChangeShapeType="1"/>
                  </p:cNvSpPr>
                  <p:nvPr/>
                </p:nvSpPr>
                <p:spPr bwMode="auto">
                  <a:xfrm flipV="1">
                    <a:off x="8636"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9" name="Line 447"/>
                  <p:cNvSpPr>
                    <a:spLocks noChangeShapeType="1"/>
                  </p:cNvSpPr>
                  <p:nvPr/>
                </p:nvSpPr>
                <p:spPr bwMode="auto">
                  <a:xfrm flipV="1">
                    <a:off x="9217"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80" name="Line 448"/>
                  <p:cNvSpPr>
                    <a:spLocks noChangeShapeType="1"/>
                  </p:cNvSpPr>
                  <p:nvPr/>
                </p:nvSpPr>
                <p:spPr bwMode="auto">
                  <a:xfrm flipV="1">
                    <a:off x="10378"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81" name="Line 449"/>
                  <p:cNvSpPr>
                    <a:spLocks noChangeShapeType="1"/>
                  </p:cNvSpPr>
                  <p:nvPr/>
                </p:nvSpPr>
                <p:spPr bwMode="auto">
                  <a:xfrm flipV="1">
                    <a:off x="10958"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82" name="Line 450"/>
                  <p:cNvSpPr>
                    <a:spLocks noChangeShapeType="1"/>
                  </p:cNvSpPr>
                  <p:nvPr/>
                </p:nvSpPr>
                <p:spPr bwMode="auto">
                  <a:xfrm flipV="1">
                    <a:off x="11539"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83" name="Line 451"/>
                  <p:cNvSpPr>
                    <a:spLocks noChangeShapeType="1"/>
                  </p:cNvSpPr>
                  <p:nvPr/>
                </p:nvSpPr>
                <p:spPr bwMode="auto">
                  <a:xfrm flipV="1">
                    <a:off x="12133"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84" name="Line 452"/>
                  <p:cNvSpPr>
                    <a:spLocks noChangeShapeType="1"/>
                  </p:cNvSpPr>
                  <p:nvPr/>
                </p:nvSpPr>
                <p:spPr bwMode="auto">
                  <a:xfrm flipV="1">
                    <a:off x="13294"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85" name="Line 453"/>
                  <p:cNvSpPr>
                    <a:spLocks noChangeShapeType="1"/>
                  </p:cNvSpPr>
                  <p:nvPr/>
                </p:nvSpPr>
                <p:spPr bwMode="auto">
                  <a:xfrm flipV="1">
                    <a:off x="13875"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86" name="Line 454"/>
                  <p:cNvSpPr>
                    <a:spLocks noChangeShapeType="1"/>
                  </p:cNvSpPr>
                  <p:nvPr/>
                </p:nvSpPr>
                <p:spPr bwMode="auto">
                  <a:xfrm flipV="1">
                    <a:off x="14469"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87" name="Line 455"/>
                  <p:cNvSpPr>
                    <a:spLocks noChangeShapeType="1"/>
                  </p:cNvSpPr>
                  <p:nvPr/>
                </p:nvSpPr>
                <p:spPr bwMode="auto">
                  <a:xfrm flipV="1">
                    <a:off x="15050"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18888" name="Group 456"/>
                <p:cNvGrpSpPr>
                  <a:grpSpLocks/>
                </p:cNvGrpSpPr>
                <p:nvPr/>
              </p:nvGrpSpPr>
              <p:grpSpPr bwMode="auto">
                <a:xfrm>
                  <a:off x="384" y="999"/>
                  <a:ext cx="3016" cy="84"/>
                  <a:chOff x="3964" y="2048"/>
                  <a:chExt cx="11668" cy="359"/>
                </a:xfrm>
              </p:grpSpPr>
              <p:sp>
                <p:nvSpPr>
                  <p:cNvPr id="18889" name="Line 457"/>
                  <p:cNvSpPr>
                    <a:spLocks noChangeShapeType="1"/>
                  </p:cNvSpPr>
                  <p:nvPr/>
                </p:nvSpPr>
                <p:spPr bwMode="auto">
                  <a:xfrm>
                    <a:off x="3964"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0" name="Line 458"/>
                  <p:cNvSpPr>
                    <a:spLocks noChangeShapeType="1"/>
                  </p:cNvSpPr>
                  <p:nvPr/>
                </p:nvSpPr>
                <p:spPr bwMode="auto">
                  <a:xfrm>
                    <a:off x="6881"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1" name="Line 459"/>
                  <p:cNvSpPr>
                    <a:spLocks noChangeShapeType="1"/>
                  </p:cNvSpPr>
                  <p:nvPr/>
                </p:nvSpPr>
                <p:spPr bwMode="auto">
                  <a:xfrm>
                    <a:off x="9797"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2" name="Line 460"/>
                  <p:cNvSpPr>
                    <a:spLocks noChangeShapeType="1"/>
                  </p:cNvSpPr>
                  <p:nvPr/>
                </p:nvSpPr>
                <p:spPr bwMode="auto">
                  <a:xfrm>
                    <a:off x="12714"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3" name="Line 461"/>
                  <p:cNvSpPr>
                    <a:spLocks noChangeShapeType="1"/>
                  </p:cNvSpPr>
                  <p:nvPr/>
                </p:nvSpPr>
                <p:spPr bwMode="auto">
                  <a:xfrm>
                    <a:off x="15631"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4" name="Line 462"/>
                  <p:cNvSpPr>
                    <a:spLocks noChangeShapeType="1"/>
                  </p:cNvSpPr>
                  <p:nvPr/>
                </p:nvSpPr>
                <p:spPr bwMode="auto">
                  <a:xfrm>
                    <a:off x="4545"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5" name="Line 463"/>
                  <p:cNvSpPr>
                    <a:spLocks noChangeShapeType="1"/>
                  </p:cNvSpPr>
                  <p:nvPr/>
                </p:nvSpPr>
                <p:spPr bwMode="auto">
                  <a:xfrm>
                    <a:off x="5125"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6" name="Line 464"/>
                  <p:cNvSpPr>
                    <a:spLocks noChangeShapeType="1"/>
                  </p:cNvSpPr>
                  <p:nvPr/>
                </p:nvSpPr>
                <p:spPr bwMode="auto">
                  <a:xfrm>
                    <a:off x="5706"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7" name="Line 465"/>
                  <p:cNvSpPr>
                    <a:spLocks noChangeShapeType="1"/>
                  </p:cNvSpPr>
                  <p:nvPr/>
                </p:nvSpPr>
                <p:spPr bwMode="auto">
                  <a:xfrm>
                    <a:off x="6300"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8" name="Line 466"/>
                  <p:cNvSpPr>
                    <a:spLocks noChangeShapeType="1"/>
                  </p:cNvSpPr>
                  <p:nvPr/>
                </p:nvSpPr>
                <p:spPr bwMode="auto">
                  <a:xfrm>
                    <a:off x="7461"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9" name="Line 467"/>
                  <p:cNvSpPr>
                    <a:spLocks noChangeShapeType="1"/>
                  </p:cNvSpPr>
                  <p:nvPr/>
                </p:nvSpPr>
                <p:spPr bwMode="auto">
                  <a:xfrm>
                    <a:off x="8042"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0" name="Line 468"/>
                  <p:cNvSpPr>
                    <a:spLocks noChangeShapeType="1"/>
                  </p:cNvSpPr>
                  <p:nvPr/>
                </p:nvSpPr>
                <p:spPr bwMode="auto">
                  <a:xfrm>
                    <a:off x="8636"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1" name="Line 469"/>
                  <p:cNvSpPr>
                    <a:spLocks noChangeShapeType="1"/>
                  </p:cNvSpPr>
                  <p:nvPr/>
                </p:nvSpPr>
                <p:spPr bwMode="auto">
                  <a:xfrm>
                    <a:off x="9217"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2" name="Line 470"/>
                  <p:cNvSpPr>
                    <a:spLocks noChangeShapeType="1"/>
                  </p:cNvSpPr>
                  <p:nvPr/>
                </p:nvSpPr>
                <p:spPr bwMode="auto">
                  <a:xfrm>
                    <a:off x="10378"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3" name="Line 471"/>
                  <p:cNvSpPr>
                    <a:spLocks noChangeShapeType="1"/>
                  </p:cNvSpPr>
                  <p:nvPr/>
                </p:nvSpPr>
                <p:spPr bwMode="auto">
                  <a:xfrm>
                    <a:off x="10958"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4" name="Line 472"/>
                  <p:cNvSpPr>
                    <a:spLocks noChangeShapeType="1"/>
                  </p:cNvSpPr>
                  <p:nvPr/>
                </p:nvSpPr>
                <p:spPr bwMode="auto">
                  <a:xfrm>
                    <a:off x="11539"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5" name="Line 473"/>
                  <p:cNvSpPr>
                    <a:spLocks noChangeShapeType="1"/>
                  </p:cNvSpPr>
                  <p:nvPr/>
                </p:nvSpPr>
                <p:spPr bwMode="auto">
                  <a:xfrm>
                    <a:off x="12133"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6" name="Line 474"/>
                  <p:cNvSpPr>
                    <a:spLocks noChangeShapeType="1"/>
                  </p:cNvSpPr>
                  <p:nvPr/>
                </p:nvSpPr>
                <p:spPr bwMode="auto">
                  <a:xfrm>
                    <a:off x="13294"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7" name="Line 475"/>
                  <p:cNvSpPr>
                    <a:spLocks noChangeShapeType="1"/>
                  </p:cNvSpPr>
                  <p:nvPr/>
                </p:nvSpPr>
                <p:spPr bwMode="auto">
                  <a:xfrm>
                    <a:off x="13875"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8" name="Line 476"/>
                  <p:cNvSpPr>
                    <a:spLocks noChangeShapeType="1"/>
                  </p:cNvSpPr>
                  <p:nvPr/>
                </p:nvSpPr>
                <p:spPr bwMode="auto">
                  <a:xfrm>
                    <a:off x="14469"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9" name="Line 477"/>
                  <p:cNvSpPr>
                    <a:spLocks noChangeShapeType="1"/>
                  </p:cNvSpPr>
                  <p:nvPr/>
                </p:nvSpPr>
                <p:spPr bwMode="auto">
                  <a:xfrm>
                    <a:off x="15050"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sp>
              <p:nvSpPr>
                <p:cNvPr id="18910" name="Line 478"/>
                <p:cNvSpPr>
                  <a:spLocks noChangeShapeType="1"/>
                </p:cNvSpPr>
                <p:nvPr/>
              </p:nvSpPr>
              <p:spPr bwMode="auto">
                <a:xfrm flipV="1">
                  <a:off x="384" y="999"/>
                  <a:ext cx="1" cy="1938"/>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11" name="Line 479"/>
                <p:cNvSpPr>
                  <a:spLocks noChangeShapeType="1"/>
                </p:cNvSpPr>
                <p:nvPr/>
              </p:nvSpPr>
              <p:spPr bwMode="auto">
                <a:xfrm flipV="1">
                  <a:off x="3408" y="999"/>
                  <a:ext cx="0" cy="1938"/>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12" name="Line 480"/>
                <p:cNvSpPr>
                  <a:spLocks noChangeShapeType="1"/>
                </p:cNvSpPr>
                <p:nvPr/>
              </p:nvSpPr>
              <p:spPr bwMode="auto">
                <a:xfrm>
                  <a:off x="384" y="2937"/>
                  <a:ext cx="3016"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13" name="Line 481"/>
                <p:cNvSpPr>
                  <a:spLocks noChangeShapeType="1"/>
                </p:cNvSpPr>
                <p:nvPr/>
              </p:nvSpPr>
              <p:spPr bwMode="auto">
                <a:xfrm>
                  <a:off x="392" y="999"/>
                  <a:ext cx="3016"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19200" name="Group 768"/>
              <p:cNvGrpSpPr>
                <a:grpSpLocks/>
              </p:cNvGrpSpPr>
              <p:nvPr/>
            </p:nvGrpSpPr>
            <p:grpSpPr bwMode="auto">
              <a:xfrm>
                <a:off x="2498" y="3840"/>
                <a:ext cx="908" cy="204"/>
                <a:chOff x="2498" y="3873"/>
                <a:chExt cx="908" cy="204"/>
              </a:xfrm>
            </p:grpSpPr>
            <p:sp>
              <p:nvSpPr>
                <p:cNvPr id="18822" name="Rectangle 390"/>
                <p:cNvSpPr>
                  <a:spLocks noChangeArrowheads="1"/>
                </p:cNvSpPr>
                <p:nvPr/>
              </p:nvSpPr>
              <p:spPr bwMode="auto">
                <a:xfrm>
                  <a:off x="2498" y="3873"/>
                  <a:ext cx="735" cy="2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a:solidFill>
                        <a:srgbClr val="3366FF"/>
                      </a:solidFill>
                      <a:latin typeface="Helvetica" charset="0"/>
                    </a:rPr>
                    <a:t>mol % Na</a:t>
                  </a:r>
                  <a:endParaRPr lang="en-US" sz="2000" b="1">
                    <a:solidFill>
                      <a:srgbClr val="3366FF"/>
                    </a:solidFill>
                    <a:latin typeface="Arial" charset="0"/>
                  </a:endParaRPr>
                </a:p>
              </p:txBody>
            </p:sp>
            <p:grpSp>
              <p:nvGrpSpPr>
                <p:cNvPr id="18823" name="Group 391"/>
                <p:cNvGrpSpPr>
                  <a:grpSpLocks/>
                </p:cNvGrpSpPr>
                <p:nvPr/>
              </p:nvGrpSpPr>
              <p:grpSpPr bwMode="auto">
                <a:xfrm>
                  <a:off x="3216" y="3873"/>
                  <a:ext cx="190" cy="202"/>
                  <a:chOff x="3545" y="3695"/>
                  <a:chExt cx="276" cy="271"/>
                </a:xfrm>
              </p:grpSpPr>
              <p:sp>
                <p:nvSpPr>
                  <p:cNvPr id="18824" name="Rectangle 392"/>
                  <p:cNvSpPr>
                    <a:spLocks noChangeArrowheads="1"/>
                  </p:cNvSpPr>
                  <p:nvPr/>
                </p:nvSpPr>
                <p:spPr bwMode="auto">
                  <a:xfrm>
                    <a:off x="3545" y="3776"/>
                    <a:ext cx="91" cy="1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3366FF"/>
                        </a:solidFill>
                        <a:latin typeface="Helvetica" charset="0"/>
                      </a:rPr>
                      <a:t>2</a:t>
                    </a:r>
                    <a:endParaRPr lang="en-US" sz="2000" b="1">
                      <a:solidFill>
                        <a:srgbClr val="3366FF"/>
                      </a:solidFill>
                      <a:latin typeface="Arial" charset="0"/>
                    </a:endParaRPr>
                  </a:p>
                </p:txBody>
              </p:sp>
              <p:sp>
                <p:nvSpPr>
                  <p:cNvPr id="18825" name="Rectangle 393"/>
                  <p:cNvSpPr>
                    <a:spLocks noChangeArrowheads="1"/>
                  </p:cNvSpPr>
                  <p:nvPr/>
                </p:nvSpPr>
                <p:spPr bwMode="auto">
                  <a:xfrm>
                    <a:off x="3631" y="3695"/>
                    <a:ext cx="190" cy="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a:solidFill>
                          <a:srgbClr val="3366FF"/>
                        </a:solidFill>
                        <a:latin typeface="Helvetica" charset="0"/>
                      </a:rPr>
                      <a:t>O</a:t>
                    </a:r>
                    <a:endParaRPr lang="en-US" sz="2000" b="1">
                      <a:solidFill>
                        <a:srgbClr val="3366FF"/>
                      </a:solidFill>
                      <a:latin typeface="Arial" charset="0"/>
                    </a:endParaRPr>
                  </a:p>
                </p:txBody>
              </p:sp>
            </p:grpSp>
          </p:grpSp>
          <p:sp>
            <p:nvSpPr>
              <p:cNvPr id="18819" name="Rectangle 387"/>
              <p:cNvSpPr>
                <a:spLocks noChangeArrowheads="1"/>
              </p:cNvSpPr>
              <p:nvPr/>
            </p:nvSpPr>
            <p:spPr bwMode="auto">
              <a:xfrm rot="16200000">
                <a:off x="1022" y="2779"/>
                <a:ext cx="205" cy="1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3366FF"/>
                    </a:solidFill>
                    <a:latin typeface="Helvetica" charset="0"/>
                  </a:rPr>
                  <a:t>log </a:t>
                </a:r>
                <a:endParaRPr lang="en-US" sz="1800" b="1">
                  <a:solidFill>
                    <a:srgbClr val="3366FF"/>
                  </a:solidFill>
                  <a:latin typeface="Arial" charset="0"/>
                </a:endParaRPr>
              </a:p>
            </p:txBody>
          </p:sp>
          <p:sp>
            <p:nvSpPr>
              <p:cNvPr id="18820" name="Rectangle 388"/>
              <p:cNvSpPr>
                <a:spLocks noChangeArrowheads="1"/>
              </p:cNvSpPr>
              <p:nvPr/>
            </p:nvSpPr>
            <p:spPr bwMode="auto">
              <a:xfrm rot="16200000">
                <a:off x="1082" y="2627"/>
                <a:ext cx="93" cy="1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3366FF"/>
                    </a:solidFill>
                  </a:rPr>
                  <a:t>h</a:t>
                </a:r>
                <a:endParaRPr lang="en-US" sz="1800" b="1">
                  <a:solidFill>
                    <a:srgbClr val="3366FF"/>
                  </a:solidFill>
                  <a:latin typeface="Arial" charset="0"/>
                </a:endParaRPr>
              </a:p>
            </p:txBody>
          </p:sp>
          <p:sp>
            <p:nvSpPr>
              <p:cNvPr id="18821" name="Rectangle 389"/>
              <p:cNvSpPr>
                <a:spLocks noChangeArrowheads="1"/>
              </p:cNvSpPr>
              <p:nvPr/>
            </p:nvSpPr>
            <p:spPr bwMode="auto">
              <a:xfrm rot="16200000">
                <a:off x="920" y="2359"/>
                <a:ext cx="392" cy="1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3366FF"/>
                    </a:solidFill>
                    <a:latin typeface="Helvetica" charset="0"/>
                  </a:rPr>
                  <a:t>, Pa s</a:t>
                </a:r>
                <a:endParaRPr lang="en-US" sz="1800" b="1">
                  <a:solidFill>
                    <a:srgbClr val="3366FF"/>
                  </a:solidFill>
                  <a:latin typeface="Arial" charset="0"/>
                </a:endParaRPr>
              </a:p>
            </p:txBody>
          </p:sp>
        </p:grpSp>
      </p:grpSp>
      <p:grpSp>
        <p:nvGrpSpPr>
          <p:cNvPr id="97439" name="Group 159"/>
          <p:cNvGrpSpPr>
            <a:grpSpLocks/>
          </p:cNvGrpSpPr>
          <p:nvPr/>
        </p:nvGrpSpPr>
        <p:grpSpPr bwMode="auto">
          <a:xfrm>
            <a:off x="0" y="739850"/>
            <a:ext cx="1416050" cy="1897063"/>
            <a:chOff x="336" y="159"/>
            <a:chExt cx="892" cy="1195"/>
          </a:xfrm>
        </p:grpSpPr>
        <p:grpSp>
          <p:nvGrpSpPr>
            <p:cNvPr id="19208" name="Group 776"/>
            <p:cNvGrpSpPr>
              <a:grpSpLocks/>
            </p:cNvGrpSpPr>
            <p:nvPr/>
          </p:nvGrpSpPr>
          <p:grpSpPr bwMode="auto">
            <a:xfrm>
              <a:off x="336" y="240"/>
              <a:ext cx="777" cy="1114"/>
              <a:chOff x="384" y="377"/>
              <a:chExt cx="777" cy="1114"/>
            </a:xfrm>
          </p:grpSpPr>
          <p:sp>
            <p:nvSpPr>
              <p:cNvPr id="18436" name="Freeform 4"/>
              <p:cNvSpPr>
                <a:spLocks/>
              </p:cNvSpPr>
              <p:nvPr/>
            </p:nvSpPr>
            <p:spPr bwMode="auto">
              <a:xfrm rot="-5295249">
                <a:off x="579" y="866"/>
                <a:ext cx="45"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37" name="Freeform 5"/>
              <p:cNvSpPr>
                <a:spLocks/>
              </p:cNvSpPr>
              <p:nvPr/>
            </p:nvSpPr>
            <p:spPr bwMode="auto">
              <a:xfrm rot="-5295249">
                <a:off x="649" y="722"/>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38" name="Freeform 6"/>
              <p:cNvSpPr>
                <a:spLocks/>
              </p:cNvSpPr>
              <p:nvPr/>
            </p:nvSpPr>
            <p:spPr bwMode="auto">
              <a:xfrm rot="-5295249">
                <a:off x="609" y="1060"/>
                <a:ext cx="92" cy="76"/>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39" name="Freeform 7"/>
              <p:cNvSpPr>
                <a:spLocks/>
              </p:cNvSpPr>
              <p:nvPr/>
            </p:nvSpPr>
            <p:spPr bwMode="auto">
              <a:xfrm rot="-5295249">
                <a:off x="745" y="899"/>
                <a:ext cx="92"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40" name="Freeform 8"/>
              <p:cNvSpPr>
                <a:spLocks/>
              </p:cNvSpPr>
              <p:nvPr/>
            </p:nvSpPr>
            <p:spPr bwMode="auto">
              <a:xfrm rot="-5295249">
                <a:off x="418" y="890"/>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41" name="Freeform 9"/>
              <p:cNvSpPr>
                <a:spLocks/>
              </p:cNvSpPr>
              <p:nvPr/>
            </p:nvSpPr>
            <p:spPr bwMode="auto">
              <a:xfrm rot="-5295249">
                <a:off x="601" y="804"/>
                <a:ext cx="81"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42" name="Freeform 10"/>
              <p:cNvSpPr>
                <a:spLocks/>
              </p:cNvSpPr>
              <p:nvPr/>
            </p:nvSpPr>
            <p:spPr bwMode="auto">
              <a:xfrm rot="-5295249">
                <a:off x="662" y="846"/>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43" name="Freeform 11"/>
              <p:cNvSpPr>
                <a:spLocks/>
              </p:cNvSpPr>
              <p:nvPr/>
            </p:nvSpPr>
            <p:spPr bwMode="auto">
              <a:xfrm rot="-5295249">
                <a:off x="559" y="956"/>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44" name="Freeform 12"/>
              <p:cNvSpPr>
                <a:spLocks/>
              </p:cNvSpPr>
              <p:nvPr/>
            </p:nvSpPr>
            <p:spPr bwMode="auto">
              <a:xfrm rot="-5295249">
                <a:off x="525" y="868"/>
                <a:ext cx="37"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45" name="Line 13"/>
              <p:cNvSpPr>
                <a:spLocks noChangeShapeType="1"/>
              </p:cNvSpPr>
              <p:nvPr/>
            </p:nvSpPr>
            <p:spPr bwMode="auto">
              <a:xfrm rot="-5295249">
                <a:off x="665" y="1064"/>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46" name="Line 14"/>
              <p:cNvSpPr>
                <a:spLocks noChangeShapeType="1"/>
              </p:cNvSpPr>
              <p:nvPr/>
            </p:nvSpPr>
            <p:spPr bwMode="auto">
              <a:xfrm rot="-5295249">
                <a:off x="696" y="1032"/>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47" name="Line 15"/>
              <p:cNvSpPr>
                <a:spLocks noChangeShapeType="1"/>
              </p:cNvSpPr>
              <p:nvPr/>
            </p:nvSpPr>
            <p:spPr bwMode="auto">
              <a:xfrm rot="-5295249">
                <a:off x="725" y="999"/>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48" name="Line 16"/>
              <p:cNvSpPr>
                <a:spLocks noChangeShapeType="1"/>
              </p:cNvSpPr>
              <p:nvPr/>
            </p:nvSpPr>
            <p:spPr bwMode="auto">
              <a:xfrm rot="-5295249">
                <a:off x="755" y="966"/>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49" name="Freeform 17"/>
              <p:cNvSpPr>
                <a:spLocks/>
              </p:cNvSpPr>
              <p:nvPr/>
            </p:nvSpPr>
            <p:spPr bwMode="auto">
              <a:xfrm rot="-5295249">
                <a:off x="785" y="945"/>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450" name="Line 18"/>
              <p:cNvSpPr>
                <a:spLocks noChangeShapeType="1"/>
              </p:cNvSpPr>
              <p:nvPr/>
            </p:nvSpPr>
            <p:spPr bwMode="auto">
              <a:xfrm rot="16304751" flipH="1">
                <a:off x="689" y="760"/>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1" name="Line 19"/>
              <p:cNvSpPr>
                <a:spLocks noChangeShapeType="1"/>
              </p:cNvSpPr>
              <p:nvPr/>
            </p:nvSpPr>
            <p:spPr bwMode="auto">
              <a:xfrm rot="16304751" flipH="1">
                <a:off x="711" y="799"/>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2" name="Line 20"/>
              <p:cNvSpPr>
                <a:spLocks noChangeShapeType="1"/>
              </p:cNvSpPr>
              <p:nvPr/>
            </p:nvSpPr>
            <p:spPr bwMode="auto">
              <a:xfrm rot="16304751" flipH="1">
                <a:off x="731" y="843"/>
                <a:ext cx="28"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3" name="Line 21"/>
              <p:cNvSpPr>
                <a:spLocks noChangeShapeType="1"/>
              </p:cNvSpPr>
              <p:nvPr/>
            </p:nvSpPr>
            <p:spPr bwMode="auto">
              <a:xfrm rot="16304751" flipH="1">
                <a:off x="751" y="883"/>
                <a:ext cx="31"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4" name="Line 22"/>
              <p:cNvSpPr>
                <a:spLocks noChangeShapeType="1"/>
              </p:cNvSpPr>
              <p:nvPr/>
            </p:nvSpPr>
            <p:spPr bwMode="auto">
              <a:xfrm rot="16304751" flipH="1">
                <a:off x="773" y="921"/>
                <a:ext cx="28"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5" name="Line 23"/>
              <p:cNvSpPr>
                <a:spLocks noChangeShapeType="1"/>
              </p:cNvSpPr>
              <p:nvPr/>
            </p:nvSpPr>
            <p:spPr bwMode="auto">
              <a:xfrm rot="-5295249">
                <a:off x="652" y="1062"/>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6" name="Line 24"/>
              <p:cNvSpPr>
                <a:spLocks noChangeShapeType="1"/>
              </p:cNvSpPr>
              <p:nvPr/>
            </p:nvSpPr>
            <p:spPr bwMode="auto">
              <a:xfrm rot="-5295249">
                <a:off x="658" y="995"/>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7" name="Line 25"/>
              <p:cNvSpPr>
                <a:spLocks noChangeShapeType="1"/>
              </p:cNvSpPr>
              <p:nvPr/>
            </p:nvSpPr>
            <p:spPr bwMode="auto">
              <a:xfrm rot="-5295249">
                <a:off x="662" y="929"/>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8" name="Line 26"/>
              <p:cNvSpPr>
                <a:spLocks noChangeShapeType="1"/>
              </p:cNvSpPr>
              <p:nvPr/>
            </p:nvSpPr>
            <p:spPr bwMode="auto">
              <a:xfrm rot="-5295249">
                <a:off x="669" y="860"/>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9" name="Line 27"/>
              <p:cNvSpPr>
                <a:spLocks noChangeShapeType="1"/>
              </p:cNvSpPr>
              <p:nvPr/>
            </p:nvSpPr>
            <p:spPr bwMode="auto">
              <a:xfrm rot="-5295249">
                <a:off x="674" y="792"/>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0" name="Line 28"/>
              <p:cNvSpPr>
                <a:spLocks noChangeShapeType="1"/>
              </p:cNvSpPr>
              <p:nvPr/>
            </p:nvSpPr>
            <p:spPr bwMode="auto">
              <a:xfrm rot="-5295249">
                <a:off x="481" y="916"/>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1" name="Line 29"/>
              <p:cNvSpPr>
                <a:spLocks noChangeShapeType="1"/>
              </p:cNvSpPr>
              <p:nvPr/>
            </p:nvSpPr>
            <p:spPr bwMode="auto">
              <a:xfrm rot="-5295249">
                <a:off x="521" y="917"/>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2" name="Line 30"/>
              <p:cNvSpPr>
                <a:spLocks noChangeShapeType="1"/>
              </p:cNvSpPr>
              <p:nvPr/>
            </p:nvSpPr>
            <p:spPr bwMode="auto">
              <a:xfrm rot="-5295249">
                <a:off x="560" y="918"/>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3" name="Line 31"/>
              <p:cNvSpPr>
                <a:spLocks noChangeShapeType="1"/>
              </p:cNvSpPr>
              <p:nvPr/>
            </p:nvSpPr>
            <p:spPr bwMode="auto">
              <a:xfrm rot="-5295249">
                <a:off x="600" y="92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4" name="Line 32"/>
              <p:cNvSpPr>
                <a:spLocks noChangeShapeType="1"/>
              </p:cNvSpPr>
              <p:nvPr/>
            </p:nvSpPr>
            <p:spPr bwMode="auto">
              <a:xfrm rot="-5295249">
                <a:off x="639" y="920"/>
                <a:ext cx="3"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5" name="Line 33"/>
              <p:cNvSpPr>
                <a:spLocks noChangeShapeType="1"/>
              </p:cNvSpPr>
              <p:nvPr/>
            </p:nvSpPr>
            <p:spPr bwMode="auto">
              <a:xfrm rot="-5295249">
                <a:off x="680" y="919"/>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6" name="Line 34"/>
              <p:cNvSpPr>
                <a:spLocks noChangeShapeType="1"/>
              </p:cNvSpPr>
              <p:nvPr/>
            </p:nvSpPr>
            <p:spPr bwMode="auto">
              <a:xfrm rot="-5295249">
                <a:off x="720" y="92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7" name="Line 35"/>
              <p:cNvSpPr>
                <a:spLocks noChangeShapeType="1"/>
              </p:cNvSpPr>
              <p:nvPr/>
            </p:nvSpPr>
            <p:spPr bwMode="auto">
              <a:xfrm rot="-5295249">
                <a:off x="760" y="921"/>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8" name="Freeform 36"/>
              <p:cNvSpPr>
                <a:spLocks/>
              </p:cNvSpPr>
              <p:nvPr/>
            </p:nvSpPr>
            <p:spPr bwMode="auto">
              <a:xfrm rot="-5295249">
                <a:off x="788" y="933"/>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469" name="Line 37"/>
              <p:cNvSpPr>
                <a:spLocks noChangeShapeType="1"/>
              </p:cNvSpPr>
              <p:nvPr/>
            </p:nvSpPr>
            <p:spPr bwMode="auto">
              <a:xfrm rot="-5295249" flipH="1" flipV="1">
                <a:off x="667" y="757"/>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0" name="Line 38"/>
              <p:cNvSpPr>
                <a:spLocks noChangeShapeType="1"/>
              </p:cNvSpPr>
              <p:nvPr/>
            </p:nvSpPr>
            <p:spPr bwMode="auto">
              <a:xfrm rot="-5295249" flipH="1" flipV="1">
                <a:off x="635" y="783"/>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1" name="Line 39"/>
              <p:cNvSpPr>
                <a:spLocks noChangeShapeType="1"/>
              </p:cNvSpPr>
              <p:nvPr/>
            </p:nvSpPr>
            <p:spPr bwMode="auto">
              <a:xfrm rot="-5295249" flipH="1" flipV="1">
                <a:off x="601" y="810"/>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2" name="Line 40"/>
              <p:cNvSpPr>
                <a:spLocks noChangeShapeType="1"/>
              </p:cNvSpPr>
              <p:nvPr/>
            </p:nvSpPr>
            <p:spPr bwMode="auto">
              <a:xfrm rot="-5295249" flipH="1" flipV="1">
                <a:off x="566" y="835"/>
                <a:ext cx="21"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3" name="Line 41"/>
              <p:cNvSpPr>
                <a:spLocks noChangeShapeType="1"/>
              </p:cNvSpPr>
              <p:nvPr/>
            </p:nvSpPr>
            <p:spPr bwMode="auto">
              <a:xfrm rot="-5295249" flipH="1" flipV="1">
                <a:off x="534" y="863"/>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4" name="Line 42"/>
              <p:cNvSpPr>
                <a:spLocks noChangeShapeType="1"/>
              </p:cNvSpPr>
              <p:nvPr/>
            </p:nvSpPr>
            <p:spPr bwMode="auto">
              <a:xfrm rot="-5295249" flipH="1" flipV="1">
                <a:off x="500" y="887"/>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5" name="Freeform 43"/>
              <p:cNvSpPr>
                <a:spLocks/>
              </p:cNvSpPr>
              <p:nvPr/>
            </p:nvSpPr>
            <p:spPr bwMode="auto">
              <a:xfrm rot="-5295249">
                <a:off x="474" y="915"/>
                <a:ext cx="14"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476" name="Line 44"/>
              <p:cNvSpPr>
                <a:spLocks noChangeShapeType="1"/>
              </p:cNvSpPr>
              <p:nvPr/>
            </p:nvSpPr>
            <p:spPr bwMode="auto">
              <a:xfrm rot="16304751" flipH="1">
                <a:off x="476" y="930"/>
                <a:ext cx="16"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7" name="Line 45"/>
              <p:cNvSpPr>
                <a:spLocks noChangeShapeType="1"/>
              </p:cNvSpPr>
              <p:nvPr/>
            </p:nvSpPr>
            <p:spPr bwMode="auto">
              <a:xfrm rot="16304751" flipH="1">
                <a:off x="506" y="956"/>
                <a:ext cx="21"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8" name="Line 46"/>
              <p:cNvSpPr>
                <a:spLocks noChangeShapeType="1"/>
              </p:cNvSpPr>
              <p:nvPr/>
            </p:nvSpPr>
            <p:spPr bwMode="auto">
              <a:xfrm rot="16304751" flipH="1">
                <a:off x="541" y="983"/>
                <a:ext cx="18"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9" name="Line 47"/>
              <p:cNvSpPr>
                <a:spLocks noChangeShapeType="1"/>
              </p:cNvSpPr>
              <p:nvPr/>
            </p:nvSpPr>
            <p:spPr bwMode="auto">
              <a:xfrm rot="16304751" flipH="1">
                <a:off x="573" y="1010"/>
                <a:ext cx="18"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80" name="Line 48"/>
              <p:cNvSpPr>
                <a:spLocks noChangeShapeType="1"/>
              </p:cNvSpPr>
              <p:nvPr/>
            </p:nvSpPr>
            <p:spPr bwMode="auto">
              <a:xfrm rot="16304751" flipH="1">
                <a:off x="607" y="1033"/>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81" name="Line 49"/>
              <p:cNvSpPr>
                <a:spLocks noChangeShapeType="1"/>
              </p:cNvSpPr>
              <p:nvPr/>
            </p:nvSpPr>
            <p:spPr bwMode="auto">
              <a:xfrm rot="16304751" flipH="1">
                <a:off x="640" y="1061"/>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83" name="Freeform 51"/>
              <p:cNvSpPr>
                <a:spLocks/>
              </p:cNvSpPr>
              <p:nvPr/>
            </p:nvSpPr>
            <p:spPr bwMode="auto">
              <a:xfrm rot="-5620811">
                <a:off x="550" y="1216"/>
                <a:ext cx="44"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84" name="Freeform 52"/>
              <p:cNvSpPr>
                <a:spLocks/>
              </p:cNvSpPr>
              <p:nvPr/>
            </p:nvSpPr>
            <p:spPr bwMode="auto">
              <a:xfrm rot="-5620811">
                <a:off x="607" y="1064"/>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85" name="Freeform 53"/>
              <p:cNvSpPr>
                <a:spLocks/>
              </p:cNvSpPr>
              <p:nvPr/>
            </p:nvSpPr>
            <p:spPr bwMode="auto">
              <a:xfrm rot="-5620811">
                <a:off x="607" y="1392"/>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86" name="Freeform 54"/>
              <p:cNvSpPr>
                <a:spLocks/>
              </p:cNvSpPr>
              <p:nvPr/>
            </p:nvSpPr>
            <p:spPr bwMode="auto">
              <a:xfrm rot="-5620811">
                <a:off x="719" y="1231"/>
                <a:ext cx="93"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87" name="Freeform 55"/>
              <p:cNvSpPr>
                <a:spLocks/>
              </p:cNvSpPr>
              <p:nvPr/>
            </p:nvSpPr>
            <p:spPr bwMode="auto">
              <a:xfrm rot="-5620811">
                <a:off x="376" y="1252"/>
                <a:ext cx="93"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88" name="Freeform 56"/>
              <p:cNvSpPr>
                <a:spLocks/>
              </p:cNvSpPr>
              <p:nvPr/>
            </p:nvSpPr>
            <p:spPr bwMode="auto">
              <a:xfrm rot="-5620811">
                <a:off x="567" y="1150"/>
                <a:ext cx="81"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89" name="Freeform 57"/>
              <p:cNvSpPr>
                <a:spLocks/>
              </p:cNvSpPr>
              <p:nvPr/>
            </p:nvSpPr>
            <p:spPr bwMode="auto">
              <a:xfrm rot="-5620811">
                <a:off x="635" y="1188"/>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90" name="Freeform 58"/>
              <p:cNvSpPr>
                <a:spLocks/>
              </p:cNvSpPr>
              <p:nvPr/>
            </p:nvSpPr>
            <p:spPr bwMode="auto">
              <a:xfrm rot="-5620811">
                <a:off x="537" y="1302"/>
                <a:ext cx="137"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91" name="Freeform 59"/>
              <p:cNvSpPr>
                <a:spLocks/>
              </p:cNvSpPr>
              <p:nvPr/>
            </p:nvSpPr>
            <p:spPr bwMode="auto">
              <a:xfrm rot="-5620811">
                <a:off x="498" y="1224"/>
                <a:ext cx="38"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92" name="Line 60"/>
              <p:cNvSpPr>
                <a:spLocks noChangeShapeType="1"/>
              </p:cNvSpPr>
              <p:nvPr/>
            </p:nvSpPr>
            <p:spPr bwMode="auto">
              <a:xfrm rot="-5620811">
                <a:off x="652" y="1406"/>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93" name="Line 61"/>
              <p:cNvSpPr>
                <a:spLocks noChangeShapeType="1"/>
              </p:cNvSpPr>
              <p:nvPr/>
            </p:nvSpPr>
            <p:spPr bwMode="auto">
              <a:xfrm rot="-5620811">
                <a:off x="681" y="1371"/>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94" name="Line 62"/>
              <p:cNvSpPr>
                <a:spLocks noChangeShapeType="1"/>
              </p:cNvSpPr>
              <p:nvPr/>
            </p:nvSpPr>
            <p:spPr bwMode="auto">
              <a:xfrm rot="-5620811">
                <a:off x="707" y="1335"/>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95" name="Line 63"/>
              <p:cNvSpPr>
                <a:spLocks noChangeShapeType="1"/>
              </p:cNvSpPr>
              <p:nvPr/>
            </p:nvSpPr>
            <p:spPr bwMode="auto">
              <a:xfrm rot="-5620811">
                <a:off x="733" y="1299"/>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96" name="Freeform 64"/>
              <p:cNvSpPr>
                <a:spLocks/>
              </p:cNvSpPr>
              <p:nvPr/>
            </p:nvSpPr>
            <p:spPr bwMode="auto">
              <a:xfrm rot="-5620811">
                <a:off x="761" y="1276"/>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497" name="Line 65"/>
              <p:cNvSpPr>
                <a:spLocks noChangeShapeType="1"/>
              </p:cNvSpPr>
              <p:nvPr/>
            </p:nvSpPr>
            <p:spPr bwMode="auto">
              <a:xfrm rot="15979189" flipH="1">
                <a:off x="648" y="1100"/>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98" name="Line 66"/>
              <p:cNvSpPr>
                <a:spLocks noChangeShapeType="1"/>
              </p:cNvSpPr>
              <p:nvPr/>
            </p:nvSpPr>
            <p:spPr bwMode="auto">
              <a:xfrm rot="15979189" flipH="1">
                <a:off x="674" y="1138"/>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99" name="Line 67"/>
              <p:cNvSpPr>
                <a:spLocks noChangeShapeType="1"/>
              </p:cNvSpPr>
              <p:nvPr/>
            </p:nvSpPr>
            <p:spPr bwMode="auto">
              <a:xfrm rot="15979189" flipH="1">
                <a:off x="697" y="1179"/>
                <a:ext cx="27"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0" name="Line 68"/>
              <p:cNvSpPr>
                <a:spLocks noChangeShapeType="1"/>
              </p:cNvSpPr>
              <p:nvPr/>
            </p:nvSpPr>
            <p:spPr bwMode="auto">
              <a:xfrm rot="15979189" flipH="1">
                <a:off x="722" y="1218"/>
                <a:ext cx="30"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1" name="Line 69"/>
              <p:cNvSpPr>
                <a:spLocks noChangeShapeType="1"/>
              </p:cNvSpPr>
              <p:nvPr/>
            </p:nvSpPr>
            <p:spPr bwMode="auto">
              <a:xfrm rot="15979189" flipH="1">
                <a:off x="746" y="1253"/>
                <a:ext cx="28"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2" name="Line 70"/>
              <p:cNvSpPr>
                <a:spLocks noChangeShapeType="1"/>
              </p:cNvSpPr>
              <p:nvPr/>
            </p:nvSpPr>
            <p:spPr bwMode="auto">
              <a:xfrm rot="-5620811">
                <a:off x="638" y="1404"/>
                <a:ext cx="3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3" name="Line 71"/>
              <p:cNvSpPr>
                <a:spLocks noChangeShapeType="1"/>
              </p:cNvSpPr>
              <p:nvPr/>
            </p:nvSpPr>
            <p:spPr bwMode="auto">
              <a:xfrm rot="-5620811">
                <a:off x="639" y="1338"/>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4" name="Line 72"/>
              <p:cNvSpPr>
                <a:spLocks noChangeShapeType="1"/>
              </p:cNvSpPr>
              <p:nvPr/>
            </p:nvSpPr>
            <p:spPr bwMode="auto">
              <a:xfrm rot="-5620811">
                <a:off x="637" y="1271"/>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5" name="Line 73"/>
              <p:cNvSpPr>
                <a:spLocks noChangeShapeType="1"/>
              </p:cNvSpPr>
              <p:nvPr/>
            </p:nvSpPr>
            <p:spPr bwMode="auto">
              <a:xfrm rot="-5620811">
                <a:off x="636" y="1202"/>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6" name="Line 74"/>
              <p:cNvSpPr>
                <a:spLocks noChangeShapeType="1"/>
              </p:cNvSpPr>
              <p:nvPr/>
            </p:nvSpPr>
            <p:spPr bwMode="auto">
              <a:xfrm rot="-5620811">
                <a:off x="635" y="1134"/>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7" name="Line 75"/>
              <p:cNvSpPr>
                <a:spLocks noChangeShapeType="1"/>
              </p:cNvSpPr>
              <p:nvPr/>
            </p:nvSpPr>
            <p:spPr bwMode="auto">
              <a:xfrm rot="-5620811">
                <a:off x="458" y="1278"/>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8" name="Line 76"/>
              <p:cNvSpPr>
                <a:spLocks noChangeShapeType="1"/>
              </p:cNvSpPr>
              <p:nvPr/>
            </p:nvSpPr>
            <p:spPr bwMode="auto">
              <a:xfrm rot="-5620811">
                <a:off x="497" y="1275"/>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9" name="Line 77"/>
              <p:cNvSpPr>
                <a:spLocks noChangeShapeType="1"/>
              </p:cNvSpPr>
              <p:nvPr/>
            </p:nvSpPr>
            <p:spPr bwMode="auto">
              <a:xfrm rot="-5620811">
                <a:off x="536" y="1273"/>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0" name="Line 78"/>
              <p:cNvSpPr>
                <a:spLocks noChangeShapeType="1"/>
              </p:cNvSpPr>
              <p:nvPr/>
            </p:nvSpPr>
            <p:spPr bwMode="auto">
              <a:xfrm rot="-5620811">
                <a:off x="576" y="1270"/>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1" name="Line 79"/>
              <p:cNvSpPr>
                <a:spLocks noChangeShapeType="1"/>
              </p:cNvSpPr>
              <p:nvPr/>
            </p:nvSpPr>
            <p:spPr bwMode="auto">
              <a:xfrm rot="-5620811">
                <a:off x="614" y="1266"/>
                <a:ext cx="3"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2" name="Line 80"/>
              <p:cNvSpPr>
                <a:spLocks noChangeShapeType="1"/>
              </p:cNvSpPr>
              <p:nvPr/>
            </p:nvSpPr>
            <p:spPr bwMode="auto">
              <a:xfrm rot="-5620811">
                <a:off x="655" y="1261"/>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3" name="Line 81"/>
              <p:cNvSpPr>
                <a:spLocks noChangeShapeType="1"/>
              </p:cNvSpPr>
              <p:nvPr/>
            </p:nvSpPr>
            <p:spPr bwMode="auto">
              <a:xfrm rot="-5620811">
                <a:off x="695" y="1258"/>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4" name="Line 82"/>
              <p:cNvSpPr>
                <a:spLocks noChangeShapeType="1"/>
              </p:cNvSpPr>
              <p:nvPr/>
            </p:nvSpPr>
            <p:spPr bwMode="auto">
              <a:xfrm rot="-5620811">
                <a:off x="735" y="1255"/>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5" name="Freeform 83"/>
              <p:cNvSpPr>
                <a:spLocks/>
              </p:cNvSpPr>
              <p:nvPr/>
            </p:nvSpPr>
            <p:spPr bwMode="auto">
              <a:xfrm rot="-5620811">
                <a:off x="763" y="1265"/>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516" name="Line 84"/>
              <p:cNvSpPr>
                <a:spLocks noChangeShapeType="1"/>
              </p:cNvSpPr>
              <p:nvPr/>
            </p:nvSpPr>
            <p:spPr bwMode="auto">
              <a:xfrm rot="-5620811" flipH="1" flipV="1">
                <a:off x="626" y="1100"/>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7" name="Line 85"/>
              <p:cNvSpPr>
                <a:spLocks noChangeShapeType="1"/>
              </p:cNvSpPr>
              <p:nvPr/>
            </p:nvSpPr>
            <p:spPr bwMode="auto">
              <a:xfrm rot="-5620811" flipH="1" flipV="1">
                <a:off x="596" y="1129"/>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8" name="Line 86"/>
              <p:cNvSpPr>
                <a:spLocks noChangeShapeType="1"/>
              </p:cNvSpPr>
              <p:nvPr/>
            </p:nvSpPr>
            <p:spPr bwMode="auto">
              <a:xfrm rot="-5620811" flipH="1" flipV="1">
                <a:off x="564" y="1159"/>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9" name="Line 87"/>
              <p:cNvSpPr>
                <a:spLocks noChangeShapeType="1"/>
              </p:cNvSpPr>
              <p:nvPr/>
            </p:nvSpPr>
            <p:spPr bwMode="auto">
              <a:xfrm rot="-5620811" flipH="1" flipV="1">
                <a:off x="534" y="1188"/>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0" name="Line 88"/>
              <p:cNvSpPr>
                <a:spLocks noChangeShapeType="1"/>
              </p:cNvSpPr>
              <p:nvPr/>
            </p:nvSpPr>
            <p:spPr bwMode="auto">
              <a:xfrm rot="-5620811" flipH="1" flipV="1">
                <a:off x="504" y="1218"/>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1" name="Line 89"/>
              <p:cNvSpPr>
                <a:spLocks noChangeShapeType="1"/>
              </p:cNvSpPr>
              <p:nvPr/>
            </p:nvSpPr>
            <p:spPr bwMode="auto">
              <a:xfrm rot="-5620811" flipH="1" flipV="1">
                <a:off x="473" y="1246"/>
                <a:ext cx="16"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2" name="Freeform 90"/>
              <p:cNvSpPr>
                <a:spLocks/>
              </p:cNvSpPr>
              <p:nvPr/>
            </p:nvSpPr>
            <p:spPr bwMode="auto">
              <a:xfrm rot="-5620811">
                <a:off x="448" y="1276"/>
                <a:ext cx="14"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523" name="Line 91"/>
              <p:cNvSpPr>
                <a:spLocks noChangeShapeType="1"/>
              </p:cNvSpPr>
              <p:nvPr/>
            </p:nvSpPr>
            <p:spPr bwMode="auto">
              <a:xfrm rot="15979189" flipH="1">
                <a:off x="450" y="1291"/>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4" name="Line 92"/>
              <p:cNvSpPr>
                <a:spLocks noChangeShapeType="1"/>
              </p:cNvSpPr>
              <p:nvPr/>
            </p:nvSpPr>
            <p:spPr bwMode="auto">
              <a:xfrm rot="15979189" flipH="1">
                <a:off x="486" y="1314"/>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5" name="Line 93"/>
              <p:cNvSpPr>
                <a:spLocks noChangeShapeType="1"/>
              </p:cNvSpPr>
              <p:nvPr/>
            </p:nvSpPr>
            <p:spPr bwMode="auto">
              <a:xfrm rot="15979189" flipH="1">
                <a:off x="522" y="1337"/>
                <a:ext cx="18"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6" name="Line 94"/>
              <p:cNvSpPr>
                <a:spLocks noChangeShapeType="1"/>
              </p:cNvSpPr>
              <p:nvPr/>
            </p:nvSpPr>
            <p:spPr bwMode="auto">
              <a:xfrm rot="15979189" flipH="1">
                <a:off x="556" y="1361"/>
                <a:ext cx="18"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7" name="Line 95"/>
              <p:cNvSpPr>
                <a:spLocks noChangeShapeType="1"/>
              </p:cNvSpPr>
              <p:nvPr/>
            </p:nvSpPr>
            <p:spPr bwMode="auto">
              <a:xfrm rot="15979189" flipH="1">
                <a:off x="592" y="1382"/>
                <a:ext cx="18"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8" name="Line 96"/>
              <p:cNvSpPr>
                <a:spLocks noChangeShapeType="1"/>
              </p:cNvSpPr>
              <p:nvPr/>
            </p:nvSpPr>
            <p:spPr bwMode="auto">
              <a:xfrm rot="15979189" flipH="1">
                <a:off x="628" y="1407"/>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30" name="Freeform 98"/>
              <p:cNvSpPr>
                <a:spLocks/>
              </p:cNvSpPr>
              <p:nvPr/>
            </p:nvSpPr>
            <p:spPr bwMode="auto">
              <a:xfrm rot="-5295249">
                <a:off x="614" y="529"/>
                <a:ext cx="44"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1" name="Freeform 99"/>
              <p:cNvSpPr>
                <a:spLocks/>
              </p:cNvSpPr>
              <p:nvPr/>
            </p:nvSpPr>
            <p:spPr bwMode="auto">
              <a:xfrm rot="-5295249">
                <a:off x="673" y="384"/>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2" name="Freeform 100"/>
              <p:cNvSpPr>
                <a:spLocks/>
              </p:cNvSpPr>
              <p:nvPr/>
            </p:nvSpPr>
            <p:spPr bwMode="auto">
              <a:xfrm rot="-5295249">
                <a:off x="633" y="723"/>
                <a:ext cx="92" cy="76"/>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4" name="Freeform 102"/>
              <p:cNvSpPr>
                <a:spLocks/>
              </p:cNvSpPr>
              <p:nvPr/>
            </p:nvSpPr>
            <p:spPr bwMode="auto">
              <a:xfrm rot="-5295249">
                <a:off x="442" y="553"/>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5" name="Freeform 103"/>
              <p:cNvSpPr>
                <a:spLocks/>
              </p:cNvSpPr>
              <p:nvPr/>
            </p:nvSpPr>
            <p:spPr bwMode="auto">
              <a:xfrm rot="-5295249">
                <a:off x="635" y="467"/>
                <a:ext cx="82"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6" name="Freeform 104"/>
              <p:cNvSpPr>
                <a:spLocks/>
              </p:cNvSpPr>
              <p:nvPr/>
            </p:nvSpPr>
            <p:spPr bwMode="auto">
              <a:xfrm rot="-5295249">
                <a:off x="696" y="509"/>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7" name="Freeform 105"/>
              <p:cNvSpPr>
                <a:spLocks/>
              </p:cNvSpPr>
              <p:nvPr/>
            </p:nvSpPr>
            <p:spPr bwMode="auto">
              <a:xfrm rot="-5295249">
                <a:off x="593" y="619"/>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8" name="Freeform 106"/>
              <p:cNvSpPr>
                <a:spLocks/>
              </p:cNvSpPr>
              <p:nvPr/>
            </p:nvSpPr>
            <p:spPr bwMode="auto">
              <a:xfrm rot="-5295249">
                <a:off x="559" y="531"/>
                <a:ext cx="37"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9" name="Line 107"/>
              <p:cNvSpPr>
                <a:spLocks noChangeShapeType="1"/>
              </p:cNvSpPr>
              <p:nvPr/>
            </p:nvSpPr>
            <p:spPr bwMode="auto">
              <a:xfrm rot="-5295249">
                <a:off x="699" y="727"/>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0" name="Line 108"/>
              <p:cNvSpPr>
                <a:spLocks noChangeShapeType="1"/>
              </p:cNvSpPr>
              <p:nvPr/>
            </p:nvSpPr>
            <p:spPr bwMode="auto">
              <a:xfrm rot="-5295249">
                <a:off x="730" y="695"/>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1" name="Line 109"/>
              <p:cNvSpPr>
                <a:spLocks noChangeShapeType="1"/>
              </p:cNvSpPr>
              <p:nvPr/>
            </p:nvSpPr>
            <p:spPr bwMode="auto">
              <a:xfrm rot="-5295249">
                <a:off x="759" y="661"/>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2" name="Line 110"/>
              <p:cNvSpPr>
                <a:spLocks noChangeShapeType="1"/>
              </p:cNvSpPr>
              <p:nvPr/>
            </p:nvSpPr>
            <p:spPr bwMode="auto">
              <a:xfrm rot="-5295249">
                <a:off x="789" y="628"/>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3" name="Freeform 111"/>
              <p:cNvSpPr>
                <a:spLocks/>
              </p:cNvSpPr>
              <p:nvPr/>
            </p:nvSpPr>
            <p:spPr bwMode="auto">
              <a:xfrm rot="-5295249">
                <a:off x="819" y="607"/>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544" name="Line 112"/>
              <p:cNvSpPr>
                <a:spLocks noChangeShapeType="1"/>
              </p:cNvSpPr>
              <p:nvPr/>
            </p:nvSpPr>
            <p:spPr bwMode="auto">
              <a:xfrm rot="16304751" flipH="1">
                <a:off x="723" y="422"/>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5" name="Line 113"/>
              <p:cNvSpPr>
                <a:spLocks noChangeShapeType="1"/>
              </p:cNvSpPr>
              <p:nvPr/>
            </p:nvSpPr>
            <p:spPr bwMode="auto">
              <a:xfrm rot="16304751" flipH="1">
                <a:off x="745" y="461"/>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6" name="Line 114"/>
              <p:cNvSpPr>
                <a:spLocks noChangeShapeType="1"/>
              </p:cNvSpPr>
              <p:nvPr/>
            </p:nvSpPr>
            <p:spPr bwMode="auto">
              <a:xfrm rot="16304751" flipH="1">
                <a:off x="765" y="505"/>
                <a:ext cx="27"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7" name="Line 115"/>
              <p:cNvSpPr>
                <a:spLocks noChangeShapeType="1"/>
              </p:cNvSpPr>
              <p:nvPr/>
            </p:nvSpPr>
            <p:spPr bwMode="auto">
              <a:xfrm rot="16304751" flipH="1">
                <a:off x="786" y="546"/>
                <a:ext cx="30"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8" name="Line 116"/>
              <p:cNvSpPr>
                <a:spLocks noChangeShapeType="1"/>
              </p:cNvSpPr>
              <p:nvPr/>
            </p:nvSpPr>
            <p:spPr bwMode="auto">
              <a:xfrm rot="16304751" flipH="1">
                <a:off x="807" y="583"/>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9" name="Line 117"/>
              <p:cNvSpPr>
                <a:spLocks noChangeShapeType="1"/>
              </p:cNvSpPr>
              <p:nvPr/>
            </p:nvSpPr>
            <p:spPr bwMode="auto">
              <a:xfrm rot="-5295249">
                <a:off x="686" y="725"/>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0" name="Line 118"/>
              <p:cNvSpPr>
                <a:spLocks noChangeShapeType="1"/>
              </p:cNvSpPr>
              <p:nvPr/>
            </p:nvSpPr>
            <p:spPr bwMode="auto">
              <a:xfrm rot="-5295249">
                <a:off x="692" y="658"/>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1" name="Line 119"/>
              <p:cNvSpPr>
                <a:spLocks noChangeShapeType="1"/>
              </p:cNvSpPr>
              <p:nvPr/>
            </p:nvSpPr>
            <p:spPr bwMode="auto">
              <a:xfrm rot="-5295249">
                <a:off x="696" y="591"/>
                <a:ext cx="3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2" name="Line 120"/>
              <p:cNvSpPr>
                <a:spLocks noChangeShapeType="1"/>
              </p:cNvSpPr>
              <p:nvPr/>
            </p:nvSpPr>
            <p:spPr bwMode="auto">
              <a:xfrm rot="-5295249">
                <a:off x="703" y="522"/>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3" name="Line 121"/>
              <p:cNvSpPr>
                <a:spLocks noChangeShapeType="1"/>
              </p:cNvSpPr>
              <p:nvPr/>
            </p:nvSpPr>
            <p:spPr bwMode="auto">
              <a:xfrm rot="-5295249">
                <a:off x="708" y="454"/>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4" name="Line 122"/>
              <p:cNvSpPr>
                <a:spLocks noChangeShapeType="1"/>
              </p:cNvSpPr>
              <p:nvPr/>
            </p:nvSpPr>
            <p:spPr bwMode="auto">
              <a:xfrm rot="-5295249">
                <a:off x="515" y="579"/>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5" name="Line 123"/>
              <p:cNvSpPr>
                <a:spLocks noChangeShapeType="1"/>
              </p:cNvSpPr>
              <p:nvPr/>
            </p:nvSpPr>
            <p:spPr bwMode="auto">
              <a:xfrm rot="-5295249">
                <a:off x="555" y="58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6" name="Line 124"/>
              <p:cNvSpPr>
                <a:spLocks noChangeShapeType="1"/>
              </p:cNvSpPr>
              <p:nvPr/>
            </p:nvSpPr>
            <p:spPr bwMode="auto">
              <a:xfrm rot="-5295249">
                <a:off x="594" y="581"/>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7" name="Line 125"/>
              <p:cNvSpPr>
                <a:spLocks noChangeShapeType="1"/>
              </p:cNvSpPr>
              <p:nvPr/>
            </p:nvSpPr>
            <p:spPr bwMode="auto">
              <a:xfrm rot="-5295249">
                <a:off x="634" y="583"/>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8" name="Line 126"/>
              <p:cNvSpPr>
                <a:spLocks noChangeShapeType="1"/>
              </p:cNvSpPr>
              <p:nvPr/>
            </p:nvSpPr>
            <p:spPr bwMode="auto">
              <a:xfrm rot="-5295249">
                <a:off x="673" y="583"/>
                <a:ext cx="4"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9" name="Line 127"/>
              <p:cNvSpPr>
                <a:spLocks noChangeShapeType="1"/>
              </p:cNvSpPr>
              <p:nvPr/>
            </p:nvSpPr>
            <p:spPr bwMode="auto">
              <a:xfrm rot="-5295249">
                <a:off x="714" y="581"/>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0" name="Line 128"/>
              <p:cNvSpPr>
                <a:spLocks noChangeShapeType="1"/>
              </p:cNvSpPr>
              <p:nvPr/>
            </p:nvSpPr>
            <p:spPr bwMode="auto">
              <a:xfrm rot="-5295249">
                <a:off x="754" y="582"/>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1" name="Line 129"/>
              <p:cNvSpPr>
                <a:spLocks noChangeShapeType="1"/>
              </p:cNvSpPr>
              <p:nvPr/>
            </p:nvSpPr>
            <p:spPr bwMode="auto">
              <a:xfrm rot="-5295249">
                <a:off x="794" y="583"/>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2" name="Freeform 130"/>
              <p:cNvSpPr>
                <a:spLocks/>
              </p:cNvSpPr>
              <p:nvPr/>
            </p:nvSpPr>
            <p:spPr bwMode="auto">
              <a:xfrm rot="-5295249">
                <a:off x="822" y="595"/>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563" name="Line 131"/>
              <p:cNvSpPr>
                <a:spLocks noChangeShapeType="1"/>
              </p:cNvSpPr>
              <p:nvPr/>
            </p:nvSpPr>
            <p:spPr bwMode="auto">
              <a:xfrm rot="-5295249" flipH="1" flipV="1">
                <a:off x="701" y="419"/>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4" name="Line 132"/>
              <p:cNvSpPr>
                <a:spLocks noChangeShapeType="1"/>
              </p:cNvSpPr>
              <p:nvPr/>
            </p:nvSpPr>
            <p:spPr bwMode="auto">
              <a:xfrm rot="-5295249" flipH="1" flipV="1">
                <a:off x="669" y="445"/>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5" name="Line 133"/>
              <p:cNvSpPr>
                <a:spLocks noChangeShapeType="1"/>
              </p:cNvSpPr>
              <p:nvPr/>
            </p:nvSpPr>
            <p:spPr bwMode="auto">
              <a:xfrm rot="-5295249" flipH="1" flipV="1">
                <a:off x="634" y="472"/>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6" name="Line 134"/>
              <p:cNvSpPr>
                <a:spLocks noChangeShapeType="1"/>
              </p:cNvSpPr>
              <p:nvPr/>
            </p:nvSpPr>
            <p:spPr bwMode="auto">
              <a:xfrm rot="-5295249" flipH="1" flipV="1">
                <a:off x="601" y="498"/>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7" name="Line 135"/>
              <p:cNvSpPr>
                <a:spLocks noChangeShapeType="1"/>
              </p:cNvSpPr>
              <p:nvPr/>
            </p:nvSpPr>
            <p:spPr bwMode="auto">
              <a:xfrm rot="-5295249" flipH="1" flipV="1">
                <a:off x="567" y="525"/>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8" name="Line 136"/>
              <p:cNvSpPr>
                <a:spLocks noChangeShapeType="1"/>
              </p:cNvSpPr>
              <p:nvPr/>
            </p:nvSpPr>
            <p:spPr bwMode="auto">
              <a:xfrm rot="-5295249" flipH="1" flipV="1">
                <a:off x="534" y="550"/>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9" name="Freeform 137"/>
              <p:cNvSpPr>
                <a:spLocks/>
              </p:cNvSpPr>
              <p:nvPr/>
            </p:nvSpPr>
            <p:spPr bwMode="auto">
              <a:xfrm rot="-5295249">
                <a:off x="507" y="577"/>
                <a:ext cx="15"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570" name="Line 138"/>
              <p:cNvSpPr>
                <a:spLocks noChangeShapeType="1"/>
              </p:cNvSpPr>
              <p:nvPr/>
            </p:nvSpPr>
            <p:spPr bwMode="auto">
              <a:xfrm rot="16304751" flipH="1">
                <a:off x="509" y="592"/>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71" name="Line 139"/>
              <p:cNvSpPr>
                <a:spLocks noChangeShapeType="1"/>
              </p:cNvSpPr>
              <p:nvPr/>
            </p:nvSpPr>
            <p:spPr bwMode="auto">
              <a:xfrm rot="16304751" flipH="1">
                <a:off x="541" y="619"/>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72" name="Line 140"/>
              <p:cNvSpPr>
                <a:spLocks noChangeShapeType="1"/>
              </p:cNvSpPr>
              <p:nvPr/>
            </p:nvSpPr>
            <p:spPr bwMode="auto">
              <a:xfrm rot="16304751" flipH="1">
                <a:off x="575" y="645"/>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73" name="Line 141"/>
              <p:cNvSpPr>
                <a:spLocks noChangeShapeType="1"/>
              </p:cNvSpPr>
              <p:nvPr/>
            </p:nvSpPr>
            <p:spPr bwMode="auto">
              <a:xfrm rot="16304751" flipH="1">
                <a:off x="607" y="672"/>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74" name="Line 142"/>
              <p:cNvSpPr>
                <a:spLocks noChangeShapeType="1"/>
              </p:cNvSpPr>
              <p:nvPr/>
            </p:nvSpPr>
            <p:spPr bwMode="auto">
              <a:xfrm rot="16304751" flipH="1">
                <a:off x="641" y="696"/>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75" name="Line 143"/>
              <p:cNvSpPr>
                <a:spLocks noChangeShapeType="1"/>
              </p:cNvSpPr>
              <p:nvPr/>
            </p:nvSpPr>
            <p:spPr bwMode="auto">
              <a:xfrm rot="16304751" flipH="1">
                <a:off x="674" y="724"/>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77" name="Freeform 145"/>
              <p:cNvSpPr>
                <a:spLocks/>
              </p:cNvSpPr>
              <p:nvPr/>
            </p:nvSpPr>
            <p:spPr bwMode="auto">
              <a:xfrm rot="-5295249">
                <a:off x="874" y="1213"/>
                <a:ext cx="44"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78" name="Freeform 146"/>
              <p:cNvSpPr>
                <a:spLocks/>
              </p:cNvSpPr>
              <p:nvPr/>
            </p:nvSpPr>
            <p:spPr bwMode="auto">
              <a:xfrm rot="-5295249">
                <a:off x="943" y="1068"/>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79" name="Freeform 147"/>
              <p:cNvSpPr>
                <a:spLocks/>
              </p:cNvSpPr>
              <p:nvPr/>
            </p:nvSpPr>
            <p:spPr bwMode="auto">
              <a:xfrm rot="-5295249">
                <a:off x="902" y="1407"/>
                <a:ext cx="92" cy="76"/>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0" name="Freeform 148"/>
              <p:cNvSpPr>
                <a:spLocks/>
              </p:cNvSpPr>
              <p:nvPr/>
            </p:nvSpPr>
            <p:spPr bwMode="auto">
              <a:xfrm rot="-5295249">
                <a:off x="1038" y="1246"/>
                <a:ext cx="92"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1" name="Freeform 149"/>
              <p:cNvSpPr>
                <a:spLocks/>
              </p:cNvSpPr>
              <p:nvPr/>
            </p:nvSpPr>
            <p:spPr bwMode="auto">
              <a:xfrm rot="-5295249">
                <a:off x="712" y="1237"/>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2" name="Freeform 150"/>
              <p:cNvSpPr>
                <a:spLocks/>
              </p:cNvSpPr>
              <p:nvPr/>
            </p:nvSpPr>
            <p:spPr bwMode="auto">
              <a:xfrm rot="-5295249">
                <a:off x="895" y="1151"/>
                <a:ext cx="82"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3" name="Freeform 151"/>
              <p:cNvSpPr>
                <a:spLocks/>
              </p:cNvSpPr>
              <p:nvPr/>
            </p:nvSpPr>
            <p:spPr bwMode="auto">
              <a:xfrm rot="-5295249">
                <a:off x="956" y="1193"/>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4" name="Freeform 152"/>
              <p:cNvSpPr>
                <a:spLocks/>
              </p:cNvSpPr>
              <p:nvPr/>
            </p:nvSpPr>
            <p:spPr bwMode="auto">
              <a:xfrm rot="-5295249">
                <a:off x="853" y="1303"/>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5" name="Freeform 153"/>
              <p:cNvSpPr>
                <a:spLocks/>
              </p:cNvSpPr>
              <p:nvPr/>
            </p:nvSpPr>
            <p:spPr bwMode="auto">
              <a:xfrm rot="-5295249">
                <a:off x="819" y="1215"/>
                <a:ext cx="37"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6" name="Line 154"/>
              <p:cNvSpPr>
                <a:spLocks noChangeShapeType="1"/>
              </p:cNvSpPr>
              <p:nvPr/>
            </p:nvSpPr>
            <p:spPr bwMode="auto">
              <a:xfrm rot="-5295249">
                <a:off x="959" y="1411"/>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87" name="Line 155"/>
              <p:cNvSpPr>
                <a:spLocks noChangeShapeType="1"/>
              </p:cNvSpPr>
              <p:nvPr/>
            </p:nvSpPr>
            <p:spPr bwMode="auto">
              <a:xfrm rot="-5295249">
                <a:off x="990" y="1379"/>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88" name="Line 156"/>
              <p:cNvSpPr>
                <a:spLocks noChangeShapeType="1"/>
              </p:cNvSpPr>
              <p:nvPr/>
            </p:nvSpPr>
            <p:spPr bwMode="auto">
              <a:xfrm rot="-5295249">
                <a:off x="1019" y="1345"/>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89" name="Line 157"/>
              <p:cNvSpPr>
                <a:spLocks noChangeShapeType="1"/>
              </p:cNvSpPr>
              <p:nvPr/>
            </p:nvSpPr>
            <p:spPr bwMode="auto">
              <a:xfrm rot="-5295249">
                <a:off x="1049" y="1312"/>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0" name="Freeform 158"/>
              <p:cNvSpPr>
                <a:spLocks/>
              </p:cNvSpPr>
              <p:nvPr/>
            </p:nvSpPr>
            <p:spPr bwMode="auto">
              <a:xfrm rot="-5295249">
                <a:off x="1079" y="1291"/>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591" name="Line 159"/>
              <p:cNvSpPr>
                <a:spLocks noChangeShapeType="1"/>
              </p:cNvSpPr>
              <p:nvPr/>
            </p:nvSpPr>
            <p:spPr bwMode="auto">
              <a:xfrm rot="16304751" flipH="1">
                <a:off x="983" y="1106"/>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2" name="Line 160"/>
              <p:cNvSpPr>
                <a:spLocks noChangeShapeType="1"/>
              </p:cNvSpPr>
              <p:nvPr/>
            </p:nvSpPr>
            <p:spPr bwMode="auto">
              <a:xfrm rot="16304751" flipH="1">
                <a:off x="1005" y="1145"/>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3" name="Line 161"/>
              <p:cNvSpPr>
                <a:spLocks noChangeShapeType="1"/>
              </p:cNvSpPr>
              <p:nvPr/>
            </p:nvSpPr>
            <p:spPr bwMode="auto">
              <a:xfrm rot="16304751" flipH="1">
                <a:off x="1025" y="1189"/>
                <a:ext cx="27"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4" name="Line 162"/>
              <p:cNvSpPr>
                <a:spLocks noChangeShapeType="1"/>
              </p:cNvSpPr>
              <p:nvPr/>
            </p:nvSpPr>
            <p:spPr bwMode="auto">
              <a:xfrm rot="16304751" flipH="1">
                <a:off x="1046" y="1230"/>
                <a:ext cx="30"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5" name="Line 163"/>
              <p:cNvSpPr>
                <a:spLocks noChangeShapeType="1"/>
              </p:cNvSpPr>
              <p:nvPr/>
            </p:nvSpPr>
            <p:spPr bwMode="auto">
              <a:xfrm rot="16304751" flipH="1">
                <a:off x="1067" y="1267"/>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6" name="Line 164"/>
              <p:cNvSpPr>
                <a:spLocks noChangeShapeType="1"/>
              </p:cNvSpPr>
              <p:nvPr/>
            </p:nvSpPr>
            <p:spPr bwMode="auto">
              <a:xfrm rot="-5295249">
                <a:off x="946" y="1409"/>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7" name="Line 165"/>
              <p:cNvSpPr>
                <a:spLocks noChangeShapeType="1"/>
              </p:cNvSpPr>
              <p:nvPr/>
            </p:nvSpPr>
            <p:spPr bwMode="auto">
              <a:xfrm rot="-5295249">
                <a:off x="952" y="1342"/>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8" name="Line 166"/>
              <p:cNvSpPr>
                <a:spLocks noChangeShapeType="1"/>
              </p:cNvSpPr>
              <p:nvPr/>
            </p:nvSpPr>
            <p:spPr bwMode="auto">
              <a:xfrm rot="-5295249">
                <a:off x="956" y="1275"/>
                <a:ext cx="3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9" name="Line 167"/>
              <p:cNvSpPr>
                <a:spLocks noChangeShapeType="1"/>
              </p:cNvSpPr>
              <p:nvPr/>
            </p:nvSpPr>
            <p:spPr bwMode="auto">
              <a:xfrm rot="-5295249">
                <a:off x="963" y="1206"/>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0" name="Line 168"/>
              <p:cNvSpPr>
                <a:spLocks noChangeShapeType="1"/>
              </p:cNvSpPr>
              <p:nvPr/>
            </p:nvSpPr>
            <p:spPr bwMode="auto">
              <a:xfrm rot="-5295249">
                <a:off x="968" y="1138"/>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1" name="Line 169"/>
              <p:cNvSpPr>
                <a:spLocks noChangeShapeType="1"/>
              </p:cNvSpPr>
              <p:nvPr/>
            </p:nvSpPr>
            <p:spPr bwMode="auto">
              <a:xfrm rot="-5295249">
                <a:off x="775" y="1263"/>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2" name="Line 170"/>
              <p:cNvSpPr>
                <a:spLocks noChangeShapeType="1"/>
              </p:cNvSpPr>
              <p:nvPr/>
            </p:nvSpPr>
            <p:spPr bwMode="auto">
              <a:xfrm rot="-5295249">
                <a:off x="815" y="1264"/>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3" name="Line 171"/>
              <p:cNvSpPr>
                <a:spLocks noChangeShapeType="1"/>
              </p:cNvSpPr>
              <p:nvPr/>
            </p:nvSpPr>
            <p:spPr bwMode="auto">
              <a:xfrm rot="-5295249">
                <a:off x="854" y="1265"/>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4" name="Line 172"/>
              <p:cNvSpPr>
                <a:spLocks noChangeShapeType="1"/>
              </p:cNvSpPr>
              <p:nvPr/>
            </p:nvSpPr>
            <p:spPr bwMode="auto">
              <a:xfrm rot="-5295249">
                <a:off x="894" y="1267"/>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5" name="Line 173"/>
              <p:cNvSpPr>
                <a:spLocks noChangeShapeType="1"/>
              </p:cNvSpPr>
              <p:nvPr/>
            </p:nvSpPr>
            <p:spPr bwMode="auto">
              <a:xfrm rot="-5295249">
                <a:off x="933" y="1267"/>
                <a:ext cx="4"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6" name="Line 174"/>
              <p:cNvSpPr>
                <a:spLocks noChangeShapeType="1"/>
              </p:cNvSpPr>
              <p:nvPr/>
            </p:nvSpPr>
            <p:spPr bwMode="auto">
              <a:xfrm rot="-5295249">
                <a:off x="974" y="1265"/>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7" name="Line 175"/>
              <p:cNvSpPr>
                <a:spLocks noChangeShapeType="1"/>
              </p:cNvSpPr>
              <p:nvPr/>
            </p:nvSpPr>
            <p:spPr bwMode="auto">
              <a:xfrm rot="-5295249">
                <a:off x="1014" y="1266"/>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8" name="Line 176"/>
              <p:cNvSpPr>
                <a:spLocks noChangeShapeType="1"/>
              </p:cNvSpPr>
              <p:nvPr/>
            </p:nvSpPr>
            <p:spPr bwMode="auto">
              <a:xfrm rot="-5295249">
                <a:off x="1054" y="1267"/>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9" name="Freeform 177"/>
              <p:cNvSpPr>
                <a:spLocks/>
              </p:cNvSpPr>
              <p:nvPr/>
            </p:nvSpPr>
            <p:spPr bwMode="auto">
              <a:xfrm rot="-5295249">
                <a:off x="1082" y="1279"/>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610" name="Line 178"/>
              <p:cNvSpPr>
                <a:spLocks noChangeShapeType="1"/>
              </p:cNvSpPr>
              <p:nvPr/>
            </p:nvSpPr>
            <p:spPr bwMode="auto">
              <a:xfrm rot="-5295249" flipH="1" flipV="1">
                <a:off x="961" y="1103"/>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1" name="Line 179"/>
              <p:cNvSpPr>
                <a:spLocks noChangeShapeType="1"/>
              </p:cNvSpPr>
              <p:nvPr/>
            </p:nvSpPr>
            <p:spPr bwMode="auto">
              <a:xfrm rot="-5295249" flipH="1" flipV="1">
                <a:off x="929" y="1129"/>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2" name="Line 180"/>
              <p:cNvSpPr>
                <a:spLocks noChangeShapeType="1"/>
              </p:cNvSpPr>
              <p:nvPr/>
            </p:nvSpPr>
            <p:spPr bwMode="auto">
              <a:xfrm rot="-5295249" flipH="1" flipV="1">
                <a:off x="894" y="1156"/>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3" name="Line 181"/>
              <p:cNvSpPr>
                <a:spLocks noChangeShapeType="1"/>
              </p:cNvSpPr>
              <p:nvPr/>
            </p:nvSpPr>
            <p:spPr bwMode="auto">
              <a:xfrm rot="-5295249" flipH="1" flipV="1">
                <a:off x="861" y="1182"/>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4" name="Line 182"/>
              <p:cNvSpPr>
                <a:spLocks noChangeShapeType="1"/>
              </p:cNvSpPr>
              <p:nvPr/>
            </p:nvSpPr>
            <p:spPr bwMode="auto">
              <a:xfrm rot="-5295249" flipH="1" flipV="1">
                <a:off x="827" y="1209"/>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5" name="Line 183"/>
              <p:cNvSpPr>
                <a:spLocks noChangeShapeType="1"/>
              </p:cNvSpPr>
              <p:nvPr/>
            </p:nvSpPr>
            <p:spPr bwMode="auto">
              <a:xfrm rot="-5295249" flipH="1" flipV="1">
                <a:off x="794" y="1234"/>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6" name="Freeform 184"/>
              <p:cNvSpPr>
                <a:spLocks/>
              </p:cNvSpPr>
              <p:nvPr/>
            </p:nvSpPr>
            <p:spPr bwMode="auto">
              <a:xfrm rot="-5295249">
                <a:off x="751" y="1261"/>
                <a:ext cx="15"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solidFill>
                <a:schemeClr val="accent1"/>
              </a:solidFill>
              <a:ln w="7938">
                <a:solidFill>
                  <a:srgbClr val="000000"/>
                </a:solidFill>
                <a:prstDash val="solid"/>
                <a:round/>
                <a:headEnd/>
                <a:tailEnd/>
              </a:ln>
            </p:spPr>
            <p:txBody>
              <a:bodyPr/>
              <a:lstStyle/>
              <a:p>
                <a:endParaRPr lang="en-US">
                  <a:solidFill>
                    <a:srgbClr val="3366FF"/>
                  </a:solidFill>
                </a:endParaRPr>
              </a:p>
            </p:txBody>
          </p:sp>
          <p:sp>
            <p:nvSpPr>
              <p:cNvPr id="18617" name="Line 185"/>
              <p:cNvSpPr>
                <a:spLocks noChangeShapeType="1"/>
              </p:cNvSpPr>
              <p:nvPr/>
            </p:nvSpPr>
            <p:spPr bwMode="auto">
              <a:xfrm rot="16304751" flipH="1">
                <a:off x="769" y="1276"/>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8" name="Line 186"/>
              <p:cNvSpPr>
                <a:spLocks noChangeShapeType="1"/>
              </p:cNvSpPr>
              <p:nvPr/>
            </p:nvSpPr>
            <p:spPr bwMode="auto">
              <a:xfrm rot="16304751" flipH="1">
                <a:off x="801" y="1303"/>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9" name="Line 187"/>
              <p:cNvSpPr>
                <a:spLocks noChangeShapeType="1"/>
              </p:cNvSpPr>
              <p:nvPr/>
            </p:nvSpPr>
            <p:spPr bwMode="auto">
              <a:xfrm rot="16304751" flipH="1">
                <a:off x="835" y="1329"/>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20" name="Line 188"/>
              <p:cNvSpPr>
                <a:spLocks noChangeShapeType="1"/>
              </p:cNvSpPr>
              <p:nvPr/>
            </p:nvSpPr>
            <p:spPr bwMode="auto">
              <a:xfrm rot="16304751" flipH="1">
                <a:off x="867" y="1356"/>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21" name="Line 189"/>
              <p:cNvSpPr>
                <a:spLocks noChangeShapeType="1"/>
              </p:cNvSpPr>
              <p:nvPr/>
            </p:nvSpPr>
            <p:spPr bwMode="auto">
              <a:xfrm rot="16304751" flipH="1">
                <a:off x="901" y="1380"/>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22" name="Line 190"/>
              <p:cNvSpPr>
                <a:spLocks noChangeShapeType="1"/>
              </p:cNvSpPr>
              <p:nvPr/>
            </p:nvSpPr>
            <p:spPr bwMode="auto">
              <a:xfrm rot="16304751" flipH="1">
                <a:off x="934" y="1408"/>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28" name="Freeform 196"/>
              <p:cNvSpPr>
                <a:spLocks/>
              </p:cNvSpPr>
              <p:nvPr/>
            </p:nvSpPr>
            <p:spPr bwMode="auto">
              <a:xfrm rot="-8435394">
                <a:off x="754" y="544"/>
                <a:ext cx="77" cy="92"/>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48" name="Line 216"/>
              <p:cNvSpPr>
                <a:spLocks noChangeShapeType="1"/>
              </p:cNvSpPr>
              <p:nvPr/>
            </p:nvSpPr>
            <p:spPr bwMode="auto">
              <a:xfrm rot="-8435394">
                <a:off x="816" y="557"/>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49" name="Line 217"/>
              <p:cNvSpPr>
                <a:spLocks noChangeShapeType="1"/>
              </p:cNvSpPr>
              <p:nvPr/>
            </p:nvSpPr>
            <p:spPr bwMode="auto">
              <a:xfrm rot="-8435394">
                <a:off x="847" y="520"/>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62" name="Line 230"/>
              <p:cNvSpPr>
                <a:spLocks noChangeShapeType="1"/>
              </p:cNvSpPr>
              <p:nvPr/>
            </p:nvSpPr>
            <p:spPr bwMode="auto">
              <a:xfrm rot="-8435394" flipH="1" flipV="1">
                <a:off x="810" y="519"/>
                <a:ext cx="14" cy="2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63" name="Freeform 231"/>
              <p:cNvSpPr>
                <a:spLocks/>
              </p:cNvSpPr>
              <p:nvPr/>
            </p:nvSpPr>
            <p:spPr bwMode="auto">
              <a:xfrm rot="-8435394">
                <a:off x="805" y="563"/>
                <a:ext cx="12" cy="20"/>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664" name="Line 232"/>
              <p:cNvSpPr>
                <a:spLocks noChangeShapeType="1"/>
              </p:cNvSpPr>
              <p:nvPr/>
            </p:nvSpPr>
            <p:spPr bwMode="auto">
              <a:xfrm rot="13164606" flipH="1">
                <a:off x="820" y="564"/>
                <a:ext cx="14" cy="3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65" name="Line 233"/>
              <p:cNvSpPr>
                <a:spLocks noChangeShapeType="1"/>
              </p:cNvSpPr>
              <p:nvPr/>
            </p:nvSpPr>
            <p:spPr bwMode="auto">
              <a:xfrm rot="13164606" flipH="1">
                <a:off x="861" y="544"/>
                <a:ext cx="17" cy="3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66" name="Line 234"/>
              <p:cNvSpPr>
                <a:spLocks noChangeShapeType="1"/>
              </p:cNvSpPr>
              <p:nvPr/>
            </p:nvSpPr>
            <p:spPr bwMode="auto">
              <a:xfrm rot="13164606" flipH="1">
                <a:off x="904" y="527"/>
                <a:ext cx="15" cy="3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67" name="Line 235"/>
              <p:cNvSpPr>
                <a:spLocks noChangeShapeType="1"/>
              </p:cNvSpPr>
              <p:nvPr/>
            </p:nvSpPr>
            <p:spPr bwMode="auto">
              <a:xfrm rot="13164606" flipH="1">
                <a:off x="945" y="511"/>
                <a:ext cx="14"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71" name="Freeform 239"/>
              <p:cNvSpPr>
                <a:spLocks/>
              </p:cNvSpPr>
              <p:nvPr/>
            </p:nvSpPr>
            <p:spPr bwMode="auto">
              <a:xfrm rot="-5295249">
                <a:off x="912" y="876"/>
                <a:ext cx="45"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2" name="Freeform 240"/>
              <p:cNvSpPr>
                <a:spLocks/>
              </p:cNvSpPr>
              <p:nvPr/>
            </p:nvSpPr>
            <p:spPr bwMode="auto">
              <a:xfrm rot="-5295249">
                <a:off x="981" y="732"/>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3" name="Freeform 241"/>
              <p:cNvSpPr>
                <a:spLocks/>
              </p:cNvSpPr>
              <p:nvPr/>
            </p:nvSpPr>
            <p:spPr bwMode="auto">
              <a:xfrm rot="-5295249">
                <a:off x="941" y="1070"/>
                <a:ext cx="92" cy="76"/>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4" name="Freeform 242"/>
              <p:cNvSpPr>
                <a:spLocks/>
              </p:cNvSpPr>
              <p:nvPr/>
            </p:nvSpPr>
            <p:spPr bwMode="auto">
              <a:xfrm rot="-5295249">
                <a:off x="1077" y="909"/>
                <a:ext cx="92"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5" name="Freeform 243"/>
              <p:cNvSpPr>
                <a:spLocks/>
              </p:cNvSpPr>
              <p:nvPr/>
            </p:nvSpPr>
            <p:spPr bwMode="auto">
              <a:xfrm rot="-5295249">
                <a:off x="741" y="900"/>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6" name="Freeform 244"/>
              <p:cNvSpPr>
                <a:spLocks/>
              </p:cNvSpPr>
              <p:nvPr/>
            </p:nvSpPr>
            <p:spPr bwMode="auto">
              <a:xfrm rot="-5295249">
                <a:off x="934" y="814"/>
                <a:ext cx="81"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7" name="Freeform 245"/>
              <p:cNvSpPr>
                <a:spLocks/>
              </p:cNvSpPr>
              <p:nvPr/>
            </p:nvSpPr>
            <p:spPr bwMode="auto">
              <a:xfrm rot="-5295249">
                <a:off x="995" y="856"/>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8" name="Freeform 246"/>
              <p:cNvSpPr>
                <a:spLocks/>
              </p:cNvSpPr>
              <p:nvPr/>
            </p:nvSpPr>
            <p:spPr bwMode="auto">
              <a:xfrm rot="-5295249">
                <a:off x="892" y="966"/>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9" name="Freeform 247"/>
              <p:cNvSpPr>
                <a:spLocks/>
              </p:cNvSpPr>
              <p:nvPr/>
            </p:nvSpPr>
            <p:spPr bwMode="auto">
              <a:xfrm rot="-5295249">
                <a:off x="858" y="878"/>
                <a:ext cx="37"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80" name="Line 248"/>
              <p:cNvSpPr>
                <a:spLocks noChangeShapeType="1"/>
              </p:cNvSpPr>
              <p:nvPr/>
            </p:nvSpPr>
            <p:spPr bwMode="auto">
              <a:xfrm rot="-5295249">
                <a:off x="997" y="1074"/>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1" name="Line 249"/>
              <p:cNvSpPr>
                <a:spLocks noChangeShapeType="1"/>
              </p:cNvSpPr>
              <p:nvPr/>
            </p:nvSpPr>
            <p:spPr bwMode="auto">
              <a:xfrm rot="-5295249">
                <a:off x="1029" y="1042"/>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2" name="Line 250"/>
              <p:cNvSpPr>
                <a:spLocks noChangeShapeType="1"/>
              </p:cNvSpPr>
              <p:nvPr/>
            </p:nvSpPr>
            <p:spPr bwMode="auto">
              <a:xfrm rot="-5295249">
                <a:off x="1058" y="1009"/>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3" name="Line 251"/>
              <p:cNvSpPr>
                <a:spLocks noChangeShapeType="1"/>
              </p:cNvSpPr>
              <p:nvPr/>
            </p:nvSpPr>
            <p:spPr bwMode="auto">
              <a:xfrm rot="-5295249">
                <a:off x="1088" y="976"/>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4" name="Freeform 252"/>
              <p:cNvSpPr>
                <a:spLocks/>
              </p:cNvSpPr>
              <p:nvPr/>
            </p:nvSpPr>
            <p:spPr bwMode="auto">
              <a:xfrm rot="-5295249">
                <a:off x="1118" y="955"/>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685" name="Line 253"/>
              <p:cNvSpPr>
                <a:spLocks noChangeShapeType="1"/>
              </p:cNvSpPr>
              <p:nvPr/>
            </p:nvSpPr>
            <p:spPr bwMode="auto">
              <a:xfrm rot="16304751" flipH="1">
                <a:off x="1021" y="770"/>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6" name="Line 254"/>
              <p:cNvSpPr>
                <a:spLocks noChangeShapeType="1"/>
              </p:cNvSpPr>
              <p:nvPr/>
            </p:nvSpPr>
            <p:spPr bwMode="auto">
              <a:xfrm rot="16304751" flipH="1">
                <a:off x="1044" y="809"/>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7" name="Line 255"/>
              <p:cNvSpPr>
                <a:spLocks noChangeShapeType="1"/>
              </p:cNvSpPr>
              <p:nvPr/>
            </p:nvSpPr>
            <p:spPr bwMode="auto">
              <a:xfrm rot="16304751" flipH="1">
                <a:off x="1064" y="853"/>
                <a:ext cx="28"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8" name="Line 256"/>
              <p:cNvSpPr>
                <a:spLocks noChangeShapeType="1"/>
              </p:cNvSpPr>
              <p:nvPr/>
            </p:nvSpPr>
            <p:spPr bwMode="auto">
              <a:xfrm rot="16304751" flipH="1">
                <a:off x="1084" y="893"/>
                <a:ext cx="31"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9" name="Line 257"/>
              <p:cNvSpPr>
                <a:spLocks noChangeShapeType="1"/>
              </p:cNvSpPr>
              <p:nvPr/>
            </p:nvSpPr>
            <p:spPr bwMode="auto">
              <a:xfrm rot="16304751" flipH="1">
                <a:off x="1106" y="931"/>
                <a:ext cx="28"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0" name="Line 258"/>
              <p:cNvSpPr>
                <a:spLocks noChangeShapeType="1"/>
              </p:cNvSpPr>
              <p:nvPr/>
            </p:nvSpPr>
            <p:spPr bwMode="auto">
              <a:xfrm rot="-5295249">
                <a:off x="985" y="1072"/>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1" name="Line 259"/>
              <p:cNvSpPr>
                <a:spLocks noChangeShapeType="1"/>
              </p:cNvSpPr>
              <p:nvPr/>
            </p:nvSpPr>
            <p:spPr bwMode="auto">
              <a:xfrm rot="-5295249">
                <a:off x="991" y="1005"/>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2" name="Line 260"/>
              <p:cNvSpPr>
                <a:spLocks noChangeShapeType="1"/>
              </p:cNvSpPr>
              <p:nvPr/>
            </p:nvSpPr>
            <p:spPr bwMode="auto">
              <a:xfrm rot="-5295249">
                <a:off x="995" y="939"/>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3" name="Line 261"/>
              <p:cNvSpPr>
                <a:spLocks noChangeShapeType="1"/>
              </p:cNvSpPr>
              <p:nvPr/>
            </p:nvSpPr>
            <p:spPr bwMode="auto">
              <a:xfrm rot="-5295249">
                <a:off x="1002" y="870"/>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4" name="Line 262"/>
              <p:cNvSpPr>
                <a:spLocks noChangeShapeType="1"/>
              </p:cNvSpPr>
              <p:nvPr/>
            </p:nvSpPr>
            <p:spPr bwMode="auto">
              <a:xfrm rot="-5295249">
                <a:off x="1007" y="802"/>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5" name="Line 263"/>
              <p:cNvSpPr>
                <a:spLocks noChangeShapeType="1"/>
              </p:cNvSpPr>
              <p:nvPr/>
            </p:nvSpPr>
            <p:spPr bwMode="auto">
              <a:xfrm rot="-5295249">
                <a:off x="814" y="926"/>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6" name="Line 264"/>
              <p:cNvSpPr>
                <a:spLocks noChangeShapeType="1"/>
              </p:cNvSpPr>
              <p:nvPr/>
            </p:nvSpPr>
            <p:spPr bwMode="auto">
              <a:xfrm rot="-5295249">
                <a:off x="854" y="927"/>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7" name="Line 265"/>
              <p:cNvSpPr>
                <a:spLocks noChangeShapeType="1"/>
              </p:cNvSpPr>
              <p:nvPr/>
            </p:nvSpPr>
            <p:spPr bwMode="auto">
              <a:xfrm rot="-5295249">
                <a:off x="893" y="928"/>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8" name="Line 266"/>
              <p:cNvSpPr>
                <a:spLocks noChangeShapeType="1"/>
              </p:cNvSpPr>
              <p:nvPr/>
            </p:nvSpPr>
            <p:spPr bwMode="auto">
              <a:xfrm rot="-5295249">
                <a:off x="933" y="93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9" name="Line 267"/>
              <p:cNvSpPr>
                <a:spLocks noChangeShapeType="1"/>
              </p:cNvSpPr>
              <p:nvPr/>
            </p:nvSpPr>
            <p:spPr bwMode="auto">
              <a:xfrm rot="-5295249">
                <a:off x="972" y="930"/>
                <a:ext cx="3"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0" name="Line 268"/>
              <p:cNvSpPr>
                <a:spLocks noChangeShapeType="1"/>
              </p:cNvSpPr>
              <p:nvPr/>
            </p:nvSpPr>
            <p:spPr bwMode="auto">
              <a:xfrm rot="-5295249">
                <a:off x="1013" y="929"/>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1" name="Line 269"/>
              <p:cNvSpPr>
                <a:spLocks noChangeShapeType="1"/>
              </p:cNvSpPr>
              <p:nvPr/>
            </p:nvSpPr>
            <p:spPr bwMode="auto">
              <a:xfrm rot="-5295249">
                <a:off x="1053" y="93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2" name="Line 270"/>
              <p:cNvSpPr>
                <a:spLocks noChangeShapeType="1"/>
              </p:cNvSpPr>
              <p:nvPr/>
            </p:nvSpPr>
            <p:spPr bwMode="auto">
              <a:xfrm rot="-5295249">
                <a:off x="1093" y="931"/>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3" name="Freeform 271"/>
              <p:cNvSpPr>
                <a:spLocks/>
              </p:cNvSpPr>
              <p:nvPr/>
            </p:nvSpPr>
            <p:spPr bwMode="auto">
              <a:xfrm rot="-5295249">
                <a:off x="1121" y="943"/>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704" name="Line 272"/>
              <p:cNvSpPr>
                <a:spLocks noChangeShapeType="1"/>
              </p:cNvSpPr>
              <p:nvPr/>
            </p:nvSpPr>
            <p:spPr bwMode="auto">
              <a:xfrm rot="-5295249" flipH="1" flipV="1">
                <a:off x="988" y="788"/>
                <a:ext cx="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5" name="Line 273"/>
              <p:cNvSpPr>
                <a:spLocks noChangeShapeType="1"/>
              </p:cNvSpPr>
              <p:nvPr/>
            </p:nvSpPr>
            <p:spPr bwMode="auto">
              <a:xfrm rot="-5295249" flipH="1" flipV="1">
                <a:off x="968" y="793"/>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6" name="Line 274"/>
              <p:cNvSpPr>
                <a:spLocks noChangeShapeType="1"/>
              </p:cNvSpPr>
              <p:nvPr/>
            </p:nvSpPr>
            <p:spPr bwMode="auto">
              <a:xfrm rot="-5295249" flipH="1" flipV="1">
                <a:off x="934" y="820"/>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7" name="Line 275"/>
              <p:cNvSpPr>
                <a:spLocks noChangeShapeType="1"/>
              </p:cNvSpPr>
              <p:nvPr/>
            </p:nvSpPr>
            <p:spPr bwMode="auto">
              <a:xfrm rot="-5295249" flipH="1" flipV="1">
                <a:off x="899" y="845"/>
                <a:ext cx="21"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8" name="Line 276"/>
              <p:cNvSpPr>
                <a:spLocks noChangeShapeType="1"/>
              </p:cNvSpPr>
              <p:nvPr/>
            </p:nvSpPr>
            <p:spPr bwMode="auto">
              <a:xfrm rot="-5295249" flipH="1" flipV="1">
                <a:off x="867" y="873"/>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9" name="Line 277"/>
              <p:cNvSpPr>
                <a:spLocks noChangeShapeType="1"/>
              </p:cNvSpPr>
              <p:nvPr/>
            </p:nvSpPr>
            <p:spPr bwMode="auto">
              <a:xfrm rot="-5295249" flipH="1" flipV="1">
                <a:off x="833" y="897"/>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10" name="Freeform 278"/>
              <p:cNvSpPr>
                <a:spLocks/>
              </p:cNvSpPr>
              <p:nvPr/>
            </p:nvSpPr>
            <p:spPr bwMode="auto">
              <a:xfrm rot="-5295249">
                <a:off x="807" y="925"/>
                <a:ext cx="14"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711" name="Line 279"/>
              <p:cNvSpPr>
                <a:spLocks noChangeShapeType="1"/>
              </p:cNvSpPr>
              <p:nvPr/>
            </p:nvSpPr>
            <p:spPr bwMode="auto">
              <a:xfrm rot="16304751" flipH="1">
                <a:off x="809" y="940"/>
                <a:ext cx="16"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12" name="Line 280"/>
              <p:cNvSpPr>
                <a:spLocks noChangeShapeType="1"/>
              </p:cNvSpPr>
              <p:nvPr/>
            </p:nvSpPr>
            <p:spPr bwMode="auto">
              <a:xfrm rot="16304751" flipH="1">
                <a:off x="839" y="966"/>
                <a:ext cx="21"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13" name="Line 281"/>
              <p:cNvSpPr>
                <a:spLocks noChangeShapeType="1"/>
              </p:cNvSpPr>
              <p:nvPr/>
            </p:nvSpPr>
            <p:spPr bwMode="auto">
              <a:xfrm rot="16304751" flipH="1">
                <a:off x="874" y="993"/>
                <a:ext cx="18"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14" name="Line 282"/>
              <p:cNvSpPr>
                <a:spLocks noChangeShapeType="1"/>
              </p:cNvSpPr>
              <p:nvPr/>
            </p:nvSpPr>
            <p:spPr bwMode="auto">
              <a:xfrm rot="16304751" flipH="1">
                <a:off x="906" y="1020"/>
                <a:ext cx="18"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15" name="Line 283"/>
              <p:cNvSpPr>
                <a:spLocks noChangeShapeType="1"/>
              </p:cNvSpPr>
              <p:nvPr/>
            </p:nvSpPr>
            <p:spPr bwMode="auto">
              <a:xfrm rot="16304751" flipH="1">
                <a:off x="940" y="1043"/>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16" name="Line 284"/>
              <p:cNvSpPr>
                <a:spLocks noChangeShapeType="1"/>
              </p:cNvSpPr>
              <p:nvPr/>
            </p:nvSpPr>
            <p:spPr bwMode="auto">
              <a:xfrm rot="16304751" flipH="1">
                <a:off x="972" y="1071"/>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sp>
          <p:nvSpPr>
            <p:cNvPr id="97438" name="Rectangle 158"/>
            <p:cNvSpPr>
              <a:spLocks noChangeArrowheads="1"/>
            </p:cNvSpPr>
            <p:nvPr/>
          </p:nvSpPr>
          <p:spPr bwMode="auto">
            <a:xfrm>
              <a:off x="721" y="159"/>
              <a:ext cx="507"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rgbClr val="3366FF"/>
                  </a:solidFill>
                  <a:latin typeface="Arial" charset="0"/>
                </a:rPr>
                <a:t>SiO</a:t>
              </a:r>
              <a:r>
                <a:rPr lang="en-US" baseline="-25000" dirty="0">
                  <a:solidFill>
                    <a:srgbClr val="3366FF"/>
                  </a:solidFill>
                  <a:latin typeface="Arial" charset="0"/>
                </a:rPr>
                <a:t>2</a:t>
              </a:r>
            </a:p>
          </p:txBody>
        </p:sp>
      </p:grpSp>
      <p:grpSp>
        <p:nvGrpSpPr>
          <p:cNvPr id="19210" name="Group 778"/>
          <p:cNvGrpSpPr>
            <a:grpSpLocks/>
          </p:cNvGrpSpPr>
          <p:nvPr/>
        </p:nvGrpSpPr>
        <p:grpSpPr bwMode="auto">
          <a:xfrm>
            <a:off x="3059832" y="908720"/>
            <a:ext cx="736600" cy="1751013"/>
            <a:chOff x="3936" y="433"/>
            <a:chExt cx="464" cy="1103"/>
          </a:xfrm>
        </p:grpSpPr>
        <p:sp>
          <p:nvSpPr>
            <p:cNvPr id="18917" name="Freeform 485"/>
            <p:cNvSpPr>
              <a:spLocks/>
            </p:cNvSpPr>
            <p:nvPr/>
          </p:nvSpPr>
          <p:spPr bwMode="auto">
            <a:xfrm rot="-5466546">
              <a:off x="4103" y="922"/>
              <a:ext cx="44"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18" name="Freeform 486"/>
            <p:cNvSpPr>
              <a:spLocks/>
            </p:cNvSpPr>
            <p:nvPr/>
          </p:nvSpPr>
          <p:spPr bwMode="auto">
            <a:xfrm rot="-5466546">
              <a:off x="4165" y="773"/>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19" name="Freeform 487"/>
            <p:cNvSpPr>
              <a:spLocks/>
            </p:cNvSpPr>
            <p:nvPr/>
          </p:nvSpPr>
          <p:spPr bwMode="auto">
            <a:xfrm rot="-5466546">
              <a:off x="4143" y="1114"/>
              <a:ext cx="92" cy="76"/>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20" name="Freeform 488"/>
            <p:cNvSpPr>
              <a:spLocks/>
            </p:cNvSpPr>
            <p:nvPr/>
          </p:nvSpPr>
          <p:spPr bwMode="auto">
            <a:xfrm rot="-5466546">
              <a:off x="4271" y="946"/>
              <a:ext cx="92"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rgbClr val="FF99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21" name="Freeform 489"/>
            <p:cNvSpPr>
              <a:spLocks/>
            </p:cNvSpPr>
            <p:nvPr/>
          </p:nvSpPr>
          <p:spPr bwMode="auto">
            <a:xfrm rot="-5466546">
              <a:off x="3929" y="953"/>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22" name="Freeform 490"/>
            <p:cNvSpPr>
              <a:spLocks/>
            </p:cNvSpPr>
            <p:nvPr/>
          </p:nvSpPr>
          <p:spPr bwMode="auto">
            <a:xfrm rot="-5466546">
              <a:off x="4122" y="858"/>
              <a:ext cx="82"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23" name="Freeform 491"/>
            <p:cNvSpPr>
              <a:spLocks/>
            </p:cNvSpPr>
            <p:nvPr/>
          </p:nvSpPr>
          <p:spPr bwMode="auto">
            <a:xfrm rot="-5466546">
              <a:off x="4186" y="898"/>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24" name="Freeform 492"/>
            <p:cNvSpPr>
              <a:spLocks/>
            </p:cNvSpPr>
            <p:nvPr/>
          </p:nvSpPr>
          <p:spPr bwMode="auto">
            <a:xfrm rot="-5466546">
              <a:off x="4087" y="1010"/>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25" name="Freeform 493"/>
            <p:cNvSpPr>
              <a:spLocks/>
            </p:cNvSpPr>
            <p:nvPr/>
          </p:nvSpPr>
          <p:spPr bwMode="auto">
            <a:xfrm rot="-5466546">
              <a:off x="4049" y="927"/>
              <a:ext cx="37"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26" name="Line 494"/>
            <p:cNvSpPr>
              <a:spLocks noChangeShapeType="1"/>
            </p:cNvSpPr>
            <p:nvPr/>
          </p:nvSpPr>
          <p:spPr bwMode="auto">
            <a:xfrm rot="-5466546">
              <a:off x="4197" y="1116"/>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27" name="Line 495"/>
            <p:cNvSpPr>
              <a:spLocks noChangeShapeType="1"/>
            </p:cNvSpPr>
            <p:nvPr/>
          </p:nvSpPr>
          <p:spPr bwMode="auto">
            <a:xfrm rot="-5466546">
              <a:off x="4227" y="1083"/>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28" name="Line 496"/>
            <p:cNvSpPr>
              <a:spLocks noChangeShapeType="1"/>
            </p:cNvSpPr>
            <p:nvPr/>
          </p:nvSpPr>
          <p:spPr bwMode="auto">
            <a:xfrm rot="-5466546">
              <a:off x="4254" y="1047"/>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29" name="Line 497"/>
            <p:cNvSpPr>
              <a:spLocks noChangeShapeType="1"/>
            </p:cNvSpPr>
            <p:nvPr/>
          </p:nvSpPr>
          <p:spPr bwMode="auto">
            <a:xfrm rot="-5466546">
              <a:off x="4282" y="1013"/>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30" name="Freeform 498"/>
            <p:cNvSpPr>
              <a:spLocks/>
            </p:cNvSpPr>
            <p:nvPr/>
          </p:nvSpPr>
          <p:spPr bwMode="auto">
            <a:xfrm rot="-5466546">
              <a:off x="4311" y="990"/>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931" name="Line 499"/>
            <p:cNvSpPr>
              <a:spLocks noChangeShapeType="1"/>
            </p:cNvSpPr>
            <p:nvPr/>
          </p:nvSpPr>
          <p:spPr bwMode="auto">
            <a:xfrm rot="16133454" flipH="1">
              <a:off x="4206" y="810"/>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32" name="Line 500"/>
            <p:cNvSpPr>
              <a:spLocks noChangeShapeType="1"/>
            </p:cNvSpPr>
            <p:nvPr/>
          </p:nvSpPr>
          <p:spPr bwMode="auto">
            <a:xfrm rot="16133454" flipH="1">
              <a:off x="4230" y="849"/>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33" name="Line 501"/>
            <p:cNvSpPr>
              <a:spLocks noChangeShapeType="1"/>
            </p:cNvSpPr>
            <p:nvPr/>
          </p:nvSpPr>
          <p:spPr bwMode="auto">
            <a:xfrm rot="16133454" flipH="1">
              <a:off x="4252" y="891"/>
              <a:ext cx="27"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34" name="Line 502"/>
            <p:cNvSpPr>
              <a:spLocks noChangeShapeType="1"/>
            </p:cNvSpPr>
            <p:nvPr/>
          </p:nvSpPr>
          <p:spPr bwMode="auto">
            <a:xfrm rot="16133454" flipH="1">
              <a:off x="4275" y="931"/>
              <a:ext cx="30"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35" name="Line 503"/>
            <p:cNvSpPr>
              <a:spLocks noChangeShapeType="1"/>
            </p:cNvSpPr>
            <p:nvPr/>
          </p:nvSpPr>
          <p:spPr bwMode="auto">
            <a:xfrm rot="16133454" flipH="1">
              <a:off x="4297" y="967"/>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36" name="Line 504"/>
            <p:cNvSpPr>
              <a:spLocks noChangeShapeType="1"/>
            </p:cNvSpPr>
            <p:nvPr/>
          </p:nvSpPr>
          <p:spPr bwMode="auto">
            <a:xfrm rot="-5466546">
              <a:off x="4184" y="1115"/>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37" name="Line 505"/>
            <p:cNvSpPr>
              <a:spLocks noChangeShapeType="1"/>
            </p:cNvSpPr>
            <p:nvPr/>
          </p:nvSpPr>
          <p:spPr bwMode="auto">
            <a:xfrm rot="-5466546">
              <a:off x="4187" y="1048"/>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38" name="Line 506"/>
            <p:cNvSpPr>
              <a:spLocks noChangeShapeType="1"/>
            </p:cNvSpPr>
            <p:nvPr/>
          </p:nvSpPr>
          <p:spPr bwMode="auto">
            <a:xfrm rot="-5466546">
              <a:off x="4187" y="980"/>
              <a:ext cx="3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39" name="Line 507"/>
            <p:cNvSpPr>
              <a:spLocks noChangeShapeType="1"/>
            </p:cNvSpPr>
            <p:nvPr/>
          </p:nvSpPr>
          <p:spPr bwMode="auto">
            <a:xfrm rot="-5466546">
              <a:off x="4190" y="911"/>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0" name="Line 508"/>
            <p:cNvSpPr>
              <a:spLocks noChangeShapeType="1"/>
            </p:cNvSpPr>
            <p:nvPr/>
          </p:nvSpPr>
          <p:spPr bwMode="auto">
            <a:xfrm rot="-5466546">
              <a:off x="4192" y="843"/>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1" name="Line 509"/>
            <p:cNvSpPr>
              <a:spLocks noChangeShapeType="1"/>
            </p:cNvSpPr>
            <p:nvPr/>
          </p:nvSpPr>
          <p:spPr bwMode="auto">
            <a:xfrm rot="-5466546">
              <a:off x="4007" y="978"/>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2" name="Line 510"/>
            <p:cNvSpPr>
              <a:spLocks noChangeShapeType="1"/>
            </p:cNvSpPr>
            <p:nvPr/>
          </p:nvSpPr>
          <p:spPr bwMode="auto">
            <a:xfrm rot="-5466546">
              <a:off x="4047" y="978"/>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3" name="Line 511"/>
            <p:cNvSpPr>
              <a:spLocks noChangeShapeType="1"/>
            </p:cNvSpPr>
            <p:nvPr/>
          </p:nvSpPr>
          <p:spPr bwMode="auto">
            <a:xfrm rot="-5466546">
              <a:off x="4086" y="977"/>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4" name="Line 512"/>
            <p:cNvSpPr>
              <a:spLocks noChangeShapeType="1"/>
            </p:cNvSpPr>
            <p:nvPr/>
          </p:nvSpPr>
          <p:spPr bwMode="auto">
            <a:xfrm rot="-5466546">
              <a:off x="4126" y="976"/>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5" name="Line 513"/>
            <p:cNvSpPr>
              <a:spLocks noChangeShapeType="1"/>
            </p:cNvSpPr>
            <p:nvPr/>
          </p:nvSpPr>
          <p:spPr bwMode="auto">
            <a:xfrm rot="-5466546">
              <a:off x="4165" y="974"/>
              <a:ext cx="4"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6" name="Line 514"/>
            <p:cNvSpPr>
              <a:spLocks noChangeShapeType="1"/>
            </p:cNvSpPr>
            <p:nvPr/>
          </p:nvSpPr>
          <p:spPr bwMode="auto">
            <a:xfrm rot="-5466546">
              <a:off x="4206" y="97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7" name="Line 515"/>
            <p:cNvSpPr>
              <a:spLocks noChangeShapeType="1"/>
            </p:cNvSpPr>
            <p:nvPr/>
          </p:nvSpPr>
          <p:spPr bwMode="auto">
            <a:xfrm rot="-5466546">
              <a:off x="4246" y="97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8" name="Line 516"/>
            <p:cNvSpPr>
              <a:spLocks noChangeShapeType="1"/>
            </p:cNvSpPr>
            <p:nvPr/>
          </p:nvSpPr>
          <p:spPr bwMode="auto">
            <a:xfrm rot="-5466546">
              <a:off x="4286" y="968"/>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9" name="Freeform 517"/>
            <p:cNvSpPr>
              <a:spLocks/>
            </p:cNvSpPr>
            <p:nvPr/>
          </p:nvSpPr>
          <p:spPr bwMode="auto">
            <a:xfrm rot="-5466546">
              <a:off x="4314" y="979"/>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950" name="Line 518"/>
            <p:cNvSpPr>
              <a:spLocks noChangeShapeType="1"/>
            </p:cNvSpPr>
            <p:nvPr/>
          </p:nvSpPr>
          <p:spPr bwMode="auto">
            <a:xfrm rot="-5466546" flipH="1" flipV="1">
              <a:off x="4184" y="809"/>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51" name="Line 519"/>
            <p:cNvSpPr>
              <a:spLocks noChangeShapeType="1"/>
            </p:cNvSpPr>
            <p:nvPr/>
          </p:nvSpPr>
          <p:spPr bwMode="auto">
            <a:xfrm rot="-5466546" flipH="1" flipV="1">
              <a:off x="4153" y="836"/>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52" name="Line 520"/>
            <p:cNvSpPr>
              <a:spLocks noChangeShapeType="1"/>
            </p:cNvSpPr>
            <p:nvPr/>
          </p:nvSpPr>
          <p:spPr bwMode="auto">
            <a:xfrm rot="-5466546" flipH="1" flipV="1">
              <a:off x="4119" y="865"/>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53" name="Line 521"/>
            <p:cNvSpPr>
              <a:spLocks noChangeShapeType="1"/>
            </p:cNvSpPr>
            <p:nvPr/>
          </p:nvSpPr>
          <p:spPr bwMode="auto">
            <a:xfrm rot="-5466546" flipH="1" flipV="1">
              <a:off x="4088" y="893"/>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54" name="Line 522"/>
            <p:cNvSpPr>
              <a:spLocks noChangeShapeType="1"/>
            </p:cNvSpPr>
            <p:nvPr/>
          </p:nvSpPr>
          <p:spPr bwMode="auto">
            <a:xfrm rot="-5466546" flipH="1" flipV="1">
              <a:off x="4056" y="921"/>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55" name="Line 523"/>
            <p:cNvSpPr>
              <a:spLocks noChangeShapeType="1"/>
            </p:cNvSpPr>
            <p:nvPr/>
          </p:nvSpPr>
          <p:spPr bwMode="auto">
            <a:xfrm rot="-5466546" flipH="1" flipV="1">
              <a:off x="4024" y="948"/>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56" name="Freeform 524"/>
            <p:cNvSpPr>
              <a:spLocks/>
            </p:cNvSpPr>
            <p:nvPr/>
          </p:nvSpPr>
          <p:spPr bwMode="auto">
            <a:xfrm rot="-5466546">
              <a:off x="3998" y="976"/>
              <a:ext cx="15"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957" name="Line 525"/>
            <p:cNvSpPr>
              <a:spLocks noChangeShapeType="1"/>
            </p:cNvSpPr>
            <p:nvPr/>
          </p:nvSpPr>
          <p:spPr bwMode="auto">
            <a:xfrm rot="16133454" flipH="1">
              <a:off x="4001" y="991"/>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58" name="Line 526"/>
            <p:cNvSpPr>
              <a:spLocks noChangeShapeType="1"/>
            </p:cNvSpPr>
            <p:nvPr/>
          </p:nvSpPr>
          <p:spPr bwMode="auto">
            <a:xfrm rot="16133454" flipH="1">
              <a:off x="4034" y="1017"/>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59" name="Line 527"/>
            <p:cNvSpPr>
              <a:spLocks noChangeShapeType="1"/>
            </p:cNvSpPr>
            <p:nvPr/>
          </p:nvSpPr>
          <p:spPr bwMode="auto">
            <a:xfrm rot="16133454" flipH="1">
              <a:off x="4070" y="1041"/>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60" name="Line 528"/>
            <p:cNvSpPr>
              <a:spLocks noChangeShapeType="1"/>
            </p:cNvSpPr>
            <p:nvPr/>
          </p:nvSpPr>
          <p:spPr bwMode="auto">
            <a:xfrm rot="16133454" flipH="1">
              <a:off x="4102" y="1066"/>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61" name="Line 529"/>
            <p:cNvSpPr>
              <a:spLocks noChangeShapeType="1"/>
            </p:cNvSpPr>
            <p:nvPr/>
          </p:nvSpPr>
          <p:spPr bwMode="auto">
            <a:xfrm rot="16133454" flipH="1">
              <a:off x="4138" y="1089"/>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62" name="Line 530"/>
            <p:cNvSpPr>
              <a:spLocks noChangeShapeType="1"/>
            </p:cNvSpPr>
            <p:nvPr/>
          </p:nvSpPr>
          <p:spPr bwMode="auto">
            <a:xfrm rot="16133454" flipH="1">
              <a:off x="4156" y="1114"/>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64" name="Freeform 532"/>
            <p:cNvSpPr>
              <a:spLocks/>
            </p:cNvSpPr>
            <p:nvPr/>
          </p:nvSpPr>
          <p:spPr bwMode="auto">
            <a:xfrm rot="-5792108">
              <a:off x="4107" y="1279"/>
              <a:ext cx="44"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65" name="Freeform 533"/>
            <p:cNvSpPr>
              <a:spLocks/>
            </p:cNvSpPr>
            <p:nvPr/>
          </p:nvSpPr>
          <p:spPr bwMode="auto">
            <a:xfrm rot="-5792108">
              <a:off x="4141" y="1123"/>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66" name="Freeform 534"/>
            <p:cNvSpPr>
              <a:spLocks/>
            </p:cNvSpPr>
            <p:nvPr/>
          </p:nvSpPr>
          <p:spPr bwMode="auto">
            <a:xfrm rot="-5792108">
              <a:off x="4159" y="1451"/>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67" name="Freeform 535"/>
            <p:cNvSpPr>
              <a:spLocks/>
            </p:cNvSpPr>
            <p:nvPr/>
          </p:nvSpPr>
          <p:spPr bwMode="auto">
            <a:xfrm rot="-5792108">
              <a:off x="4264" y="1304"/>
              <a:ext cx="93"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68" name="Freeform 536"/>
            <p:cNvSpPr>
              <a:spLocks/>
            </p:cNvSpPr>
            <p:nvPr/>
          </p:nvSpPr>
          <p:spPr bwMode="auto">
            <a:xfrm rot="-5792108">
              <a:off x="3937" y="1321"/>
              <a:ext cx="93"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69" name="Freeform 537"/>
            <p:cNvSpPr>
              <a:spLocks/>
            </p:cNvSpPr>
            <p:nvPr/>
          </p:nvSpPr>
          <p:spPr bwMode="auto">
            <a:xfrm rot="-5792108">
              <a:off x="4120" y="1211"/>
              <a:ext cx="81"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70" name="Freeform 538"/>
            <p:cNvSpPr>
              <a:spLocks/>
            </p:cNvSpPr>
            <p:nvPr/>
          </p:nvSpPr>
          <p:spPr bwMode="auto">
            <a:xfrm rot="-5792108">
              <a:off x="4193" y="1246"/>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71" name="Freeform 539"/>
            <p:cNvSpPr>
              <a:spLocks/>
            </p:cNvSpPr>
            <p:nvPr/>
          </p:nvSpPr>
          <p:spPr bwMode="auto">
            <a:xfrm rot="-5792108">
              <a:off x="4099" y="1363"/>
              <a:ext cx="137"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72" name="Freeform 540"/>
            <p:cNvSpPr>
              <a:spLocks/>
            </p:cNvSpPr>
            <p:nvPr/>
          </p:nvSpPr>
          <p:spPr bwMode="auto">
            <a:xfrm rot="-5792108">
              <a:off x="4056" y="1288"/>
              <a:ext cx="38" cy="71"/>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73" name="Line 541"/>
            <p:cNvSpPr>
              <a:spLocks noChangeShapeType="1"/>
            </p:cNvSpPr>
            <p:nvPr/>
          </p:nvSpPr>
          <p:spPr bwMode="auto">
            <a:xfrm rot="-5792108">
              <a:off x="4219" y="1462"/>
              <a:ext cx="24"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74" name="Line 542"/>
            <p:cNvSpPr>
              <a:spLocks noChangeShapeType="1"/>
            </p:cNvSpPr>
            <p:nvPr/>
          </p:nvSpPr>
          <p:spPr bwMode="auto">
            <a:xfrm rot="-5792108">
              <a:off x="4244" y="1427"/>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75" name="Line 543"/>
            <p:cNvSpPr>
              <a:spLocks noChangeShapeType="1"/>
            </p:cNvSpPr>
            <p:nvPr/>
          </p:nvSpPr>
          <p:spPr bwMode="auto">
            <a:xfrm rot="-5792108">
              <a:off x="4269" y="1390"/>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76" name="Line 544"/>
            <p:cNvSpPr>
              <a:spLocks noChangeShapeType="1"/>
            </p:cNvSpPr>
            <p:nvPr/>
          </p:nvSpPr>
          <p:spPr bwMode="auto">
            <a:xfrm rot="-5792108">
              <a:off x="4293" y="1353"/>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77" name="Freeform 545"/>
            <p:cNvSpPr>
              <a:spLocks/>
            </p:cNvSpPr>
            <p:nvPr/>
          </p:nvSpPr>
          <p:spPr bwMode="auto">
            <a:xfrm rot="-5792108">
              <a:off x="4305" y="1329"/>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solidFill>
              <a:schemeClr val="accent1"/>
            </a:solidFill>
            <a:ln w="7938">
              <a:solidFill>
                <a:srgbClr val="000000"/>
              </a:solidFill>
              <a:prstDash val="solid"/>
              <a:round/>
              <a:headEnd/>
              <a:tailEnd/>
            </a:ln>
          </p:spPr>
          <p:txBody>
            <a:bodyPr/>
            <a:lstStyle/>
            <a:p>
              <a:endParaRPr lang="en-US">
                <a:solidFill>
                  <a:srgbClr val="3366FF"/>
                </a:solidFill>
              </a:endParaRPr>
            </a:p>
          </p:txBody>
        </p:sp>
        <p:sp>
          <p:nvSpPr>
            <p:cNvPr id="18978" name="Line 546"/>
            <p:cNvSpPr>
              <a:spLocks noChangeShapeType="1"/>
            </p:cNvSpPr>
            <p:nvPr/>
          </p:nvSpPr>
          <p:spPr bwMode="auto">
            <a:xfrm rot="15807892" flipH="1">
              <a:off x="4198" y="1158"/>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79" name="Line 547"/>
            <p:cNvSpPr>
              <a:spLocks noChangeShapeType="1"/>
            </p:cNvSpPr>
            <p:nvPr/>
          </p:nvSpPr>
          <p:spPr bwMode="auto">
            <a:xfrm rot="15807892" flipH="1">
              <a:off x="4226" y="1195"/>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0" name="Line 548"/>
            <p:cNvSpPr>
              <a:spLocks noChangeShapeType="1"/>
            </p:cNvSpPr>
            <p:nvPr/>
          </p:nvSpPr>
          <p:spPr bwMode="auto">
            <a:xfrm rot="15807892" flipH="1">
              <a:off x="4252" y="1235"/>
              <a:ext cx="27"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1" name="Line 549"/>
            <p:cNvSpPr>
              <a:spLocks noChangeShapeType="1"/>
            </p:cNvSpPr>
            <p:nvPr/>
          </p:nvSpPr>
          <p:spPr bwMode="auto">
            <a:xfrm rot="15807892" flipH="1">
              <a:off x="4277" y="1272"/>
              <a:ext cx="30"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2" name="Line 550"/>
            <p:cNvSpPr>
              <a:spLocks noChangeShapeType="1"/>
            </p:cNvSpPr>
            <p:nvPr/>
          </p:nvSpPr>
          <p:spPr bwMode="auto">
            <a:xfrm rot="15807892" flipH="1">
              <a:off x="4305" y="1278"/>
              <a:ext cx="28"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3" name="Line 551"/>
            <p:cNvSpPr>
              <a:spLocks noChangeShapeType="1"/>
            </p:cNvSpPr>
            <p:nvPr/>
          </p:nvSpPr>
          <p:spPr bwMode="auto">
            <a:xfrm rot="-5792108">
              <a:off x="4203" y="1463"/>
              <a:ext cx="3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4" name="Line 552"/>
            <p:cNvSpPr>
              <a:spLocks noChangeShapeType="1"/>
            </p:cNvSpPr>
            <p:nvPr/>
          </p:nvSpPr>
          <p:spPr bwMode="auto">
            <a:xfrm rot="-5792108">
              <a:off x="4200" y="1398"/>
              <a:ext cx="3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5" name="Line 553"/>
            <p:cNvSpPr>
              <a:spLocks noChangeShapeType="1"/>
            </p:cNvSpPr>
            <p:nvPr/>
          </p:nvSpPr>
          <p:spPr bwMode="auto">
            <a:xfrm rot="-5792108">
              <a:off x="4195" y="1331"/>
              <a:ext cx="3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6" name="Line 554"/>
            <p:cNvSpPr>
              <a:spLocks noChangeShapeType="1"/>
            </p:cNvSpPr>
            <p:nvPr/>
          </p:nvSpPr>
          <p:spPr bwMode="auto">
            <a:xfrm rot="-5792108">
              <a:off x="4191" y="1262"/>
              <a:ext cx="34"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7" name="Line 555"/>
            <p:cNvSpPr>
              <a:spLocks noChangeShapeType="1"/>
            </p:cNvSpPr>
            <p:nvPr/>
          </p:nvSpPr>
          <p:spPr bwMode="auto">
            <a:xfrm rot="-5792108">
              <a:off x="4186" y="1193"/>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8" name="Line 556"/>
            <p:cNvSpPr>
              <a:spLocks noChangeShapeType="1"/>
            </p:cNvSpPr>
            <p:nvPr/>
          </p:nvSpPr>
          <p:spPr bwMode="auto">
            <a:xfrm rot="-5792108">
              <a:off x="4017" y="1346"/>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9" name="Line 557"/>
            <p:cNvSpPr>
              <a:spLocks noChangeShapeType="1"/>
            </p:cNvSpPr>
            <p:nvPr/>
          </p:nvSpPr>
          <p:spPr bwMode="auto">
            <a:xfrm rot="-5792108">
              <a:off x="4057" y="1341"/>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90" name="Line 558"/>
            <p:cNvSpPr>
              <a:spLocks noChangeShapeType="1"/>
            </p:cNvSpPr>
            <p:nvPr/>
          </p:nvSpPr>
          <p:spPr bwMode="auto">
            <a:xfrm rot="-5792108">
              <a:off x="4096" y="1337"/>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91" name="Line 559"/>
            <p:cNvSpPr>
              <a:spLocks noChangeShapeType="1"/>
            </p:cNvSpPr>
            <p:nvPr/>
          </p:nvSpPr>
          <p:spPr bwMode="auto">
            <a:xfrm rot="-5792108">
              <a:off x="4136" y="1332"/>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92" name="Line 560"/>
            <p:cNvSpPr>
              <a:spLocks noChangeShapeType="1"/>
            </p:cNvSpPr>
            <p:nvPr/>
          </p:nvSpPr>
          <p:spPr bwMode="auto">
            <a:xfrm rot="-5792108">
              <a:off x="4174" y="1326"/>
              <a:ext cx="3"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93" name="Line 561"/>
            <p:cNvSpPr>
              <a:spLocks noChangeShapeType="1"/>
            </p:cNvSpPr>
            <p:nvPr/>
          </p:nvSpPr>
          <p:spPr bwMode="auto">
            <a:xfrm rot="-5792108">
              <a:off x="4214" y="1318"/>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94" name="Line 562"/>
            <p:cNvSpPr>
              <a:spLocks noChangeShapeType="1"/>
            </p:cNvSpPr>
            <p:nvPr/>
          </p:nvSpPr>
          <p:spPr bwMode="auto">
            <a:xfrm rot="-5792108">
              <a:off x="4254" y="1314"/>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95" name="Line 563"/>
            <p:cNvSpPr>
              <a:spLocks noChangeShapeType="1"/>
            </p:cNvSpPr>
            <p:nvPr/>
          </p:nvSpPr>
          <p:spPr bwMode="auto">
            <a:xfrm rot="-5792108">
              <a:off x="4293" y="1282"/>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96" name="Freeform 564"/>
            <p:cNvSpPr>
              <a:spLocks/>
            </p:cNvSpPr>
            <p:nvPr/>
          </p:nvSpPr>
          <p:spPr bwMode="auto">
            <a:xfrm rot="-5792108">
              <a:off x="4306" y="1318"/>
              <a:ext cx="1" cy="5"/>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solidFill>
              <a:schemeClr val="accent1"/>
            </a:solidFill>
            <a:ln w="7938">
              <a:solidFill>
                <a:srgbClr val="000000"/>
              </a:solidFill>
              <a:prstDash val="solid"/>
              <a:round/>
              <a:headEnd/>
              <a:tailEnd/>
            </a:ln>
          </p:spPr>
          <p:txBody>
            <a:bodyPr/>
            <a:lstStyle/>
            <a:p>
              <a:endParaRPr lang="en-US">
                <a:solidFill>
                  <a:srgbClr val="3366FF"/>
                </a:solidFill>
              </a:endParaRPr>
            </a:p>
          </p:txBody>
        </p:sp>
        <p:sp>
          <p:nvSpPr>
            <p:cNvPr id="18997" name="Line 565"/>
            <p:cNvSpPr>
              <a:spLocks noChangeShapeType="1"/>
            </p:cNvSpPr>
            <p:nvPr/>
          </p:nvSpPr>
          <p:spPr bwMode="auto">
            <a:xfrm rot="-5792108" flipH="1" flipV="1">
              <a:off x="4161" y="1160"/>
              <a:ext cx="21"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98" name="Line 566"/>
            <p:cNvSpPr>
              <a:spLocks noChangeShapeType="1"/>
            </p:cNvSpPr>
            <p:nvPr/>
          </p:nvSpPr>
          <p:spPr bwMode="auto">
            <a:xfrm rot="-5792108" flipH="1" flipV="1">
              <a:off x="4149" y="1190"/>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99" name="Line 567"/>
            <p:cNvSpPr>
              <a:spLocks noChangeShapeType="1"/>
            </p:cNvSpPr>
            <p:nvPr/>
          </p:nvSpPr>
          <p:spPr bwMode="auto">
            <a:xfrm rot="-5792108" flipH="1" flipV="1">
              <a:off x="4118" y="1221"/>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00" name="Line 568"/>
            <p:cNvSpPr>
              <a:spLocks noChangeShapeType="1"/>
            </p:cNvSpPr>
            <p:nvPr/>
          </p:nvSpPr>
          <p:spPr bwMode="auto">
            <a:xfrm rot="-5792108" flipH="1" flipV="1">
              <a:off x="4090" y="1252"/>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01" name="Line 569"/>
            <p:cNvSpPr>
              <a:spLocks noChangeShapeType="1"/>
            </p:cNvSpPr>
            <p:nvPr/>
          </p:nvSpPr>
          <p:spPr bwMode="auto">
            <a:xfrm rot="-5792108" flipH="1" flipV="1">
              <a:off x="4060" y="1285"/>
              <a:ext cx="20"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02" name="Line 570"/>
            <p:cNvSpPr>
              <a:spLocks noChangeShapeType="1"/>
            </p:cNvSpPr>
            <p:nvPr/>
          </p:nvSpPr>
          <p:spPr bwMode="auto">
            <a:xfrm rot="-5792108" flipH="1" flipV="1">
              <a:off x="4031" y="1313"/>
              <a:ext cx="16"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03" name="Freeform 571"/>
            <p:cNvSpPr>
              <a:spLocks/>
            </p:cNvSpPr>
            <p:nvPr/>
          </p:nvSpPr>
          <p:spPr bwMode="auto">
            <a:xfrm rot="-5792108">
              <a:off x="4007" y="1344"/>
              <a:ext cx="14"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004" name="Line 572"/>
            <p:cNvSpPr>
              <a:spLocks noChangeShapeType="1"/>
            </p:cNvSpPr>
            <p:nvPr/>
          </p:nvSpPr>
          <p:spPr bwMode="auto">
            <a:xfrm rot="15807892" flipH="1">
              <a:off x="4011" y="1359"/>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05" name="Line 573"/>
            <p:cNvSpPr>
              <a:spLocks noChangeShapeType="1"/>
            </p:cNvSpPr>
            <p:nvPr/>
          </p:nvSpPr>
          <p:spPr bwMode="auto">
            <a:xfrm rot="15807892" flipH="1">
              <a:off x="4047" y="1381"/>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06" name="Line 574"/>
            <p:cNvSpPr>
              <a:spLocks noChangeShapeType="1"/>
            </p:cNvSpPr>
            <p:nvPr/>
          </p:nvSpPr>
          <p:spPr bwMode="auto">
            <a:xfrm rot="15807892" flipH="1">
              <a:off x="4085" y="1402"/>
              <a:ext cx="18"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07" name="Line 575"/>
            <p:cNvSpPr>
              <a:spLocks noChangeShapeType="1"/>
            </p:cNvSpPr>
            <p:nvPr/>
          </p:nvSpPr>
          <p:spPr bwMode="auto">
            <a:xfrm rot="15807892" flipH="1">
              <a:off x="4120" y="1423"/>
              <a:ext cx="18"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08" name="Line 576"/>
            <p:cNvSpPr>
              <a:spLocks noChangeShapeType="1"/>
            </p:cNvSpPr>
            <p:nvPr/>
          </p:nvSpPr>
          <p:spPr bwMode="auto">
            <a:xfrm rot="15807892" flipH="1">
              <a:off x="4157" y="1444"/>
              <a:ext cx="18"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09" name="Line 577"/>
            <p:cNvSpPr>
              <a:spLocks noChangeShapeType="1"/>
            </p:cNvSpPr>
            <p:nvPr/>
          </p:nvSpPr>
          <p:spPr bwMode="auto">
            <a:xfrm rot="15807892" flipH="1">
              <a:off x="4193" y="1467"/>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11" name="Freeform 579"/>
            <p:cNvSpPr>
              <a:spLocks/>
            </p:cNvSpPr>
            <p:nvPr/>
          </p:nvSpPr>
          <p:spPr bwMode="auto">
            <a:xfrm rot="-5466546">
              <a:off x="4135" y="588"/>
              <a:ext cx="45"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12" name="Freeform 580"/>
            <p:cNvSpPr>
              <a:spLocks/>
            </p:cNvSpPr>
            <p:nvPr/>
          </p:nvSpPr>
          <p:spPr bwMode="auto">
            <a:xfrm rot="-5466546">
              <a:off x="4182" y="440"/>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13" name="Freeform 581"/>
            <p:cNvSpPr>
              <a:spLocks/>
            </p:cNvSpPr>
            <p:nvPr/>
          </p:nvSpPr>
          <p:spPr bwMode="auto">
            <a:xfrm rot="-5466546">
              <a:off x="4176" y="779"/>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15" name="Freeform 583"/>
            <p:cNvSpPr>
              <a:spLocks/>
            </p:cNvSpPr>
            <p:nvPr/>
          </p:nvSpPr>
          <p:spPr bwMode="auto">
            <a:xfrm rot="-5466546">
              <a:off x="3961" y="619"/>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16" name="Freeform 584"/>
            <p:cNvSpPr>
              <a:spLocks/>
            </p:cNvSpPr>
            <p:nvPr/>
          </p:nvSpPr>
          <p:spPr bwMode="auto">
            <a:xfrm rot="-5466546">
              <a:off x="4154" y="524"/>
              <a:ext cx="81"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17" name="Freeform 585"/>
            <p:cNvSpPr>
              <a:spLocks/>
            </p:cNvSpPr>
            <p:nvPr/>
          </p:nvSpPr>
          <p:spPr bwMode="auto">
            <a:xfrm rot="-5466546">
              <a:off x="4219" y="564"/>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18" name="Freeform 586"/>
            <p:cNvSpPr>
              <a:spLocks/>
            </p:cNvSpPr>
            <p:nvPr/>
          </p:nvSpPr>
          <p:spPr bwMode="auto">
            <a:xfrm rot="-5466546">
              <a:off x="4119" y="676"/>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19" name="Freeform 587"/>
            <p:cNvSpPr>
              <a:spLocks/>
            </p:cNvSpPr>
            <p:nvPr/>
          </p:nvSpPr>
          <p:spPr bwMode="auto">
            <a:xfrm rot="-5466546">
              <a:off x="4082" y="592"/>
              <a:ext cx="37" cy="71"/>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20" name="Line 588"/>
            <p:cNvSpPr>
              <a:spLocks noChangeShapeType="1"/>
            </p:cNvSpPr>
            <p:nvPr/>
          </p:nvSpPr>
          <p:spPr bwMode="auto">
            <a:xfrm rot="-5466546">
              <a:off x="4230" y="781"/>
              <a:ext cx="24"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21" name="Line 589"/>
            <p:cNvSpPr>
              <a:spLocks noChangeShapeType="1"/>
            </p:cNvSpPr>
            <p:nvPr/>
          </p:nvSpPr>
          <p:spPr bwMode="auto">
            <a:xfrm rot="-5466546">
              <a:off x="4259" y="749"/>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22" name="Line 590"/>
            <p:cNvSpPr>
              <a:spLocks noChangeShapeType="1"/>
            </p:cNvSpPr>
            <p:nvPr/>
          </p:nvSpPr>
          <p:spPr bwMode="auto">
            <a:xfrm rot="-5466546">
              <a:off x="4287" y="714"/>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23" name="Line 591"/>
            <p:cNvSpPr>
              <a:spLocks noChangeShapeType="1"/>
            </p:cNvSpPr>
            <p:nvPr/>
          </p:nvSpPr>
          <p:spPr bwMode="auto">
            <a:xfrm rot="-5466546">
              <a:off x="4314" y="680"/>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24" name="Freeform 592"/>
            <p:cNvSpPr>
              <a:spLocks/>
            </p:cNvSpPr>
            <p:nvPr/>
          </p:nvSpPr>
          <p:spPr bwMode="auto">
            <a:xfrm rot="-5466546">
              <a:off x="4344" y="657"/>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025" name="Line 593"/>
            <p:cNvSpPr>
              <a:spLocks noChangeShapeType="1"/>
            </p:cNvSpPr>
            <p:nvPr/>
          </p:nvSpPr>
          <p:spPr bwMode="auto">
            <a:xfrm rot="16133454" flipH="1">
              <a:off x="4238" y="477"/>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26" name="Line 594"/>
            <p:cNvSpPr>
              <a:spLocks noChangeShapeType="1"/>
            </p:cNvSpPr>
            <p:nvPr/>
          </p:nvSpPr>
          <p:spPr bwMode="auto">
            <a:xfrm rot="16133454" flipH="1">
              <a:off x="4263" y="516"/>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27" name="Line 595"/>
            <p:cNvSpPr>
              <a:spLocks noChangeShapeType="1"/>
            </p:cNvSpPr>
            <p:nvPr/>
          </p:nvSpPr>
          <p:spPr bwMode="auto">
            <a:xfrm rot="16133454" flipH="1">
              <a:off x="4285" y="558"/>
              <a:ext cx="28"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28" name="Line 596"/>
            <p:cNvSpPr>
              <a:spLocks noChangeShapeType="1"/>
            </p:cNvSpPr>
            <p:nvPr/>
          </p:nvSpPr>
          <p:spPr bwMode="auto">
            <a:xfrm rot="16133454" flipH="1">
              <a:off x="4306" y="597"/>
              <a:ext cx="31"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29" name="Line 597"/>
            <p:cNvSpPr>
              <a:spLocks noChangeShapeType="1"/>
            </p:cNvSpPr>
            <p:nvPr/>
          </p:nvSpPr>
          <p:spPr bwMode="auto">
            <a:xfrm rot="16133454" flipH="1">
              <a:off x="4330" y="634"/>
              <a:ext cx="28"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0" name="Line 598"/>
            <p:cNvSpPr>
              <a:spLocks noChangeShapeType="1"/>
            </p:cNvSpPr>
            <p:nvPr/>
          </p:nvSpPr>
          <p:spPr bwMode="auto">
            <a:xfrm rot="-5466546">
              <a:off x="4216" y="782"/>
              <a:ext cx="3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1" name="Line 599"/>
            <p:cNvSpPr>
              <a:spLocks noChangeShapeType="1"/>
            </p:cNvSpPr>
            <p:nvPr/>
          </p:nvSpPr>
          <p:spPr bwMode="auto">
            <a:xfrm rot="-5466546">
              <a:off x="4219" y="715"/>
              <a:ext cx="3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2" name="Line 600"/>
            <p:cNvSpPr>
              <a:spLocks noChangeShapeType="1"/>
            </p:cNvSpPr>
            <p:nvPr/>
          </p:nvSpPr>
          <p:spPr bwMode="auto">
            <a:xfrm rot="-5466546">
              <a:off x="4219" y="649"/>
              <a:ext cx="3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3" name="Line 601"/>
            <p:cNvSpPr>
              <a:spLocks noChangeShapeType="1"/>
            </p:cNvSpPr>
            <p:nvPr/>
          </p:nvSpPr>
          <p:spPr bwMode="auto">
            <a:xfrm rot="-5466546">
              <a:off x="4222" y="579"/>
              <a:ext cx="34"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4" name="Line 602"/>
            <p:cNvSpPr>
              <a:spLocks noChangeShapeType="1"/>
            </p:cNvSpPr>
            <p:nvPr/>
          </p:nvSpPr>
          <p:spPr bwMode="auto">
            <a:xfrm rot="-5466546">
              <a:off x="4224" y="510"/>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5" name="Line 603"/>
            <p:cNvSpPr>
              <a:spLocks noChangeShapeType="1"/>
            </p:cNvSpPr>
            <p:nvPr/>
          </p:nvSpPr>
          <p:spPr bwMode="auto">
            <a:xfrm rot="-5466546">
              <a:off x="4039" y="644"/>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6" name="Line 604"/>
            <p:cNvSpPr>
              <a:spLocks noChangeShapeType="1"/>
            </p:cNvSpPr>
            <p:nvPr/>
          </p:nvSpPr>
          <p:spPr bwMode="auto">
            <a:xfrm rot="-5466546">
              <a:off x="4079" y="644"/>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7" name="Line 605"/>
            <p:cNvSpPr>
              <a:spLocks noChangeShapeType="1"/>
            </p:cNvSpPr>
            <p:nvPr/>
          </p:nvSpPr>
          <p:spPr bwMode="auto">
            <a:xfrm rot="-5466546">
              <a:off x="4119" y="643"/>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8" name="Line 606"/>
            <p:cNvSpPr>
              <a:spLocks noChangeShapeType="1"/>
            </p:cNvSpPr>
            <p:nvPr/>
          </p:nvSpPr>
          <p:spPr bwMode="auto">
            <a:xfrm rot="-5466546">
              <a:off x="4159" y="642"/>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9" name="Line 607"/>
            <p:cNvSpPr>
              <a:spLocks noChangeShapeType="1"/>
            </p:cNvSpPr>
            <p:nvPr/>
          </p:nvSpPr>
          <p:spPr bwMode="auto">
            <a:xfrm rot="-5466546">
              <a:off x="4198" y="640"/>
              <a:ext cx="3"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40" name="Line 608"/>
            <p:cNvSpPr>
              <a:spLocks noChangeShapeType="1"/>
            </p:cNvSpPr>
            <p:nvPr/>
          </p:nvSpPr>
          <p:spPr bwMode="auto">
            <a:xfrm rot="-5466546">
              <a:off x="4239" y="636"/>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41" name="Line 609"/>
            <p:cNvSpPr>
              <a:spLocks noChangeShapeType="1"/>
            </p:cNvSpPr>
            <p:nvPr/>
          </p:nvSpPr>
          <p:spPr bwMode="auto">
            <a:xfrm rot="-5466546">
              <a:off x="4279" y="636"/>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42" name="Line 610"/>
            <p:cNvSpPr>
              <a:spLocks noChangeShapeType="1"/>
            </p:cNvSpPr>
            <p:nvPr/>
          </p:nvSpPr>
          <p:spPr bwMode="auto">
            <a:xfrm rot="-5466546">
              <a:off x="4318" y="636"/>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43" name="Freeform 611"/>
            <p:cNvSpPr>
              <a:spLocks/>
            </p:cNvSpPr>
            <p:nvPr/>
          </p:nvSpPr>
          <p:spPr bwMode="auto">
            <a:xfrm rot="-5466546">
              <a:off x="4347" y="646"/>
              <a:ext cx="1" cy="5"/>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044" name="Line 612"/>
            <p:cNvSpPr>
              <a:spLocks noChangeShapeType="1"/>
            </p:cNvSpPr>
            <p:nvPr/>
          </p:nvSpPr>
          <p:spPr bwMode="auto">
            <a:xfrm rot="-5466546" flipH="1" flipV="1">
              <a:off x="4216" y="477"/>
              <a:ext cx="21"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45" name="Line 613"/>
            <p:cNvSpPr>
              <a:spLocks noChangeShapeType="1"/>
            </p:cNvSpPr>
            <p:nvPr/>
          </p:nvSpPr>
          <p:spPr bwMode="auto">
            <a:xfrm rot="-5466546" flipH="1" flipV="1">
              <a:off x="4186" y="503"/>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46" name="Line 614"/>
            <p:cNvSpPr>
              <a:spLocks noChangeShapeType="1"/>
            </p:cNvSpPr>
            <p:nvPr/>
          </p:nvSpPr>
          <p:spPr bwMode="auto">
            <a:xfrm rot="-5466546" flipH="1" flipV="1">
              <a:off x="4153" y="532"/>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47" name="Line 615"/>
            <p:cNvSpPr>
              <a:spLocks noChangeShapeType="1"/>
            </p:cNvSpPr>
            <p:nvPr/>
          </p:nvSpPr>
          <p:spPr bwMode="auto">
            <a:xfrm rot="-5466546" flipH="1" flipV="1">
              <a:off x="4120" y="559"/>
              <a:ext cx="21"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48" name="Line 616"/>
            <p:cNvSpPr>
              <a:spLocks noChangeShapeType="1"/>
            </p:cNvSpPr>
            <p:nvPr/>
          </p:nvSpPr>
          <p:spPr bwMode="auto">
            <a:xfrm rot="-5466546" flipH="1" flipV="1">
              <a:off x="4089" y="589"/>
              <a:ext cx="20"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49" name="Line 617"/>
            <p:cNvSpPr>
              <a:spLocks noChangeShapeType="1"/>
            </p:cNvSpPr>
            <p:nvPr/>
          </p:nvSpPr>
          <p:spPr bwMode="auto">
            <a:xfrm rot="-5466546" flipH="1" flipV="1">
              <a:off x="4056" y="614"/>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50" name="Freeform 618"/>
            <p:cNvSpPr>
              <a:spLocks/>
            </p:cNvSpPr>
            <p:nvPr/>
          </p:nvSpPr>
          <p:spPr bwMode="auto">
            <a:xfrm rot="-5466546">
              <a:off x="4016" y="643"/>
              <a:ext cx="14"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solidFill>
              <a:schemeClr val="accent1"/>
            </a:solidFill>
            <a:ln w="7938">
              <a:solidFill>
                <a:srgbClr val="000000"/>
              </a:solidFill>
              <a:prstDash val="solid"/>
              <a:round/>
              <a:headEnd/>
              <a:tailEnd/>
            </a:ln>
          </p:spPr>
          <p:txBody>
            <a:bodyPr/>
            <a:lstStyle/>
            <a:p>
              <a:endParaRPr lang="en-US">
                <a:solidFill>
                  <a:srgbClr val="3366FF"/>
                </a:solidFill>
              </a:endParaRPr>
            </a:p>
          </p:txBody>
        </p:sp>
        <p:sp>
          <p:nvSpPr>
            <p:cNvPr id="19051" name="Line 619"/>
            <p:cNvSpPr>
              <a:spLocks noChangeShapeType="1"/>
            </p:cNvSpPr>
            <p:nvPr/>
          </p:nvSpPr>
          <p:spPr bwMode="auto">
            <a:xfrm rot="16133454" flipH="1">
              <a:off x="4034" y="658"/>
              <a:ext cx="16"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52" name="Line 620"/>
            <p:cNvSpPr>
              <a:spLocks noChangeShapeType="1"/>
            </p:cNvSpPr>
            <p:nvPr/>
          </p:nvSpPr>
          <p:spPr bwMode="auto">
            <a:xfrm rot="16133454" flipH="1">
              <a:off x="4065" y="683"/>
              <a:ext cx="21"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53" name="Line 621"/>
            <p:cNvSpPr>
              <a:spLocks noChangeShapeType="1"/>
            </p:cNvSpPr>
            <p:nvPr/>
          </p:nvSpPr>
          <p:spPr bwMode="auto">
            <a:xfrm rot="16133454" flipH="1">
              <a:off x="4102" y="708"/>
              <a:ext cx="18"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54" name="Line 622"/>
            <p:cNvSpPr>
              <a:spLocks noChangeShapeType="1"/>
            </p:cNvSpPr>
            <p:nvPr/>
          </p:nvSpPr>
          <p:spPr bwMode="auto">
            <a:xfrm rot="16133454" flipH="1">
              <a:off x="4135" y="732"/>
              <a:ext cx="18"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55" name="Line 623"/>
            <p:cNvSpPr>
              <a:spLocks noChangeShapeType="1"/>
            </p:cNvSpPr>
            <p:nvPr/>
          </p:nvSpPr>
          <p:spPr bwMode="auto">
            <a:xfrm rot="16133454" flipH="1">
              <a:off x="4170" y="756"/>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56" name="Line 624"/>
            <p:cNvSpPr>
              <a:spLocks noChangeShapeType="1"/>
            </p:cNvSpPr>
            <p:nvPr/>
          </p:nvSpPr>
          <p:spPr bwMode="auto">
            <a:xfrm rot="16133454" flipH="1">
              <a:off x="4189" y="782"/>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09" name="Freeform 677"/>
            <p:cNvSpPr>
              <a:spLocks/>
            </p:cNvSpPr>
            <p:nvPr/>
          </p:nvSpPr>
          <p:spPr bwMode="auto">
            <a:xfrm rot="-8606691">
              <a:off x="4272" y="596"/>
              <a:ext cx="77" cy="92"/>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29" name="Line 697"/>
            <p:cNvSpPr>
              <a:spLocks noChangeShapeType="1"/>
            </p:cNvSpPr>
            <p:nvPr/>
          </p:nvSpPr>
          <p:spPr bwMode="auto">
            <a:xfrm rot="-8606691">
              <a:off x="4339" y="608"/>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30" name="Line 698"/>
            <p:cNvSpPr>
              <a:spLocks noChangeShapeType="1"/>
            </p:cNvSpPr>
            <p:nvPr/>
          </p:nvSpPr>
          <p:spPr bwMode="auto">
            <a:xfrm rot="-8606691">
              <a:off x="4368" y="569"/>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31" name="Line 699"/>
            <p:cNvSpPr>
              <a:spLocks noChangeShapeType="1"/>
            </p:cNvSpPr>
            <p:nvPr/>
          </p:nvSpPr>
          <p:spPr bwMode="auto">
            <a:xfrm rot="-8606691">
              <a:off x="4396" y="531"/>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42" name="Line 710"/>
            <p:cNvSpPr>
              <a:spLocks noChangeShapeType="1"/>
            </p:cNvSpPr>
            <p:nvPr/>
          </p:nvSpPr>
          <p:spPr bwMode="auto">
            <a:xfrm rot="-8606691" flipH="1" flipV="1">
              <a:off x="4336" y="526"/>
              <a:ext cx="17"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43" name="Line 711"/>
            <p:cNvSpPr>
              <a:spLocks noChangeShapeType="1"/>
            </p:cNvSpPr>
            <p:nvPr/>
          </p:nvSpPr>
          <p:spPr bwMode="auto">
            <a:xfrm rot="-8606691" flipH="1" flipV="1">
              <a:off x="4331" y="571"/>
              <a:ext cx="14" cy="2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44" name="Freeform 712"/>
            <p:cNvSpPr>
              <a:spLocks/>
            </p:cNvSpPr>
            <p:nvPr/>
          </p:nvSpPr>
          <p:spPr bwMode="auto">
            <a:xfrm rot="-8606691">
              <a:off x="4328" y="614"/>
              <a:ext cx="12" cy="20"/>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145" name="Line 713"/>
            <p:cNvSpPr>
              <a:spLocks noChangeShapeType="1"/>
            </p:cNvSpPr>
            <p:nvPr/>
          </p:nvSpPr>
          <p:spPr bwMode="auto">
            <a:xfrm rot="12993309" flipH="1">
              <a:off x="4343" y="615"/>
              <a:ext cx="14" cy="3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46" name="Line 714"/>
            <p:cNvSpPr>
              <a:spLocks noChangeShapeType="1"/>
            </p:cNvSpPr>
            <p:nvPr/>
          </p:nvSpPr>
          <p:spPr bwMode="auto">
            <a:xfrm rot="12993309" flipH="1">
              <a:off x="4383" y="593"/>
              <a:ext cx="17" cy="3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19207" name="Group 775"/>
          <p:cNvGrpSpPr>
            <a:grpSpLocks/>
          </p:cNvGrpSpPr>
          <p:nvPr/>
        </p:nvGrpSpPr>
        <p:grpSpPr bwMode="auto">
          <a:xfrm>
            <a:off x="4139952" y="984920"/>
            <a:ext cx="674688" cy="1268413"/>
            <a:chOff x="4567" y="685"/>
            <a:chExt cx="425" cy="799"/>
          </a:xfrm>
        </p:grpSpPr>
        <p:sp>
          <p:nvSpPr>
            <p:cNvPr id="19058" name="Freeform 626"/>
            <p:cNvSpPr>
              <a:spLocks/>
            </p:cNvSpPr>
            <p:nvPr/>
          </p:nvSpPr>
          <p:spPr bwMode="auto">
            <a:xfrm rot="-5466546">
              <a:off x="4718" y="1208"/>
              <a:ext cx="45"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59" name="Freeform 627"/>
            <p:cNvSpPr>
              <a:spLocks/>
            </p:cNvSpPr>
            <p:nvPr/>
          </p:nvSpPr>
          <p:spPr bwMode="auto">
            <a:xfrm rot="-5466546">
              <a:off x="4781" y="1060"/>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60" name="Freeform 628"/>
            <p:cNvSpPr>
              <a:spLocks/>
            </p:cNvSpPr>
            <p:nvPr/>
          </p:nvSpPr>
          <p:spPr bwMode="auto">
            <a:xfrm rot="-5466546">
              <a:off x="4744" y="1400"/>
              <a:ext cx="92" cy="76"/>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61" name="Freeform 629"/>
            <p:cNvSpPr>
              <a:spLocks/>
            </p:cNvSpPr>
            <p:nvPr/>
          </p:nvSpPr>
          <p:spPr bwMode="auto">
            <a:xfrm rot="-5466546">
              <a:off x="4887" y="1232"/>
              <a:ext cx="92"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62" name="Freeform 630"/>
            <p:cNvSpPr>
              <a:spLocks/>
            </p:cNvSpPr>
            <p:nvPr/>
          </p:nvSpPr>
          <p:spPr bwMode="auto">
            <a:xfrm rot="-5466546">
              <a:off x="4560" y="1211"/>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63" name="Freeform 631"/>
            <p:cNvSpPr>
              <a:spLocks/>
            </p:cNvSpPr>
            <p:nvPr/>
          </p:nvSpPr>
          <p:spPr bwMode="auto">
            <a:xfrm rot="-5466546">
              <a:off x="4738" y="1144"/>
              <a:ext cx="81"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64" name="Freeform 632"/>
            <p:cNvSpPr>
              <a:spLocks/>
            </p:cNvSpPr>
            <p:nvPr/>
          </p:nvSpPr>
          <p:spPr bwMode="auto">
            <a:xfrm rot="-5466546">
              <a:off x="4802" y="1184"/>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65" name="Freeform 633"/>
            <p:cNvSpPr>
              <a:spLocks/>
            </p:cNvSpPr>
            <p:nvPr/>
          </p:nvSpPr>
          <p:spPr bwMode="auto">
            <a:xfrm rot="-5466546">
              <a:off x="4702" y="1296"/>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66" name="Freeform 634"/>
            <p:cNvSpPr>
              <a:spLocks/>
            </p:cNvSpPr>
            <p:nvPr/>
          </p:nvSpPr>
          <p:spPr bwMode="auto">
            <a:xfrm rot="-5466546">
              <a:off x="4665" y="1213"/>
              <a:ext cx="37"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67" name="Line 635"/>
            <p:cNvSpPr>
              <a:spLocks noChangeShapeType="1"/>
            </p:cNvSpPr>
            <p:nvPr/>
          </p:nvSpPr>
          <p:spPr bwMode="auto">
            <a:xfrm rot="-5466546">
              <a:off x="4813" y="1402"/>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68" name="Line 636"/>
            <p:cNvSpPr>
              <a:spLocks noChangeShapeType="1"/>
            </p:cNvSpPr>
            <p:nvPr/>
          </p:nvSpPr>
          <p:spPr bwMode="auto">
            <a:xfrm rot="-5466546">
              <a:off x="4843" y="1369"/>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69" name="Line 637"/>
            <p:cNvSpPr>
              <a:spLocks noChangeShapeType="1"/>
            </p:cNvSpPr>
            <p:nvPr/>
          </p:nvSpPr>
          <p:spPr bwMode="auto">
            <a:xfrm rot="-5466546">
              <a:off x="4870" y="1334"/>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70" name="Line 638"/>
            <p:cNvSpPr>
              <a:spLocks noChangeShapeType="1"/>
            </p:cNvSpPr>
            <p:nvPr/>
          </p:nvSpPr>
          <p:spPr bwMode="auto">
            <a:xfrm rot="-5466546">
              <a:off x="4898" y="1300"/>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71" name="Freeform 639"/>
            <p:cNvSpPr>
              <a:spLocks/>
            </p:cNvSpPr>
            <p:nvPr/>
          </p:nvSpPr>
          <p:spPr bwMode="auto">
            <a:xfrm rot="-5466546">
              <a:off x="4927" y="1277"/>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072" name="Line 640"/>
            <p:cNvSpPr>
              <a:spLocks noChangeShapeType="1"/>
            </p:cNvSpPr>
            <p:nvPr/>
          </p:nvSpPr>
          <p:spPr bwMode="auto">
            <a:xfrm rot="16133454" flipH="1">
              <a:off x="4822" y="1097"/>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73" name="Line 641"/>
            <p:cNvSpPr>
              <a:spLocks noChangeShapeType="1"/>
            </p:cNvSpPr>
            <p:nvPr/>
          </p:nvSpPr>
          <p:spPr bwMode="auto">
            <a:xfrm rot="16133454" flipH="1">
              <a:off x="4846" y="1136"/>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74" name="Line 642"/>
            <p:cNvSpPr>
              <a:spLocks noChangeShapeType="1"/>
            </p:cNvSpPr>
            <p:nvPr/>
          </p:nvSpPr>
          <p:spPr bwMode="auto">
            <a:xfrm rot="16133454" flipH="1">
              <a:off x="4868" y="1178"/>
              <a:ext cx="28"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75" name="Line 643"/>
            <p:cNvSpPr>
              <a:spLocks noChangeShapeType="1"/>
            </p:cNvSpPr>
            <p:nvPr/>
          </p:nvSpPr>
          <p:spPr bwMode="auto">
            <a:xfrm rot="16133454" flipH="1">
              <a:off x="4890" y="1217"/>
              <a:ext cx="31"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76" name="Line 644"/>
            <p:cNvSpPr>
              <a:spLocks noChangeShapeType="1"/>
            </p:cNvSpPr>
            <p:nvPr/>
          </p:nvSpPr>
          <p:spPr bwMode="auto">
            <a:xfrm rot="16133454" flipH="1">
              <a:off x="4913" y="1254"/>
              <a:ext cx="28"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77" name="Line 645"/>
            <p:cNvSpPr>
              <a:spLocks noChangeShapeType="1"/>
            </p:cNvSpPr>
            <p:nvPr/>
          </p:nvSpPr>
          <p:spPr bwMode="auto">
            <a:xfrm rot="-5466546">
              <a:off x="4800" y="1401"/>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78" name="Line 646"/>
            <p:cNvSpPr>
              <a:spLocks noChangeShapeType="1"/>
            </p:cNvSpPr>
            <p:nvPr/>
          </p:nvSpPr>
          <p:spPr bwMode="auto">
            <a:xfrm rot="-5466546">
              <a:off x="4803" y="1334"/>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79" name="Line 647"/>
            <p:cNvSpPr>
              <a:spLocks noChangeShapeType="1"/>
            </p:cNvSpPr>
            <p:nvPr/>
          </p:nvSpPr>
          <p:spPr bwMode="auto">
            <a:xfrm rot="-5466546">
              <a:off x="4803" y="1267"/>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0" name="Line 648"/>
            <p:cNvSpPr>
              <a:spLocks noChangeShapeType="1"/>
            </p:cNvSpPr>
            <p:nvPr/>
          </p:nvSpPr>
          <p:spPr bwMode="auto">
            <a:xfrm rot="-5466546">
              <a:off x="4806" y="1198"/>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1" name="Line 649"/>
            <p:cNvSpPr>
              <a:spLocks noChangeShapeType="1"/>
            </p:cNvSpPr>
            <p:nvPr/>
          </p:nvSpPr>
          <p:spPr bwMode="auto">
            <a:xfrm rot="-5466546">
              <a:off x="4808" y="1130"/>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2" name="Line 650"/>
            <p:cNvSpPr>
              <a:spLocks noChangeShapeType="1"/>
            </p:cNvSpPr>
            <p:nvPr/>
          </p:nvSpPr>
          <p:spPr bwMode="auto">
            <a:xfrm rot="-5466546">
              <a:off x="4623" y="1264"/>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3" name="Line 651"/>
            <p:cNvSpPr>
              <a:spLocks noChangeShapeType="1"/>
            </p:cNvSpPr>
            <p:nvPr/>
          </p:nvSpPr>
          <p:spPr bwMode="auto">
            <a:xfrm rot="-5466546">
              <a:off x="4663" y="1264"/>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4" name="Line 652"/>
            <p:cNvSpPr>
              <a:spLocks noChangeShapeType="1"/>
            </p:cNvSpPr>
            <p:nvPr/>
          </p:nvSpPr>
          <p:spPr bwMode="auto">
            <a:xfrm rot="-5466546">
              <a:off x="4702" y="1263"/>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5" name="Line 653"/>
            <p:cNvSpPr>
              <a:spLocks noChangeShapeType="1"/>
            </p:cNvSpPr>
            <p:nvPr/>
          </p:nvSpPr>
          <p:spPr bwMode="auto">
            <a:xfrm rot="-5466546">
              <a:off x="4742" y="1262"/>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6" name="Line 654"/>
            <p:cNvSpPr>
              <a:spLocks noChangeShapeType="1"/>
            </p:cNvSpPr>
            <p:nvPr/>
          </p:nvSpPr>
          <p:spPr bwMode="auto">
            <a:xfrm rot="-5466546">
              <a:off x="4781" y="1260"/>
              <a:ext cx="3"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7" name="Line 655"/>
            <p:cNvSpPr>
              <a:spLocks noChangeShapeType="1"/>
            </p:cNvSpPr>
            <p:nvPr/>
          </p:nvSpPr>
          <p:spPr bwMode="auto">
            <a:xfrm rot="-5466546">
              <a:off x="4822" y="1257"/>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8" name="Line 656"/>
            <p:cNvSpPr>
              <a:spLocks noChangeShapeType="1"/>
            </p:cNvSpPr>
            <p:nvPr/>
          </p:nvSpPr>
          <p:spPr bwMode="auto">
            <a:xfrm rot="-5466546">
              <a:off x="4862" y="1257"/>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9" name="Line 657"/>
            <p:cNvSpPr>
              <a:spLocks noChangeShapeType="1"/>
            </p:cNvSpPr>
            <p:nvPr/>
          </p:nvSpPr>
          <p:spPr bwMode="auto">
            <a:xfrm rot="-5466546">
              <a:off x="4902" y="1255"/>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90" name="Freeform 658"/>
            <p:cNvSpPr>
              <a:spLocks/>
            </p:cNvSpPr>
            <p:nvPr/>
          </p:nvSpPr>
          <p:spPr bwMode="auto">
            <a:xfrm rot="-5466546">
              <a:off x="4930" y="1266"/>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091" name="Line 659"/>
            <p:cNvSpPr>
              <a:spLocks noChangeShapeType="1"/>
            </p:cNvSpPr>
            <p:nvPr/>
          </p:nvSpPr>
          <p:spPr bwMode="auto">
            <a:xfrm rot="-5466546" flipH="1" flipV="1">
              <a:off x="4800" y="1096"/>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92" name="Line 660"/>
            <p:cNvSpPr>
              <a:spLocks noChangeShapeType="1"/>
            </p:cNvSpPr>
            <p:nvPr/>
          </p:nvSpPr>
          <p:spPr bwMode="auto">
            <a:xfrm rot="-5466546" flipH="1" flipV="1">
              <a:off x="4769" y="1123"/>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93" name="Line 661"/>
            <p:cNvSpPr>
              <a:spLocks noChangeShapeType="1"/>
            </p:cNvSpPr>
            <p:nvPr/>
          </p:nvSpPr>
          <p:spPr bwMode="auto">
            <a:xfrm rot="-5466546" flipH="1" flipV="1">
              <a:off x="4736" y="1152"/>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94" name="Line 662"/>
            <p:cNvSpPr>
              <a:spLocks noChangeShapeType="1"/>
            </p:cNvSpPr>
            <p:nvPr/>
          </p:nvSpPr>
          <p:spPr bwMode="auto">
            <a:xfrm rot="-5466546" flipH="1" flipV="1">
              <a:off x="4703" y="1179"/>
              <a:ext cx="21"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95" name="Line 663"/>
            <p:cNvSpPr>
              <a:spLocks noChangeShapeType="1"/>
            </p:cNvSpPr>
            <p:nvPr/>
          </p:nvSpPr>
          <p:spPr bwMode="auto">
            <a:xfrm rot="-5466546" flipH="1" flipV="1">
              <a:off x="4673" y="1208"/>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96" name="Line 664"/>
            <p:cNvSpPr>
              <a:spLocks noChangeShapeType="1"/>
            </p:cNvSpPr>
            <p:nvPr/>
          </p:nvSpPr>
          <p:spPr bwMode="auto">
            <a:xfrm rot="-5466546" flipH="1" flipV="1">
              <a:off x="4640" y="1234"/>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97" name="Freeform 665"/>
            <p:cNvSpPr>
              <a:spLocks/>
            </p:cNvSpPr>
            <p:nvPr/>
          </p:nvSpPr>
          <p:spPr bwMode="auto">
            <a:xfrm rot="-5466546">
              <a:off x="4615" y="1263"/>
              <a:ext cx="14"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098" name="Line 666"/>
            <p:cNvSpPr>
              <a:spLocks noChangeShapeType="1"/>
            </p:cNvSpPr>
            <p:nvPr/>
          </p:nvSpPr>
          <p:spPr bwMode="auto">
            <a:xfrm rot="16133454" flipH="1">
              <a:off x="4618" y="1278"/>
              <a:ext cx="16"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99" name="Line 667"/>
            <p:cNvSpPr>
              <a:spLocks noChangeShapeType="1"/>
            </p:cNvSpPr>
            <p:nvPr/>
          </p:nvSpPr>
          <p:spPr bwMode="auto">
            <a:xfrm rot="16133454" flipH="1">
              <a:off x="4649" y="1303"/>
              <a:ext cx="21"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00" name="Line 668"/>
            <p:cNvSpPr>
              <a:spLocks noChangeShapeType="1"/>
            </p:cNvSpPr>
            <p:nvPr/>
          </p:nvSpPr>
          <p:spPr bwMode="auto">
            <a:xfrm rot="16133454" flipH="1">
              <a:off x="4686" y="1328"/>
              <a:ext cx="18"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01" name="Line 669"/>
            <p:cNvSpPr>
              <a:spLocks noChangeShapeType="1"/>
            </p:cNvSpPr>
            <p:nvPr/>
          </p:nvSpPr>
          <p:spPr bwMode="auto">
            <a:xfrm rot="16133454" flipH="1">
              <a:off x="4718" y="1353"/>
              <a:ext cx="18"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02" name="Line 670"/>
            <p:cNvSpPr>
              <a:spLocks noChangeShapeType="1"/>
            </p:cNvSpPr>
            <p:nvPr/>
          </p:nvSpPr>
          <p:spPr bwMode="auto">
            <a:xfrm rot="16133454" flipH="1">
              <a:off x="4754" y="1375"/>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03" name="Line 671"/>
            <p:cNvSpPr>
              <a:spLocks noChangeShapeType="1"/>
            </p:cNvSpPr>
            <p:nvPr/>
          </p:nvSpPr>
          <p:spPr bwMode="auto">
            <a:xfrm rot="16133454" flipH="1">
              <a:off x="4788" y="1401"/>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52" name="Freeform 720"/>
            <p:cNvSpPr>
              <a:spLocks/>
            </p:cNvSpPr>
            <p:nvPr/>
          </p:nvSpPr>
          <p:spPr bwMode="auto">
            <a:xfrm rot="-5466546">
              <a:off x="4740" y="869"/>
              <a:ext cx="44"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53" name="Freeform 721"/>
            <p:cNvSpPr>
              <a:spLocks/>
            </p:cNvSpPr>
            <p:nvPr/>
          </p:nvSpPr>
          <p:spPr bwMode="auto">
            <a:xfrm rot="-5466546">
              <a:off x="4801" y="692"/>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54" name="Freeform 722"/>
            <p:cNvSpPr>
              <a:spLocks/>
            </p:cNvSpPr>
            <p:nvPr/>
          </p:nvSpPr>
          <p:spPr bwMode="auto">
            <a:xfrm rot="-5466546">
              <a:off x="4780" y="1060"/>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55" name="Freeform 723"/>
            <p:cNvSpPr>
              <a:spLocks/>
            </p:cNvSpPr>
            <p:nvPr/>
          </p:nvSpPr>
          <p:spPr bwMode="auto">
            <a:xfrm rot="-5466546">
              <a:off x="4908" y="893"/>
              <a:ext cx="92"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56" name="Freeform 724"/>
            <p:cNvSpPr>
              <a:spLocks/>
            </p:cNvSpPr>
            <p:nvPr/>
          </p:nvSpPr>
          <p:spPr bwMode="auto">
            <a:xfrm rot="-5466546">
              <a:off x="4580" y="900"/>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rgbClr val="FF99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57" name="Freeform 725"/>
            <p:cNvSpPr>
              <a:spLocks/>
            </p:cNvSpPr>
            <p:nvPr/>
          </p:nvSpPr>
          <p:spPr bwMode="auto">
            <a:xfrm rot="-5466546">
              <a:off x="4758" y="805"/>
              <a:ext cx="82"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58" name="Freeform 726"/>
            <p:cNvSpPr>
              <a:spLocks/>
            </p:cNvSpPr>
            <p:nvPr/>
          </p:nvSpPr>
          <p:spPr bwMode="auto">
            <a:xfrm rot="-5466546">
              <a:off x="4823" y="845"/>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59" name="Freeform 727"/>
            <p:cNvSpPr>
              <a:spLocks/>
            </p:cNvSpPr>
            <p:nvPr/>
          </p:nvSpPr>
          <p:spPr bwMode="auto">
            <a:xfrm rot="-5466546">
              <a:off x="4724" y="957"/>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60" name="Freeform 728"/>
            <p:cNvSpPr>
              <a:spLocks/>
            </p:cNvSpPr>
            <p:nvPr/>
          </p:nvSpPr>
          <p:spPr bwMode="auto">
            <a:xfrm rot="-5466546">
              <a:off x="4686" y="873"/>
              <a:ext cx="37" cy="71"/>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61" name="Line 729"/>
            <p:cNvSpPr>
              <a:spLocks noChangeShapeType="1"/>
            </p:cNvSpPr>
            <p:nvPr/>
          </p:nvSpPr>
          <p:spPr bwMode="auto">
            <a:xfrm rot="-5466546">
              <a:off x="4834" y="1062"/>
              <a:ext cx="24"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62" name="Line 730"/>
            <p:cNvSpPr>
              <a:spLocks noChangeShapeType="1"/>
            </p:cNvSpPr>
            <p:nvPr/>
          </p:nvSpPr>
          <p:spPr bwMode="auto">
            <a:xfrm rot="-5466546">
              <a:off x="4863" y="1030"/>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63" name="Line 731"/>
            <p:cNvSpPr>
              <a:spLocks noChangeShapeType="1"/>
            </p:cNvSpPr>
            <p:nvPr/>
          </p:nvSpPr>
          <p:spPr bwMode="auto">
            <a:xfrm rot="-5466546">
              <a:off x="4891" y="994"/>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64" name="Line 732"/>
            <p:cNvSpPr>
              <a:spLocks noChangeShapeType="1"/>
            </p:cNvSpPr>
            <p:nvPr/>
          </p:nvSpPr>
          <p:spPr bwMode="auto">
            <a:xfrm rot="-5466546">
              <a:off x="4918" y="960"/>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65" name="Freeform 733"/>
            <p:cNvSpPr>
              <a:spLocks/>
            </p:cNvSpPr>
            <p:nvPr/>
          </p:nvSpPr>
          <p:spPr bwMode="auto">
            <a:xfrm rot="-5466546">
              <a:off x="4948" y="937"/>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166" name="Line 734"/>
            <p:cNvSpPr>
              <a:spLocks noChangeShapeType="1"/>
            </p:cNvSpPr>
            <p:nvPr/>
          </p:nvSpPr>
          <p:spPr bwMode="auto">
            <a:xfrm rot="16133454" flipH="1">
              <a:off x="4842" y="729"/>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67" name="Line 735"/>
            <p:cNvSpPr>
              <a:spLocks noChangeShapeType="1"/>
            </p:cNvSpPr>
            <p:nvPr/>
          </p:nvSpPr>
          <p:spPr bwMode="auto">
            <a:xfrm rot="16133454" flipH="1">
              <a:off x="4867" y="796"/>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68" name="Line 736"/>
            <p:cNvSpPr>
              <a:spLocks noChangeShapeType="1"/>
            </p:cNvSpPr>
            <p:nvPr/>
          </p:nvSpPr>
          <p:spPr bwMode="auto">
            <a:xfrm rot="16133454" flipH="1">
              <a:off x="4889" y="838"/>
              <a:ext cx="27"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69" name="Line 737"/>
            <p:cNvSpPr>
              <a:spLocks noChangeShapeType="1"/>
            </p:cNvSpPr>
            <p:nvPr/>
          </p:nvSpPr>
          <p:spPr bwMode="auto">
            <a:xfrm rot="16133454" flipH="1">
              <a:off x="4911" y="878"/>
              <a:ext cx="30"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0" name="Line 738"/>
            <p:cNvSpPr>
              <a:spLocks noChangeShapeType="1"/>
            </p:cNvSpPr>
            <p:nvPr/>
          </p:nvSpPr>
          <p:spPr bwMode="auto">
            <a:xfrm rot="16133454" flipH="1">
              <a:off x="4934" y="914"/>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1" name="Line 739"/>
            <p:cNvSpPr>
              <a:spLocks noChangeShapeType="1"/>
            </p:cNvSpPr>
            <p:nvPr/>
          </p:nvSpPr>
          <p:spPr bwMode="auto">
            <a:xfrm rot="-5466546">
              <a:off x="4820" y="1063"/>
              <a:ext cx="3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2" name="Line 740"/>
            <p:cNvSpPr>
              <a:spLocks noChangeShapeType="1"/>
            </p:cNvSpPr>
            <p:nvPr/>
          </p:nvSpPr>
          <p:spPr bwMode="auto">
            <a:xfrm rot="-5466546">
              <a:off x="4823" y="996"/>
              <a:ext cx="3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3" name="Line 741"/>
            <p:cNvSpPr>
              <a:spLocks noChangeShapeType="1"/>
            </p:cNvSpPr>
            <p:nvPr/>
          </p:nvSpPr>
          <p:spPr bwMode="auto">
            <a:xfrm rot="-5466546">
              <a:off x="4823" y="929"/>
              <a:ext cx="3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4" name="Line 742"/>
            <p:cNvSpPr>
              <a:spLocks noChangeShapeType="1"/>
            </p:cNvSpPr>
            <p:nvPr/>
          </p:nvSpPr>
          <p:spPr bwMode="auto">
            <a:xfrm rot="-5466546">
              <a:off x="4826" y="859"/>
              <a:ext cx="34"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5" name="Line 743"/>
            <p:cNvSpPr>
              <a:spLocks noChangeShapeType="1"/>
            </p:cNvSpPr>
            <p:nvPr/>
          </p:nvSpPr>
          <p:spPr bwMode="auto">
            <a:xfrm rot="-5466546">
              <a:off x="4828" y="790"/>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6" name="Line 744"/>
            <p:cNvSpPr>
              <a:spLocks noChangeShapeType="1"/>
            </p:cNvSpPr>
            <p:nvPr/>
          </p:nvSpPr>
          <p:spPr bwMode="auto">
            <a:xfrm rot="-5466546">
              <a:off x="4643" y="925"/>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7" name="Line 745"/>
            <p:cNvSpPr>
              <a:spLocks noChangeShapeType="1"/>
            </p:cNvSpPr>
            <p:nvPr/>
          </p:nvSpPr>
          <p:spPr bwMode="auto">
            <a:xfrm rot="-5466546">
              <a:off x="4683" y="925"/>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8" name="Line 746"/>
            <p:cNvSpPr>
              <a:spLocks noChangeShapeType="1"/>
            </p:cNvSpPr>
            <p:nvPr/>
          </p:nvSpPr>
          <p:spPr bwMode="auto">
            <a:xfrm rot="-5466546">
              <a:off x="4723" y="924"/>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9" name="Line 747"/>
            <p:cNvSpPr>
              <a:spLocks noChangeShapeType="1"/>
            </p:cNvSpPr>
            <p:nvPr/>
          </p:nvSpPr>
          <p:spPr bwMode="auto">
            <a:xfrm rot="-5466546">
              <a:off x="4763" y="923"/>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80" name="Line 748"/>
            <p:cNvSpPr>
              <a:spLocks noChangeShapeType="1"/>
            </p:cNvSpPr>
            <p:nvPr/>
          </p:nvSpPr>
          <p:spPr bwMode="auto">
            <a:xfrm rot="-5466546">
              <a:off x="4802" y="921"/>
              <a:ext cx="4"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81" name="Line 749"/>
            <p:cNvSpPr>
              <a:spLocks noChangeShapeType="1"/>
            </p:cNvSpPr>
            <p:nvPr/>
          </p:nvSpPr>
          <p:spPr bwMode="auto">
            <a:xfrm rot="-5466546">
              <a:off x="4843" y="916"/>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82" name="Line 750"/>
            <p:cNvSpPr>
              <a:spLocks noChangeShapeType="1"/>
            </p:cNvSpPr>
            <p:nvPr/>
          </p:nvSpPr>
          <p:spPr bwMode="auto">
            <a:xfrm rot="-5466546">
              <a:off x="4883" y="916"/>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83" name="Line 751"/>
            <p:cNvSpPr>
              <a:spLocks noChangeShapeType="1"/>
            </p:cNvSpPr>
            <p:nvPr/>
          </p:nvSpPr>
          <p:spPr bwMode="auto">
            <a:xfrm rot="-5466546">
              <a:off x="4922" y="916"/>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84" name="Freeform 752"/>
            <p:cNvSpPr>
              <a:spLocks/>
            </p:cNvSpPr>
            <p:nvPr/>
          </p:nvSpPr>
          <p:spPr bwMode="auto">
            <a:xfrm rot="-5466546">
              <a:off x="4951" y="926"/>
              <a:ext cx="1" cy="5"/>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185" name="Line 753"/>
            <p:cNvSpPr>
              <a:spLocks noChangeShapeType="1"/>
            </p:cNvSpPr>
            <p:nvPr/>
          </p:nvSpPr>
          <p:spPr bwMode="auto">
            <a:xfrm rot="-5466546" flipH="1" flipV="1">
              <a:off x="4820" y="757"/>
              <a:ext cx="21"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86" name="Line 754"/>
            <p:cNvSpPr>
              <a:spLocks noChangeShapeType="1"/>
            </p:cNvSpPr>
            <p:nvPr/>
          </p:nvSpPr>
          <p:spPr bwMode="auto">
            <a:xfrm rot="-5466546" flipH="1" flipV="1">
              <a:off x="4790" y="783"/>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87" name="Line 755"/>
            <p:cNvSpPr>
              <a:spLocks noChangeShapeType="1"/>
            </p:cNvSpPr>
            <p:nvPr/>
          </p:nvSpPr>
          <p:spPr bwMode="auto">
            <a:xfrm rot="-5466546" flipH="1" flipV="1">
              <a:off x="4756" y="812"/>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88" name="Line 756"/>
            <p:cNvSpPr>
              <a:spLocks noChangeShapeType="1"/>
            </p:cNvSpPr>
            <p:nvPr/>
          </p:nvSpPr>
          <p:spPr bwMode="auto">
            <a:xfrm rot="-5466546" flipH="1" flipV="1">
              <a:off x="4725" y="840"/>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89" name="Line 757"/>
            <p:cNvSpPr>
              <a:spLocks noChangeShapeType="1"/>
            </p:cNvSpPr>
            <p:nvPr/>
          </p:nvSpPr>
          <p:spPr bwMode="auto">
            <a:xfrm rot="-5466546" flipH="1" flipV="1">
              <a:off x="4692" y="869"/>
              <a:ext cx="21"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90" name="Line 758"/>
            <p:cNvSpPr>
              <a:spLocks noChangeShapeType="1"/>
            </p:cNvSpPr>
            <p:nvPr/>
          </p:nvSpPr>
          <p:spPr bwMode="auto">
            <a:xfrm rot="-5466546" flipH="1" flipV="1">
              <a:off x="4660" y="895"/>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91" name="Freeform 759"/>
            <p:cNvSpPr>
              <a:spLocks/>
            </p:cNvSpPr>
            <p:nvPr/>
          </p:nvSpPr>
          <p:spPr bwMode="auto">
            <a:xfrm rot="-5466546">
              <a:off x="4634" y="923"/>
              <a:ext cx="15"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192" name="Line 760"/>
            <p:cNvSpPr>
              <a:spLocks noChangeShapeType="1"/>
            </p:cNvSpPr>
            <p:nvPr/>
          </p:nvSpPr>
          <p:spPr bwMode="auto">
            <a:xfrm rot="16133454" flipH="1">
              <a:off x="4637" y="938"/>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93" name="Line 761"/>
            <p:cNvSpPr>
              <a:spLocks noChangeShapeType="1"/>
            </p:cNvSpPr>
            <p:nvPr/>
          </p:nvSpPr>
          <p:spPr bwMode="auto">
            <a:xfrm rot="16133454" flipH="1">
              <a:off x="4670" y="964"/>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94" name="Line 762"/>
            <p:cNvSpPr>
              <a:spLocks noChangeShapeType="1"/>
            </p:cNvSpPr>
            <p:nvPr/>
          </p:nvSpPr>
          <p:spPr bwMode="auto">
            <a:xfrm rot="16133454" flipH="1">
              <a:off x="4706" y="988"/>
              <a:ext cx="17"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95" name="Line 763"/>
            <p:cNvSpPr>
              <a:spLocks noChangeShapeType="1"/>
            </p:cNvSpPr>
            <p:nvPr/>
          </p:nvSpPr>
          <p:spPr bwMode="auto">
            <a:xfrm rot="16133454" flipH="1">
              <a:off x="4739" y="1012"/>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96" name="Line 764"/>
            <p:cNvSpPr>
              <a:spLocks noChangeShapeType="1"/>
            </p:cNvSpPr>
            <p:nvPr/>
          </p:nvSpPr>
          <p:spPr bwMode="auto">
            <a:xfrm rot="16133454" flipH="1">
              <a:off x="4774" y="1037"/>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97" name="Line 765"/>
            <p:cNvSpPr>
              <a:spLocks noChangeShapeType="1"/>
            </p:cNvSpPr>
            <p:nvPr/>
          </p:nvSpPr>
          <p:spPr bwMode="auto">
            <a:xfrm rot="16133454" flipH="1">
              <a:off x="4808" y="1063"/>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sp>
        <p:nvSpPr>
          <p:cNvPr id="19198" name="Oval 766"/>
          <p:cNvSpPr>
            <a:spLocks noChangeArrowheads="1"/>
          </p:cNvSpPr>
          <p:nvPr/>
        </p:nvSpPr>
        <p:spPr bwMode="auto">
          <a:xfrm rot="16133454">
            <a:off x="3779051" y="1748463"/>
            <a:ext cx="241300" cy="234950"/>
          </a:xfrm>
          <a:prstGeom prst="ellipse">
            <a:avLst/>
          </a:prstGeom>
          <a:solidFill>
            <a:srgbClr val="099B1B"/>
          </a:solidFill>
          <a:ln w="9525">
            <a:solidFill>
              <a:srgbClr val="099B1B"/>
            </a:solidFill>
            <a:round/>
            <a:headEnd/>
            <a:tailEnd/>
          </a:ln>
        </p:spPr>
        <p:txBody>
          <a:bodyPr wrap="none" anchor="ctr"/>
          <a:lstStyle/>
          <a:p>
            <a:endParaRPr lang="en-US">
              <a:solidFill>
                <a:srgbClr val="3366FF"/>
              </a:solidFill>
            </a:endParaRPr>
          </a:p>
        </p:txBody>
      </p:sp>
      <p:sp>
        <p:nvSpPr>
          <p:cNvPr id="19199" name="Oval 767"/>
          <p:cNvSpPr>
            <a:spLocks noChangeArrowheads="1"/>
          </p:cNvSpPr>
          <p:nvPr/>
        </p:nvSpPr>
        <p:spPr bwMode="auto">
          <a:xfrm rot="16133454">
            <a:off x="3923067" y="1130171"/>
            <a:ext cx="241300" cy="234950"/>
          </a:xfrm>
          <a:prstGeom prst="ellipse">
            <a:avLst/>
          </a:prstGeom>
          <a:solidFill>
            <a:srgbClr val="099B1B"/>
          </a:solidFill>
          <a:ln w="9525">
            <a:solidFill>
              <a:srgbClr val="099B1B"/>
            </a:solidFill>
            <a:round/>
            <a:headEnd/>
            <a:tailEnd/>
          </a:ln>
        </p:spPr>
        <p:txBody>
          <a:bodyPr wrap="none" anchor="ctr"/>
          <a:lstStyle/>
          <a:p>
            <a:endParaRPr lang="en-US">
              <a:solidFill>
                <a:srgbClr val="3366FF"/>
              </a:solidFill>
            </a:endParaRPr>
          </a:p>
        </p:txBody>
      </p:sp>
      <p:sp>
        <p:nvSpPr>
          <p:cNvPr id="19213" name="AutoShape 781"/>
          <p:cNvSpPr>
            <a:spLocks noChangeArrowheads="1"/>
          </p:cNvSpPr>
          <p:nvPr/>
        </p:nvSpPr>
        <p:spPr bwMode="auto">
          <a:xfrm>
            <a:off x="2051720" y="1700808"/>
            <a:ext cx="936104" cy="144016"/>
          </a:xfrm>
          <a:prstGeom prst="notchedRightArrow">
            <a:avLst>
              <a:gd name="adj1" fmla="val 50000"/>
              <a:gd name="adj2" fmla="val 250000"/>
            </a:avLst>
          </a:prstGeom>
          <a:solidFill>
            <a:schemeClr val="accent1"/>
          </a:solidFill>
          <a:ln w="9525">
            <a:noFill/>
            <a:miter lim="800000"/>
            <a:headEnd/>
            <a:tailEnd/>
          </a:ln>
        </p:spPr>
        <p:txBody>
          <a:bodyPr wrap="none" anchor="ctr"/>
          <a:lstStyle/>
          <a:p>
            <a:endParaRPr lang="en-US">
              <a:solidFill>
                <a:srgbClr val="3366FF"/>
              </a:solidFill>
            </a:endParaRPr>
          </a:p>
        </p:txBody>
      </p:sp>
      <p:sp>
        <p:nvSpPr>
          <p:cNvPr id="19414" name="Rectangle 982"/>
          <p:cNvSpPr>
            <a:spLocks noChangeArrowheads="1"/>
          </p:cNvSpPr>
          <p:nvPr/>
        </p:nvSpPr>
        <p:spPr bwMode="auto">
          <a:xfrm>
            <a:off x="107504" y="3003376"/>
            <a:ext cx="5562600" cy="3802063"/>
          </a:xfrm>
          <a:prstGeom prst="rect">
            <a:avLst/>
          </a:prstGeom>
          <a:solidFill>
            <a:schemeClr val="bg1"/>
          </a:solidFill>
          <a:ln w="9525">
            <a:noFill/>
            <a:miter lim="800000"/>
            <a:headEnd/>
            <a:tailEnd/>
          </a:ln>
        </p:spPr>
        <p:txBody>
          <a:bodyPr wrap="none" anchor="ctr"/>
          <a:lstStyle/>
          <a:p>
            <a:pPr algn="ctr"/>
            <a:endParaRPr lang="en-US">
              <a:solidFill>
                <a:srgbClr val="3366FF"/>
              </a:solidFill>
              <a:latin typeface="Arial" charset="0"/>
            </a:endParaRPr>
          </a:p>
        </p:txBody>
      </p:sp>
      <p:sp>
        <p:nvSpPr>
          <p:cNvPr id="19415" name="Text Box 983"/>
          <p:cNvSpPr txBox="1">
            <a:spLocks noChangeArrowheads="1"/>
          </p:cNvSpPr>
          <p:nvPr/>
        </p:nvSpPr>
        <p:spPr bwMode="auto">
          <a:xfrm>
            <a:off x="488504" y="6446664"/>
            <a:ext cx="661988" cy="36671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b="1">
                <a:solidFill>
                  <a:srgbClr val="3366FF"/>
                </a:solidFill>
                <a:latin typeface="Arial" charset="0"/>
              </a:rPr>
              <a:t>SiO</a:t>
            </a:r>
            <a:r>
              <a:rPr lang="en-US" sz="1800" b="1" baseline="-25000">
                <a:solidFill>
                  <a:srgbClr val="3366FF"/>
                </a:solidFill>
                <a:latin typeface="Arial" charset="0"/>
              </a:rPr>
              <a:t>2</a:t>
            </a:r>
            <a:endParaRPr lang="en-US" sz="1800" b="1">
              <a:solidFill>
                <a:srgbClr val="3366FF"/>
              </a:solidFill>
              <a:latin typeface="Arial" charset="0"/>
            </a:endParaRPr>
          </a:p>
        </p:txBody>
      </p:sp>
      <p:sp>
        <p:nvSpPr>
          <p:cNvPr id="19416" name="Freeform 984"/>
          <p:cNvSpPr>
            <a:spLocks/>
          </p:cNvSpPr>
          <p:nvPr/>
        </p:nvSpPr>
        <p:spPr bwMode="auto">
          <a:xfrm>
            <a:off x="717104" y="3441526"/>
            <a:ext cx="61913" cy="1487488"/>
          </a:xfrm>
          <a:custGeom>
            <a:avLst/>
            <a:gdLst>
              <a:gd name="T0" fmla="*/ 0 w 152"/>
              <a:gd name="T1" fmla="*/ 1203 h 4008"/>
              <a:gd name="T2" fmla="*/ 0 w 152"/>
              <a:gd name="T3" fmla="*/ 1949 h 4008"/>
              <a:gd name="T4" fmla="*/ 0 w 152"/>
              <a:gd name="T5" fmla="*/ 2350 h 4008"/>
              <a:gd name="T6" fmla="*/ 14 w 152"/>
              <a:gd name="T7" fmla="*/ 2599 h 4008"/>
              <a:gd name="T8" fmla="*/ 14 w 152"/>
              <a:gd name="T9" fmla="*/ 2764 h 4008"/>
              <a:gd name="T10" fmla="*/ 14 w 152"/>
              <a:gd name="T11" fmla="*/ 2889 h 4008"/>
              <a:gd name="T12" fmla="*/ 14 w 152"/>
              <a:gd name="T13" fmla="*/ 2986 h 4008"/>
              <a:gd name="T14" fmla="*/ 28 w 152"/>
              <a:gd name="T15" fmla="*/ 3082 h 4008"/>
              <a:gd name="T16" fmla="*/ 28 w 152"/>
              <a:gd name="T17" fmla="*/ 3165 h 4008"/>
              <a:gd name="T18" fmla="*/ 28 w 152"/>
              <a:gd name="T19" fmla="*/ 3248 h 4008"/>
              <a:gd name="T20" fmla="*/ 28 w 152"/>
              <a:gd name="T21" fmla="*/ 3317 h 4008"/>
              <a:gd name="T22" fmla="*/ 28 w 152"/>
              <a:gd name="T23" fmla="*/ 3373 h 4008"/>
              <a:gd name="T24" fmla="*/ 42 w 152"/>
              <a:gd name="T25" fmla="*/ 3428 h 4008"/>
              <a:gd name="T26" fmla="*/ 42 w 152"/>
              <a:gd name="T27" fmla="*/ 3469 h 4008"/>
              <a:gd name="T28" fmla="*/ 42 w 152"/>
              <a:gd name="T29" fmla="*/ 3511 h 4008"/>
              <a:gd name="T30" fmla="*/ 42 w 152"/>
              <a:gd name="T31" fmla="*/ 3539 h 4008"/>
              <a:gd name="T32" fmla="*/ 55 w 152"/>
              <a:gd name="T33" fmla="*/ 3580 h 4008"/>
              <a:gd name="T34" fmla="*/ 55 w 152"/>
              <a:gd name="T35" fmla="*/ 3608 h 4008"/>
              <a:gd name="T36" fmla="*/ 55 w 152"/>
              <a:gd name="T37" fmla="*/ 3635 h 4008"/>
              <a:gd name="T38" fmla="*/ 55 w 152"/>
              <a:gd name="T39" fmla="*/ 3663 h 4008"/>
              <a:gd name="T40" fmla="*/ 55 w 152"/>
              <a:gd name="T41" fmla="*/ 3691 h 4008"/>
              <a:gd name="T42" fmla="*/ 69 w 152"/>
              <a:gd name="T43" fmla="*/ 3704 h 4008"/>
              <a:gd name="T44" fmla="*/ 69 w 152"/>
              <a:gd name="T45" fmla="*/ 3732 h 4008"/>
              <a:gd name="T46" fmla="*/ 69 w 152"/>
              <a:gd name="T47" fmla="*/ 3760 h 4008"/>
              <a:gd name="T48" fmla="*/ 83 w 152"/>
              <a:gd name="T49" fmla="*/ 3787 h 4008"/>
              <a:gd name="T50" fmla="*/ 83 w 152"/>
              <a:gd name="T51" fmla="*/ 3815 h 4008"/>
              <a:gd name="T52" fmla="*/ 83 w 152"/>
              <a:gd name="T53" fmla="*/ 3843 h 4008"/>
              <a:gd name="T54" fmla="*/ 97 w 152"/>
              <a:gd name="T55" fmla="*/ 3870 h 4008"/>
              <a:gd name="T56" fmla="*/ 97 w 152"/>
              <a:gd name="T57" fmla="*/ 3898 h 4008"/>
              <a:gd name="T58" fmla="*/ 111 w 152"/>
              <a:gd name="T59" fmla="*/ 3912 h 4008"/>
              <a:gd name="T60" fmla="*/ 111 w 152"/>
              <a:gd name="T61" fmla="*/ 3939 h 4008"/>
              <a:gd name="T62" fmla="*/ 125 w 152"/>
              <a:gd name="T63" fmla="*/ 3953 h 4008"/>
              <a:gd name="T64" fmla="*/ 138 w 152"/>
              <a:gd name="T65" fmla="*/ 3981 h 4008"/>
              <a:gd name="T66" fmla="*/ 138 w 152"/>
              <a:gd name="T67" fmla="*/ 4008 h 4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2" h="4008">
                <a:moveTo>
                  <a:pt x="0" y="0"/>
                </a:moveTo>
                <a:lnTo>
                  <a:pt x="0" y="1203"/>
                </a:lnTo>
                <a:lnTo>
                  <a:pt x="0" y="1631"/>
                </a:lnTo>
                <a:lnTo>
                  <a:pt x="0" y="1949"/>
                </a:lnTo>
                <a:lnTo>
                  <a:pt x="0" y="2170"/>
                </a:lnTo>
                <a:lnTo>
                  <a:pt x="0" y="2350"/>
                </a:lnTo>
                <a:lnTo>
                  <a:pt x="14" y="2474"/>
                </a:lnTo>
                <a:lnTo>
                  <a:pt x="14" y="2599"/>
                </a:lnTo>
                <a:lnTo>
                  <a:pt x="14" y="2682"/>
                </a:lnTo>
                <a:lnTo>
                  <a:pt x="14" y="2764"/>
                </a:lnTo>
                <a:lnTo>
                  <a:pt x="14" y="2820"/>
                </a:lnTo>
                <a:lnTo>
                  <a:pt x="14" y="2889"/>
                </a:lnTo>
                <a:lnTo>
                  <a:pt x="14" y="2930"/>
                </a:lnTo>
                <a:lnTo>
                  <a:pt x="14" y="2986"/>
                </a:lnTo>
                <a:lnTo>
                  <a:pt x="14" y="3027"/>
                </a:lnTo>
                <a:lnTo>
                  <a:pt x="28" y="3082"/>
                </a:lnTo>
                <a:lnTo>
                  <a:pt x="28" y="3124"/>
                </a:lnTo>
                <a:lnTo>
                  <a:pt x="28" y="3165"/>
                </a:lnTo>
                <a:lnTo>
                  <a:pt x="28" y="3207"/>
                </a:lnTo>
                <a:lnTo>
                  <a:pt x="28" y="3248"/>
                </a:lnTo>
                <a:lnTo>
                  <a:pt x="28" y="3290"/>
                </a:lnTo>
                <a:lnTo>
                  <a:pt x="28" y="3317"/>
                </a:lnTo>
                <a:lnTo>
                  <a:pt x="28" y="3345"/>
                </a:lnTo>
                <a:lnTo>
                  <a:pt x="28" y="3373"/>
                </a:lnTo>
                <a:lnTo>
                  <a:pt x="28" y="3400"/>
                </a:lnTo>
                <a:lnTo>
                  <a:pt x="42" y="3428"/>
                </a:lnTo>
                <a:lnTo>
                  <a:pt x="42" y="3442"/>
                </a:lnTo>
                <a:lnTo>
                  <a:pt x="42" y="3469"/>
                </a:lnTo>
                <a:lnTo>
                  <a:pt x="42" y="3483"/>
                </a:lnTo>
                <a:lnTo>
                  <a:pt x="42" y="3511"/>
                </a:lnTo>
                <a:lnTo>
                  <a:pt x="42" y="3525"/>
                </a:lnTo>
                <a:lnTo>
                  <a:pt x="42" y="3539"/>
                </a:lnTo>
                <a:lnTo>
                  <a:pt x="42" y="3566"/>
                </a:lnTo>
                <a:lnTo>
                  <a:pt x="55" y="3580"/>
                </a:lnTo>
                <a:lnTo>
                  <a:pt x="55" y="3594"/>
                </a:lnTo>
                <a:lnTo>
                  <a:pt x="55" y="3608"/>
                </a:lnTo>
                <a:lnTo>
                  <a:pt x="55" y="3621"/>
                </a:lnTo>
                <a:lnTo>
                  <a:pt x="55" y="3635"/>
                </a:lnTo>
                <a:lnTo>
                  <a:pt x="55" y="3649"/>
                </a:lnTo>
                <a:lnTo>
                  <a:pt x="55" y="3663"/>
                </a:lnTo>
                <a:lnTo>
                  <a:pt x="55" y="3677"/>
                </a:lnTo>
                <a:lnTo>
                  <a:pt x="55" y="3691"/>
                </a:lnTo>
                <a:lnTo>
                  <a:pt x="55" y="3704"/>
                </a:lnTo>
                <a:lnTo>
                  <a:pt x="69" y="3704"/>
                </a:lnTo>
                <a:lnTo>
                  <a:pt x="69" y="3718"/>
                </a:lnTo>
                <a:lnTo>
                  <a:pt x="69" y="3732"/>
                </a:lnTo>
                <a:lnTo>
                  <a:pt x="69" y="3746"/>
                </a:lnTo>
                <a:lnTo>
                  <a:pt x="69" y="3760"/>
                </a:lnTo>
                <a:lnTo>
                  <a:pt x="69" y="3773"/>
                </a:lnTo>
                <a:lnTo>
                  <a:pt x="83" y="3787"/>
                </a:lnTo>
                <a:lnTo>
                  <a:pt x="83" y="3801"/>
                </a:lnTo>
                <a:lnTo>
                  <a:pt x="83" y="3815"/>
                </a:lnTo>
                <a:lnTo>
                  <a:pt x="83" y="3829"/>
                </a:lnTo>
                <a:lnTo>
                  <a:pt x="83" y="3843"/>
                </a:lnTo>
                <a:lnTo>
                  <a:pt x="97" y="3856"/>
                </a:lnTo>
                <a:lnTo>
                  <a:pt x="97" y="3870"/>
                </a:lnTo>
                <a:lnTo>
                  <a:pt x="97" y="3884"/>
                </a:lnTo>
                <a:lnTo>
                  <a:pt x="97" y="3898"/>
                </a:lnTo>
                <a:lnTo>
                  <a:pt x="111" y="3898"/>
                </a:lnTo>
                <a:lnTo>
                  <a:pt x="111" y="3912"/>
                </a:lnTo>
                <a:lnTo>
                  <a:pt x="111" y="3926"/>
                </a:lnTo>
                <a:lnTo>
                  <a:pt x="111" y="3939"/>
                </a:lnTo>
                <a:lnTo>
                  <a:pt x="125" y="3939"/>
                </a:lnTo>
                <a:lnTo>
                  <a:pt x="125" y="3953"/>
                </a:lnTo>
                <a:lnTo>
                  <a:pt x="125" y="3967"/>
                </a:lnTo>
                <a:lnTo>
                  <a:pt x="138" y="3981"/>
                </a:lnTo>
                <a:lnTo>
                  <a:pt x="138" y="3995"/>
                </a:lnTo>
                <a:lnTo>
                  <a:pt x="138" y="4008"/>
                </a:lnTo>
                <a:lnTo>
                  <a:pt x="152" y="4008"/>
                </a:lnTo>
              </a:path>
            </a:pathLst>
          </a:custGeom>
          <a:solidFill>
            <a:schemeClr val="bg1"/>
          </a:solidFill>
          <a:ln w="44450">
            <a:solidFill>
              <a:srgbClr val="FF1523"/>
            </a:solidFill>
            <a:prstDash val="solid"/>
            <a:round/>
            <a:headEnd/>
            <a:tailEnd/>
          </a:ln>
        </p:spPr>
        <p:txBody>
          <a:bodyPr/>
          <a:lstStyle/>
          <a:p>
            <a:endParaRPr lang="en-US">
              <a:solidFill>
                <a:srgbClr val="3366FF"/>
              </a:solidFill>
            </a:endParaRPr>
          </a:p>
        </p:txBody>
      </p:sp>
      <p:sp>
        <p:nvSpPr>
          <p:cNvPr id="19417" name="Line 985"/>
          <p:cNvSpPr>
            <a:spLocks noChangeShapeType="1"/>
          </p:cNvSpPr>
          <p:nvPr/>
        </p:nvSpPr>
        <p:spPr bwMode="auto">
          <a:xfrm>
            <a:off x="3706367" y="6067251"/>
            <a:ext cx="1195388" cy="13652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nvGrpSpPr>
          <p:cNvPr id="19418" name="Group 986"/>
          <p:cNvGrpSpPr>
            <a:grpSpLocks/>
          </p:cNvGrpSpPr>
          <p:nvPr/>
        </p:nvGrpSpPr>
        <p:grpSpPr bwMode="auto">
          <a:xfrm>
            <a:off x="717104" y="3441526"/>
            <a:ext cx="4144963" cy="2762250"/>
            <a:chOff x="3964" y="2877"/>
            <a:chExt cx="10105" cy="7451"/>
          </a:xfrm>
        </p:grpSpPr>
        <p:sp>
          <p:nvSpPr>
            <p:cNvPr id="19419" name="Line 987"/>
            <p:cNvSpPr>
              <a:spLocks noChangeShapeType="1"/>
            </p:cNvSpPr>
            <p:nvPr/>
          </p:nvSpPr>
          <p:spPr bwMode="auto">
            <a:xfrm>
              <a:off x="3964" y="2877"/>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0" name="Line 988"/>
            <p:cNvSpPr>
              <a:spLocks noChangeShapeType="1"/>
            </p:cNvSpPr>
            <p:nvPr/>
          </p:nvSpPr>
          <p:spPr bwMode="auto">
            <a:xfrm>
              <a:off x="3964" y="3098"/>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1" name="Line 989"/>
            <p:cNvSpPr>
              <a:spLocks noChangeShapeType="1"/>
            </p:cNvSpPr>
            <p:nvPr/>
          </p:nvSpPr>
          <p:spPr bwMode="auto">
            <a:xfrm>
              <a:off x="3964" y="3319"/>
              <a:ext cx="1" cy="56"/>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2" name="Line 990"/>
            <p:cNvSpPr>
              <a:spLocks noChangeShapeType="1"/>
            </p:cNvSpPr>
            <p:nvPr/>
          </p:nvSpPr>
          <p:spPr bwMode="auto">
            <a:xfrm>
              <a:off x="3964" y="3540"/>
              <a:ext cx="1" cy="56"/>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3" name="Line 991"/>
            <p:cNvSpPr>
              <a:spLocks noChangeShapeType="1"/>
            </p:cNvSpPr>
            <p:nvPr/>
          </p:nvSpPr>
          <p:spPr bwMode="auto">
            <a:xfrm>
              <a:off x="3964" y="3762"/>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4" name="Line 992"/>
            <p:cNvSpPr>
              <a:spLocks noChangeShapeType="1"/>
            </p:cNvSpPr>
            <p:nvPr/>
          </p:nvSpPr>
          <p:spPr bwMode="auto">
            <a:xfrm>
              <a:off x="3978" y="3983"/>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5" name="Line 993"/>
            <p:cNvSpPr>
              <a:spLocks noChangeShapeType="1"/>
            </p:cNvSpPr>
            <p:nvPr/>
          </p:nvSpPr>
          <p:spPr bwMode="auto">
            <a:xfrm>
              <a:off x="3992" y="4204"/>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6" name="Line 994"/>
            <p:cNvSpPr>
              <a:spLocks noChangeShapeType="1"/>
            </p:cNvSpPr>
            <p:nvPr/>
          </p:nvSpPr>
          <p:spPr bwMode="auto">
            <a:xfrm>
              <a:off x="3992" y="4425"/>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7" name="Line 995"/>
            <p:cNvSpPr>
              <a:spLocks noChangeShapeType="1"/>
            </p:cNvSpPr>
            <p:nvPr/>
          </p:nvSpPr>
          <p:spPr bwMode="auto">
            <a:xfrm>
              <a:off x="4006" y="4646"/>
              <a:ext cx="1" cy="56"/>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8" name="Line 996"/>
            <p:cNvSpPr>
              <a:spLocks noChangeShapeType="1"/>
            </p:cNvSpPr>
            <p:nvPr/>
          </p:nvSpPr>
          <p:spPr bwMode="auto">
            <a:xfrm>
              <a:off x="4006" y="4867"/>
              <a:ext cx="1" cy="56"/>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9" name="Line 997"/>
            <p:cNvSpPr>
              <a:spLocks noChangeShapeType="1"/>
            </p:cNvSpPr>
            <p:nvPr/>
          </p:nvSpPr>
          <p:spPr bwMode="auto">
            <a:xfrm>
              <a:off x="4006" y="5089"/>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0" name="Line 998"/>
            <p:cNvSpPr>
              <a:spLocks noChangeShapeType="1"/>
            </p:cNvSpPr>
            <p:nvPr/>
          </p:nvSpPr>
          <p:spPr bwMode="auto">
            <a:xfrm>
              <a:off x="4019" y="5310"/>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1" name="Line 999"/>
            <p:cNvSpPr>
              <a:spLocks noChangeShapeType="1"/>
            </p:cNvSpPr>
            <p:nvPr/>
          </p:nvSpPr>
          <p:spPr bwMode="auto">
            <a:xfrm>
              <a:off x="4019" y="5531"/>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2" name="Line 1000"/>
            <p:cNvSpPr>
              <a:spLocks noChangeShapeType="1"/>
            </p:cNvSpPr>
            <p:nvPr/>
          </p:nvSpPr>
          <p:spPr bwMode="auto">
            <a:xfrm>
              <a:off x="4033" y="5752"/>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3" name="Line 1001"/>
            <p:cNvSpPr>
              <a:spLocks noChangeShapeType="1"/>
            </p:cNvSpPr>
            <p:nvPr/>
          </p:nvSpPr>
          <p:spPr bwMode="auto">
            <a:xfrm>
              <a:off x="4047" y="5973"/>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4" name="Line 1002"/>
            <p:cNvSpPr>
              <a:spLocks noChangeShapeType="1"/>
            </p:cNvSpPr>
            <p:nvPr/>
          </p:nvSpPr>
          <p:spPr bwMode="auto">
            <a:xfrm>
              <a:off x="4047" y="6194"/>
              <a:ext cx="1" cy="56"/>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5" name="Line 1003"/>
            <p:cNvSpPr>
              <a:spLocks noChangeShapeType="1"/>
            </p:cNvSpPr>
            <p:nvPr/>
          </p:nvSpPr>
          <p:spPr bwMode="auto">
            <a:xfrm>
              <a:off x="4061" y="6416"/>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6" name="Line 1004"/>
            <p:cNvSpPr>
              <a:spLocks noChangeShapeType="1"/>
            </p:cNvSpPr>
            <p:nvPr/>
          </p:nvSpPr>
          <p:spPr bwMode="auto">
            <a:xfrm>
              <a:off x="4061" y="6637"/>
              <a:ext cx="14"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7" name="Line 1005"/>
            <p:cNvSpPr>
              <a:spLocks noChangeShapeType="1"/>
            </p:cNvSpPr>
            <p:nvPr/>
          </p:nvSpPr>
          <p:spPr bwMode="auto">
            <a:xfrm>
              <a:off x="4116" y="6858"/>
              <a:ext cx="14"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8" name="Line 1006"/>
            <p:cNvSpPr>
              <a:spLocks noChangeShapeType="1"/>
            </p:cNvSpPr>
            <p:nvPr/>
          </p:nvSpPr>
          <p:spPr bwMode="auto">
            <a:xfrm>
              <a:off x="4158" y="7079"/>
              <a:ext cx="13"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9" name="Line 1007"/>
            <p:cNvSpPr>
              <a:spLocks noChangeShapeType="1"/>
            </p:cNvSpPr>
            <p:nvPr/>
          </p:nvSpPr>
          <p:spPr bwMode="auto">
            <a:xfrm>
              <a:off x="4227" y="7314"/>
              <a:ext cx="14"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0" name="Line 1008"/>
            <p:cNvSpPr>
              <a:spLocks noChangeShapeType="1"/>
            </p:cNvSpPr>
            <p:nvPr/>
          </p:nvSpPr>
          <p:spPr bwMode="auto">
            <a:xfrm>
              <a:off x="4296" y="7549"/>
              <a:ext cx="27"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1" name="Line 1009"/>
            <p:cNvSpPr>
              <a:spLocks noChangeShapeType="1"/>
            </p:cNvSpPr>
            <p:nvPr/>
          </p:nvSpPr>
          <p:spPr bwMode="auto">
            <a:xfrm>
              <a:off x="4406" y="7770"/>
              <a:ext cx="28" cy="42"/>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2" name="Line 1010"/>
            <p:cNvSpPr>
              <a:spLocks noChangeShapeType="1"/>
            </p:cNvSpPr>
            <p:nvPr/>
          </p:nvSpPr>
          <p:spPr bwMode="auto">
            <a:xfrm>
              <a:off x="4531" y="7977"/>
              <a:ext cx="55" cy="70"/>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3" name="Line 1011"/>
            <p:cNvSpPr>
              <a:spLocks noChangeShapeType="1"/>
            </p:cNvSpPr>
            <p:nvPr/>
          </p:nvSpPr>
          <p:spPr bwMode="auto">
            <a:xfrm>
              <a:off x="4697" y="8185"/>
              <a:ext cx="96" cy="83"/>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4" name="Line 1012"/>
            <p:cNvSpPr>
              <a:spLocks noChangeShapeType="1"/>
            </p:cNvSpPr>
            <p:nvPr/>
          </p:nvSpPr>
          <p:spPr bwMode="auto">
            <a:xfrm>
              <a:off x="4946" y="8392"/>
              <a:ext cx="41" cy="28"/>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5" name="Line 1013"/>
            <p:cNvSpPr>
              <a:spLocks noChangeShapeType="1"/>
            </p:cNvSpPr>
            <p:nvPr/>
          </p:nvSpPr>
          <p:spPr bwMode="auto">
            <a:xfrm>
              <a:off x="5153" y="8516"/>
              <a:ext cx="41" cy="28"/>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6" name="Line 1014"/>
            <p:cNvSpPr>
              <a:spLocks noChangeShapeType="1"/>
            </p:cNvSpPr>
            <p:nvPr/>
          </p:nvSpPr>
          <p:spPr bwMode="auto">
            <a:xfrm>
              <a:off x="5402" y="8641"/>
              <a:ext cx="55" cy="28"/>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7" name="Line 1015"/>
            <p:cNvSpPr>
              <a:spLocks noChangeShapeType="1"/>
            </p:cNvSpPr>
            <p:nvPr/>
          </p:nvSpPr>
          <p:spPr bwMode="auto">
            <a:xfrm>
              <a:off x="5609" y="8724"/>
              <a:ext cx="55" cy="27"/>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8" name="Line 1016"/>
            <p:cNvSpPr>
              <a:spLocks noChangeShapeType="1"/>
            </p:cNvSpPr>
            <p:nvPr/>
          </p:nvSpPr>
          <p:spPr bwMode="auto">
            <a:xfrm>
              <a:off x="5816" y="8793"/>
              <a:ext cx="56" cy="28"/>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9" name="Line 1017"/>
            <p:cNvSpPr>
              <a:spLocks noChangeShapeType="1"/>
            </p:cNvSpPr>
            <p:nvPr/>
          </p:nvSpPr>
          <p:spPr bwMode="auto">
            <a:xfrm>
              <a:off x="6024" y="8862"/>
              <a:ext cx="96" cy="28"/>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50" name="Line 1018"/>
            <p:cNvSpPr>
              <a:spLocks noChangeShapeType="1"/>
            </p:cNvSpPr>
            <p:nvPr/>
          </p:nvSpPr>
          <p:spPr bwMode="auto">
            <a:xfrm>
              <a:off x="6286" y="8945"/>
              <a:ext cx="56"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51" name="Line 1019"/>
            <p:cNvSpPr>
              <a:spLocks noChangeShapeType="1"/>
            </p:cNvSpPr>
            <p:nvPr/>
          </p:nvSpPr>
          <p:spPr bwMode="auto">
            <a:xfrm>
              <a:off x="6466" y="9000"/>
              <a:ext cx="69"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52" name="Line 1020"/>
            <p:cNvSpPr>
              <a:spLocks noChangeShapeType="1"/>
            </p:cNvSpPr>
            <p:nvPr/>
          </p:nvSpPr>
          <p:spPr bwMode="auto">
            <a:xfrm>
              <a:off x="6701" y="9056"/>
              <a:ext cx="41" cy="13"/>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53" name="Line 1021"/>
            <p:cNvSpPr>
              <a:spLocks noChangeShapeType="1"/>
            </p:cNvSpPr>
            <p:nvPr/>
          </p:nvSpPr>
          <p:spPr bwMode="auto">
            <a:xfrm>
              <a:off x="6950" y="9111"/>
              <a:ext cx="55"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54" name="Line 1022"/>
            <p:cNvSpPr>
              <a:spLocks noChangeShapeType="1"/>
            </p:cNvSpPr>
            <p:nvPr/>
          </p:nvSpPr>
          <p:spPr bwMode="auto">
            <a:xfrm>
              <a:off x="7157" y="9166"/>
              <a:ext cx="55"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55" name="Line 1023"/>
            <p:cNvSpPr>
              <a:spLocks noChangeShapeType="1"/>
            </p:cNvSpPr>
            <p:nvPr/>
          </p:nvSpPr>
          <p:spPr bwMode="auto">
            <a:xfrm>
              <a:off x="7365" y="9208"/>
              <a:ext cx="55" cy="13"/>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0" name="Line 0"/>
            <p:cNvSpPr>
              <a:spLocks noChangeShapeType="1"/>
            </p:cNvSpPr>
            <p:nvPr/>
          </p:nvSpPr>
          <p:spPr bwMode="auto">
            <a:xfrm>
              <a:off x="7572" y="9249"/>
              <a:ext cx="97" cy="28"/>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1" name="Line 1"/>
            <p:cNvSpPr>
              <a:spLocks noChangeShapeType="1"/>
            </p:cNvSpPr>
            <p:nvPr/>
          </p:nvSpPr>
          <p:spPr bwMode="auto">
            <a:xfrm>
              <a:off x="7834" y="9304"/>
              <a:ext cx="42"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2" name="Line 2"/>
            <p:cNvSpPr>
              <a:spLocks noChangeShapeType="1"/>
            </p:cNvSpPr>
            <p:nvPr/>
          </p:nvSpPr>
          <p:spPr bwMode="auto">
            <a:xfrm>
              <a:off x="8042" y="9360"/>
              <a:ext cx="41"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3" name="Line 3"/>
            <p:cNvSpPr>
              <a:spLocks noChangeShapeType="1"/>
            </p:cNvSpPr>
            <p:nvPr/>
          </p:nvSpPr>
          <p:spPr bwMode="auto">
            <a:xfrm>
              <a:off x="8235" y="9387"/>
              <a:ext cx="56"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4" name="Line 4"/>
            <p:cNvSpPr>
              <a:spLocks noChangeShapeType="1"/>
            </p:cNvSpPr>
            <p:nvPr/>
          </p:nvSpPr>
          <p:spPr bwMode="auto">
            <a:xfrm>
              <a:off x="8498" y="9443"/>
              <a:ext cx="55" cy="13"/>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5" name="Line 5"/>
            <p:cNvSpPr>
              <a:spLocks noChangeShapeType="1"/>
            </p:cNvSpPr>
            <p:nvPr/>
          </p:nvSpPr>
          <p:spPr bwMode="auto">
            <a:xfrm>
              <a:off x="8705" y="9484"/>
              <a:ext cx="56"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6" name="Line 6"/>
            <p:cNvSpPr>
              <a:spLocks noChangeShapeType="1"/>
            </p:cNvSpPr>
            <p:nvPr/>
          </p:nvSpPr>
          <p:spPr bwMode="auto">
            <a:xfrm>
              <a:off x="8913" y="9526"/>
              <a:ext cx="55" cy="13"/>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7" name="Line 7"/>
            <p:cNvSpPr>
              <a:spLocks noChangeShapeType="1"/>
            </p:cNvSpPr>
            <p:nvPr/>
          </p:nvSpPr>
          <p:spPr bwMode="auto">
            <a:xfrm>
              <a:off x="9120" y="9567"/>
              <a:ext cx="97"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8" name="Line 8"/>
            <p:cNvSpPr>
              <a:spLocks noChangeShapeType="1"/>
            </p:cNvSpPr>
            <p:nvPr/>
          </p:nvSpPr>
          <p:spPr bwMode="auto">
            <a:xfrm>
              <a:off x="9383" y="9608"/>
              <a:ext cx="41"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9" name="Line 9"/>
            <p:cNvSpPr>
              <a:spLocks noChangeShapeType="1"/>
            </p:cNvSpPr>
            <p:nvPr/>
          </p:nvSpPr>
          <p:spPr bwMode="auto">
            <a:xfrm>
              <a:off x="9590" y="9650"/>
              <a:ext cx="41"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90" name="Line 10"/>
            <p:cNvSpPr>
              <a:spLocks noChangeShapeType="1"/>
            </p:cNvSpPr>
            <p:nvPr/>
          </p:nvSpPr>
          <p:spPr bwMode="auto">
            <a:xfrm>
              <a:off x="9797" y="9691"/>
              <a:ext cx="42"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91" name="Freeform 11"/>
            <p:cNvSpPr>
              <a:spLocks/>
            </p:cNvSpPr>
            <p:nvPr/>
          </p:nvSpPr>
          <p:spPr bwMode="auto">
            <a:xfrm>
              <a:off x="10005" y="9733"/>
              <a:ext cx="96" cy="14"/>
            </a:xfrm>
            <a:custGeom>
              <a:avLst/>
              <a:gdLst>
                <a:gd name="T0" fmla="*/ 0 w 96"/>
                <a:gd name="T1" fmla="*/ 0 h 14"/>
                <a:gd name="T2" fmla="*/ 41 w 96"/>
                <a:gd name="T3" fmla="*/ 0 h 14"/>
                <a:gd name="T4" fmla="*/ 96 w 96"/>
                <a:gd name="T5" fmla="*/ 14 h 14"/>
              </a:gdLst>
              <a:ahLst/>
              <a:cxnLst>
                <a:cxn ang="0">
                  <a:pos x="T0" y="T1"/>
                </a:cxn>
                <a:cxn ang="0">
                  <a:pos x="T2" y="T3"/>
                </a:cxn>
                <a:cxn ang="0">
                  <a:pos x="T4" y="T5"/>
                </a:cxn>
              </a:cxnLst>
              <a:rect l="0" t="0" r="r" b="b"/>
              <a:pathLst>
                <a:path w="96" h="14">
                  <a:moveTo>
                    <a:pt x="0" y="0"/>
                  </a:moveTo>
                  <a:lnTo>
                    <a:pt x="41" y="0"/>
                  </a:lnTo>
                  <a:lnTo>
                    <a:pt x="96" y="14"/>
                  </a:lnTo>
                </a:path>
              </a:pathLst>
            </a:custGeom>
            <a:solidFill>
              <a:schemeClr val="bg1"/>
            </a:solidFill>
            <a:ln w="44450">
              <a:solidFill>
                <a:srgbClr val="FF1523"/>
              </a:solidFill>
              <a:prstDash val="solid"/>
              <a:round/>
              <a:headEnd/>
              <a:tailEnd/>
            </a:ln>
          </p:spPr>
          <p:txBody>
            <a:bodyPr/>
            <a:lstStyle/>
            <a:p>
              <a:endParaRPr lang="en-US">
                <a:solidFill>
                  <a:srgbClr val="3366FF"/>
                </a:solidFill>
              </a:endParaRPr>
            </a:p>
          </p:txBody>
        </p:sp>
        <p:sp>
          <p:nvSpPr>
            <p:cNvPr id="97292" name="Line 12"/>
            <p:cNvSpPr>
              <a:spLocks noChangeShapeType="1"/>
            </p:cNvSpPr>
            <p:nvPr/>
          </p:nvSpPr>
          <p:spPr bwMode="auto">
            <a:xfrm>
              <a:off x="10253" y="9774"/>
              <a:ext cx="56"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93" name="Line 13"/>
            <p:cNvSpPr>
              <a:spLocks noChangeShapeType="1"/>
            </p:cNvSpPr>
            <p:nvPr/>
          </p:nvSpPr>
          <p:spPr bwMode="auto">
            <a:xfrm>
              <a:off x="10461" y="9802"/>
              <a:ext cx="55"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94" name="Line 14"/>
            <p:cNvSpPr>
              <a:spLocks noChangeShapeType="1"/>
            </p:cNvSpPr>
            <p:nvPr/>
          </p:nvSpPr>
          <p:spPr bwMode="auto">
            <a:xfrm>
              <a:off x="10668" y="9843"/>
              <a:ext cx="97"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95" name="Line 15"/>
            <p:cNvSpPr>
              <a:spLocks noChangeShapeType="1"/>
            </p:cNvSpPr>
            <p:nvPr/>
          </p:nvSpPr>
          <p:spPr bwMode="auto">
            <a:xfrm>
              <a:off x="10931" y="9899"/>
              <a:ext cx="41"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96" name="Line 16"/>
            <p:cNvSpPr>
              <a:spLocks noChangeShapeType="1"/>
            </p:cNvSpPr>
            <p:nvPr/>
          </p:nvSpPr>
          <p:spPr bwMode="auto">
            <a:xfrm>
              <a:off x="11138" y="9926"/>
              <a:ext cx="42"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97" name="Line 17"/>
            <p:cNvSpPr>
              <a:spLocks noChangeShapeType="1"/>
            </p:cNvSpPr>
            <p:nvPr/>
          </p:nvSpPr>
          <p:spPr bwMode="auto">
            <a:xfrm>
              <a:off x="11345" y="9968"/>
              <a:ext cx="42"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98" name="Line 18"/>
            <p:cNvSpPr>
              <a:spLocks noChangeShapeType="1"/>
            </p:cNvSpPr>
            <p:nvPr/>
          </p:nvSpPr>
          <p:spPr bwMode="auto">
            <a:xfrm>
              <a:off x="11594" y="10009"/>
              <a:ext cx="56"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99" name="Freeform 19"/>
            <p:cNvSpPr>
              <a:spLocks/>
            </p:cNvSpPr>
            <p:nvPr/>
          </p:nvSpPr>
          <p:spPr bwMode="auto">
            <a:xfrm>
              <a:off x="11774" y="10037"/>
              <a:ext cx="83" cy="14"/>
            </a:xfrm>
            <a:custGeom>
              <a:avLst/>
              <a:gdLst>
                <a:gd name="T0" fmla="*/ 0 w 83"/>
                <a:gd name="T1" fmla="*/ 0 h 14"/>
                <a:gd name="T2" fmla="*/ 28 w 83"/>
                <a:gd name="T3" fmla="*/ 0 h 14"/>
                <a:gd name="T4" fmla="*/ 83 w 83"/>
                <a:gd name="T5" fmla="*/ 14 h 14"/>
              </a:gdLst>
              <a:ahLst/>
              <a:cxnLst>
                <a:cxn ang="0">
                  <a:pos x="T0" y="T1"/>
                </a:cxn>
                <a:cxn ang="0">
                  <a:pos x="T2" y="T3"/>
                </a:cxn>
                <a:cxn ang="0">
                  <a:pos x="T4" y="T5"/>
                </a:cxn>
              </a:cxnLst>
              <a:rect l="0" t="0" r="r" b="b"/>
              <a:pathLst>
                <a:path w="83" h="14">
                  <a:moveTo>
                    <a:pt x="0" y="0"/>
                  </a:moveTo>
                  <a:lnTo>
                    <a:pt x="28" y="0"/>
                  </a:lnTo>
                  <a:lnTo>
                    <a:pt x="83" y="14"/>
                  </a:lnTo>
                </a:path>
              </a:pathLst>
            </a:custGeom>
            <a:solidFill>
              <a:schemeClr val="bg1"/>
            </a:solidFill>
            <a:ln w="44450">
              <a:solidFill>
                <a:srgbClr val="FF1523"/>
              </a:solidFill>
              <a:prstDash val="solid"/>
              <a:round/>
              <a:headEnd/>
              <a:tailEnd/>
            </a:ln>
          </p:spPr>
          <p:txBody>
            <a:bodyPr/>
            <a:lstStyle/>
            <a:p>
              <a:endParaRPr lang="en-US">
                <a:solidFill>
                  <a:srgbClr val="3366FF"/>
                </a:solidFill>
              </a:endParaRPr>
            </a:p>
          </p:txBody>
        </p:sp>
        <p:sp>
          <p:nvSpPr>
            <p:cNvPr id="97300" name="Line 20"/>
            <p:cNvSpPr>
              <a:spLocks noChangeShapeType="1"/>
            </p:cNvSpPr>
            <p:nvPr/>
          </p:nvSpPr>
          <p:spPr bwMode="auto">
            <a:xfrm>
              <a:off x="12009" y="10065"/>
              <a:ext cx="55"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01" name="Line 21"/>
            <p:cNvSpPr>
              <a:spLocks noChangeShapeType="1"/>
            </p:cNvSpPr>
            <p:nvPr/>
          </p:nvSpPr>
          <p:spPr bwMode="auto">
            <a:xfrm>
              <a:off x="12216" y="10078"/>
              <a:ext cx="97"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02" name="Line 22"/>
            <p:cNvSpPr>
              <a:spLocks noChangeShapeType="1"/>
            </p:cNvSpPr>
            <p:nvPr/>
          </p:nvSpPr>
          <p:spPr bwMode="auto">
            <a:xfrm>
              <a:off x="12479" y="10120"/>
              <a:ext cx="41"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03" name="Line 23"/>
            <p:cNvSpPr>
              <a:spLocks noChangeShapeType="1"/>
            </p:cNvSpPr>
            <p:nvPr/>
          </p:nvSpPr>
          <p:spPr bwMode="auto">
            <a:xfrm>
              <a:off x="12672" y="10134"/>
              <a:ext cx="56"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04" name="Line 24"/>
            <p:cNvSpPr>
              <a:spLocks noChangeShapeType="1"/>
            </p:cNvSpPr>
            <p:nvPr/>
          </p:nvSpPr>
          <p:spPr bwMode="auto">
            <a:xfrm>
              <a:off x="12880" y="10161"/>
              <a:ext cx="55"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05" name="Line 25"/>
            <p:cNvSpPr>
              <a:spLocks noChangeShapeType="1"/>
            </p:cNvSpPr>
            <p:nvPr/>
          </p:nvSpPr>
          <p:spPr bwMode="auto">
            <a:xfrm>
              <a:off x="13142" y="10189"/>
              <a:ext cx="56"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06" name="Line 26"/>
            <p:cNvSpPr>
              <a:spLocks noChangeShapeType="1"/>
            </p:cNvSpPr>
            <p:nvPr/>
          </p:nvSpPr>
          <p:spPr bwMode="auto">
            <a:xfrm>
              <a:off x="13350" y="10217"/>
              <a:ext cx="55" cy="13"/>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07" name="Freeform 27"/>
            <p:cNvSpPr>
              <a:spLocks/>
            </p:cNvSpPr>
            <p:nvPr/>
          </p:nvSpPr>
          <p:spPr bwMode="auto">
            <a:xfrm>
              <a:off x="13543" y="10244"/>
              <a:ext cx="69" cy="14"/>
            </a:xfrm>
            <a:custGeom>
              <a:avLst/>
              <a:gdLst>
                <a:gd name="T0" fmla="*/ 0 w 69"/>
                <a:gd name="T1" fmla="*/ 0 h 14"/>
                <a:gd name="T2" fmla="*/ 14 w 69"/>
                <a:gd name="T3" fmla="*/ 0 h 14"/>
                <a:gd name="T4" fmla="*/ 69 w 69"/>
                <a:gd name="T5" fmla="*/ 14 h 14"/>
              </a:gdLst>
              <a:ahLst/>
              <a:cxnLst>
                <a:cxn ang="0">
                  <a:pos x="T0" y="T1"/>
                </a:cxn>
                <a:cxn ang="0">
                  <a:pos x="T2" y="T3"/>
                </a:cxn>
                <a:cxn ang="0">
                  <a:pos x="T4" y="T5"/>
                </a:cxn>
              </a:cxnLst>
              <a:rect l="0" t="0" r="r" b="b"/>
              <a:pathLst>
                <a:path w="69" h="14">
                  <a:moveTo>
                    <a:pt x="0" y="0"/>
                  </a:moveTo>
                  <a:lnTo>
                    <a:pt x="14" y="0"/>
                  </a:lnTo>
                  <a:lnTo>
                    <a:pt x="69" y="14"/>
                  </a:lnTo>
                </a:path>
              </a:pathLst>
            </a:custGeom>
            <a:solidFill>
              <a:schemeClr val="bg1"/>
            </a:solidFill>
            <a:ln w="44450">
              <a:solidFill>
                <a:srgbClr val="FF1523"/>
              </a:solidFill>
              <a:prstDash val="solid"/>
              <a:round/>
              <a:headEnd/>
              <a:tailEnd/>
            </a:ln>
          </p:spPr>
          <p:txBody>
            <a:bodyPr/>
            <a:lstStyle/>
            <a:p>
              <a:endParaRPr lang="en-US">
                <a:solidFill>
                  <a:srgbClr val="3366FF"/>
                </a:solidFill>
              </a:endParaRPr>
            </a:p>
          </p:txBody>
        </p:sp>
        <p:sp>
          <p:nvSpPr>
            <p:cNvPr id="97308" name="Line 28"/>
            <p:cNvSpPr>
              <a:spLocks noChangeShapeType="1"/>
            </p:cNvSpPr>
            <p:nvPr/>
          </p:nvSpPr>
          <p:spPr bwMode="auto">
            <a:xfrm>
              <a:off x="13806" y="10286"/>
              <a:ext cx="55"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09" name="Line 29"/>
            <p:cNvSpPr>
              <a:spLocks noChangeShapeType="1"/>
            </p:cNvSpPr>
            <p:nvPr/>
          </p:nvSpPr>
          <p:spPr bwMode="auto">
            <a:xfrm>
              <a:off x="14027" y="10327"/>
              <a:ext cx="42"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sp>
        <p:nvSpPr>
          <p:cNvPr id="97310" name="Rectangle 30"/>
          <p:cNvSpPr>
            <a:spLocks noChangeArrowheads="1"/>
          </p:cNvSpPr>
          <p:nvPr/>
        </p:nvSpPr>
        <p:spPr bwMode="auto">
          <a:xfrm>
            <a:off x="677417" y="3405014"/>
            <a:ext cx="96838" cy="87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3366FF"/>
              </a:solidFill>
            </a:endParaRPr>
          </a:p>
        </p:txBody>
      </p:sp>
      <p:sp>
        <p:nvSpPr>
          <p:cNvPr id="97311" name="Rectangle 31"/>
          <p:cNvSpPr>
            <a:spLocks noChangeArrowheads="1"/>
          </p:cNvSpPr>
          <p:nvPr/>
        </p:nvSpPr>
        <p:spPr bwMode="auto">
          <a:xfrm>
            <a:off x="677417" y="3409776"/>
            <a:ext cx="92075" cy="82550"/>
          </a:xfrm>
          <a:prstGeom prst="rect">
            <a:avLst/>
          </a:prstGeom>
          <a:solidFill>
            <a:schemeClr val="bg1"/>
          </a:solidFill>
          <a:ln w="22225">
            <a:solidFill>
              <a:srgbClr val="E40D05"/>
            </a:solidFill>
            <a:miter lim="800000"/>
            <a:headEnd/>
            <a:tailEnd/>
          </a:ln>
        </p:spPr>
        <p:txBody>
          <a:bodyPr/>
          <a:lstStyle/>
          <a:p>
            <a:endParaRPr lang="en-US" b="1">
              <a:solidFill>
                <a:srgbClr val="3366FF"/>
              </a:solidFill>
              <a:latin typeface="Arial" charset="0"/>
            </a:endParaRPr>
          </a:p>
        </p:txBody>
      </p:sp>
      <p:sp>
        <p:nvSpPr>
          <p:cNvPr id="97312" name="Rectangle 32"/>
          <p:cNvSpPr>
            <a:spLocks noChangeArrowheads="1"/>
          </p:cNvSpPr>
          <p:nvPr/>
        </p:nvSpPr>
        <p:spPr bwMode="auto">
          <a:xfrm>
            <a:off x="677417" y="3636789"/>
            <a:ext cx="96838" cy="87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3366FF"/>
              </a:solidFill>
            </a:endParaRPr>
          </a:p>
        </p:txBody>
      </p:sp>
      <p:sp>
        <p:nvSpPr>
          <p:cNvPr id="97313" name="Rectangle 33"/>
          <p:cNvSpPr>
            <a:spLocks noChangeArrowheads="1"/>
          </p:cNvSpPr>
          <p:nvPr/>
        </p:nvSpPr>
        <p:spPr bwMode="auto">
          <a:xfrm>
            <a:off x="677417" y="3636789"/>
            <a:ext cx="92075" cy="80963"/>
          </a:xfrm>
          <a:prstGeom prst="rect">
            <a:avLst/>
          </a:prstGeom>
          <a:solidFill>
            <a:schemeClr val="bg1"/>
          </a:solidFill>
          <a:ln w="22225">
            <a:solidFill>
              <a:srgbClr val="E40D05"/>
            </a:solidFill>
            <a:miter lim="800000"/>
            <a:headEnd/>
            <a:tailEnd/>
          </a:ln>
        </p:spPr>
        <p:txBody>
          <a:bodyPr/>
          <a:lstStyle/>
          <a:p>
            <a:endParaRPr lang="en-US">
              <a:solidFill>
                <a:srgbClr val="3366FF"/>
              </a:solidFill>
            </a:endParaRPr>
          </a:p>
        </p:txBody>
      </p:sp>
      <p:sp>
        <p:nvSpPr>
          <p:cNvPr id="97314" name="Rectangle 34"/>
          <p:cNvSpPr>
            <a:spLocks noChangeArrowheads="1"/>
          </p:cNvSpPr>
          <p:nvPr/>
        </p:nvSpPr>
        <p:spPr bwMode="auto">
          <a:xfrm>
            <a:off x="683767" y="4481339"/>
            <a:ext cx="95250" cy="87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3366FF"/>
              </a:solidFill>
            </a:endParaRPr>
          </a:p>
        </p:txBody>
      </p:sp>
      <p:sp>
        <p:nvSpPr>
          <p:cNvPr id="97315" name="Rectangle 35"/>
          <p:cNvSpPr>
            <a:spLocks noChangeArrowheads="1"/>
          </p:cNvSpPr>
          <p:nvPr/>
        </p:nvSpPr>
        <p:spPr bwMode="auto">
          <a:xfrm>
            <a:off x="683767" y="4481339"/>
            <a:ext cx="90488" cy="84138"/>
          </a:xfrm>
          <a:prstGeom prst="rect">
            <a:avLst/>
          </a:prstGeom>
          <a:solidFill>
            <a:schemeClr val="bg1"/>
          </a:solidFill>
          <a:ln w="22225">
            <a:solidFill>
              <a:srgbClr val="E40D05"/>
            </a:solidFill>
            <a:miter lim="800000"/>
            <a:headEnd/>
            <a:tailEnd/>
          </a:ln>
        </p:spPr>
        <p:txBody>
          <a:bodyPr/>
          <a:lstStyle/>
          <a:p>
            <a:endParaRPr lang="en-US">
              <a:solidFill>
                <a:srgbClr val="3366FF"/>
              </a:solidFill>
            </a:endParaRPr>
          </a:p>
        </p:txBody>
      </p:sp>
      <p:sp>
        <p:nvSpPr>
          <p:cNvPr id="97316" name="Rectangle 36"/>
          <p:cNvSpPr>
            <a:spLocks noChangeArrowheads="1"/>
          </p:cNvSpPr>
          <p:nvPr/>
        </p:nvSpPr>
        <p:spPr bwMode="auto">
          <a:xfrm>
            <a:off x="688529" y="4609926"/>
            <a:ext cx="96838" cy="87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3366FF"/>
              </a:solidFill>
            </a:endParaRPr>
          </a:p>
        </p:txBody>
      </p:sp>
      <p:sp>
        <p:nvSpPr>
          <p:cNvPr id="97317" name="Rectangle 37"/>
          <p:cNvSpPr>
            <a:spLocks noChangeArrowheads="1"/>
          </p:cNvSpPr>
          <p:nvPr/>
        </p:nvSpPr>
        <p:spPr bwMode="auto">
          <a:xfrm>
            <a:off x="688529" y="4609926"/>
            <a:ext cx="90488" cy="82550"/>
          </a:xfrm>
          <a:prstGeom prst="rect">
            <a:avLst/>
          </a:prstGeom>
          <a:solidFill>
            <a:schemeClr val="bg1"/>
          </a:solidFill>
          <a:ln w="22225">
            <a:solidFill>
              <a:srgbClr val="FF1523"/>
            </a:solidFill>
            <a:miter lim="800000"/>
            <a:headEnd/>
            <a:tailEnd/>
          </a:ln>
        </p:spPr>
        <p:txBody>
          <a:bodyPr/>
          <a:lstStyle/>
          <a:p>
            <a:endParaRPr lang="en-US">
              <a:solidFill>
                <a:srgbClr val="3366FF"/>
              </a:solidFill>
            </a:endParaRPr>
          </a:p>
        </p:txBody>
      </p:sp>
      <p:sp>
        <p:nvSpPr>
          <p:cNvPr id="97318" name="Rectangle 38"/>
          <p:cNvSpPr>
            <a:spLocks noChangeArrowheads="1"/>
          </p:cNvSpPr>
          <p:nvPr/>
        </p:nvSpPr>
        <p:spPr bwMode="auto">
          <a:xfrm>
            <a:off x="688529" y="4635326"/>
            <a:ext cx="96838" cy="88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3366FF"/>
              </a:solidFill>
            </a:endParaRPr>
          </a:p>
        </p:txBody>
      </p:sp>
      <p:sp>
        <p:nvSpPr>
          <p:cNvPr id="97319" name="Rectangle 39"/>
          <p:cNvSpPr>
            <a:spLocks noChangeArrowheads="1"/>
          </p:cNvSpPr>
          <p:nvPr/>
        </p:nvSpPr>
        <p:spPr bwMode="auto">
          <a:xfrm>
            <a:off x="688529" y="4635326"/>
            <a:ext cx="90488" cy="82550"/>
          </a:xfrm>
          <a:prstGeom prst="rect">
            <a:avLst/>
          </a:prstGeom>
          <a:solidFill>
            <a:schemeClr val="bg1"/>
          </a:solidFill>
          <a:ln w="22225">
            <a:solidFill>
              <a:srgbClr val="E40D05"/>
            </a:solidFill>
            <a:miter lim="800000"/>
            <a:headEnd/>
            <a:tailEnd/>
          </a:ln>
        </p:spPr>
        <p:txBody>
          <a:bodyPr/>
          <a:lstStyle/>
          <a:p>
            <a:endParaRPr lang="en-US">
              <a:solidFill>
                <a:srgbClr val="3366FF"/>
              </a:solidFill>
            </a:endParaRPr>
          </a:p>
        </p:txBody>
      </p:sp>
      <p:sp>
        <p:nvSpPr>
          <p:cNvPr id="97320" name="Rectangle 40"/>
          <p:cNvSpPr>
            <a:spLocks noChangeArrowheads="1"/>
          </p:cNvSpPr>
          <p:nvPr/>
        </p:nvSpPr>
        <p:spPr bwMode="auto">
          <a:xfrm>
            <a:off x="740917" y="4890914"/>
            <a:ext cx="95250" cy="88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3366FF"/>
              </a:solidFill>
            </a:endParaRPr>
          </a:p>
        </p:txBody>
      </p:sp>
      <p:sp>
        <p:nvSpPr>
          <p:cNvPr id="97321" name="Rectangle 41"/>
          <p:cNvSpPr>
            <a:spLocks noChangeArrowheads="1"/>
          </p:cNvSpPr>
          <p:nvPr/>
        </p:nvSpPr>
        <p:spPr bwMode="auto">
          <a:xfrm>
            <a:off x="740917" y="4890914"/>
            <a:ext cx="90488" cy="84138"/>
          </a:xfrm>
          <a:prstGeom prst="rect">
            <a:avLst/>
          </a:prstGeom>
          <a:solidFill>
            <a:schemeClr val="bg1"/>
          </a:solidFill>
          <a:ln w="22225">
            <a:solidFill>
              <a:srgbClr val="E40D05"/>
            </a:solidFill>
            <a:miter lim="800000"/>
            <a:headEnd/>
            <a:tailEnd/>
          </a:ln>
        </p:spPr>
        <p:txBody>
          <a:bodyPr/>
          <a:lstStyle/>
          <a:p>
            <a:endParaRPr lang="en-US">
              <a:solidFill>
                <a:srgbClr val="3366FF"/>
              </a:solidFill>
            </a:endParaRPr>
          </a:p>
        </p:txBody>
      </p:sp>
      <p:sp>
        <p:nvSpPr>
          <p:cNvPr id="97322" name="Oval 42"/>
          <p:cNvSpPr>
            <a:spLocks noChangeArrowheads="1"/>
          </p:cNvSpPr>
          <p:nvPr/>
        </p:nvSpPr>
        <p:spPr bwMode="auto">
          <a:xfrm>
            <a:off x="3666679" y="6030739"/>
            <a:ext cx="95250" cy="87313"/>
          </a:xfrm>
          <a:prstGeom prst="ellipse">
            <a:avLst/>
          </a:prstGeom>
          <a:solidFill>
            <a:schemeClr val="bg1"/>
          </a:solidFill>
          <a:ln w="22225">
            <a:solidFill>
              <a:srgbClr val="FF1523"/>
            </a:solidFill>
            <a:round/>
            <a:headEnd/>
            <a:tailEnd/>
          </a:ln>
        </p:spPr>
        <p:txBody>
          <a:bodyPr/>
          <a:lstStyle/>
          <a:p>
            <a:endParaRPr lang="en-US">
              <a:solidFill>
                <a:srgbClr val="3366FF"/>
              </a:solidFill>
            </a:endParaRPr>
          </a:p>
        </p:txBody>
      </p:sp>
      <p:sp>
        <p:nvSpPr>
          <p:cNvPr id="97323" name="Oval 43"/>
          <p:cNvSpPr>
            <a:spLocks noChangeArrowheads="1"/>
          </p:cNvSpPr>
          <p:nvPr/>
        </p:nvSpPr>
        <p:spPr bwMode="auto">
          <a:xfrm>
            <a:off x="3911154" y="6060901"/>
            <a:ext cx="96838" cy="85725"/>
          </a:xfrm>
          <a:prstGeom prst="ellipse">
            <a:avLst/>
          </a:prstGeom>
          <a:solidFill>
            <a:schemeClr val="bg1"/>
          </a:solidFill>
          <a:ln w="22225">
            <a:solidFill>
              <a:srgbClr val="FF1523"/>
            </a:solidFill>
            <a:round/>
            <a:headEnd/>
            <a:tailEnd/>
          </a:ln>
        </p:spPr>
        <p:txBody>
          <a:bodyPr/>
          <a:lstStyle/>
          <a:p>
            <a:endParaRPr lang="en-US">
              <a:solidFill>
                <a:srgbClr val="3366FF"/>
              </a:solidFill>
            </a:endParaRPr>
          </a:p>
        </p:txBody>
      </p:sp>
      <p:sp>
        <p:nvSpPr>
          <p:cNvPr id="97324" name="Oval 44"/>
          <p:cNvSpPr>
            <a:spLocks noChangeArrowheads="1"/>
          </p:cNvSpPr>
          <p:nvPr/>
        </p:nvSpPr>
        <p:spPr bwMode="auto">
          <a:xfrm>
            <a:off x="4268342" y="6095826"/>
            <a:ext cx="96838" cy="88900"/>
          </a:xfrm>
          <a:prstGeom prst="ellipse">
            <a:avLst/>
          </a:prstGeom>
          <a:solidFill>
            <a:schemeClr val="bg1"/>
          </a:solidFill>
          <a:ln w="22225">
            <a:solidFill>
              <a:srgbClr val="FF1523"/>
            </a:solidFill>
            <a:round/>
            <a:headEnd/>
            <a:tailEnd/>
          </a:ln>
        </p:spPr>
        <p:txBody>
          <a:bodyPr/>
          <a:lstStyle/>
          <a:p>
            <a:endParaRPr lang="en-US">
              <a:solidFill>
                <a:srgbClr val="3366FF"/>
              </a:solidFill>
            </a:endParaRPr>
          </a:p>
        </p:txBody>
      </p:sp>
      <p:sp>
        <p:nvSpPr>
          <p:cNvPr id="97325" name="Oval 45"/>
          <p:cNvSpPr>
            <a:spLocks noChangeArrowheads="1"/>
          </p:cNvSpPr>
          <p:nvPr/>
        </p:nvSpPr>
        <p:spPr bwMode="auto">
          <a:xfrm>
            <a:off x="4623942" y="6141864"/>
            <a:ext cx="96838" cy="88900"/>
          </a:xfrm>
          <a:prstGeom prst="ellipse">
            <a:avLst/>
          </a:prstGeom>
          <a:solidFill>
            <a:schemeClr val="bg1"/>
          </a:solidFill>
          <a:ln w="22225">
            <a:solidFill>
              <a:srgbClr val="FF1523"/>
            </a:solidFill>
            <a:round/>
            <a:headEnd/>
            <a:tailEnd/>
          </a:ln>
        </p:spPr>
        <p:txBody>
          <a:bodyPr/>
          <a:lstStyle/>
          <a:p>
            <a:endParaRPr lang="en-US">
              <a:solidFill>
                <a:srgbClr val="3366FF"/>
              </a:solidFill>
            </a:endParaRPr>
          </a:p>
        </p:txBody>
      </p:sp>
      <p:sp>
        <p:nvSpPr>
          <p:cNvPr id="97326" name="Oval 46"/>
          <p:cNvSpPr>
            <a:spLocks noChangeArrowheads="1"/>
          </p:cNvSpPr>
          <p:nvPr/>
        </p:nvSpPr>
        <p:spPr bwMode="auto">
          <a:xfrm>
            <a:off x="4862067" y="6173614"/>
            <a:ext cx="96838" cy="87313"/>
          </a:xfrm>
          <a:prstGeom prst="ellipse">
            <a:avLst/>
          </a:prstGeom>
          <a:solidFill>
            <a:schemeClr val="bg1"/>
          </a:solidFill>
          <a:ln w="22225">
            <a:solidFill>
              <a:srgbClr val="FF1523"/>
            </a:solidFill>
            <a:round/>
            <a:headEnd/>
            <a:tailEnd/>
          </a:ln>
        </p:spPr>
        <p:txBody>
          <a:bodyPr/>
          <a:lstStyle/>
          <a:p>
            <a:endParaRPr lang="en-US" b="1">
              <a:solidFill>
                <a:srgbClr val="3366FF"/>
              </a:solidFill>
              <a:latin typeface="Arial" charset="0"/>
            </a:endParaRPr>
          </a:p>
        </p:txBody>
      </p:sp>
      <p:sp>
        <p:nvSpPr>
          <p:cNvPr id="97327" name="Line 47"/>
          <p:cNvSpPr>
            <a:spLocks noChangeShapeType="1"/>
          </p:cNvSpPr>
          <p:nvPr/>
        </p:nvSpPr>
        <p:spPr bwMode="auto">
          <a:xfrm>
            <a:off x="723454" y="3446289"/>
            <a:ext cx="1588"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28" name="Line 48"/>
          <p:cNvSpPr>
            <a:spLocks noChangeShapeType="1"/>
          </p:cNvSpPr>
          <p:nvPr/>
        </p:nvSpPr>
        <p:spPr bwMode="auto">
          <a:xfrm>
            <a:off x="723454" y="3678064"/>
            <a:ext cx="1588"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29" name="Line 49"/>
          <p:cNvSpPr>
            <a:spLocks noChangeShapeType="1"/>
          </p:cNvSpPr>
          <p:nvPr/>
        </p:nvSpPr>
        <p:spPr bwMode="auto">
          <a:xfrm>
            <a:off x="729804" y="4522614"/>
            <a:ext cx="0"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0" name="Line 50"/>
          <p:cNvSpPr>
            <a:spLocks noChangeShapeType="1"/>
          </p:cNvSpPr>
          <p:nvPr/>
        </p:nvSpPr>
        <p:spPr bwMode="auto">
          <a:xfrm>
            <a:off x="734567" y="4651201"/>
            <a:ext cx="1588"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1" name="Line 51"/>
          <p:cNvSpPr>
            <a:spLocks noChangeShapeType="1"/>
          </p:cNvSpPr>
          <p:nvPr/>
        </p:nvSpPr>
        <p:spPr bwMode="auto">
          <a:xfrm>
            <a:off x="734567" y="4676601"/>
            <a:ext cx="1588"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2" name="Line 52"/>
          <p:cNvSpPr>
            <a:spLocks noChangeShapeType="1"/>
          </p:cNvSpPr>
          <p:nvPr/>
        </p:nvSpPr>
        <p:spPr bwMode="auto">
          <a:xfrm>
            <a:off x="785367" y="4933776"/>
            <a:ext cx="1588"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3" name="Line 53"/>
          <p:cNvSpPr>
            <a:spLocks noChangeShapeType="1"/>
          </p:cNvSpPr>
          <p:nvPr/>
        </p:nvSpPr>
        <p:spPr bwMode="auto">
          <a:xfrm>
            <a:off x="3712717" y="6070426"/>
            <a:ext cx="0"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4" name="Line 54"/>
          <p:cNvSpPr>
            <a:spLocks noChangeShapeType="1"/>
          </p:cNvSpPr>
          <p:nvPr/>
        </p:nvSpPr>
        <p:spPr bwMode="auto">
          <a:xfrm>
            <a:off x="3955604" y="6102176"/>
            <a:ext cx="1588"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5" name="Line 55"/>
          <p:cNvSpPr>
            <a:spLocks noChangeShapeType="1"/>
          </p:cNvSpPr>
          <p:nvPr/>
        </p:nvSpPr>
        <p:spPr bwMode="auto">
          <a:xfrm flipV="1">
            <a:off x="4293742" y="6137101"/>
            <a:ext cx="19050" cy="1111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6" name="Line 56"/>
          <p:cNvSpPr>
            <a:spLocks noChangeShapeType="1"/>
          </p:cNvSpPr>
          <p:nvPr/>
        </p:nvSpPr>
        <p:spPr bwMode="auto">
          <a:xfrm>
            <a:off x="4669979" y="6184726"/>
            <a:ext cx="1588"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7" name="Line 57"/>
          <p:cNvSpPr>
            <a:spLocks noChangeShapeType="1"/>
          </p:cNvSpPr>
          <p:nvPr/>
        </p:nvSpPr>
        <p:spPr bwMode="auto">
          <a:xfrm>
            <a:off x="4908104" y="6214889"/>
            <a:ext cx="0"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8" name="Rectangle 58"/>
          <p:cNvSpPr>
            <a:spLocks noChangeArrowheads="1"/>
          </p:cNvSpPr>
          <p:nvPr/>
        </p:nvSpPr>
        <p:spPr bwMode="auto">
          <a:xfrm>
            <a:off x="293242" y="3257376"/>
            <a:ext cx="184150"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b="1">
              <a:solidFill>
                <a:srgbClr val="3366FF"/>
              </a:solidFill>
              <a:latin typeface="Arial" charset="0"/>
            </a:endParaRPr>
          </a:p>
        </p:txBody>
      </p:sp>
      <p:sp>
        <p:nvSpPr>
          <p:cNvPr id="97339" name="Text Box 59"/>
          <p:cNvSpPr txBox="1">
            <a:spLocks noChangeArrowheads="1"/>
          </p:cNvSpPr>
          <p:nvPr/>
        </p:nvSpPr>
        <p:spPr bwMode="auto">
          <a:xfrm>
            <a:off x="493267" y="6114876"/>
            <a:ext cx="296863"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1</a:t>
            </a:r>
          </a:p>
        </p:txBody>
      </p:sp>
      <p:sp>
        <p:nvSpPr>
          <p:cNvPr id="97340" name="Text Box 60"/>
          <p:cNvSpPr txBox="1">
            <a:spLocks noChangeArrowheads="1"/>
          </p:cNvSpPr>
          <p:nvPr/>
        </p:nvSpPr>
        <p:spPr bwMode="auto">
          <a:xfrm>
            <a:off x="483742" y="5384626"/>
            <a:ext cx="296863"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4</a:t>
            </a:r>
          </a:p>
        </p:txBody>
      </p:sp>
      <p:sp>
        <p:nvSpPr>
          <p:cNvPr id="97341" name="Text Box 61"/>
          <p:cNvSpPr txBox="1">
            <a:spLocks noChangeArrowheads="1"/>
          </p:cNvSpPr>
          <p:nvPr/>
        </p:nvSpPr>
        <p:spPr bwMode="auto">
          <a:xfrm>
            <a:off x="458342" y="4549601"/>
            <a:ext cx="296863"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7</a:t>
            </a:r>
          </a:p>
        </p:txBody>
      </p:sp>
      <p:sp>
        <p:nvSpPr>
          <p:cNvPr id="97342" name="Text Box 62"/>
          <p:cNvSpPr txBox="1">
            <a:spLocks noChangeArrowheads="1"/>
          </p:cNvSpPr>
          <p:nvPr/>
        </p:nvSpPr>
        <p:spPr bwMode="auto">
          <a:xfrm>
            <a:off x="326579" y="3824114"/>
            <a:ext cx="40957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dirty="0">
                <a:solidFill>
                  <a:srgbClr val="3366FF"/>
                </a:solidFill>
                <a:latin typeface="Arial" charset="0"/>
              </a:rPr>
              <a:t>10</a:t>
            </a:r>
          </a:p>
        </p:txBody>
      </p:sp>
      <p:sp>
        <p:nvSpPr>
          <p:cNvPr id="97343" name="Text Box 63"/>
          <p:cNvSpPr txBox="1">
            <a:spLocks noChangeArrowheads="1"/>
          </p:cNvSpPr>
          <p:nvPr/>
        </p:nvSpPr>
        <p:spPr bwMode="auto">
          <a:xfrm>
            <a:off x="326579" y="3043064"/>
            <a:ext cx="40957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13</a:t>
            </a:r>
          </a:p>
        </p:txBody>
      </p:sp>
      <p:sp>
        <p:nvSpPr>
          <p:cNvPr id="97344" name="Text Box 64"/>
          <p:cNvSpPr txBox="1">
            <a:spLocks noChangeArrowheads="1"/>
          </p:cNvSpPr>
          <p:nvPr/>
        </p:nvSpPr>
        <p:spPr bwMode="auto">
          <a:xfrm>
            <a:off x="602804" y="6203776"/>
            <a:ext cx="296863"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0</a:t>
            </a:r>
          </a:p>
        </p:txBody>
      </p:sp>
      <p:sp>
        <p:nvSpPr>
          <p:cNvPr id="97345" name="Text Box 65"/>
          <p:cNvSpPr txBox="1">
            <a:spLocks noChangeArrowheads="1"/>
          </p:cNvSpPr>
          <p:nvPr/>
        </p:nvSpPr>
        <p:spPr bwMode="auto">
          <a:xfrm>
            <a:off x="1704529" y="6203776"/>
            <a:ext cx="40957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10</a:t>
            </a:r>
          </a:p>
        </p:txBody>
      </p:sp>
      <p:sp>
        <p:nvSpPr>
          <p:cNvPr id="97346" name="Text Box 66"/>
          <p:cNvSpPr txBox="1">
            <a:spLocks noChangeArrowheads="1"/>
          </p:cNvSpPr>
          <p:nvPr/>
        </p:nvSpPr>
        <p:spPr bwMode="auto">
          <a:xfrm>
            <a:off x="2915792" y="6203776"/>
            <a:ext cx="40957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20</a:t>
            </a:r>
          </a:p>
        </p:txBody>
      </p:sp>
      <p:sp>
        <p:nvSpPr>
          <p:cNvPr id="97347" name="Text Box 67"/>
          <p:cNvSpPr txBox="1">
            <a:spLocks noChangeArrowheads="1"/>
          </p:cNvSpPr>
          <p:nvPr/>
        </p:nvSpPr>
        <p:spPr bwMode="auto">
          <a:xfrm>
            <a:off x="4127054" y="6203776"/>
            <a:ext cx="40957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30</a:t>
            </a:r>
          </a:p>
        </p:txBody>
      </p:sp>
      <p:sp>
        <p:nvSpPr>
          <p:cNvPr id="97348" name="Text Box 68"/>
          <p:cNvSpPr txBox="1">
            <a:spLocks noChangeArrowheads="1"/>
          </p:cNvSpPr>
          <p:nvPr/>
        </p:nvSpPr>
        <p:spPr bwMode="auto">
          <a:xfrm>
            <a:off x="5212904" y="6203776"/>
            <a:ext cx="40957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40</a:t>
            </a:r>
          </a:p>
        </p:txBody>
      </p:sp>
      <p:grpSp>
        <p:nvGrpSpPr>
          <p:cNvPr id="97349" name="Group 69"/>
          <p:cNvGrpSpPr>
            <a:grpSpLocks/>
          </p:cNvGrpSpPr>
          <p:nvPr/>
        </p:nvGrpSpPr>
        <p:grpSpPr bwMode="auto">
          <a:xfrm>
            <a:off x="717104" y="3133551"/>
            <a:ext cx="4800600" cy="3078163"/>
            <a:chOff x="384" y="999"/>
            <a:chExt cx="3024" cy="1939"/>
          </a:xfrm>
        </p:grpSpPr>
        <p:grpSp>
          <p:nvGrpSpPr>
            <p:cNvPr id="97350" name="Group 70"/>
            <p:cNvGrpSpPr>
              <a:grpSpLocks/>
            </p:cNvGrpSpPr>
            <p:nvPr/>
          </p:nvGrpSpPr>
          <p:grpSpPr bwMode="auto">
            <a:xfrm>
              <a:off x="384" y="999"/>
              <a:ext cx="93" cy="1938"/>
              <a:chOff x="3964" y="2048"/>
              <a:chExt cx="359" cy="8294"/>
            </a:xfrm>
          </p:grpSpPr>
          <p:sp>
            <p:nvSpPr>
              <p:cNvPr id="97351" name="Line 71"/>
              <p:cNvSpPr>
                <a:spLocks noChangeShapeType="1"/>
              </p:cNvSpPr>
              <p:nvPr/>
            </p:nvSpPr>
            <p:spPr bwMode="auto">
              <a:xfrm>
                <a:off x="3964" y="10341"/>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52" name="Line 72"/>
              <p:cNvSpPr>
                <a:spLocks noChangeShapeType="1"/>
              </p:cNvSpPr>
              <p:nvPr/>
            </p:nvSpPr>
            <p:spPr bwMode="auto">
              <a:xfrm>
                <a:off x="3964" y="8268"/>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53" name="Line 73"/>
              <p:cNvSpPr>
                <a:spLocks noChangeShapeType="1"/>
              </p:cNvSpPr>
              <p:nvPr/>
            </p:nvSpPr>
            <p:spPr bwMode="auto">
              <a:xfrm>
                <a:off x="3964" y="6194"/>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54" name="Line 74"/>
              <p:cNvSpPr>
                <a:spLocks noChangeShapeType="1"/>
              </p:cNvSpPr>
              <p:nvPr/>
            </p:nvSpPr>
            <p:spPr bwMode="auto">
              <a:xfrm>
                <a:off x="3964" y="4121"/>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55" name="Line 75"/>
              <p:cNvSpPr>
                <a:spLocks noChangeShapeType="1"/>
              </p:cNvSpPr>
              <p:nvPr/>
            </p:nvSpPr>
            <p:spPr bwMode="auto">
              <a:xfrm>
                <a:off x="3964" y="2048"/>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56" name="Line 76"/>
              <p:cNvSpPr>
                <a:spLocks noChangeShapeType="1"/>
              </p:cNvSpPr>
              <p:nvPr/>
            </p:nvSpPr>
            <p:spPr bwMode="auto">
              <a:xfrm>
                <a:off x="3964" y="965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57" name="Line 77"/>
              <p:cNvSpPr>
                <a:spLocks noChangeShapeType="1"/>
              </p:cNvSpPr>
              <p:nvPr/>
            </p:nvSpPr>
            <p:spPr bwMode="auto">
              <a:xfrm>
                <a:off x="3964" y="895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58" name="Line 78"/>
              <p:cNvSpPr>
                <a:spLocks noChangeShapeType="1"/>
              </p:cNvSpPr>
              <p:nvPr/>
            </p:nvSpPr>
            <p:spPr bwMode="auto">
              <a:xfrm>
                <a:off x="3964" y="7577"/>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59" name="Line 79"/>
              <p:cNvSpPr>
                <a:spLocks noChangeShapeType="1"/>
              </p:cNvSpPr>
              <p:nvPr/>
            </p:nvSpPr>
            <p:spPr bwMode="auto">
              <a:xfrm>
                <a:off x="3964" y="6885"/>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60" name="Line 80"/>
              <p:cNvSpPr>
                <a:spLocks noChangeShapeType="1"/>
              </p:cNvSpPr>
              <p:nvPr/>
            </p:nvSpPr>
            <p:spPr bwMode="auto">
              <a:xfrm>
                <a:off x="3964" y="5503"/>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61" name="Line 81"/>
              <p:cNvSpPr>
                <a:spLocks noChangeShapeType="1"/>
              </p:cNvSpPr>
              <p:nvPr/>
            </p:nvSpPr>
            <p:spPr bwMode="auto">
              <a:xfrm>
                <a:off x="3964" y="4812"/>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62" name="Line 82"/>
              <p:cNvSpPr>
                <a:spLocks noChangeShapeType="1"/>
              </p:cNvSpPr>
              <p:nvPr/>
            </p:nvSpPr>
            <p:spPr bwMode="auto">
              <a:xfrm>
                <a:off x="3964" y="343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63" name="Line 83"/>
              <p:cNvSpPr>
                <a:spLocks noChangeShapeType="1"/>
              </p:cNvSpPr>
              <p:nvPr/>
            </p:nvSpPr>
            <p:spPr bwMode="auto">
              <a:xfrm>
                <a:off x="3964" y="273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97364" name="Group 84"/>
            <p:cNvGrpSpPr>
              <a:grpSpLocks/>
            </p:cNvGrpSpPr>
            <p:nvPr/>
          </p:nvGrpSpPr>
          <p:grpSpPr bwMode="auto">
            <a:xfrm>
              <a:off x="3307" y="999"/>
              <a:ext cx="93" cy="1938"/>
              <a:chOff x="15271" y="2048"/>
              <a:chExt cx="360" cy="8294"/>
            </a:xfrm>
          </p:grpSpPr>
          <p:sp>
            <p:nvSpPr>
              <p:cNvPr id="97365" name="Line 85"/>
              <p:cNvSpPr>
                <a:spLocks noChangeShapeType="1"/>
              </p:cNvSpPr>
              <p:nvPr/>
            </p:nvSpPr>
            <p:spPr bwMode="auto">
              <a:xfrm flipH="1">
                <a:off x="15271" y="10341"/>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66" name="Line 86"/>
              <p:cNvSpPr>
                <a:spLocks noChangeShapeType="1"/>
              </p:cNvSpPr>
              <p:nvPr/>
            </p:nvSpPr>
            <p:spPr bwMode="auto">
              <a:xfrm flipH="1">
                <a:off x="15271" y="8268"/>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67" name="Line 87"/>
              <p:cNvSpPr>
                <a:spLocks noChangeShapeType="1"/>
              </p:cNvSpPr>
              <p:nvPr/>
            </p:nvSpPr>
            <p:spPr bwMode="auto">
              <a:xfrm flipH="1">
                <a:off x="15271" y="6194"/>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68" name="Line 88"/>
              <p:cNvSpPr>
                <a:spLocks noChangeShapeType="1"/>
              </p:cNvSpPr>
              <p:nvPr/>
            </p:nvSpPr>
            <p:spPr bwMode="auto">
              <a:xfrm flipH="1">
                <a:off x="15271" y="4121"/>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69" name="Line 89"/>
              <p:cNvSpPr>
                <a:spLocks noChangeShapeType="1"/>
              </p:cNvSpPr>
              <p:nvPr/>
            </p:nvSpPr>
            <p:spPr bwMode="auto">
              <a:xfrm flipH="1">
                <a:off x="15271" y="2048"/>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70" name="Line 90"/>
              <p:cNvSpPr>
                <a:spLocks noChangeShapeType="1"/>
              </p:cNvSpPr>
              <p:nvPr/>
            </p:nvSpPr>
            <p:spPr bwMode="auto">
              <a:xfrm flipH="1">
                <a:off x="15437" y="965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71" name="Line 91"/>
              <p:cNvSpPr>
                <a:spLocks noChangeShapeType="1"/>
              </p:cNvSpPr>
              <p:nvPr/>
            </p:nvSpPr>
            <p:spPr bwMode="auto">
              <a:xfrm flipH="1">
                <a:off x="15437" y="895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72" name="Line 92"/>
              <p:cNvSpPr>
                <a:spLocks noChangeShapeType="1"/>
              </p:cNvSpPr>
              <p:nvPr/>
            </p:nvSpPr>
            <p:spPr bwMode="auto">
              <a:xfrm flipH="1">
                <a:off x="15437" y="7577"/>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73" name="Line 93"/>
              <p:cNvSpPr>
                <a:spLocks noChangeShapeType="1"/>
              </p:cNvSpPr>
              <p:nvPr/>
            </p:nvSpPr>
            <p:spPr bwMode="auto">
              <a:xfrm flipH="1">
                <a:off x="15437" y="6885"/>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74" name="Line 94"/>
              <p:cNvSpPr>
                <a:spLocks noChangeShapeType="1"/>
              </p:cNvSpPr>
              <p:nvPr/>
            </p:nvSpPr>
            <p:spPr bwMode="auto">
              <a:xfrm flipH="1">
                <a:off x="15437" y="5503"/>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75" name="Line 95"/>
              <p:cNvSpPr>
                <a:spLocks noChangeShapeType="1"/>
              </p:cNvSpPr>
              <p:nvPr/>
            </p:nvSpPr>
            <p:spPr bwMode="auto">
              <a:xfrm flipH="1">
                <a:off x="15437" y="4812"/>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76" name="Line 96"/>
              <p:cNvSpPr>
                <a:spLocks noChangeShapeType="1"/>
              </p:cNvSpPr>
              <p:nvPr/>
            </p:nvSpPr>
            <p:spPr bwMode="auto">
              <a:xfrm flipH="1">
                <a:off x="15437" y="343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77" name="Line 97"/>
              <p:cNvSpPr>
                <a:spLocks noChangeShapeType="1"/>
              </p:cNvSpPr>
              <p:nvPr/>
            </p:nvSpPr>
            <p:spPr bwMode="auto">
              <a:xfrm flipH="1">
                <a:off x="15437" y="273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97378" name="Group 98"/>
            <p:cNvGrpSpPr>
              <a:grpSpLocks/>
            </p:cNvGrpSpPr>
            <p:nvPr/>
          </p:nvGrpSpPr>
          <p:grpSpPr bwMode="auto">
            <a:xfrm>
              <a:off x="384" y="2853"/>
              <a:ext cx="3016" cy="84"/>
              <a:chOff x="3964" y="9982"/>
              <a:chExt cx="11668" cy="359"/>
            </a:xfrm>
          </p:grpSpPr>
          <p:sp>
            <p:nvSpPr>
              <p:cNvPr id="97379" name="Line 99"/>
              <p:cNvSpPr>
                <a:spLocks noChangeShapeType="1"/>
              </p:cNvSpPr>
              <p:nvPr/>
            </p:nvSpPr>
            <p:spPr bwMode="auto">
              <a:xfrm flipV="1">
                <a:off x="3964"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0" name="Line 100"/>
              <p:cNvSpPr>
                <a:spLocks noChangeShapeType="1"/>
              </p:cNvSpPr>
              <p:nvPr/>
            </p:nvSpPr>
            <p:spPr bwMode="auto">
              <a:xfrm flipV="1">
                <a:off x="6881"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1" name="Line 101"/>
              <p:cNvSpPr>
                <a:spLocks noChangeShapeType="1"/>
              </p:cNvSpPr>
              <p:nvPr/>
            </p:nvSpPr>
            <p:spPr bwMode="auto">
              <a:xfrm flipV="1">
                <a:off x="9797"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2" name="Line 102"/>
              <p:cNvSpPr>
                <a:spLocks noChangeShapeType="1"/>
              </p:cNvSpPr>
              <p:nvPr/>
            </p:nvSpPr>
            <p:spPr bwMode="auto">
              <a:xfrm flipV="1">
                <a:off x="12714"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3" name="Line 103"/>
              <p:cNvSpPr>
                <a:spLocks noChangeShapeType="1"/>
              </p:cNvSpPr>
              <p:nvPr/>
            </p:nvSpPr>
            <p:spPr bwMode="auto">
              <a:xfrm flipV="1">
                <a:off x="15631"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4" name="Line 104"/>
              <p:cNvSpPr>
                <a:spLocks noChangeShapeType="1"/>
              </p:cNvSpPr>
              <p:nvPr/>
            </p:nvSpPr>
            <p:spPr bwMode="auto">
              <a:xfrm flipV="1">
                <a:off x="4545"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5" name="Line 105"/>
              <p:cNvSpPr>
                <a:spLocks noChangeShapeType="1"/>
              </p:cNvSpPr>
              <p:nvPr/>
            </p:nvSpPr>
            <p:spPr bwMode="auto">
              <a:xfrm flipV="1">
                <a:off x="5125"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6" name="Line 106"/>
              <p:cNvSpPr>
                <a:spLocks noChangeShapeType="1"/>
              </p:cNvSpPr>
              <p:nvPr/>
            </p:nvSpPr>
            <p:spPr bwMode="auto">
              <a:xfrm flipV="1">
                <a:off x="5706"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7" name="Line 107"/>
              <p:cNvSpPr>
                <a:spLocks noChangeShapeType="1"/>
              </p:cNvSpPr>
              <p:nvPr/>
            </p:nvSpPr>
            <p:spPr bwMode="auto">
              <a:xfrm flipV="1">
                <a:off x="6300"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8" name="Line 108"/>
              <p:cNvSpPr>
                <a:spLocks noChangeShapeType="1"/>
              </p:cNvSpPr>
              <p:nvPr/>
            </p:nvSpPr>
            <p:spPr bwMode="auto">
              <a:xfrm flipV="1">
                <a:off x="7461"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9" name="Line 109"/>
              <p:cNvSpPr>
                <a:spLocks noChangeShapeType="1"/>
              </p:cNvSpPr>
              <p:nvPr/>
            </p:nvSpPr>
            <p:spPr bwMode="auto">
              <a:xfrm flipV="1">
                <a:off x="8042"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0" name="Line 110"/>
              <p:cNvSpPr>
                <a:spLocks noChangeShapeType="1"/>
              </p:cNvSpPr>
              <p:nvPr/>
            </p:nvSpPr>
            <p:spPr bwMode="auto">
              <a:xfrm flipV="1">
                <a:off x="8636"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1" name="Line 111"/>
              <p:cNvSpPr>
                <a:spLocks noChangeShapeType="1"/>
              </p:cNvSpPr>
              <p:nvPr/>
            </p:nvSpPr>
            <p:spPr bwMode="auto">
              <a:xfrm flipV="1">
                <a:off x="9217"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2" name="Line 112"/>
              <p:cNvSpPr>
                <a:spLocks noChangeShapeType="1"/>
              </p:cNvSpPr>
              <p:nvPr/>
            </p:nvSpPr>
            <p:spPr bwMode="auto">
              <a:xfrm flipV="1">
                <a:off x="10378"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3" name="Line 113"/>
              <p:cNvSpPr>
                <a:spLocks noChangeShapeType="1"/>
              </p:cNvSpPr>
              <p:nvPr/>
            </p:nvSpPr>
            <p:spPr bwMode="auto">
              <a:xfrm flipV="1">
                <a:off x="10958"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4" name="Line 114"/>
              <p:cNvSpPr>
                <a:spLocks noChangeShapeType="1"/>
              </p:cNvSpPr>
              <p:nvPr/>
            </p:nvSpPr>
            <p:spPr bwMode="auto">
              <a:xfrm flipV="1">
                <a:off x="11539"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5" name="Line 115"/>
              <p:cNvSpPr>
                <a:spLocks noChangeShapeType="1"/>
              </p:cNvSpPr>
              <p:nvPr/>
            </p:nvSpPr>
            <p:spPr bwMode="auto">
              <a:xfrm flipV="1">
                <a:off x="12133"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6" name="Line 116"/>
              <p:cNvSpPr>
                <a:spLocks noChangeShapeType="1"/>
              </p:cNvSpPr>
              <p:nvPr/>
            </p:nvSpPr>
            <p:spPr bwMode="auto">
              <a:xfrm flipV="1">
                <a:off x="13294"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7" name="Line 117"/>
              <p:cNvSpPr>
                <a:spLocks noChangeShapeType="1"/>
              </p:cNvSpPr>
              <p:nvPr/>
            </p:nvSpPr>
            <p:spPr bwMode="auto">
              <a:xfrm flipV="1">
                <a:off x="13875"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8" name="Line 118"/>
              <p:cNvSpPr>
                <a:spLocks noChangeShapeType="1"/>
              </p:cNvSpPr>
              <p:nvPr/>
            </p:nvSpPr>
            <p:spPr bwMode="auto">
              <a:xfrm flipV="1">
                <a:off x="14469"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9" name="Line 119"/>
              <p:cNvSpPr>
                <a:spLocks noChangeShapeType="1"/>
              </p:cNvSpPr>
              <p:nvPr/>
            </p:nvSpPr>
            <p:spPr bwMode="auto">
              <a:xfrm flipV="1">
                <a:off x="15050"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97400" name="Group 120"/>
            <p:cNvGrpSpPr>
              <a:grpSpLocks/>
            </p:cNvGrpSpPr>
            <p:nvPr/>
          </p:nvGrpSpPr>
          <p:grpSpPr bwMode="auto">
            <a:xfrm>
              <a:off x="384" y="999"/>
              <a:ext cx="3016" cy="84"/>
              <a:chOff x="3964" y="2048"/>
              <a:chExt cx="11668" cy="359"/>
            </a:xfrm>
          </p:grpSpPr>
          <p:sp>
            <p:nvSpPr>
              <p:cNvPr id="97401" name="Line 121"/>
              <p:cNvSpPr>
                <a:spLocks noChangeShapeType="1"/>
              </p:cNvSpPr>
              <p:nvPr/>
            </p:nvSpPr>
            <p:spPr bwMode="auto">
              <a:xfrm>
                <a:off x="3964"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02" name="Line 122"/>
              <p:cNvSpPr>
                <a:spLocks noChangeShapeType="1"/>
              </p:cNvSpPr>
              <p:nvPr/>
            </p:nvSpPr>
            <p:spPr bwMode="auto">
              <a:xfrm>
                <a:off x="6881"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03" name="Line 123"/>
              <p:cNvSpPr>
                <a:spLocks noChangeShapeType="1"/>
              </p:cNvSpPr>
              <p:nvPr/>
            </p:nvSpPr>
            <p:spPr bwMode="auto">
              <a:xfrm>
                <a:off x="9797"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04" name="Line 124"/>
              <p:cNvSpPr>
                <a:spLocks noChangeShapeType="1"/>
              </p:cNvSpPr>
              <p:nvPr/>
            </p:nvSpPr>
            <p:spPr bwMode="auto">
              <a:xfrm>
                <a:off x="12714"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05" name="Line 125"/>
              <p:cNvSpPr>
                <a:spLocks noChangeShapeType="1"/>
              </p:cNvSpPr>
              <p:nvPr/>
            </p:nvSpPr>
            <p:spPr bwMode="auto">
              <a:xfrm>
                <a:off x="15631"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06" name="Line 126"/>
              <p:cNvSpPr>
                <a:spLocks noChangeShapeType="1"/>
              </p:cNvSpPr>
              <p:nvPr/>
            </p:nvSpPr>
            <p:spPr bwMode="auto">
              <a:xfrm>
                <a:off x="4545"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07" name="Line 127"/>
              <p:cNvSpPr>
                <a:spLocks noChangeShapeType="1"/>
              </p:cNvSpPr>
              <p:nvPr/>
            </p:nvSpPr>
            <p:spPr bwMode="auto">
              <a:xfrm>
                <a:off x="5125"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08" name="Line 128"/>
              <p:cNvSpPr>
                <a:spLocks noChangeShapeType="1"/>
              </p:cNvSpPr>
              <p:nvPr/>
            </p:nvSpPr>
            <p:spPr bwMode="auto">
              <a:xfrm>
                <a:off x="5706"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09" name="Line 129"/>
              <p:cNvSpPr>
                <a:spLocks noChangeShapeType="1"/>
              </p:cNvSpPr>
              <p:nvPr/>
            </p:nvSpPr>
            <p:spPr bwMode="auto">
              <a:xfrm>
                <a:off x="6300"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0" name="Line 130"/>
              <p:cNvSpPr>
                <a:spLocks noChangeShapeType="1"/>
              </p:cNvSpPr>
              <p:nvPr/>
            </p:nvSpPr>
            <p:spPr bwMode="auto">
              <a:xfrm>
                <a:off x="7461"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1" name="Line 131"/>
              <p:cNvSpPr>
                <a:spLocks noChangeShapeType="1"/>
              </p:cNvSpPr>
              <p:nvPr/>
            </p:nvSpPr>
            <p:spPr bwMode="auto">
              <a:xfrm>
                <a:off x="8042"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2" name="Line 132"/>
              <p:cNvSpPr>
                <a:spLocks noChangeShapeType="1"/>
              </p:cNvSpPr>
              <p:nvPr/>
            </p:nvSpPr>
            <p:spPr bwMode="auto">
              <a:xfrm>
                <a:off x="8636"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3" name="Line 133"/>
              <p:cNvSpPr>
                <a:spLocks noChangeShapeType="1"/>
              </p:cNvSpPr>
              <p:nvPr/>
            </p:nvSpPr>
            <p:spPr bwMode="auto">
              <a:xfrm>
                <a:off x="9217"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4" name="Line 134"/>
              <p:cNvSpPr>
                <a:spLocks noChangeShapeType="1"/>
              </p:cNvSpPr>
              <p:nvPr/>
            </p:nvSpPr>
            <p:spPr bwMode="auto">
              <a:xfrm>
                <a:off x="10378"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5" name="Line 135"/>
              <p:cNvSpPr>
                <a:spLocks noChangeShapeType="1"/>
              </p:cNvSpPr>
              <p:nvPr/>
            </p:nvSpPr>
            <p:spPr bwMode="auto">
              <a:xfrm>
                <a:off x="10958"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6" name="Line 136"/>
              <p:cNvSpPr>
                <a:spLocks noChangeShapeType="1"/>
              </p:cNvSpPr>
              <p:nvPr/>
            </p:nvSpPr>
            <p:spPr bwMode="auto">
              <a:xfrm>
                <a:off x="11539"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7" name="Line 137"/>
              <p:cNvSpPr>
                <a:spLocks noChangeShapeType="1"/>
              </p:cNvSpPr>
              <p:nvPr/>
            </p:nvSpPr>
            <p:spPr bwMode="auto">
              <a:xfrm>
                <a:off x="12133"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8" name="Line 138"/>
              <p:cNvSpPr>
                <a:spLocks noChangeShapeType="1"/>
              </p:cNvSpPr>
              <p:nvPr/>
            </p:nvSpPr>
            <p:spPr bwMode="auto">
              <a:xfrm>
                <a:off x="13294"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9" name="Line 139"/>
              <p:cNvSpPr>
                <a:spLocks noChangeShapeType="1"/>
              </p:cNvSpPr>
              <p:nvPr/>
            </p:nvSpPr>
            <p:spPr bwMode="auto">
              <a:xfrm>
                <a:off x="13875"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20" name="Line 140"/>
              <p:cNvSpPr>
                <a:spLocks noChangeShapeType="1"/>
              </p:cNvSpPr>
              <p:nvPr/>
            </p:nvSpPr>
            <p:spPr bwMode="auto">
              <a:xfrm>
                <a:off x="14469"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21" name="Line 141"/>
              <p:cNvSpPr>
                <a:spLocks noChangeShapeType="1"/>
              </p:cNvSpPr>
              <p:nvPr/>
            </p:nvSpPr>
            <p:spPr bwMode="auto">
              <a:xfrm>
                <a:off x="15050"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sp>
          <p:nvSpPr>
            <p:cNvPr id="97422" name="Line 142"/>
            <p:cNvSpPr>
              <a:spLocks noChangeShapeType="1"/>
            </p:cNvSpPr>
            <p:nvPr/>
          </p:nvSpPr>
          <p:spPr bwMode="auto">
            <a:xfrm flipV="1">
              <a:off x="384" y="999"/>
              <a:ext cx="1" cy="1938"/>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23" name="Line 143"/>
            <p:cNvSpPr>
              <a:spLocks noChangeShapeType="1"/>
            </p:cNvSpPr>
            <p:nvPr/>
          </p:nvSpPr>
          <p:spPr bwMode="auto">
            <a:xfrm flipV="1">
              <a:off x="3408" y="999"/>
              <a:ext cx="0" cy="1938"/>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24" name="Line 144"/>
            <p:cNvSpPr>
              <a:spLocks noChangeShapeType="1"/>
            </p:cNvSpPr>
            <p:nvPr/>
          </p:nvSpPr>
          <p:spPr bwMode="auto">
            <a:xfrm>
              <a:off x="384" y="2937"/>
              <a:ext cx="3016"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25" name="Line 145"/>
            <p:cNvSpPr>
              <a:spLocks noChangeShapeType="1"/>
            </p:cNvSpPr>
            <p:nvPr/>
          </p:nvSpPr>
          <p:spPr bwMode="auto">
            <a:xfrm>
              <a:off x="392" y="999"/>
              <a:ext cx="3016"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97426" name="Group 146"/>
          <p:cNvGrpSpPr>
            <a:grpSpLocks/>
          </p:cNvGrpSpPr>
          <p:nvPr/>
        </p:nvGrpSpPr>
        <p:grpSpPr bwMode="auto">
          <a:xfrm>
            <a:off x="2472879" y="6489526"/>
            <a:ext cx="1441450" cy="323850"/>
            <a:chOff x="2498" y="3873"/>
            <a:chExt cx="908" cy="204"/>
          </a:xfrm>
        </p:grpSpPr>
        <p:sp>
          <p:nvSpPr>
            <p:cNvPr id="97427" name="Rectangle 147"/>
            <p:cNvSpPr>
              <a:spLocks noChangeArrowheads="1"/>
            </p:cNvSpPr>
            <p:nvPr/>
          </p:nvSpPr>
          <p:spPr bwMode="auto">
            <a:xfrm>
              <a:off x="2498" y="3873"/>
              <a:ext cx="735" cy="2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dirty="0" err="1">
                  <a:solidFill>
                    <a:srgbClr val="3366FF"/>
                  </a:solidFill>
                  <a:latin typeface="Helvetica" charset="0"/>
                </a:rPr>
                <a:t>mol</a:t>
              </a:r>
              <a:r>
                <a:rPr lang="en-US" sz="2100" dirty="0">
                  <a:solidFill>
                    <a:srgbClr val="3366FF"/>
                  </a:solidFill>
                  <a:latin typeface="Helvetica" charset="0"/>
                </a:rPr>
                <a:t> % Na</a:t>
              </a:r>
              <a:endParaRPr lang="en-US" sz="2000" b="1" dirty="0">
                <a:solidFill>
                  <a:srgbClr val="3366FF"/>
                </a:solidFill>
                <a:latin typeface="Arial" charset="0"/>
              </a:endParaRPr>
            </a:p>
          </p:txBody>
        </p:sp>
        <p:grpSp>
          <p:nvGrpSpPr>
            <p:cNvPr id="97428" name="Group 148"/>
            <p:cNvGrpSpPr>
              <a:grpSpLocks/>
            </p:cNvGrpSpPr>
            <p:nvPr/>
          </p:nvGrpSpPr>
          <p:grpSpPr bwMode="auto">
            <a:xfrm>
              <a:off x="3216" y="3873"/>
              <a:ext cx="190" cy="202"/>
              <a:chOff x="3545" y="3695"/>
              <a:chExt cx="276" cy="271"/>
            </a:xfrm>
          </p:grpSpPr>
          <p:sp>
            <p:nvSpPr>
              <p:cNvPr id="97429" name="Rectangle 149"/>
              <p:cNvSpPr>
                <a:spLocks noChangeArrowheads="1"/>
              </p:cNvSpPr>
              <p:nvPr/>
            </p:nvSpPr>
            <p:spPr bwMode="auto">
              <a:xfrm>
                <a:off x="3545" y="3776"/>
                <a:ext cx="91" cy="1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3366FF"/>
                    </a:solidFill>
                    <a:latin typeface="Helvetica" charset="0"/>
                  </a:rPr>
                  <a:t>2</a:t>
                </a:r>
                <a:endParaRPr lang="en-US" sz="2000" b="1">
                  <a:solidFill>
                    <a:srgbClr val="3366FF"/>
                  </a:solidFill>
                  <a:latin typeface="Arial" charset="0"/>
                </a:endParaRPr>
              </a:p>
            </p:txBody>
          </p:sp>
          <p:sp>
            <p:nvSpPr>
              <p:cNvPr id="97430" name="Rectangle 150"/>
              <p:cNvSpPr>
                <a:spLocks noChangeArrowheads="1"/>
              </p:cNvSpPr>
              <p:nvPr/>
            </p:nvSpPr>
            <p:spPr bwMode="auto">
              <a:xfrm>
                <a:off x="3631" y="3695"/>
                <a:ext cx="190" cy="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a:solidFill>
                      <a:srgbClr val="3366FF"/>
                    </a:solidFill>
                    <a:latin typeface="Helvetica" charset="0"/>
                  </a:rPr>
                  <a:t>O</a:t>
                </a:r>
                <a:endParaRPr lang="en-US" sz="2000" b="1">
                  <a:solidFill>
                    <a:srgbClr val="3366FF"/>
                  </a:solidFill>
                  <a:latin typeface="Arial" charset="0"/>
                </a:endParaRPr>
              </a:p>
            </p:txBody>
          </p:sp>
        </p:grpSp>
      </p:grpSp>
      <p:sp>
        <p:nvSpPr>
          <p:cNvPr id="97431" name="Rectangle 151"/>
          <p:cNvSpPr>
            <a:spLocks noChangeArrowheads="1"/>
          </p:cNvSpPr>
          <p:nvPr/>
        </p:nvSpPr>
        <p:spPr bwMode="auto">
          <a:xfrm rot="16200000">
            <a:off x="129729" y="4748039"/>
            <a:ext cx="325438"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3366FF"/>
                </a:solidFill>
                <a:latin typeface="Helvetica" charset="0"/>
              </a:rPr>
              <a:t>log </a:t>
            </a:r>
            <a:endParaRPr lang="en-US" sz="1800" b="1">
              <a:solidFill>
                <a:srgbClr val="3366FF"/>
              </a:solidFill>
              <a:latin typeface="Arial" charset="0"/>
            </a:endParaRPr>
          </a:p>
        </p:txBody>
      </p:sp>
      <p:sp>
        <p:nvSpPr>
          <p:cNvPr id="97432" name="Rectangle 152"/>
          <p:cNvSpPr>
            <a:spLocks noChangeArrowheads="1"/>
          </p:cNvSpPr>
          <p:nvPr/>
        </p:nvSpPr>
        <p:spPr bwMode="auto">
          <a:xfrm rot="16200000">
            <a:off x="224979" y="4506739"/>
            <a:ext cx="147638"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dirty="0">
                <a:solidFill>
                  <a:srgbClr val="3366FF"/>
                </a:solidFill>
                <a:latin typeface="Symbol" charset="2"/>
                <a:cs typeface="Symbol" charset="2"/>
              </a:rPr>
              <a:t>h</a:t>
            </a:r>
            <a:endParaRPr lang="en-US" sz="1800" b="1" dirty="0">
              <a:solidFill>
                <a:srgbClr val="3366FF"/>
              </a:solidFill>
              <a:latin typeface="Symbol" charset="2"/>
              <a:cs typeface="Symbol" charset="2"/>
            </a:endParaRPr>
          </a:p>
        </p:txBody>
      </p:sp>
      <p:sp>
        <p:nvSpPr>
          <p:cNvPr id="97433" name="Rectangle 153"/>
          <p:cNvSpPr>
            <a:spLocks noChangeArrowheads="1"/>
          </p:cNvSpPr>
          <p:nvPr/>
        </p:nvSpPr>
        <p:spPr bwMode="auto">
          <a:xfrm rot="16200000">
            <a:off x="-32196" y="4081289"/>
            <a:ext cx="622300"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3366FF"/>
                </a:solidFill>
                <a:latin typeface="Helvetica" charset="0"/>
              </a:rPr>
              <a:t>, Pa s</a:t>
            </a:r>
            <a:endParaRPr lang="en-US" sz="1800" b="1">
              <a:solidFill>
                <a:srgbClr val="3366FF"/>
              </a:solidFill>
              <a:latin typeface="Arial" charset="0"/>
            </a:endParaRPr>
          </a:p>
        </p:txBody>
      </p:sp>
      <p:sp>
        <p:nvSpPr>
          <p:cNvPr id="97443" name="Rectangle 163"/>
          <p:cNvSpPr>
            <a:spLocks noChangeArrowheads="1"/>
          </p:cNvSpPr>
          <p:nvPr/>
        </p:nvSpPr>
        <p:spPr bwMode="auto">
          <a:xfrm>
            <a:off x="611560" y="3384376"/>
            <a:ext cx="152400" cy="152400"/>
          </a:xfrm>
          <a:prstGeom prst="rect">
            <a:avLst/>
          </a:prstGeom>
          <a:solidFill>
            <a:srgbClr val="FB151D"/>
          </a:solidFill>
          <a:ln w="9525">
            <a:solidFill>
              <a:schemeClr val="tx1"/>
            </a:solidFill>
            <a:miter lim="800000"/>
            <a:headEnd/>
            <a:tailEnd/>
          </a:ln>
        </p:spPr>
        <p:txBody>
          <a:bodyPr wrap="none" anchor="ctr"/>
          <a:lstStyle/>
          <a:p>
            <a:endParaRPr lang="en-US">
              <a:solidFill>
                <a:srgbClr val="3366FF"/>
              </a:solidFill>
            </a:endParaRPr>
          </a:p>
        </p:txBody>
      </p:sp>
      <p:sp>
        <p:nvSpPr>
          <p:cNvPr id="97444" name="Text Box 164"/>
          <p:cNvSpPr txBox="1">
            <a:spLocks noChangeArrowheads="1"/>
          </p:cNvSpPr>
          <p:nvPr/>
        </p:nvSpPr>
        <p:spPr bwMode="auto">
          <a:xfrm>
            <a:off x="-36512" y="2660402"/>
            <a:ext cx="9271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dirty="0">
                <a:solidFill>
                  <a:srgbClr val="3366FF"/>
                </a:solidFill>
                <a:latin typeface="Geneva" charset="0"/>
              </a:rPr>
              <a:t>1200°C</a:t>
            </a:r>
          </a:p>
        </p:txBody>
      </p:sp>
      <p:pic>
        <p:nvPicPr>
          <p:cNvPr id="808" name="Image 807"/>
          <p:cNvPicPr>
            <a:picLocks noChangeAspect="1"/>
          </p:cNvPicPr>
          <p:nvPr/>
        </p:nvPicPr>
        <p:blipFill>
          <a:blip r:embed="rId3"/>
          <a:stretch>
            <a:fillRect/>
          </a:stretch>
        </p:blipFill>
        <p:spPr>
          <a:xfrm>
            <a:off x="5727277" y="3068960"/>
            <a:ext cx="2592288" cy="3656779"/>
          </a:xfrm>
          <a:prstGeom prst="rect">
            <a:avLst/>
          </a:prstGeom>
        </p:spPr>
      </p:pic>
      <p:pic>
        <p:nvPicPr>
          <p:cNvPr id="809" name="Image 808"/>
          <p:cNvPicPr>
            <a:picLocks noChangeAspect="1"/>
          </p:cNvPicPr>
          <p:nvPr/>
        </p:nvPicPr>
        <p:blipFill>
          <a:blip r:embed="rId4"/>
          <a:stretch>
            <a:fillRect/>
          </a:stretch>
        </p:blipFill>
        <p:spPr>
          <a:xfrm>
            <a:off x="5724128" y="3068960"/>
            <a:ext cx="2592288" cy="3656779"/>
          </a:xfrm>
          <a:prstGeom prst="rect">
            <a:avLst/>
          </a:prstGeom>
        </p:spPr>
      </p:pic>
      <p:sp>
        <p:nvSpPr>
          <p:cNvPr id="3" name="ZoneTexte 2"/>
          <p:cNvSpPr txBox="1"/>
          <p:nvPr/>
        </p:nvSpPr>
        <p:spPr>
          <a:xfrm>
            <a:off x="3779912" y="1412776"/>
            <a:ext cx="490351" cy="261610"/>
          </a:xfrm>
          <a:prstGeom prst="rect">
            <a:avLst/>
          </a:prstGeom>
          <a:noFill/>
        </p:spPr>
        <p:txBody>
          <a:bodyPr wrap="none" rtlCol="0">
            <a:spAutoFit/>
          </a:bodyPr>
          <a:lstStyle/>
          <a:p>
            <a:r>
              <a:rPr lang="fr-FR" sz="1100" dirty="0" smtClean="0">
                <a:solidFill>
                  <a:srgbClr val="FF6600"/>
                </a:solidFill>
              </a:rPr>
              <a:t>NBO</a:t>
            </a:r>
            <a:endParaRPr lang="fr-FR" sz="1100" dirty="0">
              <a:solidFill>
                <a:srgbClr val="FF6600"/>
              </a:solidFill>
            </a:endParaRPr>
          </a:p>
        </p:txBody>
      </p:sp>
      <p:sp>
        <p:nvSpPr>
          <p:cNvPr id="1058" name="ZoneTexte 1057"/>
          <p:cNvSpPr txBox="1"/>
          <p:nvPr/>
        </p:nvSpPr>
        <p:spPr>
          <a:xfrm>
            <a:off x="683568" y="1124744"/>
            <a:ext cx="388479" cy="261610"/>
          </a:xfrm>
          <a:prstGeom prst="rect">
            <a:avLst/>
          </a:prstGeom>
          <a:noFill/>
        </p:spPr>
        <p:txBody>
          <a:bodyPr wrap="none" rtlCol="0">
            <a:spAutoFit/>
          </a:bodyPr>
          <a:lstStyle/>
          <a:p>
            <a:r>
              <a:rPr lang="fr-FR" sz="1100" dirty="0" smtClean="0">
                <a:solidFill>
                  <a:srgbClr val="21D6D0"/>
                </a:solidFill>
              </a:rPr>
              <a:t>BO</a:t>
            </a:r>
            <a:endParaRPr lang="fr-FR" sz="1100" dirty="0">
              <a:solidFill>
                <a:srgbClr val="21D6D0"/>
              </a:solidFill>
            </a:endParaRPr>
          </a:p>
        </p:txBody>
      </p:sp>
      <p:sp>
        <p:nvSpPr>
          <p:cNvPr id="2" name="ZoneTexte 1"/>
          <p:cNvSpPr txBox="1"/>
          <p:nvPr/>
        </p:nvSpPr>
        <p:spPr>
          <a:xfrm>
            <a:off x="4355976" y="4941168"/>
            <a:ext cx="758441" cy="446276"/>
          </a:xfrm>
          <a:prstGeom prst="rect">
            <a:avLst/>
          </a:prstGeom>
          <a:noFill/>
        </p:spPr>
        <p:txBody>
          <a:bodyPr wrap="none" rtlCol="0">
            <a:spAutoFit/>
          </a:bodyPr>
          <a:lstStyle/>
          <a:p>
            <a:r>
              <a:rPr lang="fr-FR" b="1" dirty="0" smtClean="0">
                <a:solidFill>
                  <a:srgbClr val="249522"/>
                </a:solidFill>
              </a:rPr>
              <a:t>NS2</a:t>
            </a:r>
            <a:endParaRPr lang="fr-FR" b="1" dirty="0">
              <a:solidFill>
                <a:srgbClr val="249522"/>
              </a:solidFill>
            </a:endParaRPr>
          </a:p>
        </p:txBody>
      </p:sp>
      <p:cxnSp>
        <p:nvCxnSpPr>
          <p:cNvPr id="5" name="Connecteur droit avec flèche 4"/>
          <p:cNvCxnSpPr/>
          <p:nvPr/>
        </p:nvCxnSpPr>
        <p:spPr bwMode="auto">
          <a:xfrm>
            <a:off x="4644008" y="5373216"/>
            <a:ext cx="0" cy="648072"/>
          </a:xfrm>
          <a:prstGeom prst="straightConnector1">
            <a:avLst/>
          </a:prstGeom>
          <a:solidFill>
            <a:schemeClr val="accent1"/>
          </a:solidFill>
          <a:ln w="38100" cap="flat" cmpd="sng" algn="ctr">
            <a:solidFill>
              <a:srgbClr val="249522"/>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7" name="Connecteur droit avec flèche 6"/>
          <p:cNvCxnSpPr/>
          <p:nvPr/>
        </p:nvCxnSpPr>
        <p:spPr bwMode="auto">
          <a:xfrm>
            <a:off x="6876256" y="4077072"/>
            <a:ext cx="720080" cy="504056"/>
          </a:xfrm>
          <a:prstGeom prst="straightConnector1">
            <a:avLst/>
          </a:prstGeom>
          <a:solidFill>
            <a:schemeClr val="accent1"/>
          </a:solidFill>
          <a:ln w="38100" cap="flat" cmpd="sng" algn="ctr">
            <a:solidFill>
              <a:srgbClr val="008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8" name="Rectangle 7"/>
          <p:cNvSpPr/>
          <p:nvPr/>
        </p:nvSpPr>
        <p:spPr>
          <a:xfrm>
            <a:off x="-36512" y="312911"/>
            <a:ext cx="5328592" cy="338554"/>
          </a:xfrm>
          <a:prstGeom prst="rect">
            <a:avLst/>
          </a:prstGeom>
        </p:spPr>
        <p:txBody>
          <a:bodyPr wrap="square">
            <a:spAutoFit/>
          </a:bodyPr>
          <a:lstStyle/>
          <a:p>
            <a:r>
              <a:rPr lang="fr-FR" sz="1600" b="1" dirty="0">
                <a:solidFill>
                  <a:schemeClr val="bg1"/>
                </a:solidFill>
              </a:rPr>
              <a:t>Structure versus propriétés des silicates fondus</a:t>
            </a:r>
          </a:p>
        </p:txBody>
      </p:sp>
    </p:spTree>
    <p:extLst>
      <p:ext uri="{BB962C8B-B14F-4D97-AF65-F5344CB8AC3E}">
        <p14:creationId xmlns:p14="http://schemas.microsoft.com/office/powerpoint/2010/main" val="2917394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211" name="Group 779"/>
          <p:cNvGrpSpPr>
            <a:grpSpLocks/>
          </p:cNvGrpSpPr>
          <p:nvPr/>
        </p:nvGrpSpPr>
        <p:grpSpPr bwMode="auto">
          <a:xfrm>
            <a:off x="1619672" y="1578372"/>
            <a:ext cx="350838" cy="698500"/>
            <a:chOff x="1392" y="576"/>
            <a:chExt cx="221" cy="440"/>
          </a:xfrm>
        </p:grpSpPr>
        <p:sp>
          <p:nvSpPr>
            <p:cNvPr id="19205" name="Oval 773"/>
            <p:cNvSpPr>
              <a:spLocks noChangeArrowheads="1"/>
            </p:cNvSpPr>
            <p:nvPr/>
          </p:nvSpPr>
          <p:spPr bwMode="auto">
            <a:xfrm rot="-5466546">
              <a:off x="1390" y="866"/>
              <a:ext cx="152" cy="148"/>
            </a:xfrm>
            <a:prstGeom prst="ellipse">
              <a:avLst/>
            </a:prstGeom>
            <a:solidFill>
              <a:srgbClr val="099B1B"/>
            </a:solidFill>
            <a:ln w="9525">
              <a:solidFill>
                <a:srgbClr val="099B1B"/>
              </a:solidFill>
              <a:round/>
              <a:headEnd/>
              <a:tailEnd/>
            </a:ln>
          </p:spPr>
          <p:txBody>
            <a:bodyPr wrap="none" anchor="ctr"/>
            <a:lstStyle/>
            <a:p>
              <a:endParaRPr lang="en-US">
                <a:solidFill>
                  <a:srgbClr val="3366FF"/>
                </a:solidFill>
              </a:endParaRPr>
            </a:p>
          </p:txBody>
        </p:sp>
        <p:sp>
          <p:nvSpPr>
            <p:cNvPr id="19206" name="Oval 774"/>
            <p:cNvSpPr>
              <a:spLocks noChangeArrowheads="1"/>
            </p:cNvSpPr>
            <p:nvPr/>
          </p:nvSpPr>
          <p:spPr bwMode="auto">
            <a:xfrm rot="-5466546">
              <a:off x="1390" y="578"/>
              <a:ext cx="152" cy="148"/>
            </a:xfrm>
            <a:prstGeom prst="ellipse">
              <a:avLst/>
            </a:prstGeom>
            <a:solidFill>
              <a:srgbClr val="099B1B"/>
            </a:solidFill>
            <a:ln w="9525">
              <a:solidFill>
                <a:srgbClr val="099B1B"/>
              </a:solidFill>
              <a:round/>
              <a:headEnd/>
              <a:tailEnd/>
            </a:ln>
          </p:spPr>
          <p:txBody>
            <a:bodyPr wrap="none" anchor="ctr"/>
            <a:lstStyle/>
            <a:p>
              <a:endParaRPr lang="en-US">
                <a:solidFill>
                  <a:srgbClr val="3366FF"/>
                </a:solidFill>
              </a:endParaRPr>
            </a:p>
          </p:txBody>
        </p:sp>
        <p:sp>
          <p:nvSpPr>
            <p:cNvPr id="19209" name="Freeform 777"/>
            <p:cNvSpPr>
              <a:spLocks/>
            </p:cNvSpPr>
            <p:nvPr/>
          </p:nvSpPr>
          <p:spPr bwMode="auto">
            <a:xfrm rot="-5792108">
              <a:off x="1528" y="776"/>
              <a:ext cx="93"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grpSp>
      <p:sp>
        <p:nvSpPr>
          <p:cNvPr id="19212" name="Text Box 780"/>
          <p:cNvSpPr txBox="1">
            <a:spLocks noChangeArrowheads="1"/>
          </p:cNvSpPr>
          <p:nvPr/>
        </p:nvSpPr>
        <p:spPr bwMode="auto">
          <a:xfrm>
            <a:off x="1259632" y="739601"/>
            <a:ext cx="1185863"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rgbClr val="008000"/>
                </a:solidFill>
                <a:latin typeface="Arial" charset="0"/>
              </a:rPr>
              <a:t>+ Na</a:t>
            </a:r>
            <a:r>
              <a:rPr lang="en-US" baseline="-25000" dirty="0">
                <a:solidFill>
                  <a:srgbClr val="008000"/>
                </a:solidFill>
                <a:latin typeface="Arial" charset="0"/>
              </a:rPr>
              <a:t>2</a:t>
            </a:r>
            <a:r>
              <a:rPr lang="en-US" dirty="0">
                <a:solidFill>
                  <a:srgbClr val="008000"/>
                </a:solidFill>
                <a:latin typeface="Arial" charset="0"/>
              </a:rPr>
              <a:t>O</a:t>
            </a:r>
          </a:p>
        </p:txBody>
      </p:sp>
      <p:grpSp>
        <p:nvGrpSpPr>
          <p:cNvPr id="97436" name="Group 156"/>
          <p:cNvGrpSpPr>
            <a:grpSpLocks/>
          </p:cNvGrpSpPr>
          <p:nvPr/>
        </p:nvGrpSpPr>
        <p:grpSpPr bwMode="auto">
          <a:xfrm>
            <a:off x="94184" y="3003376"/>
            <a:ext cx="5562600" cy="3810000"/>
            <a:chOff x="336" y="1680"/>
            <a:chExt cx="3504" cy="2400"/>
          </a:xfrm>
        </p:grpSpPr>
        <p:sp>
          <p:nvSpPr>
            <p:cNvPr id="97435" name="Rectangle 155"/>
            <p:cNvSpPr>
              <a:spLocks noChangeArrowheads="1"/>
            </p:cNvSpPr>
            <p:nvPr/>
          </p:nvSpPr>
          <p:spPr bwMode="auto">
            <a:xfrm>
              <a:off x="336" y="1680"/>
              <a:ext cx="3504" cy="2395"/>
            </a:xfrm>
            <a:prstGeom prst="rect">
              <a:avLst/>
            </a:prstGeom>
            <a:solidFill>
              <a:schemeClr val="bg1"/>
            </a:solidFill>
            <a:ln w="9525">
              <a:noFill/>
              <a:miter lim="800000"/>
              <a:headEnd/>
              <a:tailEnd/>
            </a:ln>
          </p:spPr>
          <p:txBody>
            <a:bodyPr wrap="none" anchor="ctr"/>
            <a:lstStyle/>
            <a:p>
              <a:pPr algn="ctr"/>
              <a:endParaRPr lang="en-US">
                <a:solidFill>
                  <a:srgbClr val="3366FF"/>
                </a:solidFill>
                <a:latin typeface="Arial" charset="0"/>
              </a:endParaRPr>
            </a:p>
          </p:txBody>
        </p:sp>
        <p:grpSp>
          <p:nvGrpSpPr>
            <p:cNvPr id="97434" name="Group 154"/>
            <p:cNvGrpSpPr>
              <a:grpSpLocks/>
            </p:cNvGrpSpPr>
            <p:nvPr/>
          </p:nvGrpSpPr>
          <p:grpSpPr bwMode="auto">
            <a:xfrm>
              <a:off x="382" y="1705"/>
              <a:ext cx="3458" cy="2375"/>
              <a:chOff x="1024" y="1705"/>
              <a:chExt cx="3458" cy="2375"/>
            </a:xfrm>
          </p:grpSpPr>
          <p:sp>
            <p:nvSpPr>
              <p:cNvPr id="18914" name="Text Box 482"/>
              <p:cNvSpPr txBox="1">
                <a:spLocks noChangeArrowheads="1"/>
              </p:cNvSpPr>
              <p:nvPr/>
            </p:nvSpPr>
            <p:spPr bwMode="auto">
              <a:xfrm>
                <a:off x="1248" y="3849"/>
                <a:ext cx="417" cy="231"/>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b="1">
                    <a:solidFill>
                      <a:srgbClr val="3366FF"/>
                    </a:solidFill>
                    <a:latin typeface="Arial" charset="0"/>
                  </a:rPr>
                  <a:t>SiO</a:t>
                </a:r>
                <a:r>
                  <a:rPr lang="en-US" sz="1800" b="1" baseline="-25000">
                    <a:solidFill>
                      <a:srgbClr val="3366FF"/>
                    </a:solidFill>
                    <a:latin typeface="Arial" charset="0"/>
                  </a:rPr>
                  <a:t>2</a:t>
                </a:r>
                <a:endParaRPr lang="en-US" sz="1800" b="1">
                  <a:solidFill>
                    <a:srgbClr val="3366FF"/>
                  </a:solidFill>
                  <a:latin typeface="Arial" charset="0"/>
                </a:endParaRPr>
              </a:p>
            </p:txBody>
          </p:sp>
          <p:sp>
            <p:nvSpPr>
              <p:cNvPr id="18790" name="Rectangle 358"/>
              <p:cNvSpPr>
                <a:spLocks noChangeArrowheads="1"/>
              </p:cNvSpPr>
              <p:nvPr/>
            </p:nvSpPr>
            <p:spPr bwMode="auto">
              <a:xfrm>
                <a:off x="1367" y="1933"/>
                <a:ext cx="61" cy="5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3366FF"/>
                  </a:solidFill>
                </a:endParaRPr>
              </a:p>
            </p:txBody>
          </p:sp>
          <p:sp>
            <p:nvSpPr>
              <p:cNvPr id="18791" name="Rectangle 359"/>
              <p:cNvSpPr>
                <a:spLocks noChangeArrowheads="1"/>
              </p:cNvSpPr>
              <p:nvPr/>
            </p:nvSpPr>
            <p:spPr bwMode="auto">
              <a:xfrm>
                <a:off x="1367" y="1936"/>
                <a:ext cx="58" cy="52"/>
              </a:xfrm>
              <a:prstGeom prst="rect">
                <a:avLst/>
              </a:prstGeom>
              <a:solidFill>
                <a:schemeClr val="bg1"/>
              </a:solidFill>
              <a:ln w="22225">
                <a:solidFill>
                  <a:srgbClr val="E40D05"/>
                </a:solidFill>
                <a:miter lim="800000"/>
                <a:headEnd/>
                <a:tailEnd/>
              </a:ln>
            </p:spPr>
            <p:txBody>
              <a:bodyPr/>
              <a:lstStyle/>
              <a:p>
                <a:endParaRPr lang="en-US" b="1">
                  <a:solidFill>
                    <a:srgbClr val="3366FF"/>
                  </a:solidFill>
                  <a:latin typeface="Arial" charset="0"/>
                </a:endParaRPr>
              </a:p>
            </p:txBody>
          </p:sp>
          <p:sp>
            <p:nvSpPr>
              <p:cNvPr id="18807" name="Line 375"/>
              <p:cNvSpPr>
                <a:spLocks noChangeShapeType="1"/>
              </p:cNvSpPr>
              <p:nvPr/>
            </p:nvSpPr>
            <p:spPr bwMode="auto">
              <a:xfrm>
                <a:off x="1396" y="1959"/>
                <a:ext cx="1"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08" name="Line 376"/>
              <p:cNvSpPr>
                <a:spLocks noChangeShapeType="1"/>
              </p:cNvSpPr>
              <p:nvPr/>
            </p:nvSpPr>
            <p:spPr bwMode="auto">
              <a:xfrm>
                <a:off x="1396" y="2105"/>
                <a:ext cx="1"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09" name="Line 377"/>
              <p:cNvSpPr>
                <a:spLocks noChangeShapeType="1"/>
              </p:cNvSpPr>
              <p:nvPr/>
            </p:nvSpPr>
            <p:spPr bwMode="auto">
              <a:xfrm>
                <a:off x="1400" y="2637"/>
                <a:ext cx="0"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10" name="Line 378"/>
              <p:cNvSpPr>
                <a:spLocks noChangeShapeType="1"/>
              </p:cNvSpPr>
              <p:nvPr/>
            </p:nvSpPr>
            <p:spPr bwMode="auto">
              <a:xfrm>
                <a:off x="1403" y="2718"/>
                <a:ext cx="1"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11" name="Line 379"/>
              <p:cNvSpPr>
                <a:spLocks noChangeShapeType="1"/>
              </p:cNvSpPr>
              <p:nvPr/>
            </p:nvSpPr>
            <p:spPr bwMode="auto">
              <a:xfrm>
                <a:off x="1403" y="2734"/>
                <a:ext cx="1"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12" name="Line 380"/>
              <p:cNvSpPr>
                <a:spLocks noChangeShapeType="1"/>
              </p:cNvSpPr>
              <p:nvPr/>
            </p:nvSpPr>
            <p:spPr bwMode="auto">
              <a:xfrm>
                <a:off x="1435" y="2896"/>
                <a:ext cx="1"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15" name="Line 383"/>
              <p:cNvSpPr>
                <a:spLocks noChangeShapeType="1"/>
              </p:cNvSpPr>
              <p:nvPr/>
            </p:nvSpPr>
            <p:spPr bwMode="auto">
              <a:xfrm flipV="1">
                <a:off x="3645" y="3654"/>
                <a:ext cx="12" cy="7"/>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17" name="Line 385"/>
              <p:cNvSpPr>
                <a:spLocks noChangeShapeType="1"/>
              </p:cNvSpPr>
              <p:nvPr/>
            </p:nvSpPr>
            <p:spPr bwMode="auto">
              <a:xfrm>
                <a:off x="4032" y="3703"/>
                <a:ext cx="0" cy="1"/>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26" name="Rectangle 394"/>
              <p:cNvSpPr>
                <a:spLocks noChangeArrowheads="1"/>
              </p:cNvSpPr>
              <p:nvPr/>
            </p:nvSpPr>
            <p:spPr bwMode="auto">
              <a:xfrm>
                <a:off x="1125" y="1840"/>
                <a:ext cx="116" cy="288"/>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b="1">
                  <a:solidFill>
                    <a:srgbClr val="3366FF"/>
                  </a:solidFill>
                  <a:latin typeface="Arial" charset="0"/>
                </a:endParaRPr>
              </a:p>
            </p:txBody>
          </p:sp>
          <p:sp>
            <p:nvSpPr>
              <p:cNvPr id="18827" name="Text Box 395"/>
              <p:cNvSpPr txBox="1">
                <a:spLocks noChangeArrowheads="1"/>
              </p:cNvSpPr>
              <p:nvPr/>
            </p:nvSpPr>
            <p:spPr bwMode="auto">
              <a:xfrm>
                <a:off x="1251" y="3640"/>
                <a:ext cx="187"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1</a:t>
                </a:r>
              </a:p>
            </p:txBody>
          </p:sp>
          <p:sp>
            <p:nvSpPr>
              <p:cNvPr id="18828" name="Text Box 396"/>
              <p:cNvSpPr txBox="1">
                <a:spLocks noChangeArrowheads="1"/>
              </p:cNvSpPr>
              <p:nvPr/>
            </p:nvSpPr>
            <p:spPr bwMode="auto">
              <a:xfrm>
                <a:off x="1245" y="3180"/>
                <a:ext cx="187"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4</a:t>
                </a:r>
              </a:p>
            </p:txBody>
          </p:sp>
          <p:sp>
            <p:nvSpPr>
              <p:cNvPr id="18829" name="Text Box 397"/>
              <p:cNvSpPr txBox="1">
                <a:spLocks noChangeArrowheads="1"/>
              </p:cNvSpPr>
              <p:nvPr/>
            </p:nvSpPr>
            <p:spPr bwMode="auto">
              <a:xfrm>
                <a:off x="1229" y="2654"/>
                <a:ext cx="187"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7</a:t>
                </a:r>
              </a:p>
            </p:txBody>
          </p:sp>
          <p:sp>
            <p:nvSpPr>
              <p:cNvPr id="18830" name="Text Box 398"/>
              <p:cNvSpPr txBox="1">
                <a:spLocks noChangeArrowheads="1"/>
              </p:cNvSpPr>
              <p:nvPr/>
            </p:nvSpPr>
            <p:spPr bwMode="auto">
              <a:xfrm>
                <a:off x="1146" y="2197"/>
                <a:ext cx="258"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10</a:t>
                </a:r>
              </a:p>
            </p:txBody>
          </p:sp>
          <p:sp>
            <p:nvSpPr>
              <p:cNvPr id="18831" name="Text Box 399"/>
              <p:cNvSpPr txBox="1">
                <a:spLocks noChangeArrowheads="1"/>
              </p:cNvSpPr>
              <p:nvPr/>
            </p:nvSpPr>
            <p:spPr bwMode="auto">
              <a:xfrm>
                <a:off x="1146" y="1705"/>
                <a:ext cx="258"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13</a:t>
                </a:r>
              </a:p>
            </p:txBody>
          </p:sp>
          <p:sp>
            <p:nvSpPr>
              <p:cNvPr id="18832" name="Text Box 400"/>
              <p:cNvSpPr txBox="1">
                <a:spLocks noChangeArrowheads="1"/>
              </p:cNvSpPr>
              <p:nvPr/>
            </p:nvSpPr>
            <p:spPr bwMode="auto">
              <a:xfrm>
                <a:off x="1320" y="3696"/>
                <a:ext cx="187"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0</a:t>
                </a:r>
              </a:p>
            </p:txBody>
          </p:sp>
          <p:sp>
            <p:nvSpPr>
              <p:cNvPr id="18833" name="Text Box 401"/>
              <p:cNvSpPr txBox="1">
                <a:spLocks noChangeArrowheads="1"/>
              </p:cNvSpPr>
              <p:nvPr/>
            </p:nvSpPr>
            <p:spPr bwMode="auto">
              <a:xfrm>
                <a:off x="2014" y="3696"/>
                <a:ext cx="258"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10</a:t>
                </a:r>
              </a:p>
            </p:txBody>
          </p:sp>
          <p:sp>
            <p:nvSpPr>
              <p:cNvPr id="18834" name="Text Box 402"/>
              <p:cNvSpPr txBox="1">
                <a:spLocks noChangeArrowheads="1"/>
              </p:cNvSpPr>
              <p:nvPr/>
            </p:nvSpPr>
            <p:spPr bwMode="auto">
              <a:xfrm>
                <a:off x="2777" y="3696"/>
                <a:ext cx="258"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20</a:t>
                </a:r>
              </a:p>
            </p:txBody>
          </p:sp>
          <p:sp>
            <p:nvSpPr>
              <p:cNvPr id="18835" name="Text Box 403"/>
              <p:cNvSpPr txBox="1">
                <a:spLocks noChangeArrowheads="1"/>
              </p:cNvSpPr>
              <p:nvPr/>
            </p:nvSpPr>
            <p:spPr bwMode="auto">
              <a:xfrm>
                <a:off x="3540" y="3696"/>
                <a:ext cx="258"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30</a:t>
                </a:r>
              </a:p>
            </p:txBody>
          </p:sp>
          <p:sp>
            <p:nvSpPr>
              <p:cNvPr id="18836" name="Text Box 404"/>
              <p:cNvSpPr txBox="1">
                <a:spLocks noChangeArrowheads="1"/>
              </p:cNvSpPr>
              <p:nvPr/>
            </p:nvSpPr>
            <p:spPr bwMode="auto">
              <a:xfrm>
                <a:off x="4224" y="3696"/>
                <a:ext cx="258" cy="212"/>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40</a:t>
                </a:r>
              </a:p>
            </p:txBody>
          </p:sp>
          <p:grpSp>
            <p:nvGrpSpPr>
              <p:cNvPr id="18837" name="Group 405"/>
              <p:cNvGrpSpPr>
                <a:grpSpLocks/>
              </p:cNvGrpSpPr>
              <p:nvPr/>
            </p:nvGrpSpPr>
            <p:grpSpPr bwMode="auto">
              <a:xfrm>
                <a:off x="1392" y="1762"/>
                <a:ext cx="3024" cy="1939"/>
                <a:chOff x="384" y="999"/>
                <a:chExt cx="3024" cy="1939"/>
              </a:xfrm>
            </p:grpSpPr>
            <p:grpSp>
              <p:nvGrpSpPr>
                <p:cNvPr id="18838" name="Group 406"/>
                <p:cNvGrpSpPr>
                  <a:grpSpLocks/>
                </p:cNvGrpSpPr>
                <p:nvPr/>
              </p:nvGrpSpPr>
              <p:grpSpPr bwMode="auto">
                <a:xfrm>
                  <a:off x="384" y="999"/>
                  <a:ext cx="93" cy="1938"/>
                  <a:chOff x="3964" y="2048"/>
                  <a:chExt cx="359" cy="8294"/>
                </a:xfrm>
              </p:grpSpPr>
              <p:sp>
                <p:nvSpPr>
                  <p:cNvPr id="18839" name="Line 407"/>
                  <p:cNvSpPr>
                    <a:spLocks noChangeShapeType="1"/>
                  </p:cNvSpPr>
                  <p:nvPr/>
                </p:nvSpPr>
                <p:spPr bwMode="auto">
                  <a:xfrm>
                    <a:off x="3964" y="10341"/>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0" name="Line 408"/>
                  <p:cNvSpPr>
                    <a:spLocks noChangeShapeType="1"/>
                  </p:cNvSpPr>
                  <p:nvPr/>
                </p:nvSpPr>
                <p:spPr bwMode="auto">
                  <a:xfrm>
                    <a:off x="3964" y="8268"/>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1" name="Line 409"/>
                  <p:cNvSpPr>
                    <a:spLocks noChangeShapeType="1"/>
                  </p:cNvSpPr>
                  <p:nvPr/>
                </p:nvSpPr>
                <p:spPr bwMode="auto">
                  <a:xfrm>
                    <a:off x="3964" y="6194"/>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2" name="Line 410"/>
                  <p:cNvSpPr>
                    <a:spLocks noChangeShapeType="1"/>
                  </p:cNvSpPr>
                  <p:nvPr/>
                </p:nvSpPr>
                <p:spPr bwMode="auto">
                  <a:xfrm>
                    <a:off x="3964" y="4121"/>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3" name="Line 411"/>
                  <p:cNvSpPr>
                    <a:spLocks noChangeShapeType="1"/>
                  </p:cNvSpPr>
                  <p:nvPr/>
                </p:nvSpPr>
                <p:spPr bwMode="auto">
                  <a:xfrm>
                    <a:off x="3964" y="2048"/>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4" name="Line 412"/>
                  <p:cNvSpPr>
                    <a:spLocks noChangeShapeType="1"/>
                  </p:cNvSpPr>
                  <p:nvPr/>
                </p:nvSpPr>
                <p:spPr bwMode="auto">
                  <a:xfrm>
                    <a:off x="3964" y="965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5" name="Line 413"/>
                  <p:cNvSpPr>
                    <a:spLocks noChangeShapeType="1"/>
                  </p:cNvSpPr>
                  <p:nvPr/>
                </p:nvSpPr>
                <p:spPr bwMode="auto">
                  <a:xfrm>
                    <a:off x="3964" y="895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6" name="Line 414"/>
                  <p:cNvSpPr>
                    <a:spLocks noChangeShapeType="1"/>
                  </p:cNvSpPr>
                  <p:nvPr/>
                </p:nvSpPr>
                <p:spPr bwMode="auto">
                  <a:xfrm>
                    <a:off x="3964" y="7577"/>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7" name="Line 415"/>
                  <p:cNvSpPr>
                    <a:spLocks noChangeShapeType="1"/>
                  </p:cNvSpPr>
                  <p:nvPr/>
                </p:nvSpPr>
                <p:spPr bwMode="auto">
                  <a:xfrm>
                    <a:off x="3964" y="6885"/>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8" name="Line 416"/>
                  <p:cNvSpPr>
                    <a:spLocks noChangeShapeType="1"/>
                  </p:cNvSpPr>
                  <p:nvPr/>
                </p:nvSpPr>
                <p:spPr bwMode="auto">
                  <a:xfrm>
                    <a:off x="3964" y="5503"/>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49" name="Line 417"/>
                  <p:cNvSpPr>
                    <a:spLocks noChangeShapeType="1"/>
                  </p:cNvSpPr>
                  <p:nvPr/>
                </p:nvSpPr>
                <p:spPr bwMode="auto">
                  <a:xfrm>
                    <a:off x="3964" y="4812"/>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50" name="Line 418"/>
                  <p:cNvSpPr>
                    <a:spLocks noChangeShapeType="1"/>
                  </p:cNvSpPr>
                  <p:nvPr/>
                </p:nvSpPr>
                <p:spPr bwMode="auto">
                  <a:xfrm>
                    <a:off x="3964" y="343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51" name="Line 419"/>
                  <p:cNvSpPr>
                    <a:spLocks noChangeShapeType="1"/>
                  </p:cNvSpPr>
                  <p:nvPr/>
                </p:nvSpPr>
                <p:spPr bwMode="auto">
                  <a:xfrm>
                    <a:off x="3964" y="273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18852" name="Group 420"/>
                <p:cNvGrpSpPr>
                  <a:grpSpLocks/>
                </p:cNvGrpSpPr>
                <p:nvPr/>
              </p:nvGrpSpPr>
              <p:grpSpPr bwMode="auto">
                <a:xfrm>
                  <a:off x="3307" y="999"/>
                  <a:ext cx="93" cy="1938"/>
                  <a:chOff x="15271" y="2048"/>
                  <a:chExt cx="360" cy="8294"/>
                </a:xfrm>
              </p:grpSpPr>
              <p:sp>
                <p:nvSpPr>
                  <p:cNvPr id="18853" name="Line 421"/>
                  <p:cNvSpPr>
                    <a:spLocks noChangeShapeType="1"/>
                  </p:cNvSpPr>
                  <p:nvPr/>
                </p:nvSpPr>
                <p:spPr bwMode="auto">
                  <a:xfrm flipH="1">
                    <a:off x="15271" y="10341"/>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54" name="Line 422"/>
                  <p:cNvSpPr>
                    <a:spLocks noChangeShapeType="1"/>
                  </p:cNvSpPr>
                  <p:nvPr/>
                </p:nvSpPr>
                <p:spPr bwMode="auto">
                  <a:xfrm flipH="1">
                    <a:off x="15271" y="8268"/>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55" name="Line 423"/>
                  <p:cNvSpPr>
                    <a:spLocks noChangeShapeType="1"/>
                  </p:cNvSpPr>
                  <p:nvPr/>
                </p:nvSpPr>
                <p:spPr bwMode="auto">
                  <a:xfrm flipH="1">
                    <a:off x="15271" y="6194"/>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56" name="Line 424"/>
                  <p:cNvSpPr>
                    <a:spLocks noChangeShapeType="1"/>
                  </p:cNvSpPr>
                  <p:nvPr/>
                </p:nvSpPr>
                <p:spPr bwMode="auto">
                  <a:xfrm flipH="1">
                    <a:off x="15271" y="4121"/>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57" name="Line 425"/>
                  <p:cNvSpPr>
                    <a:spLocks noChangeShapeType="1"/>
                  </p:cNvSpPr>
                  <p:nvPr/>
                </p:nvSpPr>
                <p:spPr bwMode="auto">
                  <a:xfrm flipH="1">
                    <a:off x="15271" y="2048"/>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58" name="Line 426"/>
                  <p:cNvSpPr>
                    <a:spLocks noChangeShapeType="1"/>
                  </p:cNvSpPr>
                  <p:nvPr/>
                </p:nvSpPr>
                <p:spPr bwMode="auto">
                  <a:xfrm flipH="1">
                    <a:off x="15437" y="965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59" name="Line 427"/>
                  <p:cNvSpPr>
                    <a:spLocks noChangeShapeType="1"/>
                  </p:cNvSpPr>
                  <p:nvPr/>
                </p:nvSpPr>
                <p:spPr bwMode="auto">
                  <a:xfrm flipH="1">
                    <a:off x="15437" y="895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60" name="Line 428"/>
                  <p:cNvSpPr>
                    <a:spLocks noChangeShapeType="1"/>
                  </p:cNvSpPr>
                  <p:nvPr/>
                </p:nvSpPr>
                <p:spPr bwMode="auto">
                  <a:xfrm flipH="1">
                    <a:off x="15437" y="7577"/>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61" name="Line 429"/>
                  <p:cNvSpPr>
                    <a:spLocks noChangeShapeType="1"/>
                  </p:cNvSpPr>
                  <p:nvPr/>
                </p:nvSpPr>
                <p:spPr bwMode="auto">
                  <a:xfrm flipH="1">
                    <a:off x="15437" y="6885"/>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62" name="Line 430"/>
                  <p:cNvSpPr>
                    <a:spLocks noChangeShapeType="1"/>
                  </p:cNvSpPr>
                  <p:nvPr/>
                </p:nvSpPr>
                <p:spPr bwMode="auto">
                  <a:xfrm flipH="1">
                    <a:off x="15437" y="5503"/>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63" name="Line 431"/>
                  <p:cNvSpPr>
                    <a:spLocks noChangeShapeType="1"/>
                  </p:cNvSpPr>
                  <p:nvPr/>
                </p:nvSpPr>
                <p:spPr bwMode="auto">
                  <a:xfrm flipH="1">
                    <a:off x="15437" y="4812"/>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64" name="Line 432"/>
                  <p:cNvSpPr>
                    <a:spLocks noChangeShapeType="1"/>
                  </p:cNvSpPr>
                  <p:nvPr/>
                </p:nvSpPr>
                <p:spPr bwMode="auto">
                  <a:xfrm flipH="1">
                    <a:off x="15437" y="343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65" name="Line 433"/>
                  <p:cNvSpPr>
                    <a:spLocks noChangeShapeType="1"/>
                  </p:cNvSpPr>
                  <p:nvPr/>
                </p:nvSpPr>
                <p:spPr bwMode="auto">
                  <a:xfrm flipH="1">
                    <a:off x="15437" y="273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18866" name="Group 434"/>
                <p:cNvGrpSpPr>
                  <a:grpSpLocks/>
                </p:cNvGrpSpPr>
                <p:nvPr/>
              </p:nvGrpSpPr>
              <p:grpSpPr bwMode="auto">
                <a:xfrm>
                  <a:off x="384" y="2853"/>
                  <a:ext cx="3016" cy="84"/>
                  <a:chOff x="3964" y="9982"/>
                  <a:chExt cx="11668" cy="359"/>
                </a:xfrm>
              </p:grpSpPr>
              <p:sp>
                <p:nvSpPr>
                  <p:cNvPr id="18867" name="Line 435"/>
                  <p:cNvSpPr>
                    <a:spLocks noChangeShapeType="1"/>
                  </p:cNvSpPr>
                  <p:nvPr/>
                </p:nvSpPr>
                <p:spPr bwMode="auto">
                  <a:xfrm flipV="1">
                    <a:off x="3964"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68" name="Line 436"/>
                  <p:cNvSpPr>
                    <a:spLocks noChangeShapeType="1"/>
                  </p:cNvSpPr>
                  <p:nvPr/>
                </p:nvSpPr>
                <p:spPr bwMode="auto">
                  <a:xfrm flipV="1">
                    <a:off x="6881"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69" name="Line 437"/>
                  <p:cNvSpPr>
                    <a:spLocks noChangeShapeType="1"/>
                  </p:cNvSpPr>
                  <p:nvPr/>
                </p:nvSpPr>
                <p:spPr bwMode="auto">
                  <a:xfrm flipV="1">
                    <a:off x="9797"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0" name="Line 438"/>
                  <p:cNvSpPr>
                    <a:spLocks noChangeShapeType="1"/>
                  </p:cNvSpPr>
                  <p:nvPr/>
                </p:nvSpPr>
                <p:spPr bwMode="auto">
                  <a:xfrm flipV="1">
                    <a:off x="12714"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1" name="Line 439"/>
                  <p:cNvSpPr>
                    <a:spLocks noChangeShapeType="1"/>
                  </p:cNvSpPr>
                  <p:nvPr/>
                </p:nvSpPr>
                <p:spPr bwMode="auto">
                  <a:xfrm flipV="1">
                    <a:off x="15631"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2" name="Line 440"/>
                  <p:cNvSpPr>
                    <a:spLocks noChangeShapeType="1"/>
                  </p:cNvSpPr>
                  <p:nvPr/>
                </p:nvSpPr>
                <p:spPr bwMode="auto">
                  <a:xfrm flipV="1">
                    <a:off x="4545"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3" name="Line 441"/>
                  <p:cNvSpPr>
                    <a:spLocks noChangeShapeType="1"/>
                  </p:cNvSpPr>
                  <p:nvPr/>
                </p:nvSpPr>
                <p:spPr bwMode="auto">
                  <a:xfrm flipV="1">
                    <a:off x="5125"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4" name="Line 442"/>
                  <p:cNvSpPr>
                    <a:spLocks noChangeShapeType="1"/>
                  </p:cNvSpPr>
                  <p:nvPr/>
                </p:nvSpPr>
                <p:spPr bwMode="auto">
                  <a:xfrm flipV="1">
                    <a:off x="5706"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5" name="Line 443"/>
                  <p:cNvSpPr>
                    <a:spLocks noChangeShapeType="1"/>
                  </p:cNvSpPr>
                  <p:nvPr/>
                </p:nvSpPr>
                <p:spPr bwMode="auto">
                  <a:xfrm flipV="1">
                    <a:off x="6300"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6" name="Line 444"/>
                  <p:cNvSpPr>
                    <a:spLocks noChangeShapeType="1"/>
                  </p:cNvSpPr>
                  <p:nvPr/>
                </p:nvSpPr>
                <p:spPr bwMode="auto">
                  <a:xfrm flipV="1">
                    <a:off x="7461"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7" name="Line 445"/>
                  <p:cNvSpPr>
                    <a:spLocks noChangeShapeType="1"/>
                  </p:cNvSpPr>
                  <p:nvPr/>
                </p:nvSpPr>
                <p:spPr bwMode="auto">
                  <a:xfrm flipV="1">
                    <a:off x="8042"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8" name="Line 446"/>
                  <p:cNvSpPr>
                    <a:spLocks noChangeShapeType="1"/>
                  </p:cNvSpPr>
                  <p:nvPr/>
                </p:nvSpPr>
                <p:spPr bwMode="auto">
                  <a:xfrm flipV="1">
                    <a:off x="8636"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79" name="Line 447"/>
                  <p:cNvSpPr>
                    <a:spLocks noChangeShapeType="1"/>
                  </p:cNvSpPr>
                  <p:nvPr/>
                </p:nvSpPr>
                <p:spPr bwMode="auto">
                  <a:xfrm flipV="1">
                    <a:off x="9217"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80" name="Line 448"/>
                  <p:cNvSpPr>
                    <a:spLocks noChangeShapeType="1"/>
                  </p:cNvSpPr>
                  <p:nvPr/>
                </p:nvSpPr>
                <p:spPr bwMode="auto">
                  <a:xfrm flipV="1">
                    <a:off x="10378"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81" name="Line 449"/>
                  <p:cNvSpPr>
                    <a:spLocks noChangeShapeType="1"/>
                  </p:cNvSpPr>
                  <p:nvPr/>
                </p:nvSpPr>
                <p:spPr bwMode="auto">
                  <a:xfrm flipV="1">
                    <a:off x="10958"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82" name="Line 450"/>
                  <p:cNvSpPr>
                    <a:spLocks noChangeShapeType="1"/>
                  </p:cNvSpPr>
                  <p:nvPr/>
                </p:nvSpPr>
                <p:spPr bwMode="auto">
                  <a:xfrm flipV="1">
                    <a:off x="11539"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83" name="Line 451"/>
                  <p:cNvSpPr>
                    <a:spLocks noChangeShapeType="1"/>
                  </p:cNvSpPr>
                  <p:nvPr/>
                </p:nvSpPr>
                <p:spPr bwMode="auto">
                  <a:xfrm flipV="1">
                    <a:off x="12133"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84" name="Line 452"/>
                  <p:cNvSpPr>
                    <a:spLocks noChangeShapeType="1"/>
                  </p:cNvSpPr>
                  <p:nvPr/>
                </p:nvSpPr>
                <p:spPr bwMode="auto">
                  <a:xfrm flipV="1">
                    <a:off x="13294"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85" name="Line 453"/>
                  <p:cNvSpPr>
                    <a:spLocks noChangeShapeType="1"/>
                  </p:cNvSpPr>
                  <p:nvPr/>
                </p:nvSpPr>
                <p:spPr bwMode="auto">
                  <a:xfrm flipV="1">
                    <a:off x="13875"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86" name="Line 454"/>
                  <p:cNvSpPr>
                    <a:spLocks noChangeShapeType="1"/>
                  </p:cNvSpPr>
                  <p:nvPr/>
                </p:nvSpPr>
                <p:spPr bwMode="auto">
                  <a:xfrm flipV="1">
                    <a:off x="14469"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87" name="Line 455"/>
                  <p:cNvSpPr>
                    <a:spLocks noChangeShapeType="1"/>
                  </p:cNvSpPr>
                  <p:nvPr/>
                </p:nvSpPr>
                <p:spPr bwMode="auto">
                  <a:xfrm flipV="1">
                    <a:off x="15050"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18888" name="Group 456"/>
                <p:cNvGrpSpPr>
                  <a:grpSpLocks/>
                </p:cNvGrpSpPr>
                <p:nvPr/>
              </p:nvGrpSpPr>
              <p:grpSpPr bwMode="auto">
                <a:xfrm>
                  <a:off x="384" y="999"/>
                  <a:ext cx="3016" cy="84"/>
                  <a:chOff x="3964" y="2048"/>
                  <a:chExt cx="11668" cy="359"/>
                </a:xfrm>
              </p:grpSpPr>
              <p:sp>
                <p:nvSpPr>
                  <p:cNvPr id="18889" name="Line 457"/>
                  <p:cNvSpPr>
                    <a:spLocks noChangeShapeType="1"/>
                  </p:cNvSpPr>
                  <p:nvPr/>
                </p:nvSpPr>
                <p:spPr bwMode="auto">
                  <a:xfrm>
                    <a:off x="3964"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0" name="Line 458"/>
                  <p:cNvSpPr>
                    <a:spLocks noChangeShapeType="1"/>
                  </p:cNvSpPr>
                  <p:nvPr/>
                </p:nvSpPr>
                <p:spPr bwMode="auto">
                  <a:xfrm>
                    <a:off x="6881"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1" name="Line 459"/>
                  <p:cNvSpPr>
                    <a:spLocks noChangeShapeType="1"/>
                  </p:cNvSpPr>
                  <p:nvPr/>
                </p:nvSpPr>
                <p:spPr bwMode="auto">
                  <a:xfrm>
                    <a:off x="9797"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2" name="Line 460"/>
                  <p:cNvSpPr>
                    <a:spLocks noChangeShapeType="1"/>
                  </p:cNvSpPr>
                  <p:nvPr/>
                </p:nvSpPr>
                <p:spPr bwMode="auto">
                  <a:xfrm>
                    <a:off x="12714"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3" name="Line 461"/>
                  <p:cNvSpPr>
                    <a:spLocks noChangeShapeType="1"/>
                  </p:cNvSpPr>
                  <p:nvPr/>
                </p:nvSpPr>
                <p:spPr bwMode="auto">
                  <a:xfrm>
                    <a:off x="15631"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4" name="Line 462"/>
                  <p:cNvSpPr>
                    <a:spLocks noChangeShapeType="1"/>
                  </p:cNvSpPr>
                  <p:nvPr/>
                </p:nvSpPr>
                <p:spPr bwMode="auto">
                  <a:xfrm>
                    <a:off x="4545"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5" name="Line 463"/>
                  <p:cNvSpPr>
                    <a:spLocks noChangeShapeType="1"/>
                  </p:cNvSpPr>
                  <p:nvPr/>
                </p:nvSpPr>
                <p:spPr bwMode="auto">
                  <a:xfrm>
                    <a:off x="5125"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6" name="Line 464"/>
                  <p:cNvSpPr>
                    <a:spLocks noChangeShapeType="1"/>
                  </p:cNvSpPr>
                  <p:nvPr/>
                </p:nvSpPr>
                <p:spPr bwMode="auto">
                  <a:xfrm>
                    <a:off x="5706"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7" name="Line 465"/>
                  <p:cNvSpPr>
                    <a:spLocks noChangeShapeType="1"/>
                  </p:cNvSpPr>
                  <p:nvPr/>
                </p:nvSpPr>
                <p:spPr bwMode="auto">
                  <a:xfrm>
                    <a:off x="6300"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8" name="Line 466"/>
                  <p:cNvSpPr>
                    <a:spLocks noChangeShapeType="1"/>
                  </p:cNvSpPr>
                  <p:nvPr/>
                </p:nvSpPr>
                <p:spPr bwMode="auto">
                  <a:xfrm>
                    <a:off x="7461"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899" name="Line 467"/>
                  <p:cNvSpPr>
                    <a:spLocks noChangeShapeType="1"/>
                  </p:cNvSpPr>
                  <p:nvPr/>
                </p:nvSpPr>
                <p:spPr bwMode="auto">
                  <a:xfrm>
                    <a:off x="8042"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0" name="Line 468"/>
                  <p:cNvSpPr>
                    <a:spLocks noChangeShapeType="1"/>
                  </p:cNvSpPr>
                  <p:nvPr/>
                </p:nvSpPr>
                <p:spPr bwMode="auto">
                  <a:xfrm>
                    <a:off x="8636"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1" name="Line 469"/>
                  <p:cNvSpPr>
                    <a:spLocks noChangeShapeType="1"/>
                  </p:cNvSpPr>
                  <p:nvPr/>
                </p:nvSpPr>
                <p:spPr bwMode="auto">
                  <a:xfrm>
                    <a:off x="9217"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2" name="Line 470"/>
                  <p:cNvSpPr>
                    <a:spLocks noChangeShapeType="1"/>
                  </p:cNvSpPr>
                  <p:nvPr/>
                </p:nvSpPr>
                <p:spPr bwMode="auto">
                  <a:xfrm>
                    <a:off x="10378"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3" name="Line 471"/>
                  <p:cNvSpPr>
                    <a:spLocks noChangeShapeType="1"/>
                  </p:cNvSpPr>
                  <p:nvPr/>
                </p:nvSpPr>
                <p:spPr bwMode="auto">
                  <a:xfrm>
                    <a:off x="10958"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4" name="Line 472"/>
                  <p:cNvSpPr>
                    <a:spLocks noChangeShapeType="1"/>
                  </p:cNvSpPr>
                  <p:nvPr/>
                </p:nvSpPr>
                <p:spPr bwMode="auto">
                  <a:xfrm>
                    <a:off x="11539"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5" name="Line 473"/>
                  <p:cNvSpPr>
                    <a:spLocks noChangeShapeType="1"/>
                  </p:cNvSpPr>
                  <p:nvPr/>
                </p:nvSpPr>
                <p:spPr bwMode="auto">
                  <a:xfrm>
                    <a:off x="12133"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6" name="Line 474"/>
                  <p:cNvSpPr>
                    <a:spLocks noChangeShapeType="1"/>
                  </p:cNvSpPr>
                  <p:nvPr/>
                </p:nvSpPr>
                <p:spPr bwMode="auto">
                  <a:xfrm>
                    <a:off x="13294"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7" name="Line 475"/>
                  <p:cNvSpPr>
                    <a:spLocks noChangeShapeType="1"/>
                  </p:cNvSpPr>
                  <p:nvPr/>
                </p:nvSpPr>
                <p:spPr bwMode="auto">
                  <a:xfrm>
                    <a:off x="13875"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8" name="Line 476"/>
                  <p:cNvSpPr>
                    <a:spLocks noChangeShapeType="1"/>
                  </p:cNvSpPr>
                  <p:nvPr/>
                </p:nvSpPr>
                <p:spPr bwMode="auto">
                  <a:xfrm>
                    <a:off x="14469"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09" name="Line 477"/>
                  <p:cNvSpPr>
                    <a:spLocks noChangeShapeType="1"/>
                  </p:cNvSpPr>
                  <p:nvPr/>
                </p:nvSpPr>
                <p:spPr bwMode="auto">
                  <a:xfrm>
                    <a:off x="15050"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sp>
              <p:nvSpPr>
                <p:cNvPr id="18910" name="Line 478"/>
                <p:cNvSpPr>
                  <a:spLocks noChangeShapeType="1"/>
                </p:cNvSpPr>
                <p:nvPr/>
              </p:nvSpPr>
              <p:spPr bwMode="auto">
                <a:xfrm flipV="1">
                  <a:off x="384" y="999"/>
                  <a:ext cx="1" cy="1938"/>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11" name="Line 479"/>
                <p:cNvSpPr>
                  <a:spLocks noChangeShapeType="1"/>
                </p:cNvSpPr>
                <p:nvPr/>
              </p:nvSpPr>
              <p:spPr bwMode="auto">
                <a:xfrm flipV="1">
                  <a:off x="3408" y="999"/>
                  <a:ext cx="0" cy="1938"/>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12" name="Line 480"/>
                <p:cNvSpPr>
                  <a:spLocks noChangeShapeType="1"/>
                </p:cNvSpPr>
                <p:nvPr/>
              </p:nvSpPr>
              <p:spPr bwMode="auto">
                <a:xfrm>
                  <a:off x="384" y="2937"/>
                  <a:ext cx="3016"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13" name="Line 481"/>
                <p:cNvSpPr>
                  <a:spLocks noChangeShapeType="1"/>
                </p:cNvSpPr>
                <p:nvPr/>
              </p:nvSpPr>
              <p:spPr bwMode="auto">
                <a:xfrm>
                  <a:off x="392" y="999"/>
                  <a:ext cx="3016"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19200" name="Group 768"/>
              <p:cNvGrpSpPr>
                <a:grpSpLocks/>
              </p:cNvGrpSpPr>
              <p:nvPr/>
            </p:nvGrpSpPr>
            <p:grpSpPr bwMode="auto">
              <a:xfrm>
                <a:off x="2498" y="3840"/>
                <a:ext cx="908" cy="204"/>
                <a:chOff x="2498" y="3873"/>
                <a:chExt cx="908" cy="204"/>
              </a:xfrm>
            </p:grpSpPr>
            <p:sp>
              <p:nvSpPr>
                <p:cNvPr id="18822" name="Rectangle 390"/>
                <p:cNvSpPr>
                  <a:spLocks noChangeArrowheads="1"/>
                </p:cNvSpPr>
                <p:nvPr/>
              </p:nvSpPr>
              <p:spPr bwMode="auto">
                <a:xfrm>
                  <a:off x="2498" y="3873"/>
                  <a:ext cx="735" cy="2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a:solidFill>
                        <a:srgbClr val="3366FF"/>
                      </a:solidFill>
                      <a:latin typeface="Helvetica" charset="0"/>
                    </a:rPr>
                    <a:t>mol % Na</a:t>
                  </a:r>
                  <a:endParaRPr lang="en-US" sz="2000" b="1">
                    <a:solidFill>
                      <a:srgbClr val="3366FF"/>
                    </a:solidFill>
                    <a:latin typeface="Arial" charset="0"/>
                  </a:endParaRPr>
                </a:p>
              </p:txBody>
            </p:sp>
            <p:grpSp>
              <p:nvGrpSpPr>
                <p:cNvPr id="18823" name="Group 391"/>
                <p:cNvGrpSpPr>
                  <a:grpSpLocks/>
                </p:cNvGrpSpPr>
                <p:nvPr/>
              </p:nvGrpSpPr>
              <p:grpSpPr bwMode="auto">
                <a:xfrm>
                  <a:off x="3216" y="3873"/>
                  <a:ext cx="190" cy="202"/>
                  <a:chOff x="3545" y="3695"/>
                  <a:chExt cx="276" cy="271"/>
                </a:xfrm>
              </p:grpSpPr>
              <p:sp>
                <p:nvSpPr>
                  <p:cNvPr id="18824" name="Rectangle 392"/>
                  <p:cNvSpPr>
                    <a:spLocks noChangeArrowheads="1"/>
                  </p:cNvSpPr>
                  <p:nvPr/>
                </p:nvSpPr>
                <p:spPr bwMode="auto">
                  <a:xfrm>
                    <a:off x="3545" y="3776"/>
                    <a:ext cx="91" cy="1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3366FF"/>
                        </a:solidFill>
                        <a:latin typeface="Helvetica" charset="0"/>
                      </a:rPr>
                      <a:t>2</a:t>
                    </a:r>
                    <a:endParaRPr lang="en-US" sz="2000" b="1">
                      <a:solidFill>
                        <a:srgbClr val="3366FF"/>
                      </a:solidFill>
                      <a:latin typeface="Arial" charset="0"/>
                    </a:endParaRPr>
                  </a:p>
                </p:txBody>
              </p:sp>
              <p:sp>
                <p:nvSpPr>
                  <p:cNvPr id="18825" name="Rectangle 393"/>
                  <p:cNvSpPr>
                    <a:spLocks noChangeArrowheads="1"/>
                  </p:cNvSpPr>
                  <p:nvPr/>
                </p:nvSpPr>
                <p:spPr bwMode="auto">
                  <a:xfrm>
                    <a:off x="3631" y="3695"/>
                    <a:ext cx="190" cy="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a:solidFill>
                          <a:srgbClr val="3366FF"/>
                        </a:solidFill>
                        <a:latin typeface="Helvetica" charset="0"/>
                      </a:rPr>
                      <a:t>O</a:t>
                    </a:r>
                    <a:endParaRPr lang="en-US" sz="2000" b="1">
                      <a:solidFill>
                        <a:srgbClr val="3366FF"/>
                      </a:solidFill>
                      <a:latin typeface="Arial" charset="0"/>
                    </a:endParaRPr>
                  </a:p>
                </p:txBody>
              </p:sp>
            </p:grpSp>
          </p:grpSp>
          <p:sp>
            <p:nvSpPr>
              <p:cNvPr id="18819" name="Rectangle 387"/>
              <p:cNvSpPr>
                <a:spLocks noChangeArrowheads="1"/>
              </p:cNvSpPr>
              <p:nvPr/>
            </p:nvSpPr>
            <p:spPr bwMode="auto">
              <a:xfrm rot="16200000">
                <a:off x="1022" y="2779"/>
                <a:ext cx="205" cy="1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3366FF"/>
                    </a:solidFill>
                    <a:latin typeface="Helvetica" charset="0"/>
                  </a:rPr>
                  <a:t>log </a:t>
                </a:r>
                <a:endParaRPr lang="en-US" sz="1800" b="1">
                  <a:solidFill>
                    <a:srgbClr val="3366FF"/>
                  </a:solidFill>
                  <a:latin typeface="Arial" charset="0"/>
                </a:endParaRPr>
              </a:p>
            </p:txBody>
          </p:sp>
          <p:sp>
            <p:nvSpPr>
              <p:cNvPr id="18820" name="Rectangle 388"/>
              <p:cNvSpPr>
                <a:spLocks noChangeArrowheads="1"/>
              </p:cNvSpPr>
              <p:nvPr/>
            </p:nvSpPr>
            <p:spPr bwMode="auto">
              <a:xfrm rot="16200000">
                <a:off x="1082" y="2627"/>
                <a:ext cx="93" cy="1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3366FF"/>
                    </a:solidFill>
                  </a:rPr>
                  <a:t>h</a:t>
                </a:r>
                <a:endParaRPr lang="en-US" sz="1800" b="1">
                  <a:solidFill>
                    <a:srgbClr val="3366FF"/>
                  </a:solidFill>
                  <a:latin typeface="Arial" charset="0"/>
                </a:endParaRPr>
              </a:p>
            </p:txBody>
          </p:sp>
          <p:sp>
            <p:nvSpPr>
              <p:cNvPr id="18821" name="Rectangle 389"/>
              <p:cNvSpPr>
                <a:spLocks noChangeArrowheads="1"/>
              </p:cNvSpPr>
              <p:nvPr/>
            </p:nvSpPr>
            <p:spPr bwMode="auto">
              <a:xfrm rot="16200000">
                <a:off x="920" y="2359"/>
                <a:ext cx="392" cy="1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3366FF"/>
                    </a:solidFill>
                    <a:latin typeface="Helvetica" charset="0"/>
                  </a:rPr>
                  <a:t>, Pa s</a:t>
                </a:r>
                <a:endParaRPr lang="en-US" sz="1800" b="1">
                  <a:solidFill>
                    <a:srgbClr val="3366FF"/>
                  </a:solidFill>
                  <a:latin typeface="Arial" charset="0"/>
                </a:endParaRPr>
              </a:p>
            </p:txBody>
          </p:sp>
        </p:grpSp>
      </p:grpSp>
      <p:grpSp>
        <p:nvGrpSpPr>
          <p:cNvPr id="97439" name="Group 159"/>
          <p:cNvGrpSpPr>
            <a:grpSpLocks/>
          </p:cNvGrpSpPr>
          <p:nvPr/>
        </p:nvGrpSpPr>
        <p:grpSpPr bwMode="auto">
          <a:xfrm>
            <a:off x="0" y="739850"/>
            <a:ext cx="1416050" cy="1897063"/>
            <a:chOff x="336" y="159"/>
            <a:chExt cx="892" cy="1195"/>
          </a:xfrm>
        </p:grpSpPr>
        <p:grpSp>
          <p:nvGrpSpPr>
            <p:cNvPr id="19208" name="Group 776"/>
            <p:cNvGrpSpPr>
              <a:grpSpLocks/>
            </p:cNvGrpSpPr>
            <p:nvPr/>
          </p:nvGrpSpPr>
          <p:grpSpPr bwMode="auto">
            <a:xfrm>
              <a:off x="336" y="240"/>
              <a:ext cx="777" cy="1114"/>
              <a:chOff x="384" y="377"/>
              <a:chExt cx="777" cy="1114"/>
            </a:xfrm>
          </p:grpSpPr>
          <p:sp>
            <p:nvSpPr>
              <p:cNvPr id="18436" name="Freeform 4"/>
              <p:cNvSpPr>
                <a:spLocks/>
              </p:cNvSpPr>
              <p:nvPr/>
            </p:nvSpPr>
            <p:spPr bwMode="auto">
              <a:xfrm rot="-5295249">
                <a:off x="579" y="866"/>
                <a:ext cx="45"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37" name="Freeform 5"/>
              <p:cNvSpPr>
                <a:spLocks/>
              </p:cNvSpPr>
              <p:nvPr/>
            </p:nvSpPr>
            <p:spPr bwMode="auto">
              <a:xfrm rot="-5295249">
                <a:off x="649" y="722"/>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38" name="Freeform 6"/>
              <p:cNvSpPr>
                <a:spLocks/>
              </p:cNvSpPr>
              <p:nvPr/>
            </p:nvSpPr>
            <p:spPr bwMode="auto">
              <a:xfrm rot="-5295249">
                <a:off x="609" y="1060"/>
                <a:ext cx="92" cy="76"/>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39" name="Freeform 7"/>
              <p:cNvSpPr>
                <a:spLocks/>
              </p:cNvSpPr>
              <p:nvPr/>
            </p:nvSpPr>
            <p:spPr bwMode="auto">
              <a:xfrm rot="-5295249">
                <a:off x="745" y="899"/>
                <a:ext cx="92"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40" name="Freeform 8"/>
              <p:cNvSpPr>
                <a:spLocks/>
              </p:cNvSpPr>
              <p:nvPr/>
            </p:nvSpPr>
            <p:spPr bwMode="auto">
              <a:xfrm rot="-5295249">
                <a:off x="418" y="890"/>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41" name="Freeform 9"/>
              <p:cNvSpPr>
                <a:spLocks/>
              </p:cNvSpPr>
              <p:nvPr/>
            </p:nvSpPr>
            <p:spPr bwMode="auto">
              <a:xfrm rot="-5295249">
                <a:off x="601" y="804"/>
                <a:ext cx="81"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42" name="Freeform 10"/>
              <p:cNvSpPr>
                <a:spLocks/>
              </p:cNvSpPr>
              <p:nvPr/>
            </p:nvSpPr>
            <p:spPr bwMode="auto">
              <a:xfrm rot="-5295249">
                <a:off x="662" y="846"/>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43" name="Freeform 11"/>
              <p:cNvSpPr>
                <a:spLocks/>
              </p:cNvSpPr>
              <p:nvPr/>
            </p:nvSpPr>
            <p:spPr bwMode="auto">
              <a:xfrm rot="-5295249">
                <a:off x="559" y="956"/>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44" name="Freeform 12"/>
              <p:cNvSpPr>
                <a:spLocks/>
              </p:cNvSpPr>
              <p:nvPr/>
            </p:nvSpPr>
            <p:spPr bwMode="auto">
              <a:xfrm rot="-5295249">
                <a:off x="525" y="868"/>
                <a:ext cx="37"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45" name="Line 13"/>
              <p:cNvSpPr>
                <a:spLocks noChangeShapeType="1"/>
              </p:cNvSpPr>
              <p:nvPr/>
            </p:nvSpPr>
            <p:spPr bwMode="auto">
              <a:xfrm rot="-5295249">
                <a:off x="665" y="1064"/>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46" name="Line 14"/>
              <p:cNvSpPr>
                <a:spLocks noChangeShapeType="1"/>
              </p:cNvSpPr>
              <p:nvPr/>
            </p:nvSpPr>
            <p:spPr bwMode="auto">
              <a:xfrm rot="-5295249">
                <a:off x="696" y="1032"/>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47" name="Line 15"/>
              <p:cNvSpPr>
                <a:spLocks noChangeShapeType="1"/>
              </p:cNvSpPr>
              <p:nvPr/>
            </p:nvSpPr>
            <p:spPr bwMode="auto">
              <a:xfrm rot="-5295249">
                <a:off x="725" y="999"/>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48" name="Line 16"/>
              <p:cNvSpPr>
                <a:spLocks noChangeShapeType="1"/>
              </p:cNvSpPr>
              <p:nvPr/>
            </p:nvSpPr>
            <p:spPr bwMode="auto">
              <a:xfrm rot="-5295249">
                <a:off x="755" y="966"/>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49" name="Freeform 17"/>
              <p:cNvSpPr>
                <a:spLocks/>
              </p:cNvSpPr>
              <p:nvPr/>
            </p:nvSpPr>
            <p:spPr bwMode="auto">
              <a:xfrm rot="-5295249">
                <a:off x="785" y="945"/>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450" name="Line 18"/>
              <p:cNvSpPr>
                <a:spLocks noChangeShapeType="1"/>
              </p:cNvSpPr>
              <p:nvPr/>
            </p:nvSpPr>
            <p:spPr bwMode="auto">
              <a:xfrm rot="16304751" flipH="1">
                <a:off x="689" y="760"/>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1" name="Line 19"/>
              <p:cNvSpPr>
                <a:spLocks noChangeShapeType="1"/>
              </p:cNvSpPr>
              <p:nvPr/>
            </p:nvSpPr>
            <p:spPr bwMode="auto">
              <a:xfrm rot="16304751" flipH="1">
                <a:off x="711" y="799"/>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2" name="Line 20"/>
              <p:cNvSpPr>
                <a:spLocks noChangeShapeType="1"/>
              </p:cNvSpPr>
              <p:nvPr/>
            </p:nvSpPr>
            <p:spPr bwMode="auto">
              <a:xfrm rot="16304751" flipH="1">
                <a:off x="731" y="843"/>
                <a:ext cx="28"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3" name="Line 21"/>
              <p:cNvSpPr>
                <a:spLocks noChangeShapeType="1"/>
              </p:cNvSpPr>
              <p:nvPr/>
            </p:nvSpPr>
            <p:spPr bwMode="auto">
              <a:xfrm rot="16304751" flipH="1">
                <a:off x="751" y="883"/>
                <a:ext cx="31"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4" name="Line 22"/>
              <p:cNvSpPr>
                <a:spLocks noChangeShapeType="1"/>
              </p:cNvSpPr>
              <p:nvPr/>
            </p:nvSpPr>
            <p:spPr bwMode="auto">
              <a:xfrm rot="16304751" flipH="1">
                <a:off x="773" y="921"/>
                <a:ext cx="28"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5" name="Line 23"/>
              <p:cNvSpPr>
                <a:spLocks noChangeShapeType="1"/>
              </p:cNvSpPr>
              <p:nvPr/>
            </p:nvSpPr>
            <p:spPr bwMode="auto">
              <a:xfrm rot="-5295249">
                <a:off x="652" y="1062"/>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6" name="Line 24"/>
              <p:cNvSpPr>
                <a:spLocks noChangeShapeType="1"/>
              </p:cNvSpPr>
              <p:nvPr/>
            </p:nvSpPr>
            <p:spPr bwMode="auto">
              <a:xfrm rot="-5295249">
                <a:off x="658" y="995"/>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7" name="Line 25"/>
              <p:cNvSpPr>
                <a:spLocks noChangeShapeType="1"/>
              </p:cNvSpPr>
              <p:nvPr/>
            </p:nvSpPr>
            <p:spPr bwMode="auto">
              <a:xfrm rot="-5295249">
                <a:off x="662" y="929"/>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8" name="Line 26"/>
              <p:cNvSpPr>
                <a:spLocks noChangeShapeType="1"/>
              </p:cNvSpPr>
              <p:nvPr/>
            </p:nvSpPr>
            <p:spPr bwMode="auto">
              <a:xfrm rot="-5295249">
                <a:off x="669" y="860"/>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59" name="Line 27"/>
              <p:cNvSpPr>
                <a:spLocks noChangeShapeType="1"/>
              </p:cNvSpPr>
              <p:nvPr/>
            </p:nvSpPr>
            <p:spPr bwMode="auto">
              <a:xfrm rot="-5295249">
                <a:off x="674" y="792"/>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0" name="Line 28"/>
              <p:cNvSpPr>
                <a:spLocks noChangeShapeType="1"/>
              </p:cNvSpPr>
              <p:nvPr/>
            </p:nvSpPr>
            <p:spPr bwMode="auto">
              <a:xfrm rot="-5295249">
                <a:off x="481" y="916"/>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1" name="Line 29"/>
              <p:cNvSpPr>
                <a:spLocks noChangeShapeType="1"/>
              </p:cNvSpPr>
              <p:nvPr/>
            </p:nvSpPr>
            <p:spPr bwMode="auto">
              <a:xfrm rot="-5295249">
                <a:off x="521" y="917"/>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2" name="Line 30"/>
              <p:cNvSpPr>
                <a:spLocks noChangeShapeType="1"/>
              </p:cNvSpPr>
              <p:nvPr/>
            </p:nvSpPr>
            <p:spPr bwMode="auto">
              <a:xfrm rot="-5295249">
                <a:off x="560" y="918"/>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3" name="Line 31"/>
              <p:cNvSpPr>
                <a:spLocks noChangeShapeType="1"/>
              </p:cNvSpPr>
              <p:nvPr/>
            </p:nvSpPr>
            <p:spPr bwMode="auto">
              <a:xfrm rot="-5295249">
                <a:off x="600" y="92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4" name="Line 32"/>
              <p:cNvSpPr>
                <a:spLocks noChangeShapeType="1"/>
              </p:cNvSpPr>
              <p:nvPr/>
            </p:nvSpPr>
            <p:spPr bwMode="auto">
              <a:xfrm rot="-5295249">
                <a:off x="639" y="920"/>
                <a:ext cx="3"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5" name="Line 33"/>
              <p:cNvSpPr>
                <a:spLocks noChangeShapeType="1"/>
              </p:cNvSpPr>
              <p:nvPr/>
            </p:nvSpPr>
            <p:spPr bwMode="auto">
              <a:xfrm rot="-5295249">
                <a:off x="680" y="919"/>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6" name="Line 34"/>
              <p:cNvSpPr>
                <a:spLocks noChangeShapeType="1"/>
              </p:cNvSpPr>
              <p:nvPr/>
            </p:nvSpPr>
            <p:spPr bwMode="auto">
              <a:xfrm rot="-5295249">
                <a:off x="720" y="92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7" name="Line 35"/>
              <p:cNvSpPr>
                <a:spLocks noChangeShapeType="1"/>
              </p:cNvSpPr>
              <p:nvPr/>
            </p:nvSpPr>
            <p:spPr bwMode="auto">
              <a:xfrm rot="-5295249">
                <a:off x="760" y="921"/>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68" name="Freeform 36"/>
              <p:cNvSpPr>
                <a:spLocks/>
              </p:cNvSpPr>
              <p:nvPr/>
            </p:nvSpPr>
            <p:spPr bwMode="auto">
              <a:xfrm rot="-5295249">
                <a:off x="788" y="933"/>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469" name="Line 37"/>
              <p:cNvSpPr>
                <a:spLocks noChangeShapeType="1"/>
              </p:cNvSpPr>
              <p:nvPr/>
            </p:nvSpPr>
            <p:spPr bwMode="auto">
              <a:xfrm rot="-5295249" flipH="1" flipV="1">
                <a:off x="667" y="757"/>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0" name="Line 38"/>
              <p:cNvSpPr>
                <a:spLocks noChangeShapeType="1"/>
              </p:cNvSpPr>
              <p:nvPr/>
            </p:nvSpPr>
            <p:spPr bwMode="auto">
              <a:xfrm rot="-5295249" flipH="1" flipV="1">
                <a:off x="635" y="783"/>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1" name="Line 39"/>
              <p:cNvSpPr>
                <a:spLocks noChangeShapeType="1"/>
              </p:cNvSpPr>
              <p:nvPr/>
            </p:nvSpPr>
            <p:spPr bwMode="auto">
              <a:xfrm rot="-5295249" flipH="1" flipV="1">
                <a:off x="601" y="810"/>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2" name="Line 40"/>
              <p:cNvSpPr>
                <a:spLocks noChangeShapeType="1"/>
              </p:cNvSpPr>
              <p:nvPr/>
            </p:nvSpPr>
            <p:spPr bwMode="auto">
              <a:xfrm rot="-5295249" flipH="1" flipV="1">
                <a:off x="566" y="835"/>
                <a:ext cx="21"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3" name="Line 41"/>
              <p:cNvSpPr>
                <a:spLocks noChangeShapeType="1"/>
              </p:cNvSpPr>
              <p:nvPr/>
            </p:nvSpPr>
            <p:spPr bwMode="auto">
              <a:xfrm rot="-5295249" flipH="1" flipV="1">
                <a:off x="534" y="863"/>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4" name="Line 42"/>
              <p:cNvSpPr>
                <a:spLocks noChangeShapeType="1"/>
              </p:cNvSpPr>
              <p:nvPr/>
            </p:nvSpPr>
            <p:spPr bwMode="auto">
              <a:xfrm rot="-5295249" flipH="1" flipV="1">
                <a:off x="500" y="887"/>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5" name="Freeform 43"/>
              <p:cNvSpPr>
                <a:spLocks/>
              </p:cNvSpPr>
              <p:nvPr/>
            </p:nvSpPr>
            <p:spPr bwMode="auto">
              <a:xfrm rot="-5295249">
                <a:off x="474" y="915"/>
                <a:ext cx="14"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476" name="Line 44"/>
              <p:cNvSpPr>
                <a:spLocks noChangeShapeType="1"/>
              </p:cNvSpPr>
              <p:nvPr/>
            </p:nvSpPr>
            <p:spPr bwMode="auto">
              <a:xfrm rot="16304751" flipH="1">
                <a:off x="476" y="930"/>
                <a:ext cx="16"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7" name="Line 45"/>
              <p:cNvSpPr>
                <a:spLocks noChangeShapeType="1"/>
              </p:cNvSpPr>
              <p:nvPr/>
            </p:nvSpPr>
            <p:spPr bwMode="auto">
              <a:xfrm rot="16304751" flipH="1">
                <a:off x="506" y="956"/>
                <a:ext cx="21"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8" name="Line 46"/>
              <p:cNvSpPr>
                <a:spLocks noChangeShapeType="1"/>
              </p:cNvSpPr>
              <p:nvPr/>
            </p:nvSpPr>
            <p:spPr bwMode="auto">
              <a:xfrm rot="16304751" flipH="1">
                <a:off x="541" y="983"/>
                <a:ext cx="18"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79" name="Line 47"/>
              <p:cNvSpPr>
                <a:spLocks noChangeShapeType="1"/>
              </p:cNvSpPr>
              <p:nvPr/>
            </p:nvSpPr>
            <p:spPr bwMode="auto">
              <a:xfrm rot="16304751" flipH="1">
                <a:off x="573" y="1010"/>
                <a:ext cx="18"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80" name="Line 48"/>
              <p:cNvSpPr>
                <a:spLocks noChangeShapeType="1"/>
              </p:cNvSpPr>
              <p:nvPr/>
            </p:nvSpPr>
            <p:spPr bwMode="auto">
              <a:xfrm rot="16304751" flipH="1">
                <a:off x="607" y="1033"/>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81" name="Line 49"/>
              <p:cNvSpPr>
                <a:spLocks noChangeShapeType="1"/>
              </p:cNvSpPr>
              <p:nvPr/>
            </p:nvSpPr>
            <p:spPr bwMode="auto">
              <a:xfrm rot="16304751" flipH="1">
                <a:off x="640" y="1061"/>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83" name="Freeform 51"/>
              <p:cNvSpPr>
                <a:spLocks/>
              </p:cNvSpPr>
              <p:nvPr/>
            </p:nvSpPr>
            <p:spPr bwMode="auto">
              <a:xfrm rot="-5620811">
                <a:off x="550" y="1216"/>
                <a:ext cx="44"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84" name="Freeform 52"/>
              <p:cNvSpPr>
                <a:spLocks/>
              </p:cNvSpPr>
              <p:nvPr/>
            </p:nvSpPr>
            <p:spPr bwMode="auto">
              <a:xfrm rot="-5620811">
                <a:off x="607" y="1064"/>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85" name="Freeform 53"/>
              <p:cNvSpPr>
                <a:spLocks/>
              </p:cNvSpPr>
              <p:nvPr/>
            </p:nvSpPr>
            <p:spPr bwMode="auto">
              <a:xfrm rot="-5620811">
                <a:off x="607" y="1392"/>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86" name="Freeform 54"/>
              <p:cNvSpPr>
                <a:spLocks/>
              </p:cNvSpPr>
              <p:nvPr/>
            </p:nvSpPr>
            <p:spPr bwMode="auto">
              <a:xfrm rot="-5620811">
                <a:off x="719" y="1231"/>
                <a:ext cx="93"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87" name="Freeform 55"/>
              <p:cNvSpPr>
                <a:spLocks/>
              </p:cNvSpPr>
              <p:nvPr/>
            </p:nvSpPr>
            <p:spPr bwMode="auto">
              <a:xfrm rot="-5620811">
                <a:off x="376" y="1252"/>
                <a:ext cx="93"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88" name="Freeform 56"/>
              <p:cNvSpPr>
                <a:spLocks/>
              </p:cNvSpPr>
              <p:nvPr/>
            </p:nvSpPr>
            <p:spPr bwMode="auto">
              <a:xfrm rot="-5620811">
                <a:off x="567" y="1150"/>
                <a:ext cx="81"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89" name="Freeform 57"/>
              <p:cNvSpPr>
                <a:spLocks/>
              </p:cNvSpPr>
              <p:nvPr/>
            </p:nvSpPr>
            <p:spPr bwMode="auto">
              <a:xfrm rot="-5620811">
                <a:off x="635" y="1188"/>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90" name="Freeform 58"/>
              <p:cNvSpPr>
                <a:spLocks/>
              </p:cNvSpPr>
              <p:nvPr/>
            </p:nvSpPr>
            <p:spPr bwMode="auto">
              <a:xfrm rot="-5620811">
                <a:off x="537" y="1302"/>
                <a:ext cx="137"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91" name="Freeform 59"/>
              <p:cNvSpPr>
                <a:spLocks/>
              </p:cNvSpPr>
              <p:nvPr/>
            </p:nvSpPr>
            <p:spPr bwMode="auto">
              <a:xfrm rot="-5620811">
                <a:off x="498" y="1224"/>
                <a:ext cx="38"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492" name="Line 60"/>
              <p:cNvSpPr>
                <a:spLocks noChangeShapeType="1"/>
              </p:cNvSpPr>
              <p:nvPr/>
            </p:nvSpPr>
            <p:spPr bwMode="auto">
              <a:xfrm rot="-5620811">
                <a:off x="652" y="1406"/>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93" name="Line 61"/>
              <p:cNvSpPr>
                <a:spLocks noChangeShapeType="1"/>
              </p:cNvSpPr>
              <p:nvPr/>
            </p:nvSpPr>
            <p:spPr bwMode="auto">
              <a:xfrm rot="-5620811">
                <a:off x="681" y="1371"/>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94" name="Line 62"/>
              <p:cNvSpPr>
                <a:spLocks noChangeShapeType="1"/>
              </p:cNvSpPr>
              <p:nvPr/>
            </p:nvSpPr>
            <p:spPr bwMode="auto">
              <a:xfrm rot="-5620811">
                <a:off x="707" y="1335"/>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95" name="Line 63"/>
              <p:cNvSpPr>
                <a:spLocks noChangeShapeType="1"/>
              </p:cNvSpPr>
              <p:nvPr/>
            </p:nvSpPr>
            <p:spPr bwMode="auto">
              <a:xfrm rot="-5620811">
                <a:off x="733" y="1299"/>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96" name="Freeform 64"/>
              <p:cNvSpPr>
                <a:spLocks/>
              </p:cNvSpPr>
              <p:nvPr/>
            </p:nvSpPr>
            <p:spPr bwMode="auto">
              <a:xfrm rot="-5620811">
                <a:off x="761" y="1276"/>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497" name="Line 65"/>
              <p:cNvSpPr>
                <a:spLocks noChangeShapeType="1"/>
              </p:cNvSpPr>
              <p:nvPr/>
            </p:nvSpPr>
            <p:spPr bwMode="auto">
              <a:xfrm rot="15979189" flipH="1">
                <a:off x="648" y="1100"/>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98" name="Line 66"/>
              <p:cNvSpPr>
                <a:spLocks noChangeShapeType="1"/>
              </p:cNvSpPr>
              <p:nvPr/>
            </p:nvSpPr>
            <p:spPr bwMode="auto">
              <a:xfrm rot="15979189" flipH="1">
                <a:off x="674" y="1138"/>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499" name="Line 67"/>
              <p:cNvSpPr>
                <a:spLocks noChangeShapeType="1"/>
              </p:cNvSpPr>
              <p:nvPr/>
            </p:nvSpPr>
            <p:spPr bwMode="auto">
              <a:xfrm rot="15979189" flipH="1">
                <a:off x="697" y="1179"/>
                <a:ext cx="27"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0" name="Line 68"/>
              <p:cNvSpPr>
                <a:spLocks noChangeShapeType="1"/>
              </p:cNvSpPr>
              <p:nvPr/>
            </p:nvSpPr>
            <p:spPr bwMode="auto">
              <a:xfrm rot="15979189" flipH="1">
                <a:off x="722" y="1218"/>
                <a:ext cx="30"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1" name="Line 69"/>
              <p:cNvSpPr>
                <a:spLocks noChangeShapeType="1"/>
              </p:cNvSpPr>
              <p:nvPr/>
            </p:nvSpPr>
            <p:spPr bwMode="auto">
              <a:xfrm rot="15979189" flipH="1">
                <a:off x="746" y="1253"/>
                <a:ext cx="28"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2" name="Line 70"/>
              <p:cNvSpPr>
                <a:spLocks noChangeShapeType="1"/>
              </p:cNvSpPr>
              <p:nvPr/>
            </p:nvSpPr>
            <p:spPr bwMode="auto">
              <a:xfrm rot="-5620811">
                <a:off x="638" y="1404"/>
                <a:ext cx="35"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3" name="Line 71"/>
              <p:cNvSpPr>
                <a:spLocks noChangeShapeType="1"/>
              </p:cNvSpPr>
              <p:nvPr/>
            </p:nvSpPr>
            <p:spPr bwMode="auto">
              <a:xfrm rot="-5620811">
                <a:off x="639" y="1338"/>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4" name="Line 72"/>
              <p:cNvSpPr>
                <a:spLocks noChangeShapeType="1"/>
              </p:cNvSpPr>
              <p:nvPr/>
            </p:nvSpPr>
            <p:spPr bwMode="auto">
              <a:xfrm rot="-5620811">
                <a:off x="637" y="1271"/>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5" name="Line 73"/>
              <p:cNvSpPr>
                <a:spLocks noChangeShapeType="1"/>
              </p:cNvSpPr>
              <p:nvPr/>
            </p:nvSpPr>
            <p:spPr bwMode="auto">
              <a:xfrm rot="-5620811">
                <a:off x="636" y="1202"/>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6" name="Line 74"/>
              <p:cNvSpPr>
                <a:spLocks noChangeShapeType="1"/>
              </p:cNvSpPr>
              <p:nvPr/>
            </p:nvSpPr>
            <p:spPr bwMode="auto">
              <a:xfrm rot="-5620811">
                <a:off x="635" y="1134"/>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7" name="Line 75"/>
              <p:cNvSpPr>
                <a:spLocks noChangeShapeType="1"/>
              </p:cNvSpPr>
              <p:nvPr/>
            </p:nvSpPr>
            <p:spPr bwMode="auto">
              <a:xfrm rot="-5620811">
                <a:off x="458" y="1278"/>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8" name="Line 76"/>
              <p:cNvSpPr>
                <a:spLocks noChangeShapeType="1"/>
              </p:cNvSpPr>
              <p:nvPr/>
            </p:nvSpPr>
            <p:spPr bwMode="auto">
              <a:xfrm rot="-5620811">
                <a:off x="497" y="1275"/>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09" name="Line 77"/>
              <p:cNvSpPr>
                <a:spLocks noChangeShapeType="1"/>
              </p:cNvSpPr>
              <p:nvPr/>
            </p:nvSpPr>
            <p:spPr bwMode="auto">
              <a:xfrm rot="-5620811">
                <a:off x="536" y="1273"/>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0" name="Line 78"/>
              <p:cNvSpPr>
                <a:spLocks noChangeShapeType="1"/>
              </p:cNvSpPr>
              <p:nvPr/>
            </p:nvSpPr>
            <p:spPr bwMode="auto">
              <a:xfrm rot="-5620811">
                <a:off x="576" y="1270"/>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1" name="Line 79"/>
              <p:cNvSpPr>
                <a:spLocks noChangeShapeType="1"/>
              </p:cNvSpPr>
              <p:nvPr/>
            </p:nvSpPr>
            <p:spPr bwMode="auto">
              <a:xfrm rot="-5620811">
                <a:off x="614" y="1266"/>
                <a:ext cx="3"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2" name="Line 80"/>
              <p:cNvSpPr>
                <a:spLocks noChangeShapeType="1"/>
              </p:cNvSpPr>
              <p:nvPr/>
            </p:nvSpPr>
            <p:spPr bwMode="auto">
              <a:xfrm rot="-5620811">
                <a:off x="655" y="1261"/>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3" name="Line 81"/>
              <p:cNvSpPr>
                <a:spLocks noChangeShapeType="1"/>
              </p:cNvSpPr>
              <p:nvPr/>
            </p:nvSpPr>
            <p:spPr bwMode="auto">
              <a:xfrm rot="-5620811">
                <a:off x="695" y="1258"/>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4" name="Line 82"/>
              <p:cNvSpPr>
                <a:spLocks noChangeShapeType="1"/>
              </p:cNvSpPr>
              <p:nvPr/>
            </p:nvSpPr>
            <p:spPr bwMode="auto">
              <a:xfrm rot="-5620811">
                <a:off x="735" y="1255"/>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5" name="Freeform 83"/>
              <p:cNvSpPr>
                <a:spLocks/>
              </p:cNvSpPr>
              <p:nvPr/>
            </p:nvSpPr>
            <p:spPr bwMode="auto">
              <a:xfrm rot="-5620811">
                <a:off x="763" y="1265"/>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516" name="Line 84"/>
              <p:cNvSpPr>
                <a:spLocks noChangeShapeType="1"/>
              </p:cNvSpPr>
              <p:nvPr/>
            </p:nvSpPr>
            <p:spPr bwMode="auto">
              <a:xfrm rot="-5620811" flipH="1" flipV="1">
                <a:off x="626" y="1100"/>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7" name="Line 85"/>
              <p:cNvSpPr>
                <a:spLocks noChangeShapeType="1"/>
              </p:cNvSpPr>
              <p:nvPr/>
            </p:nvSpPr>
            <p:spPr bwMode="auto">
              <a:xfrm rot="-5620811" flipH="1" flipV="1">
                <a:off x="596" y="1129"/>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8" name="Line 86"/>
              <p:cNvSpPr>
                <a:spLocks noChangeShapeType="1"/>
              </p:cNvSpPr>
              <p:nvPr/>
            </p:nvSpPr>
            <p:spPr bwMode="auto">
              <a:xfrm rot="-5620811" flipH="1" flipV="1">
                <a:off x="564" y="1159"/>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19" name="Line 87"/>
              <p:cNvSpPr>
                <a:spLocks noChangeShapeType="1"/>
              </p:cNvSpPr>
              <p:nvPr/>
            </p:nvSpPr>
            <p:spPr bwMode="auto">
              <a:xfrm rot="-5620811" flipH="1" flipV="1">
                <a:off x="534" y="1188"/>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0" name="Line 88"/>
              <p:cNvSpPr>
                <a:spLocks noChangeShapeType="1"/>
              </p:cNvSpPr>
              <p:nvPr/>
            </p:nvSpPr>
            <p:spPr bwMode="auto">
              <a:xfrm rot="-5620811" flipH="1" flipV="1">
                <a:off x="504" y="1218"/>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1" name="Line 89"/>
              <p:cNvSpPr>
                <a:spLocks noChangeShapeType="1"/>
              </p:cNvSpPr>
              <p:nvPr/>
            </p:nvSpPr>
            <p:spPr bwMode="auto">
              <a:xfrm rot="-5620811" flipH="1" flipV="1">
                <a:off x="473" y="1246"/>
                <a:ext cx="16"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2" name="Freeform 90"/>
              <p:cNvSpPr>
                <a:spLocks/>
              </p:cNvSpPr>
              <p:nvPr/>
            </p:nvSpPr>
            <p:spPr bwMode="auto">
              <a:xfrm rot="-5620811">
                <a:off x="448" y="1276"/>
                <a:ext cx="14"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523" name="Line 91"/>
              <p:cNvSpPr>
                <a:spLocks noChangeShapeType="1"/>
              </p:cNvSpPr>
              <p:nvPr/>
            </p:nvSpPr>
            <p:spPr bwMode="auto">
              <a:xfrm rot="15979189" flipH="1">
                <a:off x="450" y="1291"/>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4" name="Line 92"/>
              <p:cNvSpPr>
                <a:spLocks noChangeShapeType="1"/>
              </p:cNvSpPr>
              <p:nvPr/>
            </p:nvSpPr>
            <p:spPr bwMode="auto">
              <a:xfrm rot="15979189" flipH="1">
                <a:off x="486" y="1314"/>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5" name="Line 93"/>
              <p:cNvSpPr>
                <a:spLocks noChangeShapeType="1"/>
              </p:cNvSpPr>
              <p:nvPr/>
            </p:nvSpPr>
            <p:spPr bwMode="auto">
              <a:xfrm rot="15979189" flipH="1">
                <a:off x="522" y="1337"/>
                <a:ext cx="18"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6" name="Line 94"/>
              <p:cNvSpPr>
                <a:spLocks noChangeShapeType="1"/>
              </p:cNvSpPr>
              <p:nvPr/>
            </p:nvSpPr>
            <p:spPr bwMode="auto">
              <a:xfrm rot="15979189" flipH="1">
                <a:off x="556" y="1361"/>
                <a:ext cx="18"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7" name="Line 95"/>
              <p:cNvSpPr>
                <a:spLocks noChangeShapeType="1"/>
              </p:cNvSpPr>
              <p:nvPr/>
            </p:nvSpPr>
            <p:spPr bwMode="auto">
              <a:xfrm rot="15979189" flipH="1">
                <a:off x="592" y="1382"/>
                <a:ext cx="18"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28" name="Line 96"/>
              <p:cNvSpPr>
                <a:spLocks noChangeShapeType="1"/>
              </p:cNvSpPr>
              <p:nvPr/>
            </p:nvSpPr>
            <p:spPr bwMode="auto">
              <a:xfrm rot="15979189" flipH="1">
                <a:off x="628" y="1407"/>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30" name="Freeform 98"/>
              <p:cNvSpPr>
                <a:spLocks/>
              </p:cNvSpPr>
              <p:nvPr/>
            </p:nvSpPr>
            <p:spPr bwMode="auto">
              <a:xfrm rot="-5295249">
                <a:off x="614" y="529"/>
                <a:ext cx="44"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1" name="Freeform 99"/>
              <p:cNvSpPr>
                <a:spLocks/>
              </p:cNvSpPr>
              <p:nvPr/>
            </p:nvSpPr>
            <p:spPr bwMode="auto">
              <a:xfrm rot="-5295249">
                <a:off x="673" y="384"/>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2" name="Freeform 100"/>
              <p:cNvSpPr>
                <a:spLocks/>
              </p:cNvSpPr>
              <p:nvPr/>
            </p:nvSpPr>
            <p:spPr bwMode="auto">
              <a:xfrm rot="-5295249">
                <a:off x="633" y="723"/>
                <a:ext cx="92" cy="76"/>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4" name="Freeform 102"/>
              <p:cNvSpPr>
                <a:spLocks/>
              </p:cNvSpPr>
              <p:nvPr/>
            </p:nvSpPr>
            <p:spPr bwMode="auto">
              <a:xfrm rot="-5295249">
                <a:off x="442" y="553"/>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5" name="Freeform 103"/>
              <p:cNvSpPr>
                <a:spLocks/>
              </p:cNvSpPr>
              <p:nvPr/>
            </p:nvSpPr>
            <p:spPr bwMode="auto">
              <a:xfrm rot="-5295249">
                <a:off x="635" y="467"/>
                <a:ext cx="82"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6" name="Freeform 104"/>
              <p:cNvSpPr>
                <a:spLocks/>
              </p:cNvSpPr>
              <p:nvPr/>
            </p:nvSpPr>
            <p:spPr bwMode="auto">
              <a:xfrm rot="-5295249">
                <a:off x="696" y="509"/>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7" name="Freeform 105"/>
              <p:cNvSpPr>
                <a:spLocks/>
              </p:cNvSpPr>
              <p:nvPr/>
            </p:nvSpPr>
            <p:spPr bwMode="auto">
              <a:xfrm rot="-5295249">
                <a:off x="593" y="619"/>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8" name="Freeform 106"/>
              <p:cNvSpPr>
                <a:spLocks/>
              </p:cNvSpPr>
              <p:nvPr/>
            </p:nvSpPr>
            <p:spPr bwMode="auto">
              <a:xfrm rot="-5295249">
                <a:off x="559" y="531"/>
                <a:ext cx="37"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39" name="Line 107"/>
              <p:cNvSpPr>
                <a:spLocks noChangeShapeType="1"/>
              </p:cNvSpPr>
              <p:nvPr/>
            </p:nvSpPr>
            <p:spPr bwMode="auto">
              <a:xfrm rot="-5295249">
                <a:off x="699" y="727"/>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0" name="Line 108"/>
              <p:cNvSpPr>
                <a:spLocks noChangeShapeType="1"/>
              </p:cNvSpPr>
              <p:nvPr/>
            </p:nvSpPr>
            <p:spPr bwMode="auto">
              <a:xfrm rot="-5295249">
                <a:off x="730" y="695"/>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1" name="Line 109"/>
              <p:cNvSpPr>
                <a:spLocks noChangeShapeType="1"/>
              </p:cNvSpPr>
              <p:nvPr/>
            </p:nvSpPr>
            <p:spPr bwMode="auto">
              <a:xfrm rot="-5295249">
                <a:off x="759" y="661"/>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2" name="Line 110"/>
              <p:cNvSpPr>
                <a:spLocks noChangeShapeType="1"/>
              </p:cNvSpPr>
              <p:nvPr/>
            </p:nvSpPr>
            <p:spPr bwMode="auto">
              <a:xfrm rot="-5295249">
                <a:off x="789" y="628"/>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3" name="Freeform 111"/>
              <p:cNvSpPr>
                <a:spLocks/>
              </p:cNvSpPr>
              <p:nvPr/>
            </p:nvSpPr>
            <p:spPr bwMode="auto">
              <a:xfrm rot="-5295249">
                <a:off x="819" y="607"/>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544" name="Line 112"/>
              <p:cNvSpPr>
                <a:spLocks noChangeShapeType="1"/>
              </p:cNvSpPr>
              <p:nvPr/>
            </p:nvSpPr>
            <p:spPr bwMode="auto">
              <a:xfrm rot="16304751" flipH="1">
                <a:off x="723" y="422"/>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5" name="Line 113"/>
              <p:cNvSpPr>
                <a:spLocks noChangeShapeType="1"/>
              </p:cNvSpPr>
              <p:nvPr/>
            </p:nvSpPr>
            <p:spPr bwMode="auto">
              <a:xfrm rot="16304751" flipH="1">
                <a:off x="745" y="461"/>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6" name="Line 114"/>
              <p:cNvSpPr>
                <a:spLocks noChangeShapeType="1"/>
              </p:cNvSpPr>
              <p:nvPr/>
            </p:nvSpPr>
            <p:spPr bwMode="auto">
              <a:xfrm rot="16304751" flipH="1">
                <a:off x="765" y="505"/>
                <a:ext cx="27"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7" name="Line 115"/>
              <p:cNvSpPr>
                <a:spLocks noChangeShapeType="1"/>
              </p:cNvSpPr>
              <p:nvPr/>
            </p:nvSpPr>
            <p:spPr bwMode="auto">
              <a:xfrm rot="16304751" flipH="1">
                <a:off x="786" y="546"/>
                <a:ext cx="30"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8" name="Line 116"/>
              <p:cNvSpPr>
                <a:spLocks noChangeShapeType="1"/>
              </p:cNvSpPr>
              <p:nvPr/>
            </p:nvSpPr>
            <p:spPr bwMode="auto">
              <a:xfrm rot="16304751" flipH="1">
                <a:off x="807" y="583"/>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49" name="Line 117"/>
              <p:cNvSpPr>
                <a:spLocks noChangeShapeType="1"/>
              </p:cNvSpPr>
              <p:nvPr/>
            </p:nvSpPr>
            <p:spPr bwMode="auto">
              <a:xfrm rot="-5295249">
                <a:off x="686" y="725"/>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0" name="Line 118"/>
              <p:cNvSpPr>
                <a:spLocks noChangeShapeType="1"/>
              </p:cNvSpPr>
              <p:nvPr/>
            </p:nvSpPr>
            <p:spPr bwMode="auto">
              <a:xfrm rot="-5295249">
                <a:off x="692" y="658"/>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1" name="Line 119"/>
              <p:cNvSpPr>
                <a:spLocks noChangeShapeType="1"/>
              </p:cNvSpPr>
              <p:nvPr/>
            </p:nvSpPr>
            <p:spPr bwMode="auto">
              <a:xfrm rot="-5295249">
                <a:off x="696" y="591"/>
                <a:ext cx="3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2" name="Line 120"/>
              <p:cNvSpPr>
                <a:spLocks noChangeShapeType="1"/>
              </p:cNvSpPr>
              <p:nvPr/>
            </p:nvSpPr>
            <p:spPr bwMode="auto">
              <a:xfrm rot="-5295249">
                <a:off x="703" y="522"/>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3" name="Line 121"/>
              <p:cNvSpPr>
                <a:spLocks noChangeShapeType="1"/>
              </p:cNvSpPr>
              <p:nvPr/>
            </p:nvSpPr>
            <p:spPr bwMode="auto">
              <a:xfrm rot="-5295249">
                <a:off x="708" y="454"/>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4" name="Line 122"/>
              <p:cNvSpPr>
                <a:spLocks noChangeShapeType="1"/>
              </p:cNvSpPr>
              <p:nvPr/>
            </p:nvSpPr>
            <p:spPr bwMode="auto">
              <a:xfrm rot="-5295249">
                <a:off x="515" y="579"/>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5" name="Line 123"/>
              <p:cNvSpPr>
                <a:spLocks noChangeShapeType="1"/>
              </p:cNvSpPr>
              <p:nvPr/>
            </p:nvSpPr>
            <p:spPr bwMode="auto">
              <a:xfrm rot="-5295249">
                <a:off x="555" y="58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6" name="Line 124"/>
              <p:cNvSpPr>
                <a:spLocks noChangeShapeType="1"/>
              </p:cNvSpPr>
              <p:nvPr/>
            </p:nvSpPr>
            <p:spPr bwMode="auto">
              <a:xfrm rot="-5295249">
                <a:off x="594" y="581"/>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7" name="Line 125"/>
              <p:cNvSpPr>
                <a:spLocks noChangeShapeType="1"/>
              </p:cNvSpPr>
              <p:nvPr/>
            </p:nvSpPr>
            <p:spPr bwMode="auto">
              <a:xfrm rot="-5295249">
                <a:off x="634" y="583"/>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8" name="Line 126"/>
              <p:cNvSpPr>
                <a:spLocks noChangeShapeType="1"/>
              </p:cNvSpPr>
              <p:nvPr/>
            </p:nvSpPr>
            <p:spPr bwMode="auto">
              <a:xfrm rot="-5295249">
                <a:off x="673" y="583"/>
                <a:ext cx="4"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59" name="Line 127"/>
              <p:cNvSpPr>
                <a:spLocks noChangeShapeType="1"/>
              </p:cNvSpPr>
              <p:nvPr/>
            </p:nvSpPr>
            <p:spPr bwMode="auto">
              <a:xfrm rot="-5295249">
                <a:off x="714" y="581"/>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0" name="Line 128"/>
              <p:cNvSpPr>
                <a:spLocks noChangeShapeType="1"/>
              </p:cNvSpPr>
              <p:nvPr/>
            </p:nvSpPr>
            <p:spPr bwMode="auto">
              <a:xfrm rot="-5295249">
                <a:off x="754" y="582"/>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1" name="Line 129"/>
              <p:cNvSpPr>
                <a:spLocks noChangeShapeType="1"/>
              </p:cNvSpPr>
              <p:nvPr/>
            </p:nvSpPr>
            <p:spPr bwMode="auto">
              <a:xfrm rot="-5295249">
                <a:off x="794" y="583"/>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2" name="Freeform 130"/>
              <p:cNvSpPr>
                <a:spLocks/>
              </p:cNvSpPr>
              <p:nvPr/>
            </p:nvSpPr>
            <p:spPr bwMode="auto">
              <a:xfrm rot="-5295249">
                <a:off x="822" y="595"/>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563" name="Line 131"/>
              <p:cNvSpPr>
                <a:spLocks noChangeShapeType="1"/>
              </p:cNvSpPr>
              <p:nvPr/>
            </p:nvSpPr>
            <p:spPr bwMode="auto">
              <a:xfrm rot="-5295249" flipH="1" flipV="1">
                <a:off x="701" y="419"/>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4" name="Line 132"/>
              <p:cNvSpPr>
                <a:spLocks noChangeShapeType="1"/>
              </p:cNvSpPr>
              <p:nvPr/>
            </p:nvSpPr>
            <p:spPr bwMode="auto">
              <a:xfrm rot="-5295249" flipH="1" flipV="1">
                <a:off x="669" y="445"/>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5" name="Line 133"/>
              <p:cNvSpPr>
                <a:spLocks noChangeShapeType="1"/>
              </p:cNvSpPr>
              <p:nvPr/>
            </p:nvSpPr>
            <p:spPr bwMode="auto">
              <a:xfrm rot="-5295249" flipH="1" flipV="1">
                <a:off x="634" y="472"/>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6" name="Line 134"/>
              <p:cNvSpPr>
                <a:spLocks noChangeShapeType="1"/>
              </p:cNvSpPr>
              <p:nvPr/>
            </p:nvSpPr>
            <p:spPr bwMode="auto">
              <a:xfrm rot="-5295249" flipH="1" flipV="1">
                <a:off x="601" y="498"/>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7" name="Line 135"/>
              <p:cNvSpPr>
                <a:spLocks noChangeShapeType="1"/>
              </p:cNvSpPr>
              <p:nvPr/>
            </p:nvSpPr>
            <p:spPr bwMode="auto">
              <a:xfrm rot="-5295249" flipH="1" flipV="1">
                <a:off x="567" y="525"/>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8" name="Line 136"/>
              <p:cNvSpPr>
                <a:spLocks noChangeShapeType="1"/>
              </p:cNvSpPr>
              <p:nvPr/>
            </p:nvSpPr>
            <p:spPr bwMode="auto">
              <a:xfrm rot="-5295249" flipH="1" flipV="1">
                <a:off x="534" y="550"/>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69" name="Freeform 137"/>
              <p:cNvSpPr>
                <a:spLocks/>
              </p:cNvSpPr>
              <p:nvPr/>
            </p:nvSpPr>
            <p:spPr bwMode="auto">
              <a:xfrm rot="-5295249">
                <a:off x="507" y="577"/>
                <a:ext cx="15"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570" name="Line 138"/>
              <p:cNvSpPr>
                <a:spLocks noChangeShapeType="1"/>
              </p:cNvSpPr>
              <p:nvPr/>
            </p:nvSpPr>
            <p:spPr bwMode="auto">
              <a:xfrm rot="16304751" flipH="1">
                <a:off x="509" y="592"/>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71" name="Line 139"/>
              <p:cNvSpPr>
                <a:spLocks noChangeShapeType="1"/>
              </p:cNvSpPr>
              <p:nvPr/>
            </p:nvSpPr>
            <p:spPr bwMode="auto">
              <a:xfrm rot="16304751" flipH="1">
                <a:off x="541" y="619"/>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72" name="Line 140"/>
              <p:cNvSpPr>
                <a:spLocks noChangeShapeType="1"/>
              </p:cNvSpPr>
              <p:nvPr/>
            </p:nvSpPr>
            <p:spPr bwMode="auto">
              <a:xfrm rot="16304751" flipH="1">
                <a:off x="575" y="645"/>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73" name="Line 141"/>
              <p:cNvSpPr>
                <a:spLocks noChangeShapeType="1"/>
              </p:cNvSpPr>
              <p:nvPr/>
            </p:nvSpPr>
            <p:spPr bwMode="auto">
              <a:xfrm rot="16304751" flipH="1">
                <a:off x="607" y="672"/>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74" name="Line 142"/>
              <p:cNvSpPr>
                <a:spLocks noChangeShapeType="1"/>
              </p:cNvSpPr>
              <p:nvPr/>
            </p:nvSpPr>
            <p:spPr bwMode="auto">
              <a:xfrm rot="16304751" flipH="1">
                <a:off x="641" y="696"/>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75" name="Line 143"/>
              <p:cNvSpPr>
                <a:spLocks noChangeShapeType="1"/>
              </p:cNvSpPr>
              <p:nvPr/>
            </p:nvSpPr>
            <p:spPr bwMode="auto">
              <a:xfrm rot="16304751" flipH="1">
                <a:off x="674" y="724"/>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77" name="Freeform 145"/>
              <p:cNvSpPr>
                <a:spLocks/>
              </p:cNvSpPr>
              <p:nvPr/>
            </p:nvSpPr>
            <p:spPr bwMode="auto">
              <a:xfrm rot="-5295249">
                <a:off x="874" y="1213"/>
                <a:ext cx="44"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78" name="Freeform 146"/>
              <p:cNvSpPr>
                <a:spLocks/>
              </p:cNvSpPr>
              <p:nvPr/>
            </p:nvSpPr>
            <p:spPr bwMode="auto">
              <a:xfrm rot="-5295249">
                <a:off x="943" y="1068"/>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79" name="Freeform 147"/>
              <p:cNvSpPr>
                <a:spLocks/>
              </p:cNvSpPr>
              <p:nvPr/>
            </p:nvSpPr>
            <p:spPr bwMode="auto">
              <a:xfrm rot="-5295249">
                <a:off x="902" y="1407"/>
                <a:ext cx="92" cy="76"/>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0" name="Freeform 148"/>
              <p:cNvSpPr>
                <a:spLocks/>
              </p:cNvSpPr>
              <p:nvPr/>
            </p:nvSpPr>
            <p:spPr bwMode="auto">
              <a:xfrm rot="-5295249">
                <a:off x="1038" y="1246"/>
                <a:ext cx="92"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1" name="Freeform 149"/>
              <p:cNvSpPr>
                <a:spLocks/>
              </p:cNvSpPr>
              <p:nvPr/>
            </p:nvSpPr>
            <p:spPr bwMode="auto">
              <a:xfrm rot="-5295249">
                <a:off x="712" y="1237"/>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2" name="Freeform 150"/>
              <p:cNvSpPr>
                <a:spLocks/>
              </p:cNvSpPr>
              <p:nvPr/>
            </p:nvSpPr>
            <p:spPr bwMode="auto">
              <a:xfrm rot="-5295249">
                <a:off x="895" y="1151"/>
                <a:ext cx="82"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3" name="Freeform 151"/>
              <p:cNvSpPr>
                <a:spLocks/>
              </p:cNvSpPr>
              <p:nvPr/>
            </p:nvSpPr>
            <p:spPr bwMode="auto">
              <a:xfrm rot="-5295249">
                <a:off x="956" y="1193"/>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4" name="Freeform 152"/>
              <p:cNvSpPr>
                <a:spLocks/>
              </p:cNvSpPr>
              <p:nvPr/>
            </p:nvSpPr>
            <p:spPr bwMode="auto">
              <a:xfrm rot="-5295249">
                <a:off x="853" y="1303"/>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5" name="Freeform 153"/>
              <p:cNvSpPr>
                <a:spLocks/>
              </p:cNvSpPr>
              <p:nvPr/>
            </p:nvSpPr>
            <p:spPr bwMode="auto">
              <a:xfrm rot="-5295249">
                <a:off x="819" y="1215"/>
                <a:ext cx="37"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586" name="Line 154"/>
              <p:cNvSpPr>
                <a:spLocks noChangeShapeType="1"/>
              </p:cNvSpPr>
              <p:nvPr/>
            </p:nvSpPr>
            <p:spPr bwMode="auto">
              <a:xfrm rot="-5295249">
                <a:off x="959" y="1411"/>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87" name="Line 155"/>
              <p:cNvSpPr>
                <a:spLocks noChangeShapeType="1"/>
              </p:cNvSpPr>
              <p:nvPr/>
            </p:nvSpPr>
            <p:spPr bwMode="auto">
              <a:xfrm rot="-5295249">
                <a:off x="990" y="1379"/>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88" name="Line 156"/>
              <p:cNvSpPr>
                <a:spLocks noChangeShapeType="1"/>
              </p:cNvSpPr>
              <p:nvPr/>
            </p:nvSpPr>
            <p:spPr bwMode="auto">
              <a:xfrm rot="-5295249">
                <a:off x="1019" y="1345"/>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89" name="Line 157"/>
              <p:cNvSpPr>
                <a:spLocks noChangeShapeType="1"/>
              </p:cNvSpPr>
              <p:nvPr/>
            </p:nvSpPr>
            <p:spPr bwMode="auto">
              <a:xfrm rot="-5295249">
                <a:off x="1049" y="1312"/>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0" name="Freeform 158"/>
              <p:cNvSpPr>
                <a:spLocks/>
              </p:cNvSpPr>
              <p:nvPr/>
            </p:nvSpPr>
            <p:spPr bwMode="auto">
              <a:xfrm rot="-5295249">
                <a:off x="1079" y="1291"/>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591" name="Line 159"/>
              <p:cNvSpPr>
                <a:spLocks noChangeShapeType="1"/>
              </p:cNvSpPr>
              <p:nvPr/>
            </p:nvSpPr>
            <p:spPr bwMode="auto">
              <a:xfrm rot="16304751" flipH="1">
                <a:off x="983" y="1106"/>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2" name="Line 160"/>
              <p:cNvSpPr>
                <a:spLocks noChangeShapeType="1"/>
              </p:cNvSpPr>
              <p:nvPr/>
            </p:nvSpPr>
            <p:spPr bwMode="auto">
              <a:xfrm rot="16304751" flipH="1">
                <a:off x="1005" y="1145"/>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3" name="Line 161"/>
              <p:cNvSpPr>
                <a:spLocks noChangeShapeType="1"/>
              </p:cNvSpPr>
              <p:nvPr/>
            </p:nvSpPr>
            <p:spPr bwMode="auto">
              <a:xfrm rot="16304751" flipH="1">
                <a:off x="1025" y="1189"/>
                <a:ext cx="27"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4" name="Line 162"/>
              <p:cNvSpPr>
                <a:spLocks noChangeShapeType="1"/>
              </p:cNvSpPr>
              <p:nvPr/>
            </p:nvSpPr>
            <p:spPr bwMode="auto">
              <a:xfrm rot="16304751" flipH="1">
                <a:off x="1046" y="1230"/>
                <a:ext cx="30"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5" name="Line 163"/>
              <p:cNvSpPr>
                <a:spLocks noChangeShapeType="1"/>
              </p:cNvSpPr>
              <p:nvPr/>
            </p:nvSpPr>
            <p:spPr bwMode="auto">
              <a:xfrm rot="16304751" flipH="1">
                <a:off x="1067" y="1267"/>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6" name="Line 164"/>
              <p:cNvSpPr>
                <a:spLocks noChangeShapeType="1"/>
              </p:cNvSpPr>
              <p:nvPr/>
            </p:nvSpPr>
            <p:spPr bwMode="auto">
              <a:xfrm rot="-5295249">
                <a:off x="946" y="1409"/>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7" name="Line 165"/>
              <p:cNvSpPr>
                <a:spLocks noChangeShapeType="1"/>
              </p:cNvSpPr>
              <p:nvPr/>
            </p:nvSpPr>
            <p:spPr bwMode="auto">
              <a:xfrm rot="-5295249">
                <a:off x="952" y="1342"/>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8" name="Line 166"/>
              <p:cNvSpPr>
                <a:spLocks noChangeShapeType="1"/>
              </p:cNvSpPr>
              <p:nvPr/>
            </p:nvSpPr>
            <p:spPr bwMode="auto">
              <a:xfrm rot="-5295249">
                <a:off x="956" y="1275"/>
                <a:ext cx="3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599" name="Line 167"/>
              <p:cNvSpPr>
                <a:spLocks noChangeShapeType="1"/>
              </p:cNvSpPr>
              <p:nvPr/>
            </p:nvSpPr>
            <p:spPr bwMode="auto">
              <a:xfrm rot="-5295249">
                <a:off x="963" y="1206"/>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0" name="Line 168"/>
              <p:cNvSpPr>
                <a:spLocks noChangeShapeType="1"/>
              </p:cNvSpPr>
              <p:nvPr/>
            </p:nvSpPr>
            <p:spPr bwMode="auto">
              <a:xfrm rot="-5295249">
                <a:off x="968" y="1138"/>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1" name="Line 169"/>
              <p:cNvSpPr>
                <a:spLocks noChangeShapeType="1"/>
              </p:cNvSpPr>
              <p:nvPr/>
            </p:nvSpPr>
            <p:spPr bwMode="auto">
              <a:xfrm rot="-5295249">
                <a:off x="775" y="1263"/>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2" name="Line 170"/>
              <p:cNvSpPr>
                <a:spLocks noChangeShapeType="1"/>
              </p:cNvSpPr>
              <p:nvPr/>
            </p:nvSpPr>
            <p:spPr bwMode="auto">
              <a:xfrm rot="-5295249">
                <a:off x="815" y="1264"/>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3" name="Line 171"/>
              <p:cNvSpPr>
                <a:spLocks noChangeShapeType="1"/>
              </p:cNvSpPr>
              <p:nvPr/>
            </p:nvSpPr>
            <p:spPr bwMode="auto">
              <a:xfrm rot="-5295249">
                <a:off x="854" y="1265"/>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4" name="Line 172"/>
              <p:cNvSpPr>
                <a:spLocks noChangeShapeType="1"/>
              </p:cNvSpPr>
              <p:nvPr/>
            </p:nvSpPr>
            <p:spPr bwMode="auto">
              <a:xfrm rot="-5295249">
                <a:off x="894" y="1267"/>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5" name="Line 173"/>
              <p:cNvSpPr>
                <a:spLocks noChangeShapeType="1"/>
              </p:cNvSpPr>
              <p:nvPr/>
            </p:nvSpPr>
            <p:spPr bwMode="auto">
              <a:xfrm rot="-5295249">
                <a:off x="933" y="1267"/>
                <a:ext cx="4"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6" name="Line 174"/>
              <p:cNvSpPr>
                <a:spLocks noChangeShapeType="1"/>
              </p:cNvSpPr>
              <p:nvPr/>
            </p:nvSpPr>
            <p:spPr bwMode="auto">
              <a:xfrm rot="-5295249">
                <a:off x="974" y="1265"/>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7" name="Line 175"/>
              <p:cNvSpPr>
                <a:spLocks noChangeShapeType="1"/>
              </p:cNvSpPr>
              <p:nvPr/>
            </p:nvSpPr>
            <p:spPr bwMode="auto">
              <a:xfrm rot="-5295249">
                <a:off x="1014" y="1266"/>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8" name="Line 176"/>
              <p:cNvSpPr>
                <a:spLocks noChangeShapeType="1"/>
              </p:cNvSpPr>
              <p:nvPr/>
            </p:nvSpPr>
            <p:spPr bwMode="auto">
              <a:xfrm rot="-5295249">
                <a:off x="1054" y="1267"/>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09" name="Freeform 177"/>
              <p:cNvSpPr>
                <a:spLocks/>
              </p:cNvSpPr>
              <p:nvPr/>
            </p:nvSpPr>
            <p:spPr bwMode="auto">
              <a:xfrm rot="-5295249">
                <a:off x="1082" y="1279"/>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610" name="Line 178"/>
              <p:cNvSpPr>
                <a:spLocks noChangeShapeType="1"/>
              </p:cNvSpPr>
              <p:nvPr/>
            </p:nvSpPr>
            <p:spPr bwMode="auto">
              <a:xfrm rot="-5295249" flipH="1" flipV="1">
                <a:off x="961" y="1103"/>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1" name="Line 179"/>
              <p:cNvSpPr>
                <a:spLocks noChangeShapeType="1"/>
              </p:cNvSpPr>
              <p:nvPr/>
            </p:nvSpPr>
            <p:spPr bwMode="auto">
              <a:xfrm rot="-5295249" flipH="1" flipV="1">
                <a:off x="929" y="1129"/>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2" name="Line 180"/>
              <p:cNvSpPr>
                <a:spLocks noChangeShapeType="1"/>
              </p:cNvSpPr>
              <p:nvPr/>
            </p:nvSpPr>
            <p:spPr bwMode="auto">
              <a:xfrm rot="-5295249" flipH="1" flipV="1">
                <a:off x="894" y="1156"/>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3" name="Line 181"/>
              <p:cNvSpPr>
                <a:spLocks noChangeShapeType="1"/>
              </p:cNvSpPr>
              <p:nvPr/>
            </p:nvSpPr>
            <p:spPr bwMode="auto">
              <a:xfrm rot="-5295249" flipH="1" flipV="1">
                <a:off x="861" y="1182"/>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4" name="Line 182"/>
              <p:cNvSpPr>
                <a:spLocks noChangeShapeType="1"/>
              </p:cNvSpPr>
              <p:nvPr/>
            </p:nvSpPr>
            <p:spPr bwMode="auto">
              <a:xfrm rot="-5295249" flipH="1" flipV="1">
                <a:off x="827" y="1209"/>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5" name="Line 183"/>
              <p:cNvSpPr>
                <a:spLocks noChangeShapeType="1"/>
              </p:cNvSpPr>
              <p:nvPr/>
            </p:nvSpPr>
            <p:spPr bwMode="auto">
              <a:xfrm rot="-5295249" flipH="1" flipV="1">
                <a:off x="794" y="1234"/>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6" name="Freeform 184"/>
              <p:cNvSpPr>
                <a:spLocks/>
              </p:cNvSpPr>
              <p:nvPr/>
            </p:nvSpPr>
            <p:spPr bwMode="auto">
              <a:xfrm rot="-5295249">
                <a:off x="751" y="1261"/>
                <a:ext cx="15"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solidFill>
                <a:schemeClr val="accent1"/>
              </a:solidFill>
              <a:ln w="7938">
                <a:solidFill>
                  <a:srgbClr val="000000"/>
                </a:solidFill>
                <a:prstDash val="solid"/>
                <a:round/>
                <a:headEnd/>
                <a:tailEnd/>
              </a:ln>
            </p:spPr>
            <p:txBody>
              <a:bodyPr/>
              <a:lstStyle/>
              <a:p>
                <a:endParaRPr lang="en-US">
                  <a:solidFill>
                    <a:srgbClr val="3366FF"/>
                  </a:solidFill>
                </a:endParaRPr>
              </a:p>
            </p:txBody>
          </p:sp>
          <p:sp>
            <p:nvSpPr>
              <p:cNvPr id="18617" name="Line 185"/>
              <p:cNvSpPr>
                <a:spLocks noChangeShapeType="1"/>
              </p:cNvSpPr>
              <p:nvPr/>
            </p:nvSpPr>
            <p:spPr bwMode="auto">
              <a:xfrm rot="16304751" flipH="1">
                <a:off x="769" y="1276"/>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8" name="Line 186"/>
              <p:cNvSpPr>
                <a:spLocks noChangeShapeType="1"/>
              </p:cNvSpPr>
              <p:nvPr/>
            </p:nvSpPr>
            <p:spPr bwMode="auto">
              <a:xfrm rot="16304751" flipH="1">
                <a:off x="801" y="1303"/>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19" name="Line 187"/>
              <p:cNvSpPr>
                <a:spLocks noChangeShapeType="1"/>
              </p:cNvSpPr>
              <p:nvPr/>
            </p:nvSpPr>
            <p:spPr bwMode="auto">
              <a:xfrm rot="16304751" flipH="1">
                <a:off x="835" y="1329"/>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20" name="Line 188"/>
              <p:cNvSpPr>
                <a:spLocks noChangeShapeType="1"/>
              </p:cNvSpPr>
              <p:nvPr/>
            </p:nvSpPr>
            <p:spPr bwMode="auto">
              <a:xfrm rot="16304751" flipH="1">
                <a:off x="867" y="1356"/>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21" name="Line 189"/>
              <p:cNvSpPr>
                <a:spLocks noChangeShapeType="1"/>
              </p:cNvSpPr>
              <p:nvPr/>
            </p:nvSpPr>
            <p:spPr bwMode="auto">
              <a:xfrm rot="16304751" flipH="1">
                <a:off x="901" y="1380"/>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22" name="Line 190"/>
              <p:cNvSpPr>
                <a:spLocks noChangeShapeType="1"/>
              </p:cNvSpPr>
              <p:nvPr/>
            </p:nvSpPr>
            <p:spPr bwMode="auto">
              <a:xfrm rot="16304751" flipH="1">
                <a:off x="934" y="1408"/>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28" name="Freeform 196"/>
              <p:cNvSpPr>
                <a:spLocks/>
              </p:cNvSpPr>
              <p:nvPr/>
            </p:nvSpPr>
            <p:spPr bwMode="auto">
              <a:xfrm rot="-8435394">
                <a:off x="754" y="544"/>
                <a:ext cx="77" cy="92"/>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48" name="Line 216"/>
              <p:cNvSpPr>
                <a:spLocks noChangeShapeType="1"/>
              </p:cNvSpPr>
              <p:nvPr/>
            </p:nvSpPr>
            <p:spPr bwMode="auto">
              <a:xfrm rot="-8435394">
                <a:off x="816" y="557"/>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49" name="Line 217"/>
              <p:cNvSpPr>
                <a:spLocks noChangeShapeType="1"/>
              </p:cNvSpPr>
              <p:nvPr/>
            </p:nvSpPr>
            <p:spPr bwMode="auto">
              <a:xfrm rot="-8435394">
                <a:off x="847" y="520"/>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62" name="Line 230"/>
              <p:cNvSpPr>
                <a:spLocks noChangeShapeType="1"/>
              </p:cNvSpPr>
              <p:nvPr/>
            </p:nvSpPr>
            <p:spPr bwMode="auto">
              <a:xfrm rot="-8435394" flipH="1" flipV="1">
                <a:off x="810" y="519"/>
                <a:ext cx="14" cy="2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63" name="Freeform 231"/>
              <p:cNvSpPr>
                <a:spLocks/>
              </p:cNvSpPr>
              <p:nvPr/>
            </p:nvSpPr>
            <p:spPr bwMode="auto">
              <a:xfrm rot="-8435394">
                <a:off x="805" y="563"/>
                <a:ext cx="12" cy="20"/>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664" name="Line 232"/>
              <p:cNvSpPr>
                <a:spLocks noChangeShapeType="1"/>
              </p:cNvSpPr>
              <p:nvPr/>
            </p:nvSpPr>
            <p:spPr bwMode="auto">
              <a:xfrm rot="13164606" flipH="1">
                <a:off x="820" y="564"/>
                <a:ext cx="14" cy="3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65" name="Line 233"/>
              <p:cNvSpPr>
                <a:spLocks noChangeShapeType="1"/>
              </p:cNvSpPr>
              <p:nvPr/>
            </p:nvSpPr>
            <p:spPr bwMode="auto">
              <a:xfrm rot="13164606" flipH="1">
                <a:off x="861" y="544"/>
                <a:ext cx="17" cy="3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66" name="Line 234"/>
              <p:cNvSpPr>
                <a:spLocks noChangeShapeType="1"/>
              </p:cNvSpPr>
              <p:nvPr/>
            </p:nvSpPr>
            <p:spPr bwMode="auto">
              <a:xfrm rot="13164606" flipH="1">
                <a:off x="904" y="527"/>
                <a:ext cx="15" cy="3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67" name="Line 235"/>
              <p:cNvSpPr>
                <a:spLocks noChangeShapeType="1"/>
              </p:cNvSpPr>
              <p:nvPr/>
            </p:nvSpPr>
            <p:spPr bwMode="auto">
              <a:xfrm rot="13164606" flipH="1">
                <a:off x="945" y="511"/>
                <a:ext cx="14"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71" name="Freeform 239"/>
              <p:cNvSpPr>
                <a:spLocks/>
              </p:cNvSpPr>
              <p:nvPr/>
            </p:nvSpPr>
            <p:spPr bwMode="auto">
              <a:xfrm rot="-5295249">
                <a:off x="912" y="876"/>
                <a:ext cx="45"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2" name="Freeform 240"/>
              <p:cNvSpPr>
                <a:spLocks/>
              </p:cNvSpPr>
              <p:nvPr/>
            </p:nvSpPr>
            <p:spPr bwMode="auto">
              <a:xfrm rot="-5295249">
                <a:off x="981" y="732"/>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3" name="Freeform 241"/>
              <p:cNvSpPr>
                <a:spLocks/>
              </p:cNvSpPr>
              <p:nvPr/>
            </p:nvSpPr>
            <p:spPr bwMode="auto">
              <a:xfrm rot="-5295249">
                <a:off x="941" y="1070"/>
                <a:ext cx="92" cy="76"/>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4" name="Freeform 242"/>
              <p:cNvSpPr>
                <a:spLocks/>
              </p:cNvSpPr>
              <p:nvPr/>
            </p:nvSpPr>
            <p:spPr bwMode="auto">
              <a:xfrm rot="-5295249">
                <a:off x="1077" y="909"/>
                <a:ext cx="92"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5" name="Freeform 243"/>
              <p:cNvSpPr>
                <a:spLocks/>
              </p:cNvSpPr>
              <p:nvPr/>
            </p:nvSpPr>
            <p:spPr bwMode="auto">
              <a:xfrm rot="-5295249">
                <a:off x="741" y="900"/>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6" name="Freeform 244"/>
              <p:cNvSpPr>
                <a:spLocks/>
              </p:cNvSpPr>
              <p:nvPr/>
            </p:nvSpPr>
            <p:spPr bwMode="auto">
              <a:xfrm rot="-5295249">
                <a:off x="934" y="814"/>
                <a:ext cx="81"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7" name="Freeform 245"/>
              <p:cNvSpPr>
                <a:spLocks/>
              </p:cNvSpPr>
              <p:nvPr/>
            </p:nvSpPr>
            <p:spPr bwMode="auto">
              <a:xfrm rot="-5295249">
                <a:off x="995" y="856"/>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8" name="Freeform 246"/>
              <p:cNvSpPr>
                <a:spLocks/>
              </p:cNvSpPr>
              <p:nvPr/>
            </p:nvSpPr>
            <p:spPr bwMode="auto">
              <a:xfrm rot="-5295249">
                <a:off x="892" y="966"/>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79" name="Freeform 247"/>
              <p:cNvSpPr>
                <a:spLocks/>
              </p:cNvSpPr>
              <p:nvPr/>
            </p:nvSpPr>
            <p:spPr bwMode="auto">
              <a:xfrm rot="-5295249">
                <a:off x="858" y="878"/>
                <a:ext cx="37"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680" name="Line 248"/>
              <p:cNvSpPr>
                <a:spLocks noChangeShapeType="1"/>
              </p:cNvSpPr>
              <p:nvPr/>
            </p:nvSpPr>
            <p:spPr bwMode="auto">
              <a:xfrm rot="-5295249">
                <a:off x="997" y="1074"/>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1" name="Line 249"/>
              <p:cNvSpPr>
                <a:spLocks noChangeShapeType="1"/>
              </p:cNvSpPr>
              <p:nvPr/>
            </p:nvSpPr>
            <p:spPr bwMode="auto">
              <a:xfrm rot="-5295249">
                <a:off x="1029" y="1042"/>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2" name="Line 250"/>
              <p:cNvSpPr>
                <a:spLocks noChangeShapeType="1"/>
              </p:cNvSpPr>
              <p:nvPr/>
            </p:nvSpPr>
            <p:spPr bwMode="auto">
              <a:xfrm rot="-5295249">
                <a:off x="1058" y="1009"/>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3" name="Line 251"/>
              <p:cNvSpPr>
                <a:spLocks noChangeShapeType="1"/>
              </p:cNvSpPr>
              <p:nvPr/>
            </p:nvSpPr>
            <p:spPr bwMode="auto">
              <a:xfrm rot="-5295249">
                <a:off x="1088" y="976"/>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4" name="Freeform 252"/>
              <p:cNvSpPr>
                <a:spLocks/>
              </p:cNvSpPr>
              <p:nvPr/>
            </p:nvSpPr>
            <p:spPr bwMode="auto">
              <a:xfrm rot="-5295249">
                <a:off x="1118" y="955"/>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685" name="Line 253"/>
              <p:cNvSpPr>
                <a:spLocks noChangeShapeType="1"/>
              </p:cNvSpPr>
              <p:nvPr/>
            </p:nvSpPr>
            <p:spPr bwMode="auto">
              <a:xfrm rot="16304751" flipH="1">
                <a:off x="1021" y="770"/>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6" name="Line 254"/>
              <p:cNvSpPr>
                <a:spLocks noChangeShapeType="1"/>
              </p:cNvSpPr>
              <p:nvPr/>
            </p:nvSpPr>
            <p:spPr bwMode="auto">
              <a:xfrm rot="16304751" flipH="1">
                <a:off x="1044" y="809"/>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7" name="Line 255"/>
              <p:cNvSpPr>
                <a:spLocks noChangeShapeType="1"/>
              </p:cNvSpPr>
              <p:nvPr/>
            </p:nvSpPr>
            <p:spPr bwMode="auto">
              <a:xfrm rot="16304751" flipH="1">
                <a:off x="1064" y="853"/>
                <a:ext cx="28"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8" name="Line 256"/>
              <p:cNvSpPr>
                <a:spLocks noChangeShapeType="1"/>
              </p:cNvSpPr>
              <p:nvPr/>
            </p:nvSpPr>
            <p:spPr bwMode="auto">
              <a:xfrm rot="16304751" flipH="1">
                <a:off x="1084" y="893"/>
                <a:ext cx="31"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89" name="Line 257"/>
              <p:cNvSpPr>
                <a:spLocks noChangeShapeType="1"/>
              </p:cNvSpPr>
              <p:nvPr/>
            </p:nvSpPr>
            <p:spPr bwMode="auto">
              <a:xfrm rot="16304751" flipH="1">
                <a:off x="1106" y="931"/>
                <a:ext cx="28"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0" name="Line 258"/>
              <p:cNvSpPr>
                <a:spLocks noChangeShapeType="1"/>
              </p:cNvSpPr>
              <p:nvPr/>
            </p:nvSpPr>
            <p:spPr bwMode="auto">
              <a:xfrm rot="-5295249">
                <a:off x="985" y="1072"/>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1" name="Line 259"/>
              <p:cNvSpPr>
                <a:spLocks noChangeShapeType="1"/>
              </p:cNvSpPr>
              <p:nvPr/>
            </p:nvSpPr>
            <p:spPr bwMode="auto">
              <a:xfrm rot="-5295249">
                <a:off x="991" y="1005"/>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2" name="Line 260"/>
              <p:cNvSpPr>
                <a:spLocks noChangeShapeType="1"/>
              </p:cNvSpPr>
              <p:nvPr/>
            </p:nvSpPr>
            <p:spPr bwMode="auto">
              <a:xfrm rot="-5295249">
                <a:off x="995" y="939"/>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3" name="Line 261"/>
              <p:cNvSpPr>
                <a:spLocks noChangeShapeType="1"/>
              </p:cNvSpPr>
              <p:nvPr/>
            </p:nvSpPr>
            <p:spPr bwMode="auto">
              <a:xfrm rot="-5295249">
                <a:off x="1002" y="870"/>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4" name="Line 262"/>
              <p:cNvSpPr>
                <a:spLocks noChangeShapeType="1"/>
              </p:cNvSpPr>
              <p:nvPr/>
            </p:nvSpPr>
            <p:spPr bwMode="auto">
              <a:xfrm rot="-5295249">
                <a:off x="1007" y="802"/>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5" name="Line 263"/>
              <p:cNvSpPr>
                <a:spLocks noChangeShapeType="1"/>
              </p:cNvSpPr>
              <p:nvPr/>
            </p:nvSpPr>
            <p:spPr bwMode="auto">
              <a:xfrm rot="-5295249">
                <a:off x="814" y="926"/>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6" name="Line 264"/>
              <p:cNvSpPr>
                <a:spLocks noChangeShapeType="1"/>
              </p:cNvSpPr>
              <p:nvPr/>
            </p:nvSpPr>
            <p:spPr bwMode="auto">
              <a:xfrm rot="-5295249">
                <a:off x="854" y="927"/>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7" name="Line 265"/>
              <p:cNvSpPr>
                <a:spLocks noChangeShapeType="1"/>
              </p:cNvSpPr>
              <p:nvPr/>
            </p:nvSpPr>
            <p:spPr bwMode="auto">
              <a:xfrm rot="-5295249">
                <a:off x="893" y="928"/>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8" name="Line 266"/>
              <p:cNvSpPr>
                <a:spLocks noChangeShapeType="1"/>
              </p:cNvSpPr>
              <p:nvPr/>
            </p:nvSpPr>
            <p:spPr bwMode="auto">
              <a:xfrm rot="-5295249">
                <a:off x="933" y="93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699" name="Line 267"/>
              <p:cNvSpPr>
                <a:spLocks noChangeShapeType="1"/>
              </p:cNvSpPr>
              <p:nvPr/>
            </p:nvSpPr>
            <p:spPr bwMode="auto">
              <a:xfrm rot="-5295249">
                <a:off x="972" y="930"/>
                <a:ext cx="3"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0" name="Line 268"/>
              <p:cNvSpPr>
                <a:spLocks noChangeShapeType="1"/>
              </p:cNvSpPr>
              <p:nvPr/>
            </p:nvSpPr>
            <p:spPr bwMode="auto">
              <a:xfrm rot="-5295249">
                <a:off x="1013" y="929"/>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1" name="Line 269"/>
              <p:cNvSpPr>
                <a:spLocks noChangeShapeType="1"/>
              </p:cNvSpPr>
              <p:nvPr/>
            </p:nvSpPr>
            <p:spPr bwMode="auto">
              <a:xfrm rot="-5295249">
                <a:off x="1053" y="93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2" name="Line 270"/>
              <p:cNvSpPr>
                <a:spLocks noChangeShapeType="1"/>
              </p:cNvSpPr>
              <p:nvPr/>
            </p:nvSpPr>
            <p:spPr bwMode="auto">
              <a:xfrm rot="-5295249">
                <a:off x="1093" y="931"/>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3" name="Freeform 271"/>
              <p:cNvSpPr>
                <a:spLocks/>
              </p:cNvSpPr>
              <p:nvPr/>
            </p:nvSpPr>
            <p:spPr bwMode="auto">
              <a:xfrm rot="-5295249">
                <a:off x="1121" y="943"/>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704" name="Line 272"/>
              <p:cNvSpPr>
                <a:spLocks noChangeShapeType="1"/>
              </p:cNvSpPr>
              <p:nvPr/>
            </p:nvSpPr>
            <p:spPr bwMode="auto">
              <a:xfrm rot="-5295249" flipH="1" flipV="1">
                <a:off x="988" y="788"/>
                <a:ext cx="0"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5" name="Line 273"/>
              <p:cNvSpPr>
                <a:spLocks noChangeShapeType="1"/>
              </p:cNvSpPr>
              <p:nvPr/>
            </p:nvSpPr>
            <p:spPr bwMode="auto">
              <a:xfrm rot="-5295249" flipH="1" flipV="1">
                <a:off x="968" y="793"/>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6" name="Line 274"/>
              <p:cNvSpPr>
                <a:spLocks noChangeShapeType="1"/>
              </p:cNvSpPr>
              <p:nvPr/>
            </p:nvSpPr>
            <p:spPr bwMode="auto">
              <a:xfrm rot="-5295249" flipH="1" flipV="1">
                <a:off x="934" y="820"/>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7" name="Line 275"/>
              <p:cNvSpPr>
                <a:spLocks noChangeShapeType="1"/>
              </p:cNvSpPr>
              <p:nvPr/>
            </p:nvSpPr>
            <p:spPr bwMode="auto">
              <a:xfrm rot="-5295249" flipH="1" flipV="1">
                <a:off x="899" y="845"/>
                <a:ext cx="21"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8" name="Line 276"/>
              <p:cNvSpPr>
                <a:spLocks noChangeShapeType="1"/>
              </p:cNvSpPr>
              <p:nvPr/>
            </p:nvSpPr>
            <p:spPr bwMode="auto">
              <a:xfrm rot="-5295249" flipH="1" flipV="1">
                <a:off x="867" y="873"/>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09" name="Line 277"/>
              <p:cNvSpPr>
                <a:spLocks noChangeShapeType="1"/>
              </p:cNvSpPr>
              <p:nvPr/>
            </p:nvSpPr>
            <p:spPr bwMode="auto">
              <a:xfrm rot="-5295249" flipH="1" flipV="1">
                <a:off x="833" y="897"/>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10" name="Freeform 278"/>
              <p:cNvSpPr>
                <a:spLocks/>
              </p:cNvSpPr>
              <p:nvPr/>
            </p:nvSpPr>
            <p:spPr bwMode="auto">
              <a:xfrm rot="-5295249">
                <a:off x="807" y="925"/>
                <a:ext cx="14"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711" name="Line 279"/>
              <p:cNvSpPr>
                <a:spLocks noChangeShapeType="1"/>
              </p:cNvSpPr>
              <p:nvPr/>
            </p:nvSpPr>
            <p:spPr bwMode="auto">
              <a:xfrm rot="16304751" flipH="1">
                <a:off x="809" y="940"/>
                <a:ext cx="16"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12" name="Line 280"/>
              <p:cNvSpPr>
                <a:spLocks noChangeShapeType="1"/>
              </p:cNvSpPr>
              <p:nvPr/>
            </p:nvSpPr>
            <p:spPr bwMode="auto">
              <a:xfrm rot="16304751" flipH="1">
                <a:off x="839" y="966"/>
                <a:ext cx="21"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13" name="Line 281"/>
              <p:cNvSpPr>
                <a:spLocks noChangeShapeType="1"/>
              </p:cNvSpPr>
              <p:nvPr/>
            </p:nvSpPr>
            <p:spPr bwMode="auto">
              <a:xfrm rot="16304751" flipH="1">
                <a:off x="874" y="993"/>
                <a:ext cx="18"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14" name="Line 282"/>
              <p:cNvSpPr>
                <a:spLocks noChangeShapeType="1"/>
              </p:cNvSpPr>
              <p:nvPr/>
            </p:nvSpPr>
            <p:spPr bwMode="auto">
              <a:xfrm rot="16304751" flipH="1">
                <a:off x="906" y="1020"/>
                <a:ext cx="18"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15" name="Line 283"/>
              <p:cNvSpPr>
                <a:spLocks noChangeShapeType="1"/>
              </p:cNvSpPr>
              <p:nvPr/>
            </p:nvSpPr>
            <p:spPr bwMode="auto">
              <a:xfrm rot="16304751" flipH="1">
                <a:off x="940" y="1043"/>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716" name="Line 284"/>
              <p:cNvSpPr>
                <a:spLocks noChangeShapeType="1"/>
              </p:cNvSpPr>
              <p:nvPr/>
            </p:nvSpPr>
            <p:spPr bwMode="auto">
              <a:xfrm rot="16304751" flipH="1">
                <a:off x="972" y="1071"/>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sp>
          <p:nvSpPr>
            <p:cNvPr id="97438" name="Rectangle 158"/>
            <p:cNvSpPr>
              <a:spLocks noChangeArrowheads="1"/>
            </p:cNvSpPr>
            <p:nvPr/>
          </p:nvSpPr>
          <p:spPr bwMode="auto">
            <a:xfrm>
              <a:off x="721" y="159"/>
              <a:ext cx="507" cy="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rgbClr val="3366FF"/>
                  </a:solidFill>
                  <a:latin typeface="Arial" charset="0"/>
                </a:rPr>
                <a:t>SiO</a:t>
              </a:r>
              <a:r>
                <a:rPr lang="en-US" baseline="-25000" dirty="0">
                  <a:solidFill>
                    <a:srgbClr val="3366FF"/>
                  </a:solidFill>
                  <a:latin typeface="Arial" charset="0"/>
                </a:rPr>
                <a:t>2</a:t>
              </a:r>
            </a:p>
          </p:txBody>
        </p:sp>
      </p:grpSp>
      <p:grpSp>
        <p:nvGrpSpPr>
          <p:cNvPr id="19210" name="Group 778"/>
          <p:cNvGrpSpPr>
            <a:grpSpLocks/>
          </p:cNvGrpSpPr>
          <p:nvPr/>
        </p:nvGrpSpPr>
        <p:grpSpPr bwMode="auto">
          <a:xfrm>
            <a:off x="3059832" y="908720"/>
            <a:ext cx="736600" cy="1751013"/>
            <a:chOff x="3936" y="433"/>
            <a:chExt cx="464" cy="1103"/>
          </a:xfrm>
        </p:grpSpPr>
        <p:sp>
          <p:nvSpPr>
            <p:cNvPr id="18917" name="Freeform 485"/>
            <p:cNvSpPr>
              <a:spLocks/>
            </p:cNvSpPr>
            <p:nvPr/>
          </p:nvSpPr>
          <p:spPr bwMode="auto">
            <a:xfrm rot="-5466546">
              <a:off x="4103" y="922"/>
              <a:ext cx="44"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18" name="Freeform 486"/>
            <p:cNvSpPr>
              <a:spLocks/>
            </p:cNvSpPr>
            <p:nvPr/>
          </p:nvSpPr>
          <p:spPr bwMode="auto">
            <a:xfrm rot="-5466546">
              <a:off x="4165" y="773"/>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19" name="Freeform 487"/>
            <p:cNvSpPr>
              <a:spLocks/>
            </p:cNvSpPr>
            <p:nvPr/>
          </p:nvSpPr>
          <p:spPr bwMode="auto">
            <a:xfrm rot="-5466546">
              <a:off x="4143" y="1114"/>
              <a:ext cx="92" cy="76"/>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20" name="Freeform 488"/>
            <p:cNvSpPr>
              <a:spLocks/>
            </p:cNvSpPr>
            <p:nvPr/>
          </p:nvSpPr>
          <p:spPr bwMode="auto">
            <a:xfrm rot="-5466546">
              <a:off x="4271" y="946"/>
              <a:ext cx="92"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rgbClr val="FF99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21" name="Freeform 489"/>
            <p:cNvSpPr>
              <a:spLocks/>
            </p:cNvSpPr>
            <p:nvPr/>
          </p:nvSpPr>
          <p:spPr bwMode="auto">
            <a:xfrm rot="-5466546">
              <a:off x="3929" y="953"/>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22" name="Freeform 490"/>
            <p:cNvSpPr>
              <a:spLocks/>
            </p:cNvSpPr>
            <p:nvPr/>
          </p:nvSpPr>
          <p:spPr bwMode="auto">
            <a:xfrm rot="-5466546">
              <a:off x="4122" y="858"/>
              <a:ext cx="82"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23" name="Freeform 491"/>
            <p:cNvSpPr>
              <a:spLocks/>
            </p:cNvSpPr>
            <p:nvPr/>
          </p:nvSpPr>
          <p:spPr bwMode="auto">
            <a:xfrm rot="-5466546">
              <a:off x="4186" y="898"/>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24" name="Freeform 492"/>
            <p:cNvSpPr>
              <a:spLocks/>
            </p:cNvSpPr>
            <p:nvPr/>
          </p:nvSpPr>
          <p:spPr bwMode="auto">
            <a:xfrm rot="-5466546">
              <a:off x="4087" y="1010"/>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25" name="Freeform 493"/>
            <p:cNvSpPr>
              <a:spLocks/>
            </p:cNvSpPr>
            <p:nvPr/>
          </p:nvSpPr>
          <p:spPr bwMode="auto">
            <a:xfrm rot="-5466546">
              <a:off x="4049" y="927"/>
              <a:ext cx="37"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26" name="Line 494"/>
            <p:cNvSpPr>
              <a:spLocks noChangeShapeType="1"/>
            </p:cNvSpPr>
            <p:nvPr/>
          </p:nvSpPr>
          <p:spPr bwMode="auto">
            <a:xfrm rot="-5466546">
              <a:off x="4197" y="1116"/>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27" name="Line 495"/>
            <p:cNvSpPr>
              <a:spLocks noChangeShapeType="1"/>
            </p:cNvSpPr>
            <p:nvPr/>
          </p:nvSpPr>
          <p:spPr bwMode="auto">
            <a:xfrm rot="-5466546">
              <a:off x="4227" y="1083"/>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28" name="Line 496"/>
            <p:cNvSpPr>
              <a:spLocks noChangeShapeType="1"/>
            </p:cNvSpPr>
            <p:nvPr/>
          </p:nvSpPr>
          <p:spPr bwMode="auto">
            <a:xfrm rot="-5466546">
              <a:off x="4254" y="1047"/>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29" name="Line 497"/>
            <p:cNvSpPr>
              <a:spLocks noChangeShapeType="1"/>
            </p:cNvSpPr>
            <p:nvPr/>
          </p:nvSpPr>
          <p:spPr bwMode="auto">
            <a:xfrm rot="-5466546">
              <a:off x="4282" y="1013"/>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30" name="Freeform 498"/>
            <p:cNvSpPr>
              <a:spLocks/>
            </p:cNvSpPr>
            <p:nvPr/>
          </p:nvSpPr>
          <p:spPr bwMode="auto">
            <a:xfrm rot="-5466546">
              <a:off x="4311" y="990"/>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931" name="Line 499"/>
            <p:cNvSpPr>
              <a:spLocks noChangeShapeType="1"/>
            </p:cNvSpPr>
            <p:nvPr/>
          </p:nvSpPr>
          <p:spPr bwMode="auto">
            <a:xfrm rot="16133454" flipH="1">
              <a:off x="4206" y="810"/>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32" name="Line 500"/>
            <p:cNvSpPr>
              <a:spLocks noChangeShapeType="1"/>
            </p:cNvSpPr>
            <p:nvPr/>
          </p:nvSpPr>
          <p:spPr bwMode="auto">
            <a:xfrm rot="16133454" flipH="1">
              <a:off x="4230" y="849"/>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33" name="Line 501"/>
            <p:cNvSpPr>
              <a:spLocks noChangeShapeType="1"/>
            </p:cNvSpPr>
            <p:nvPr/>
          </p:nvSpPr>
          <p:spPr bwMode="auto">
            <a:xfrm rot="16133454" flipH="1">
              <a:off x="4252" y="891"/>
              <a:ext cx="27"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34" name="Line 502"/>
            <p:cNvSpPr>
              <a:spLocks noChangeShapeType="1"/>
            </p:cNvSpPr>
            <p:nvPr/>
          </p:nvSpPr>
          <p:spPr bwMode="auto">
            <a:xfrm rot="16133454" flipH="1">
              <a:off x="4275" y="931"/>
              <a:ext cx="30"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35" name="Line 503"/>
            <p:cNvSpPr>
              <a:spLocks noChangeShapeType="1"/>
            </p:cNvSpPr>
            <p:nvPr/>
          </p:nvSpPr>
          <p:spPr bwMode="auto">
            <a:xfrm rot="16133454" flipH="1">
              <a:off x="4297" y="967"/>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36" name="Line 504"/>
            <p:cNvSpPr>
              <a:spLocks noChangeShapeType="1"/>
            </p:cNvSpPr>
            <p:nvPr/>
          </p:nvSpPr>
          <p:spPr bwMode="auto">
            <a:xfrm rot="-5466546">
              <a:off x="4184" y="1115"/>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37" name="Line 505"/>
            <p:cNvSpPr>
              <a:spLocks noChangeShapeType="1"/>
            </p:cNvSpPr>
            <p:nvPr/>
          </p:nvSpPr>
          <p:spPr bwMode="auto">
            <a:xfrm rot="-5466546">
              <a:off x="4187" y="1048"/>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38" name="Line 506"/>
            <p:cNvSpPr>
              <a:spLocks noChangeShapeType="1"/>
            </p:cNvSpPr>
            <p:nvPr/>
          </p:nvSpPr>
          <p:spPr bwMode="auto">
            <a:xfrm rot="-5466546">
              <a:off x="4187" y="980"/>
              <a:ext cx="3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39" name="Line 507"/>
            <p:cNvSpPr>
              <a:spLocks noChangeShapeType="1"/>
            </p:cNvSpPr>
            <p:nvPr/>
          </p:nvSpPr>
          <p:spPr bwMode="auto">
            <a:xfrm rot="-5466546">
              <a:off x="4190" y="911"/>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0" name="Line 508"/>
            <p:cNvSpPr>
              <a:spLocks noChangeShapeType="1"/>
            </p:cNvSpPr>
            <p:nvPr/>
          </p:nvSpPr>
          <p:spPr bwMode="auto">
            <a:xfrm rot="-5466546">
              <a:off x="4192" y="843"/>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1" name="Line 509"/>
            <p:cNvSpPr>
              <a:spLocks noChangeShapeType="1"/>
            </p:cNvSpPr>
            <p:nvPr/>
          </p:nvSpPr>
          <p:spPr bwMode="auto">
            <a:xfrm rot="-5466546">
              <a:off x="4007" y="978"/>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2" name="Line 510"/>
            <p:cNvSpPr>
              <a:spLocks noChangeShapeType="1"/>
            </p:cNvSpPr>
            <p:nvPr/>
          </p:nvSpPr>
          <p:spPr bwMode="auto">
            <a:xfrm rot="-5466546">
              <a:off x="4047" y="978"/>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3" name="Line 511"/>
            <p:cNvSpPr>
              <a:spLocks noChangeShapeType="1"/>
            </p:cNvSpPr>
            <p:nvPr/>
          </p:nvSpPr>
          <p:spPr bwMode="auto">
            <a:xfrm rot="-5466546">
              <a:off x="4086" y="977"/>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4" name="Line 512"/>
            <p:cNvSpPr>
              <a:spLocks noChangeShapeType="1"/>
            </p:cNvSpPr>
            <p:nvPr/>
          </p:nvSpPr>
          <p:spPr bwMode="auto">
            <a:xfrm rot="-5466546">
              <a:off x="4126" y="976"/>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5" name="Line 513"/>
            <p:cNvSpPr>
              <a:spLocks noChangeShapeType="1"/>
            </p:cNvSpPr>
            <p:nvPr/>
          </p:nvSpPr>
          <p:spPr bwMode="auto">
            <a:xfrm rot="-5466546">
              <a:off x="4165" y="974"/>
              <a:ext cx="4"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6" name="Line 514"/>
            <p:cNvSpPr>
              <a:spLocks noChangeShapeType="1"/>
            </p:cNvSpPr>
            <p:nvPr/>
          </p:nvSpPr>
          <p:spPr bwMode="auto">
            <a:xfrm rot="-5466546">
              <a:off x="4206" y="97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7" name="Line 515"/>
            <p:cNvSpPr>
              <a:spLocks noChangeShapeType="1"/>
            </p:cNvSpPr>
            <p:nvPr/>
          </p:nvSpPr>
          <p:spPr bwMode="auto">
            <a:xfrm rot="-5466546">
              <a:off x="4246" y="97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8" name="Line 516"/>
            <p:cNvSpPr>
              <a:spLocks noChangeShapeType="1"/>
            </p:cNvSpPr>
            <p:nvPr/>
          </p:nvSpPr>
          <p:spPr bwMode="auto">
            <a:xfrm rot="-5466546">
              <a:off x="4286" y="968"/>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49" name="Freeform 517"/>
            <p:cNvSpPr>
              <a:spLocks/>
            </p:cNvSpPr>
            <p:nvPr/>
          </p:nvSpPr>
          <p:spPr bwMode="auto">
            <a:xfrm rot="-5466546">
              <a:off x="4314" y="979"/>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950" name="Line 518"/>
            <p:cNvSpPr>
              <a:spLocks noChangeShapeType="1"/>
            </p:cNvSpPr>
            <p:nvPr/>
          </p:nvSpPr>
          <p:spPr bwMode="auto">
            <a:xfrm rot="-5466546" flipH="1" flipV="1">
              <a:off x="4184" y="809"/>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51" name="Line 519"/>
            <p:cNvSpPr>
              <a:spLocks noChangeShapeType="1"/>
            </p:cNvSpPr>
            <p:nvPr/>
          </p:nvSpPr>
          <p:spPr bwMode="auto">
            <a:xfrm rot="-5466546" flipH="1" flipV="1">
              <a:off x="4153" y="836"/>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52" name="Line 520"/>
            <p:cNvSpPr>
              <a:spLocks noChangeShapeType="1"/>
            </p:cNvSpPr>
            <p:nvPr/>
          </p:nvSpPr>
          <p:spPr bwMode="auto">
            <a:xfrm rot="-5466546" flipH="1" flipV="1">
              <a:off x="4119" y="865"/>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53" name="Line 521"/>
            <p:cNvSpPr>
              <a:spLocks noChangeShapeType="1"/>
            </p:cNvSpPr>
            <p:nvPr/>
          </p:nvSpPr>
          <p:spPr bwMode="auto">
            <a:xfrm rot="-5466546" flipH="1" flipV="1">
              <a:off x="4088" y="893"/>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54" name="Line 522"/>
            <p:cNvSpPr>
              <a:spLocks noChangeShapeType="1"/>
            </p:cNvSpPr>
            <p:nvPr/>
          </p:nvSpPr>
          <p:spPr bwMode="auto">
            <a:xfrm rot="-5466546" flipH="1" flipV="1">
              <a:off x="4056" y="921"/>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55" name="Line 523"/>
            <p:cNvSpPr>
              <a:spLocks noChangeShapeType="1"/>
            </p:cNvSpPr>
            <p:nvPr/>
          </p:nvSpPr>
          <p:spPr bwMode="auto">
            <a:xfrm rot="-5466546" flipH="1" flipV="1">
              <a:off x="4024" y="948"/>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56" name="Freeform 524"/>
            <p:cNvSpPr>
              <a:spLocks/>
            </p:cNvSpPr>
            <p:nvPr/>
          </p:nvSpPr>
          <p:spPr bwMode="auto">
            <a:xfrm rot="-5466546">
              <a:off x="3998" y="976"/>
              <a:ext cx="15"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8957" name="Line 525"/>
            <p:cNvSpPr>
              <a:spLocks noChangeShapeType="1"/>
            </p:cNvSpPr>
            <p:nvPr/>
          </p:nvSpPr>
          <p:spPr bwMode="auto">
            <a:xfrm rot="16133454" flipH="1">
              <a:off x="4001" y="991"/>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58" name="Line 526"/>
            <p:cNvSpPr>
              <a:spLocks noChangeShapeType="1"/>
            </p:cNvSpPr>
            <p:nvPr/>
          </p:nvSpPr>
          <p:spPr bwMode="auto">
            <a:xfrm rot="16133454" flipH="1">
              <a:off x="4034" y="1017"/>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59" name="Line 527"/>
            <p:cNvSpPr>
              <a:spLocks noChangeShapeType="1"/>
            </p:cNvSpPr>
            <p:nvPr/>
          </p:nvSpPr>
          <p:spPr bwMode="auto">
            <a:xfrm rot="16133454" flipH="1">
              <a:off x="4070" y="1041"/>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60" name="Line 528"/>
            <p:cNvSpPr>
              <a:spLocks noChangeShapeType="1"/>
            </p:cNvSpPr>
            <p:nvPr/>
          </p:nvSpPr>
          <p:spPr bwMode="auto">
            <a:xfrm rot="16133454" flipH="1">
              <a:off x="4102" y="1066"/>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61" name="Line 529"/>
            <p:cNvSpPr>
              <a:spLocks noChangeShapeType="1"/>
            </p:cNvSpPr>
            <p:nvPr/>
          </p:nvSpPr>
          <p:spPr bwMode="auto">
            <a:xfrm rot="16133454" flipH="1">
              <a:off x="4138" y="1089"/>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62" name="Line 530"/>
            <p:cNvSpPr>
              <a:spLocks noChangeShapeType="1"/>
            </p:cNvSpPr>
            <p:nvPr/>
          </p:nvSpPr>
          <p:spPr bwMode="auto">
            <a:xfrm rot="16133454" flipH="1">
              <a:off x="4156" y="1114"/>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64" name="Freeform 532"/>
            <p:cNvSpPr>
              <a:spLocks/>
            </p:cNvSpPr>
            <p:nvPr/>
          </p:nvSpPr>
          <p:spPr bwMode="auto">
            <a:xfrm rot="-5792108">
              <a:off x="4107" y="1279"/>
              <a:ext cx="44"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65" name="Freeform 533"/>
            <p:cNvSpPr>
              <a:spLocks/>
            </p:cNvSpPr>
            <p:nvPr/>
          </p:nvSpPr>
          <p:spPr bwMode="auto">
            <a:xfrm rot="-5792108">
              <a:off x="4141" y="1123"/>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66" name="Freeform 534"/>
            <p:cNvSpPr>
              <a:spLocks/>
            </p:cNvSpPr>
            <p:nvPr/>
          </p:nvSpPr>
          <p:spPr bwMode="auto">
            <a:xfrm rot="-5792108">
              <a:off x="4159" y="1451"/>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67" name="Freeform 535"/>
            <p:cNvSpPr>
              <a:spLocks/>
            </p:cNvSpPr>
            <p:nvPr/>
          </p:nvSpPr>
          <p:spPr bwMode="auto">
            <a:xfrm rot="-5792108">
              <a:off x="4264" y="1304"/>
              <a:ext cx="93"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68" name="Freeform 536"/>
            <p:cNvSpPr>
              <a:spLocks/>
            </p:cNvSpPr>
            <p:nvPr/>
          </p:nvSpPr>
          <p:spPr bwMode="auto">
            <a:xfrm rot="-5792108">
              <a:off x="3937" y="1321"/>
              <a:ext cx="93"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69" name="Freeform 537"/>
            <p:cNvSpPr>
              <a:spLocks/>
            </p:cNvSpPr>
            <p:nvPr/>
          </p:nvSpPr>
          <p:spPr bwMode="auto">
            <a:xfrm rot="-5792108">
              <a:off x="4120" y="1211"/>
              <a:ext cx="81"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70" name="Freeform 538"/>
            <p:cNvSpPr>
              <a:spLocks/>
            </p:cNvSpPr>
            <p:nvPr/>
          </p:nvSpPr>
          <p:spPr bwMode="auto">
            <a:xfrm rot="-5792108">
              <a:off x="4193" y="1246"/>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71" name="Freeform 539"/>
            <p:cNvSpPr>
              <a:spLocks/>
            </p:cNvSpPr>
            <p:nvPr/>
          </p:nvSpPr>
          <p:spPr bwMode="auto">
            <a:xfrm rot="-5792108">
              <a:off x="4099" y="1363"/>
              <a:ext cx="137"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72" name="Freeform 540"/>
            <p:cNvSpPr>
              <a:spLocks/>
            </p:cNvSpPr>
            <p:nvPr/>
          </p:nvSpPr>
          <p:spPr bwMode="auto">
            <a:xfrm rot="-5792108">
              <a:off x="4056" y="1288"/>
              <a:ext cx="38" cy="71"/>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8973" name="Line 541"/>
            <p:cNvSpPr>
              <a:spLocks noChangeShapeType="1"/>
            </p:cNvSpPr>
            <p:nvPr/>
          </p:nvSpPr>
          <p:spPr bwMode="auto">
            <a:xfrm rot="-5792108">
              <a:off x="4219" y="1462"/>
              <a:ext cx="24"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74" name="Line 542"/>
            <p:cNvSpPr>
              <a:spLocks noChangeShapeType="1"/>
            </p:cNvSpPr>
            <p:nvPr/>
          </p:nvSpPr>
          <p:spPr bwMode="auto">
            <a:xfrm rot="-5792108">
              <a:off x="4244" y="1427"/>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75" name="Line 543"/>
            <p:cNvSpPr>
              <a:spLocks noChangeShapeType="1"/>
            </p:cNvSpPr>
            <p:nvPr/>
          </p:nvSpPr>
          <p:spPr bwMode="auto">
            <a:xfrm rot="-5792108">
              <a:off x="4269" y="1390"/>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76" name="Line 544"/>
            <p:cNvSpPr>
              <a:spLocks noChangeShapeType="1"/>
            </p:cNvSpPr>
            <p:nvPr/>
          </p:nvSpPr>
          <p:spPr bwMode="auto">
            <a:xfrm rot="-5792108">
              <a:off x="4293" y="1353"/>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77" name="Freeform 545"/>
            <p:cNvSpPr>
              <a:spLocks/>
            </p:cNvSpPr>
            <p:nvPr/>
          </p:nvSpPr>
          <p:spPr bwMode="auto">
            <a:xfrm rot="-5792108">
              <a:off x="4305" y="1329"/>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solidFill>
              <a:schemeClr val="accent1"/>
            </a:solidFill>
            <a:ln w="7938">
              <a:solidFill>
                <a:srgbClr val="000000"/>
              </a:solidFill>
              <a:prstDash val="solid"/>
              <a:round/>
              <a:headEnd/>
              <a:tailEnd/>
            </a:ln>
          </p:spPr>
          <p:txBody>
            <a:bodyPr/>
            <a:lstStyle/>
            <a:p>
              <a:endParaRPr lang="en-US">
                <a:solidFill>
                  <a:srgbClr val="3366FF"/>
                </a:solidFill>
              </a:endParaRPr>
            </a:p>
          </p:txBody>
        </p:sp>
        <p:sp>
          <p:nvSpPr>
            <p:cNvPr id="18978" name="Line 546"/>
            <p:cNvSpPr>
              <a:spLocks noChangeShapeType="1"/>
            </p:cNvSpPr>
            <p:nvPr/>
          </p:nvSpPr>
          <p:spPr bwMode="auto">
            <a:xfrm rot="15807892" flipH="1">
              <a:off x="4198" y="1158"/>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79" name="Line 547"/>
            <p:cNvSpPr>
              <a:spLocks noChangeShapeType="1"/>
            </p:cNvSpPr>
            <p:nvPr/>
          </p:nvSpPr>
          <p:spPr bwMode="auto">
            <a:xfrm rot="15807892" flipH="1">
              <a:off x="4226" y="1195"/>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0" name="Line 548"/>
            <p:cNvSpPr>
              <a:spLocks noChangeShapeType="1"/>
            </p:cNvSpPr>
            <p:nvPr/>
          </p:nvSpPr>
          <p:spPr bwMode="auto">
            <a:xfrm rot="15807892" flipH="1">
              <a:off x="4252" y="1235"/>
              <a:ext cx="27"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1" name="Line 549"/>
            <p:cNvSpPr>
              <a:spLocks noChangeShapeType="1"/>
            </p:cNvSpPr>
            <p:nvPr/>
          </p:nvSpPr>
          <p:spPr bwMode="auto">
            <a:xfrm rot="15807892" flipH="1">
              <a:off x="4277" y="1272"/>
              <a:ext cx="30"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2" name="Line 550"/>
            <p:cNvSpPr>
              <a:spLocks noChangeShapeType="1"/>
            </p:cNvSpPr>
            <p:nvPr/>
          </p:nvSpPr>
          <p:spPr bwMode="auto">
            <a:xfrm rot="15807892" flipH="1">
              <a:off x="4305" y="1278"/>
              <a:ext cx="28"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3" name="Line 551"/>
            <p:cNvSpPr>
              <a:spLocks noChangeShapeType="1"/>
            </p:cNvSpPr>
            <p:nvPr/>
          </p:nvSpPr>
          <p:spPr bwMode="auto">
            <a:xfrm rot="-5792108">
              <a:off x="4203" y="1463"/>
              <a:ext cx="3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4" name="Line 552"/>
            <p:cNvSpPr>
              <a:spLocks noChangeShapeType="1"/>
            </p:cNvSpPr>
            <p:nvPr/>
          </p:nvSpPr>
          <p:spPr bwMode="auto">
            <a:xfrm rot="-5792108">
              <a:off x="4200" y="1398"/>
              <a:ext cx="3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5" name="Line 553"/>
            <p:cNvSpPr>
              <a:spLocks noChangeShapeType="1"/>
            </p:cNvSpPr>
            <p:nvPr/>
          </p:nvSpPr>
          <p:spPr bwMode="auto">
            <a:xfrm rot="-5792108">
              <a:off x="4195" y="1331"/>
              <a:ext cx="3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6" name="Line 554"/>
            <p:cNvSpPr>
              <a:spLocks noChangeShapeType="1"/>
            </p:cNvSpPr>
            <p:nvPr/>
          </p:nvSpPr>
          <p:spPr bwMode="auto">
            <a:xfrm rot="-5792108">
              <a:off x="4191" y="1262"/>
              <a:ext cx="34"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7" name="Line 555"/>
            <p:cNvSpPr>
              <a:spLocks noChangeShapeType="1"/>
            </p:cNvSpPr>
            <p:nvPr/>
          </p:nvSpPr>
          <p:spPr bwMode="auto">
            <a:xfrm rot="-5792108">
              <a:off x="4186" y="1193"/>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8" name="Line 556"/>
            <p:cNvSpPr>
              <a:spLocks noChangeShapeType="1"/>
            </p:cNvSpPr>
            <p:nvPr/>
          </p:nvSpPr>
          <p:spPr bwMode="auto">
            <a:xfrm rot="-5792108">
              <a:off x="4017" y="1346"/>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89" name="Line 557"/>
            <p:cNvSpPr>
              <a:spLocks noChangeShapeType="1"/>
            </p:cNvSpPr>
            <p:nvPr/>
          </p:nvSpPr>
          <p:spPr bwMode="auto">
            <a:xfrm rot="-5792108">
              <a:off x="4057" y="1341"/>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90" name="Line 558"/>
            <p:cNvSpPr>
              <a:spLocks noChangeShapeType="1"/>
            </p:cNvSpPr>
            <p:nvPr/>
          </p:nvSpPr>
          <p:spPr bwMode="auto">
            <a:xfrm rot="-5792108">
              <a:off x="4096" y="1337"/>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91" name="Line 559"/>
            <p:cNvSpPr>
              <a:spLocks noChangeShapeType="1"/>
            </p:cNvSpPr>
            <p:nvPr/>
          </p:nvSpPr>
          <p:spPr bwMode="auto">
            <a:xfrm rot="-5792108">
              <a:off x="4136" y="1332"/>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92" name="Line 560"/>
            <p:cNvSpPr>
              <a:spLocks noChangeShapeType="1"/>
            </p:cNvSpPr>
            <p:nvPr/>
          </p:nvSpPr>
          <p:spPr bwMode="auto">
            <a:xfrm rot="-5792108">
              <a:off x="4174" y="1326"/>
              <a:ext cx="3"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93" name="Line 561"/>
            <p:cNvSpPr>
              <a:spLocks noChangeShapeType="1"/>
            </p:cNvSpPr>
            <p:nvPr/>
          </p:nvSpPr>
          <p:spPr bwMode="auto">
            <a:xfrm rot="-5792108">
              <a:off x="4214" y="1318"/>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94" name="Line 562"/>
            <p:cNvSpPr>
              <a:spLocks noChangeShapeType="1"/>
            </p:cNvSpPr>
            <p:nvPr/>
          </p:nvSpPr>
          <p:spPr bwMode="auto">
            <a:xfrm rot="-5792108">
              <a:off x="4254" y="1314"/>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95" name="Line 563"/>
            <p:cNvSpPr>
              <a:spLocks noChangeShapeType="1"/>
            </p:cNvSpPr>
            <p:nvPr/>
          </p:nvSpPr>
          <p:spPr bwMode="auto">
            <a:xfrm rot="-5792108">
              <a:off x="4293" y="1282"/>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96" name="Freeform 564"/>
            <p:cNvSpPr>
              <a:spLocks/>
            </p:cNvSpPr>
            <p:nvPr/>
          </p:nvSpPr>
          <p:spPr bwMode="auto">
            <a:xfrm rot="-5792108">
              <a:off x="4306" y="1318"/>
              <a:ext cx="1" cy="5"/>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solidFill>
              <a:schemeClr val="accent1"/>
            </a:solidFill>
            <a:ln w="7938">
              <a:solidFill>
                <a:srgbClr val="000000"/>
              </a:solidFill>
              <a:prstDash val="solid"/>
              <a:round/>
              <a:headEnd/>
              <a:tailEnd/>
            </a:ln>
          </p:spPr>
          <p:txBody>
            <a:bodyPr/>
            <a:lstStyle/>
            <a:p>
              <a:endParaRPr lang="en-US">
                <a:solidFill>
                  <a:srgbClr val="3366FF"/>
                </a:solidFill>
              </a:endParaRPr>
            </a:p>
          </p:txBody>
        </p:sp>
        <p:sp>
          <p:nvSpPr>
            <p:cNvPr id="18997" name="Line 565"/>
            <p:cNvSpPr>
              <a:spLocks noChangeShapeType="1"/>
            </p:cNvSpPr>
            <p:nvPr/>
          </p:nvSpPr>
          <p:spPr bwMode="auto">
            <a:xfrm rot="-5792108" flipH="1" flipV="1">
              <a:off x="4161" y="1160"/>
              <a:ext cx="21"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98" name="Line 566"/>
            <p:cNvSpPr>
              <a:spLocks noChangeShapeType="1"/>
            </p:cNvSpPr>
            <p:nvPr/>
          </p:nvSpPr>
          <p:spPr bwMode="auto">
            <a:xfrm rot="-5792108" flipH="1" flipV="1">
              <a:off x="4149" y="1190"/>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8999" name="Line 567"/>
            <p:cNvSpPr>
              <a:spLocks noChangeShapeType="1"/>
            </p:cNvSpPr>
            <p:nvPr/>
          </p:nvSpPr>
          <p:spPr bwMode="auto">
            <a:xfrm rot="-5792108" flipH="1" flipV="1">
              <a:off x="4118" y="1221"/>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00" name="Line 568"/>
            <p:cNvSpPr>
              <a:spLocks noChangeShapeType="1"/>
            </p:cNvSpPr>
            <p:nvPr/>
          </p:nvSpPr>
          <p:spPr bwMode="auto">
            <a:xfrm rot="-5792108" flipH="1" flipV="1">
              <a:off x="4090" y="1252"/>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01" name="Line 569"/>
            <p:cNvSpPr>
              <a:spLocks noChangeShapeType="1"/>
            </p:cNvSpPr>
            <p:nvPr/>
          </p:nvSpPr>
          <p:spPr bwMode="auto">
            <a:xfrm rot="-5792108" flipH="1" flipV="1">
              <a:off x="4060" y="1285"/>
              <a:ext cx="20"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02" name="Line 570"/>
            <p:cNvSpPr>
              <a:spLocks noChangeShapeType="1"/>
            </p:cNvSpPr>
            <p:nvPr/>
          </p:nvSpPr>
          <p:spPr bwMode="auto">
            <a:xfrm rot="-5792108" flipH="1" flipV="1">
              <a:off x="4031" y="1313"/>
              <a:ext cx="16"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03" name="Freeform 571"/>
            <p:cNvSpPr>
              <a:spLocks/>
            </p:cNvSpPr>
            <p:nvPr/>
          </p:nvSpPr>
          <p:spPr bwMode="auto">
            <a:xfrm rot="-5792108">
              <a:off x="4007" y="1344"/>
              <a:ext cx="14"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004" name="Line 572"/>
            <p:cNvSpPr>
              <a:spLocks noChangeShapeType="1"/>
            </p:cNvSpPr>
            <p:nvPr/>
          </p:nvSpPr>
          <p:spPr bwMode="auto">
            <a:xfrm rot="15807892" flipH="1">
              <a:off x="4011" y="1359"/>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05" name="Line 573"/>
            <p:cNvSpPr>
              <a:spLocks noChangeShapeType="1"/>
            </p:cNvSpPr>
            <p:nvPr/>
          </p:nvSpPr>
          <p:spPr bwMode="auto">
            <a:xfrm rot="15807892" flipH="1">
              <a:off x="4047" y="1381"/>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06" name="Line 574"/>
            <p:cNvSpPr>
              <a:spLocks noChangeShapeType="1"/>
            </p:cNvSpPr>
            <p:nvPr/>
          </p:nvSpPr>
          <p:spPr bwMode="auto">
            <a:xfrm rot="15807892" flipH="1">
              <a:off x="4085" y="1402"/>
              <a:ext cx="18"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07" name="Line 575"/>
            <p:cNvSpPr>
              <a:spLocks noChangeShapeType="1"/>
            </p:cNvSpPr>
            <p:nvPr/>
          </p:nvSpPr>
          <p:spPr bwMode="auto">
            <a:xfrm rot="15807892" flipH="1">
              <a:off x="4120" y="1423"/>
              <a:ext cx="18"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08" name="Line 576"/>
            <p:cNvSpPr>
              <a:spLocks noChangeShapeType="1"/>
            </p:cNvSpPr>
            <p:nvPr/>
          </p:nvSpPr>
          <p:spPr bwMode="auto">
            <a:xfrm rot="15807892" flipH="1">
              <a:off x="4157" y="1444"/>
              <a:ext cx="18"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09" name="Line 577"/>
            <p:cNvSpPr>
              <a:spLocks noChangeShapeType="1"/>
            </p:cNvSpPr>
            <p:nvPr/>
          </p:nvSpPr>
          <p:spPr bwMode="auto">
            <a:xfrm rot="15807892" flipH="1">
              <a:off x="4193" y="1467"/>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11" name="Freeform 579"/>
            <p:cNvSpPr>
              <a:spLocks/>
            </p:cNvSpPr>
            <p:nvPr/>
          </p:nvSpPr>
          <p:spPr bwMode="auto">
            <a:xfrm rot="-5466546">
              <a:off x="4135" y="588"/>
              <a:ext cx="45"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12" name="Freeform 580"/>
            <p:cNvSpPr>
              <a:spLocks/>
            </p:cNvSpPr>
            <p:nvPr/>
          </p:nvSpPr>
          <p:spPr bwMode="auto">
            <a:xfrm rot="-5466546">
              <a:off x="4182" y="440"/>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13" name="Freeform 581"/>
            <p:cNvSpPr>
              <a:spLocks/>
            </p:cNvSpPr>
            <p:nvPr/>
          </p:nvSpPr>
          <p:spPr bwMode="auto">
            <a:xfrm rot="-5466546">
              <a:off x="4176" y="779"/>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15" name="Freeform 583"/>
            <p:cNvSpPr>
              <a:spLocks/>
            </p:cNvSpPr>
            <p:nvPr/>
          </p:nvSpPr>
          <p:spPr bwMode="auto">
            <a:xfrm rot="-5466546">
              <a:off x="3961" y="619"/>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16" name="Freeform 584"/>
            <p:cNvSpPr>
              <a:spLocks/>
            </p:cNvSpPr>
            <p:nvPr/>
          </p:nvSpPr>
          <p:spPr bwMode="auto">
            <a:xfrm rot="-5466546">
              <a:off x="4154" y="524"/>
              <a:ext cx="81"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17" name="Freeform 585"/>
            <p:cNvSpPr>
              <a:spLocks/>
            </p:cNvSpPr>
            <p:nvPr/>
          </p:nvSpPr>
          <p:spPr bwMode="auto">
            <a:xfrm rot="-5466546">
              <a:off x="4219" y="564"/>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18" name="Freeform 586"/>
            <p:cNvSpPr>
              <a:spLocks/>
            </p:cNvSpPr>
            <p:nvPr/>
          </p:nvSpPr>
          <p:spPr bwMode="auto">
            <a:xfrm rot="-5466546">
              <a:off x="4119" y="676"/>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19" name="Freeform 587"/>
            <p:cNvSpPr>
              <a:spLocks/>
            </p:cNvSpPr>
            <p:nvPr/>
          </p:nvSpPr>
          <p:spPr bwMode="auto">
            <a:xfrm rot="-5466546">
              <a:off x="4082" y="592"/>
              <a:ext cx="37" cy="71"/>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20" name="Line 588"/>
            <p:cNvSpPr>
              <a:spLocks noChangeShapeType="1"/>
            </p:cNvSpPr>
            <p:nvPr/>
          </p:nvSpPr>
          <p:spPr bwMode="auto">
            <a:xfrm rot="-5466546">
              <a:off x="4230" y="781"/>
              <a:ext cx="24"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21" name="Line 589"/>
            <p:cNvSpPr>
              <a:spLocks noChangeShapeType="1"/>
            </p:cNvSpPr>
            <p:nvPr/>
          </p:nvSpPr>
          <p:spPr bwMode="auto">
            <a:xfrm rot="-5466546">
              <a:off x="4259" y="749"/>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22" name="Line 590"/>
            <p:cNvSpPr>
              <a:spLocks noChangeShapeType="1"/>
            </p:cNvSpPr>
            <p:nvPr/>
          </p:nvSpPr>
          <p:spPr bwMode="auto">
            <a:xfrm rot="-5466546">
              <a:off x="4287" y="714"/>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23" name="Line 591"/>
            <p:cNvSpPr>
              <a:spLocks noChangeShapeType="1"/>
            </p:cNvSpPr>
            <p:nvPr/>
          </p:nvSpPr>
          <p:spPr bwMode="auto">
            <a:xfrm rot="-5466546">
              <a:off x="4314" y="680"/>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24" name="Freeform 592"/>
            <p:cNvSpPr>
              <a:spLocks/>
            </p:cNvSpPr>
            <p:nvPr/>
          </p:nvSpPr>
          <p:spPr bwMode="auto">
            <a:xfrm rot="-5466546">
              <a:off x="4344" y="657"/>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025" name="Line 593"/>
            <p:cNvSpPr>
              <a:spLocks noChangeShapeType="1"/>
            </p:cNvSpPr>
            <p:nvPr/>
          </p:nvSpPr>
          <p:spPr bwMode="auto">
            <a:xfrm rot="16133454" flipH="1">
              <a:off x="4238" y="477"/>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26" name="Line 594"/>
            <p:cNvSpPr>
              <a:spLocks noChangeShapeType="1"/>
            </p:cNvSpPr>
            <p:nvPr/>
          </p:nvSpPr>
          <p:spPr bwMode="auto">
            <a:xfrm rot="16133454" flipH="1">
              <a:off x="4263" y="516"/>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27" name="Line 595"/>
            <p:cNvSpPr>
              <a:spLocks noChangeShapeType="1"/>
            </p:cNvSpPr>
            <p:nvPr/>
          </p:nvSpPr>
          <p:spPr bwMode="auto">
            <a:xfrm rot="16133454" flipH="1">
              <a:off x="4285" y="558"/>
              <a:ext cx="28"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28" name="Line 596"/>
            <p:cNvSpPr>
              <a:spLocks noChangeShapeType="1"/>
            </p:cNvSpPr>
            <p:nvPr/>
          </p:nvSpPr>
          <p:spPr bwMode="auto">
            <a:xfrm rot="16133454" flipH="1">
              <a:off x="4306" y="597"/>
              <a:ext cx="31"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29" name="Line 597"/>
            <p:cNvSpPr>
              <a:spLocks noChangeShapeType="1"/>
            </p:cNvSpPr>
            <p:nvPr/>
          </p:nvSpPr>
          <p:spPr bwMode="auto">
            <a:xfrm rot="16133454" flipH="1">
              <a:off x="4330" y="634"/>
              <a:ext cx="28"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0" name="Line 598"/>
            <p:cNvSpPr>
              <a:spLocks noChangeShapeType="1"/>
            </p:cNvSpPr>
            <p:nvPr/>
          </p:nvSpPr>
          <p:spPr bwMode="auto">
            <a:xfrm rot="-5466546">
              <a:off x="4216" y="782"/>
              <a:ext cx="3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1" name="Line 599"/>
            <p:cNvSpPr>
              <a:spLocks noChangeShapeType="1"/>
            </p:cNvSpPr>
            <p:nvPr/>
          </p:nvSpPr>
          <p:spPr bwMode="auto">
            <a:xfrm rot="-5466546">
              <a:off x="4219" y="715"/>
              <a:ext cx="3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2" name="Line 600"/>
            <p:cNvSpPr>
              <a:spLocks noChangeShapeType="1"/>
            </p:cNvSpPr>
            <p:nvPr/>
          </p:nvSpPr>
          <p:spPr bwMode="auto">
            <a:xfrm rot="-5466546">
              <a:off x="4219" y="649"/>
              <a:ext cx="3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3" name="Line 601"/>
            <p:cNvSpPr>
              <a:spLocks noChangeShapeType="1"/>
            </p:cNvSpPr>
            <p:nvPr/>
          </p:nvSpPr>
          <p:spPr bwMode="auto">
            <a:xfrm rot="-5466546">
              <a:off x="4222" y="579"/>
              <a:ext cx="34"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4" name="Line 602"/>
            <p:cNvSpPr>
              <a:spLocks noChangeShapeType="1"/>
            </p:cNvSpPr>
            <p:nvPr/>
          </p:nvSpPr>
          <p:spPr bwMode="auto">
            <a:xfrm rot="-5466546">
              <a:off x="4224" y="510"/>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5" name="Line 603"/>
            <p:cNvSpPr>
              <a:spLocks noChangeShapeType="1"/>
            </p:cNvSpPr>
            <p:nvPr/>
          </p:nvSpPr>
          <p:spPr bwMode="auto">
            <a:xfrm rot="-5466546">
              <a:off x="4039" y="644"/>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6" name="Line 604"/>
            <p:cNvSpPr>
              <a:spLocks noChangeShapeType="1"/>
            </p:cNvSpPr>
            <p:nvPr/>
          </p:nvSpPr>
          <p:spPr bwMode="auto">
            <a:xfrm rot="-5466546">
              <a:off x="4079" y="644"/>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7" name="Line 605"/>
            <p:cNvSpPr>
              <a:spLocks noChangeShapeType="1"/>
            </p:cNvSpPr>
            <p:nvPr/>
          </p:nvSpPr>
          <p:spPr bwMode="auto">
            <a:xfrm rot="-5466546">
              <a:off x="4119" y="643"/>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8" name="Line 606"/>
            <p:cNvSpPr>
              <a:spLocks noChangeShapeType="1"/>
            </p:cNvSpPr>
            <p:nvPr/>
          </p:nvSpPr>
          <p:spPr bwMode="auto">
            <a:xfrm rot="-5466546">
              <a:off x="4159" y="642"/>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39" name="Line 607"/>
            <p:cNvSpPr>
              <a:spLocks noChangeShapeType="1"/>
            </p:cNvSpPr>
            <p:nvPr/>
          </p:nvSpPr>
          <p:spPr bwMode="auto">
            <a:xfrm rot="-5466546">
              <a:off x="4198" y="640"/>
              <a:ext cx="3"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40" name="Line 608"/>
            <p:cNvSpPr>
              <a:spLocks noChangeShapeType="1"/>
            </p:cNvSpPr>
            <p:nvPr/>
          </p:nvSpPr>
          <p:spPr bwMode="auto">
            <a:xfrm rot="-5466546">
              <a:off x="4239" y="636"/>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41" name="Line 609"/>
            <p:cNvSpPr>
              <a:spLocks noChangeShapeType="1"/>
            </p:cNvSpPr>
            <p:nvPr/>
          </p:nvSpPr>
          <p:spPr bwMode="auto">
            <a:xfrm rot="-5466546">
              <a:off x="4279" y="636"/>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42" name="Line 610"/>
            <p:cNvSpPr>
              <a:spLocks noChangeShapeType="1"/>
            </p:cNvSpPr>
            <p:nvPr/>
          </p:nvSpPr>
          <p:spPr bwMode="auto">
            <a:xfrm rot="-5466546">
              <a:off x="4318" y="636"/>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43" name="Freeform 611"/>
            <p:cNvSpPr>
              <a:spLocks/>
            </p:cNvSpPr>
            <p:nvPr/>
          </p:nvSpPr>
          <p:spPr bwMode="auto">
            <a:xfrm rot="-5466546">
              <a:off x="4347" y="646"/>
              <a:ext cx="1" cy="5"/>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044" name="Line 612"/>
            <p:cNvSpPr>
              <a:spLocks noChangeShapeType="1"/>
            </p:cNvSpPr>
            <p:nvPr/>
          </p:nvSpPr>
          <p:spPr bwMode="auto">
            <a:xfrm rot="-5466546" flipH="1" flipV="1">
              <a:off x="4216" y="477"/>
              <a:ext cx="21"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45" name="Line 613"/>
            <p:cNvSpPr>
              <a:spLocks noChangeShapeType="1"/>
            </p:cNvSpPr>
            <p:nvPr/>
          </p:nvSpPr>
          <p:spPr bwMode="auto">
            <a:xfrm rot="-5466546" flipH="1" flipV="1">
              <a:off x="4186" y="503"/>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46" name="Line 614"/>
            <p:cNvSpPr>
              <a:spLocks noChangeShapeType="1"/>
            </p:cNvSpPr>
            <p:nvPr/>
          </p:nvSpPr>
          <p:spPr bwMode="auto">
            <a:xfrm rot="-5466546" flipH="1" flipV="1">
              <a:off x="4153" y="532"/>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47" name="Line 615"/>
            <p:cNvSpPr>
              <a:spLocks noChangeShapeType="1"/>
            </p:cNvSpPr>
            <p:nvPr/>
          </p:nvSpPr>
          <p:spPr bwMode="auto">
            <a:xfrm rot="-5466546" flipH="1" flipV="1">
              <a:off x="4120" y="559"/>
              <a:ext cx="21"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48" name="Line 616"/>
            <p:cNvSpPr>
              <a:spLocks noChangeShapeType="1"/>
            </p:cNvSpPr>
            <p:nvPr/>
          </p:nvSpPr>
          <p:spPr bwMode="auto">
            <a:xfrm rot="-5466546" flipH="1" flipV="1">
              <a:off x="4089" y="589"/>
              <a:ext cx="20"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49" name="Line 617"/>
            <p:cNvSpPr>
              <a:spLocks noChangeShapeType="1"/>
            </p:cNvSpPr>
            <p:nvPr/>
          </p:nvSpPr>
          <p:spPr bwMode="auto">
            <a:xfrm rot="-5466546" flipH="1" flipV="1">
              <a:off x="4056" y="614"/>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50" name="Freeform 618"/>
            <p:cNvSpPr>
              <a:spLocks/>
            </p:cNvSpPr>
            <p:nvPr/>
          </p:nvSpPr>
          <p:spPr bwMode="auto">
            <a:xfrm rot="-5466546">
              <a:off x="4016" y="643"/>
              <a:ext cx="14"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solidFill>
              <a:schemeClr val="accent1"/>
            </a:solidFill>
            <a:ln w="7938">
              <a:solidFill>
                <a:srgbClr val="000000"/>
              </a:solidFill>
              <a:prstDash val="solid"/>
              <a:round/>
              <a:headEnd/>
              <a:tailEnd/>
            </a:ln>
          </p:spPr>
          <p:txBody>
            <a:bodyPr/>
            <a:lstStyle/>
            <a:p>
              <a:endParaRPr lang="en-US">
                <a:solidFill>
                  <a:srgbClr val="3366FF"/>
                </a:solidFill>
              </a:endParaRPr>
            </a:p>
          </p:txBody>
        </p:sp>
        <p:sp>
          <p:nvSpPr>
            <p:cNvPr id="19051" name="Line 619"/>
            <p:cNvSpPr>
              <a:spLocks noChangeShapeType="1"/>
            </p:cNvSpPr>
            <p:nvPr/>
          </p:nvSpPr>
          <p:spPr bwMode="auto">
            <a:xfrm rot="16133454" flipH="1">
              <a:off x="4034" y="658"/>
              <a:ext cx="16"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52" name="Line 620"/>
            <p:cNvSpPr>
              <a:spLocks noChangeShapeType="1"/>
            </p:cNvSpPr>
            <p:nvPr/>
          </p:nvSpPr>
          <p:spPr bwMode="auto">
            <a:xfrm rot="16133454" flipH="1">
              <a:off x="4065" y="683"/>
              <a:ext cx="21"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53" name="Line 621"/>
            <p:cNvSpPr>
              <a:spLocks noChangeShapeType="1"/>
            </p:cNvSpPr>
            <p:nvPr/>
          </p:nvSpPr>
          <p:spPr bwMode="auto">
            <a:xfrm rot="16133454" flipH="1">
              <a:off x="4102" y="708"/>
              <a:ext cx="18"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54" name="Line 622"/>
            <p:cNvSpPr>
              <a:spLocks noChangeShapeType="1"/>
            </p:cNvSpPr>
            <p:nvPr/>
          </p:nvSpPr>
          <p:spPr bwMode="auto">
            <a:xfrm rot="16133454" flipH="1">
              <a:off x="4135" y="732"/>
              <a:ext cx="18"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55" name="Line 623"/>
            <p:cNvSpPr>
              <a:spLocks noChangeShapeType="1"/>
            </p:cNvSpPr>
            <p:nvPr/>
          </p:nvSpPr>
          <p:spPr bwMode="auto">
            <a:xfrm rot="16133454" flipH="1">
              <a:off x="4170" y="756"/>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56" name="Line 624"/>
            <p:cNvSpPr>
              <a:spLocks noChangeShapeType="1"/>
            </p:cNvSpPr>
            <p:nvPr/>
          </p:nvSpPr>
          <p:spPr bwMode="auto">
            <a:xfrm rot="16133454" flipH="1">
              <a:off x="4189" y="782"/>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09" name="Freeform 677"/>
            <p:cNvSpPr>
              <a:spLocks/>
            </p:cNvSpPr>
            <p:nvPr/>
          </p:nvSpPr>
          <p:spPr bwMode="auto">
            <a:xfrm rot="-8606691">
              <a:off x="4272" y="596"/>
              <a:ext cx="77" cy="92"/>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29" name="Line 697"/>
            <p:cNvSpPr>
              <a:spLocks noChangeShapeType="1"/>
            </p:cNvSpPr>
            <p:nvPr/>
          </p:nvSpPr>
          <p:spPr bwMode="auto">
            <a:xfrm rot="-8606691">
              <a:off x="4339" y="608"/>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30" name="Line 698"/>
            <p:cNvSpPr>
              <a:spLocks noChangeShapeType="1"/>
            </p:cNvSpPr>
            <p:nvPr/>
          </p:nvSpPr>
          <p:spPr bwMode="auto">
            <a:xfrm rot="-8606691">
              <a:off x="4368" y="569"/>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31" name="Line 699"/>
            <p:cNvSpPr>
              <a:spLocks noChangeShapeType="1"/>
            </p:cNvSpPr>
            <p:nvPr/>
          </p:nvSpPr>
          <p:spPr bwMode="auto">
            <a:xfrm rot="-8606691">
              <a:off x="4396" y="531"/>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42" name="Line 710"/>
            <p:cNvSpPr>
              <a:spLocks noChangeShapeType="1"/>
            </p:cNvSpPr>
            <p:nvPr/>
          </p:nvSpPr>
          <p:spPr bwMode="auto">
            <a:xfrm rot="-8606691" flipH="1" flipV="1">
              <a:off x="4336" y="526"/>
              <a:ext cx="17"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43" name="Line 711"/>
            <p:cNvSpPr>
              <a:spLocks noChangeShapeType="1"/>
            </p:cNvSpPr>
            <p:nvPr/>
          </p:nvSpPr>
          <p:spPr bwMode="auto">
            <a:xfrm rot="-8606691" flipH="1" flipV="1">
              <a:off x="4331" y="571"/>
              <a:ext cx="14" cy="2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44" name="Freeform 712"/>
            <p:cNvSpPr>
              <a:spLocks/>
            </p:cNvSpPr>
            <p:nvPr/>
          </p:nvSpPr>
          <p:spPr bwMode="auto">
            <a:xfrm rot="-8606691">
              <a:off x="4328" y="614"/>
              <a:ext cx="12" cy="20"/>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145" name="Line 713"/>
            <p:cNvSpPr>
              <a:spLocks noChangeShapeType="1"/>
            </p:cNvSpPr>
            <p:nvPr/>
          </p:nvSpPr>
          <p:spPr bwMode="auto">
            <a:xfrm rot="12993309" flipH="1">
              <a:off x="4343" y="615"/>
              <a:ext cx="14" cy="3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46" name="Line 714"/>
            <p:cNvSpPr>
              <a:spLocks noChangeShapeType="1"/>
            </p:cNvSpPr>
            <p:nvPr/>
          </p:nvSpPr>
          <p:spPr bwMode="auto">
            <a:xfrm rot="12993309" flipH="1">
              <a:off x="4383" y="593"/>
              <a:ext cx="17" cy="3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19207" name="Group 775"/>
          <p:cNvGrpSpPr>
            <a:grpSpLocks/>
          </p:cNvGrpSpPr>
          <p:nvPr/>
        </p:nvGrpSpPr>
        <p:grpSpPr bwMode="auto">
          <a:xfrm>
            <a:off x="4139952" y="984920"/>
            <a:ext cx="674688" cy="1268413"/>
            <a:chOff x="4567" y="685"/>
            <a:chExt cx="425" cy="799"/>
          </a:xfrm>
        </p:grpSpPr>
        <p:sp>
          <p:nvSpPr>
            <p:cNvPr id="19058" name="Freeform 626"/>
            <p:cNvSpPr>
              <a:spLocks/>
            </p:cNvSpPr>
            <p:nvPr/>
          </p:nvSpPr>
          <p:spPr bwMode="auto">
            <a:xfrm rot="-5466546">
              <a:off x="4718" y="1208"/>
              <a:ext cx="45"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59" name="Freeform 627"/>
            <p:cNvSpPr>
              <a:spLocks/>
            </p:cNvSpPr>
            <p:nvPr/>
          </p:nvSpPr>
          <p:spPr bwMode="auto">
            <a:xfrm rot="-5466546">
              <a:off x="4781" y="1060"/>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60" name="Freeform 628"/>
            <p:cNvSpPr>
              <a:spLocks/>
            </p:cNvSpPr>
            <p:nvPr/>
          </p:nvSpPr>
          <p:spPr bwMode="auto">
            <a:xfrm rot="-5466546">
              <a:off x="4744" y="1400"/>
              <a:ext cx="92" cy="76"/>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61" name="Freeform 629"/>
            <p:cNvSpPr>
              <a:spLocks/>
            </p:cNvSpPr>
            <p:nvPr/>
          </p:nvSpPr>
          <p:spPr bwMode="auto">
            <a:xfrm rot="-5466546">
              <a:off x="4887" y="1232"/>
              <a:ext cx="92"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62" name="Freeform 630"/>
            <p:cNvSpPr>
              <a:spLocks/>
            </p:cNvSpPr>
            <p:nvPr/>
          </p:nvSpPr>
          <p:spPr bwMode="auto">
            <a:xfrm rot="-5466546">
              <a:off x="4560" y="1211"/>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63" name="Freeform 631"/>
            <p:cNvSpPr>
              <a:spLocks/>
            </p:cNvSpPr>
            <p:nvPr/>
          </p:nvSpPr>
          <p:spPr bwMode="auto">
            <a:xfrm rot="-5466546">
              <a:off x="4738" y="1144"/>
              <a:ext cx="81"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64" name="Freeform 632"/>
            <p:cNvSpPr>
              <a:spLocks/>
            </p:cNvSpPr>
            <p:nvPr/>
          </p:nvSpPr>
          <p:spPr bwMode="auto">
            <a:xfrm rot="-5466546">
              <a:off x="4802" y="1184"/>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65" name="Freeform 633"/>
            <p:cNvSpPr>
              <a:spLocks/>
            </p:cNvSpPr>
            <p:nvPr/>
          </p:nvSpPr>
          <p:spPr bwMode="auto">
            <a:xfrm rot="-5466546">
              <a:off x="4702" y="1296"/>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66" name="Freeform 634"/>
            <p:cNvSpPr>
              <a:spLocks/>
            </p:cNvSpPr>
            <p:nvPr/>
          </p:nvSpPr>
          <p:spPr bwMode="auto">
            <a:xfrm rot="-5466546">
              <a:off x="4665" y="1213"/>
              <a:ext cx="37"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067" name="Line 635"/>
            <p:cNvSpPr>
              <a:spLocks noChangeShapeType="1"/>
            </p:cNvSpPr>
            <p:nvPr/>
          </p:nvSpPr>
          <p:spPr bwMode="auto">
            <a:xfrm rot="-5466546">
              <a:off x="4813" y="1402"/>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68" name="Line 636"/>
            <p:cNvSpPr>
              <a:spLocks noChangeShapeType="1"/>
            </p:cNvSpPr>
            <p:nvPr/>
          </p:nvSpPr>
          <p:spPr bwMode="auto">
            <a:xfrm rot="-5466546">
              <a:off x="4843" y="1369"/>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69" name="Line 637"/>
            <p:cNvSpPr>
              <a:spLocks noChangeShapeType="1"/>
            </p:cNvSpPr>
            <p:nvPr/>
          </p:nvSpPr>
          <p:spPr bwMode="auto">
            <a:xfrm rot="-5466546">
              <a:off x="4870" y="1334"/>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70" name="Line 638"/>
            <p:cNvSpPr>
              <a:spLocks noChangeShapeType="1"/>
            </p:cNvSpPr>
            <p:nvPr/>
          </p:nvSpPr>
          <p:spPr bwMode="auto">
            <a:xfrm rot="-5466546">
              <a:off x="4898" y="1300"/>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71" name="Freeform 639"/>
            <p:cNvSpPr>
              <a:spLocks/>
            </p:cNvSpPr>
            <p:nvPr/>
          </p:nvSpPr>
          <p:spPr bwMode="auto">
            <a:xfrm rot="-5466546">
              <a:off x="4927" y="1277"/>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072" name="Line 640"/>
            <p:cNvSpPr>
              <a:spLocks noChangeShapeType="1"/>
            </p:cNvSpPr>
            <p:nvPr/>
          </p:nvSpPr>
          <p:spPr bwMode="auto">
            <a:xfrm rot="16133454" flipH="1">
              <a:off x="4822" y="1097"/>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73" name="Line 641"/>
            <p:cNvSpPr>
              <a:spLocks noChangeShapeType="1"/>
            </p:cNvSpPr>
            <p:nvPr/>
          </p:nvSpPr>
          <p:spPr bwMode="auto">
            <a:xfrm rot="16133454" flipH="1">
              <a:off x="4846" y="1136"/>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74" name="Line 642"/>
            <p:cNvSpPr>
              <a:spLocks noChangeShapeType="1"/>
            </p:cNvSpPr>
            <p:nvPr/>
          </p:nvSpPr>
          <p:spPr bwMode="auto">
            <a:xfrm rot="16133454" flipH="1">
              <a:off x="4868" y="1178"/>
              <a:ext cx="28"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75" name="Line 643"/>
            <p:cNvSpPr>
              <a:spLocks noChangeShapeType="1"/>
            </p:cNvSpPr>
            <p:nvPr/>
          </p:nvSpPr>
          <p:spPr bwMode="auto">
            <a:xfrm rot="16133454" flipH="1">
              <a:off x="4890" y="1217"/>
              <a:ext cx="31"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76" name="Line 644"/>
            <p:cNvSpPr>
              <a:spLocks noChangeShapeType="1"/>
            </p:cNvSpPr>
            <p:nvPr/>
          </p:nvSpPr>
          <p:spPr bwMode="auto">
            <a:xfrm rot="16133454" flipH="1">
              <a:off x="4913" y="1254"/>
              <a:ext cx="28"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77" name="Line 645"/>
            <p:cNvSpPr>
              <a:spLocks noChangeShapeType="1"/>
            </p:cNvSpPr>
            <p:nvPr/>
          </p:nvSpPr>
          <p:spPr bwMode="auto">
            <a:xfrm rot="-5466546">
              <a:off x="4800" y="1401"/>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78" name="Line 646"/>
            <p:cNvSpPr>
              <a:spLocks noChangeShapeType="1"/>
            </p:cNvSpPr>
            <p:nvPr/>
          </p:nvSpPr>
          <p:spPr bwMode="auto">
            <a:xfrm rot="-5466546">
              <a:off x="4803" y="1334"/>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79" name="Line 647"/>
            <p:cNvSpPr>
              <a:spLocks noChangeShapeType="1"/>
            </p:cNvSpPr>
            <p:nvPr/>
          </p:nvSpPr>
          <p:spPr bwMode="auto">
            <a:xfrm rot="-5466546">
              <a:off x="4803" y="1267"/>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0" name="Line 648"/>
            <p:cNvSpPr>
              <a:spLocks noChangeShapeType="1"/>
            </p:cNvSpPr>
            <p:nvPr/>
          </p:nvSpPr>
          <p:spPr bwMode="auto">
            <a:xfrm rot="-5466546">
              <a:off x="4806" y="1198"/>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1" name="Line 649"/>
            <p:cNvSpPr>
              <a:spLocks noChangeShapeType="1"/>
            </p:cNvSpPr>
            <p:nvPr/>
          </p:nvSpPr>
          <p:spPr bwMode="auto">
            <a:xfrm rot="-5466546">
              <a:off x="4808" y="1130"/>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2" name="Line 650"/>
            <p:cNvSpPr>
              <a:spLocks noChangeShapeType="1"/>
            </p:cNvSpPr>
            <p:nvPr/>
          </p:nvSpPr>
          <p:spPr bwMode="auto">
            <a:xfrm rot="-5466546">
              <a:off x="4623" y="1264"/>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3" name="Line 651"/>
            <p:cNvSpPr>
              <a:spLocks noChangeShapeType="1"/>
            </p:cNvSpPr>
            <p:nvPr/>
          </p:nvSpPr>
          <p:spPr bwMode="auto">
            <a:xfrm rot="-5466546">
              <a:off x="4663" y="1264"/>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4" name="Line 652"/>
            <p:cNvSpPr>
              <a:spLocks noChangeShapeType="1"/>
            </p:cNvSpPr>
            <p:nvPr/>
          </p:nvSpPr>
          <p:spPr bwMode="auto">
            <a:xfrm rot="-5466546">
              <a:off x="4702" y="1263"/>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5" name="Line 653"/>
            <p:cNvSpPr>
              <a:spLocks noChangeShapeType="1"/>
            </p:cNvSpPr>
            <p:nvPr/>
          </p:nvSpPr>
          <p:spPr bwMode="auto">
            <a:xfrm rot="-5466546">
              <a:off x="4742" y="1262"/>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6" name="Line 654"/>
            <p:cNvSpPr>
              <a:spLocks noChangeShapeType="1"/>
            </p:cNvSpPr>
            <p:nvPr/>
          </p:nvSpPr>
          <p:spPr bwMode="auto">
            <a:xfrm rot="-5466546">
              <a:off x="4781" y="1260"/>
              <a:ext cx="3"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7" name="Line 655"/>
            <p:cNvSpPr>
              <a:spLocks noChangeShapeType="1"/>
            </p:cNvSpPr>
            <p:nvPr/>
          </p:nvSpPr>
          <p:spPr bwMode="auto">
            <a:xfrm rot="-5466546">
              <a:off x="4822" y="1257"/>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8" name="Line 656"/>
            <p:cNvSpPr>
              <a:spLocks noChangeShapeType="1"/>
            </p:cNvSpPr>
            <p:nvPr/>
          </p:nvSpPr>
          <p:spPr bwMode="auto">
            <a:xfrm rot="-5466546">
              <a:off x="4862" y="1257"/>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89" name="Line 657"/>
            <p:cNvSpPr>
              <a:spLocks noChangeShapeType="1"/>
            </p:cNvSpPr>
            <p:nvPr/>
          </p:nvSpPr>
          <p:spPr bwMode="auto">
            <a:xfrm rot="-5466546">
              <a:off x="4902" y="1255"/>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90" name="Freeform 658"/>
            <p:cNvSpPr>
              <a:spLocks/>
            </p:cNvSpPr>
            <p:nvPr/>
          </p:nvSpPr>
          <p:spPr bwMode="auto">
            <a:xfrm rot="-5466546">
              <a:off x="4930" y="1266"/>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091" name="Line 659"/>
            <p:cNvSpPr>
              <a:spLocks noChangeShapeType="1"/>
            </p:cNvSpPr>
            <p:nvPr/>
          </p:nvSpPr>
          <p:spPr bwMode="auto">
            <a:xfrm rot="-5466546" flipH="1" flipV="1">
              <a:off x="4800" y="1096"/>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92" name="Line 660"/>
            <p:cNvSpPr>
              <a:spLocks noChangeShapeType="1"/>
            </p:cNvSpPr>
            <p:nvPr/>
          </p:nvSpPr>
          <p:spPr bwMode="auto">
            <a:xfrm rot="-5466546" flipH="1" flipV="1">
              <a:off x="4769" y="1123"/>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93" name="Line 661"/>
            <p:cNvSpPr>
              <a:spLocks noChangeShapeType="1"/>
            </p:cNvSpPr>
            <p:nvPr/>
          </p:nvSpPr>
          <p:spPr bwMode="auto">
            <a:xfrm rot="-5466546" flipH="1" flipV="1">
              <a:off x="4736" y="1152"/>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94" name="Line 662"/>
            <p:cNvSpPr>
              <a:spLocks noChangeShapeType="1"/>
            </p:cNvSpPr>
            <p:nvPr/>
          </p:nvSpPr>
          <p:spPr bwMode="auto">
            <a:xfrm rot="-5466546" flipH="1" flipV="1">
              <a:off x="4703" y="1179"/>
              <a:ext cx="21"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95" name="Line 663"/>
            <p:cNvSpPr>
              <a:spLocks noChangeShapeType="1"/>
            </p:cNvSpPr>
            <p:nvPr/>
          </p:nvSpPr>
          <p:spPr bwMode="auto">
            <a:xfrm rot="-5466546" flipH="1" flipV="1">
              <a:off x="4673" y="1208"/>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96" name="Line 664"/>
            <p:cNvSpPr>
              <a:spLocks noChangeShapeType="1"/>
            </p:cNvSpPr>
            <p:nvPr/>
          </p:nvSpPr>
          <p:spPr bwMode="auto">
            <a:xfrm rot="-5466546" flipH="1" flipV="1">
              <a:off x="4640" y="1234"/>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97" name="Freeform 665"/>
            <p:cNvSpPr>
              <a:spLocks/>
            </p:cNvSpPr>
            <p:nvPr/>
          </p:nvSpPr>
          <p:spPr bwMode="auto">
            <a:xfrm rot="-5466546">
              <a:off x="4615" y="1263"/>
              <a:ext cx="14"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098" name="Line 666"/>
            <p:cNvSpPr>
              <a:spLocks noChangeShapeType="1"/>
            </p:cNvSpPr>
            <p:nvPr/>
          </p:nvSpPr>
          <p:spPr bwMode="auto">
            <a:xfrm rot="16133454" flipH="1">
              <a:off x="4618" y="1278"/>
              <a:ext cx="16"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099" name="Line 667"/>
            <p:cNvSpPr>
              <a:spLocks noChangeShapeType="1"/>
            </p:cNvSpPr>
            <p:nvPr/>
          </p:nvSpPr>
          <p:spPr bwMode="auto">
            <a:xfrm rot="16133454" flipH="1">
              <a:off x="4649" y="1303"/>
              <a:ext cx="21"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00" name="Line 668"/>
            <p:cNvSpPr>
              <a:spLocks noChangeShapeType="1"/>
            </p:cNvSpPr>
            <p:nvPr/>
          </p:nvSpPr>
          <p:spPr bwMode="auto">
            <a:xfrm rot="16133454" flipH="1">
              <a:off x="4686" y="1328"/>
              <a:ext cx="18"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01" name="Line 669"/>
            <p:cNvSpPr>
              <a:spLocks noChangeShapeType="1"/>
            </p:cNvSpPr>
            <p:nvPr/>
          </p:nvSpPr>
          <p:spPr bwMode="auto">
            <a:xfrm rot="16133454" flipH="1">
              <a:off x="4718" y="1353"/>
              <a:ext cx="18"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02" name="Line 670"/>
            <p:cNvSpPr>
              <a:spLocks noChangeShapeType="1"/>
            </p:cNvSpPr>
            <p:nvPr/>
          </p:nvSpPr>
          <p:spPr bwMode="auto">
            <a:xfrm rot="16133454" flipH="1">
              <a:off x="4754" y="1375"/>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03" name="Line 671"/>
            <p:cNvSpPr>
              <a:spLocks noChangeShapeType="1"/>
            </p:cNvSpPr>
            <p:nvPr/>
          </p:nvSpPr>
          <p:spPr bwMode="auto">
            <a:xfrm rot="16133454" flipH="1">
              <a:off x="4788" y="1401"/>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52" name="Freeform 720"/>
            <p:cNvSpPr>
              <a:spLocks/>
            </p:cNvSpPr>
            <p:nvPr/>
          </p:nvSpPr>
          <p:spPr bwMode="auto">
            <a:xfrm rot="-5466546">
              <a:off x="4740" y="869"/>
              <a:ext cx="44"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53" name="Freeform 721"/>
            <p:cNvSpPr>
              <a:spLocks/>
            </p:cNvSpPr>
            <p:nvPr/>
          </p:nvSpPr>
          <p:spPr bwMode="auto">
            <a:xfrm rot="-5466546">
              <a:off x="4801" y="692"/>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54" name="Freeform 722"/>
            <p:cNvSpPr>
              <a:spLocks/>
            </p:cNvSpPr>
            <p:nvPr/>
          </p:nvSpPr>
          <p:spPr bwMode="auto">
            <a:xfrm rot="-5466546">
              <a:off x="4780" y="1060"/>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55" name="Freeform 723"/>
            <p:cNvSpPr>
              <a:spLocks/>
            </p:cNvSpPr>
            <p:nvPr/>
          </p:nvSpPr>
          <p:spPr bwMode="auto">
            <a:xfrm rot="-5466546">
              <a:off x="4908" y="893"/>
              <a:ext cx="92"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56" name="Freeform 724"/>
            <p:cNvSpPr>
              <a:spLocks/>
            </p:cNvSpPr>
            <p:nvPr/>
          </p:nvSpPr>
          <p:spPr bwMode="auto">
            <a:xfrm rot="-5466546">
              <a:off x="4580" y="900"/>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rgbClr val="FF99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57" name="Freeform 725"/>
            <p:cNvSpPr>
              <a:spLocks/>
            </p:cNvSpPr>
            <p:nvPr/>
          </p:nvSpPr>
          <p:spPr bwMode="auto">
            <a:xfrm rot="-5466546">
              <a:off x="4758" y="805"/>
              <a:ext cx="82"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58" name="Freeform 726"/>
            <p:cNvSpPr>
              <a:spLocks/>
            </p:cNvSpPr>
            <p:nvPr/>
          </p:nvSpPr>
          <p:spPr bwMode="auto">
            <a:xfrm rot="-5466546">
              <a:off x="4823" y="845"/>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59" name="Freeform 727"/>
            <p:cNvSpPr>
              <a:spLocks/>
            </p:cNvSpPr>
            <p:nvPr/>
          </p:nvSpPr>
          <p:spPr bwMode="auto">
            <a:xfrm rot="-5466546">
              <a:off x="4724" y="957"/>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60" name="Freeform 728"/>
            <p:cNvSpPr>
              <a:spLocks/>
            </p:cNvSpPr>
            <p:nvPr/>
          </p:nvSpPr>
          <p:spPr bwMode="auto">
            <a:xfrm rot="-5466546">
              <a:off x="4686" y="873"/>
              <a:ext cx="37" cy="71"/>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9161" name="Line 729"/>
            <p:cNvSpPr>
              <a:spLocks noChangeShapeType="1"/>
            </p:cNvSpPr>
            <p:nvPr/>
          </p:nvSpPr>
          <p:spPr bwMode="auto">
            <a:xfrm rot="-5466546">
              <a:off x="4834" y="1062"/>
              <a:ext cx="24"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62" name="Line 730"/>
            <p:cNvSpPr>
              <a:spLocks noChangeShapeType="1"/>
            </p:cNvSpPr>
            <p:nvPr/>
          </p:nvSpPr>
          <p:spPr bwMode="auto">
            <a:xfrm rot="-5466546">
              <a:off x="4863" y="1030"/>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63" name="Line 731"/>
            <p:cNvSpPr>
              <a:spLocks noChangeShapeType="1"/>
            </p:cNvSpPr>
            <p:nvPr/>
          </p:nvSpPr>
          <p:spPr bwMode="auto">
            <a:xfrm rot="-5466546">
              <a:off x="4891" y="994"/>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64" name="Line 732"/>
            <p:cNvSpPr>
              <a:spLocks noChangeShapeType="1"/>
            </p:cNvSpPr>
            <p:nvPr/>
          </p:nvSpPr>
          <p:spPr bwMode="auto">
            <a:xfrm rot="-5466546">
              <a:off x="4918" y="960"/>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65" name="Freeform 733"/>
            <p:cNvSpPr>
              <a:spLocks/>
            </p:cNvSpPr>
            <p:nvPr/>
          </p:nvSpPr>
          <p:spPr bwMode="auto">
            <a:xfrm rot="-5466546">
              <a:off x="4948" y="937"/>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166" name="Line 734"/>
            <p:cNvSpPr>
              <a:spLocks noChangeShapeType="1"/>
            </p:cNvSpPr>
            <p:nvPr/>
          </p:nvSpPr>
          <p:spPr bwMode="auto">
            <a:xfrm rot="16133454" flipH="1">
              <a:off x="4842" y="729"/>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67" name="Line 735"/>
            <p:cNvSpPr>
              <a:spLocks noChangeShapeType="1"/>
            </p:cNvSpPr>
            <p:nvPr/>
          </p:nvSpPr>
          <p:spPr bwMode="auto">
            <a:xfrm rot="16133454" flipH="1">
              <a:off x="4867" y="796"/>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68" name="Line 736"/>
            <p:cNvSpPr>
              <a:spLocks noChangeShapeType="1"/>
            </p:cNvSpPr>
            <p:nvPr/>
          </p:nvSpPr>
          <p:spPr bwMode="auto">
            <a:xfrm rot="16133454" flipH="1">
              <a:off x="4889" y="838"/>
              <a:ext cx="27"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69" name="Line 737"/>
            <p:cNvSpPr>
              <a:spLocks noChangeShapeType="1"/>
            </p:cNvSpPr>
            <p:nvPr/>
          </p:nvSpPr>
          <p:spPr bwMode="auto">
            <a:xfrm rot="16133454" flipH="1">
              <a:off x="4911" y="878"/>
              <a:ext cx="30"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0" name="Line 738"/>
            <p:cNvSpPr>
              <a:spLocks noChangeShapeType="1"/>
            </p:cNvSpPr>
            <p:nvPr/>
          </p:nvSpPr>
          <p:spPr bwMode="auto">
            <a:xfrm rot="16133454" flipH="1">
              <a:off x="4934" y="914"/>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1" name="Line 739"/>
            <p:cNvSpPr>
              <a:spLocks noChangeShapeType="1"/>
            </p:cNvSpPr>
            <p:nvPr/>
          </p:nvSpPr>
          <p:spPr bwMode="auto">
            <a:xfrm rot="-5466546">
              <a:off x="4820" y="1063"/>
              <a:ext cx="3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2" name="Line 740"/>
            <p:cNvSpPr>
              <a:spLocks noChangeShapeType="1"/>
            </p:cNvSpPr>
            <p:nvPr/>
          </p:nvSpPr>
          <p:spPr bwMode="auto">
            <a:xfrm rot="-5466546">
              <a:off x="4823" y="996"/>
              <a:ext cx="3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3" name="Line 741"/>
            <p:cNvSpPr>
              <a:spLocks noChangeShapeType="1"/>
            </p:cNvSpPr>
            <p:nvPr/>
          </p:nvSpPr>
          <p:spPr bwMode="auto">
            <a:xfrm rot="-5466546">
              <a:off x="4823" y="929"/>
              <a:ext cx="3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4" name="Line 742"/>
            <p:cNvSpPr>
              <a:spLocks noChangeShapeType="1"/>
            </p:cNvSpPr>
            <p:nvPr/>
          </p:nvSpPr>
          <p:spPr bwMode="auto">
            <a:xfrm rot="-5466546">
              <a:off x="4826" y="859"/>
              <a:ext cx="34"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5" name="Line 743"/>
            <p:cNvSpPr>
              <a:spLocks noChangeShapeType="1"/>
            </p:cNvSpPr>
            <p:nvPr/>
          </p:nvSpPr>
          <p:spPr bwMode="auto">
            <a:xfrm rot="-5466546">
              <a:off x="4828" y="790"/>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6" name="Line 744"/>
            <p:cNvSpPr>
              <a:spLocks noChangeShapeType="1"/>
            </p:cNvSpPr>
            <p:nvPr/>
          </p:nvSpPr>
          <p:spPr bwMode="auto">
            <a:xfrm rot="-5466546">
              <a:off x="4643" y="925"/>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7" name="Line 745"/>
            <p:cNvSpPr>
              <a:spLocks noChangeShapeType="1"/>
            </p:cNvSpPr>
            <p:nvPr/>
          </p:nvSpPr>
          <p:spPr bwMode="auto">
            <a:xfrm rot="-5466546">
              <a:off x="4683" y="925"/>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8" name="Line 746"/>
            <p:cNvSpPr>
              <a:spLocks noChangeShapeType="1"/>
            </p:cNvSpPr>
            <p:nvPr/>
          </p:nvSpPr>
          <p:spPr bwMode="auto">
            <a:xfrm rot="-5466546">
              <a:off x="4723" y="924"/>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79" name="Line 747"/>
            <p:cNvSpPr>
              <a:spLocks noChangeShapeType="1"/>
            </p:cNvSpPr>
            <p:nvPr/>
          </p:nvSpPr>
          <p:spPr bwMode="auto">
            <a:xfrm rot="-5466546">
              <a:off x="4763" y="923"/>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80" name="Line 748"/>
            <p:cNvSpPr>
              <a:spLocks noChangeShapeType="1"/>
            </p:cNvSpPr>
            <p:nvPr/>
          </p:nvSpPr>
          <p:spPr bwMode="auto">
            <a:xfrm rot="-5466546">
              <a:off x="4802" y="921"/>
              <a:ext cx="4"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81" name="Line 749"/>
            <p:cNvSpPr>
              <a:spLocks noChangeShapeType="1"/>
            </p:cNvSpPr>
            <p:nvPr/>
          </p:nvSpPr>
          <p:spPr bwMode="auto">
            <a:xfrm rot="-5466546">
              <a:off x="4843" y="916"/>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82" name="Line 750"/>
            <p:cNvSpPr>
              <a:spLocks noChangeShapeType="1"/>
            </p:cNvSpPr>
            <p:nvPr/>
          </p:nvSpPr>
          <p:spPr bwMode="auto">
            <a:xfrm rot="-5466546">
              <a:off x="4883" y="916"/>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83" name="Line 751"/>
            <p:cNvSpPr>
              <a:spLocks noChangeShapeType="1"/>
            </p:cNvSpPr>
            <p:nvPr/>
          </p:nvSpPr>
          <p:spPr bwMode="auto">
            <a:xfrm rot="-5466546">
              <a:off x="4922" y="916"/>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84" name="Freeform 752"/>
            <p:cNvSpPr>
              <a:spLocks/>
            </p:cNvSpPr>
            <p:nvPr/>
          </p:nvSpPr>
          <p:spPr bwMode="auto">
            <a:xfrm rot="-5466546">
              <a:off x="4951" y="926"/>
              <a:ext cx="1" cy="5"/>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185" name="Line 753"/>
            <p:cNvSpPr>
              <a:spLocks noChangeShapeType="1"/>
            </p:cNvSpPr>
            <p:nvPr/>
          </p:nvSpPr>
          <p:spPr bwMode="auto">
            <a:xfrm rot="-5466546" flipH="1" flipV="1">
              <a:off x="4820" y="757"/>
              <a:ext cx="21"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86" name="Line 754"/>
            <p:cNvSpPr>
              <a:spLocks noChangeShapeType="1"/>
            </p:cNvSpPr>
            <p:nvPr/>
          </p:nvSpPr>
          <p:spPr bwMode="auto">
            <a:xfrm rot="-5466546" flipH="1" flipV="1">
              <a:off x="4790" y="783"/>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87" name="Line 755"/>
            <p:cNvSpPr>
              <a:spLocks noChangeShapeType="1"/>
            </p:cNvSpPr>
            <p:nvPr/>
          </p:nvSpPr>
          <p:spPr bwMode="auto">
            <a:xfrm rot="-5466546" flipH="1" flipV="1">
              <a:off x="4756" y="812"/>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88" name="Line 756"/>
            <p:cNvSpPr>
              <a:spLocks noChangeShapeType="1"/>
            </p:cNvSpPr>
            <p:nvPr/>
          </p:nvSpPr>
          <p:spPr bwMode="auto">
            <a:xfrm rot="-5466546" flipH="1" flipV="1">
              <a:off x="4725" y="840"/>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89" name="Line 757"/>
            <p:cNvSpPr>
              <a:spLocks noChangeShapeType="1"/>
            </p:cNvSpPr>
            <p:nvPr/>
          </p:nvSpPr>
          <p:spPr bwMode="auto">
            <a:xfrm rot="-5466546" flipH="1" flipV="1">
              <a:off x="4692" y="869"/>
              <a:ext cx="21"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90" name="Line 758"/>
            <p:cNvSpPr>
              <a:spLocks noChangeShapeType="1"/>
            </p:cNvSpPr>
            <p:nvPr/>
          </p:nvSpPr>
          <p:spPr bwMode="auto">
            <a:xfrm rot="-5466546" flipH="1" flipV="1">
              <a:off x="4660" y="895"/>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91" name="Freeform 759"/>
            <p:cNvSpPr>
              <a:spLocks/>
            </p:cNvSpPr>
            <p:nvPr/>
          </p:nvSpPr>
          <p:spPr bwMode="auto">
            <a:xfrm rot="-5466546">
              <a:off x="4634" y="923"/>
              <a:ext cx="15"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9192" name="Line 760"/>
            <p:cNvSpPr>
              <a:spLocks noChangeShapeType="1"/>
            </p:cNvSpPr>
            <p:nvPr/>
          </p:nvSpPr>
          <p:spPr bwMode="auto">
            <a:xfrm rot="16133454" flipH="1">
              <a:off x="4637" y="938"/>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93" name="Line 761"/>
            <p:cNvSpPr>
              <a:spLocks noChangeShapeType="1"/>
            </p:cNvSpPr>
            <p:nvPr/>
          </p:nvSpPr>
          <p:spPr bwMode="auto">
            <a:xfrm rot="16133454" flipH="1">
              <a:off x="4670" y="964"/>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94" name="Line 762"/>
            <p:cNvSpPr>
              <a:spLocks noChangeShapeType="1"/>
            </p:cNvSpPr>
            <p:nvPr/>
          </p:nvSpPr>
          <p:spPr bwMode="auto">
            <a:xfrm rot="16133454" flipH="1">
              <a:off x="4706" y="988"/>
              <a:ext cx="17"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95" name="Line 763"/>
            <p:cNvSpPr>
              <a:spLocks noChangeShapeType="1"/>
            </p:cNvSpPr>
            <p:nvPr/>
          </p:nvSpPr>
          <p:spPr bwMode="auto">
            <a:xfrm rot="16133454" flipH="1">
              <a:off x="4739" y="1012"/>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96" name="Line 764"/>
            <p:cNvSpPr>
              <a:spLocks noChangeShapeType="1"/>
            </p:cNvSpPr>
            <p:nvPr/>
          </p:nvSpPr>
          <p:spPr bwMode="auto">
            <a:xfrm rot="16133454" flipH="1">
              <a:off x="4774" y="1037"/>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197" name="Line 765"/>
            <p:cNvSpPr>
              <a:spLocks noChangeShapeType="1"/>
            </p:cNvSpPr>
            <p:nvPr/>
          </p:nvSpPr>
          <p:spPr bwMode="auto">
            <a:xfrm rot="16133454" flipH="1">
              <a:off x="4808" y="1063"/>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sp>
        <p:nvSpPr>
          <p:cNvPr id="19198" name="Oval 766"/>
          <p:cNvSpPr>
            <a:spLocks noChangeArrowheads="1"/>
          </p:cNvSpPr>
          <p:nvPr/>
        </p:nvSpPr>
        <p:spPr bwMode="auto">
          <a:xfrm rot="16133454">
            <a:off x="3779051" y="1748463"/>
            <a:ext cx="241300" cy="234950"/>
          </a:xfrm>
          <a:prstGeom prst="ellipse">
            <a:avLst/>
          </a:prstGeom>
          <a:solidFill>
            <a:srgbClr val="099B1B"/>
          </a:solidFill>
          <a:ln w="9525">
            <a:solidFill>
              <a:srgbClr val="099B1B"/>
            </a:solidFill>
            <a:round/>
            <a:headEnd/>
            <a:tailEnd/>
          </a:ln>
        </p:spPr>
        <p:txBody>
          <a:bodyPr wrap="none" anchor="ctr"/>
          <a:lstStyle/>
          <a:p>
            <a:endParaRPr lang="en-US">
              <a:solidFill>
                <a:srgbClr val="3366FF"/>
              </a:solidFill>
            </a:endParaRPr>
          </a:p>
        </p:txBody>
      </p:sp>
      <p:sp>
        <p:nvSpPr>
          <p:cNvPr id="19199" name="Oval 767"/>
          <p:cNvSpPr>
            <a:spLocks noChangeArrowheads="1"/>
          </p:cNvSpPr>
          <p:nvPr/>
        </p:nvSpPr>
        <p:spPr bwMode="auto">
          <a:xfrm rot="16133454">
            <a:off x="3923067" y="1130171"/>
            <a:ext cx="241300" cy="234950"/>
          </a:xfrm>
          <a:prstGeom prst="ellipse">
            <a:avLst/>
          </a:prstGeom>
          <a:solidFill>
            <a:srgbClr val="099B1B"/>
          </a:solidFill>
          <a:ln w="9525">
            <a:solidFill>
              <a:srgbClr val="099B1B"/>
            </a:solidFill>
            <a:round/>
            <a:headEnd/>
            <a:tailEnd/>
          </a:ln>
        </p:spPr>
        <p:txBody>
          <a:bodyPr wrap="none" anchor="ctr"/>
          <a:lstStyle/>
          <a:p>
            <a:endParaRPr lang="en-US">
              <a:solidFill>
                <a:srgbClr val="3366FF"/>
              </a:solidFill>
            </a:endParaRPr>
          </a:p>
        </p:txBody>
      </p:sp>
      <p:sp>
        <p:nvSpPr>
          <p:cNvPr id="19213" name="AutoShape 781"/>
          <p:cNvSpPr>
            <a:spLocks noChangeArrowheads="1"/>
          </p:cNvSpPr>
          <p:nvPr/>
        </p:nvSpPr>
        <p:spPr bwMode="auto">
          <a:xfrm>
            <a:off x="2051720" y="1700808"/>
            <a:ext cx="936104" cy="144016"/>
          </a:xfrm>
          <a:prstGeom prst="notchedRightArrow">
            <a:avLst>
              <a:gd name="adj1" fmla="val 50000"/>
              <a:gd name="adj2" fmla="val 250000"/>
            </a:avLst>
          </a:prstGeom>
          <a:solidFill>
            <a:schemeClr val="accent1"/>
          </a:solidFill>
          <a:ln w="9525">
            <a:noFill/>
            <a:miter lim="800000"/>
            <a:headEnd/>
            <a:tailEnd/>
          </a:ln>
        </p:spPr>
        <p:txBody>
          <a:bodyPr wrap="none" anchor="ctr"/>
          <a:lstStyle/>
          <a:p>
            <a:endParaRPr lang="en-US">
              <a:solidFill>
                <a:srgbClr val="3366FF"/>
              </a:solidFill>
            </a:endParaRPr>
          </a:p>
        </p:txBody>
      </p:sp>
      <p:sp>
        <p:nvSpPr>
          <p:cNvPr id="19414" name="Rectangle 982"/>
          <p:cNvSpPr>
            <a:spLocks noChangeArrowheads="1"/>
          </p:cNvSpPr>
          <p:nvPr/>
        </p:nvSpPr>
        <p:spPr bwMode="auto">
          <a:xfrm>
            <a:off x="107504" y="3003376"/>
            <a:ext cx="5562600" cy="3802063"/>
          </a:xfrm>
          <a:prstGeom prst="rect">
            <a:avLst/>
          </a:prstGeom>
          <a:solidFill>
            <a:schemeClr val="bg1"/>
          </a:solidFill>
          <a:ln w="9525">
            <a:noFill/>
            <a:miter lim="800000"/>
            <a:headEnd/>
            <a:tailEnd/>
          </a:ln>
        </p:spPr>
        <p:txBody>
          <a:bodyPr wrap="none" anchor="ctr"/>
          <a:lstStyle/>
          <a:p>
            <a:pPr algn="ctr"/>
            <a:endParaRPr lang="en-US">
              <a:solidFill>
                <a:srgbClr val="3366FF"/>
              </a:solidFill>
              <a:latin typeface="Arial" charset="0"/>
            </a:endParaRPr>
          </a:p>
        </p:txBody>
      </p:sp>
      <p:sp>
        <p:nvSpPr>
          <p:cNvPr id="19415" name="Text Box 983"/>
          <p:cNvSpPr txBox="1">
            <a:spLocks noChangeArrowheads="1"/>
          </p:cNvSpPr>
          <p:nvPr/>
        </p:nvSpPr>
        <p:spPr bwMode="auto">
          <a:xfrm>
            <a:off x="488504" y="6446664"/>
            <a:ext cx="661988" cy="366713"/>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800" b="1">
                <a:solidFill>
                  <a:srgbClr val="3366FF"/>
                </a:solidFill>
                <a:latin typeface="Arial" charset="0"/>
              </a:rPr>
              <a:t>SiO</a:t>
            </a:r>
            <a:r>
              <a:rPr lang="en-US" sz="1800" b="1" baseline="-25000">
                <a:solidFill>
                  <a:srgbClr val="3366FF"/>
                </a:solidFill>
                <a:latin typeface="Arial" charset="0"/>
              </a:rPr>
              <a:t>2</a:t>
            </a:r>
            <a:endParaRPr lang="en-US" sz="1800" b="1">
              <a:solidFill>
                <a:srgbClr val="3366FF"/>
              </a:solidFill>
              <a:latin typeface="Arial" charset="0"/>
            </a:endParaRPr>
          </a:p>
        </p:txBody>
      </p:sp>
      <p:sp>
        <p:nvSpPr>
          <p:cNvPr id="19416" name="Freeform 984"/>
          <p:cNvSpPr>
            <a:spLocks/>
          </p:cNvSpPr>
          <p:nvPr/>
        </p:nvSpPr>
        <p:spPr bwMode="auto">
          <a:xfrm>
            <a:off x="717104" y="3441526"/>
            <a:ext cx="61913" cy="1487488"/>
          </a:xfrm>
          <a:custGeom>
            <a:avLst/>
            <a:gdLst>
              <a:gd name="T0" fmla="*/ 0 w 152"/>
              <a:gd name="T1" fmla="*/ 1203 h 4008"/>
              <a:gd name="T2" fmla="*/ 0 w 152"/>
              <a:gd name="T3" fmla="*/ 1949 h 4008"/>
              <a:gd name="T4" fmla="*/ 0 w 152"/>
              <a:gd name="T5" fmla="*/ 2350 h 4008"/>
              <a:gd name="T6" fmla="*/ 14 w 152"/>
              <a:gd name="T7" fmla="*/ 2599 h 4008"/>
              <a:gd name="T8" fmla="*/ 14 w 152"/>
              <a:gd name="T9" fmla="*/ 2764 h 4008"/>
              <a:gd name="T10" fmla="*/ 14 w 152"/>
              <a:gd name="T11" fmla="*/ 2889 h 4008"/>
              <a:gd name="T12" fmla="*/ 14 w 152"/>
              <a:gd name="T13" fmla="*/ 2986 h 4008"/>
              <a:gd name="T14" fmla="*/ 28 w 152"/>
              <a:gd name="T15" fmla="*/ 3082 h 4008"/>
              <a:gd name="T16" fmla="*/ 28 w 152"/>
              <a:gd name="T17" fmla="*/ 3165 h 4008"/>
              <a:gd name="T18" fmla="*/ 28 w 152"/>
              <a:gd name="T19" fmla="*/ 3248 h 4008"/>
              <a:gd name="T20" fmla="*/ 28 w 152"/>
              <a:gd name="T21" fmla="*/ 3317 h 4008"/>
              <a:gd name="T22" fmla="*/ 28 w 152"/>
              <a:gd name="T23" fmla="*/ 3373 h 4008"/>
              <a:gd name="T24" fmla="*/ 42 w 152"/>
              <a:gd name="T25" fmla="*/ 3428 h 4008"/>
              <a:gd name="T26" fmla="*/ 42 w 152"/>
              <a:gd name="T27" fmla="*/ 3469 h 4008"/>
              <a:gd name="T28" fmla="*/ 42 w 152"/>
              <a:gd name="T29" fmla="*/ 3511 h 4008"/>
              <a:gd name="T30" fmla="*/ 42 w 152"/>
              <a:gd name="T31" fmla="*/ 3539 h 4008"/>
              <a:gd name="T32" fmla="*/ 55 w 152"/>
              <a:gd name="T33" fmla="*/ 3580 h 4008"/>
              <a:gd name="T34" fmla="*/ 55 w 152"/>
              <a:gd name="T35" fmla="*/ 3608 h 4008"/>
              <a:gd name="T36" fmla="*/ 55 w 152"/>
              <a:gd name="T37" fmla="*/ 3635 h 4008"/>
              <a:gd name="T38" fmla="*/ 55 w 152"/>
              <a:gd name="T39" fmla="*/ 3663 h 4008"/>
              <a:gd name="T40" fmla="*/ 55 w 152"/>
              <a:gd name="T41" fmla="*/ 3691 h 4008"/>
              <a:gd name="T42" fmla="*/ 69 w 152"/>
              <a:gd name="T43" fmla="*/ 3704 h 4008"/>
              <a:gd name="T44" fmla="*/ 69 w 152"/>
              <a:gd name="T45" fmla="*/ 3732 h 4008"/>
              <a:gd name="T46" fmla="*/ 69 w 152"/>
              <a:gd name="T47" fmla="*/ 3760 h 4008"/>
              <a:gd name="T48" fmla="*/ 83 w 152"/>
              <a:gd name="T49" fmla="*/ 3787 h 4008"/>
              <a:gd name="T50" fmla="*/ 83 w 152"/>
              <a:gd name="T51" fmla="*/ 3815 h 4008"/>
              <a:gd name="T52" fmla="*/ 83 w 152"/>
              <a:gd name="T53" fmla="*/ 3843 h 4008"/>
              <a:gd name="T54" fmla="*/ 97 w 152"/>
              <a:gd name="T55" fmla="*/ 3870 h 4008"/>
              <a:gd name="T56" fmla="*/ 97 w 152"/>
              <a:gd name="T57" fmla="*/ 3898 h 4008"/>
              <a:gd name="T58" fmla="*/ 111 w 152"/>
              <a:gd name="T59" fmla="*/ 3912 h 4008"/>
              <a:gd name="T60" fmla="*/ 111 w 152"/>
              <a:gd name="T61" fmla="*/ 3939 h 4008"/>
              <a:gd name="T62" fmla="*/ 125 w 152"/>
              <a:gd name="T63" fmla="*/ 3953 h 4008"/>
              <a:gd name="T64" fmla="*/ 138 w 152"/>
              <a:gd name="T65" fmla="*/ 3981 h 4008"/>
              <a:gd name="T66" fmla="*/ 138 w 152"/>
              <a:gd name="T67" fmla="*/ 4008 h 40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52" h="4008">
                <a:moveTo>
                  <a:pt x="0" y="0"/>
                </a:moveTo>
                <a:lnTo>
                  <a:pt x="0" y="1203"/>
                </a:lnTo>
                <a:lnTo>
                  <a:pt x="0" y="1631"/>
                </a:lnTo>
                <a:lnTo>
                  <a:pt x="0" y="1949"/>
                </a:lnTo>
                <a:lnTo>
                  <a:pt x="0" y="2170"/>
                </a:lnTo>
                <a:lnTo>
                  <a:pt x="0" y="2350"/>
                </a:lnTo>
                <a:lnTo>
                  <a:pt x="14" y="2474"/>
                </a:lnTo>
                <a:lnTo>
                  <a:pt x="14" y="2599"/>
                </a:lnTo>
                <a:lnTo>
                  <a:pt x="14" y="2682"/>
                </a:lnTo>
                <a:lnTo>
                  <a:pt x="14" y="2764"/>
                </a:lnTo>
                <a:lnTo>
                  <a:pt x="14" y="2820"/>
                </a:lnTo>
                <a:lnTo>
                  <a:pt x="14" y="2889"/>
                </a:lnTo>
                <a:lnTo>
                  <a:pt x="14" y="2930"/>
                </a:lnTo>
                <a:lnTo>
                  <a:pt x="14" y="2986"/>
                </a:lnTo>
                <a:lnTo>
                  <a:pt x="14" y="3027"/>
                </a:lnTo>
                <a:lnTo>
                  <a:pt x="28" y="3082"/>
                </a:lnTo>
                <a:lnTo>
                  <a:pt x="28" y="3124"/>
                </a:lnTo>
                <a:lnTo>
                  <a:pt x="28" y="3165"/>
                </a:lnTo>
                <a:lnTo>
                  <a:pt x="28" y="3207"/>
                </a:lnTo>
                <a:lnTo>
                  <a:pt x="28" y="3248"/>
                </a:lnTo>
                <a:lnTo>
                  <a:pt x="28" y="3290"/>
                </a:lnTo>
                <a:lnTo>
                  <a:pt x="28" y="3317"/>
                </a:lnTo>
                <a:lnTo>
                  <a:pt x="28" y="3345"/>
                </a:lnTo>
                <a:lnTo>
                  <a:pt x="28" y="3373"/>
                </a:lnTo>
                <a:lnTo>
                  <a:pt x="28" y="3400"/>
                </a:lnTo>
                <a:lnTo>
                  <a:pt x="42" y="3428"/>
                </a:lnTo>
                <a:lnTo>
                  <a:pt x="42" y="3442"/>
                </a:lnTo>
                <a:lnTo>
                  <a:pt x="42" y="3469"/>
                </a:lnTo>
                <a:lnTo>
                  <a:pt x="42" y="3483"/>
                </a:lnTo>
                <a:lnTo>
                  <a:pt x="42" y="3511"/>
                </a:lnTo>
                <a:lnTo>
                  <a:pt x="42" y="3525"/>
                </a:lnTo>
                <a:lnTo>
                  <a:pt x="42" y="3539"/>
                </a:lnTo>
                <a:lnTo>
                  <a:pt x="42" y="3566"/>
                </a:lnTo>
                <a:lnTo>
                  <a:pt x="55" y="3580"/>
                </a:lnTo>
                <a:lnTo>
                  <a:pt x="55" y="3594"/>
                </a:lnTo>
                <a:lnTo>
                  <a:pt x="55" y="3608"/>
                </a:lnTo>
                <a:lnTo>
                  <a:pt x="55" y="3621"/>
                </a:lnTo>
                <a:lnTo>
                  <a:pt x="55" y="3635"/>
                </a:lnTo>
                <a:lnTo>
                  <a:pt x="55" y="3649"/>
                </a:lnTo>
                <a:lnTo>
                  <a:pt x="55" y="3663"/>
                </a:lnTo>
                <a:lnTo>
                  <a:pt x="55" y="3677"/>
                </a:lnTo>
                <a:lnTo>
                  <a:pt x="55" y="3691"/>
                </a:lnTo>
                <a:lnTo>
                  <a:pt x="55" y="3704"/>
                </a:lnTo>
                <a:lnTo>
                  <a:pt x="69" y="3704"/>
                </a:lnTo>
                <a:lnTo>
                  <a:pt x="69" y="3718"/>
                </a:lnTo>
                <a:lnTo>
                  <a:pt x="69" y="3732"/>
                </a:lnTo>
                <a:lnTo>
                  <a:pt x="69" y="3746"/>
                </a:lnTo>
                <a:lnTo>
                  <a:pt x="69" y="3760"/>
                </a:lnTo>
                <a:lnTo>
                  <a:pt x="69" y="3773"/>
                </a:lnTo>
                <a:lnTo>
                  <a:pt x="83" y="3787"/>
                </a:lnTo>
                <a:lnTo>
                  <a:pt x="83" y="3801"/>
                </a:lnTo>
                <a:lnTo>
                  <a:pt x="83" y="3815"/>
                </a:lnTo>
                <a:lnTo>
                  <a:pt x="83" y="3829"/>
                </a:lnTo>
                <a:lnTo>
                  <a:pt x="83" y="3843"/>
                </a:lnTo>
                <a:lnTo>
                  <a:pt x="97" y="3856"/>
                </a:lnTo>
                <a:lnTo>
                  <a:pt x="97" y="3870"/>
                </a:lnTo>
                <a:lnTo>
                  <a:pt x="97" y="3884"/>
                </a:lnTo>
                <a:lnTo>
                  <a:pt x="97" y="3898"/>
                </a:lnTo>
                <a:lnTo>
                  <a:pt x="111" y="3898"/>
                </a:lnTo>
                <a:lnTo>
                  <a:pt x="111" y="3912"/>
                </a:lnTo>
                <a:lnTo>
                  <a:pt x="111" y="3926"/>
                </a:lnTo>
                <a:lnTo>
                  <a:pt x="111" y="3939"/>
                </a:lnTo>
                <a:lnTo>
                  <a:pt x="125" y="3939"/>
                </a:lnTo>
                <a:lnTo>
                  <a:pt x="125" y="3953"/>
                </a:lnTo>
                <a:lnTo>
                  <a:pt x="125" y="3967"/>
                </a:lnTo>
                <a:lnTo>
                  <a:pt x="138" y="3981"/>
                </a:lnTo>
                <a:lnTo>
                  <a:pt x="138" y="3995"/>
                </a:lnTo>
                <a:lnTo>
                  <a:pt x="138" y="4008"/>
                </a:lnTo>
                <a:lnTo>
                  <a:pt x="152" y="4008"/>
                </a:lnTo>
              </a:path>
            </a:pathLst>
          </a:custGeom>
          <a:solidFill>
            <a:schemeClr val="bg1"/>
          </a:solidFill>
          <a:ln w="44450">
            <a:solidFill>
              <a:srgbClr val="FF1523"/>
            </a:solidFill>
            <a:prstDash val="solid"/>
            <a:round/>
            <a:headEnd/>
            <a:tailEnd/>
          </a:ln>
        </p:spPr>
        <p:txBody>
          <a:bodyPr/>
          <a:lstStyle/>
          <a:p>
            <a:endParaRPr lang="en-US">
              <a:solidFill>
                <a:srgbClr val="3366FF"/>
              </a:solidFill>
            </a:endParaRPr>
          </a:p>
        </p:txBody>
      </p:sp>
      <p:sp>
        <p:nvSpPr>
          <p:cNvPr id="19417" name="Line 985"/>
          <p:cNvSpPr>
            <a:spLocks noChangeShapeType="1"/>
          </p:cNvSpPr>
          <p:nvPr/>
        </p:nvSpPr>
        <p:spPr bwMode="auto">
          <a:xfrm>
            <a:off x="3706367" y="6067251"/>
            <a:ext cx="1195388" cy="13652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nvGrpSpPr>
          <p:cNvPr id="19418" name="Group 986"/>
          <p:cNvGrpSpPr>
            <a:grpSpLocks/>
          </p:cNvGrpSpPr>
          <p:nvPr/>
        </p:nvGrpSpPr>
        <p:grpSpPr bwMode="auto">
          <a:xfrm>
            <a:off x="717104" y="3441526"/>
            <a:ext cx="4144963" cy="2762250"/>
            <a:chOff x="3964" y="2877"/>
            <a:chExt cx="10105" cy="7451"/>
          </a:xfrm>
        </p:grpSpPr>
        <p:sp>
          <p:nvSpPr>
            <p:cNvPr id="19419" name="Line 987"/>
            <p:cNvSpPr>
              <a:spLocks noChangeShapeType="1"/>
            </p:cNvSpPr>
            <p:nvPr/>
          </p:nvSpPr>
          <p:spPr bwMode="auto">
            <a:xfrm>
              <a:off x="3964" y="2877"/>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0" name="Line 988"/>
            <p:cNvSpPr>
              <a:spLocks noChangeShapeType="1"/>
            </p:cNvSpPr>
            <p:nvPr/>
          </p:nvSpPr>
          <p:spPr bwMode="auto">
            <a:xfrm>
              <a:off x="3964" y="3098"/>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1" name="Line 989"/>
            <p:cNvSpPr>
              <a:spLocks noChangeShapeType="1"/>
            </p:cNvSpPr>
            <p:nvPr/>
          </p:nvSpPr>
          <p:spPr bwMode="auto">
            <a:xfrm>
              <a:off x="3964" y="3319"/>
              <a:ext cx="1" cy="56"/>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2" name="Line 990"/>
            <p:cNvSpPr>
              <a:spLocks noChangeShapeType="1"/>
            </p:cNvSpPr>
            <p:nvPr/>
          </p:nvSpPr>
          <p:spPr bwMode="auto">
            <a:xfrm>
              <a:off x="3964" y="3540"/>
              <a:ext cx="1" cy="56"/>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3" name="Line 991"/>
            <p:cNvSpPr>
              <a:spLocks noChangeShapeType="1"/>
            </p:cNvSpPr>
            <p:nvPr/>
          </p:nvSpPr>
          <p:spPr bwMode="auto">
            <a:xfrm>
              <a:off x="3964" y="3762"/>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4" name="Line 992"/>
            <p:cNvSpPr>
              <a:spLocks noChangeShapeType="1"/>
            </p:cNvSpPr>
            <p:nvPr/>
          </p:nvSpPr>
          <p:spPr bwMode="auto">
            <a:xfrm>
              <a:off x="3978" y="3983"/>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5" name="Line 993"/>
            <p:cNvSpPr>
              <a:spLocks noChangeShapeType="1"/>
            </p:cNvSpPr>
            <p:nvPr/>
          </p:nvSpPr>
          <p:spPr bwMode="auto">
            <a:xfrm>
              <a:off x="3992" y="4204"/>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6" name="Line 994"/>
            <p:cNvSpPr>
              <a:spLocks noChangeShapeType="1"/>
            </p:cNvSpPr>
            <p:nvPr/>
          </p:nvSpPr>
          <p:spPr bwMode="auto">
            <a:xfrm>
              <a:off x="3992" y="4425"/>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7" name="Line 995"/>
            <p:cNvSpPr>
              <a:spLocks noChangeShapeType="1"/>
            </p:cNvSpPr>
            <p:nvPr/>
          </p:nvSpPr>
          <p:spPr bwMode="auto">
            <a:xfrm>
              <a:off x="4006" y="4646"/>
              <a:ext cx="1" cy="56"/>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8" name="Line 996"/>
            <p:cNvSpPr>
              <a:spLocks noChangeShapeType="1"/>
            </p:cNvSpPr>
            <p:nvPr/>
          </p:nvSpPr>
          <p:spPr bwMode="auto">
            <a:xfrm>
              <a:off x="4006" y="4867"/>
              <a:ext cx="1" cy="56"/>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29" name="Line 997"/>
            <p:cNvSpPr>
              <a:spLocks noChangeShapeType="1"/>
            </p:cNvSpPr>
            <p:nvPr/>
          </p:nvSpPr>
          <p:spPr bwMode="auto">
            <a:xfrm>
              <a:off x="4006" y="5089"/>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0" name="Line 998"/>
            <p:cNvSpPr>
              <a:spLocks noChangeShapeType="1"/>
            </p:cNvSpPr>
            <p:nvPr/>
          </p:nvSpPr>
          <p:spPr bwMode="auto">
            <a:xfrm>
              <a:off x="4019" y="5310"/>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1" name="Line 999"/>
            <p:cNvSpPr>
              <a:spLocks noChangeShapeType="1"/>
            </p:cNvSpPr>
            <p:nvPr/>
          </p:nvSpPr>
          <p:spPr bwMode="auto">
            <a:xfrm>
              <a:off x="4019" y="5531"/>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2" name="Line 1000"/>
            <p:cNvSpPr>
              <a:spLocks noChangeShapeType="1"/>
            </p:cNvSpPr>
            <p:nvPr/>
          </p:nvSpPr>
          <p:spPr bwMode="auto">
            <a:xfrm>
              <a:off x="4033" y="5752"/>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3" name="Line 1001"/>
            <p:cNvSpPr>
              <a:spLocks noChangeShapeType="1"/>
            </p:cNvSpPr>
            <p:nvPr/>
          </p:nvSpPr>
          <p:spPr bwMode="auto">
            <a:xfrm>
              <a:off x="4047" y="5973"/>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4" name="Line 1002"/>
            <p:cNvSpPr>
              <a:spLocks noChangeShapeType="1"/>
            </p:cNvSpPr>
            <p:nvPr/>
          </p:nvSpPr>
          <p:spPr bwMode="auto">
            <a:xfrm>
              <a:off x="4047" y="6194"/>
              <a:ext cx="1" cy="56"/>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5" name="Line 1003"/>
            <p:cNvSpPr>
              <a:spLocks noChangeShapeType="1"/>
            </p:cNvSpPr>
            <p:nvPr/>
          </p:nvSpPr>
          <p:spPr bwMode="auto">
            <a:xfrm>
              <a:off x="4061" y="6416"/>
              <a:ext cx="1"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6" name="Line 1004"/>
            <p:cNvSpPr>
              <a:spLocks noChangeShapeType="1"/>
            </p:cNvSpPr>
            <p:nvPr/>
          </p:nvSpPr>
          <p:spPr bwMode="auto">
            <a:xfrm>
              <a:off x="4061" y="6637"/>
              <a:ext cx="14"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7" name="Line 1005"/>
            <p:cNvSpPr>
              <a:spLocks noChangeShapeType="1"/>
            </p:cNvSpPr>
            <p:nvPr/>
          </p:nvSpPr>
          <p:spPr bwMode="auto">
            <a:xfrm>
              <a:off x="4116" y="6858"/>
              <a:ext cx="14"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8" name="Line 1006"/>
            <p:cNvSpPr>
              <a:spLocks noChangeShapeType="1"/>
            </p:cNvSpPr>
            <p:nvPr/>
          </p:nvSpPr>
          <p:spPr bwMode="auto">
            <a:xfrm>
              <a:off x="4158" y="7079"/>
              <a:ext cx="13"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39" name="Line 1007"/>
            <p:cNvSpPr>
              <a:spLocks noChangeShapeType="1"/>
            </p:cNvSpPr>
            <p:nvPr/>
          </p:nvSpPr>
          <p:spPr bwMode="auto">
            <a:xfrm>
              <a:off x="4227" y="7314"/>
              <a:ext cx="14"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0" name="Line 1008"/>
            <p:cNvSpPr>
              <a:spLocks noChangeShapeType="1"/>
            </p:cNvSpPr>
            <p:nvPr/>
          </p:nvSpPr>
          <p:spPr bwMode="auto">
            <a:xfrm>
              <a:off x="4296" y="7549"/>
              <a:ext cx="27" cy="55"/>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1" name="Line 1009"/>
            <p:cNvSpPr>
              <a:spLocks noChangeShapeType="1"/>
            </p:cNvSpPr>
            <p:nvPr/>
          </p:nvSpPr>
          <p:spPr bwMode="auto">
            <a:xfrm>
              <a:off x="4406" y="7770"/>
              <a:ext cx="28" cy="42"/>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2" name="Line 1010"/>
            <p:cNvSpPr>
              <a:spLocks noChangeShapeType="1"/>
            </p:cNvSpPr>
            <p:nvPr/>
          </p:nvSpPr>
          <p:spPr bwMode="auto">
            <a:xfrm>
              <a:off x="4531" y="7977"/>
              <a:ext cx="55" cy="70"/>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3" name="Line 1011"/>
            <p:cNvSpPr>
              <a:spLocks noChangeShapeType="1"/>
            </p:cNvSpPr>
            <p:nvPr/>
          </p:nvSpPr>
          <p:spPr bwMode="auto">
            <a:xfrm>
              <a:off x="4697" y="8185"/>
              <a:ext cx="96" cy="83"/>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4" name="Line 1012"/>
            <p:cNvSpPr>
              <a:spLocks noChangeShapeType="1"/>
            </p:cNvSpPr>
            <p:nvPr/>
          </p:nvSpPr>
          <p:spPr bwMode="auto">
            <a:xfrm>
              <a:off x="4946" y="8392"/>
              <a:ext cx="41" cy="28"/>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5" name="Line 1013"/>
            <p:cNvSpPr>
              <a:spLocks noChangeShapeType="1"/>
            </p:cNvSpPr>
            <p:nvPr/>
          </p:nvSpPr>
          <p:spPr bwMode="auto">
            <a:xfrm>
              <a:off x="5153" y="8516"/>
              <a:ext cx="41" cy="28"/>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6" name="Line 1014"/>
            <p:cNvSpPr>
              <a:spLocks noChangeShapeType="1"/>
            </p:cNvSpPr>
            <p:nvPr/>
          </p:nvSpPr>
          <p:spPr bwMode="auto">
            <a:xfrm>
              <a:off x="5402" y="8641"/>
              <a:ext cx="55" cy="28"/>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7" name="Line 1015"/>
            <p:cNvSpPr>
              <a:spLocks noChangeShapeType="1"/>
            </p:cNvSpPr>
            <p:nvPr/>
          </p:nvSpPr>
          <p:spPr bwMode="auto">
            <a:xfrm>
              <a:off x="5609" y="8724"/>
              <a:ext cx="55" cy="27"/>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8" name="Line 1016"/>
            <p:cNvSpPr>
              <a:spLocks noChangeShapeType="1"/>
            </p:cNvSpPr>
            <p:nvPr/>
          </p:nvSpPr>
          <p:spPr bwMode="auto">
            <a:xfrm>
              <a:off x="5816" y="8793"/>
              <a:ext cx="56" cy="28"/>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49" name="Line 1017"/>
            <p:cNvSpPr>
              <a:spLocks noChangeShapeType="1"/>
            </p:cNvSpPr>
            <p:nvPr/>
          </p:nvSpPr>
          <p:spPr bwMode="auto">
            <a:xfrm>
              <a:off x="6024" y="8862"/>
              <a:ext cx="96" cy="28"/>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50" name="Line 1018"/>
            <p:cNvSpPr>
              <a:spLocks noChangeShapeType="1"/>
            </p:cNvSpPr>
            <p:nvPr/>
          </p:nvSpPr>
          <p:spPr bwMode="auto">
            <a:xfrm>
              <a:off x="6286" y="8945"/>
              <a:ext cx="56"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51" name="Line 1019"/>
            <p:cNvSpPr>
              <a:spLocks noChangeShapeType="1"/>
            </p:cNvSpPr>
            <p:nvPr/>
          </p:nvSpPr>
          <p:spPr bwMode="auto">
            <a:xfrm>
              <a:off x="6466" y="9000"/>
              <a:ext cx="69"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52" name="Line 1020"/>
            <p:cNvSpPr>
              <a:spLocks noChangeShapeType="1"/>
            </p:cNvSpPr>
            <p:nvPr/>
          </p:nvSpPr>
          <p:spPr bwMode="auto">
            <a:xfrm>
              <a:off x="6701" y="9056"/>
              <a:ext cx="41" cy="13"/>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53" name="Line 1021"/>
            <p:cNvSpPr>
              <a:spLocks noChangeShapeType="1"/>
            </p:cNvSpPr>
            <p:nvPr/>
          </p:nvSpPr>
          <p:spPr bwMode="auto">
            <a:xfrm>
              <a:off x="6950" y="9111"/>
              <a:ext cx="55"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54" name="Line 1022"/>
            <p:cNvSpPr>
              <a:spLocks noChangeShapeType="1"/>
            </p:cNvSpPr>
            <p:nvPr/>
          </p:nvSpPr>
          <p:spPr bwMode="auto">
            <a:xfrm>
              <a:off x="7157" y="9166"/>
              <a:ext cx="55"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9455" name="Line 1023"/>
            <p:cNvSpPr>
              <a:spLocks noChangeShapeType="1"/>
            </p:cNvSpPr>
            <p:nvPr/>
          </p:nvSpPr>
          <p:spPr bwMode="auto">
            <a:xfrm>
              <a:off x="7365" y="9208"/>
              <a:ext cx="55" cy="13"/>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0" name="Line 0"/>
            <p:cNvSpPr>
              <a:spLocks noChangeShapeType="1"/>
            </p:cNvSpPr>
            <p:nvPr/>
          </p:nvSpPr>
          <p:spPr bwMode="auto">
            <a:xfrm>
              <a:off x="7572" y="9249"/>
              <a:ext cx="97" cy="28"/>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1" name="Line 1"/>
            <p:cNvSpPr>
              <a:spLocks noChangeShapeType="1"/>
            </p:cNvSpPr>
            <p:nvPr/>
          </p:nvSpPr>
          <p:spPr bwMode="auto">
            <a:xfrm>
              <a:off x="7834" y="9304"/>
              <a:ext cx="42"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2" name="Line 2"/>
            <p:cNvSpPr>
              <a:spLocks noChangeShapeType="1"/>
            </p:cNvSpPr>
            <p:nvPr/>
          </p:nvSpPr>
          <p:spPr bwMode="auto">
            <a:xfrm>
              <a:off x="8042" y="9360"/>
              <a:ext cx="41"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3" name="Line 3"/>
            <p:cNvSpPr>
              <a:spLocks noChangeShapeType="1"/>
            </p:cNvSpPr>
            <p:nvPr/>
          </p:nvSpPr>
          <p:spPr bwMode="auto">
            <a:xfrm>
              <a:off x="8235" y="9387"/>
              <a:ext cx="56"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4" name="Line 4"/>
            <p:cNvSpPr>
              <a:spLocks noChangeShapeType="1"/>
            </p:cNvSpPr>
            <p:nvPr/>
          </p:nvSpPr>
          <p:spPr bwMode="auto">
            <a:xfrm>
              <a:off x="8498" y="9443"/>
              <a:ext cx="55" cy="13"/>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5" name="Line 5"/>
            <p:cNvSpPr>
              <a:spLocks noChangeShapeType="1"/>
            </p:cNvSpPr>
            <p:nvPr/>
          </p:nvSpPr>
          <p:spPr bwMode="auto">
            <a:xfrm>
              <a:off x="8705" y="9484"/>
              <a:ext cx="56"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6" name="Line 6"/>
            <p:cNvSpPr>
              <a:spLocks noChangeShapeType="1"/>
            </p:cNvSpPr>
            <p:nvPr/>
          </p:nvSpPr>
          <p:spPr bwMode="auto">
            <a:xfrm>
              <a:off x="8913" y="9526"/>
              <a:ext cx="55" cy="13"/>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7" name="Line 7"/>
            <p:cNvSpPr>
              <a:spLocks noChangeShapeType="1"/>
            </p:cNvSpPr>
            <p:nvPr/>
          </p:nvSpPr>
          <p:spPr bwMode="auto">
            <a:xfrm>
              <a:off x="9120" y="9567"/>
              <a:ext cx="97"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8" name="Line 8"/>
            <p:cNvSpPr>
              <a:spLocks noChangeShapeType="1"/>
            </p:cNvSpPr>
            <p:nvPr/>
          </p:nvSpPr>
          <p:spPr bwMode="auto">
            <a:xfrm>
              <a:off x="9383" y="9608"/>
              <a:ext cx="41"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89" name="Line 9"/>
            <p:cNvSpPr>
              <a:spLocks noChangeShapeType="1"/>
            </p:cNvSpPr>
            <p:nvPr/>
          </p:nvSpPr>
          <p:spPr bwMode="auto">
            <a:xfrm>
              <a:off x="9590" y="9650"/>
              <a:ext cx="41"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90" name="Line 10"/>
            <p:cNvSpPr>
              <a:spLocks noChangeShapeType="1"/>
            </p:cNvSpPr>
            <p:nvPr/>
          </p:nvSpPr>
          <p:spPr bwMode="auto">
            <a:xfrm>
              <a:off x="9797" y="9691"/>
              <a:ext cx="42"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91" name="Freeform 11"/>
            <p:cNvSpPr>
              <a:spLocks/>
            </p:cNvSpPr>
            <p:nvPr/>
          </p:nvSpPr>
          <p:spPr bwMode="auto">
            <a:xfrm>
              <a:off x="10005" y="9733"/>
              <a:ext cx="96" cy="14"/>
            </a:xfrm>
            <a:custGeom>
              <a:avLst/>
              <a:gdLst>
                <a:gd name="T0" fmla="*/ 0 w 96"/>
                <a:gd name="T1" fmla="*/ 0 h 14"/>
                <a:gd name="T2" fmla="*/ 41 w 96"/>
                <a:gd name="T3" fmla="*/ 0 h 14"/>
                <a:gd name="T4" fmla="*/ 96 w 96"/>
                <a:gd name="T5" fmla="*/ 14 h 14"/>
              </a:gdLst>
              <a:ahLst/>
              <a:cxnLst>
                <a:cxn ang="0">
                  <a:pos x="T0" y="T1"/>
                </a:cxn>
                <a:cxn ang="0">
                  <a:pos x="T2" y="T3"/>
                </a:cxn>
                <a:cxn ang="0">
                  <a:pos x="T4" y="T5"/>
                </a:cxn>
              </a:cxnLst>
              <a:rect l="0" t="0" r="r" b="b"/>
              <a:pathLst>
                <a:path w="96" h="14">
                  <a:moveTo>
                    <a:pt x="0" y="0"/>
                  </a:moveTo>
                  <a:lnTo>
                    <a:pt x="41" y="0"/>
                  </a:lnTo>
                  <a:lnTo>
                    <a:pt x="96" y="14"/>
                  </a:lnTo>
                </a:path>
              </a:pathLst>
            </a:custGeom>
            <a:solidFill>
              <a:schemeClr val="bg1"/>
            </a:solidFill>
            <a:ln w="44450">
              <a:solidFill>
                <a:srgbClr val="FF1523"/>
              </a:solidFill>
              <a:prstDash val="solid"/>
              <a:round/>
              <a:headEnd/>
              <a:tailEnd/>
            </a:ln>
          </p:spPr>
          <p:txBody>
            <a:bodyPr/>
            <a:lstStyle/>
            <a:p>
              <a:endParaRPr lang="en-US">
                <a:solidFill>
                  <a:srgbClr val="3366FF"/>
                </a:solidFill>
              </a:endParaRPr>
            </a:p>
          </p:txBody>
        </p:sp>
        <p:sp>
          <p:nvSpPr>
            <p:cNvPr id="97292" name="Line 12"/>
            <p:cNvSpPr>
              <a:spLocks noChangeShapeType="1"/>
            </p:cNvSpPr>
            <p:nvPr/>
          </p:nvSpPr>
          <p:spPr bwMode="auto">
            <a:xfrm>
              <a:off x="10253" y="9774"/>
              <a:ext cx="56"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93" name="Line 13"/>
            <p:cNvSpPr>
              <a:spLocks noChangeShapeType="1"/>
            </p:cNvSpPr>
            <p:nvPr/>
          </p:nvSpPr>
          <p:spPr bwMode="auto">
            <a:xfrm>
              <a:off x="10461" y="9802"/>
              <a:ext cx="55"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94" name="Line 14"/>
            <p:cNvSpPr>
              <a:spLocks noChangeShapeType="1"/>
            </p:cNvSpPr>
            <p:nvPr/>
          </p:nvSpPr>
          <p:spPr bwMode="auto">
            <a:xfrm>
              <a:off x="10668" y="9843"/>
              <a:ext cx="97"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95" name="Line 15"/>
            <p:cNvSpPr>
              <a:spLocks noChangeShapeType="1"/>
            </p:cNvSpPr>
            <p:nvPr/>
          </p:nvSpPr>
          <p:spPr bwMode="auto">
            <a:xfrm>
              <a:off x="10931" y="9899"/>
              <a:ext cx="41"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96" name="Line 16"/>
            <p:cNvSpPr>
              <a:spLocks noChangeShapeType="1"/>
            </p:cNvSpPr>
            <p:nvPr/>
          </p:nvSpPr>
          <p:spPr bwMode="auto">
            <a:xfrm>
              <a:off x="11138" y="9926"/>
              <a:ext cx="42"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97" name="Line 17"/>
            <p:cNvSpPr>
              <a:spLocks noChangeShapeType="1"/>
            </p:cNvSpPr>
            <p:nvPr/>
          </p:nvSpPr>
          <p:spPr bwMode="auto">
            <a:xfrm>
              <a:off x="11345" y="9968"/>
              <a:ext cx="42"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98" name="Line 18"/>
            <p:cNvSpPr>
              <a:spLocks noChangeShapeType="1"/>
            </p:cNvSpPr>
            <p:nvPr/>
          </p:nvSpPr>
          <p:spPr bwMode="auto">
            <a:xfrm>
              <a:off x="11594" y="10009"/>
              <a:ext cx="56"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99" name="Freeform 19"/>
            <p:cNvSpPr>
              <a:spLocks/>
            </p:cNvSpPr>
            <p:nvPr/>
          </p:nvSpPr>
          <p:spPr bwMode="auto">
            <a:xfrm>
              <a:off x="11774" y="10037"/>
              <a:ext cx="83" cy="14"/>
            </a:xfrm>
            <a:custGeom>
              <a:avLst/>
              <a:gdLst>
                <a:gd name="T0" fmla="*/ 0 w 83"/>
                <a:gd name="T1" fmla="*/ 0 h 14"/>
                <a:gd name="T2" fmla="*/ 28 w 83"/>
                <a:gd name="T3" fmla="*/ 0 h 14"/>
                <a:gd name="T4" fmla="*/ 83 w 83"/>
                <a:gd name="T5" fmla="*/ 14 h 14"/>
              </a:gdLst>
              <a:ahLst/>
              <a:cxnLst>
                <a:cxn ang="0">
                  <a:pos x="T0" y="T1"/>
                </a:cxn>
                <a:cxn ang="0">
                  <a:pos x="T2" y="T3"/>
                </a:cxn>
                <a:cxn ang="0">
                  <a:pos x="T4" y="T5"/>
                </a:cxn>
              </a:cxnLst>
              <a:rect l="0" t="0" r="r" b="b"/>
              <a:pathLst>
                <a:path w="83" h="14">
                  <a:moveTo>
                    <a:pt x="0" y="0"/>
                  </a:moveTo>
                  <a:lnTo>
                    <a:pt x="28" y="0"/>
                  </a:lnTo>
                  <a:lnTo>
                    <a:pt x="83" y="14"/>
                  </a:lnTo>
                </a:path>
              </a:pathLst>
            </a:custGeom>
            <a:solidFill>
              <a:schemeClr val="bg1"/>
            </a:solidFill>
            <a:ln w="44450">
              <a:solidFill>
                <a:srgbClr val="FF1523"/>
              </a:solidFill>
              <a:prstDash val="solid"/>
              <a:round/>
              <a:headEnd/>
              <a:tailEnd/>
            </a:ln>
          </p:spPr>
          <p:txBody>
            <a:bodyPr/>
            <a:lstStyle/>
            <a:p>
              <a:endParaRPr lang="en-US">
                <a:solidFill>
                  <a:srgbClr val="3366FF"/>
                </a:solidFill>
              </a:endParaRPr>
            </a:p>
          </p:txBody>
        </p:sp>
        <p:sp>
          <p:nvSpPr>
            <p:cNvPr id="97300" name="Line 20"/>
            <p:cNvSpPr>
              <a:spLocks noChangeShapeType="1"/>
            </p:cNvSpPr>
            <p:nvPr/>
          </p:nvSpPr>
          <p:spPr bwMode="auto">
            <a:xfrm>
              <a:off x="12009" y="10065"/>
              <a:ext cx="55"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01" name="Line 21"/>
            <p:cNvSpPr>
              <a:spLocks noChangeShapeType="1"/>
            </p:cNvSpPr>
            <p:nvPr/>
          </p:nvSpPr>
          <p:spPr bwMode="auto">
            <a:xfrm>
              <a:off x="12216" y="10078"/>
              <a:ext cx="97"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02" name="Line 22"/>
            <p:cNvSpPr>
              <a:spLocks noChangeShapeType="1"/>
            </p:cNvSpPr>
            <p:nvPr/>
          </p:nvSpPr>
          <p:spPr bwMode="auto">
            <a:xfrm>
              <a:off x="12479" y="10120"/>
              <a:ext cx="41"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03" name="Line 23"/>
            <p:cNvSpPr>
              <a:spLocks noChangeShapeType="1"/>
            </p:cNvSpPr>
            <p:nvPr/>
          </p:nvSpPr>
          <p:spPr bwMode="auto">
            <a:xfrm>
              <a:off x="12672" y="10134"/>
              <a:ext cx="56"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04" name="Line 24"/>
            <p:cNvSpPr>
              <a:spLocks noChangeShapeType="1"/>
            </p:cNvSpPr>
            <p:nvPr/>
          </p:nvSpPr>
          <p:spPr bwMode="auto">
            <a:xfrm>
              <a:off x="12880" y="10161"/>
              <a:ext cx="55"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05" name="Line 25"/>
            <p:cNvSpPr>
              <a:spLocks noChangeShapeType="1"/>
            </p:cNvSpPr>
            <p:nvPr/>
          </p:nvSpPr>
          <p:spPr bwMode="auto">
            <a:xfrm>
              <a:off x="13142" y="10189"/>
              <a:ext cx="56" cy="14"/>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06" name="Line 26"/>
            <p:cNvSpPr>
              <a:spLocks noChangeShapeType="1"/>
            </p:cNvSpPr>
            <p:nvPr/>
          </p:nvSpPr>
          <p:spPr bwMode="auto">
            <a:xfrm>
              <a:off x="13350" y="10217"/>
              <a:ext cx="55" cy="13"/>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07" name="Freeform 27"/>
            <p:cNvSpPr>
              <a:spLocks/>
            </p:cNvSpPr>
            <p:nvPr/>
          </p:nvSpPr>
          <p:spPr bwMode="auto">
            <a:xfrm>
              <a:off x="13543" y="10244"/>
              <a:ext cx="69" cy="14"/>
            </a:xfrm>
            <a:custGeom>
              <a:avLst/>
              <a:gdLst>
                <a:gd name="T0" fmla="*/ 0 w 69"/>
                <a:gd name="T1" fmla="*/ 0 h 14"/>
                <a:gd name="T2" fmla="*/ 14 w 69"/>
                <a:gd name="T3" fmla="*/ 0 h 14"/>
                <a:gd name="T4" fmla="*/ 69 w 69"/>
                <a:gd name="T5" fmla="*/ 14 h 14"/>
              </a:gdLst>
              <a:ahLst/>
              <a:cxnLst>
                <a:cxn ang="0">
                  <a:pos x="T0" y="T1"/>
                </a:cxn>
                <a:cxn ang="0">
                  <a:pos x="T2" y="T3"/>
                </a:cxn>
                <a:cxn ang="0">
                  <a:pos x="T4" y="T5"/>
                </a:cxn>
              </a:cxnLst>
              <a:rect l="0" t="0" r="r" b="b"/>
              <a:pathLst>
                <a:path w="69" h="14">
                  <a:moveTo>
                    <a:pt x="0" y="0"/>
                  </a:moveTo>
                  <a:lnTo>
                    <a:pt x="14" y="0"/>
                  </a:lnTo>
                  <a:lnTo>
                    <a:pt x="69" y="14"/>
                  </a:lnTo>
                </a:path>
              </a:pathLst>
            </a:custGeom>
            <a:solidFill>
              <a:schemeClr val="bg1"/>
            </a:solidFill>
            <a:ln w="44450">
              <a:solidFill>
                <a:srgbClr val="FF1523"/>
              </a:solidFill>
              <a:prstDash val="solid"/>
              <a:round/>
              <a:headEnd/>
              <a:tailEnd/>
            </a:ln>
          </p:spPr>
          <p:txBody>
            <a:bodyPr/>
            <a:lstStyle/>
            <a:p>
              <a:endParaRPr lang="en-US">
                <a:solidFill>
                  <a:srgbClr val="3366FF"/>
                </a:solidFill>
              </a:endParaRPr>
            </a:p>
          </p:txBody>
        </p:sp>
        <p:sp>
          <p:nvSpPr>
            <p:cNvPr id="97308" name="Line 28"/>
            <p:cNvSpPr>
              <a:spLocks noChangeShapeType="1"/>
            </p:cNvSpPr>
            <p:nvPr/>
          </p:nvSpPr>
          <p:spPr bwMode="auto">
            <a:xfrm>
              <a:off x="13806" y="10286"/>
              <a:ext cx="55"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09" name="Line 29"/>
            <p:cNvSpPr>
              <a:spLocks noChangeShapeType="1"/>
            </p:cNvSpPr>
            <p:nvPr/>
          </p:nvSpPr>
          <p:spPr bwMode="auto">
            <a:xfrm>
              <a:off x="14027" y="10327"/>
              <a:ext cx="42" cy="1"/>
            </a:xfrm>
            <a:prstGeom prst="line">
              <a:avLst/>
            </a:prstGeom>
            <a:noFill/>
            <a:ln w="44450">
              <a:solidFill>
                <a:srgbClr val="FF1523"/>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sp>
        <p:nvSpPr>
          <p:cNvPr id="97310" name="Rectangle 30"/>
          <p:cNvSpPr>
            <a:spLocks noChangeArrowheads="1"/>
          </p:cNvSpPr>
          <p:nvPr/>
        </p:nvSpPr>
        <p:spPr bwMode="auto">
          <a:xfrm>
            <a:off x="677417" y="3405014"/>
            <a:ext cx="96838" cy="87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3366FF"/>
              </a:solidFill>
            </a:endParaRPr>
          </a:p>
        </p:txBody>
      </p:sp>
      <p:sp>
        <p:nvSpPr>
          <p:cNvPr id="97311" name="Rectangle 31"/>
          <p:cNvSpPr>
            <a:spLocks noChangeArrowheads="1"/>
          </p:cNvSpPr>
          <p:nvPr/>
        </p:nvSpPr>
        <p:spPr bwMode="auto">
          <a:xfrm>
            <a:off x="677417" y="3409776"/>
            <a:ext cx="92075" cy="82550"/>
          </a:xfrm>
          <a:prstGeom prst="rect">
            <a:avLst/>
          </a:prstGeom>
          <a:solidFill>
            <a:schemeClr val="bg1"/>
          </a:solidFill>
          <a:ln w="22225">
            <a:solidFill>
              <a:srgbClr val="E40D05"/>
            </a:solidFill>
            <a:miter lim="800000"/>
            <a:headEnd/>
            <a:tailEnd/>
          </a:ln>
        </p:spPr>
        <p:txBody>
          <a:bodyPr/>
          <a:lstStyle/>
          <a:p>
            <a:endParaRPr lang="en-US" b="1">
              <a:solidFill>
                <a:srgbClr val="3366FF"/>
              </a:solidFill>
              <a:latin typeface="Arial" charset="0"/>
            </a:endParaRPr>
          </a:p>
        </p:txBody>
      </p:sp>
      <p:sp>
        <p:nvSpPr>
          <p:cNvPr id="97312" name="Rectangle 32"/>
          <p:cNvSpPr>
            <a:spLocks noChangeArrowheads="1"/>
          </p:cNvSpPr>
          <p:nvPr/>
        </p:nvSpPr>
        <p:spPr bwMode="auto">
          <a:xfrm>
            <a:off x="677417" y="3636789"/>
            <a:ext cx="96838" cy="87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3366FF"/>
              </a:solidFill>
            </a:endParaRPr>
          </a:p>
        </p:txBody>
      </p:sp>
      <p:sp>
        <p:nvSpPr>
          <p:cNvPr id="97313" name="Rectangle 33"/>
          <p:cNvSpPr>
            <a:spLocks noChangeArrowheads="1"/>
          </p:cNvSpPr>
          <p:nvPr/>
        </p:nvSpPr>
        <p:spPr bwMode="auto">
          <a:xfrm>
            <a:off x="677417" y="3636789"/>
            <a:ext cx="92075" cy="80963"/>
          </a:xfrm>
          <a:prstGeom prst="rect">
            <a:avLst/>
          </a:prstGeom>
          <a:solidFill>
            <a:schemeClr val="bg1"/>
          </a:solidFill>
          <a:ln w="22225">
            <a:solidFill>
              <a:srgbClr val="E40D05"/>
            </a:solidFill>
            <a:miter lim="800000"/>
            <a:headEnd/>
            <a:tailEnd/>
          </a:ln>
        </p:spPr>
        <p:txBody>
          <a:bodyPr/>
          <a:lstStyle/>
          <a:p>
            <a:endParaRPr lang="en-US">
              <a:solidFill>
                <a:srgbClr val="3366FF"/>
              </a:solidFill>
            </a:endParaRPr>
          </a:p>
        </p:txBody>
      </p:sp>
      <p:sp>
        <p:nvSpPr>
          <p:cNvPr id="97314" name="Rectangle 34"/>
          <p:cNvSpPr>
            <a:spLocks noChangeArrowheads="1"/>
          </p:cNvSpPr>
          <p:nvPr/>
        </p:nvSpPr>
        <p:spPr bwMode="auto">
          <a:xfrm>
            <a:off x="683767" y="4481339"/>
            <a:ext cx="95250" cy="87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3366FF"/>
              </a:solidFill>
            </a:endParaRPr>
          </a:p>
        </p:txBody>
      </p:sp>
      <p:sp>
        <p:nvSpPr>
          <p:cNvPr id="97315" name="Rectangle 35"/>
          <p:cNvSpPr>
            <a:spLocks noChangeArrowheads="1"/>
          </p:cNvSpPr>
          <p:nvPr/>
        </p:nvSpPr>
        <p:spPr bwMode="auto">
          <a:xfrm>
            <a:off x="683767" y="4481339"/>
            <a:ext cx="90488" cy="84138"/>
          </a:xfrm>
          <a:prstGeom prst="rect">
            <a:avLst/>
          </a:prstGeom>
          <a:solidFill>
            <a:schemeClr val="bg1"/>
          </a:solidFill>
          <a:ln w="22225">
            <a:solidFill>
              <a:srgbClr val="E40D05"/>
            </a:solidFill>
            <a:miter lim="800000"/>
            <a:headEnd/>
            <a:tailEnd/>
          </a:ln>
        </p:spPr>
        <p:txBody>
          <a:bodyPr/>
          <a:lstStyle/>
          <a:p>
            <a:endParaRPr lang="en-US">
              <a:solidFill>
                <a:srgbClr val="3366FF"/>
              </a:solidFill>
            </a:endParaRPr>
          </a:p>
        </p:txBody>
      </p:sp>
      <p:sp>
        <p:nvSpPr>
          <p:cNvPr id="97316" name="Rectangle 36"/>
          <p:cNvSpPr>
            <a:spLocks noChangeArrowheads="1"/>
          </p:cNvSpPr>
          <p:nvPr/>
        </p:nvSpPr>
        <p:spPr bwMode="auto">
          <a:xfrm>
            <a:off x="688529" y="4609926"/>
            <a:ext cx="96838" cy="87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3366FF"/>
              </a:solidFill>
            </a:endParaRPr>
          </a:p>
        </p:txBody>
      </p:sp>
      <p:sp>
        <p:nvSpPr>
          <p:cNvPr id="97317" name="Rectangle 37"/>
          <p:cNvSpPr>
            <a:spLocks noChangeArrowheads="1"/>
          </p:cNvSpPr>
          <p:nvPr/>
        </p:nvSpPr>
        <p:spPr bwMode="auto">
          <a:xfrm>
            <a:off x="688529" y="4609926"/>
            <a:ext cx="90488" cy="82550"/>
          </a:xfrm>
          <a:prstGeom prst="rect">
            <a:avLst/>
          </a:prstGeom>
          <a:solidFill>
            <a:schemeClr val="bg1"/>
          </a:solidFill>
          <a:ln w="22225">
            <a:solidFill>
              <a:srgbClr val="FF1523"/>
            </a:solidFill>
            <a:miter lim="800000"/>
            <a:headEnd/>
            <a:tailEnd/>
          </a:ln>
        </p:spPr>
        <p:txBody>
          <a:bodyPr/>
          <a:lstStyle/>
          <a:p>
            <a:endParaRPr lang="en-US">
              <a:solidFill>
                <a:srgbClr val="3366FF"/>
              </a:solidFill>
            </a:endParaRPr>
          </a:p>
        </p:txBody>
      </p:sp>
      <p:sp>
        <p:nvSpPr>
          <p:cNvPr id="97318" name="Rectangle 38"/>
          <p:cNvSpPr>
            <a:spLocks noChangeArrowheads="1"/>
          </p:cNvSpPr>
          <p:nvPr/>
        </p:nvSpPr>
        <p:spPr bwMode="auto">
          <a:xfrm>
            <a:off x="688529" y="4635326"/>
            <a:ext cx="96838" cy="88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3366FF"/>
              </a:solidFill>
            </a:endParaRPr>
          </a:p>
        </p:txBody>
      </p:sp>
      <p:sp>
        <p:nvSpPr>
          <p:cNvPr id="97319" name="Rectangle 39"/>
          <p:cNvSpPr>
            <a:spLocks noChangeArrowheads="1"/>
          </p:cNvSpPr>
          <p:nvPr/>
        </p:nvSpPr>
        <p:spPr bwMode="auto">
          <a:xfrm>
            <a:off x="688529" y="4635326"/>
            <a:ext cx="90488" cy="82550"/>
          </a:xfrm>
          <a:prstGeom prst="rect">
            <a:avLst/>
          </a:prstGeom>
          <a:solidFill>
            <a:schemeClr val="bg1"/>
          </a:solidFill>
          <a:ln w="22225">
            <a:solidFill>
              <a:srgbClr val="E40D05"/>
            </a:solidFill>
            <a:miter lim="800000"/>
            <a:headEnd/>
            <a:tailEnd/>
          </a:ln>
        </p:spPr>
        <p:txBody>
          <a:bodyPr/>
          <a:lstStyle/>
          <a:p>
            <a:endParaRPr lang="en-US">
              <a:solidFill>
                <a:srgbClr val="3366FF"/>
              </a:solidFill>
            </a:endParaRPr>
          </a:p>
        </p:txBody>
      </p:sp>
      <p:sp>
        <p:nvSpPr>
          <p:cNvPr id="97320" name="Rectangle 40"/>
          <p:cNvSpPr>
            <a:spLocks noChangeArrowheads="1"/>
          </p:cNvSpPr>
          <p:nvPr/>
        </p:nvSpPr>
        <p:spPr bwMode="auto">
          <a:xfrm>
            <a:off x="740917" y="4890914"/>
            <a:ext cx="95250" cy="889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a:solidFill>
                <a:srgbClr val="3366FF"/>
              </a:solidFill>
            </a:endParaRPr>
          </a:p>
        </p:txBody>
      </p:sp>
      <p:sp>
        <p:nvSpPr>
          <p:cNvPr id="97321" name="Rectangle 41"/>
          <p:cNvSpPr>
            <a:spLocks noChangeArrowheads="1"/>
          </p:cNvSpPr>
          <p:nvPr/>
        </p:nvSpPr>
        <p:spPr bwMode="auto">
          <a:xfrm>
            <a:off x="740917" y="4890914"/>
            <a:ext cx="90488" cy="84138"/>
          </a:xfrm>
          <a:prstGeom prst="rect">
            <a:avLst/>
          </a:prstGeom>
          <a:solidFill>
            <a:schemeClr val="bg1"/>
          </a:solidFill>
          <a:ln w="22225">
            <a:solidFill>
              <a:srgbClr val="E40D05"/>
            </a:solidFill>
            <a:miter lim="800000"/>
            <a:headEnd/>
            <a:tailEnd/>
          </a:ln>
        </p:spPr>
        <p:txBody>
          <a:bodyPr/>
          <a:lstStyle/>
          <a:p>
            <a:endParaRPr lang="en-US">
              <a:solidFill>
                <a:srgbClr val="3366FF"/>
              </a:solidFill>
            </a:endParaRPr>
          </a:p>
        </p:txBody>
      </p:sp>
      <p:sp>
        <p:nvSpPr>
          <p:cNvPr id="97322" name="Oval 42"/>
          <p:cNvSpPr>
            <a:spLocks noChangeArrowheads="1"/>
          </p:cNvSpPr>
          <p:nvPr/>
        </p:nvSpPr>
        <p:spPr bwMode="auto">
          <a:xfrm>
            <a:off x="3666679" y="6030739"/>
            <a:ext cx="95250" cy="87313"/>
          </a:xfrm>
          <a:prstGeom prst="ellipse">
            <a:avLst/>
          </a:prstGeom>
          <a:solidFill>
            <a:schemeClr val="bg1"/>
          </a:solidFill>
          <a:ln w="22225">
            <a:solidFill>
              <a:srgbClr val="FF1523"/>
            </a:solidFill>
            <a:round/>
            <a:headEnd/>
            <a:tailEnd/>
          </a:ln>
        </p:spPr>
        <p:txBody>
          <a:bodyPr/>
          <a:lstStyle/>
          <a:p>
            <a:endParaRPr lang="en-US">
              <a:solidFill>
                <a:srgbClr val="3366FF"/>
              </a:solidFill>
            </a:endParaRPr>
          </a:p>
        </p:txBody>
      </p:sp>
      <p:sp>
        <p:nvSpPr>
          <p:cNvPr id="97323" name="Oval 43"/>
          <p:cNvSpPr>
            <a:spLocks noChangeArrowheads="1"/>
          </p:cNvSpPr>
          <p:nvPr/>
        </p:nvSpPr>
        <p:spPr bwMode="auto">
          <a:xfrm>
            <a:off x="3911154" y="6060901"/>
            <a:ext cx="96838" cy="85725"/>
          </a:xfrm>
          <a:prstGeom prst="ellipse">
            <a:avLst/>
          </a:prstGeom>
          <a:solidFill>
            <a:schemeClr val="bg1"/>
          </a:solidFill>
          <a:ln w="22225">
            <a:solidFill>
              <a:srgbClr val="FF1523"/>
            </a:solidFill>
            <a:round/>
            <a:headEnd/>
            <a:tailEnd/>
          </a:ln>
        </p:spPr>
        <p:txBody>
          <a:bodyPr/>
          <a:lstStyle/>
          <a:p>
            <a:endParaRPr lang="en-US">
              <a:solidFill>
                <a:srgbClr val="3366FF"/>
              </a:solidFill>
            </a:endParaRPr>
          </a:p>
        </p:txBody>
      </p:sp>
      <p:sp>
        <p:nvSpPr>
          <p:cNvPr id="97324" name="Oval 44"/>
          <p:cNvSpPr>
            <a:spLocks noChangeArrowheads="1"/>
          </p:cNvSpPr>
          <p:nvPr/>
        </p:nvSpPr>
        <p:spPr bwMode="auto">
          <a:xfrm>
            <a:off x="4268342" y="6095826"/>
            <a:ext cx="96838" cy="88900"/>
          </a:xfrm>
          <a:prstGeom prst="ellipse">
            <a:avLst/>
          </a:prstGeom>
          <a:solidFill>
            <a:schemeClr val="bg1"/>
          </a:solidFill>
          <a:ln w="22225">
            <a:solidFill>
              <a:srgbClr val="FF1523"/>
            </a:solidFill>
            <a:round/>
            <a:headEnd/>
            <a:tailEnd/>
          </a:ln>
        </p:spPr>
        <p:txBody>
          <a:bodyPr/>
          <a:lstStyle/>
          <a:p>
            <a:endParaRPr lang="en-US">
              <a:solidFill>
                <a:srgbClr val="3366FF"/>
              </a:solidFill>
            </a:endParaRPr>
          </a:p>
        </p:txBody>
      </p:sp>
      <p:sp>
        <p:nvSpPr>
          <p:cNvPr id="97325" name="Oval 45"/>
          <p:cNvSpPr>
            <a:spLocks noChangeArrowheads="1"/>
          </p:cNvSpPr>
          <p:nvPr/>
        </p:nvSpPr>
        <p:spPr bwMode="auto">
          <a:xfrm>
            <a:off x="4623942" y="6141864"/>
            <a:ext cx="96838" cy="88900"/>
          </a:xfrm>
          <a:prstGeom prst="ellipse">
            <a:avLst/>
          </a:prstGeom>
          <a:solidFill>
            <a:schemeClr val="bg1"/>
          </a:solidFill>
          <a:ln w="22225">
            <a:solidFill>
              <a:srgbClr val="FF1523"/>
            </a:solidFill>
            <a:round/>
            <a:headEnd/>
            <a:tailEnd/>
          </a:ln>
        </p:spPr>
        <p:txBody>
          <a:bodyPr/>
          <a:lstStyle/>
          <a:p>
            <a:endParaRPr lang="en-US">
              <a:solidFill>
                <a:srgbClr val="3366FF"/>
              </a:solidFill>
            </a:endParaRPr>
          </a:p>
        </p:txBody>
      </p:sp>
      <p:sp>
        <p:nvSpPr>
          <p:cNvPr id="97326" name="Oval 46"/>
          <p:cNvSpPr>
            <a:spLocks noChangeArrowheads="1"/>
          </p:cNvSpPr>
          <p:nvPr/>
        </p:nvSpPr>
        <p:spPr bwMode="auto">
          <a:xfrm>
            <a:off x="4862067" y="6173614"/>
            <a:ext cx="96838" cy="87313"/>
          </a:xfrm>
          <a:prstGeom prst="ellipse">
            <a:avLst/>
          </a:prstGeom>
          <a:solidFill>
            <a:schemeClr val="bg1"/>
          </a:solidFill>
          <a:ln w="22225">
            <a:solidFill>
              <a:srgbClr val="FF1523"/>
            </a:solidFill>
            <a:round/>
            <a:headEnd/>
            <a:tailEnd/>
          </a:ln>
        </p:spPr>
        <p:txBody>
          <a:bodyPr/>
          <a:lstStyle/>
          <a:p>
            <a:endParaRPr lang="en-US" b="1">
              <a:solidFill>
                <a:srgbClr val="3366FF"/>
              </a:solidFill>
              <a:latin typeface="Arial" charset="0"/>
            </a:endParaRPr>
          </a:p>
        </p:txBody>
      </p:sp>
      <p:sp>
        <p:nvSpPr>
          <p:cNvPr id="97327" name="Line 47"/>
          <p:cNvSpPr>
            <a:spLocks noChangeShapeType="1"/>
          </p:cNvSpPr>
          <p:nvPr/>
        </p:nvSpPr>
        <p:spPr bwMode="auto">
          <a:xfrm>
            <a:off x="723454" y="3446289"/>
            <a:ext cx="1588"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28" name="Line 48"/>
          <p:cNvSpPr>
            <a:spLocks noChangeShapeType="1"/>
          </p:cNvSpPr>
          <p:nvPr/>
        </p:nvSpPr>
        <p:spPr bwMode="auto">
          <a:xfrm>
            <a:off x="723454" y="3678064"/>
            <a:ext cx="1588"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29" name="Line 49"/>
          <p:cNvSpPr>
            <a:spLocks noChangeShapeType="1"/>
          </p:cNvSpPr>
          <p:nvPr/>
        </p:nvSpPr>
        <p:spPr bwMode="auto">
          <a:xfrm>
            <a:off x="729804" y="4522614"/>
            <a:ext cx="0"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0" name="Line 50"/>
          <p:cNvSpPr>
            <a:spLocks noChangeShapeType="1"/>
          </p:cNvSpPr>
          <p:nvPr/>
        </p:nvSpPr>
        <p:spPr bwMode="auto">
          <a:xfrm>
            <a:off x="734567" y="4651201"/>
            <a:ext cx="1588"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1" name="Line 51"/>
          <p:cNvSpPr>
            <a:spLocks noChangeShapeType="1"/>
          </p:cNvSpPr>
          <p:nvPr/>
        </p:nvSpPr>
        <p:spPr bwMode="auto">
          <a:xfrm>
            <a:off x="734567" y="4676601"/>
            <a:ext cx="1588"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2" name="Line 52"/>
          <p:cNvSpPr>
            <a:spLocks noChangeShapeType="1"/>
          </p:cNvSpPr>
          <p:nvPr/>
        </p:nvSpPr>
        <p:spPr bwMode="auto">
          <a:xfrm>
            <a:off x="785367" y="4933776"/>
            <a:ext cx="1588"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3" name="Line 53"/>
          <p:cNvSpPr>
            <a:spLocks noChangeShapeType="1"/>
          </p:cNvSpPr>
          <p:nvPr/>
        </p:nvSpPr>
        <p:spPr bwMode="auto">
          <a:xfrm>
            <a:off x="3712717" y="6070426"/>
            <a:ext cx="0"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4" name="Line 54"/>
          <p:cNvSpPr>
            <a:spLocks noChangeShapeType="1"/>
          </p:cNvSpPr>
          <p:nvPr/>
        </p:nvSpPr>
        <p:spPr bwMode="auto">
          <a:xfrm>
            <a:off x="3955604" y="6102176"/>
            <a:ext cx="1588"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5" name="Line 55"/>
          <p:cNvSpPr>
            <a:spLocks noChangeShapeType="1"/>
          </p:cNvSpPr>
          <p:nvPr/>
        </p:nvSpPr>
        <p:spPr bwMode="auto">
          <a:xfrm flipV="1">
            <a:off x="4293742" y="6137101"/>
            <a:ext cx="19050" cy="11113"/>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6" name="Line 56"/>
          <p:cNvSpPr>
            <a:spLocks noChangeShapeType="1"/>
          </p:cNvSpPr>
          <p:nvPr/>
        </p:nvSpPr>
        <p:spPr bwMode="auto">
          <a:xfrm>
            <a:off x="4669979" y="6184726"/>
            <a:ext cx="1588" cy="0"/>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7" name="Line 57"/>
          <p:cNvSpPr>
            <a:spLocks noChangeShapeType="1"/>
          </p:cNvSpPr>
          <p:nvPr/>
        </p:nvSpPr>
        <p:spPr bwMode="auto">
          <a:xfrm>
            <a:off x="4908104" y="6214889"/>
            <a:ext cx="0" cy="1588"/>
          </a:xfrm>
          <a:prstGeom prst="line">
            <a:avLst/>
          </a:prstGeom>
          <a:noFill/>
          <a:ln w="222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38" name="Rectangle 58"/>
          <p:cNvSpPr>
            <a:spLocks noChangeArrowheads="1"/>
          </p:cNvSpPr>
          <p:nvPr/>
        </p:nvSpPr>
        <p:spPr bwMode="auto">
          <a:xfrm>
            <a:off x="293242" y="3257376"/>
            <a:ext cx="184150" cy="45720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b="1">
              <a:solidFill>
                <a:srgbClr val="3366FF"/>
              </a:solidFill>
              <a:latin typeface="Arial" charset="0"/>
            </a:endParaRPr>
          </a:p>
        </p:txBody>
      </p:sp>
      <p:sp>
        <p:nvSpPr>
          <p:cNvPr id="97339" name="Text Box 59"/>
          <p:cNvSpPr txBox="1">
            <a:spLocks noChangeArrowheads="1"/>
          </p:cNvSpPr>
          <p:nvPr/>
        </p:nvSpPr>
        <p:spPr bwMode="auto">
          <a:xfrm>
            <a:off x="493267" y="6114876"/>
            <a:ext cx="296863"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1</a:t>
            </a:r>
          </a:p>
        </p:txBody>
      </p:sp>
      <p:sp>
        <p:nvSpPr>
          <p:cNvPr id="97340" name="Text Box 60"/>
          <p:cNvSpPr txBox="1">
            <a:spLocks noChangeArrowheads="1"/>
          </p:cNvSpPr>
          <p:nvPr/>
        </p:nvSpPr>
        <p:spPr bwMode="auto">
          <a:xfrm>
            <a:off x="483742" y="5384626"/>
            <a:ext cx="296863"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4</a:t>
            </a:r>
          </a:p>
        </p:txBody>
      </p:sp>
      <p:sp>
        <p:nvSpPr>
          <p:cNvPr id="97341" name="Text Box 61"/>
          <p:cNvSpPr txBox="1">
            <a:spLocks noChangeArrowheads="1"/>
          </p:cNvSpPr>
          <p:nvPr/>
        </p:nvSpPr>
        <p:spPr bwMode="auto">
          <a:xfrm>
            <a:off x="458342" y="4549601"/>
            <a:ext cx="296863"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7</a:t>
            </a:r>
          </a:p>
        </p:txBody>
      </p:sp>
      <p:sp>
        <p:nvSpPr>
          <p:cNvPr id="97342" name="Text Box 62"/>
          <p:cNvSpPr txBox="1">
            <a:spLocks noChangeArrowheads="1"/>
          </p:cNvSpPr>
          <p:nvPr/>
        </p:nvSpPr>
        <p:spPr bwMode="auto">
          <a:xfrm>
            <a:off x="326579" y="3824114"/>
            <a:ext cx="40957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dirty="0">
                <a:solidFill>
                  <a:srgbClr val="3366FF"/>
                </a:solidFill>
                <a:latin typeface="Arial" charset="0"/>
              </a:rPr>
              <a:t>10</a:t>
            </a:r>
          </a:p>
        </p:txBody>
      </p:sp>
      <p:sp>
        <p:nvSpPr>
          <p:cNvPr id="97343" name="Text Box 63"/>
          <p:cNvSpPr txBox="1">
            <a:spLocks noChangeArrowheads="1"/>
          </p:cNvSpPr>
          <p:nvPr/>
        </p:nvSpPr>
        <p:spPr bwMode="auto">
          <a:xfrm>
            <a:off x="326579" y="3043064"/>
            <a:ext cx="40957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13</a:t>
            </a:r>
          </a:p>
        </p:txBody>
      </p:sp>
      <p:sp>
        <p:nvSpPr>
          <p:cNvPr id="97344" name="Text Box 64"/>
          <p:cNvSpPr txBox="1">
            <a:spLocks noChangeArrowheads="1"/>
          </p:cNvSpPr>
          <p:nvPr/>
        </p:nvSpPr>
        <p:spPr bwMode="auto">
          <a:xfrm>
            <a:off x="602804" y="6203776"/>
            <a:ext cx="296863"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0</a:t>
            </a:r>
          </a:p>
        </p:txBody>
      </p:sp>
      <p:sp>
        <p:nvSpPr>
          <p:cNvPr id="97345" name="Text Box 65"/>
          <p:cNvSpPr txBox="1">
            <a:spLocks noChangeArrowheads="1"/>
          </p:cNvSpPr>
          <p:nvPr/>
        </p:nvSpPr>
        <p:spPr bwMode="auto">
          <a:xfrm>
            <a:off x="1704529" y="6203776"/>
            <a:ext cx="40957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10</a:t>
            </a:r>
          </a:p>
        </p:txBody>
      </p:sp>
      <p:sp>
        <p:nvSpPr>
          <p:cNvPr id="97346" name="Text Box 66"/>
          <p:cNvSpPr txBox="1">
            <a:spLocks noChangeArrowheads="1"/>
          </p:cNvSpPr>
          <p:nvPr/>
        </p:nvSpPr>
        <p:spPr bwMode="auto">
          <a:xfrm>
            <a:off x="2915792" y="6203776"/>
            <a:ext cx="40957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20</a:t>
            </a:r>
          </a:p>
        </p:txBody>
      </p:sp>
      <p:sp>
        <p:nvSpPr>
          <p:cNvPr id="97347" name="Text Box 67"/>
          <p:cNvSpPr txBox="1">
            <a:spLocks noChangeArrowheads="1"/>
          </p:cNvSpPr>
          <p:nvPr/>
        </p:nvSpPr>
        <p:spPr bwMode="auto">
          <a:xfrm>
            <a:off x="4127054" y="6203776"/>
            <a:ext cx="40957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30</a:t>
            </a:r>
          </a:p>
        </p:txBody>
      </p:sp>
      <p:sp>
        <p:nvSpPr>
          <p:cNvPr id="97348" name="Text Box 68"/>
          <p:cNvSpPr txBox="1">
            <a:spLocks noChangeArrowheads="1"/>
          </p:cNvSpPr>
          <p:nvPr/>
        </p:nvSpPr>
        <p:spPr bwMode="auto">
          <a:xfrm>
            <a:off x="5212904" y="6203776"/>
            <a:ext cx="409575" cy="336550"/>
          </a:xfrm>
          <a:prstGeom prst="rect">
            <a:avLst/>
          </a:prstGeom>
          <a:solidFill>
            <a:schemeClr val="bg1"/>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a:solidFill>
                  <a:srgbClr val="3366FF"/>
                </a:solidFill>
                <a:latin typeface="Arial" charset="0"/>
              </a:rPr>
              <a:t>40</a:t>
            </a:r>
          </a:p>
        </p:txBody>
      </p:sp>
      <p:grpSp>
        <p:nvGrpSpPr>
          <p:cNvPr id="97349" name="Group 69"/>
          <p:cNvGrpSpPr>
            <a:grpSpLocks/>
          </p:cNvGrpSpPr>
          <p:nvPr/>
        </p:nvGrpSpPr>
        <p:grpSpPr bwMode="auto">
          <a:xfrm>
            <a:off x="717104" y="3133551"/>
            <a:ext cx="4800600" cy="3078163"/>
            <a:chOff x="384" y="999"/>
            <a:chExt cx="3024" cy="1939"/>
          </a:xfrm>
        </p:grpSpPr>
        <p:grpSp>
          <p:nvGrpSpPr>
            <p:cNvPr id="97350" name="Group 70"/>
            <p:cNvGrpSpPr>
              <a:grpSpLocks/>
            </p:cNvGrpSpPr>
            <p:nvPr/>
          </p:nvGrpSpPr>
          <p:grpSpPr bwMode="auto">
            <a:xfrm>
              <a:off x="384" y="999"/>
              <a:ext cx="93" cy="1938"/>
              <a:chOff x="3964" y="2048"/>
              <a:chExt cx="359" cy="8294"/>
            </a:xfrm>
          </p:grpSpPr>
          <p:sp>
            <p:nvSpPr>
              <p:cNvPr id="97351" name="Line 71"/>
              <p:cNvSpPr>
                <a:spLocks noChangeShapeType="1"/>
              </p:cNvSpPr>
              <p:nvPr/>
            </p:nvSpPr>
            <p:spPr bwMode="auto">
              <a:xfrm>
                <a:off x="3964" y="10341"/>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52" name="Line 72"/>
              <p:cNvSpPr>
                <a:spLocks noChangeShapeType="1"/>
              </p:cNvSpPr>
              <p:nvPr/>
            </p:nvSpPr>
            <p:spPr bwMode="auto">
              <a:xfrm>
                <a:off x="3964" y="8268"/>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53" name="Line 73"/>
              <p:cNvSpPr>
                <a:spLocks noChangeShapeType="1"/>
              </p:cNvSpPr>
              <p:nvPr/>
            </p:nvSpPr>
            <p:spPr bwMode="auto">
              <a:xfrm>
                <a:off x="3964" y="6194"/>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54" name="Line 74"/>
              <p:cNvSpPr>
                <a:spLocks noChangeShapeType="1"/>
              </p:cNvSpPr>
              <p:nvPr/>
            </p:nvSpPr>
            <p:spPr bwMode="auto">
              <a:xfrm>
                <a:off x="3964" y="4121"/>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55" name="Line 75"/>
              <p:cNvSpPr>
                <a:spLocks noChangeShapeType="1"/>
              </p:cNvSpPr>
              <p:nvPr/>
            </p:nvSpPr>
            <p:spPr bwMode="auto">
              <a:xfrm>
                <a:off x="3964" y="2048"/>
                <a:ext cx="359"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56" name="Line 76"/>
              <p:cNvSpPr>
                <a:spLocks noChangeShapeType="1"/>
              </p:cNvSpPr>
              <p:nvPr/>
            </p:nvSpPr>
            <p:spPr bwMode="auto">
              <a:xfrm>
                <a:off x="3964" y="965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57" name="Line 77"/>
              <p:cNvSpPr>
                <a:spLocks noChangeShapeType="1"/>
              </p:cNvSpPr>
              <p:nvPr/>
            </p:nvSpPr>
            <p:spPr bwMode="auto">
              <a:xfrm>
                <a:off x="3964" y="895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58" name="Line 78"/>
              <p:cNvSpPr>
                <a:spLocks noChangeShapeType="1"/>
              </p:cNvSpPr>
              <p:nvPr/>
            </p:nvSpPr>
            <p:spPr bwMode="auto">
              <a:xfrm>
                <a:off x="3964" y="7577"/>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59" name="Line 79"/>
              <p:cNvSpPr>
                <a:spLocks noChangeShapeType="1"/>
              </p:cNvSpPr>
              <p:nvPr/>
            </p:nvSpPr>
            <p:spPr bwMode="auto">
              <a:xfrm>
                <a:off x="3964" y="6885"/>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60" name="Line 80"/>
              <p:cNvSpPr>
                <a:spLocks noChangeShapeType="1"/>
              </p:cNvSpPr>
              <p:nvPr/>
            </p:nvSpPr>
            <p:spPr bwMode="auto">
              <a:xfrm>
                <a:off x="3964" y="5503"/>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61" name="Line 81"/>
              <p:cNvSpPr>
                <a:spLocks noChangeShapeType="1"/>
              </p:cNvSpPr>
              <p:nvPr/>
            </p:nvSpPr>
            <p:spPr bwMode="auto">
              <a:xfrm>
                <a:off x="3964" y="4812"/>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62" name="Line 82"/>
              <p:cNvSpPr>
                <a:spLocks noChangeShapeType="1"/>
              </p:cNvSpPr>
              <p:nvPr/>
            </p:nvSpPr>
            <p:spPr bwMode="auto">
              <a:xfrm>
                <a:off x="3964" y="343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63" name="Line 83"/>
              <p:cNvSpPr>
                <a:spLocks noChangeShapeType="1"/>
              </p:cNvSpPr>
              <p:nvPr/>
            </p:nvSpPr>
            <p:spPr bwMode="auto">
              <a:xfrm>
                <a:off x="3964" y="273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97364" name="Group 84"/>
            <p:cNvGrpSpPr>
              <a:grpSpLocks/>
            </p:cNvGrpSpPr>
            <p:nvPr/>
          </p:nvGrpSpPr>
          <p:grpSpPr bwMode="auto">
            <a:xfrm>
              <a:off x="3307" y="999"/>
              <a:ext cx="93" cy="1938"/>
              <a:chOff x="15271" y="2048"/>
              <a:chExt cx="360" cy="8294"/>
            </a:xfrm>
          </p:grpSpPr>
          <p:sp>
            <p:nvSpPr>
              <p:cNvPr id="97365" name="Line 85"/>
              <p:cNvSpPr>
                <a:spLocks noChangeShapeType="1"/>
              </p:cNvSpPr>
              <p:nvPr/>
            </p:nvSpPr>
            <p:spPr bwMode="auto">
              <a:xfrm flipH="1">
                <a:off x="15271" y="10341"/>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66" name="Line 86"/>
              <p:cNvSpPr>
                <a:spLocks noChangeShapeType="1"/>
              </p:cNvSpPr>
              <p:nvPr/>
            </p:nvSpPr>
            <p:spPr bwMode="auto">
              <a:xfrm flipH="1">
                <a:off x="15271" y="8268"/>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67" name="Line 87"/>
              <p:cNvSpPr>
                <a:spLocks noChangeShapeType="1"/>
              </p:cNvSpPr>
              <p:nvPr/>
            </p:nvSpPr>
            <p:spPr bwMode="auto">
              <a:xfrm flipH="1">
                <a:off x="15271" y="6194"/>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68" name="Line 88"/>
              <p:cNvSpPr>
                <a:spLocks noChangeShapeType="1"/>
              </p:cNvSpPr>
              <p:nvPr/>
            </p:nvSpPr>
            <p:spPr bwMode="auto">
              <a:xfrm flipH="1">
                <a:off x="15271" y="4121"/>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69" name="Line 89"/>
              <p:cNvSpPr>
                <a:spLocks noChangeShapeType="1"/>
              </p:cNvSpPr>
              <p:nvPr/>
            </p:nvSpPr>
            <p:spPr bwMode="auto">
              <a:xfrm flipH="1">
                <a:off x="15271" y="2048"/>
                <a:ext cx="360"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70" name="Line 90"/>
              <p:cNvSpPr>
                <a:spLocks noChangeShapeType="1"/>
              </p:cNvSpPr>
              <p:nvPr/>
            </p:nvSpPr>
            <p:spPr bwMode="auto">
              <a:xfrm flipH="1">
                <a:off x="15437" y="965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71" name="Line 91"/>
              <p:cNvSpPr>
                <a:spLocks noChangeShapeType="1"/>
              </p:cNvSpPr>
              <p:nvPr/>
            </p:nvSpPr>
            <p:spPr bwMode="auto">
              <a:xfrm flipH="1">
                <a:off x="15437" y="895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72" name="Line 92"/>
              <p:cNvSpPr>
                <a:spLocks noChangeShapeType="1"/>
              </p:cNvSpPr>
              <p:nvPr/>
            </p:nvSpPr>
            <p:spPr bwMode="auto">
              <a:xfrm flipH="1">
                <a:off x="15437" y="7577"/>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73" name="Line 93"/>
              <p:cNvSpPr>
                <a:spLocks noChangeShapeType="1"/>
              </p:cNvSpPr>
              <p:nvPr/>
            </p:nvSpPr>
            <p:spPr bwMode="auto">
              <a:xfrm flipH="1">
                <a:off x="15437" y="6885"/>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74" name="Line 94"/>
              <p:cNvSpPr>
                <a:spLocks noChangeShapeType="1"/>
              </p:cNvSpPr>
              <p:nvPr/>
            </p:nvSpPr>
            <p:spPr bwMode="auto">
              <a:xfrm flipH="1">
                <a:off x="15437" y="5503"/>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75" name="Line 95"/>
              <p:cNvSpPr>
                <a:spLocks noChangeShapeType="1"/>
              </p:cNvSpPr>
              <p:nvPr/>
            </p:nvSpPr>
            <p:spPr bwMode="auto">
              <a:xfrm flipH="1">
                <a:off x="15437" y="4812"/>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76" name="Line 96"/>
              <p:cNvSpPr>
                <a:spLocks noChangeShapeType="1"/>
              </p:cNvSpPr>
              <p:nvPr/>
            </p:nvSpPr>
            <p:spPr bwMode="auto">
              <a:xfrm flipH="1">
                <a:off x="15437" y="3430"/>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77" name="Line 97"/>
              <p:cNvSpPr>
                <a:spLocks noChangeShapeType="1"/>
              </p:cNvSpPr>
              <p:nvPr/>
            </p:nvSpPr>
            <p:spPr bwMode="auto">
              <a:xfrm flipH="1">
                <a:off x="15437" y="2739"/>
                <a:ext cx="194"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97378" name="Group 98"/>
            <p:cNvGrpSpPr>
              <a:grpSpLocks/>
            </p:cNvGrpSpPr>
            <p:nvPr/>
          </p:nvGrpSpPr>
          <p:grpSpPr bwMode="auto">
            <a:xfrm>
              <a:off x="384" y="2853"/>
              <a:ext cx="3016" cy="84"/>
              <a:chOff x="3964" y="9982"/>
              <a:chExt cx="11668" cy="359"/>
            </a:xfrm>
          </p:grpSpPr>
          <p:sp>
            <p:nvSpPr>
              <p:cNvPr id="97379" name="Line 99"/>
              <p:cNvSpPr>
                <a:spLocks noChangeShapeType="1"/>
              </p:cNvSpPr>
              <p:nvPr/>
            </p:nvSpPr>
            <p:spPr bwMode="auto">
              <a:xfrm flipV="1">
                <a:off x="3964"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0" name="Line 100"/>
              <p:cNvSpPr>
                <a:spLocks noChangeShapeType="1"/>
              </p:cNvSpPr>
              <p:nvPr/>
            </p:nvSpPr>
            <p:spPr bwMode="auto">
              <a:xfrm flipV="1">
                <a:off x="6881"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1" name="Line 101"/>
              <p:cNvSpPr>
                <a:spLocks noChangeShapeType="1"/>
              </p:cNvSpPr>
              <p:nvPr/>
            </p:nvSpPr>
            <p:spPr bwMode="auto">
              <a:xfrm flipV="1">
                <a:off x="9797"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2" name="Line 102"/>
              <p:cNvSpPr>
                <a:spLocks noChangeShapeType="1"/>
              </p:cNvSpPr>
              <p:nvPr/>
            </p:nvSpPr>
            <p:spPr bwMode="auto">
              <a:xfrm flipV="1">
                <a:off x="12714"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3" name="Line 103"/>
              <p:cNvSpPr>
                <a:spLocks noChangeShapeType="1"/>
              </p:cNvSpPr>
              <p:nvPr/>
            </p:nvSpPr>
            <p:spPr bwMode="auto">
              <a:xfrm flipV="1">
                <a:off x="15631" y="9982"/>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4" name="Line 104"/>
              <p:cNvSpPr>
                <a:spLocks noChangeShapeType="1"/>
              </p:cNvSpPr>
              <p:nvPr/>
            </p:nvSpPr>
            <p:spPr bwMode="auto">
              <a:xfrm flipV="1">
                <a:off x="4545"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5" name="Line 105"/>
              <p:cNvSpPr>
                <a:spLocks noChangeShapeType="1"/>
              </p:cNvSpPr>
              <p:nvPr/>
            </p:nvSpPr>
            <p:spPr bwMode="auto">
              <a:xfrm flipV="1">
                <a:off x="5125"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6" name="Line 106"/>
              <p:cNvSpPr>
                <a:spLocks noChangeShapeType="1"/>
              </p:cNvSpPr>
              <p:nvPr/>
            </p:nvSpPr>
            <p:spPr bwMode="auto">
              <a:xfrm flipV="1">
                <a:off x="5706"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7" name="Line 107"/>
              <p:cNvSpPr>
                <a:spLocks noChangeShapeType="1"/>
              </p:cNvSpPr>
              <p:nvPr/>
            </p:nvSpPr>
            <p:spPr bwMode="auto">
              <a:xfrm flipV="1">
                <a:off x="6300"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8" name="Line 108"/>
              <p:cNvSpPr>
                <a:spLocks noChangeShapeType="1"/>
              </p:cNvSpPr>
              <p:nvPr/>
            </p:nvSpPr>
            <p:spPr bwMode="auto">
              <a:xfrm flipV="1">
                <a:off x="7461"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89" name="Line 109"/>
              <p:cNvSpPr>
                <a:spLocks noChangeShapeType="1"/>
              </p:cNvSpPr>
              <p:nvPr/>
            </p:nvSpPr>
            <p:spPr bwMode="auto">
              <a:xfrm flipV="1">
                <a:off x="8042"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0" name="Line 110"/>
              <p:cNvSpPr>
                <a:spLocks noChangeShapeType="1"/>
              </p:cNvSpPr>
              <p:nvPr/>
            </p:nvSpPr>
            <p:spPr bwMode="auto">
              <a:xfrm flipV="1">
                <a:off x="8636"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1" name="Line 111"/>
              <p:cNvSpPr>
                <a:spLocks noChangeShapeType="1"/>
              </p:cNvSpPr>
              <p:nvPr/>
            </p:nvSpPr>
            <p:spPr bwMode="auto">
              <a:xfrm flipV="1">
                <a:off x="9217"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2" name="Line 112"/>
              <p:cNvSpPr>
                <a:spLocks noChangeShapeType="1"/>
              </p:cNvSpPr>
              <p:nvPr/>
            </p:nvSpPr>
            <p:spPr bwMode="auto">
              <a:xfrm flipV="1">
                <a:off x="10378"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3" name="Line 113"/>
              <p:cNvSpPr>
                <a:spLocks noChangeShapeType="1"/>
              </p:cNvSpPr>
              <p:nvPr/>
            </p:nvSpPr>
            <p:spPr bwMode="auto">
              <a:xfrm flipV="1">
                <a:off x="10958"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4" name="Line 114"/>
              <p:cNvSpPr>
                <a:spLocks noChangeShapeType="1"/>
              </p:cNvSpPr>
              <p:nvPr/>
            </p:nvSpPr>
            <p:spPr bwMode="auto">
              <a:xfrm flipV="1">
                <a:off x="11539"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5" name="Line 115"/>
              <p:cNvSpPr>
                <a:spLocks noChangeShapeType="1"/>
              </p:cNvSpPr>
              <p:nvPr/>
            </p:nvSpPr>
            <p:spPr bwMode="auto">
              <a:xfrm flipV="1">
                <a:off x="12133"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6" name="Line 116"/>
              <p:cNvSpPr>
                <a:spLocks noChangeShapeType="1"/>
              </p:cNvSpPr>
              <p:nvPr/>
            </p:nvSpPr>
            <p:spPr bwMode="auto">
              <a:xfrm flipV="1">
                <a:off x="13294"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7" name="Line 117"/>
              <p:cNvSpPr>
                <a:spLocks noChangeShapeType="1"/>
              </p:cNvSpPr>
              <p:nvPr/>
            </p:nvSpPr>
            <p:spPr bwMode="auto">
              <a:xfrm flipV="1">
                <a:off x="13875"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8" name="Line 118"/>
              <p:cNvSpPr>
                <a:spLocks noChangeShapeType="1"/>
              </p:cNvSpPr>
              <p:nvPr/>
            </p:nvSpPr>
            <p:spPr bwMode="auto">
              <a:xfrm flipV="1">
                <a:off x="14469"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99" name="Line 119"/>
              <p:cNvSpPr>
                <a:spLocks noChangeShapeType="1"/>
              </p:cNvSpPr>
              <p:nvPr/>
            </p:nvSpPr>
            <p:spPr bwMode="auto">
              <a:xfrm flipV="1">
                <a:off x="15050" y="101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97400" name="Group 120"/>
            <p:cNvGrpSpPr>
              <a:grpSpLocks/>
            </p:cNvGrpSpPr>
            <p:nvPr/>
          </p:nvGrpSpPr>
          <p:grpSpPr bwMode="auto">
            <a:xfrm>
              <a:off x="384" y="999"/>
              <a:ext cx="3016" cy="84"/>
              <a:chOff x="3964" y="2048"/>
              <a:chExt cx="11668" cy="359"/>
            </a:xfrm>
          </p:grpSpPr>
          <p:sp>
            <p:nvSpPr>
              <p:cNvPr id="97401" name="Line 121"/>
              <p:cNvSpPr>
                <a:spLocks noChangeShapeType="1"/>
              </p:cNvSpPr>
              <p:nvPr/>
            </p:nvSpPr>
            <p:spPr bwMode="auto">
              <a:xfrm>
                <a:off x="3964"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02" name="Line 122"/>
              <p:cNvSpPr>
                <a:spLocks noChangeShapeType="1"/>
              </p:cNvSpPr>
              <p:nvPr/>
            </p:nvSpPr>
            <p:spPr bwMode="auto">
              <a:xfrm>
                <a:off x="6881"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03" name="Line 123"/>
              <p:cNvSpPr>
                <a:spLocks noChangeShapeType="1"/>
              </p:cNvSpPr>
              <p:nvPr/>
            </p:nvSpPr>
            <p:spPr bwMode="auto">
              <a:xfrm>
                <a:off x="9797"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04" name="Line 124"/>
              <p:cNvSpPr>
                <a:spLocks noChangeShapeType="1"/>
              </p:cNvSpPr>
              <p:nvPr/>
            </p:nvSpPr>
            <p:spPr bwMode="auto">
              <a:xfrm>
                <a:off x="12714"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05" name="Line 125"/>
              <p:cNvSpPr>
                <a:spLocks noChangeShapeType="1"/>
              </p:cNvSpPr>
              <p:nvPr/>
            </p:nvSpPr>
            <p:spPr bwMode="auto">
              <a:xfrm>
                <a:off x="15631" y="2048"/>
                <a:ext cx="1" cy="359"/>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06" name="Line 126"/>
              <p:cNvSpPr>
                <a:spLocks noChangeShapeType="1"/>
              </p:cNvSpPr>
              <p:nvPr/>
            </p:nvSpPr>
            <p:spPr bwMode="auto">
              <a:xfrm>
                <a:off x="4545"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07" name="Line 127"/>
              <p:cNvSpPr>
                <a:spLocks noChangeShapeType="1"/>
              </p:cNvSpPr>
              <p:nvPr/>
            </p:nvSpPr>
            <p:spPr bwMode="auto">
              <a:xfrm>
                <a:off x="5125"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08" name="Line 128"/>
              <p:cNvSpPr>
                <a:spLocks noChangeShapeType="1"/>
              </p:cNvSpPr>
              <p:nvPr/>
            </p:nvSpPr>
            <p:spPr bwMode="auto">
              <a:xfrm>
                <a:off x="5706"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09" name="Line 129"/>
              <p:cNvSpPr>
                <a:spLocks noChangeShapeType="1"/>
              </p:cNvSpPr>
              <p:nvPr/>
            </p:nvSpPr>
            <p:spPr bwMode="auto">
              <a:xfrm>
                <a:off x="6300"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0" name="Line 130"/>
              <p:cNvSpPr>
                <a:spLocks noChangeShapeType="1"/>
              </p:cNvSpPr>
              <p:nvPr/>
            </p:nvSpPr>
            <p:spPr bwMode="auto">
              <a:xfrm>
                <a:off x="7461"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1" name="Line 131"/>
              <p:cNvSpPr>
                <a:spLocks noChangeShapeType="1"/>
              </p:cNvSpPr>
              <p:nvPr/>
            </p:nvSpPr>
            <p:spPr bwMode="auto">
              <a:xfrm>
                <a:off x="8042"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2" name="Line 132"/>
              <p:cNvSpPr>
                <a:spLocks noChangeShapeType="1"/>
              </p:cNvSpPr>
              <p:nvPr/>
            </p:nvSpPr>
            <p:spPr bwMode="auto">
              <a:xfrm>
                <a:off x="8636"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3" name="Line 133"/>
              <p:cNvSpPr>
                <a:spLocks noChangeShapeType="1"/>
              </p:cNvSpPr>
              <p:nvPr/>
            </p:nvSpPr>
            <p:spPr bwMode="auto">
              <a:xfrm>
                <a:off x="9217"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4" name="Line 134"/>
              <p:cNvSpPr>
                <a:spLocks noChangeShapeType="1"/>
              </p:cNvSpPr>
              <p:nvPr/>
            </p:nvSpPr>
            <p:spPr bwMode="auto">
              <a:xfrm>
                <a:off x="10378"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5" name="Line 135"/>
              <p:cNvSpPr>
                <a:spLocks noChangeShapeType="1"/>
              </p:cNvSpPr>
              <p:nvPr/>
            </p:nvSpPr>
            <p:spPr bwMode="auto">
              <a:xfrm>
                <a:off x="10958"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6" name="Line 136"/>
              <p:cNvSpPr>
                <a:spLocks noChangeShapeType="1"/>
              </p:cNvSpPr>
              <p:nvPr/>
            </p:nvSpPr>
            <p:spPr bwMode="auto">
              <a:xfrm>
                <a:off x="11539"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7" name="Line 137"/>
              <p:cNvSpPr>
                <a:spLocks noChangeShapeType="1"/>
              </p:cNvSpPr>
              <p:nvPr/>
            </p:nvSpPr>
            <p:spPr bwMode="auto">
              <a:xfrm>
                <a:off x="12133"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8" name="Line 138"/>
              <p:cNvSpPr>
                <a:spLocks noChangeShapeType="1"/>
              </p:cNvSpPr>
              <p:nvPr/>
            </p:nvSpPr>
            <p:spPr bwMode="auto">
              <a:xfrm>
                <a:off x="13294"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19" name="Line 139"/>
              <p:cNvSpPr>
                <a:spLocks noChangeShapeType="1"/>
              </p:cNvSpPr>
              <p:nvPr/>
            </p:nvSpPr>
            <p:spPr bwMode="auto">
              <a:xfrm>
                <a:off x="13875"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20" name="Line 140"/>
              <p:cNvSpPr>
                <a:spLocks noChangeShapeType="1"/>
              </p:cNvSpPr>
              <p:nvPr/>
            </p:nvSpPr>
            <p:spPr bwMode="auto">
              <a:xfrm>
                <a:off x="14469"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21" name="Line 141"/>
              <p:cNvSpPr>
                <a:spLocks noChangeShapeType="1"/>
              </p:cNvSpPr>
              <p:nvPr/>
            </p:nvSpPr>
            <p:spPr bwMode="auto">
              <a:xfrm>
                <a:off x="15050" y="2048"/>
                <a:ext cx="1" cy="193"/>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sp>
          <p:nvSpPr>
            <p:cNvPr id="97422" name="Line 142"/>
            <p:cNvSpPr>
              <a:spLocks noChangeShapeType="1"/>
            </p:cNvSpPr>
            <p:nvPr/>
          </p:nvSpPr>
          <p:spPr bwMode="auto">
            <a:xfrm flipV="1">
              <a:off x="384" y="999"/>
              <a:ext cx="1" cy="1938"/>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23" name="Line 143"/>
            <p:cNvSpPr>
              <a:spLocks noChangeShapeType="1"/>
            </p:cNvSpPr>
            <p:nvPr/>
          </p:nvSpPr>
          <p:spPr bwMode="auto">
            <a:xfrm flipV="1">
              <a:off x="3408" y="999"/>
              <a:ext cx="0" cy="1938"/>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24" name="Line 144"/>
            <p:cNvSpPr>
              <a:spLocks noChangeShapeType="1"/>
            </p:cNvSpPr>
            <p:nvPr/>
          </p:nvSpPr>
          <p:spPr bwMode="auto">
            <a:xfrm>
              <a:off x="384" y="2937"/>
              <a:ext cx="3016"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425" name="Line 145"/>
            <p:cNvSpPr>
              <a:spLocks noChangeShapeType="1"/>
            </p:cNvSpPr>
            <p:nvPr/>
          </p:nvSpPr>
          <p:spPr bwMode="auto">
            <a:xfrm>
              <a:off x="392" y="999"/>
              <a:ext cx="3016" cy="1"/>
            </a:xfrm>
            <a:prstGeom prst="line">
              <a:avLst/>
            </a:prstGeom>
            <a:noFill/>
            <a:ln w="19050">
              <a:solidFill>
                <a:srgbClr val="1C02B9"/>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97426" name="Group 146"/>
          <p:cNvGrpSpPr>
            <a:grpSpLocks/>
          </p:cNvGrpSpPr>
          <p:nvPr/>
        </p:nvGrpSpPr>
        <p:grpSpPr bwMode="auto">
          <a:xfrm>
            <a:off x="2472879" y="6489526"/>
            <a:ext cx="1441450" cy="323850"/>
            <a:chOff x="2498" y="3873"/>
            <a:chExt cx="908" cy="204"/>
          </a:xfrm>
        </p:grpSpPr>
        <p:sp>
          <p:nvSpPr>
            <p:cNvPr id="97427" name="Rectangle 147"/>
            <p:cNvSpPr>
              <a:spLocks noChangeArrowheads="1"/>
            </p:cNvSpPr>
            <p:nvPr/>
          </p:nvSpPr>
          <p:spPr bwMode="auto">
            <a:xfrm>
              <a:off x="2498" y="3873"/>
              <a:ext cx="735" cy="2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dirty="0" err="1">
                  <a:solidFill>
                    <a:srgbClr val="3366FF"/>
                  </a:solidFill>
                  <a:latin typeface="Helvetica" charset="0"/>
                </a:rPr>
                <a:t>mol</a:t>
              </a:r>
              <a:r>
                <a:rPr lang="en-US" sz="2100" dirty="0">
                  <a:solidFill>
                    <a:srgbClr val="3366FF"/>
                  </a:solidFill>
                  <a:latin typeface="Helvetica" charset="0"/>
                </a:rPr>
                <a:t> % Na</a:t>
              </a:r>
              <a:endParaRPr lang="en-US" sz="2000" b="1" dirty="0">
                <a:solidFill>
                  <a:srgbClr val="3366FF"/>
                </a:solidFill>
                <a:latin typeface="Arial" charset="0"/>
              </a:endParaRPr>
            </a:p>
          </p:txBody>
        </p:sp>
        <p:grpSp>
          <p:nvGrpSpPr>
            <p:cNvPr id="97428" name="Group 148"/>
            <p:cNvGrpSpPr>
              <a:grpSpLocks/>
            </p:cNvGrpSpPr>
            <p:nvPr/>
          </p:nvGrpSpPr>
          <p:grpSpPr bwMode="auto">
            <a:xfrm>
              <a:off x="3216" y="3873"/>
              <a:ext cx="190" cy="202"/>
              <a:chOff x="3545" y="3695"/>
              <a:chExt cx="276" cy="271"/>
            </a:xfrm>
          </p:grpSpPr>
          <p:sp>
            <p:nvSpPr>
              <p:cNvPr id="97429" name="Rectangle 149"/>
              <p:cNvSpPr>
                <a:spLocks noChangeArrowheads="1"/>
              </p:cNvSpPr>
              <p:nvPr/>
            </p:nvSpPr>
            <p:spPr bwMode="auto">
              <a:xfrm>
                <a:off x="3545" y="3776"/>
                <a:ext cx="91" cy="1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a:solidFill>
                      <a:srgbClr val="3366FF"/>
                    </a:solidFill>
                    <a:latin typeface="Helvetica" charset="0"/>
                  </a:rPr>
                  <a:t>2</a:t>
                </a:r>
                <a:endParaRPr lang="en-US" sz="2000" b="1">
                  <a:solidFill>
                    <a:srgbClr val="3366FF"/>
                  </a:solidFill>
                  <a:latin typeface="Arial" charset="0"/>
                </a:endParaRPr>
              </a:p>
            </p:txBody>
          </p:sp>
          <p:sp>
            <p:nvSpPr>
              <p:cNvPr id="97430" name="Rectangle 150"/>
              <p:cNvSpPr>
                <a:spLocks noChangeArrowheads="1"/>
              </p:cNvSpPr>
              <p:nvPr/>
            </p:nvSpPr>
            <p:spPr bwMode="auto">
              <a:xfrm>
                <a:off x="3631" y="3695"/>
                <a:ext cx="190" cy="27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2100">
                    <a:solidFill>
                      <a:srgbClr val="3366FF"/>
                    </a:solidFill>
                    <a:latin typeface="Helvetica" charset="0"/>
                  </a:rPr>
                  <a:t>O</a:t>
                </a:r>
                <a:endParaRPr lang="en-US" sz="2000" b="1">
                  <a:solidFill>
                    <a:srgbClr val="3366FF"/>
                  </a:solidFill>
                  <a:latin typeface="Arial" charset="0"/>
                </a:endParaRPr>
              </a:p>
            </p:txBody>
          </p:sp>
        </p:grpSp>
      </p:grpSp>
      <p:sp>
        <p:nvSpPr>
          <p:cNvPr id="97431" name="Rectangle 151"/>
          <p:cNvSpPr>
            <a:spLocks noChangeArrowheads="1"/>
          </p:cNvSpPr>
          <p:nvPr/>
        </p:nvSpPr>
        <p:spPr bwMode="auto">
          <a:xfrm rot="16200000">
            <a:off x="129729" y="4748039"/>
            <a:ext cx="325438"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3366FF"/>
                </a:solidFill>
                <a:latin typeface="Helvetica" charset="0"/>
              </a:rPr>
              <a:t>log </a:t>
            </a:r>
            <a:endParaRPr lang="en-US" sz="1800" b="1">
              <a:solidFill>
                <a:srgbClr val="3366FF"/>
              </a:solidFill>
              <a:latin typeface="Arial" charset="0"/>
            </a:endParaRPr>
          </a:p>
        </p:txBody>
      </p:sp>
      <p:sp>
        <p:nvSpPr>
          <p:cNvPr id="97432" name="Rectangle 152"/>
          <p:cNvSpPr>
            <a:spLocks noChangeArrowheads="1"/>
          </p:cNvSpPr>
          <p:nvPr/>
        </p:nvSpPr>
        <p:spPr bwMode="auto">
          <a:xfrm rot="16200000">
            <a:off x="224979" y="4506739"/>
            <a:ext cx="147638"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dirty="0">
                <a:solidFill>
                  <a:srgbClr val="3366FF"/>
                </a:solidFill>
                <a:latin typeface="Symbol" charset="2"/>
                <a:cs typeface="Symbol" charset="2"/>
              </a:rPr>
              <a:t>h</a:t>
            </a:r>
            <a:endParaRPr lang="en-US" sz="1800" b="1" dirty="0">
              <a:solidFill>
                <a:srgbClr val="3366FF"/>
              </a:solidFill>
              <a:latin typeface="Symbol" charset="2"/>
              <a:cs typeface="Symbol" charset="2"/>
            </a:endParaRPr>
          </a:p>
        </p:txBody>
      </p:sp>
      <p:sp>
        <p:nvSpPr>
          <p:cNvPr id="97433" name="Rectangle 153"/>
          <p:cNvSpPr>
            <a:spLocks noChangeArrowheads="1"/>
          </p:cNvSpPr>
          <p:nvPr/>
        </p:nvSpPr>
        <p:spPr bwMode="auto">
          <a:xfrm rot="16200000">
            <a:off x="-32196" y="4081289"/>
            <a:ext cx="622300"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900">
                <a:solidFill>
                  <a:srgbClr val="3366FF"/>
                </a:solidFill>
                <a:latin typeface="Helvetica" charset="0"/>
              </a:rPr>
              <a:t>, Pa s</a:t>
            </a:r>
            <a:endParaRPr lang="en-US" sz="1800" b="1">
              <a:solidFill>
                <a:srgbClr val="3366FF"/>
              </a:solidFill>
              <a:latin typeface="Arial" charset="0"/>
            </a:endParaRPr>
          </a:p>
        </p:txBody>
      </p:sp>
      <p:sp>
        <p:nvSpPr>
          <p:cNvPr id="97443" name="Rectangle 163"/>
          <p:cNvSpPr>
            <a:spLocks noChangeArrowheads="1"/>
          </p:cNvSpPr>
          <p:nvPr/>
        </p:nvSpPr>
        <p:spPr bwMode="auto">
          <a:xfrm>
            <a:off x="611560" y="3384376"/>
            <a:ext cx="152400" cy="152400"/>
          </a:xfrm>
          <a:prstGeom prst="rect">
            <a:avLst/>
          </a:prstGeom>
          <a:solidFill>
            <a:srgbClr val="FB151D"/>
          </a:solidFill>
          <a:ln w="9525">
            <a:solidFill>
              <a:schemeClr val="tx1"/>
            </a:solidFill>
            <a:miter lim="800000"/>
            <a:headEnd/>
            <a:tailEnd/>
          </a:ln>
        </p:spPr>
        <p:txBody>
          <a:bodyPr wrap="none" anchor="ctr"/>
          <a:lstStyle/>
          <a:p>
            <a:endParaRPr lang="en-US">
              <a:solidFill>
                <a:srgbClr val="3366FF"/>
              </a:solidFill>
            </a:endParaRPr>
          </a:p>
        </p:txBody>
      </p:sp>
      <p:sp>
        <p:nvSpPr>
          <p:cNvPr id="97444" name="Text Box 164"/>
          <p:cNvSpPr txBox="1">
            <a:spLocks noChangeArrowheads="1"/>
          </p:cNvSpPr>
          <p:nvPr/>
        </p:nvSpPr>
        <p:spPr bwMode="auto">
          <a:xfrm>
            <a:off x="-36512" y="2660402"/>
            <a:ext cx="927100" cy="336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sz="1600" dirty="0">
                <a:solidFill>
                  <a:srgbClr val="3366FF"/>
                </a:solidFill>
                <a:latin typeface="Geneva" charset="0"/>
              </a:rPr>
              <a:t>1200°C</a:t>
            </a:r>
          </a:p>
        </p:txBody>
      </p:sp>
      <p:pic>
        <p:nvPicPr>
          <p:cNvPr id="808" name="Image 807"/>
          <p:cNvPicPr>
            <a:picLocks noChangeAspect="1"/>
          </p:cNvPicPr>
          <p:nvPr/>
        </p:nvPicPr>
        <p:blipFill>
          <a:blip r:embed="rId3"/>
          <a:stretch>
            <a:fillRect/>
          </a:stretch>
        </p:blipFill>
        <p:spPr>
          <a:xfrm>
            <a:off x="5727277" y="3068960"/>
            <a:ext cx="2592288" cy="3656779"/>
          </a:xfrm>
          <a:prstGeom prst="rect">
            <a:avLst/>
          </a:prstGeom>
        </p:spPr>
      </p:pic>
      <p:pic>
        <p:nvPicPr>
          <p:cNvPr id="809" name="Image 808"/>
          <p:cNvPicPr>
            <a:picLocks noChangeAspect="1"/>
          </p:cNvPicPr>
          <p:nvPr/>
        </p:nvPicPr>
        <p:blipFill>
          <a:blip r:embed="rId4"/>
          <a:stretch>
            <a:fillRect/>
          </a:stretch>
        </p:blipFill>
        <p:spPr>
          <a:xfrm>
            <a:off x="5724128" y="3068960"/>
            <a:ext cx="2592288" cy="3656779"/>
          </a:xfrm>
          <a:prstGeom prst="rect">
            <a:avLst/>
          </a:prstGeom>
        </p:spPr>
      </p:pic>
      <p:pic>
        <p:nvPicPr>
          <p:cNvPr id="810" name="Image 809"/>
          <p:cNvPicPr>
            <a:picLocks noChangeAspect="1"/>
          </p:cNvPicPr>
          <p:nvPr/>
        </p:nvPicPr>
        <p:blipFill>
          <a:blip r:embed="rId5"/>
          <a:stretch>
            <a:fillRect/>
          </a:stretch>
        </p:blipFill>
        <p:spPr>
          <a:xfrm>
            <a:off x="5724128" y="3068960"/>
            <a:ext cx="2592288" cy="3656779"/>
          </a:xfrm>
          <a:prstGeom prst="rect">
            <a:avLst/>
          </a:prstGeom>
        </p:spPr>
      </p:pic>
      <p:sp>
        <p:nvSpPr>
          <p:cNvPr id="811" name="AutoShape 781"/>
          <p:cNvSpPr>
            <a:spLocks noChangeArrowheads="1"/>
          </p:cNvSpPr>
          <p:nvPr/>
        </p:nvSpPr>
        <p:spPr bwMode="auto">
          <a:xfrm>
            <a:off x="4860032" y="1556792"/>
            <a:ext cx="936104" cy="144016"/>
          </a:xfrm>
          <a:prstGeom prst="notchedRightArrow">
            <a:avLst>
              <a:gd name="adj1" fmla="val 50000"/>
              <a:gd name="adj2" fmla="val 250000"/>
            </a:avLst>
          </a:prstGeom>
          <a:solidFill>
            <a:srgbClr val="DD0CD0"/>
          </a:solidFill>
          <a:ln w="9525">
            <a:noFill/>
            <a:miter lim="800000"/>
            <a:headEnd/>
            <a:tailEnd/>
          </a:ln>
        </p:spPr>
        <p:txBody>
          <a:bodyPr wrap="none" anchor="ctr"/>
          <a:lstStyle/>
          <a:p>
            <a:endParaRPr lang="en-US">
              <a:solidFill>
                <a:srgbClr val="3366FF"/>
              </a:solidFill>
            </a:endParaRPr>
          </a:p>
        </p:txBody>
      </p:sp>
      <p:grpSp>
        <p:nvGrpSpPr>
          <p:cNvPr id="812" name="Group 778"/>
          <p:cNvGrpSpPr>
            <a:grpSpLocks/>
          </p:cNvGrpSpPr>
          <p:nvPr/>
        </p:nvGrpSpPr>
        <p:grpSpPr bwMode="auto">
          <a:xfrm>
            <a:off x="5868144" y="760512"/>
            <a:ext cx="736600" cy="1751013"/>
            <a:chOff x="3936" y="433"/>
            <a:chExt cx="464" cy="1103"/>
          </a:xfrm>
        </p:grpSpPr>
        <p:sp>
          <p:nvSpPr>
            <p:cNvPr id="813" name="Freeform 485"/>
            <p:cNvSpPr>
              <a:spLocks/>
            </p:cNvSpPr>
            <p:nvPr/>
          </p:nvSpPr>
          <p:spPr bwMode="auto">
            <a:xfrm rot="-5466546">
              <a:off x="4103" y="922"/>
              <a:ext cx="44"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814" name="Freeform 486"/>
            <p:cNvSpPr>
              <a:spLocks/>
            </p:cNvSpPr>
            <p:nvPr/>
          </p:nvSpPr>
          <p:spPr bwMode="auto">
            <a:xfrm rot="-5466546">
              <a:off x="4165" y="773"/>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815" name="Freeform 487"/>
            <p:cNvSpPr>
              <a:spLocks/>
            </p:cNvSpPr>
            <p:nvPr/>
          </p:nvSpPr>
          <p:spPr bwMode="auto">
            <a:xfrm rot="-5466546">
              <a:off x="4143" y="1114"/>
              <a:ext cx="92" cy="76"/>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816" name="Freeform 488"/>
            <p:cNvSpPr>
              <a:spLocks/>
            </p:cNvSpPr>
            <p:nvPr/>
          </p:nvSpPr>
          <p:spPr bwMode="auto">
            <a:xfrm rot="-5466546">
              <a:off x="4271" y="946"/>
              <a:ext cx="92"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rgbClr val="FF99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817" name="Freeform 489"/>
            <p:cNvSpPr>
              <a:spLocks/>
            </p:cNvSpPr>
            <p:nvPr/>
          </p:nvSpPr>
          <p:spPr bwMode="auto">
            <a:xfrm rot="-5466546">
              <a:off x="3929" y="953"/>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818" name="Freeform 490"/>
            <p:cNvSpPr>
              <a:spLocks/>
            </p:cNvSpPr>
            <p:nvPr/>
          </p:nvSpPr>
          <p:spPr bwMode="auto">
            <a:xfrm rot="-5466546">
              <a:off x="4122" y="858"/>
              <a:ext cx="82"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819" name="Freeform 491"/>
            <p:cNvSpPr>
              <a:spLocks/>
            </p:cNvSpPr>
            <p:nvPr/>
          </p:nvSpPr>
          <p:spPr bwMode="auto">
            <a:xfrm rot="-5466546">
              <a:off x="4186" y="898"/>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820" name="Freeform 492"/>
            <p:cNvSpPr>
              <a:spLocks/>
            </p:cNvSpPr>
            <p:nvPr/>
          </p:nvSpPr>
          <p:spPr bwMode="auto">
            <a:xfrm rot="-5466546">
              <a:off x="4087" y="1010"/>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821" name="Freeform 493"/>
            <p:cNvSpPr>
              <a:spLocks/>
            </p:cNvSpPr>
            <p:nvPr/>
          </p:nvSpPr>
          <p:spPr bwMode="auto">
            <a:xfrm rot="-5466546">
              <a:off x="4049" y="927"/>
              <a:ext cx="37"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822" name="Line 494"/>
            <p:cNvSpPr>
              <a:spLocks noChangeShapeType="1"/>
            </p:cNvSpPr>
            <p:nvPr/>
          </p:nvSpPr>
          <p:spPr bwMode="auto">
            <a:xfrm rot="-5466546">
              <a:off x="4197" y="1116"/>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23" name="Line 495"/>
            <p:cNvSpPr>
              <a:spLocks noChangeShapeType="1"/>
            </p:cNvSpPr>
            <p:nvPr/>
          </p:nvSpPr>
          <p:spPr bwMode="auto">
            <a:xfrm rot="-5466546">
              <a:off x="4227" y="1083"/>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24" name="Line 496"/>
            <p:cNvSpPr>
              <a:spLocks noChangeShapeType="1"/>
            </p:cNvSpPr>
            <p:nvPr/>
          </p:nvSpPr>
          <p:spPr bwMode="auto">
            <a:xfrm rot="-5466546">
              <a:off x="4254" y="1047"/>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25" name="Line 497"/>
            <p:cNvSpPr>
              <a:spLocks noChangeShapeType="1"/>
            </p:cNvSpPr>
            <p:nvPr/>
          </p:nvSpPr>
          <p:spPr bwMode="auto">
            <a:xfrm rot="-5466546">
              <a:off x="4282" y="1013"/>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26" name="Freeform 498"/>
            <p:cNvSpPr>
              <a:spLocks/>
            </p:cNvSpPr>
            <p:nvPr/>
          </p:nvSpPr>
          <p:spPr bwMode="auto">
            <a:xfrm rot="-5466546">
              <a:off x="4311" y="990"/>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827" name="Line 499"/>
            <p:cNvSpPr>
              <a:spLocks noChangeShapeType="1"/>
            </p:cNvSpPr>
            <p:nvPr/>
          </p:nvSpPr>
          <p:spPr bwMode="auto">
            <a:xfrm rot="16133454" flipH="1">
              <a:off x="4206" y="810"/>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28" name="Line 500"/>
            <p:cNvSpPr>
              <a:spLocks noChangeShapeType="1"/>
            </p:cNvSpPr>
            <p:nvPr/>
          </p:nvSpPr>
          <p:spPr bwMode="auto">
            <a:xfrm rot="16133454" flipH="1">
              <a:off x="4230" y="849"/>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29" name="Line 501"/>
            <p:cNvSpPr>
              <a:spLocks noChangeShapeType="1"/>
            </p:cNvSpPr>
            <p:nvPr/>
          </p:nvSpPr>
          <p:spPr bwMode="auto">
            <a:xfrm rot="16133454" flipH="1">
              <a:off x="4252" y="891"/>
              <a:ext cx="27"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30" name="Line 502"/>
            <p:cNvSpPr>
              <a:spLocks noChangeShapeType="1"/>
            </p:cNvSpPr>
            <p:nvPr/>
          </p:nvSpPr>
          <p:spPr bwMode="auto">
            <a:xfrm rot="16133454" flipH="1">
              <a:off x="4275" y="931"/>
              <a:ext cx="30"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31" name="Line 503"/>
            <p:cNvSpPr>
              <a:spLocks noChangeShapeType="1"/>
            </p:cNvSpPr>
            <p:nvPr/>
          </p:nvSpPr>
          <p:spPr bwMode="auto">
            <a:xfrm rot="16133454" flipH="1">
              <a:off x="4297" y="967"/>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32" name="Line 504"/>
            <p:cNvSpPr>
              <a:spLocks noChangeShapeType="1"/>
            </p:cNvSpPr>
            <p:nvPr/>
          </p:nvSpPr>
          <p:spPr bwMode="auto">
            <a:xfrm rot="-5466546">
              <a:off x="4184" y="1115"/>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33" name="Line 505"/>
            <p:cNvSpPr>
              <a:spLocks noChangeShapeType="1"/>
            </p:cNvSpPr>
            <p:nvPr/>
          </p:nvSpPr>
          <p:spPr bwMode="auto">
            <a:xfrm rot="-5466546">
              <a:off x="4187" y="1048"/>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34" name="Line 506"/>
            <p:cNvSpPr>
              <a:spLocks noChangeShapeType="1"/>
            </p:cNvSpPr>
            <p:nvPr/>
          </p:nvSpPr>
          <p:spPr bwMode="auto">
            <a:xfrm rot="-5466546">
              <a:off x="4187" y="980"/>
              <a:ext cx="33"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35" name="Line 507"/>
            <p:cNvSpPr>
              <a:spLocks noChangeShapeType="1"/>
            </p:cNvSpPr>
            <p:nvPr/>
          </p:nvSpPr>
          <p:spPr bwMode="auto">
            <a:xfrm rot="-5466546">
              <a:off x="4190" y="911"/>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36" name="Line 508"/>
            <p:cNvSpPr>
              <a:spLocks noChangeShapeType="1"/>
            </p:cNvSpPr>
            <p:nvPr/>
          </p:nvSpPr>
          <p:spPr bwMode="auto">
            <a:xfrm rot="-5466546">
              <a:off x="4192" y="843"/>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37" name="Line 509"/>
            <p:cNvSpPr>
              <a:spLocks noChangeShapeType="1"/>
            </p:cNvSpPr>
            <p:nvPr/>
          </p:nvSpPr>
          <p:spPr bwMode="auto">
            <a:xfrm rot="-5466546">
              <a:off x="4007" y="978"/>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38" name="Line 510"/>
            <p:cNvSpPr>
              <a:spLocks noChangeShapeType="1"/>
            </p:cNvSpPr>
            <p:nvPr/>
          </p:nvSpPr>
          <p:spPr bwMode="auto">
            <a:xfrm rot="-5466546">
              <a:off x="4047" y="978"/>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39" name="Line 511"/>
            <p:cNvSpPr>
              <a:spLocks noChangeShapeType="1"/>
            </p:cNvSpPr>
            <p:nvPr/>
          </p:nvSpPr>
          <p:spPr bwMode="auto">
            <a:xfrm rot="-5466546">
              <a:off x="4086" y="977"/>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40" name="Line 512"/>
            <p:cNvSpPr>
              <a:spLocks noChangeShapeType="1"/>
            </p:cNvSpPr>
            <p:nvPr/>
          </p:nvSpPr>
          <p:spPr bwMode="auto">
            <a:xfrm rot="-5466546">
              <a:off x="4126" y="976"/>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41" name="Line 513"/>
            <p:cNvSpPr>
              <a:spLocks noChangeShapeType="1"/>
            </p:cNvSpPr>
            <p:nvPr/>
          </p:nvSpPr>
          <p:spPr bwMode="auto">
            <a:xfrm rot="-5466546">
              <a:off x="4165" y="974"/>
              <a:ext cx="4"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42" name="Line 514"/>
            <p:cNvSpPr>
              <a:spLocks noChangeShapeType="1"/>
            </p:cNvSpPr>
            <p:nvPr/>
          </p:nvSpPr>
          <p:spPr bwMode="auto">
            <a:xfrm rot="-5466546">
              <a:off x="4206" y="97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43" name="Line 515"/>
            <p:cNvSpPr>
              <a:spLocks noChangeShapeType="1"/>
            </p:cNvSpPr>
            <p:nvPr/>
          </p:nvSpPr>
          <p:spPr bwMode="auto">
            <a:xfrm rot="-5466546">
              <a:off x="4246" y="970"/>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44" name="Line 516"/>
            <p:cNvSpPr>
              <a:spLocks noChangeShapeType="1"/>
            </p:cNvSpPr>
            <p:nvPr/>
          </p:nvSpPr>
          <p:spPr bwMode="auto">
            <a:xfrm rot="-5466546">
              <a:off x="4286" y="968"/>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45" name="Freeform 517"/>
            <p:cNvSpPr>
              <a:spLocks/>
            </p:cNvSpPr>
            <p:nvPr/>
          </p:nvSpPr>
          <p:spPr bwMode="auto">
            <a:xfrm rot="-5466546">
              <a:off x="4314" y="979"/>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846" name="Line 518"/>
            <p:cNvSpPr>
              <a:spLocks noChangeShapeType="1"/>
            </p:cNvSpPr>
            <p:nvPr/>
          </p:nvSpPr>
          <p:spPr bwMode="auto">
            <a:xfrm rot="-5466546" flipH="1" flipV="1">
              <a:off x="4184" y="809"/>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47" name="Line 519"/>
            <p:cNvSpPr>
              <a:spLocks noChangeShapeType="1"/>
            </p:cNvSpPr>
            <p:nvPr/>
          </p:nvSpPr>
          <p:spPr bwMode="auto">
            <a:xfrm rot="-5466546" flipH="1" flipV="1">
              <a:off x="4153" y="836"/>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48" name="Line 520"/>
            <p:cNvSpPr>
              <a:spLocks noChangeShapeType="1"/>
            </p:cNvSpPr>
            <p:nvPr/>
          </p:nvSpPr>
          <p:spPr bwMode="auto">
            <a:xfrm rot="-5466546" flipH="1" flipV="1">
              <a:off x="4119" y="865"/>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49" name="Line 521"/>
            <p:cNvSpPr>
              <a:spLocks noChangeShapeType="1"/>
            </p:cNvSpPr>
            <p:nvPr/>
          </p:nvSpPr>
          <p:spPr bwMode="auto">
            <a:xfrm rot="-5466546" flipH="1" flipV="1">
              <a:off x="4088" y="893"/>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50" name="Line 522"/>
            <p:cNvSpPr>
              <a:spLocks noChangeShapeType="1"/>
            </p:cNvSpPr>
            <p:nvPr/>
          </p:nvSpPr>
          <p:spPr bwMode="auto">
            <a:xfrm rot="-5466546" flipH="1" flipV="1">
              <a:off x="4056" y="921"/>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51" name="Line 523"/>
            <p:cNvSpPr>
              <a:spLocks noChangeShapeType="1"/>
            </p:cNvSpPr>
            <p:nvPr/>
          </p:nvSpPr>
          <p:spPr bwMode="auto">
            <a:xfrm rot="-5466546" flipH="1" flipV="1">
              <a:off x="4024" y="948"/>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52" name="Freeform 524"/>
            <p:cNvSpPr>
              <a:spLocks/>
            </p:cNvSpPr>
            <p:nvPr/>
          </p:nvSpPr>
          <p:spPr bwMode="auto">
            <a:xfrm rot="-5466546">
              <a:off x="3998" y="976"/>
              <a:ext cx="15"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853" name="Line 525"/>
            <p:cNvSpPr>
              <a:spLocks noChangeShapeType="1"/>
            </p:cNvSpPr>
            <p:nvPr/>
          </p:nvSpPr>
          <p:spPr bwMode="auto">
            <a:xfrm rot="16133454" flipH="1">
              <a:off x="4001" y="991"/>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54" name="Line 526"/>
            <p:cNvSpPr>
              <a:spLocks noChangeShapeType="1"/>
            </p:cNvSpPr>
            <p:nvPr/>
          </p:nvSpPr>
          <p:spPr bwMode="auto">
            <a:xfrm rot="16133454" flipH="1">
              <a:off x="4034" y="1017"/>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55" name="Line 527"/>
            <p:cNvSpPr>
              <a:spLocks noChangeShapeType="1"/>
            </p:cNvSpPr>
            <p:nvPr/>
          </p:nvSpPr>
          <p:spPr bwMode="auto">
            <a:xfrm rot="16133454" flipH="1">
              <a:off x="4070" y="1041"/>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56" name="Line 528"/>
            <p:cNvSpPr>
              <a:spLocks noChangeShapeType="1"/>
            </p:cNvSpPr>
            <p:nvPr/>
          </p:nvSpPr>
          <p:spPr bwMode="auto">
            <a:xfrm rot="16133454" flipH="1">
              <a:off x="4102" y="1066"/>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57" name="Line 529"/>
            <p:cNvSpPr>
              <a:spLocks noChangeShapeType="1"/>
            </p:cNvSpPr>
            <p:nvPr/>
          </p:nvSpPr>
          <p:spPr bwMode="auto">
            <a:xfrm rot="16133454" flipH="1">
              <a:off x="4138" y="1089"/>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58" name="Line 530"/>
            <p:cNvSpPr>
              <a:spLocks noChangeShapeType="1"/>
            </p:cNvSpPr>
            <p:nvPr/>
          </p:nvSpPr>
          <p:spPr bwMode="auto">
            <a:xfrm rot="16133454" flipH="1">
              <a:off x="4156" y="1114"/>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59" name="Freeform 532"/>
            <p:cNvSpPr>
              <a:spLocks/>
            </p:cNvSpPr>
            <p:nvPr/>
          </p:nvSpPr>
          <p:spPr bwMode="auto">
            <a:xfrm rot="-5792108">
              <a:off x="4107" y="1279"/>
              <a:ext cx="44"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860" name="Freeform 533"/>
            <p:cNvSpPr>
              <a:spLocks/>
            </p:cNvSpPr>
            <p:nvPr/>
          </p:nvSpPr>
          <p:spPr bwMode="auto">
            <a:xfrm rot="-5792108">
              <a:off x="4141" y="1123"/>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861" name="Freeform 534"/>
            <p:cNvSpPr>
              <a:spLocks/>
            </p:cNvSpPr>
            <p:nvPr/>
          </p:nvSpPr>
          <p:spPr bwMode="auto">
            <a:xfrm rot="-5792108">
              <a:off x="4159" y="1451"/>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862" name="Freeform 535"/>
            <p:cNvSpPr>
              <a:spLocks/>
            </p:cNvSpPr>
            <p:nvPr/>
          </p:nvSpPr>
          <p:spPr bwMode="auto">
            <a:xfrm rot="-5792108">
              <a:off x="4264" y="1304"/>
              <a:ext cx="93"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863" name="Freeform 536"/>
            <p:cNvSpPr>
              <a:spLocks/>
            </p:cNvSpPr>
            <p:nvPr/>
          </p:nvSpPr>
          <p:spPr bwMode="auto">
            <a:xfrm rot="-5792108">
              <a:off x="3937" y="1321"/>
              <a:ext cx="93"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864" name="Freeform 537"/>
            <p:cNvSpPr>
              <a:spLocks/>
            </p:cNvSpPr>
            <p:nvPr/>
          </p:nvSpPr>
          <p:spPr bwMode="auto">
            <a:xfrm rot="-5792108">
              <a:off x="4120" y="1211"/>
              <a:ext cx="81"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865" name="Freeform 538"/>
            <p:cNvSpPr>
              <a:spLocks/>
            </p:cNvSpPr>
            <p:nvPr/>
          </p:nvSpPr>
          <p:spPr bwMode="auto">
            <a:xfrm rot="-5792108">
              <a:off x="4193" y="1246"/>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866" name="Freeform 539"/>
            <p:cNvSpPr>
              <a:spLocks/>
            </p:cNvSpPr>
            <p:nvPr/>
          </p:nvSpPr>
          <p:spPr bwMode="auto">
            <a:xfrm rot="-5792108">
              <a:off x="4099" y="1363"/>
              <a:ext cx="137"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867" name="Freeform 540"/>
            <p:cNvSpPr>
              <a:spLocks/>
            </p:cNvSpPr>
            <p:nvPr/>
          </p:nvSpPr>
          <p:spPr bwMode="auto">
            <a:xfrm rot="-5792108">
              <a:off x="4056" y="1288"/>
              <a:ext cx="38" cy="71"/>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868" name="Line 541"/>
            <p:cNvSpPr>
              <a:spLocks noChangeShapeType="1"/>
            </p:cNvSpPr>
            <p:nvPr/>
          </p:nvSpPr>
          <p:spPr bwMode="auto">
            <a:xfrm rot="-5792108">
              <a:off x="4219" y="1462"/>
              <a:ext cx="24"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69" name="Line 542"/>
            <p:cNvSpPr>
              <a:spLocks noChangeShapeType="1"/>
            </p:cNvSpPr>
            <p:nvPr/>
          </p:nvSpPr>
          <p:spPr bwMode="auto">
            <a:xfrm rot="-5792108">
              <a:off x="4244" y="1427"/>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70" name="Line 543"/>
            <p:cNvSpPr>
              <a:spLocks noChangeShapeType="1"/>
            </p:cNvSpPr>
            <p:nvPr/>
          </p:nvSpPr>
          <p:spPr bwMode="auto">
            <a:xfrm rot="-5792108">
              <a:off x="4269" y="1390"/>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71" name="Line 544"/>
            <p:cNvSpPr>
              <a:spLocks noChangeShapeType="1"/>
            </p:cNvSpPr>
            <p:nvPr/>
          </p:nvSpPr>
          <p:spPr bwMode="auto">
            <a:xfrm rot="-5792108">
              <a:off x="4293" y="1353"/>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72" name="Freeform 545"/>
            <p:cNvSpPr>
              <a:spLocks/>
            </p:cNvSpPr>
            <p:nvPr/>
          </p:nvSpPr>
          <p:spPr bwMode="auto">
            <a:xfrm rot="-5792108">
              <a:off x="4305" y="1329"/>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solidFill>
              <a:schemeClr val="accent1"/>
            </a:solidFill>
            <a:ln w="7938">
              <a:solidFill>
                <a:srgbClr val="000000"/>
              </a:solidFill>
              <a:prstDash val="solid"/>
              <a:round/>
              <a:headEnd/>
              <a:tailEnd/>
            </a:ln>
          </p:spPr>
          <p:txBody>
            <a:bodyPr/>
            <a:lstStyle/>
            <a:p>
              <a:endParaRPr lang="en-US">
                <a:solidFill>
                  <a:srgbClr val="3366FF"/>
                </a:solidFill>
              </a:endParaRPr>
            </a:p>
          </p:txBody>
        </p:sp>
        <p:sp>
          <p:nvSpPr>
            <p:cNvPr id="873" name="Line 546"/>
            <p:cNvSpPr>
              <a:spLocks noChangeShapeType="1"/>
            </p:cNvSpPr>
            <p:nvPr/>
          </p:nvSpPr>
          <p:spPr bwMode="auto">
            <a:xfrm rot="15807892" flipH="1">
              <a:off x="4198" y="1158"/>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74" name="Line 547"/>
            <p:cNvSpPr>
              <a:spLocks noChangeShapeType="1"/>
            </p:cNvSpPr>
            <p:nvPr/>
          </p:nvSpPr>
          <p:spPr bwMode="auto">
            <a:xfrm rot="15807892" flipH="1">
              <a:off x="4226" y="1195"/>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75" name="Line 548"/>
            <p:cNvSpPr>
              <a:spLocks noChangeShapeType="1"/>
            </p:cNvSpPr>
            <p:nvPr/>
          </p:nvSpPr>
          <p:spPr bwMode="auto">
            <a:xfrm rot="15807892" flipH="1">
              <a:off x="4252" y="1235"/>
              <a:ext cx="27"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76" name="Line 549"/>
            <p:cNvSpPr>
              <a:spLocks noChangeShapeType="1"/>
            </p:cNvSpPr>
            <p:nvPr/>
          </p:nvSpPr>
          <p:spPr bwMode="auto">
            <a:xfrm rot="15807892" flipH="1">
              <a:off x="4277" y="1272"/>
              <a:ext cx="30"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77" name="Line 550"/>
            <p:cNvSpPr>
              <a:spLocks noChangeShapeType="1"/>
            </p:cNvSpPr>
            <p:nvPr/>
          </p:nvSpPr>
          <p:spPr bwMode="auto">
            <a:xfrm rot="15807892" flipH="1">
              <a:off x="4305" y="1278"/>
              <a:ext cx="28"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78" name="Line 551"/>
            <p:cNvSpPr>
              <a:spLocks noChangeShapeType="1"/>
            </p:cNvSpPr>
            <p:nvPr/>
          </p:nvSpPr>
          <p:spPr bwMode="auto">
            <a:xfrm rot="-5792108">
              <a:off x="4203" y="1463"/>
              <a:ext cx="35"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79" name="Line 552"/>
            <p:cNvSpPr>
              <a:spLocks noChangeShapeType="1"/>
            </p:cNvSpPr>
            <p:nvPr/>
          </p:nvSpPr>
          <p:spPr bwMode="auto">
            <a:xfrm rot="-5792108">
              <a:off x="4200" y="1398"/>
              <a:ext cx="3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80" name="Line 553"/>
            <p:cNvSpPr>
              <a:spLocks noChangeShapeType="1"/>
            </p:cNvSpPr>
            <p:nvPr/>
          </p:nvSpPr>
          <p:spPr bwMode="auto">
            <a:xfrm rot="-5792108">
              <a:off x="4195" y="1331"/>
              <a:ext cx="3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81" name="Line 554"/>
            <p:cNvSpPr>
              <a:spLocks noChangeShapeType="1"/>
            </p:cNvSpPr>
            <p:nvPr/>
          </p:nvSpPr>
          <p:spPr bwMode="auto">
            <a:xfrm rot="-5792108">
              <a:off x="4191" y="1262"/>
              <a:ext cx="34"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82" name="Line 555"/>
            <p:cNvSpPr>
              <a:spLocks noChangeShapeType="1"/>
            </p:cNvSpPr>
            <p:nvPr/>
          </p:nvSpPr>
          <p:spPr bwMode="auto">
            <a:xfrm rot="-5792108">
              <a:off x="4186" y="1193"/>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83" name="Line 556"/>
            <p:cNvSpPr>
              <a:spLocks noChangeShapeType="1"/>
            </p:cNvSpPr>
            <p:nvPr/>
          </p:nvSpPr>
          <p:spPr bwMode="auto">
            <a:xfrm rot="-5792108">
              <a:off x="4017" y="1346"/>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84" name="Line 557"/>
            <p:cNvSpPr>
              <a:spLocks noChangeShapeType="1"/>
            </p:cNvSpPr>
            <p:nvPr/>
          </p:nvSpPr>
          <p:spPr bwMode="auto">
            <a:xfrm rot="-5792108">
              <a:off x="4057" y="1341"/>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85" name="Line 558"/>
            <p:cNvSpPr>
              <a:spLocks noChangeShapeType="1"/>
            </p:cNvSpPr>
            <p:nvPr/>
          </p:nvSpPr>
          <p:spPr bwMode="auto">
            <a:xfrm rot="-5792108">
              <a:off x="4096" y="1337"/>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86" name="Line 559"/>
            <p:cNvSpPr>
              <a:spLocks noChangeShapeType="1"/>
            </p:cNvSpPr>
            <p:nvPr/>
          </p:nvSpPr>
          <p:spPr bwMode="auto">
            <a:xfrm rot="-5792108">
              <a:off x="4136" y="1332"/>
              <a:ext cx="0"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87" name="Line 560"/>
            <p:cNvSpPr>
              <a:spLocks noChangeShapeType="1"/>
            </p:cNvSpPr>
            <p:nvPr/>
          </p:nvSpPr>
          <p:spPr bwMode="auto">
            <a:xfrm rot="-5792108">
              <a:off x="4174" y="1326"/>
              <a:ext cx="3"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88" name="Line 561"/>
            <p:cNvSpPr>
              <a:spLocks noChangeShapeType="1"/>
            </p:cNvSpPr>
            <p:nvPr/>
          </p:nvSpPr>
          <p:spPr bwMode="auto">
            <a:xfrm rot="-5792108">
              <a:off x="4214" y="1318"/>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89" name="Line 562"/>
            <p:cNvSpPr>
              <a:spLocks noChangeShapeType="1"/>
            </p:cNvSpPr>
            <p:nvPr/>
          </p:nvSpPr>
          <p:spPr bwMode="auto">
            <a:xfrm rot="-5792108">
              <a:off x="4254" y="1314"/>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90" name="Line 563"/>
            <p:cNvSpPr>
              <a:spLocks noChangeShapeType="1"/>
            </p:cNvSpPr>
            <p:nvPr/>
          </p:nvSpPr>
          <p:spPr bwMode="auto">
            <a:xfrm rot="-5792108">
              <a:off x="4293" y="1282"/>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91" name="Freeform 564"/>
            <p:cNvSpPr>
              <a:spLocks/>
            </p:cNvSpPr>
            <p:nvPr/>
          </p:nvSpPr>
          <p:spPr bwMode="auto">
            <a:xfrm rot="-5792108">
              <a:off x="4306" y="1318"/>
              <a:ext cx="1" cy="5"/>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solidFill>
              <a:schemeClr val="accent1"/>
            </a:solidFill>
            <a:ln w="7938">
              <a:solidFill>
                <a:srgbClr val="000000"/>
              </a:solidFill>
              <a:prstDash val="solid"/>
              <a:round/>
              <a:headEnd/>
              <a:tailEnd/>
            </a:ln>
          </p:spPr>
          <p:txBody>
            <a:bodyPr/>
            <a:lstStyle/>
            <a:p>
              <a:endParaRPr lang="en-US">
                <a:solidFill>
                  <a:srgbClr val="3366FF"/>
                </a:solidFill>
              </a:endParaRPr>
            </a:p>
          </p:txBody>
        </p:sp>
        <p:sp>
          <p:nvSpPr>
            <p:cNvPr id="892" name="Line 565"/>
            <p:cNvSpPr>
              <a:spLocks noChangeShapeType="1"/>
            </p:cNvSpPr>
            <p:nvPr/>
          </p:nvSpPr>
          <p:spPr bwMode="auto">
            <a:xfrm rot="-5792108" flipH="1" flipV="1">
              <a:off x="4161" y="1160"/>
              <a:ext cx="21"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93" name="Line 566"/>
            <p:cNvSpPr>
              <a:spLocks noChangeShapeType="1"/>
            </p:cNvSpPr>
            <p:nvPr/>
          </p:nvSpPr>
          <p:spPr bwMode="auto">
            <a:xfrm rot="-5792108" flipH="1" flipV="1">
              <a:off x="4149" y="1190"/>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94" name="Line 567"/>
            <p:cNvSpPr>
              <a:spLocks noChangeShapeType="1"/>
            </p:cNvSpPr>
            <p:nvPr/>
          </p:nvSpPr>
          <p:spPr bwMode="auto">
            <a:xfrm rot="-5792108" flipH="1" flipV="1">
              <a:off x="4118" y="1221"/>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95" name="Line 568"/>
            <p:cNvSpPr>
              <a:spLocks noChangeShapeType="1"/>
            </p:cNvSpPr>
            <p:nvPr/>
          </p:nvSpPr>
          <p:spPr bwMode="auto">
            <a:xfrm rot="-5792108" flipH="1" flipV="1">
              <a:off x="4090" y="1252"/>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96" name="Line 569"/>
            <p:cNvSpPr>
              <a:spLocks noChangeShapeType="1"/>
            </p:cNvSpPr>
            <p:nvPr/>
          </p:nvSpPr>
          <p:spPr bwMode="auto">
            <a:xfrm rot="-5792108" flipH="1" flipV="1">
              <a:off x="4060" y="1285"/>
              <a:ext cx="20"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97" name="Line 570"/>
            <p:cNvSpPr>
              <a:spLocks noChangeShapeType="1"/>
            </p:cNvSpPr>
            <p:nvPr/>
          </p:nvSpPr>
          <p:spPr bwMode="auto">
            <a:xfrm rot="-5792108" flipH="1" flipV="1">
              <a:off x="4031" y="1313"/>
              <a:ext cx="16"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898" name="Freeform 571"/>
            <p:cNvSpPr>
              <a:spLocks/>
            </p:cNvSpPr>
            <p:nvPr/>
          </p:nvSpPr>
          <p:spPr bwMode="auto">
            <a:xfrm rot="-5792108">
              <a:off x="4007" y="1344"/>
              <a:ext cx="14"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899" name="Line 572"/>
            <p:cNvSpPr>
              <a:spLocks noChangeShapeType="1"/>
            </p:cNvSpPr>
            <p:nvPr/>
          </p:nvSpPr>
          <p:spPr bwMode="auto">
            <a:xfrm rot="15807892" flipH="1">
              <a:off x="4011" y="1359"/>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00" name="Line 573"/>
            <p:cNvSpPr>
              <a:spLocks noChangeShapeType="1"/>
            </p:cNvSpPr>
            <p:nvPr/>
          </p:nvSpPr>
          <p:spPr bwMode="auto">
            <a:xfrm rot="15807892" flipH="1">
              <a:off x="4047" y="1381"/>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01" name="Line 574"/>
            <p:cNvSpPr>
              <a:spLocks noChangeShapeType="1"/>
            </p:cNvSpPr>
            <p:nvPr/>
          </p:nvSpPr>
          <p:spPr bwMode="auto">
            <a:xfrm rot="15807892" flipH="1">
              <a:off x="4085" y="1402"/>
              <a:ext cx="18"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02" name="Line 575"/>
            <p:cNvSpPr>
              <a:spLocks noChangeShapeType="1"/>
            </p:cNvSpPr>
            <p:nvPr/>
          </p:nvSpPr>
          <p:spPr bwMode="auto">
            <a:xfrm rot="15807892" flipH="1">
              <a:off x="4120" y="1423"/>
              <a:ext cx="18"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03" name="Line 576"/>
            <p:cNvSpPr>
              <a:spLocks noChangeShapeType="1"/>
            </p:cNvSpPr>
            <p:nvPr/>
          </p:nvSpPr>
          <p:spPr bwMode="auto">
            <a:xfrm rot="15807892" flipH="1">
              <a:off x="4157" y="1444"/>
              <a:ext cx="18"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04" name="Line 577"/>
            <p:cNvSpPr>
              <a:spLocks noChangeShapeType="1"/>
            </p:cNvSpPr>
            <p:nvPr/>
          </p:nvSpPr>
          <p:spPr bwMode="auto">
            <a:xfrm rot="15807892" flipH="1">
              <a:off x="4193" y="1467"/>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05" name="Freeform 579"/>
            <p:cNvSpPr>
              <a:spLocks/>
            </p:cNvSpPr>
            <p:nvPr/>
          </p:nvSpPr>
          <p:spPr bwMode="auto">
            <a:xfrm rot="-5466546">
              <a:off x="4135" y="588"/>
              <a:ext cx="45"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906" name="Freeform 580"/>
            <p:cNvSpPr>
              <a:spLocks/>
            </p:cNvSpPr>
            <p:nvPr/>
          </p:nvSpPr>
          <p:spPr bwMode="auto">
            <a:xfrm rot="-5466546">
              <a:off x="4182" y="440"/>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907" name="Freeform 581"/>
            <p:cNvSpPr>
              <a:spLocks/>
            </p:cNvSpPr>
            <p:nvPr/>
          </p:nvSpPr>
          <p:spPr bwMode="auto">
            <a:xfrm rot="-5466546">
              <a:off x="4176" y="779"/>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908" name="Freeform 583"/>
            <p:cNvSpPr>
              <a:spLocks/>
            </p:cNvSpPr>
            <p:nvPr/>
          </p:nvSpPr>
          <p:spPr bwMode="auto">
            <a:xfrm rot="-5466546">
              <a:off x="3961" y="619"/>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909" name="Freeform 584"/>
            <p:cNvSpPr>
              <a:spLocks/>
            </p:cNvSpPr>
            <p:nvPr/>
          </p:nvSpPr>
          <p:spPr bwMode="auto">
            <a:xfrm rot="-5466546">
              <a:off x="4154" y="524"/>
              <a:ext cx="81"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910" name="Freeform 585"/>
            <p:cNvSpPr>
              <a:spLocks/>
            </p:cNvSpPr>
            <p:nvPr/>
          </p:nvSpPr>
          <p:spPr bwMode="auto">
            <a:xfrm rot="-5466546">
              <a:off x="4219" y="564"/>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911" name="Freeform 586"/>
            <p:cNvSpPr>
              <a:spLocks/>
            </p:cNvSpPr>
            <p:nvPr/>
          </p:nvSpPr>
          <p:spPr bwMode="auto">
            <a:xfrm rot="-5466546">
              <a:off x="4119" y="676"/>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912" name="Freeform 587"/>
            <p:cNvSpPr>
              <a:spLocks/>
            </p:cNvSpPr>
            <p:nvPr/>
          </p:nvSpPr>
          <p:spPr bwMode="auto">
            <a:xfrm rot="-5466546">
              <a:off x="4082" y="592"/>
              <a:ext cx="37" cy="71"/>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913" name="Line 588"/>
            <p:cNvSpPr>
              <a:spLocks noChangeShapeType="1"/>
            </p:cNvSpPr>
            <p:nvPr/>
          </p:nvSpPr>
          <p:spPr bwMode="auto">
            <a:xfrm rot="-5466546">
              <a:off x="4230" y="781"/>
              <a:ext cx="24"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14" name="Line 589"/>
            <p:cNvSpPr>
              <a:spLocks noChangeShapeType="1"/>
            </p:cNvSpPr>
            <p:nvPr/>
          </p:nvSpPr>
          <p:spPr bwMode="auto">
            <a:xfrm rot="-5466546">
              <a:off x="4259" y="749"/>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15" name="Line 590"/>
            <p:cNvSpPr>
              <a:spLocks noChangeShapeType="1"/>
            </p:cNvSpPr>
            <p:nvPr/>
          </p:nvSpPr>
          <p:spPr bwMode="auto">
            <a:xfrm rot="-5466546">
              <a:off x="4287" y="714"/>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16" name="Line 591"/>
            <p:cNvSpPr>
              <a:spLocks noChangeShapeType="1"/>
            </p:cNvSpPr>
            <p:nvPr/>
          </p:nvSpPr>
          <p:spPr bwMode="auto">
            <a:xfrm rot="-5466546">
              <a:off x="4314" y="680"/>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17" name="Freeform 592"/>
            <p:cNvSpPr>
              <a:spLocks/>
            </p:cNvSpPr>
            <p:nvPr/>
          </p:nvSpPr>
          <p:spPr bwMode="auto">
            <a:xfrm rot="-5466546">
              <a:off x="4344" y="657"/>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918" name="Line 593"/>
            <p:cNvSpPr>
              <a:spLocks noChangeShapeType="1"/>
            </p:cNvSpPr>
            <p:nvPr/>
          </p:nvSpPr>
          <p:spPr bwMode="auto">
            <a:xfrm rot="16133454" flipH="1">
              <a:off x="4238" y="477"/>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19" name="Line 594"/>
            <p:cNvSpPr>
              <a:spLocks noChangeShapeType="1"/>
            </p:cNvSpPr>
            <p:nvPr/>
          </p:nvSpPr>
          <p:spPr bwMode="auto">
            <a:xfrm rot="16133454" flipH="1">
              <a:off x="4263" y="516"/>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20" name="Line 595"/>
            <p:cNvSpPr>
              <a:spLocks noChangeShapeType="1"/>
            </p:cNvSpPr>
            <p:nvPr/>
          </p:nvSpPr>
          <p:spPr bwMode="auto">
            <a:xfrm rot="16133454" flipH="1">
              <a:off x="4285" y="558"/>
              <a:ext cx="28"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21" name="Line 596"/>
            <p:cNvSpPr>
              <a:spLocks noChangeShapeType="1"/>
            </p:cNvSpPr>
            <p:nvPr/>
          </p:nvSpPr>
          <p:spPr bwMode="auto">
            <a:xfrm rot="16133454" flipH="1">
              <a:off x="4306" y="597"/>
              <a:ext cx="31"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22" name="Line 597"/>
            <p:cNvSpPr>
              <a:spLocks noChangeShapeType="1"/>
            </p:cNvSpPr>
            <p:nvPr/>
          </p:nvSpPr>
          <p:spPr bwMode="auto">
            <a:xfrm rot="16133454" flipH="1">
              <a:off x="4330" y="634"/>
              <a:ext cx="28"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23" name="Line 598"/>
            <p:cNvSpPr>
              <a:spLocks noChangeShapeType="1"/>
            </p:cNvSpPr>
            <p:nvPr/>
          </p:nvSpPr>
          <p:spPr bwMode="auto">
            <a:xfrm rot="-5466546">
              <a:off x="4216" y="782"/>
              <a:ext cx="3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24" name="Line 599"/>
            <p:cNvSpPr>
              <a:spLocks noChangeShapeType="1"/>
            </p:cNvSpPr>
            <p:nvPr/>
          </p:nvSpPr>
          <p:spPr bwMode="auto">
            <a:xfrm rot="-5466546">
              <a:off x="4219" y="715"/>
              <a:ext cx="3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25" name="Line 600"/>
            <p:cNvSpPr>
              <a:spLocks noChangeShapeType="1"/>
            </p:cNvSpPr>
            <p:nvPr/>
          </p:nvSpPr>
          <p:spPr bwMode="auto">
            <a:xfrm rot="-5466546">
              <a:off x="4219" y="649"/>
              <a:ext cx="3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26" name="Line 601"/>
            <p:cNvSpPr>
              <a:spLocks noChangeShapeType="1"/>
            </p:cNvSpPr>
            <p:nvPr/>
          </p:nvSpPr>
          <p:spPr bwMode="auto">
            <a:xfrm rot="-5466546">
              <a:off x="4222" y="579"/>
              <a:ext cx="34"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27" name="Line 602"/>
            <p:cNvSpPr>
              <a:spLocks noChangeShapeType="1"/>
            </p:cNvSpPr>
            <p:nvPr/>
          </p:nvSpPr>
          <p:spPr bwMode="auto">
            <a:xfrm rot="-5466546">
              <a:off x="4224" y="510"/>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28" name="Line 603"/>
            <p:cNvSpPr>
              <a:spLocks noChangeShapeType="1"/>
            </p:cNvSpPr>
            <p:nvPr/>
          </p:nvSpPr>
          <p:spPr bwMode="auto">
            <a:xfrm rot="-5466546">
              <a:off x="4039" y="644"/>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29" name="Line 604"/>
            <p:cNvSpPr>
              <a:spLocks noChangeShapeType="1"/>
            </p:cNvSpPr>
            <p:nvPr/>
          </p:nvSpPr>
          <p:spPr bwMode="auto">
            <a:xfrm rot="-5466546">
              <a:off x="4079" y="644"/>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30" name="Line 605"/>
            <p:cNvSpPr>
              <a:spLocks noChangeShapeType="1"/>
            </p:cNvSpPr>
            <p:nvPr/>
          </p:nvSpPr>
          <p:spPr bwMode="auto">
            <a:xfrm rot="-5466546">
              <a:off x="4119" y="643"/>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31" name="Line 606"/>
            <p:cNvSpPr>
              <a:spLocks noChangeShapeType="1"/>
            </p:cNvSpPr>
            <p:nvPr/>
          </p:nvSpPr>
          <p:spPr bwMode="auto">
            <a:xfrm rot="-5466546">
              <a:off x="4159" y="642"/>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32" name="Line 607"/>
            <p:cNvSpPr>
              <a:spLocks noChangeShapeType="1"/>
            </p:cNvSpPr>
            <p:nvPr/>
          </p:nvSpPr>
          <p:spPr bwMode="auto">
            <a:xfrm rot="-5466546">
              <a:off x="4198" y="640"/>
              <a:ext cx="3"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33" name="Line 608"/>
            <p:cNvSpPr>
              <a:spLocks noChangeShapeType="1"/>
            </p:cNvSpPr>
            <p:nvPr/>
          </p:nvSpPr>
          <p:spPr bwMode="auto">
            <a:xfrm rot="-5466546">
              <a:off x="4239" y="636"/>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34" name="Line 609"/>
            <p:cNvSpPr>
              <a:spLocks noChangeShapeType="1"/>
            </p:cNvSpPr>
            <p:nvPr/>
          </p:nvSpPr>
          <p:spPr bwMode="auto">
            <a:xfrm rot="-5466546">
              <a:off x="4279" y="636"/>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35" name="Line 610"/>
            <p:cNvSpPr>
              <a:spLocks noChangeShapeType="1"/>
            </p:cNvSpPr>
            <p:nvPr/>
          </p:nvSpPr>
          <p:spPr bwMode="auto">
            <a:xfrm rot="-5466546">
              <a:off x="4318" y="636"/>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36" name="Freeform 611"/>
            <p:cNvSpPr>
              <a:spLocks/>
            </p:cNvSpPr>
            <p:nvPr/>
          </p:nvSpPr>
          <p:spPr bwMode="auto">
            <a:xfrm rot="-5466546">
              <a:off x="4347" y="646"/>
              <a:ext cx="1" cy="5"/>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937" name="Line 612"/>
            <p:cNvSpPr>
              <a:spLocks noChangeShapeType="1"/>
            </p:cNvSpPr>
            <p:nvPr/>
          </p:nvSpPr>
          <p:spPr bwMode="auto">
            <a:xfrm rot="-5466546" flipH="1" flipV="1">
              <a:off x="4216" y="477"/>
              <a:ext cx="21"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38" name="Line 613"/>
            <p:cNvSpPr>
              <a:spLocks noChangeShapeType="1"/>
            </p:cNvSpPr>
            <p:nvPr/>
          </p:nvSpPr>
          <p:spPr bwMode="auto">
            <a:xfrm rot="-5466546" flipH="1" flipV="1">
              <a:off x="4186" y="503"/>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39" name="Line 614"/>
            <p:cNvSpPr>
              <a:spLocks noChangeShapeType="1"/>
            </p:cNvSpPr>
            <p:nvPr/>
          </p:nvSpPr>
          <p:spPr bwMode="auto">
            <a:xfrm rot="-5466546" flipH="1" flipV="1">
              <a:off x="4153" y="532"/>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40" name="Line 615"/>
            <p:cNvSpPr>
              <a:spLocks noChangeShapeType="1"/>
            </p:cNvSpPr>
            <p:nvPr/>
          </p:nvSpPr>
          <p:spPr bwMode="auto">
            <a:xfrm rot="-5466546" flipH="1" flipV="1">
              <a:off x="4120" y="559"/>
              <a:ext cx="21"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41" name="Line 616"/>
            <p:cNvSpPr>
              <a:spLocks noChangeShapeType="1"/>
            </p:cNvSpPr>
            <p:nvPr/>
          </p:nvSpPr>
          <p:spPr bwMode="auto">
            <a:xfrm rot="-5466546" flipH="1" flipV="1">
              <a:off x="4089" y="589"/>
              <a:ext cx="20"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42" name="Line 617"/>
            <p:cNvSpPr>
              <a:spLocks noChangeShapeType="1"/>
            </p:cNvSpPr>
            <p:nvPr/>
          </p:nvSpPr>
          <p:spPr bwMode="auto">
            <a:xfrm rot="-5466546" flipH="1" flipV="1">
              <a:off x="4056" y="614"/>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43" name="Freeform 618"/>
            <p:cNvSpPr>
              <a:spLocks/>
            </p:cNvSpPr>
            <p:nvPr/>
          </p:nvSpPr>
          <p:spPr bwMode="auto">
            <a:xfrm rot="-5466546">
              <a:off x="4016" y="643"/>
              <a:ext cx="14"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solidFill>
              <a:schemeClr val="accent1"/>
            </a:solidFill>
            <a:ln w="7938">
              <a:solidFill>
                <a:srgbClr val="000000"/>
              </a:solidFill>
              <a:prstDash val="solid"/>
              <a:round/>
              <a:headEnd/>
              <a:tailEnd/>
            </a:ln>
          </p:spPr>
          <p:txBody>
            <a:bodyPr/>
            <a:lstStyle/>
            <a:p>
              <a:endParaRPr lang="en-US">
                <a:solidFill>
                  <a:srgbClr val="3366FF"/>
                </a:solidFill>
              </a:endParaRPr>
            </a:p>
          </p:txBody>
        </p:sp>
        <p:sp>
          <p:nvSpPr>
            <p:cNvPr id="944" name="Line 619"/>
            <p:cNvSpPr>
              <a:spLocks noChangeShapeType="1"/>
            </p:cNvSpPr>
            <p:nvPr/>
          </p:nvSpPr>
          <p:spPr bwMode="auto">
            <a:xfrm rot="16133454" flipH="1">
              <a:off x="4034" y="658"/>
              <a:ext cx="16"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45" name="Line 620"/>
            <p:cNvSpPr>
              <a:spLocks noChangeShapeType="1"/>
            </p:cNvSpPr>
            <p:nvPr/>
          </p:nvSpPr>
          <p:spPr bwMode="auto">
            <a:xfrm rot="16133454" flipH="1">
              <a:off x="4065" y="683"/>
              <a:ext cx="21"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46" name="Line 621"/>
            <p:cNvSpPr>
              <a:spLocks noChangeShapeType="1"/>
            </p:cNvSpPr>
            <p:nvPr/>
          </p:nvSpPr>
          <p:spPr bwMode="auto">
            <a:xfrm rot="16133454" flipH="1">
              <a:off x="4102" y="708"/>
              <a:ext cx="18"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47" name="Line 622"/>
            <p:cNvSpPr>
              <a:spLocks noChangeShapeType="1"/>
            </p:cNvSpPr>
            <p:nvPr/>
          </p:nvSpPr>
          <p:spPr bwMode="auto">
            <a:xfrm rot="16133454" flipH="1">
              <a:off x="4135" y="732"/>
              <a:ext cx="18"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48" name="Line 623"/>
            <p:cNvSpPr>
              <a:spLocks noChangeShapeType="1"/>
            </p:cNvSpPr>
            <p:nvPr/>
          </p:nvSpPr>
          <p:spPr bwMode="auto">
            <a:xfrm rot="16133454" flipH="1">
              <a:off x="4170" y="756"/>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49" name="Line 624"/>
            <p:cNvSpPr>
              <a:spLocks noChangeShapeType="1"/>
            </p:cNvSpPr>
            <p:nvPr/>
          </p:nvSpPr>
          <p:spPr bwMode="auto">
            <a:xfrm rot="16133454" flipH="1">
              <a:off x="4189" y="782"/>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50" name="Freeform 677"/>
            <p:cNvSpPr>
              <a:spLocks/>
            </p:cNvSpPr>
            <p:nvPr/>
          </p:nvSpPr>
          <p:spPr bwMode="auto">
            <a:xfrm rot="-8606691">
              <a:off x="4272" y="596"/>
              <a:ext cx="77" cy="92"/>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951" name="Line 697"/>
            <p:cNvSpPr>
              <a:spLocks noChangeShapeType="1"/>
            </p:cNvSpPr>
            <p:nvPr/>
          </p:nvSpPr>
          <p:spPr bwMode="auto">
            <a:xfrm rot="-8606691">
              <a:off x="4339" y="608"/>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52" name="Line 698"/>
            <p:cNvSpPr>
              <a:spLocks noChangeShapeType="1"/>
            </p:cNvSpPr>
            <p:nvPr/>
          </p:nvSpPr>
          <p:spPr bwMode="auto">
            <a:xfrm rot="-8606691">
              <a:off x="4368" y="569"/>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53" name="Line 699"/>
            <p:cNvSpPr>
              <a:spLocks noChangeShapeType="1"/>
            </p:cNvSpPr>
            <p:nvPr/>
          </p:nvSpPr>
          <p:spPr bwMode="auto">
            <a:xfrm rot="-8606691">
              <a:off x="4396" y="531"/>
              <a:ext cx="1" cy="3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54" name="Line 710"/>
            <p:cNvSpPr>
              <a:spLocks noChangeShapeType="1"/>
            </p:cNvSpPr>
            <p:nvPr/>
          </p:nvSpPr>
          <p:spPr bwMode="auto">
            <a:xfrm rot="-8606691" flipH="1" flipV="1">
              <a:off x="4336" y="526"/>
              <a:ext cx="17"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55" name="Line 711"/>
            <p:cNvSpPr>
              <a:spLocks noChangeShapeType="1"/>
            </p:cNvSpPr>
            <p:nvPr/>
          </p:nvSpPr>
          <p:spPr bwMode="auto">
            <a:xfrm rot="-8606691" flipH="1" flipV="1">
              <a:off x="4331" y="571"/>
              <a:ext cx="14" cy="2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56" name="Freeform 712"/>
            <p:cNvSpPr>
              <a:spLocks/>
            </p:cNvSpPr>
            <p:nvPr/>
          </p:nvSpPr>
          <p:spPr bwMode="auto">
            <a:xfrm rot="-8606691">
              <a:off x="4328" y="614"/>
              <a:ext cx="12" cy="20"/>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957" name="Line 713"/>
            <p:cNvSpPr>
              <a:spLocks noChangeShapeType="1"/>
            </p:cNvSpPr>
            <p:nvPr/>
          </p:nvSpPr>
          <p:spPr bwMode="auto">
            <a:xfrm rot="12993309" flipH="1">
              <a:off x="4343" y="615"/>
              <a:ext cx="14" cy="3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58" name="Line 714"/>
            <p:cNvSpPr>
              <a:spLocks noChangeShapeType="1"/>
            </p:cNvSpPr>
            <p:nvPr/>
          </p:nvSpPr>
          <p:spPr bwMode="auto">
            <a:xfrm rot="12993309" flipH="1">
              <a:off x="4383" y="593"/>
              <a:ext cx="17" cy="3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grpSp>
        <p:nvGrpSpPr>
          <p:cNvPr id="959" name="Group 775"/>
          <p:cNvGrpSpPr>
            <a:grpSpLocks/>
          </p:cNvGrpSpPr>
          <p:nvPr/>
        </p:nvGrpSpPr>
        <p:grpSpPr bwMode="auto">
          <a:xfrm>
            <a:off x="6948264" y="836712"/>
            <a:ext cx="674688" cy="1268413"/>
            <a:chOff x="4567" y="685"/>
            <a:chExt cx="425" cy="799"/>
          </a:xfrm>
        </p:grpSpPr>
        <p:sp>
          <p:nvSpPr>
            <p:cNvPr id="960" name="Freeform 626"/>
            <p:cNvSpPr>
              <a:spLocks/>
            </p:cNvSpPr>
            <p:nvPr/>
          </p:nvSpPr>
          <p:spPr bwMode="auto">
            <a:xfrm rot="-5466546">
              <a:off x="4718" y="1208"/>
              <a:ext cx="45"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44444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961" name="Freeform 627"/>
            <p:cNvSpPr>
              <a:spLocks/>
            </p:cNvSpPr>
            <p:nvPr/>
          </p:nvSpPr>
          <p:spPr bwMode="auto">
            <a:xfrm rot="-5466546">
              <a:off x="4781" y="1060"/>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rgbClr val="0000B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962" name="Freeform 628"/>
            <p:cNvSpPr>
              <a:spLocks/>
            </p:cNvSpPr>
            <p:nvPr/>
          </p:nvSpPr>
          <p:spPr bwMode="auto">
            <a:xfrm rot="-5466546">
              <a:off x="4744" y="1400"/>
              <a:ext cx="92" cy="76"/>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963" name="Freeform 629"/>
            <p:cNvSpPr>
              <a:spLocks/>
            </p:cNvSpPr>
            <p:nvPr/>
          </p:nvSpPr>
          <p:spPr bwMode="auto">
            <a:xfrm rot="-5466546">
              <a:off x="4887" y="1232"/>
              <a:ext cx="92"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964" name="Freeform 630"/>
            <p:cNvSpPr>
              <a:spLocks/>
            </p:cNvSpPr>
            <p:nvPr/>
          </p:nvSpPr>
          <p:spPr bwMode="auto">
            <a:xfrm rot="-5466546">
              <a:off x="4560" y="1211"/>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965" name="Freeform 631"/>
            <p:cNvSpPr>
              <a:spLocks/>
            </p:cNvSpPr>
            <p:nvPr/>
          </p:nvSpPr>
          <p:spPr bwMode="auto">
            <a:xfrm rot="-5466546">
              <a:off x="4738" y="1144"/>
              <a:ext cx="81"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966" name="Freeform 632"/>
            <p:cNvSpPr>
              <a:spLocks/>
            </p:cNvSpPr>
            <p:nvPr/>
          </p:nvSpPr>
          <p:spPr bwMode="auto">
            <a:xfrm rot="-5466546">
              <a:off x="4802" y="1184"/>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967" name="Freeform 633"/>
            <p:cNvSpPr>
              <a:spLocks/>
            </p:cNvSpPr>
            <p:nvPr/>
          </p:nvSpPr>
          <p:spPr bwMode="auto">
            <a:xfrm rot="-5466546">
              <a:off x="4702" y="1296"/>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968" name="Freeform 634"/>
            <p:cNvSpPr>
              <a:spLocks/>
            </p:cNvSpPr>
            <p:nvPr/>
          </p:nvSpPr>
          <p:spPr bwMode="auto">
            <a:xfrm rot="-5466546">
              <a:off x="4665" y="1213"/>
              <a:ext cx="37" cy="70"/>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969" name="Line 635"/>
            <p:cNvSpPr>
              <a:spLocks noChangeShapeType="1"/>
            </p:cNvSpPr>
            <p:nvPr/>
          </p:nvSpPr>
          <p:spPr bwMode="auto">
            <a:xfrm rot="-5466546">
              <a:off x="4813" y="1402"/>
              <a:ext cx="24"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0" name="Line 636"/>
            <p:cNvSpPr>
              <a:spLocks noChangeShapeType="1"/>
            </p:cNvSpPr>
            <p:nvPr/>
          </p:nvSpPr>
          <p:spPr bwMode="auto">
            <a:xfrm rot="-5466546">
              <a:off x="4843" y="1369"/>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1" name="Line 637"/>
            <p:cNvSpPr>
              <a:spLocks noChangeShapeType="1"/>
            </p:cNvSpPr>
            <p:nvPr/>
          </p:nvSpPr>
          <p:spPr bwMode="auto">
            <a:xfrm rot="-5466546">
              <a:off x="4870" y="1334"/>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2" name="Line 638"/>
            <p:cNvSpPr>
              <a:spLocks noChangeShapeType="1"/>
            </p:cNvSpPr>
            <p:nvPr/>
          </p:nvSpPr>
          <p:spPr bwMode="auto">
            <a:xfrm rot="-5466546">
              <a:off x="4898" y="1300"/>
              <a:ext cx="24" cy="1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3" name="Freeform 639"/>
            <p:cNvSpPr>
              <a:spLocks/>
            </p:cNvSpPr>
            <p:nvPr/>
          </p:nvSpPr>
          <p:spPr bwMode="auto">
            <a:xfrm rot="-5466546">
              <a:off x="4927" y="1277"/>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974" name="Line 640"/>
            <p:cNvSpPr>
              <a:spLocks noChangeShapeType="1"/>
            </p:cNvSpPr>
            <p:nvPr/>
          </p:nvSpPr>
          <p:spPr bwMode="auto">
            <a:xfrm rot="16133454" flipH="1">
              <a:off x="4822" y="1097"/>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5" name="Line 641"/>
            <p:cNvSpPr>
              <a:spLocks noChangeShapeType="1"/>
            </p:cNvSpPr>
            <p:nvPr/>
          </p:nvSpPr>
          <p:spPr bwMode="auto">
            <a:xfrm rot="16133454" flipH="1">
              <a:off x="4846" y="1136"/>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6" name="Line 642"/>
            <p:cNvSpPr>
              <a:spLocks noChangeShapeType="1"/>
            </p:cNvSpPr>
            <p:nvPr/>
          </p:nvSpPr>
          <p:spPr bwMode="auto">
            <a:xfrm rot="16133454" flipH="1">
              <a:off x="4868" y="1178"/>
              <a:ext cx="28"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7" name="Line 643"/>
            <p:cNvSpPr>
              <a:spLocks noChangeShapeType="1"/>
            </p:cNvSpPr>
            <p:nvPr/>
          </p:nvSpPr>
          <p:spPr bwMode="auto">
            <a:xfrm rot="16133454" flipH="1">
              <a:off x="4890" y="1217"/>
              <a:ext cx="31"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8" name="Line 644"/>
            <p:cNvSpPr>
              <a:spLocks noChangeShapeType="1"/>
            </p:cNvSpPr>
            <p:nvPr/>
          </p:nvSpPr>
          <p:spPr bwMode="auto">
            <a:xfrm rot="16133454" flipH="1">
              <a:off x="4913" y="1254"/>
              <a:ext cx="28"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79" name="Line 645"/>
            <p:cNvSpPr>
              <a:spLocks noChangeShapeType="1"/>
            </p:cNvSpPr>
            <p:nvPr/>
          </p:nvSpPr>
          <p:spPr bwMode="auto">
            <a:xfrm rot="-5466546">
              <a:off x="4800" y="1401"/>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80" name="Line 646"/>
            <p:cNvSpPr>
              <a:spLocks noChangeShapeType="1"/>
            </p:cNvSpPr>
            <p:nvPr/>
          </p:nvSpPr>
          <p:spPr bwMode="auto">
            <a:xfrm rot="-5466546">
              <a:off x="4803" y="1334"/>
              <a:ext cx="31"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81" name="Line 647"/>
            <p:cNvSpPr>
              <a:spLocks noChangeShapeType="1"/>
            </p:cNvSpPr>
            <p:nvPr/>
          </p:nvSpPr>
          <p:spPr bwMode="auto">
            <a:xfrm rot="-5466546">
              <a:off x="4803" y="1267"/>
              <a:ext cx="34" cy="1"/>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82" name="Line 648"/>
            <p:cNvSpPr>
              <a:spLocks noChangeShapeType="1"/>
            </p:cNvSpPr>
            <p:nvPr/>
          </p:nvSpPr>
          <p:spPr bwMode="auto">
            <a:xfrm rot="-5466546">
              <a:off x="4806" y="1198"/>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83" name="Line 649"/>
            <p:cNvSpPr>
              <a:spLocks noChangeShapeType="1"/>
            </p:cNvSpPr>
            <p:nvPr/>
          </p:nvSpPr>
          <p:spPr bwMode="auto">
            <a:xfrm rot="-5466546">
              <a:off x="4808" y="1130"/>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84" name="Line 650"/>
            <p:cNvSpPr>
              <a:spLocks noChangeShapeType="1"/>
            </p:cNvSpPr>
            <p:nvPr/>
          </p:nvSpPr>
          <p:spPr bwMode="auto">
            <a:xfrm rot="-5466546">
              <a:off x="4623" y="1264"/>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85" name="Line 651"/>
            <p:cNvSpPr>
              <a:spLocks noChangeShapeType="1"/>
            </p:cNvSpPr>
            <p:nvPr/>
          </p:nvSpPr>
          <p:spPr bwMode="auto">
            <a:xfrm rot="-5466546">
              <a:off x="4663" y="1264"/>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86" name="Line 652"/>
            <p:cNvSpPr>
              <a:spLocks noChangeShapeType="1"/>
            </p:cNvSpPr>
            <p:nvPr/>
          </p:nvSpPr>
          <p:spPr bwMode="auto">
            <a:xfrm rot="-5466546">
              <a:off x="4702" y="1263"/>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87" name="Line 653"/>
            <p:cNvSpPr>
              <a:spLocks noChangeShapeType="1"/>
            </p:cNvSpPr>
            <p:nvPr/>
          </p:nvSpPr>
          <p:spPr bwMode="auto">
            <a:xfrm rot="-5466546">
              <a:off x="4742" y="1262"/>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88" name="Line 654"/>
            <p:cNvSpPr>
              <a:spLocks noChangeShapeType="1"/>
            </p:cNvSpPr>
            <p:nvPr/>
          </p:nvSpPr>
          <p:spPr bwMode="auto">
            <a:xfrm rot="-5466546">
              <a:off x="4781" y="1260"/>
              <a:ext cx="3"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89" name="Line 655"/>
            <p:cNvSpPr>
              <a:spLocks noChangeShapeType="1"/>
            </p:cNvSpPr>
            <p:nvPr/>
          </p:nvSpPr>
          <p:spPr bwMode="auto">
            <a:xfrm rot="-5466546">
              <a:off x="4822" y="1257"/>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90" name="Line 656"/>
            <p:cNvSpPr>
              <a:spLocks noChangeShapeType="1"/>
            </p:cNvSpPr>
            <p:nvPr/>
          </p:nvSpPr>
          <p:spPr bwMode="auto">
            <a:xfrm rot="-5466546">
              <a:off x="4862" y="1257"/>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91" name="Line 657"/>
            <p:cNvSpPr>
              <a:spLocks noChangeShapeType="1"/>
            </p:cNvSpPr>
            <p:nvPr/>
          </p:nvSpPr>
          <p:spPr bwMode="auto">
            <a:xfrm rot="-5466546">
              <a:off x="4902" y="1255"/>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92" name="Freeform 658"/>
            <p:cNvSpPr>
              <a:spLocks/>
            </p:cNvSpPr>
            <p:nvPr/>
          </p:nvSpPr>
          <p:spPr bwMode="auto">
            <a:xfrm rot="-5466546">
              <a:off x="4930" y="1266"/>
              <a:ext cx="1" cy="6"/>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993" name="Line 659"/>
            <p:cNvSpPr>
              <a:spLocks noChangeShapeType="1"/>
            </p:cNvSpPr>
            <p:nvPr/>
          </p:nvSpPr>
          <p:spPr bwMode="auto">
            <a:xfrm rot="-5466546" flipH="1" flipV="1">
              <a:off x="4800" y="1096"/>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94" name="Line 660"/>
            <p:cNvSpPr>
              <a:spLocks noChangeShapeType="1"/>
            </p:cNvSpPr>
            <p:nvPr/>
          </p:nvSpPr>
          <p:spPr bwMode="auto">
            <a:xfrm rot="-5466546" flipH="1" flipV="1">
              <a:off x="4769" y="1123"/>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95" name="Line 661"/>
            <p:cNvSpPr>
              <a:spLocks noChangeShapeType="1"/>
            </p:cNvSpPr>
            <p:nvPr/>
          </p:nvSpPr>
          <p:spPr bwMode="auto">
            <a:xfrm rot="-5466546" flipH="1" flipV="1">
              <a:off x="4736" y="1152"/>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96" name="Line 662"/>
            <p:cNvSpPr>
              <a:spLocks noChangeShapeType="1"/>
            </p:cNvSpPr>
            <p:nvPr/>
          </p:nvSpPr>
          <p:spPr bwMode="auto">
            <a:xfrm rot="-5466546" flipH="1" flipV="1">
              <a:off x="4703" y="1179"/>
              <a:ext cx="21"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97" name="Line 663"/>
            <p:cNvSpPr>
              <a:spLocks noChangeShapeType="1"/>
            </p:cNvSpPr>
            <p:nvPr/>
          </p:nvSpPr>
          <p:spPr bwMode="auto">
            <a:xfrm rot="-5466546" flipH="1" flipV="1">
              <a:off x="4673" y="1208"/>
              <a:ext cx="20"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98" name="Line 664"/>
            <p:cNvSpPr>
              <a:spLocks noChangeShapeType="1"/>
            </p:cNvSpPr>
            <p:nvPr/>
          </p:nvSpPr>
          <p:spPr bwMode="auto">
            <a:xfrm rot="-5466546" flipH="1" flipV="1">
              <a:off x="4640" y="1234"/>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999" name="Freeform 665"/>
            <p:cNvSpPr>
              <a:spLocks/>
            </p:cNvSpPr>
            <p:nvPr/>
          </p:nvSpPr>
          <p:spPr bwMode="auto">
            <a:xfrm rot="-5466546">
              <a:off x="4615" y="1263"/>
              <a:ext cx="14"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000" name="Line 666"/>
            <p:cNvSpPr>
              <a:spLocks noChangeShapeType="1"/>
            </p:cNvSpPr>
            <p:nvPr/>
          </p:nvSpPr>
          <p:spPr bwMode="auto">
            <a:xfrm rot="16133454" flipH="1">
              <a:off x="4618" y="1278"/>
              <a:ext cx="16"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01" name="Line 667"/>
            <p:cNvSpPr>
              <a:spLocks noChangeShapeType="1"/>
            </p:cNvSpPr>
            <p:nvPr/>
          </p:nvSpPr>
          <p:spPr bwMode="auto">
            <a:xfrm rot="16133454" flipH="1">
              <a:off x="4649" y="1303"/>
              <a:ext cx="21"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02" name="Line 668"/>
            <p:cNvSpPr>
              <a:spLocks noChangeShapeType="1"/>
            </p:cNvSpPr>
            <p:nvPr/>
          </p:nvSpPr>
          <p:spPr bwMode="auto">
            <a:xfrm rot="16133454" flipH="1">
              <a:off x="4686" y="1328"/>
              <a:ext cx="18"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03" name="Line 669"/>
            <p:cNvSpPr>
              <a:spLocks noChangeShapeType="1"/>
            </p:cNvSpPr>
            <p:nvPr/>
          </p:nvSpPr>
          <p:spPr bwMode="auto">
            <a:xfrm rot="16133454" flipH="1">
              <a:off x="4718" y="1353"/>
              <a:ext cx="18"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04" name="Line 670"/>
            <p:cNvSpPr>
              <a:spLocks noChangeShapeType="1"/>
            </p:cNvSpPr>
            <p:nvPr/>
          </p:nvSpPr>
          <p:spPr bwMode="auto">
            <a:xfrm rot="16133454" flipH="1">
              <a:off x="4754" y="1375"/>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05" name="Line 671"/>
            <p:cNvSpPr>
              <a:spLocks noChangeShapeType="1"/>
            </p:cNvSpPr>
            <p:nvPr/>
          </p:nvSpPr>
          <p:spPr bwMode="auto">
            <a:xfrm rot="16133454" flipH="1">
              <a:off x="4788" y="1401"/>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06" name="Freeform 720"/>
            <p:cNvSpPr>
              <a:spLocks/>
            </p:cNvSpPr>
            <p:nvPr/>
          </p:nvSpPr>
          <p:spPr bwMode="auto">
            <a:xfrm rot="-5466546">
              <a:off x="4740" y="869"/>
              <a:ext cx="44" cy="37"/>
            </a:xfrm>
            <a:custGeom>
              <a:avLst/>
              <a:gdLst>
                <a:gd name="T0" fmla="*/ 63 w 63"/>
                <a:gd name="T1" fmla="*/ 34 h 63"/>
                <a:gd name="T2" fmla="*/ 63 w 63"/>
                <a:gd name="T3" fmla="*/ 44 h 63"/>
                <a:gd name="T4" fmla="*/ 53 w 63"/>
                <a:gd name="T5" fmla="*/ 53 h 63"/>
                <a:gd name="T6" fmla="*/ 44 w 63"/>
                <a:gd name="T7" fmla="*/ 63 h 63"/>
                <a:gd name="T8" fmla="*/ 34 w 63"/>
                <a:gd name="T9" fmla="*/ 63 h 63"/>
                <a:gd name="T10" fmla="*/ 34 w 63"/>
                <a:gd name="T11" fmla="*/ 63 h 63"/>
                <a:gd name="T12" fmla="*/ 19 w 63"/>
                <a:gd name="T13" fmla="*/ 63 h 63"/>
                <a:gd name="T14" fmla="*/ 10 w 63"/>
                <a:gd name="T15" fmla="*/ 53 h 63"/>
                <a:gd name="T16" fmla="*/ 5 w 63"/>
                <a:gd name="T17" fmla="*/ 44 h 63"/>
                <a:gd name="T18" fmla="*/ 0 w 63"/>
                <a:gd name="T19" fmla="*/ 34 h 63"/>
                <a:gd name="T20" fmla="*/ 0 w 63"/>
                <a:gd name="T21" fmla="*/ 34 h 63"/>
                <a:gd name="T22" fmla="*/ 5 w 63"/>
                <a:gd name="T23" fmla="*/ 19 h 63"/>
                <a:gd name="T24" fmla="*/ 10 w 63"/>
                <a:gd name="T25" fmla="*/ 10 h 63"/>
                <a:gd name="T26" fmla="*/ 19 w 63"/>
                <a:gd name="T27" fmla="*/ 0 h 63"/>
                <a:gd name="T28" fmla="*/ 34 w 63"/>
                <a:gd name="T29" fmla="*/ 0 h 63"/>
                <a:gd name="T30" fmla="*/ 34 w 63"/>
                <a:gd name="T31" fmla="*/ 0 h 63"/>
                <a:gd name="T32" fmla="*/ 44 w 63"/>
                <a:gd name="T33" fmla="*/ 0 h 63"/>
                <a:gd name="T34" fmla="*/ 53 w 63"/>
                <a:gd name="T35" fmla="*/ 10 h 63"/>
                <a:gd name="T36" fmla="*/ 63 w 63"/>
                <a:gd name="T37" fmla="*/ 19 h 63"/>
                <a:gd name="T38" fmla="*/ 63 w 63"/>
                <a:gd name="T39" fmla="*/ 3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3" h="63">
                  <a:moveTo>
                    <a:pt x="63" y="34"/>
                  </a:moveTo>
                  <a:lnTo>
                    <a:pt x="63" y="44"/>
                  </a:lnTo>
                  <a:lnTo>
                    <a:pt x="53" y="53"/>
                  </a:lnTo>
                  <a:lnTo>
                    <a:pt x="44" y="63"/>
                  </a:lnTo>
                  <a:lnTo>
                    <a:pt x="34" y="63"/>
                  </a:lnTo>
                  <a:lnTo>
                    <a:pt x="34" y="63"/>
                  </a:lnTo>
                  <a:lnTo>
                    <a:pt x="19" y="63"/>
                  </a:lnTo>
                  <a:lnTo>
                    <a:pt x="10" y="53"/>
                  </a:lnTo>
                  <a:lnTo>
                    <a:pt x="5" y="44"/>
                  </a:lnTo>
                  <a:lnTo>
                    <a:pt x="0" y="34"/>
                  </a:lnTo>
                  <a:lnTo>
                    <a:pt x="0" y="34"/>
                  </a:lnTo>
                  <a:lnTo>
                    <a:pt x="5" y="19"/>
                  </a:lnTo>
                  <a:lnTo>
                    <a:pt x="10" y="10"/>
                  </a:lnTo>
                  <a:lnTo>
                    <a:pt x="19" y="0"/>
                  </a:lnTo>
                  <a:lnTo>
                    <a:pt x="34" y="0"/>
                  </a:lnTo>
                  <a:lnTo>
                    <a:pt x="34" y="0"/>
                  </a:lnTo>
                  <a:lnTo>
                    <a:pt x="44" y="0"/>
                  </a:lnTo>
                  <a:lnTo>
                    <a:pt x="53" y="10"/>
                  </a:lnTo>
                  <a:lnTo>
                    <a:pt x="63" y="19"/>
                  </a:lnTo>
                  <a:lnTo>
                    <a:pt x="63" y="34"/>
                  </a:lnTo>
                  <a:close/>
                </a:path>
              </a:pathLst>
            </a:custGeom>
            <a:solidFill>
              <a:srgbClr val="84061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007" name="Freeform 721"/>
            <p:cNvSpPr>
              <a:spLocks/>
            </p:cNvSpPr>
            <p:nvPr/>
          </p:nvSpPr>
          <p:spPr bwMode="auto">
            <a:xfrm rot="-5466546">
              <a:off x="4801" y="692"/>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39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39 w 131"/>
                <a:gd name="T27" fmla="*/ 9 h 131"/>
                <a:gd name="T28" fmla="*/ 68 w 131"/>
                <a:gd name="T29" fmla="*/ 0 h 131"/>
                <a:gd name="T30" fmla="*/ 68 w 131"/>
                <a:gd name="T31" fmla="*/ 0 h 131"/>
                <a:gd name="T32" fmla="*/ 92 w 131"/>
                <a:gd name="T33" fmla="*/ 9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39" y="126"/>
                  </a:lnTo>
                  <a:lnTo>
                    <a:pt x="19" y="111"/>
                  </a:lnTo>
                  <a:lnTo>
                    <a:pt x="5" y="92"/>
                  </a:lnTo>
                  <a:lnTo>
                    <a:pt x="0" y="68"/>
                  </a:lnTo>
                  <a:lnTo>
                    <a:pt x="0" y="68"/>
                  </a:lnTo>
                  <a:lnTo>
                    <a:pt x="5" y="43"/>
                  </a:lnTo>
                  <a:lnTo>
                    <a:pt x="19" y="19"/>
                  </a:lnTo>
                  <a:lnTo>
                    <a:pt x="39" y="9"/>
                  </a:lnTo>
                  <a:lnTo>
                    <a:pt x="68" y="0"/>
                  </a:lnTo>
                  <a:lnTo>
                    <a:pt x="68" y="0"/>
                  </a:lnTo>
                  <a:lnTo>
                    <a:pt x="92" y="9"/>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008" name="Freeform 722"/>
            <p:cNvSpPr>
              <a:spLocks/>
            </p:cNvSpPr>
            <p:nvPr/>
          </p:nvSpPr>
          <p:spPr bwMode="auto">
            <a:xfrm rot="-5466546">
              <a:off x="4780" y="1060"/>
              <a:ext cx="92" cy="77"/>
            </a:xfrm>
            <a:custGeom>
              <a:avLst/>
              <a:gdLst>
                <a:gd name="T0" fmla="*/ 131 w 131"/>
                <a:gd name="T1" fmla="*/ 68 h 131"/>
                <a:gd name="T2" fmla="*/ 126 w 131"/>
                <a:gd name="T3" fmla="*/ 92 h 131"/>
                <a:gd name="T4" fmla="*/ 111 w 131"/>
                <a:gd name="T5" fmla="*/ 111 h 131"/>
                <a:gd name="T6" fmla="*/ 92 w 131"/>
                <a:gd name="T7" fmla="*/ 126 h 131"/>
                <a:gd name="T8" fmla="*/ 68 w 131"/>
                <a:gd name="T9" fmla="*/ 131 h 131"/>
                <a:gd name="T10" fmla="*/ 68 w 131"/>
                <a:gd name="T11" fmla="*/ 131 h 131"/>
                <a:gd name="T12" fmla="*/ 43 w 131"/>
                <a:gd name="T13" fmla="*/ 126 h 131"/>
                <a:gd name="T14" fmla="*/ 19 w 131"/>
                <a:gd name="T15" fmla="*/ 111 h 131"/>
                <a:gd name="T16" fmla="*/ 5 w 131"/>
                <a:gd name="T17" fmla="*/ 92 h 131"/>
                <a:gd name="T18" fmla="*/ 0 w 131"/>
                <a:gd name="T19" fmla="*/ 68 h 131"/>
                <a:gd name="T20" fmla="*/ 0 w 131"/>
                <a:gd name="T21" fmla="*/ 68 h 131"/>
                <a:gd name="T22" fmla="*/ 5 w 131"/>
                <a:gd name="T23" fmla="*/ 43 h 131"/>
                <a:gd name="T24" fmla="*/ 19 w 131"/>
                <a:gd name="T25" fmla="*/ 19 h 131"/>
                <a:gd name="T26" fmla="*/ 43 w 131"/>
                <a:gd name="T27" fmla="*/ 4 h 131"/>
                <a:gd name="T28" fmla="*/ 68 w 131"/>
                <a:gd name="T29" fmla="*/ 0 h 131"/>
                <a:gd name="T30" fmla="*/ 68 w 131"/>
                <a:gd name="T31" fmla="*/ 0 h 131"/>
                <a:gd name="T32" fmla="*/ 92 w 131"/>
                <a:gd name="T33" fmla="*/ 4 h 131"/>
                <a:gd name="T34" fmla="*/ 111 w 131"/>
                <a:gd name="T35" fmla="*/ 19 h 131"/>
                <a:gd name="T36" fmla="*/ 126 w 131"/>
                <a:gd name="T37" fmla="*/ 43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1" y="111"/>
                  </a:lnTo>
                  <a:lnTo>
                    <a:pt x="92" y="126"/>
                  </a:lnTo>
                  <a:lnTo>
                    <a:pt x="68" y="131"/>
                  </a:lnTo>
                  <a:lnTo>
                    <a:pt x="68" y="131"/>
                  </a:lnTo>
                  <a:lnTo>
                    <a:pt x="43" y="126"/>
                  </a:lnTo>
                  <a:lnTo>
                    <a:pt x="19" y="111"/>
                  </a:lnTo>
                  <a:lnTo>
                    <a:pt x="5" y="92"/>
                  </a:lnTo>
                  <a:lnTo>
                    <a:pt x="0" y="68"/>
                  </a:lnTo>
                  <a:lnTo>
                    <a:pt x="0" y="68"/>
                  </a:lnTo>
                  <a:lnTo>
                    <a:pt x="5" y="43"/>
                  </a:lnTo>
                  <a:lnTo>
                    <a:pt x="19" y="19"/>
                  </a:lnTo>
                  <a:lnTo>
                    <a:pt x="43" y="4"/>
                  </a:lnTo>
                  <a:lnTo>
                    <a:pt x="68" y="0"/>
                  </a:lnTo>
                  <a:lnTo>
                    <a:pt x="68" y="0"/>
                  </a:lnTo>
                  <a:lnTo>
                    <a:pt x="92" y="4"/>
                  </a:lnTo>
                  <a:lnTo>
                    <a:pt x="111" y="19"/>
                  </a:lnTo>
                  <a:lnTo>
                    <a:pt x="126" y="43"/>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009" name="Freeform 723"/>
            <p:cNvSpPr>
              <a:spLocks/>
            </p:cNvSpPr>
            <p:nvPr/>
          </p:nvSpPr>
          <p:spPr bwMode="auto">
            <a:xfrm rot="-5466546">
              <a:off x="4908" y="893"/>
              <a:ext cx="92" cy="77"/>
            </a:xfrm>
            <a:custGeom>
              <a:avLst/>
              <a:gdLst>
                <a:gd name="T0" fmla="*/ 131 w 131"/>
                <a:gd name="T1" fmla="*/ 68 h 132"/>
                <a:gd name="T2" fmla="*/ 121 w 131"/>
                <a:gd name="T3" fmla="*/ 93 h 132"/>
                <a:gd name="T4" fmla="*/ 112 w 131"/>
                <a:gd name="T5" fmla="*/ 112 h 132"/>
                <a:gd name="T6" fmla="*/ 88 w 131"/>
                <a:gd name="T7" fmla="*/ 127 h 132"/>
                <a:gd name="T8" fmla="*/ 63 w 131"/>
                <a:gd name="T9" fmla="*/ 132 h 132"/>
                <a:gd name="T10" fmla="*/ 63 w 131"/>
                <a:gd name="T11" fmla="*/ 132 h 132"/>
                <a:gd name="T12" fmla="*/ 39 w 131"/>
                <a:gd name="T13" fmla="*/ 127 h 132"/>
                <a:gd name="T14" fmla="*/ 20 w 131"/>
                <a:gd name="T15" fmla="*/ 112 h 132"/>
                <a:gd name="T16" fmla="*/ 5 w 131"/>
                <a:gd name="T17" fmla="*/ 93 h 132"/>
                <a:gd name="T18" fmla="*/ 0 w 131"/>
                <a:gd name="T19" fmla="*/ 68 h 132"/>
                <a:gd name="T20" fmla="*/ 0 w 131"/>
                <a:gd name="T21" fmla="*/ 68 h 132"/>
                <a:gd name="T22" fmla="*/ 5 w 131"/>
                <a:gd name="T23" fmla="*/ 39 h 132"/>
                <a:gd name="T24" fmla="*/ 20 w 131"/>
                <a:gd name="T25" fmla="*/ 20 h 132"/>
                <a:gd name="T26" fmla="*/ 39 w 131"/>
                <a:gd name="T27" fmla="*/ 5 h 132"/>
                <a:gd name="T28" fmla="*/ 63 w 131"/>
                <a:gd name="T29" fmla="*/ 0 h 132"/>
                <a:gd name="T30" fmla="*/ 63 w 131"/>
                <a:gd name="T31" fmla="*/ 0 h 132"/>
                <a:gd name="T32" fmla="*/ 88 w 131"/>
                <a:gd name="T33" fmla="*/ 5 h 132"/>
                <a:gd name="T34" fmla="*/ 112 w 131"/>
                <a:gd name="T35" fmla="*/ 20 h 132"/>
                <a:gd name="T36" fmla="*/ 121 w 131"/>
                <a:gd name="T37" fmla="*/ 39 h 132"/>
                <a:gd name="T38" fmla="*/ 131 w 131"/>
                <a:gd name="T39" fmla="*/ 68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2">
                  <a:moveTo>
                    <a:pt x="131" y="68"/>
                  </a:moveTo>
                  <a:lnTo>
                    <a:pt x="121" y="93"/>
                  </a:lnTo>
                  <a:lnTo>
                    <a:pt x="112" y="112"/>
                  </a:lnTo>
                  <a:lnTo>
                    <a:pt x="88" y="127"/>
                  </a:lnTo>
                  <a:lnTo>
                    <a:pt x="63" y="132"/>
                  </a:lnTo>
                  <a:lnTo>
                    <a:pt x="63" y="132"/>
                  </a:lnTo>
                  <a:lnTo>
                    <a:pt x="39" y="127"/>
                  </a:lnTo>
                  <a:lnTo>
                    <a:pt x="20" y="112"/>
                  </a:lnTo>
                  <a:lnTo>
                    <a:pt x="5" y="93"/>
                  </a:lnTo>
                  <a:lnTo>
                    <a:pt x="0" y="68"/>
                  </a:lnTo>
                  <a:lnTo>
                    <a:pt x="0" y="68"/>
                  </a:lnTo>
                  <a:lnTo>
                    <a:pt x="5" y="39"/>
                  </a:lnTo>
                  <a:lnTo>
                    <a:pt x="20" y="20"/>
                  </a:lnTo>
                  <a:lnTo>
                    <a:pt x="39" y="5"/>
                  </a:lnTo>
                  <a:lnTo>
                    <a:pt x="63" y="0"/>
                  </a:lnTo>
                  <a:lnTo>
                    <a:pt x="63" y="0"/>
                  </a:lnTo>
                  <a:lnTo>
                    <a:pt x="88" y="5"/>
                  </a:lnTo>
                  <a:lnTo>
                    <a:pt x="112" y="20"/>
                  </a:lnTo>
                  <a:lnTo>
                    <a:pt x="121" y="39"/>
                  </a:lnTo>
                  <a:lnTo>
                    <a:pt x="131" y="68"/>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010" name="Freeform 724"/>
            <p:cNvSpPr>
              <a:spLocks/>
            </p:cNvSpPr>
            <p:nvPr/>
          </p:nvSpPr>
          <p:spPr bwMode="auto">
            <a:xfrm rot="-5466546">
              <a:off x="4580" y="900"/>
              <a:ext cx="92" cy="77"/>
            </a:xfrm>
            <a:custGeom>
              <a:avLst/>
              <a:gdLst>
                <a:gd name="T0" fmla="*/ 131 w 131"/>
                <a:gd name="T1" fmla="*/ 68 h 131"/>
                <a:gd name="T2" fmla="*/ 126 w 131"/>
                <a:gd name="T3" fmla="*/ 92 h 131"/>
                <a:gd name="T4" fmla="*/ 112 w 131"/>
                <a:gd name="T5" fmla="*/ 112 h 131"/>
                <a:gd name="T6" fmla="*/ 92 w 131"/>
                <a:gd name="T7" fmla="*/ 126 h 131"/>
                <a:gd name="T8" fmla="*/ 68 w 131"/>
                <a:gd name="T9" fmla="*/ 131 h 131"/>
                <a:gd name="T10" fmla="*/ 68 w 131"/>
                <a:gd name="T11" fmla="*/ 131 h 131"/>
                <a:gd name="T12" fmla="*/ 44 w 131"/>
                <a:gd name="T13" fmla="*/ 126 h 131"/>
                <a:gd name="T14" fmla="*/ 20 w 131"/>
                <a:gd name="T15" fmla="*/ 112 h 131"/>
                <a:gd name="T16" fmla="*/ 5 w 131"/>
                <a:gd name="T17" fmla="*/ 92 h 131"/>
                <a:gd name="T18" fmla="*/ 0 w 131"/>
                <a:gd name="T19" fmla="*/ 68 h 131"/>
                <a:gd name="T20" fmla="*/ 0 w 131"/>
                <a:gd name="T21" fmla="*/ 68 h 131"/>
                <a:gd name="T22" fmla="*/ 5 w 131"/>
                <a:gd name="T23" fmla="*/ 39 h 131"/>
                <a:gd name="T24" fmla="*/ 20 w 131"/>
                <a:gd name="T25" fmla="*/ 19 h 131"/>
                <a:gd name="T26" fmla="*/ 44 w 131"/>
                <a:gd name="T27" fmla="*/ 5 h 131"/>
                <a:gd name="T28" fmla="*/ 68 w 131"/>
                <a:gd name="T29" fmla="*/ 0 h 131"/>
                <a:gd name="T30" fmla="*/ 68 w 131"/>
                <a:gd name="T31" fmla="*/ 0 h 131"/>
                <a:gd name="T32" fmla="*/ 92 w 131"/>
                <a:gd name="T33" fmla="*/ 5 h 131"/>
                <a:gd name="T34" fmla="*/ 112 w 131"/>
                <a:gd name="T35" fmla="*/ 19 h 131"/>
                <a:gd name="T36" fmla="*/ 126 w 131"/>
                <a:gd name="T37" fmla="*/ 39 h 131"/>
                <a:gd name="T38" fmla="*/ 131 w 131"/>
                <a:gd name="T39" fmla="*/ 6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1" h="131">
                  <a:moveTo>
                    <a:pt x="131" y="68"/>
                  </a:moveTo>
                  <a:lnTo>
                    <a:pt x="126" y="92"/>
                  </a:lnTo>
                  <a:lnTo>
                    <a:pt x="112" y="112"/>
                  </a:lnTo>
                  <a:lnTo>
                    <a:pt x="92" y="126"/>
                  </a:lnTo>
                  <a:lnTo>
                    <a:pt x="68" y="131"/>
                  </a:lnTo>
                  <a:lnTo>
                    <a:pt x="68" y="131"/>
                  </a:lnTo>
                  <a:lnTo>
                    <a:pt x="44" y="126"/>
                  </a:lnTo>
                  <a:lnTo>
                    <a:pt x="20" y="112"/>
                  </a:lnTo>
                  <a:lnTo>
                    <a:pt x="5" y="92"/>
                  </a:lnTo>
                  <a:lnTo>
                    <a:pt x="0" y="68"/>
                  </a:lnTo>
                  <a:lnTo>
                    <a:pt x="0" y="68"/>
                  </a:lnTo>
                  <a:lnTo>
                    <a:pt x="5" y="39"/>
                  </a:lnTo>
                  <a:lnTo>
                    <a:pt x="20" y="19"/>
                  </a:lnTo>
                  <a:lnTo>
                    <a:pt x="44" y="5"/>
                  </a:lnTo>
                  <a:lnTo>
                    <a:pt x="68" y="0"/>
                  </a:lnTo>
                  <a:lnTo>
                    <a:pt x="68" y="0"/>
                  </a:lnTo>
                  <a:lnTo>
                    <a:pt x="92" y="5"/>
                  </a:lnTo>
                  <a:lnTo>
                    <a:pt x="112" y="19"/>
                  </a:lnTo>
                  <a:lnTo>
                    <a:pt x="126" y="39"/>
                  </a:lnTo>
                  <a:lnTo>
                    <a:pt x="131" y="68"/>
                  </a:lnTo>
                  <a:close/>
                </a:path>
              </a:pathLst>
            </a:custGeom>
            <a:solidFill>
              <a:srgbClr val="DD0CD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011" name="Freeform 725"/>
            <p:cNvSpPr>
              <a:spLocks/>
            </p:cNvSpPr>
            <p:nvPr/>
          </p:nvSpPr>
          <p:spPr bwMode="auto">
            <a:xfrm rot="-5466546">
              <a:off x="4758" y="805"/>
              <a:ext cx="82" cy="57"/>
            </a:xfrm>
            <a:custGeom>
              <a:avLst/>
              <a:gdLst>
                <a:gd name="T0" fmla="*/ 116 w 116"/>
                <a:gd name="T1" fmla="*/ 92 h 97"/>
                <a:gd name="T2" fmla="*/ 111 w 116"/>
                <a:gd name="T3" fmla="*/ 97 h 97"/>
                <a:gd name="T4" fmla="*/ 0 w 116"/>
                <a:gd name="T5" fmla="*/ 9 h 97"/>
                <a:gd name="T6" fmla="*/ 4 w 116"/>
                <a:gd name="T7" fmla="*/ 0 h 97"/>
                <a:gd name="T8" fmla="*/ 116 w 116"/>
                <a:gd name="T9" fmla="*/ 92 h 97"/>
              </a:gdLst>
              <a:ahLst/>
              <a:cxnLst>
                <a:cxn ang="0">
                  <a:pos x="T0" y="T1"/>
                </a:cxn>
                <a:cxn ang="0">
                  <a:pos x="T2" y="T3"/>
                </a:cxn>
                <a:cxn ang="0">
                  <a:pos x="T4" y="T5"/>
                </a:cxn>
                <a:cxn ang="0">
                  <a:pos x="T6" y="T7"/>
                </a:cxn>
                <a:cxn ang="0">
                  <a:pos x="T8" y="T9"/>
                </a:cxn>
              </a:cxnLst>
              <a:rect l="0" t="0" r="r" b="b"/>
              <a:pathLst>
                <a:path w="116" h="97">
                  <a:moveTo>
                    <a:pt x="116" y="92"/>
                  </a:moveTo>
                  <a:lnTo>
                    <a:pt x="111" y="97"/>
                  </a:lnTo>
                  <a:lnTo>
                    <a:pt x="0" y="9"/>
                  </a:lnTo>
                  <a:lnTo>
                    <a:pt x="4" y="0"/>
                  </a:lnTo>
                  <a:lnTo>
                    <a:pt x="116" y="9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012" name="Freeform 726"/>
            <p:cNvSpPr>
              <a:spLocks/>
            </p:cNvSpPr>
            <p:nvPr/>
          </p:nvSpPr>
          <p:spPr bwMode="auto">
            <a:xfrm rot="-5466546">
              <a:off x="4823" y="845"/>
              <a:ext cx="48" cy="134"/>
            </a:xfrm>
            <a:custGeom>
              <a:avLst/>
              <a:gdLst>
                <a:gd name="T0" fmla="*/ 5 w 68"/>
                <a:gd name="T1" fmla="*/ 228 h 228"/>
                <a:gd name="T2" fmla="*/ 0 w 68"/>
                <a:gd name="T3" fmla="*/ 228 h 228"/>
                <a:gd name="T4" fmla="*/ 58 w 68"/>
                <a:gd name="T5" fmla="*/ 0 h 228"/>
                <a:gd name="T6" fmla="*/ 68 w 68"/>
                <a:gd name="T7" fmla="*/ 0 h 228"/>
                <a:gd name="T8" fmla="*/ 5 w 68"/>
                <a:gd name="T9" fmla="*/ 228 h 228"/>
              </a:gdLst>
              <a:ahLst/>
              <a:cxnLst>
                <a:cxn ang="0">
                  <a:pos x="T0" y="T1"/>
                </a:cxn>
                <a:cxn ang="0">
                  <a:pos x="T2" y="T3"/>
                </a:cxn>
                <a:cxn ang="0">
                  <a:pos x="T4" y="T5"/>
                </a:cxn>
                <a:cxn ang="0">
                  <a:pos x="T6" y="T7"/>
                </a:cxn>
                <a:cxn ang="0">
                  <a:pos x="T8" y="T9"/>
                </a:cxn>
              </a:cxnLst>
              <a:rect l="0" t="0" r="r" b="b"/>
              <a:pathLst>
                <a:path w="68" h="228">
                  <a:moveTo>
                    <a:pt x="5" y="228"/>
                  </a:moveTo>
                  <a:lnTo>
                    <a:pt x="0" y="228"/>
                  </a:lnTo>
                  <a:lnTo>
                    <a:pt x="58" y="0"/>
                  </a:lnTo>
                  <a:lnTo>
                    <a:pt x="68" y="0"/>
                  </a:lnTo>
                  <a:lnTo>
                    <a:pt x="5" y="228"/>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013" name="Freeform 727"/>
            <p:cNvSpPr>
              <a:spLocks/>
            </p:cNvSpPr>
            <p:nvPr/>
          </p:nvSpPr>
          <p:spPr bwMode="auto">
            <a:xfrm rot="-5466546">
              <a:off x="4724" y="957"/>
              <a:ext cx="136" cy="48"/>
            </a:xfrm>
            <a:custGeom>
              <a:avLst/>
              <a:gdLst>
                <a:gd name="T0" fmla="*/ 0 w 194"/>
                <a:gd name="T1" fmla="*/ 82 h 82"/>
                <a:gd name="T2" fmla="*/ 0 w 194"/>
                <a:gd name="T3" fmla="*/ 73 h 82"/>
                <a:gd name="T4" fmla="*/ 189 w 194"/>
                <a:gd name="T5" fmla="*/ 0 h 82"/>
                <a:gd name="T6" fmla="*/ 194 w 194"/>
                <a:gd name="T7" fmla="*/ 5 h 82"/>
                <a:gd name="T8" fmla="*/ 0 w 194"/>
                <a:gd name="T9" fmla="*/ 82 h 82"/>
              </a:gdLst>
              <a:ahLst/>
              <a:cxnLst>
                <a:cxn ang="0">
                  <a:pos x="T0" y="T1"/>
                </a:cxn>
                <a:cxn ang="0">
                  <a:pos x="T2" y="T3"/>
                </a:cxn>
                <a:cxn ang="0">
                  <a:pos x="T4" y="T5"/>
                </a:cxn>
                <a:cxn ang="0">
                  <a:pos x="T6" y="T7"/>
                </a:cxn>
                <a:cxn ang="0">
                  <a:pos x="T8" y="T9"/>
                </a:cxn>
              </a:cxnLst>
              <a:rect l="0" t="0" r="r" b="b"/>
              <a:pathLst>
                <a:path w="194" h="82">
                  <a:moveTo>
                    <a:pt x="0" y="82"/>
                  </a:moveTo>
                  <a:lnTo>
                    <a:pt x="0" y="73"/>
                  </a:lnTo>
                  <a:lnTo>
                    <a:pt x="189" y="0"/>
                  </a:lnTo>
                  <a:lnTo>
                    <a:pt x="194" y="5"/>
                  </a:lnTo>
                  <a:lnTo>
                    <a:pt x="0" y="82"/>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014" name="Freeform 728"/>
            <p:cNvSpPr>
              <a:spLocks/>
            </p:cNvSpPr>
            <p:nvPr/>
          </p:nvSpPr>
          <p:spPr bwMode="auto">
            <a:xfrm rot="-5466546">
              <a:off x="4686" y="873"/>
              <a:ext cx="37" cy="71"/>
            </a:xfrm>
            <a:custGeom>
              <a:avLst/>
              <a:gdLst>
                <a:gd name="T0" fmla="*/ 0 w 53"/>
                <a:gd name="T1" fmla="*/ 5 h 121"/>
                <a:gd name="T2" fmla="*/ 10 w 53"/>
                <a:gd name="T3" fmla="*/ 0 h 121"/>
                <a:gd name="T4" fmla="*/ 53 w 53"/>
                <a:gd name="T5" fmla="*/ 121 h 121"/>
                <a:gd name="T6" fmla="*/ 43 w 53"/>
                <a:gd name="T7" fmla="*/ 121 h 121"/>
                <a:gd name="T8" fmla="*/ 0 w 53"/>
                <a:gd name="T9" fmla="*/ 5 h 121"/>
              </a:gdLst>
              <a:ahLst/>
              <a:cxnLst>
                <a:cxn ang="0">
                  <a:pos x="T0" y="T1"/>
                </a:cxn>
                <a:cxn ang="0">
                  <a:pos x="T2" y="T3"/>
                </a:cxn>
                <a:cxn ang="0">
                  <a:pos x="T4" y="T5"/>
                </a:cxn>
                <a:cxn ang="0">
                  <a:pos x="T6" y="T7"/>
                </a:cxn>
                <a:cxn ang="0">
                  <a:pos x="T8" y="T9"/>
                </a:cxn>
              </a:cxnLst>
              <a:rect l="0" t="0" r="r" b="b"/>
              <a:pathLst>
                <a:path w="53" h="121">
                  <a:moveTo>
                    <a:pt x="0" y="5"/>
                  </a:moveTo>
                  <a:lnTo>
                    <a:pt x="10" y="0"/>
                  </a:lnTo>
                  <a:lnTo>
                    <a:pt x="53" y="121"/>
                  </a:lnTo>
                  <a:lnTo>
                    <a:pt x="43" y="121"/>
                  </a:lnTo>
                  <a:lnTo>
                    <a:pt x="0" y="5"/>
                  </a:lnTo>
                  <a:close/>
                </a:path>
              </a:pathLst>
            </a:custGeom>
            <a:solidFill>
              <a:srgbClr val="0099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3366FF"/>
                </a:solidFill>
              </a:endParaRPr>
            </a:p>
          </p:txBody>
        </p:sp>
        <p:sp>
          <p:nvSpPr>
            <p:cNvPr id="1015" name="Line 729"/>
            <p:cNvSpPr>
              <a:spLocks noChangeShapeType="1"/>
            </p:cNvSpPr>
            <p:nvPr/>
          </p:nvSpPr>
          <p:spPr bwMode="auto">
            <a:xfrm rot="-5466546">
              <a:off x="4834" y="1062"/>
              <a:ext cx="24"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16" name="Line 730"/>
            <p:cNvSpPr>
              <a:spLocks noChangeShapeType="1"/>
            </p:cNvSpPr>
            <p:nvPr/>
          </p:nvSpPr>
          <p:spPr bwMode="auto">
            <a:xfrm rot="-5466546">
              <a:off x="4863" y="1030"/>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17" name="Line 731"/>
            <p:cNvSpPr>
              <a:spLocks noChangeShapeType="1"/>
            </p:cNvSpPr>
            <p:nvPr/>
          </p:nvSpPr>
          <p:spPr bwMode="auto">
            <a:xfrm rot="-5466546">
              <a:off x="4891" y="994"/>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18" name="Line 732"/>
            <p:cNvSpPr>
              <a:spLocks noChangeShapeType="1"/>
            </p:cNvSpPr>
            <p:nvPr/>
          </p:nvSpPr>
          <p:spPr bwMode="auto">
            <a:xfrm rot="-5466546">
              <a:off x="4918" y="960"/>
              <a:ext cx="24" cy="2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19" name="Freeform 733"/>
            <p:cNvSpPr>
              <a:spLocks/>
            </p:cNvSpPr>
            <p:nvPr/>
          </p:nvSpPr>
          <p:spPr bwMode="auto">
            <a:xfrm rot="-5466546">
              <a:off x="4948" y="937"/>
              <a:ext cx="13" cy="11"/>
            </a:xfrm>
            <a:custGeom>
              <a:avLst/>
              <a:gdLst>
                <a:gd name="T0" fmla="*/ 0 w 19"/>
                <a:gd name="T1" fmla="*/ 0 h 19"/>
                <a:gd name="T2" fmla="*/ 19 w 19"/>
                <a:gd name="T3" fmla="*/ 19 h 19"/>
                <a:gd name="T4" fmla="*/ 19 w 19"/>
                <a:gd name="T5" fmla="*/ 19 h 19"/>
                <a:gd name="T6" fmla="*/ 19 w 19"/>
                <a:gd name="T7" fmla="*/ 19 h 19"/>
              </a:gdLst>
              <a:ahLst/>
              <a:cxnLst>
                <a:cxn ang="0">
                  <a:pos x="T0" y="T1"/>
                </a:cxn>
                <a:cxn ang="0">
                  <a:pos x="T2" y="T3"/>
                </a:cxn>
                <a:cxn ang="0">
                  <a:pos x="T4" y="T5"/>
                </a:cxn>
                <a:cxn ang="0">
                  <a:pos x="T6" y="T7"/>
                </a:cxn>
              </a:cxnLst>
              <a:rect l="0" t="0" r="r" b="b"/>
              <a:pathLst>
                <a:path w="19" h="19">
                  <a:moveTo>
                    <a:pt x="0" y="0"/>
                  </a:moveTo>
                  <a:lnTo>
                    <a:pt x="19" y="19"/>
                  </a:lnTo>
                  <a:lnTo>
                    <a:pt x="19" y="19"/>
                  </a:lnTo>
                  <a:lnTo>
                    <a:pt x="19" y="1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020" name="Line 734"/>
            <p:cNvSpPr>
              <a:spLocks noChangeShapeType="1"/>
            </p:cNvSpPr>
            <p:nvPr/>
          </p:nvSpPr>
          <p:spPr bwMode="auto">
            <a:xfrm rot="16133454" flipH="1">
              <a:off x="4842" y="729"/>
              <a:ext cx="30"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21" name="Line 735"/>
            <p:cNvSpPr>
              <a:spLocks noChangeShapeType="1"/>
            </p:cNvSpPr>
            <p:nvPr/>
          </p:nvSpPr>
          <p:spPr bwMode="auto">
            <a:xfrm rot="16133454" flipH="1">
              <a:off x="4867" y="796"/>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22" name="Line 736"/>
            <p:cNvSpPr>
              <a:spLocks noChangeShapeType="1"/>
            </p:cNvSpPr>
            <p:nvPr/>
          </p:nvSpPr>
          <p:spPr bwMode="auto">
            <a:xfrm rot="16133454" flipH="1">
              <a:off x="4889" y="838"/>
              <a:ext cx="27"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23" name="Line 737"/>
            <p:cNvSpPr>
              <a:spLocks noChangeShapeType="1"/>
            </p:cNvSpPr>
            <p:nvPr/>
          </p:nvSpPr>
          <p:spPr bwMode="auto">
            <a:xfrm rot="16133454" flipH="1">
              <a:off x="4911" y="878"/>
              <a:ext cx="30" cy="14"/>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24" name="Line 738"/>
            <p:cNvSpPr>
              <a:spLocks noChangeShapeType="1"/>
            </p:cNvSpPr>
            <p:nvPr/>
          </p:nvSpPr>
          <p:spPr bwMode="auto">
            <a:xfrm rot="16133454" flipH="1">
              <a:off x="4934" y="914"/>
              <a:ext cx="27" cy="17"/>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25" name="Line 739"/>
            <p:cNvSpPr>
              <a:spLocks noChangeShapeType="1"/>
            </p:cNvSpPr>
            <p:nvPr/>
          </p:nvSpPr>
          <p:spPr bwMode="auto">
            <a:xfrm rot="-5466546">
              <a:off x="4820" y="1063"/>
              <a:ext cx="34"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26" name="Line 740"/>
            <p:cNvSpPr>
              <a:spLocks noChangeShapeType="1"/>
            </p:cNvSpPr>
            <p:nvPr/>
          </p:nvSpPr>
          <p:spPr bwMode="auto">
            <a:xfrm rot="-5466546">
              <a:off x="4823" y="996"/>
              <a:ext cx="31"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27" name="Line 741"/>
            <p:cNvSpPr>
              <a:spLocks noChangeShapeType="1"/>
            </p:cNvSpPr>
            <p:nvPr/>
          </p:nvSpPr>
          <p:spPr bwMode="auto">
            <a:xfrm rot="-5466546">
              <a:off x="4823" y="929"/>
              <a:ext cx="33" cy="0"/>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28" name="Line 742"/>
            <p:cNvSpPr>
              <a:spLocks noChangeShapeType="1"/>
            </p:cNvSpPr>
            <p:nvPr/>
          </p:nvSpPr>
          <p:spPr bwMode="auto">
            <a:xfrm rot="-5466546">
              <a:off x="4826" y="859"/>
              <a:ext cx="34" cy="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29" name="Line 743"/>
            <p:cNvSpPr>
              <a:spLocks noChangeShapeType="1"/>
            </p:cNvSpPr>
            <p:nvPr/>
          </p:nvSpPr>
          <p:spPr bwMode="auto">
            <a:xfrm rot="-5466546">
              <a:off x="4828" y="790"/>
              <a:ext cx="34" cy="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30" name="Line 744"/>
            <p:cNvSpPr>
              <a:spLocks noChangeShapeType="1"/>
            </p:cNvSpPr>
            <p:nvPr/>
          </p:nvSpPr>
          <p:spPr bwMode="auto">
            <a:xfrm rot="-5466546">
              <a:off x="4643" y="925"/>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31" name="Line 745"/>
            <p:cNvSpPr>
              <a:spLocks noChangeShapeType="1"/>
            </p:cNvSpPr>
            <p:nvPr/>
          </p:nvSpPr>
          <p:spPr bwMode="auto">
            <a:xfrm rot="-5466546">
              <a:off x="4683" y="925"/>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32" name="Line 746"/>
            <p:cNvSpPr>
              <a:spLocks noChangeShapeType="1"/>
            </p:cNvSpPr>
            <p:nvPr/>
          </p:nvSpPr>
          <p:spPr bwMode="auto">
            <a:xfrm rot="-5466546">
              <a:off x="4723" y="924"/>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33" name="Line 747"/>
            <p:cNvSpPr>
              <a:spLocks noChangeShapeType="1"/>
            </p:cNvSpPr>
            <p:nvPr/>
          </p:nvSpPr>
          <p:spPr bwMode="auto">
            <a:xfrm rot="-5466546">
              <a:off x="4763" y="923"/>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34" name="Line 748"/>
            <p:cNvSpPr>
              <a:spLocks noChangeShapeType="1"/>
            </p:cNvSpPr>
            <p:nvPr/>
          </p:nvSpPr>
          <p:spPr bwMode="auto">
            <a:xfrm rot="-5466546">
              <a:off x="4802" y="921"/>
              <a:ext cx="4"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35" name="Line 749"/>
            <p:cNvSpPr>
              <a:spLocks noChangeShapeType="1"/>
            </p:cNvSpPr>
            <p:nvPr/>
          </p:nvSpPr>
          <p:spPr bwMode="auto">
            <a:xfrm rot="-5466546">
              <a:off x="4843" y="916"/>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36" name="Line 750"/>
            <p:cNvSpPr>
              <a:spLocks noChangeShapeType="1"/>
            </p:cNvSpPr>
            <p:nvPr/>
          </p:nvSpPr>
          <p:spPr bwMode="auto">
            <a:xfrm rot="-5466546">
              <a:off x="4883" y="916"/>
              <a:ext cx="1" cy="29"/>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37" name="Line 751"/>
            <p:cNvSpPr>
              <a:spLocks noChangeShapeType="1"/>
            </p:cNvSpPr>
            <p:nvPr/>
          </p:nvSpPr>
          <p:spPr bwMode="auto">
            <a:xfrm rot="-5466546">
              <a:off x="4922" y="916"/>
              <a:ext cx="1" cy="28"/>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38" name="Freeform 752"/>
            <p:cNvSpPr>
              <a:spLocks/>
            </p:cNvSpPr>
            <p:nvPr/>
          </p:nvSpPr>
          <p:spPr bwMode="auto">
            <a:xfrm rot="-5466546">
              <a:off x="4951" y="926"/>
              <a:ext cx="1" cy="5"/>
            </a:xfrm>
            <a:custGeom>
              <a:avLst/>
              <a:gdLst>
                <a:gd name="T0" fmla="*/ 0 h 9"/>
                <a:gd name="T1" fmla="*/ 9 h 9"/>
                <a:gd name="T2" fmla="*/ 9 h 9"/>
                <a:gd name="T3" fmla="*/ 9 h 9"/>
              </a:gdLst>
              <a:ahLst/>
              <a:cxnLst>
                <a:cxn ang="0">
                  <a:pos x="0" y="T0"/>
                </a:cxn>
                <a:cxn ang="0">
                  <a:pos x="0" y="T1"/>
                </a:cxn>
                <a:cxn ang="0">
                  <a:pos x="0" y="T2"/>
                </a:cxn>
                <a:cxn ang="0">
                  <a:pos x="0" y="T3"/>
                </a:cxn>
              </a:cxnLst>
              <a:rect l="0" t="0" r="r" b="b"/>
              <a:pathLst>
                <a:path h="9">
                  <a:moveTo>
                    <a:pt x="0" y="0"/>
                  </a:moveTo>
                  <a:lnTo>
                    <a:pt x="0" y="9"/>
                  </a:lnTo>
                  <a:lnTo>
                    <a:pt x="0" y="9"/>
                  </a:lnTo>
                  <a:lnTo>
                    <a:pt x="0" y="9"/>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039" name="Line 753"/>
            <p:cNvSpPr>
              <a:spLocks noChangeShapeType="1"/>
            </p:cNvSpPr>
            <p:nvPr/>
          </p:nvSpPr>
          <p:spPr bwMode="auto">
            <a:xfrm rot="-5466546" flipH="1" flipV="1">
              <a:off x="4820" y="757"/>
              <a:ext cx="21"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40" name="Line 754"/>
            <p:cNvSpPr>
              <a:spLocks noChangeShapeType="1"/>
            </p:cNvSpPr>
            <p:nvPr/>
          </p:nvSpPr>
          <p:spPr bwMode="auto">
            <a:xfrm rot="-5466546" flipH="1" flipV="1">
              <a:off x="4790" y="783"/>
              <a:ext cx="20"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41" name="Line 755"/>
            <p:cNvSpPr>
              <a:spLocks noChangeShapeType="1"/>
            </p:cNvSpPr>
            <p:nvPr/>
          </p:nvSpPr>
          <p:spPr bwMode="auto">
            <a:xfrm rot="-5466546" flipH="1" flipV="1">
              <a:off x="4756" y="812"/>
              <a:ext cx="21"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42" name="Line 756"/>
            <p:cNvSpPr>
              <a:spLocks noChangeShapeType="1"/>
            </p:cNvSpPr>
            <p:nvPr/>
          </p:nvSpPr>
          <p:spPr bwMode="auto">
            <a:xfrm rot="-5466546" flipH="1" flipV="1">
              <a:off x="4725" y="840"/>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43" name="Line 757"/>
            <p:cNvSpPr>
              <a:spLocks noChangeShapeType="1"/>
            </p:cNvSpPr>
            <p:nvPr/>
          </p:nvSpPr>
          <p:spPr bwMode="auto">
            <a:xfrm rot="-5466546" flipH="1" flipV="1">
              <a:off x="4692" y="869"/>
              <a:ext cx="21"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44" name="Line 758"/>
            <p:cNvSpPr>
              <a:spLocks noChangeShapeType="1"/>
            </p:cNvSpPr>
            <p:nvPr/>
          </p:nvSpPr>
          <p:spPr bwMode="auto">
            <a:xfrm rot="-5466546" flipH="1" flipV="1">
              <a:off x="4660" y="895"/>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45" name="Freeform 759"/>
            <p:cNvSpPr>
              <a:spLocks/>
            </p:cNvSpPr>
            <p:nvPr/>
          </p:nvSpPr>
          <p:spPr bwMode="auto">
            <a:xfrm rot="-5466546">
              <a:off x="4634" y="923"/>
              <a:ext cx="15" cy="17"/>
            </a:xfrm>
            <a:custGeom>
              <a:avLst/>
              <a:gdLst>
                <a:gd name="T0" fmla="*/ 20 w 20"/>
                <a:gd name="T1" fmla="*/ 29 h 29"/>
                <a:gd name="T2" fmla="*/ 0 w 20"/>
                <a:gd name="T3" fmla="*/ 0 h 29"/>
                <a:gd name="T4" fmla="*/ 0 w 20"/>
                <a:gd name="T5" fmla="*/ 0 h 29"/>
                <a:gd name="T6" fmla="*/ 0 w 20"/>
                <a:gd name="T7" fmla="*/ 0 h 29"/>
              </a:gdLst>
              <a:ahLst/>
              <a:cxnLst>
                <a:cxn ang="0">
                  <a:pos x="T0" y="T1"/>
                </a:cxn>
                <a:cxn ang="0">
                  <a:pos x="T2" y="T3"/>
                </a:cxn>
                <a:cxn ang="0">
                  <a:pos x="T4" y="T5"/>
                </a:cxn>
                <a:cxn ang="0">
                  <a:pos x="T6" y="T7"/>
                </a:cxn>
              </a:cxnLst>
              <a:rect l="0" t="0" r="r" b="b"/>
              <a:pathLst>
                <a:path w="20" h="29">
                  <a:moveTo>
                    <a:pt x="20" y="29"/>
                  </a:moveTo>
                  <a:lnTo>
                    <a:pt x="0" y="0"/>
                  </a:lnTo>
                  <a:lnTo>
                    <a:pt x="0" y="0"/>
                  </a:lnTo>
                  <a:lnTo>
                    <a:pt x="0" y="0"/>
                  </a:lnTo>
                </a:path>
              </a:pathLst>
            </a:custGeom>
            <a:noFill/>
            <a:ln w="7938">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solidFill>
                  <a:srgbClr val="3366FF"/>
                </a:solidFill>
              </a:endParaRPr>
            </a:p>
          </p:txBody>
        </p:sp>
        <p:sp>
          <p:nvSpPr>
            <p:cNvPr id="1046" name="Line 760"/>
            <p:cNvSpPr>
              <a:spLocks noChangeShapeType="1"/>
            </p:cNvSpPr>
            <p:nvPr/>
          </p:nvSpPr>
          <p:spPr bwMode="auto">
            <a:xfrm rot="16133454" flipH="1">
              <a:off x="4637" y="938"/>
              <a:ext cx="17" cy="25"/>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47" name="Line 761"/>
            <p:cNvSpPr>
              <a:spLocks noChangeShapeType="1"/>
            </p:cNvSpPr>
            <p:nvPr/>
          </p:nvSpPr>
          <p:spPr bwMode="auto">
            <a:xfrm rot="16133454" flipH="1">
              <a:off x="4670" y="964"/>
              <a:ext cx="20"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48" name="Line 762"/>
            <p:cNvSpPr>
              <a:spLocks noChangeShapeType="1"/>
            </p:cNvSpPr>
            <p:nvPr/>
          </p:nvSpPr>
          <p:spPr bwMode="auto">
            <a:xfrm rot="16133454" flipH="1">
              <a:off x="4706" y="988"/>
              <a:ext cx="17" cy="26"/>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49" name="Line 763"/>
            <p:cNvSpPr>
              <a:spLocks noChangeShapeType="1"/>
            </p:cNvSpPr>
            <p:nvPr/>
          </p:nvSpPr>
          <p:spPr bwMode="auto">
            <a:xfrm rot="16133454" flipH="1">
              <a:off x="4739" y="1012"/>
              <a:ext cx="17" cy="23"/>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50" name="Line 764"/>
            <p:cNvSpPr>
              <a:spLocks noChangeShapeType="1"/>
            </p:cNvSpPr>
            <p:nvPr/>
          </p:nvSpPr>
          <p:spPr bwMode="auto">
            <a:xfrm rot="16133454" flipH="1">
              <a:off x="4774" y="1037"/>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sp>
          <p:nvSpPr>
            <p:cNvPr id="1051" name="Line 765"/>
            <p:cNvSpPr>
              <a:spLocks noChangeShapeType="1"/>
            </p:cNvSpPr>
            <p:nvPr/>
          </p:nvSpPr>
          <p:spPr bwMode="auto">
            <a:xfrm rot="16133454" flipH="1">
              <a:off x="4808" y="1063"/>
              <a:ext cx="17" cy="22"/>
            </a:xfrm>
            <a:prstGeom prst="line">
              <a:avLst/>
            </a:prstGeom>
            <a:noFill/>
            <a:ln w="7938">
              <a:solidFill>
                <a:srgbClr val="000000"/>
              </a:solidFill>
              <a:round/>
              <a:headEnd/>
              <a:tailEnd/>
            </a:ln>
            <a:extLst>
              <a:ext uri="{909E8E84-426E-40dd-AFC4-6F175D3DCCD1}">
                <a14:hiddenFill xmlns:a14="http://schemas.microsoft.com/office/drawing/2010/main">
                  <a:noFill/>
                </a14:hiddenFill>
              </a:ext>
            </a:extLst>
          </p:spPr>
          <p:txBody>
            <a:bodyPr/>
            <a:lstStyle/>
            <a:p>
              <a:endParaRPr lang="en-US">
                <a:solidFill>
                  <a:srgbClr val="3366FF"/>
                </a:solidFill>
              </a:endParaRPr>
            </a:p>
          </p:txBody>
        </p:sp>
      </p:grpSp>
      <p:sp>
        <p:nvSpPr>
          <p:cNvPr id="1052" name="Oval 766"/>
          <p:cNvSpPr>
            <a:spLocks noChangeArrowheads="1"/>
          </p:cNvSpPr>
          <p:nvPr/>
        </p:nvSpPr>
        <p:spPr bwMode="auto">
          <a:xfrm rot="16133454">
            <a:off x="6587363" y="1600255"/>
            <a:ext cx="241300" cy="234950"/>
          </a:xfrm>
          <a:prstGeom prst="ellipse">
            <a:avLst/>
          </a:prstGeom>
          <a:solidFill>
            <a:srgbClr val="099B1B"/>
          </a:solidFill>
          <a:ln w="9525">
            <a:solidFill>
              <a:srgbClr val="099B1B"/>
            </a:solidFill>
            <a:round/>
            <a:headEnd/>
            <a:tailEnd/>
          </a:ln>
        </p:spPr>
        <p:txBody>
          <a:bodyPr wrap="none" anchor="ctr"/>
          <a:lstStyle/>
          <a:p>
            <a:endParaRPr lang="en-US">
              <a:solidFill>
                <a:srgbClr val="3366FF"/>
              </a:solidFill>
            </a:endParaRPr>
          </a:p>
        </p:txBody>
      </p:sp>
      <p:sp>
        <p:nvSpPr>
          <p:cNvPr id="1053" name="Oval 767"/>
          <p:cNvSpPr>
            <a:spLocks noChangeArrowheads="1"/>
          </p:cNvSpPr>
          <p:nvPr/>
        </p:nvSpPr>
        <p:spPr bwMode="auto">
          <a:xfrm rot="16133454">
            <a:off x="6731379" y="981963"/>
            <a:ext cx="241300" cy="234950"/>
          </a:xfrm>
          <a:prstGeom prst="ellipse">
            <a:avLst/>
          </a:prstGeom>
          <a:solidFill>
            <a:srgbClr val="15FF33"/>
          </a:solidFill>
          <a:ln w="9525">
            <a:solidFill>
              <a:srgbClr val="099B1B"/>
            </a:solidFill>
            <a:round/>
            <a:headEnd/>
            <a:tailEnd/>
          </a:ln>
        </p:spPr>
        <p:txBody>
          <a:bodyPr wrap="none" anchor="ctr"/>
          <a:lstStyle/>
          <a:p>
            <a:endParaRPr lang="en-US">
              <a:solidFill>
                <a:srgbClr val="3366FF"/>
              </a:solidFill>
            </a:endParaRPr>
          </a:p>
        </p:txBody>
      </p:sp>
      <p:sp>
        <p:nvSpPr>
          <p:cNvPr id="1054" name="Text Box 780"/>
          <p:cNvSpPr txBox="1">
            <a:spLocks noChangeArrowheads="1"/>
          </p:cNvSpPr>
          <p:nvPr/>
        </p:nvSpPr>
        <p:spPr bwMode="auto">
          <a:xfrm>
            <a:off x="4716016" y="678468"/>
            <a:ext cx="1132988" cy="446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r>
              <a:rPr lang="en-US" dirty="0">
                <a:solidFill>
                  <a:srgbClr val="84061D"/>
                </a:solidFill>
                <a:latin typeface="Arial" charset="0"/>
              </a:rPr>
              <a:t>+ </a:t>
            </a:r>
            <a:r>
              <a:rPr lang="en-US" dirty="0" smtClean="0">
                <a:solidFill>
                  <a:srgbClr val="84061D"/>
                </a:solidFill>
                <a:latin typeface="Arial" charset="0"/>
              </a:rPr>
              <a:t>Al</a:t>
            </a:r>
            <a:r>
              <a:rPr lang="en-US" baseline="-25000" dirty="0" smtClean="0">
                <a:solidFill>
                  <a:srgbClr val="84061D"/>
                </a:solidFill>
                <a:latin typeface="Arial" charset="0"/>
              </a:rPr>
              <a:t>2</a:t>
            </a:r>
            <a:r>
              <a:rPr lang="en-US" dirty="0" smtClean="0">
                <a:solidFill>
                  <a:srgbClr val="84061D"/>
                </a:solidFill>
                <a:latin typeface="Arial" charset="0"/>
              </a:rPr>
              <a:t>O</a:t>
            </a:r>
            <a:r>
              <a:rPr lang="en-US" baseline="-25000" dirty="0" smtClean="0">
                <a:solidFill>
                  <a:srgbClr val="84061D"/>
                </a:solidFill>
              </a:rPr>
              <a:t>3</a:t>
            </a:r>
            <a:endParaRPr lang="en-US" dirty="0">
              <a:solidFill>
                <a:srgbClr val="84061D"/>
              </a:solidFill>
            </a:endParaRPr>
          </a:p>
        </p:txBody>
      </p:sp>
      <p:sp>
        <p:nvSpPr>
          <p:cNvPr id="3" name="ZoneTexte 2"/>
          <p:cNvSpPr txBox="1"/>
          <p:nvPr/>
        </p:nvSpPr>
        <p:spPr>
          <a:xfrm>
            <a:off x="3779912" y="1412776"/>
            <a:ext cx="490351" cy="261610"/>
          </a:xfrm>
          <a:prstGeom prst="rect">
            <a:avLst/>
          </a:prstGeom>
          <a:noFill/>
        </p:spPr>
        <p:txBody>
          <a:bodyPr wrap="none" rtlCol="0">
            <a:spAutoFit/>
          </a:bodyPr>
          <a:lstStyle/>
          <a:p>
            <a:r>
              <a:rPr lang="fr-FR" sz="1100" dirty="0" smtClean="0">
                <a:solidFill>
                  <a:srgbClr val="FF6600"/>
                </a:solidFill>
              </a:rPr>
              <a:t>NBO</a:t>
            </a:r>
            <a:endParaRPr lang="fr-FR" sz="1100" dirty="0">
              <a:solidFill>
                <a:srgbClr val="FF6600"/>
              </a:solidFill>
            </a:endParaRPr>
          </a:p>
        </p:txBody>
      </p:sp>
      <p:sp>
        <p:nvSpPr>
          <p:cNvPr id="1057" name="ZoneTexte 1056"/>
          <p:cNvSpPr txBox="1"/>
          <p:nvPr/>
        </p:nvSpPr>
        <p:spPr>
          <a:xfrm>
            <a:off x="6775809" y="1268760"/>
            <a:ext cx="388479" cy="261610"/>
          </a:xfrm>
          <a:prstGeom prst="rect">
            <a:avLst/>
          </a:prstGeom>
          <a:noFill/>
        </p:spPr>
        <p:txBody>
          <a:bodyPr wrap="none" rtlCol="0">
            <a:spAutoFit/>
          </a:bodyPr>
          <a:lstStyle/>
          <a:p>
            <a:r>
              <a:rPr lang="fr-FR" sz="1100" dirty="0" smtClean="0">
                <a:solidFill>
                  <a:srgbClr val="DD0CD0"/>
                </a:solidFill>
              </a:rPr>
              <a:t>BO</a:t>
            </a:r>
            <a:endParaRPr lang="fr-FR" sz="1100" dirty="0">
              <a:solidFill>
                <a:srgbClr val="DD0CD0"/>
              </a:solidFill>
            </a:endParaRPr>
          </a:p>
        </p:txBody>
      </p:sp>
      <p:sp>
        <p:nvSpPr>
          <p:cNvPr id="1058" name="ZoneTexte 1057"/>
          <p:cNvSpPr txBox="1"/>
          <p:nvPr/>
        </p:nvSpPr>
        <p:spPr>
          <a:xfrm>
            <a:off x="683568" y="1124744"/>
            <a:ext cx="388479" cy="261610"/>
          </a:xfrm>
          <a:prstGeom prst="rect">
            <a:avLst/>
          </a:prstGeom>
          <a:noFill/>
        </p:spPr>
        <p:txBody>
          <a:bodyPr wrap="none" rtlCol="0">
            <a:spAutoFit/>
          </a:bodyPr>
          <a:lstStyle/>
          <a:p>
            <a:r>
              <a:rPr lang="fr-FR" sz="1100" dirty="0" smtClean="0">
                <a:solidFill>
                  <a:srgbClr val="21D6D0"/>
                </a:solidFill>
              </a:rPr>
              <a:t>BO</a:t>
            </a:r>
            <a:endParaRPr lang="fr-FR" sz="1100" dirty="0">
              <a:solidFill>
                <a:srgbClr val="21D6D0"/>
              </a:solidFill>
            </a:endParaRPr>
          </a:p>
        </p:txBody>
      </p:sp>
      <p:cxnSp>
        <p:nvCxnSpPr>
          <p:cNvPr id="6" name="Connecteur droit avec flèche 5"/>
          <p:cNvCxnSpPr/>
          <p:nvPr/>
        </p:nvCxnSpPr>
        <p:spPr bwMode="auto">
          <a:xfrm flipH="1" flipV="1">
            <a:off x="7020272" y="4797152"/>
            <a:ext cx="288032" cy="360040"/>
          </a:xfrm>
          <a:prstGeom prst="straightConnector1">
            <a:avLst/>
          </a:prstGeom>
          <a:solidFill>
            <a:schemeClr val="accent1"/>
          </a:solidFill>
          <a:ln w="38100" cap="flat" cmpd="sng" algn="ctr">
            <a:solidFill>
              <a:srgbClr val="DD0CD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055" name="ZoneTexte 1054"/>
          <p:cNvSpPr txBox="1"/>
          <p:nvPr/>
        </p:nvSpPr>
        <p:spPr>
          <a:xfrm>
            <a:off x="4355976" y="4941168"/>
            <a:ext cx="758441" cy="446276"/>
          </a:xfrm>
          <a:prstGeom prst="rect">
            <a:avLst/>
          </a:prstGeom>
          <a:noFill/>
        </p:spPr>
        <p:txBody>
          <a:bodyPr wrap="none" rtlCol="0">
            <a:spAutoFit/>
          </a:bodyPr>
          <a:lstStyle/>
          <a:p>
            <a:r>
              <a:rPr lang="fr-FR" b="1" dirty="0" smtClean="0">
                <a:solidFill>
                  <a:srgbClr val="249522"/>
                </a:solidFill>
              </a:rPr>
              <a:t>NS2</a:t>
            </a:r>
            <a:endParaRPr lang="fr-FR" b="1" dirty="0">
              <a:solidFill>
                <a:srgbClr val="249522"/>
              </a:solidFill>
            </a:endParaRPr>
          </a:p>
        </p:txBody>
      </p:sp>
      <p:cxnSp>
        <p:nvCxnSpPr>
          <p:cNvPr id="1056" name="Connecteur droit avec flèche 1055"/>
          <p:cNvCxnSpPr/>
          <p:nvPr/>
        </p:nvCxnSpPr>
        <p:spPr bwMode="auto">
          <a:xfrm>
            <a:off x="4644008" y="5373216"/>
            <a:ext cx="0" cy="648072"/>
          </a:xfrm>
          <a:prstGeom prst="straightConnector1">
            <a:avLst/>
          </a:prstGeom>
          <a:solidFill>
            <a:schemeClr val="accent1"/>
          </a:solidFill>
          <a:ln w="38100" cap="flat" cmpd="sng" algn="ctr">
            <a:solidFill>
              <a:srgbClr val="249522"/>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059" name="Connecteur droit avec flèche 1058"/>
          <p:cNvCxnSpPr/>
          <p:nvPr/>
        </p:nvCxnSpPr>
        <p:spPr bwMode="auto">
          <a:xfrm>
            <a:off x="6876256" y="4077072"/>
            <a:ext cx="720080" cy="504056"/>
          </a:xfrm>
          <a:prstGeom prst="straightConnector1">
            <a:avLst/>
          </a:prstGeom>
          <a:solidFill>
            <a:schemeClr val="accent1"/>
          </a:solidFill>
          <a:ln w="38100" cap="flat" cmpd="sng" algn="ctr">
            <a:solidFill>
              <a:srgbClr val="008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7" name="Rectangle 6"/>
          <p:cNvSpPr/>
          <p:nvPr/>
        </p:nvSpPr>
        <p:spPr>
          <a:xfrm>
            <a:off x="-36512" y="282134"/>
            <a:ext cx="5526360" cy="338554"/>
          </a:xfrm>
          <a:prstGeom prst="rect">
            <a:avLst/>
          </a:prstGeom>
        </p:spPr>
        <p:txBody>
          <a:bodyPr wrap="square">
            <a:spAutoFit/>
          </a:bodyPr>
          <a:lstStyle/>
          <a:p>
            <a:r>
              <a:rPr lang="fr-FR" sz="1600" b="1" dirty="0">
                <a:solidFill>
                  <a:schemeClr val="bg1"/>
                </a:solidFill>
              </a:rPr>
              <a:t>Structure versus propriétés des silicates fondus</a:t>
            </a:r>
          </a:p>
        </p:txBody>
      </p:sp>
    </p:spTree>
    <p:extLst>
      <p:ext uri="{BB962C8B-B14F-4D97-AF65-F5344CB8AC3E}">
        <p14:creationId xmlns:p14="http://schemas.microsoft.com/office/powerpoint/2010/main" val="291739421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ouvelle présentation">
  <a:themeElements>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ouvelle présentation">
      <a:majorFont>
        <a:latin typeface="Arial"/>
        <a:ea typeface="ＭＳ Ｐゴシック"/>
        <a:cs typeface="ＭＳ Ｐゴシック"/>
      </a:majorFont>
      <a:minorFont>
        <a:latin typeface="Arial"/>
        <a:ea typeface="ＭＳ Ｐゴシック"/>
        <a:cs typeface="ＭＳ Ｐゴシック"/>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fr-FR"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uvelle pré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ouvelle pré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ouvelle pré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ouvelle pré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ouvelle pré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ouvelle pré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ouvelle pré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ouvelle pré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ouvelle pré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42542</TotalTime>
  <Words>1376</Words>
  <Application>Microsoft Macintosh PowerPoint</Application>
  <PresentationFormat>Présentation à l'écran (4:3)</PresentationFormat>
  <Paragraphs>324</Paragraphs>
  <Slides>23</Slides>
  <Notes>7</Notes>
  <HiddenSlides>2</HiddenSlides>
  <MMClips>0</MMClips>
  <ScaleCrop>false</ScaleCrop>
  <HeadingPairs>
    <vt:vector size="4" baseType="variant">
      <vt:variant>
        <vt:lpstr>Thème</vt:lpstr>
      </vt:variant>
      <vt:variant>
        <vt:i4>1</vt:i4>
      </vt:variant>
      <vt:variant>
        <vt:lpstr>Titres des diapositives</vt:lpstr>
      </vt:variant>
      <vt:variant>
        <vt:i4>23</vt:i4>
      </vt:variant>
    </vt:vector>
  </HeadingPairs>
  <TitlesOfParts>
    <vt:vector size="24" baseType="lpstr">
      <vt:lpstr>Nouvelle présentation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CNRS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Daniel Neuville</dc:creator>
  <cp:lastModifiedBy>daniel daniel</cp:lastModifiedBy>
  <cp:revision>254</cp:revision>
  <cp:lastPrinted>2013-08-29T08:21:23Z</cp:lastPrinted>
  <dcterms:created xsi:type="dcterms:W3CDTF">2005-07-08T15:25:14Z</dcterms:created>
  <dcterms:modified xsi:type="dcterms:W3CDTF">2016-03-21T11:39:12Z</dcterms:modified>
</cp:coreProperties>
</file>