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comments/comment2.xml" ContentType="application/vnd.openxmlformats-officedocument.presentationml.comments+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diagrams/layout2.xml" ContentType="application/vnd.openxmlformats-officedocument.drawingml.diagramLayout+xml"/>
  <Override PartName="/ppt/comments/comment1.xml" ContentType="application/vnd.openxmlformats-officedocument.presentationml.comments+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42"/>
  </p:notesMasterIdLst>
  <p:handoutMasterIdLst>
    <p:handoutMasterId r:id="rId43"/>
  </p:handoutMasterIdLst>
  <p:sldIdLst>
    <p:sldId id="256" r:id="rId2"/>
    <p:sldId id="299" r:id="rId3"/>
    <p:sldId id="258" r:id="rId4"/>
    <p:sldId id="265" r:id="rId5"/>
    <p:sldId id="266" r:id="rId6"/>
    <p:sldId id="267" r:id="rId7"/>
    <p:sldId id="301" r:id="rId8"/>
    <p:sldId id="257" r:id="rId9"/>
    <p:sldId id="261" r:id="rId10"/>
    <p:sldId id="260" r:id="rId11"/>
    <p:sldId id="263" r:id="rId12"/>
    <p:sldId id="264" r:id="rId13"/>
    <p:sldId id="268" r:id="rId14"/>
    <p:sldId id="269" r:id="rId15"/>
    <p:sldId id="271" r:id="rId16"/>
    <p:sldId id="270" r:id="rId17"/>
    <p:sldId id="272" r:id="rId18"/>
    <p:sldId id="273" r:id="rId19"/>
    <p:sldId id="274" r:id="rId20"/>
    <p:sldId id="275" r:id="rId21"/>
    <p:sldId id="276" r:id="rId22"/>
    <p:sldId id="277" r:id="rId23"/>
    <p:sldId id="278" r:id="rId24"/>
    <p:sldId id="298"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 id="296" r:id="rId38"/>
    <p:sldId id="293" r:id="rId39"/>
    <p:sldId id="295" r:id="rId40"/>
    <p:sldId id="297" r:id="rId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shiba-royon" initials="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296980"/>
    <a:srgbClr val="555C78"/>
    <a:srgbClr val="1A2E52"/>
    <a:srgbClr val="1B3E55"/>
    <a:srgbClr val="002D86"/>
    <a:srgbClr val="619B90"/>
    <a:srgbClr val="CCCC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0" d="100"/>
          <a:sy n="80" d="100"/>
        </p:scale>
        <p:origin x="-2490" y="-43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6-30T21:55:27.464"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6-30T21:55:27.464" idx="2">
    <p:pos x="10" y="10"/>
    <p:text/>
  </p:cm>
</p:cmLst>
</file>

<file path=ppt/diagrams/_rels/data3.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EF8A1C-4D2F-46CE-8C86-CDA28342910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fr-FR"/>
        </a:p>
      </dgm:t>
    </dgm:pt>
    <dgm:pt modelId="{93C646E7-9B34-4DD3-95E9-94E143CF13DF}">
      <dgm:prSet phldrT="[Texte]" custT="1"/>
      <dgm:spPr/>
      <dgm:t>
        <a:bodyPr/>
        <a:lstStyle/>
        <a:p>
          <a:r>
            <a:rPr lang="fr-FR" sz="2400" dirty="0" smtClean="0"/>
            <a:t>3 Territoires-clés</a:t>
          </a:r>
          <a:endParaRPr lang="fr-FR" sz="2400" dirty="0"/>
        </a:p>
      </dgm:t>
    </dgm:pt>
    <dgm:pt modelId="{5E4CA8F5-B651-4256-9554-E9F4B972A53E}" type="parTrans" cxnId="{281E0B84-B149-4B2C-BFA2-A8EBB5FCECDD}">
      <dgm:prSet/>
      <dgm:spPr/>
      <dgm:t>
        <a:bodyPr/>
        <a:lstStyle/>
        <a:p>
          <a:endParaRPr lang="fr-FR"/>
        </a:p>
      </dgm:t>
    </dgm:pt>
    <dgm:pt modelId="{ED86537B-6C91-42AB-9235-748C4519D9BD}" type="sibTrans" cxnId="{281E0B84-B149-4B2C-BFA2-A8EBB5FCECDD}">
      <dgm:prSet/>
      <dgm:spPr/>
      <dgm:t>
        <a:bodyPr/>
        <a:lstStyle/>
        <a:p>
          <a:endParaRPr lang="fr-FR"/>
        </a:p>
      </dgm:t>
    </dgm:pt>
    <dgm:pt modelId="{F245986E-9F62-42C9-A745-FACE690BC84E}">
      <dgm:prSet phldrT="[Texte]"/>
      <dgm:spPr/>
      <dgm:t>
        <a:bodyPr/>
        <a:lstStyle/>
        <a:p>
          <a:r>
            <a:rPr lang="fr-FR" dirty="0" smtClean="0"/>
            <a:t>Ressources NRJ</a:t>
          </a:r>
          <a:endParaRPr lang="fr-FR" dirty="0"/>
        </a:p>
      </dgm:t>
    </dgm:pt>
    <dgm:pt modelId="{85E232C1-45AD-4210-B34F-C2F6312ECAF9}" type="parTrans" cxnId="{2F33A830-103B-4D47-A41A-4E0BF8A1B5FC}">
      <dgm:prSet/>
      <dgm:spPr/>
      <dgm:t>
        <a:bodyPr/>
        <a:lstStyle/>
        <a:p>
          <a:endParaRPr lang="fr-FR"/>
        </a:p>
      </dgm:t>
    </dgm:pt>
    <dgm:pt modelId="{EC91C09B-4142-40E2-9452-6EE97960D47B}" type="sibTrans" cxnId="{2F33A830-103B-4D47-A41A-4E0BF8A1B5FC}">
      <dgm:prSet/>
      <dgm:spPr/>
      <dgm:t>
        <a:bodyPr/>
        <a:lstStyle/>
        <a:p>
          <a:endParaRPr lang="fr-FR"/>
        </a:p>
      </dgm:t>
    </dgm:pt>
    <dgm:pt modelId="{83456F4D-0ABF-46CC-83F2-8622D511F9FB}">
      <dgm:prSet phldrT="[Texte]"/>
      <dgm:spPr/>
      <dgm:t>
        <a:bodyPr/>
        <a:lstStyle/>
        <a:p>
          <a:r>
            <a:rPr lang="fr-FR" dirty="0" smtClean="0"/>
            <a:t>Contexte socio-économique</a:t>
          </a:r>
          <a:endParaRPr lang="fr-FR" dirty="0"/>
        </a:p>
      </dgm:t>
    </dgm:pt>
    <dgm:pt modelId="{92079883-9EA5-4401-9D04-985BDEFFCDBC}" type="parTrans" cxnId="{3DF21256-0E54-4521-BC6D-0951BA0146BD}">
      <dgm:prSet/>
      <dgm:spPr/>
      <dgm:t>
        <a:bodyPr/>
        <a:lstStyle/>
        <a:p>
          <a:endParaRPr lang="fr-FR"/>
        </a:p>
      </dgm:t>
    </dgm:pt>
    <dgm:pt modelId="{8A9AA22E-03A5-4FA5-B2E0-5F6F5B70C7E4}" type="sibTrans" cxnId="{3DF21256-0E54-4521-BC6D-0951BA0146BD}">
      <dgm:prSet/>
      <dgm:spPr/>
      <dgm:t>
        <a:bodyPr/>
        <a:lstStyle/>
        <a:p>
          <a:endParaRPr lang="fr-FR"/>
        </a:p>
      </dgm:t>
    </dgm:pt>
    <dgm:pt modelId="{BED57793-6FDC-4323-B8AE-4525D75AF0D1}">
      <dgm:prSet phldrT="[Texte]" custT="1"/>
      <dgm:spPr/>
      <dgm:t>
        <a:bodyPr/>
        <a:lstStyle/>
        <a:p>
          <a:r>
            <a:rPr lang="fr-FR" sz="2400" dirty="0" smtClean="0"/>
            <a:t>Enquête socio-anthropologique</a:t>
          </a:r>
          <a:endParaRPr lang="fr-FR" sz="2400" dirty="0"/>
        </a:p>
      </dgm:t>
    </dgm:pt>
    <dgm:pt modelId="{0B14BB94-FCCC-428C-8C66-261137394D13}" type="parTrans" cxnId="{610AE847-8BFA-4D91-93C1-AC348DC53AF1}">
      <dgm:prSet/>
      <dgm:spPr/>
      <dgm:t>
        <a:bodyPr/>
        <a:lstStyle/>
        <a:p>
          <a:endParaRPr lang="fr-FR"/>
        </a:p>
      </dgm:t>
    </dgm:pt>
    <dgm:pt modelId="{BC8E976A-B653-4DD9-AB73-6AA76325C166}" type="sibTrans" cxnId="{610AE847-8BFA-4D91-93C1-AC348DC53AF1}">
      <dgm:prSet/>
      <dgm:spPr/>
      <dgm:t>
        <a:bodyPr/>
        <a:lstStyle/>
        <a:p>
          <a:endParaRPr lang="fr-FR"/>
        </a:p>
      </dgm:t>
    </dgm:pt>
    <dgm:pt modelId="{3A59AF43-52F3-4FB7-9D34-BD41A8E8B504}">
      <dgm:prSet phldrT="[Texte]"/>
      <dgm:spPr/>
      <dgm:t>
        <a:bodyPr/>
        <a:lstStyle/>
        <a:p>
          <a:r>
            <a:rPr lang="fr-FR" dirty="0" smtClean="0"/>
            <a:t>Besoins énergétiques</a:t>
          </a:r>
          <a:endParaRPr lang="fr-FR" dirty="0"/>
        </a:p>
      </dgm:t>
    </dgm:pt>
    <dgm:pt modelId="{9A69955D-E9D3-48C7-8871-9F8E0B8DC602}" type="parTrans" cxnId="{BEC2531D-EFE9-407A-8FB9-35A751090B77}">
      <dgm:prSet/>
      <dgm:spPr/>
      <dgm:t>
        <a:bodyPr/>
        <a:lstStyle/>
        <a:p>
          <a:endParaRPr lang="fr-FR"/>
        </a:p>
      </dgm:t>
    </dgm:pt>
    <dgm:pt modelId="{A7B8BF72-B2EC-4DE6-B9F2-73BE6461BD3D}" type="sibTrans" cxnId="{BEC2531D-EFE9-407A-8FB9-35A751090B77}">
      <dgm:prSet/>
      <dgm:spPr/>
      <dgm:t>
        <a:bodyPr/>
        <a:lstStyle/>
        <a:p>
          <a:endParaRPr lang="fr-FR"/>
        </a:p>
      </dgm:t>
    </dgm:pt>
    <dgm:pt modelId="{5A483CB0-BD8B-4282-97BC-7668706D7572}">
      <dgm:prSet phldrT="[Texte]"/>
      <dgm:spPr/>
      <dgm:t>
        <a:bodyPr/>
        <a:lstStyle/>
        <a:p>
          <a:r>
            <a:rPr lang="fr-FR" dirty="0" smtClean="0"/>
            <a:t>Offre actuelle</a:t>
          </a:r>
          <a:endParaRPr lang="fr-FR" dirty="0"/>
        </a:p>
      </dgm:t>
    </dgm:pt>
    <dgm:pt modelId="{8856554B-0A78-4168-A36E-5E67E13AEE1F}" type="parTrans" cxnId="{71207D22-ED75-42B0-9102-42D048B596A2}">
      <dgm:prSet/>
      <dgm:spPr/>
      <dgm:t>
        <a:bodyPr/>
        <a:lstStyle/>
        <a:p>
          <a:endParaRPr lang="fr-FR"/>
        </a:p>
      </dgm:t>
    </dgm:pt>
    <dgm:pt modelId="{3A91853D-E298-47E8-A10A-3F100451F869}" type="sibTrans" cxnId="{71207D22-ED75-42B0-9102-42D048B596A2}">
      <dgm:prSet/>
      <dgm:spPr/>
      <dgm:t>
        <a:bodyPr/>
        <a:lstStyle/>
        <a:p>
          <a:endParaRPr lang="fr-FR"/>
        </a:p>
      </dgm:t>
    </dgm:pt>
    <dgm:pt modelId="{C4D51484-9D7F-4C91-8111-5D3FF7B8AC1A}">
      <dgm:prSet phldrT="[Texte]" custT="1"/>
      <dgm:spPr/>
      <dgm:t>
        <a:bodyPr/>
        <a:lstStyle/>
        <a:p>
          <a:r>
            <a:rPr lang="fr-FR" sz="2400" dirty="0" smtClean="0"/>
            <a:t>Analyse </a:t>
          </a:r>
          <a:r>
            <a:rPr lang="fr-FR" sz="2400" dirty="0" err="1" smtClean="0"/>
            <a:t>multi-critères</a:t>
          </a:r>
          <a:r>
            <a:rPr lang="fr-FR" sz="2400" dirty="0" smtClean="0"/>
            <a:t> des filières NRJ</a:t>
          </a:r>
          <a:endParaRPr lang="fr-FR" sz="2400" dirty="0"/>
        </a:p>
      </dgm:t>
    </dgm:pt>
    <dgm:pt modelId="{25054D3F-DC9F-4254-A4A5-CA1A93CE9DB7}" type="parTrans" cxnId="{92B179D2-3A28-4DC9-9630-FE6CD4745ECF}">
      <dgm:prSet/>
      <dgm:spPr/>
      <dgm:t>
        <a:bodyPr/>
        <a:lstStyle/>
        <a:p>
          <a:endParaRPr lang="fr-FR"/>
        </a:p>
      </dgm:t>
    </dgm:pt>
    <dgm:pt modelId="{9EA1BD7F-2C4A-437B-AEA4-2238D254AE85}" type="sibTrans" cxnId="{92B179D2-3A28-4DC9-9630-FE6CD4745ECF}">
      <dgm:prSet/>
      <dgm:spPr/>
      <dgm:t>
        <a:bodyPr/>
        <a:lstStyle/>
        <a:p>
          <a:endParaRPr lang="fr-FR"/>
        </a:p>
      </dgm:t>
    </dgm:pt>
    <dgm:pt modelId="{E428F302-E6C3-4FD3-AFCC-ABBC28E463FE}">
      <dgm:prSet phldrT="[Texte]"/>
      <dgm:spPr/>
      <dgm:t>
        <a:bodyPr/>
        <a:lstStyle/>
        <a:p>
          <a:r>
            <a:rPr lang="fr-FR" dirty="0" smtClean="0"/>
            <a:t>Bilan énergétique/territoire</a:t>
          </a:r>
          <a:endParaRPr lang="fr-FR" dirty="0"/>
        </a:p>
      </dgm:t>
    </dgm:pt>
    <dgm:pt modelId="{48EFEB9D-05A6-4313-9142-419951105F3D}" type="parTrans" cxnId="{6E60579E-91C5-40DE-A90D-496DAA3F492A}">
      <dgm:prSet/>
      <dgm:spPr/>
      <dgm:t>
        <a:bodyPr/>
        <a:lstStyle/>
        <a:p>
          <a:endParaRPr lang="fr-FR"/>
        </a:p>
      </dgm:t>
    </dgm:pt>
    <dgm:pt modelId="{316C9B19-F68B-453F-9A7E-CA19C3419C11}" type="sibTrans" cxnId="{6E60579E-91C5-40DE-A90D-496DAA3F492A}">
      <dgm:prSet/>
      <dgm:spPr/>
      <dgm:t>
        <a:bodyPr/>
        <a:lstStyle/>
        <a:p>
          <a:endParaRPr lang="fr-FR"/>
        </a:p>
      </dgm:t>
    </dgm:pt>
    <dgm:pt modelId="{67A09C9A-92F8-43C6-9695-33C1069F5831}">
      <dgm:prSet phldrT="[Texte]"/>
      <dgm:spPr/>
      <dgm:t>
        <a:bodyPr/>
        <a:lstStyle/>
        <a:p>
          <a:r>
            <a:rPr lang="fr-FR" dirty="0" smtClean="0"/>
            <a:t>Évaluation objective / perception sociale</a:t>
          </a:r>
          <a:endParaRPr lang="fr-FR" dirty="0"/>
        </a:p>
      </dgm:t>
    </dgm:pt>
    <dgm:pt modelId="{758B330B-15A3-41D1-A90E-6437A4740074}" type="parTrans" cxnId="{47715DEE-33C0-42B6-A125-46589E9255A7}">
      <dgm:prSet/>
      <dgm:spPr/>
      <dgm:t>
        <a:bodyPr/>
        <a:lstStyle/>
        <a:p>
          <a:endParaRPr lang="fr-FR"/>
        </a:p>
      </dgm:t>
    </dgm:pt>
    <dgm:pt modelId="{1BF31158-E7C7-40C1-990D-CD2A7E12B91E}" type="sibTrans" cxnId="{47715DEE-33C0-42B6-A125-46589E9255A7}">
      <dgm:prSet/>
      <dgm:spPr/>
      <dgm:t>
        <a:bodyPr/>
        <a:lstStyle/>
        <a:p>
          <a:endParaRPr lang="fr-FR"/>
        </a:p>
      </dgm:t>
    </dgm:pt>
    <dgm:pt modelId="{DD4D946C-2A9F-4E9D-A84E-9EE9F79BED81}">
      <dgm:prSet phldrT="[Texte]"/>
      <dgm:spPr/>
      <dgm:t>
        <a:bodyPr/>
        <a:lstStyle/>
        <a:p>
          <a:r>
            <a:rPr lang="fr-FR" dirty="0" smtClean="0"/>
            <a:t>Configuration géographique</a:t>
          </a:r>
          <a:endParaRPr lang="fr-FR" dirty="0"/>
        </a:p>
      </dgm:t>
    </dgm:pt>
    <dgm:pt modelId="{06B91D5D-F514-4A6B-BAE3-50A3B7434D6A}" type="parTrans" cxnId="{00C96FB9-B61D-4F98-9E6D-9852F809F8A2}">
      <dgm:prSet/>
      <dgm:spPr/>
      <dgm:t>
        <a:bodyPr/>
        <a:lstStyle/>
        <a:p>
          <a:endParaRPr lang="fr-FR"/>
        </a:p>
      </dgm:t>
    </dgm:pt>
    <dgm:pt modelId="{4E40328C-E684-4793-AC90-295978F1CE95}" type="sibTrans" cxnId="{00C96FB9-B61D-4F98-9E6D-9852F809F8A2}">
      <dgm:prSet/>
      <dgm:spPr/>
      <dgm:t>
        <a:bodyPr/>
        <a:lstStyle/>
        <a:p>
          <a:endParaRPr lang="fr-FR"/>
        </a:p>
      </dgm:t>
    </dgm:pt>
    <dgm:pt modelId="{3BA3EF1D-A386-4BA5-8348-00954493478B}">
      <dgm:prSet phldrT="[Texte]"/>
      <dgm:spPr/>
      <dgm:t>
        <a:bodyPr/>
        <a:lstStyle/>
        <a:p>
          <a:r>
            <a:rPr lang="fr-FR" dirty="0" smtClean="0"/>
            <a:t>Capacités futures</a:t>
          </a:r>
          <a:endParaRPr lang="fr-FR" dirty="0"/>
        </a:p>
      </dgm:t>
    </dgm:pt>
    <dgm:pt modelId="{311710F4-20FF-4C55-85CD-BFBA5C719CEA}" type="parTrans" cxnId="{980E73AF-D093-4AAB-BC00-BD288ABCB031}">
      <dgm:prSet/>
      <dgm:spPr/>
      <dgm:t>
        <a:bodyPr/>
        <a:lstStyle/>
        <a:p>
          <a:endParaRPr lang="fr-FR"/>
        </a:p>
      </dgm:t>
    </dgm:pt>
    <dgm:pt modelId="{87A16C00-D9E9-4209-86F8-66028924C8DD}" type="sibTrans" cxnId="{980E73AF-D093-4AAB-BC00-BD288ABCB031}">
      <dgm:prSet/>
      <dgm:spPr/>
      <dgm:t>
        <a:bodyPr/>
        <a:lstStyle/>
        <a:p>
          <a:endParaRPr lang="fr-FR"/>
        </a:p>
      </dgm:t>
    </dgm:pt>
    <dgm:pt modelId="{5FB55C91-7FCA-44F2-8C3F-2FAF16FDB038}">
      <dgm:prSet phldrT="[Texte]"/>
      <dgm:spPr/>
      <dgm:t>
        <a:bodyPr/>
        <a:lstStyle/>
        <a:p>
          <a:r>
            <a:rPr lang="fr-FR" dirty="0" smtClean="0"/>
            <a:t>Bilan énergétique /filière</a:t>
          </a:r>
          <a:endParaRPr lang="fr-FR" dirty="0"/>
        </a:p>
      </dgm:t>
    </dgm:pt>
    <dgm:pt modelId="{E1658E6E-E9DE-45DA-AA84-8D983325598A}" type="parTrans" cxnId="{C98AB216-4DB5-4E43-8C96-4496E0CB0C71}">
      <dgm:prSet/>
      <dgm:spPr/>
      <dgm:t>
        <a:bodyPr/>
        <a:lstStyle/>
        <a:p>
          <a:endParaRPr lang="fr-FR"/>
        </a:p>
      </dgm:t>
    </dgm:pt>
    <dgm:pt modelId="{15B14641-BADE-497B-B2B9-C5C1DE157DB4}" type="sibTrans" cxnId="{C98AB216-4DB5-4E43-8C96-4496E0CB0C71}">
      <dgm:prSet/>
      <dgm:spPr/>
      <dgm:t>
        <a:bodyPr/>
        <a:lstStyle/>
        <a:p>
          <a:endParaRPr lang="fr-FR"/>
        </a:p>
      </dgm:t>
    </dgm:pt>
    <dgm:pt modelId="{57F7F9B2-0127-4E78-BA73-134A778ED19E}" type="pres">
      <dgm:prSet presAssocID="{20EF8A1C-4D2F-46CE-8C86-CDA283429104}" presName="Name0" presStyleCnt="0">
        <dgm:presLayoutVars>
          <dgm:chMax val="7"/>
          <dgm:dir/>
          <dgm:animLvl val="lvl"/>
          <dgm:resizeHandles val="exact"/>
        </dgm:presLayoutVars>
      </dgm:prSet>
      <dgm:spPr/>
      <dgm:t>
        <a:bodyPr/>
        <a:lstStyle/>
        <a:p>
          <a:endParaRPr lang="fr-FR"/>
        </a:p>
      </dgm:t>
    </dgm:pt>
    <dgm:pt modelId="{69C1878B-2629-4822-9237-2914DCD3EECB}" type="pres">
      <dgm:prSet presAssocID="{93C646E7-9B34-4DD3-95E9-94E143CF13DF}" presName="circle1" presStyleLbl="node1" presStyleIdx="0" presStyleCnt="3"/>
      <dgm:spPr/>
    </dgm:pt>
    <dgm:pt modelId="{53AF72BC-A980-495C-95A2-49181ABC4B24}" type="pres">
      <dgm:prSet presAssocID="{93C646E7-9B34-4DD3-95E9-94E143CF13DF}" presName="space" presStyleCnt="0"/>
      <dgm:spPr/>
    </dgm:pt>
    <dgm:pt modelId="{F4F0419A-8171-4A0F-9CC4-92777DCE312C}" type="pres">
      <dgm:prSet presAssocID="{93C646E7-9B34-4DD3-95E9-94E143CF13DF}" presName="rect1" presStyleLbl="alignAcc1" presStyleIdx="0" presStyleCnt="3"/>
      <dgm:spPr/>
      <dgm:t>
        <a:bodyPr/>
        <a:lstStyle/>
        <a:p>
          <a:endParaRPr lang="fr-FR"/>
        </a:p>
      </dgm:t>
    </dgm:pt>
    <dgm:pt modelId="{F6D80309-45EB-41C2-B9FA-CDFA3E637A16}" type="pres">
      <dgm:prSet presAssocID="{BED57793-6FDC-4323-B8AE-4525D75AF0D1}" presName="vertSpace2" presStyleLbl="node1" presStyleIdx="0" presStyleCnt="3"/>
      <dgm:spPr/>
    </dgm:pt>
    <dgm:pt modelId="{E9262A10-6EF8-4B2D-A3DE-CCED4AC31CD0}" type="pres">
      <dgm:prSet presAssocID="{BED57793-6FDC-4323-B8AE-4525D75AF0D1}" presName="circle2" presStyleLbl="node1" presStyleIdx="1" presStyleCnt="3"/>
      <dgm:spPr/>
    </dgm:pt>
    <dgm:pt modelId="{7BB7B85A-BBC0-4F0F-BBB0-4792E18CEA8D}" type="pres">
      <dgm:prSet presAssocID="{BED57793-6FDC-4323-B8AE-4525D75AF0D1}" presName="rect2" presStyleLbl="alignAcc1" presStyleIdx="1" presStyleCnt="3" custScaleX="100848"/>
      <dgm:spPr/>
      <dgm:t>
        <a:bodyPr/>
        <a:lstStyle/>
        <a:p>
          <a:endParaRPr lang="fr-FR"/>
        </a:p>
      </dgm:t>
    </dgm:pt>
    <dgm:pt modelId="{47FC4D7A-D0E3-4A26-8CB4-2B556A457DA1}" type="pres">
      <dgm:prSet presAssocID="{C4D51484-9D7F-4C91-8111-5D3FF7B8AC1A}" presName="vertSpace3" presStyleLbl="node1" presStyleIdx="1" presStyleCnt="3"/>
      <dgm:spPr/>
    </dgm:pt>
    <dgm:pt modelId="{3551F2F3-FDB8-4A49-B431-7FB1B3975F50}" type="pres">
      <dgm:prSet presAssocID="{C4D51484-9D7F-4C91-8111-5D3FF7B8AC1A}" presName="circle3" presStyleLbl="node1" presStyleIdx="2" presStyleCnt="3"/>
      <dgm:spPr/>
    </dgm:pt>
    <dgm:pt modelId="{122E8A24-67C6-49D1-AF5F-65900C749CAA}" type="pres">
      <dgm:prSet presAssocID="{C4D51484-9D7F-4C91-8111-5D3FF7B8AC1A}" presName="rect3" presStyleLbl="alignAcc1" presStyleIdx="2" presStyleCnt="3"/>
      <dgm:spPr/>
      <dgm:t>
        <a:bodyPr/>
        <a:lstStyle/>
        <a:p>
          <a:endParaRPr lang="fr-FR"/>
        </a:p>
      </dgm:t>
    </dgm:pt>
    <dgm:pt modelId="{1B80D223-A710-4AF4-9E99-310FA33905AC}" type="pres">
      <dgm:prSet presAssocID="{93C646E7-9B34-4DD3-95E9-94E143CF13DF}" presName="rect1ParTx" presStyleLbl="alignAcc1" presStyleIdx="2" presStyleCnt="3">
        <dgm:presLayoutVars>
          <dgm:chMax val="1"/>
          <dgm:bulletEnabled val="1"/>
        </dgm:presLayoutVars>
      </dgm:prSet>
      <dgm:spPr/>
      <dgm:t>
        <a:bodyPr/>
        <a:lstStyle/>
        <a:p>
          <a:endParaRPr lang="fr-FR"/>
        </a:p>
      </dgm:t>
    </dgm:pt>
    <dgm:pt modelId="{1102C01C-A35F-4780-8BDD-2F04063696CE}" type="pres">
      <dgm:prSet presAssocID="{93C646E7-9B34-4DD3-95E9-94E143CF13DF}" presName="rect1ChTx" presStyleLbl="alignAcc1" presStyleIdx="2" presStyleCnt="3">
        <dgm:presLayoutVars>
          <dgm:bulletEnabled val="1"/>
        </dgm:presLayoutVars>
      </dgm:prSet>
      <dgm:spPr/>
      <dgm:t>
        <a:bodyPr/>
        <a:lstStyle/>
        <a:p>
          <a:endParaRPr lang="fr-FR"/>
        </a:p>
      </dgm:t>
    </dgm:pt>
    <dgm:pt modelId="{0AFC0BD7-8DFB-4D5E-8E4A-9C2EF8A97C69}" type="pres">
      <dgm:prSet presAssocID="{BED57793-6FDC-4323-B8AE-4525D75AF0D1}" presName="rect2ParTx" presStyleLbl="alignAcc1" presStyleIdx="2" presStyleCnt="3">
        <dgm:presLayoutVars>
          <dgm:chMax val="1"/>
          <dgm:bulletEnabled val="1"/>
        </dgm:presLayoutVars>
      </dgm:prSet>
      <dgm:spPr/>
      <dgm:t>
        <a:bodyPr/>
        <a:lstStyle/>
        <a:p>
          <a:endParaRPr lang="fr-FR"/>
        </a:p>
      </dgm:t>
    </dgm:pt>
    <dgm:pt modelId="{DE16162B-A16A-4F87-B385-47AE4C7B0FA3}" type="pres">
      <dgm:prSet presAssocID="{BED57793-6FDC-4323-B8AE-4525D75AF0D1}" presName="rect2ChTx" presStyleLbl="alignAcc1" presStyleIdx="2" presStyleCnt="3">
        <dgm:presLayoutVars>
          <dgm:bulletEnabled val="1"/>
        </dgm:presLayoutVars>
      </dgm:prSet>
      <dgm:spPr/>
      <dgm:t>
        <a:bodyPr/>
        <a:lstStyle/>
        <a:p>
          <a:endParaRPr lang="fr-FR"/>
        </a:p>
      </dgm:t>
    </dgm:pt>
    <dgm:pt modelId="{87787E73-6C31-4E86-99A1-2ACD668598E3}" type="pres">
      <dgm:prSet presAssocID="{C4D51484-9D7F-4C91-8111-5D3FF7B8AC1A}" presName="rect3ParTx" presStyleLbl="alignAcc1" presStyleIdx="2" presStyleCnt="3">
        <dgm:presLayoutVars>
          <dgm:chMax val="1"/>
          <dgm:bulletEnabled val="1"/>
        </dgm:presLayoutVars>
      </dgm:prSet>
      <dgm:spPr/>
      <dgm:t>
        <a:bodyPr/>
        <a:lstStyle/>
        <a:p>
          <a:endParaRPr lang="fr-FR"/>
        </a:p>
      </dgm:t>
    </dgm:pt>
    <dgm:pt modelId="{AA72A15D-36D9-4C5F-88A3-CF0B0E215BF4}" type="pres">
      <dgm:prSet presAssocID="{C4D51484-9D7F-4C91-8111-5D3FF7B8AC1A}" presName="rect3ChTx" presStyleLbl="alignAcc1" presStyleIdx="2" presStyleCnt="3">
        <dgm:presLayoutVars>
          <dgm:bulletEnabled val="1"/>
        </dgm:presLayoutVars>
      </dgm:prSet>
      <dgm:spPr/>
      <dgm:t>
        <a:bodyPr/>
        <a:lstStyle/>
        <a:p>
          <a:endParaRPr lang="fr-FR"/>
        </a:p>
      </dgm:t>
    </dgm:pt>
  </dgm:ptLst>
  <dgm:cxnLst>
    <dgm:cxn modelId="{980E73AF-D093-4AAB-BC00-BD288ABCB031}" srcId="{BED57793-6FDC-4323-B8AE-4525D75AF0D1}" destId="{3BA3EF1D-A386-4BA5-8348-00954493478B}" srcOrd="2" destOrd="0" parTransId="{311710F4-20FF-4C55-85CD-BFBA5C719CEA}" sibTransId="{87A16C00-D9E9-4209-86F8-66028924C8DD}"/>
    <dgm:cxn modelId="{FB525C3E-DAB9-4AE1-955C-9C333AEABF50}" type="presOf" srcId="{C4D51484-9D7F-4C91-8111-5D3FF7B8AC1A}" destId="{122E8A24-67C6-49D1-AF5F-65900C749CAA}" srcOrd="0" destOrd="0" presId="urn:microsoft.com/office/officeart/2005/8/layout/target3"/>
    <dgm:cxn modelId="{281E0B84-B149-4B2C-BFA2-A8EBB5FCECDD}" srcId="{20EF8A1C-4D2F-46CE-8C86-CDA283429104}" destId="{93C646E7-9B34-4DD3-95E9-94E143CF13DF}" srcOrd="0" destOrd="0" parTransId="{5E4CA8F5-B651-4256-9554-E9F4B972A53E}" sibTransId="{ED86537B-6C91-42AB-9235-748C4519D9BD}"/>
    <dgm:cxn modelId="{2A3526B0-DC75-4056-A61D-8EC996F876F8}" type="presOf" srcId="{E428F302-E6C3-4FD3-AFCC-ABBC28E463FE}" destId="{AA72A15D-36D9-4C5F-88A3-CF0B0E215BF4}" srcOrd="0" destOrd="0" presId="urn:microsoft.com/office/officeart/2005/8/layout/target3"/>
    <dgm:cxn modelId="{92B179D2-3A28-4DC9-9630-FE6CD4745ECF}" srcId="{20EF8A1C-4D2F-46CE-8C86-CDA283429104}" destId="{C4D51484-9D7F-4C91-8111-5D3FF7B8AC1A}" srcOrd="2" destOrd="0" parTransId="{25054D3F-DC9F-4254-A4A5-CA1A93CE9DB7}" sibTransId="{9EA1BD7F-2C4A-437B-AEA4-2238D254AE85}"/>
    <dgm:cxn modelId="{C3D96C2A-21B6-467E-82A7-A560B2481F1E}" type="presOf" srcId="{5FB55C91-7FCA-44F2-8C3F-2FAF16FDB038}" destId="{AA72A15D-36D9-4C5F-88A3-CF0B0E215BF4}" srcOrd="0" destOrd="1" presId="urn:microsoft.com/office/officeart/2005/8/layout/target3"/>
    <dgm:cxn modelId="{610AE847-8BFA-4D91-93C1-AC348DC53AF1}" srcId="{20EF8A1C-4D2F-46CE-8C86-CDA283429104}" destId="{BED57793-6FDC-4323-B8AE-4525D75AF0D1}" srcOrd="1" destOrd="0" parTransId="{0B14BB94-FCCC-428C-8C66-261137394D13}" sibTransId="{BC8E976A-B653-4DD9-AB73-6AA76325C166}"/>
    <dgm:cxn modelId="{6E60579E-91C5-40DE-A90D-496DAA3F492A}" srcId="{C4D51484-9D7F-4C91-8111-5D3FF7B8AC1A}" destId="{E428F302-E6C3-4FD3-AFCC-ABBC28E463FE}" srcOrd="0" destOrd="0" parTransId="{48EFEB9D-05A6-4313-9142-419951105F3D}" sibTransId="{316C9B19-F68B-453F-9A7E-CA19C3419C11}"/>
    <dgm:cxn modelId="{62270757-015D-4CE3-9633-BCF569EA6A66}" type="presOf" srcId="{BED57793-6FDC-4323-B8AE-4525D75AF0D1}" destId="{0AFC0BD7-8DFB-4D5E-8E4A-9C2EF8A97C69}" srcOrd="1" destOrd="0" presId="urn:microsoft.com/office/officeart/2005/8/layout/target3"/>
    <dgm:cxn modelId="{2F33A830-103B-4D47-A41A-4E0BF8A1B5FC}" srcId="{93C646E7-9B34-4DD3-95E9-94E143CF13DF}" destId="{F245986E-9F62-42C9-A745-FACE690BC84E}" srcOrd="0" destOrd="0" parTransId="{85E232C1-45AD-4210-B34F-C2F6312ECAF9}" sibTransId="{EC91C09B-4142-40E2-9452-6EE97960D47B}"/>
    <dgm:cxn modelId="{3DF21256-0E54-4521-BC6D-0951BA0146BD}" srcId="{93C646E7-9B34-4DD3-95E9-94E143CF13DF}" destId="{83456F4D-0ABF-46CC-83F2-8622D511F9FB}" srcOrd="1" destOrd="0" parTransId="{92079883-9EA5-4401-9D04-985BDEFFCDBC}" sibTransId="{8A9AA22E-03A5-4FA5-B2E0-5F6F5B70C7E4}"/>
    <dgm:cxn modelId="{54C59D30-AA81-409B-A653-D8158DD2E2D5}" type="presOf" srcId="{93C646E7-9B34-4DD3-95E9-94E143CF13DF}" destId="{F4F0419A-8171-4A0F-9CC4-92777DCE312C}" srcOrd="0" destOrd="0" presId="urn:microsoft.com/office/officeart/2005/8/layout/target3"/>
    <dgm:cxn modelId="{00C96FB9-B61D-4F98-9E6D-9852F809F8A2}" srcId="{93C646E7-9B34-4DD3-95E9-94E143CF13DF}" destId="{DD4D946C-2A9F-4E9D-A84E-9EE9F79BED81}" srcOrd="2" destOrd="0" parTransId="{06B91D5D-F514-4A6B-BAE3-50A3B7434D6A}" sibTransId="{4E40328C-E684-4793-AC90-295978F1CE95}"/>
    <dgm:cxn modelId="{C98AB216-4DB5-4E43-8C96-4496E0CB0C71}" srcId="{C4D51484-9D7F-4C91-8111-5D3FF7B8AC1A}" destId="{5FB55C91-7FCA-44F2-8C3F-2FAF16FDB038}" srcOrd="1" destOrd="0" parTransId="{E1658E6E-E9DE-45DA-AA84-8D983325598A}" sibTransId="{15B14641-BADE-497B-B2B9-C5C1DE157DB4}"/>
    <dgm:cxn modelId="{BEC2531D-EFE9-407A-8FB9-35A751090B77}" srcId="{BED57793-6FDC-4323-B8AE-4525D75AF0D1}" destId="{3A59AF43-52F3-4FB7-9D34-BD41A8E8B504}" srcOrd="0" destOrd="0" parTransId="{9A69955D-E9D3-48C7-8871-9F8E0B8DC602}" sibTransId="{A7B8BF72-B2EC-4DE6-B9F2-73BE6461BD3D}"/>
    <dgm:cxn modelId="{CD96C7A2-AA27-4915-A720-E54258389188}" type="presOf" srcId="{DD4D946C-2A9F-4E9D-A84E-9EE9F79BED81}" destId="{1102C01C-A35F-4780-8BDD-2F04063696CE}" srcOrd="0" destOrd="2" presId="urn:microsoft.com/office/officeart/2005/8/layout/target3"/>
    <dgm:cxn modelId="{52AE70CF-B872-49DC-8A43-04932B5E82D4}" type="presOf" srcId="{5A483CB0-BD8B-4282-97BC-7668706D7572}" destId="{DE16162B-A16A-4F87-B385-47AE4C7B0FA3}" srcOrd="0" destOrd="1" presId="urn:microsoft.com/office/officeart/2005/8/layout/target3"/>
    <dgm:cxn modelId="{47715DEE-33C0-42B6-A125-46589E9255A7}" srcId="{C4D51484-9D7F-4C91-8111-5D3FF7B8AC1A}" destId="{67A09C9A-92F8-43C6-9695-33C1069F5831}" srcOrd="2" destOrd="0" parTransId="{758B330B-15A3-41D1-A90E-6437A4740074}" sibTransId="{1BF31158-E7C7-40C1-990D-CD2A7E12B91E}"/>
    <dgm:cxn modelId="{515138D5-0F2B-4F0D-AE4D-457DF518DB23}" type="presOf" srcId="{20EF8A1C-4D2F-46CE-8C86-CDA283429104}" destId="{57F7F9B2-0127-4E78-BA73-134A778ED19E}" srcOrd="0" destOrd="0" presId="urn:microsoft.com/office/officeart/2005/8/layout/target3"/>
    <dgm:cxn modelId="{B8F9FD2D-C53E-4A53-825B-794E66880C4E}" type="presOf" srcId="{67A09C9A-92F8-43C6-9695-33C1069F5831}" destId="{AA72A15D-36D9-4C5F-88A3-CF0B0E215BF4}" srcOrd="0" destOrd="2" presId="urn:microsoft.com/office/officeart/2005/8/layout/target3"/>
    <dgm:cxn modelId="{731267D9-4F8D-4B5B-8D8B-3C7FDD9AAAE7}" type="presOf" srcId="{C4D51484-9D7F-4C91-8111-5D3FF7B8AC1A}" destId="{87787E73-6C31-4E86-99A1-2ACD668598E3}" srcOrd="1" destOrd="0" presId="urn:microsoft.com/office/officeart/2005/8/layout/target3"/>
    <dgm:cxn modelId="{106D13AD-0D9E-44C9-90AD-E302206E0A33}" type="presOf" srcId="{BED57793-6FDC-4323-B8AE-4525D75AF0D1}" destId="{7BB7B85A-BBC0-4F0F-BBB0-4792E18CEA8D}" srcOrd="0" destOrd="0" presId="urn:microsoft.com/office/officeart/2005/8/layout/target3"/>
    <dgm:cxn modelId="{CCE8C71F-C637-4375-8326-F5269F7E238F}" type="presOf" srcId="{83456F4D-0ABF-46CC-83F2-8622D511F9FB}" destId="{1102C01C-A35F-4780-8BDD-2F04063696CE}" srcOrd="0" destOrd="1" presId="urn:microsoft.com/office/officeart/2005/8/layout/target3"/>
    <dgm:cxn modelId="{6F9979A1-793F-4389-BDC1-B02393D97917}" type="presOf" srcId="{3A59AF43-52F3-4FB7-9D34-BD41A8E8B504}" destId="{DE16162B-A16A-4F87-B385-47AE4C7B0FA3}" srcOrd="0" destOrd="0" presId="urn:microsoft.com/office/officeart/2005/8/layout/target3"/>
    <dgm:cxn modelId="{71207D22-ED75-42B0-9102-42D048B596A2}" srcId="{BED57793-6FDC-4323-B8AE-4525D75AF0D1}" destId="{5A483CB0-BD8B-4282-97BC-7668706D7572}" srcOrd="1" destOrd="0" parTransId="{8856554B-0A78-4168-A36E-5E67E13AEE1F}" sibTransId="{3A91853D-E298-47E8-A10A-3F100451F869}"/>
    <dgm:cxn modelId="{D0FC27E4-A278-463B-B2A7-EA8302CF4F90}" type="presOf" srcId="{93C646E7-9B34-4DD3-95E9-94E143CF13DF}" destId="{1B80D223-A710-4AF4-9E99-310FA33905AC}" srcOrd="1" destOrd="0" presId="urn:microsoft.com/office/officeart/2005/8/layout/target3"/>
    <dgm:cxn modelId="{02698E69-40C2-4959-8448-0F08A817C9CC}" type="presOf" srcId="{F245986E-9F62-42C9-A745-FACE690BC84E}" destId="{1102C01C-A35F-4780-8BDD-2F04063696CE}" srcOrd="0" destOrd="0" presId="urn:microsoft.com/office/officeart/2005/8/layout/target3"/>
    <dgm:cxn modelId="{C1000B68-21B0-494C-A172-A97E0443197F}" type="presOf" srcId="{3BA3EF1D-A386-4BA5-8348-00954493478B}" destId="{DE16162B-A16A-4F87-B385-47AE4C7B0FA3}" srcOrd="0" destOrd="2" presId="urn:microsoft.com/office/officeart/2005/8/layout/target3"/>
    <dgm:cxn modelId="{B17DC158-B46E-43DA-BFE4-40A45A0FCBB9}" type="presParOf" srcId="{57F7F9B2-0127-4E78-BA73-134A778ED19E}" destId="{69C1878B-2629-4822-9237-2914DCD3EECB}" srcOrd="0" destOrd="0" presId="urn:microsoft.com/office/officeart/2005/8/layout/target3"/>
    <dgm:cxn modelId="{F29350F4-7227-4750-BED6-BA8A22FF5843}" type="presParOf" srcId="{57F7F9B2-0127-4E78-BA73-134A778ED19E}" destId="{53AF72BC-A980-495C-95A2-49181ABC4B24}" srcOrd="1" destOrd="0" presId="urn:microsoft.com/office/officeart/2005/8/layout/target3"/>
    <dgm:cxn modelId="{5BF87758-D276-4EC5-947D-887C0BDC380D}" type="presParOf" srcId="{57F7F9B2-0127-4E78-BA73-134A778ED19E}" destId="{F4F0419A-8171-4A0F-9CC4-92777DCE312C}" srcOrd="2" destOrd="0" presId="urn:microsoft.com/office/officeart/2005/8/layout/target3"/>
    <dgm:cxn modelId="{C448B825-94A4-43B0-BD03-53B87B46B9CA}" type="presParOf" srcId="{57F7F9B2-0127-4E78-BA73-134A778ED19E}" destId="{F6D80309-45EB-41C2-B9FA-CDFA3E637A16}" srcOrd="3" destOrd="0" presId="urn:microsoft.com/office/officeart/2005/8/layout/target3"/>
    <dgm:cxn modelId="{7D026BAD-C825-4E94-BC53-1B087DCAE2F6}" type="presParOf" srcId="{57F7F9B2-0127-4E78-BA73-134A778ED19E}" destId="{E9262A10-6EF8-4B2D-A3DE-CCED4AC31CD0}" srcOrd="4" destOrd="0" presId="urn:microsoft.com/office/officeart/2005/8/layout/target3"/>
    <dgm:cxn modelId="{188BB183-9B94-4275-AFB0-03B5224CADB6}" type="presParOf" srcId="{57F7F9B2-0127-4E78-BA73-134A778ED19E}" destId="{7BB7B85A-BBC0-4F0F-BBB0-4792E18CEA8D}" srcOrd="5" destOrd="0" presId="urn:microsoft.com/office/officeart/2005/8/layout/target3"/>
    <dgm:cxn modelId="{38F6296A-8C2C-4106-8B2D-F6EE211DF571}" type="presParOf" srcId="{57F7F9B2-0127-4E78-BA73-134A778ED19E}" destId="{47FC4D7A-D0E3-4A26-8CB4-2B556A457DA1}" srcOrd="6" destOrd="0" presId="urn:microsoft.com/office/officeart/2005/8/layout/target3"/>
    <dgm:cxn modelId="{21715BE2-28BF-48F2-A533-4AA7AE7BE329}" type="presParOf" srcId="{57F7F9B2-0127-4E78-BA73-134A778ED19E}" destId="{3551F2F3-FDB8-4A49-B431-7FB1B3975F50}" srcOrd="7" destOrd="0" presId="urn:microsoft.com/office/officeart/2005/8/layout/target3"/>
    <dgm:cxn modelId="{461FAFD2-E913-4259-9340-00065DB89C3D}" type="presParOf" srcId="{57F7F9B2-0127-4E78-BA73-134A778ED19E}" destId="{122E8A24-67C6-49D1-AF5F-65900C749CAA}" srcOrd="8" destOrd="0" presId="urn:microsoft.com/office/officeart/2005/8/layout/target3"/>
    <dgm:cxn modelId="{60D2E04E-7BB9-4CB3-BA47-3C5A70D07231}" type="presParOf" srcId="{57F7F9B2-0127-4E78-BA73-134A778ED19E}" destId="{1B80D223-A710-4AF4-9E99-310FA33905AC}" srcOrd="9" destOrd="0" presId="urn:microsoft.com/office/officeart/2005/8/layout/target3"/>
    <dgm:cxn modelId="{EE25F88C-3455-40F6-BEED-5A61D33D5EC2}" type="presParOf" srcId="{57F7F9B2-0127-4E78-BA73-134A778ED19E}" destId="{1102C01C-A35F-4780-8BDD-2F04063696CE}" srcOrd="10" destOrd="0" presId="urn:microsoft.com/office/officeart/2005/8/layout/target3"/>
    <dgm:cxn modelId="{760E6038-95F7-425B-97AB-7BE7F18EE288}" type="presParOf" srcId="{57F7F9B2-0127-4E78-BA73-134A778ED19E}" destId="{0AFC0BD7-8DFB-4D5E-8E4A-9C2EF8A97C69}" srcOrd="11" destOrd="0" presId="urn:microsoft.com/office/officeart/2005/8/layout/target3"/>
    <dgm:cxn modelId="{40C73239-A5CE-496E-82C5-523915617688}" type="presParOf" srcId="{57F7F9B2-0127-4E78-BA73-134A778ED19E}" destId="{DE16162B-A16A-4F87-B385-47AE4C7B0FA3}" srcOrd="12" destOrd="0" presId="urn:microsoft.com/office/officeart/2005/8/layout/target3"/>
    <dgm:cxn modelId="{4B63BA91-F08E-4A46-BC5F-1A718D225BA0}" type="presParOf" srcId="{57F7F9B2-0127-4E78-BA73-134A778ED19E}" destId="{87787E73-6C31-4E86-99A1-2ACD668598E3}" srcOrd="13" destOrd="0" presId="urn:microsoft.com/office/officeart/2005/8/layout/target3"/>
    <dgm:cxn modelId="{9DD81345-EF42-4386-86DD-55510F8884F5}" type="presParOf" srcId="{57F7F9B2-0127-4E78-BA73-134A778ED19E}" destId="{AA72A15D-36D9-4C5F-88A3-CF0B0E215BF4}" srcOrd="14"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465B72-ECEB-4DAB-9DA6-A33FA5B3E942}"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EC61109B-E801-41ED-9FEC-78C073A18D82}">
      <dgm:prSet phldrT="[Texte]"/>
      <dgm:spPr>
        <a:xfrm>
          <a:off x="687387" y="521030"/>
          <a:ext cx="618648" cy="618648"/>
        </a:xfrm>
        <a:solidFill>
          <a:srgbClr val="FF0000"/>
        </a:solidFill>
        <a:ln w="25400" cap="flat" cmpd="sng" algn="ctr">
          <a:solidFill>
            <a:srgbClr val="FFFFFF">
              <a:hueOff val="0"/>
              <a:satOff val="0"/>
              <a:lumOff val="0"/>
              <a:alphaOff val="0"/>
            </a:srgbClr>
          </a:solidFill>
          <a:prstDash val="solid"/>
        </a:ln>
        <a:effectLst/>
      </dgm:spPr>
      <dgm:t>
        <a:bodyPr/>
        <a:lstStyle/>
        <a:p>
          <a:r>
            <a:rPr lang="fr-FR" dirty="0" smtClean="0">
              <a:solidFill>
                <a:srgbClr val="FFFFFF"/>
              </a:solidFill>
              <a:latin typeface="Arial"/>
              <a:ea typeface="+mn-ea"/>
              <a:cs typeface="Arial"/>
            </a:rPr>
            <a:t>H2 -CO</a:t>
          </a:r>
          <a:endParaRPr lang="en-US" dirty="0">
            <a:solidFill>
              <a:srgbClr val="FFFFFF"/>
            </a:solidFill>
            <a:latin typeface="Arial"/>
            <a:ea typeface="+mn-ea"/>
            <a:cs typeface="Arial"/>
          </a:endParaRPr>
        </a:p>
      </dgm:t>
    </dgm:pt>
    <dgm:pt modelId="{B1ED4481-216A-42D6-8A7E-F2FCAF034BA7}" type="parTrans" cxnId="{009FC371-0DEB-4F4F-9B3C-147D02819594}">
      <dgm:prSet/>
      <dgm:spPr/>
      <dgm:t>
        <a:bodyPr/>
        <a:lstStyle/>
        <a:p>
          <a:endParaRPr lang="en-US"/>
        </a:p>
      </dgm:t>
    </dgm:pt>
    <dgm:pt modelId="{EA28C4E4-BDE2-4643-9531-9EC0908D3711}" type="sibTrans" cxnId="{009FC371-0DEB-4F4F-9B3C-147D02819594}">
      <dgm:prSet/>
      <dgm:spPr/>
      <dgm:t>
        <a:bodyPr/>
        <a:lstStyle/>
        <a:p>
          <a:endParaRPr lang="en-US"/>
        </a:p>
      </dgm:t>
    </dgm:pt>
    <dgm:pt modelId="{2EF143E1-5DB5-426E-BC80-76801B55D103}">
      <dgm:prSet phldrT="[Texte]" custT="1"/>
      <dgm:spPr>
        <a:xfrm>
          <a:off x="598147" y="792089"/>
          <a:ext cx="1682483" cy="1004778"/>
        </a:xfrm>
        <a:solidFill>
          <a:srgbClr val="00B050"/>
        </a:solidFill>
        <a:ln w="25400" cap="flat" cmpd="sng" algn="ctr">
          <a:solidFill>
            <a:srgbClr val="FFFFFF">
              <a:hueOff val="0"/>
              <a:satOff val="0"/>
              <a:lumOff val="0"/>
              <a:alphaOff val="0"/>
            </a:srgbClr>
          </a:solidFill>
          <a:prstDash val="solid"/>
        </a:ln>
        <a:effectLst/>
      </dgm:spPr>
      <dgm:t>
        <a:bodyPr/>
        <a:lstStyle/>
        <a:p>
          <a:r>
            <a:rPr lang="fr-FR" sz="1800" b="1" dirty="0" smtClean="0">
              <a:solidFill>
                <a:srgbClr val="000000"/>
              </a:solidFill>
              <a:latin typeface="Arial"/>
              <a:ea typeface="+mn-ea"/>
              <a:cs typeface="Arial"/>
            </a:rPr>
            <a:t>Biodiésel</a:t>
          </a:r>
          <a:endParaRPr lang="en-US" sz="1800" b="1" dirty="0">
            <a:solidFill>
              <a:srgbClr val="000000"/>
            </a:solidFill>
            <a:latin typeface="Arial"/>
            <a:ea typeface="+mn-ea"/>
            <a:cs typeface="Arial"/>
          </a:endParaRPr>
        </a:p>
      </dgm:t>
    </dgm:pt>
    <dgm:pt modelId="{56EDC93B-C824-459F-B462-0BDE7787C6AB}" type="parTrans" cxnId="{A3AFD917-9D7F-4352-A71D-2A0CF13CA491}">
      <dgm:prSet/>
      <dgm:spPr/>
      <dgm:t>
        <a:bodyPr/>
        <a:lstStyle/>
        <a:p>
          <a:endParaRPr lang="en-US"/>
        </a:p>
      </dgm:t>
    </dgm:pt>
    <dgm:pt modelId="{081A3700-0F90-4FB7-B72C-8C95DE9DE3DB}" type="sibTrans" cxnId="{A3AFD917-9D7F-4352-A71D-2A0CF13CA491}">
      <dgm:prSet/>
      <dgm:spPr/>
      <dgm:t>
        <a:bodyPr/>
        <a:lstStyle/>
        <a:p>
          <a:endParaRPr lang="en-US"/>
        </a:p>
      </dgm:t>
    </dgm:pt>
    <dgm:pt modelId="{23A97714-EAC5-45FD-BD5F-13DBC2A40E9C}">
      <dgm:prSet phldrT="[Texte]"/>
      <dgm:spPr>
        <a:xfrm>
          <a:off x="549909" y="2005787"/>
          <a:ext cx="1649730" cy="412432"/>
        </a:xfrm>
        <a:solidFill>
          <a:srgbClr val="00B050"/>
        </a:solidFill>
        <a:ln>
          <a:noFill/>
        </a:ln>
        <a:effectLst/>
      </dgm:spPr>
      <dgm:t>
        <a:bodyPr/>
        <a:lstStyle/>
        <a:p>
          <a:r>
            <a:rPr lang="fr-FR" dirty="0" smtClean="0">
              <a:solidFill>
                <a:srgbClr val="000000">
                  <a:hueOff val="0"/>
                  <a:satOff val="0"/>
                  <a:lumOff val="0"/>
                  <a:alphaOff val="0"/>
                </a:srgbClr>
              </a:solidFill>
              <a:latin typeface="Arial"/>
              <a:ea typeface="+mn-ea"/>
              <a:cs typeface="Arial"/>
            </a:rPr>
            <a:t>Bioénergie</a:t>
          </a:r>
          <a:endParaRPr lang="en-US" dirty="0">
            <a:solidFill>
              <a:srgbClr val="000000">
                <a:hueOff val="0"/>
                <a:satOff val="0"/>
                <a:lumOff val="0"/>
                <a:alphaOff val="0"/>
              </a:srgbClr>
            </a:solidFill>
            <a:latin typeface="Arial"/>
            <a:ea typeface="+mn-ea"/>
            <a:cs typeface="Arial"/>
          </a:endParaRPr>
        </a:p>
      </dgm:t>
    </dgm:pt>
    <dgm:pt modelId="{C46B51B1-1254-4FFC-8164-A73D7D3DF4A2}" type="sibTrans" cxnId="{224684ED-92E1-43AB-B09A-818849D4EFE2}">
      <dgm:prSet/>
      <dgm:spPr/>
      <dgm:t>
        <a:bodyPr/>
        <a:lstStyle/>
        <a:p>
          <a:endParaRPr lang="en-US"/>
        </a:p>
      </dgm:t>
    </dgm:pt>
    <dgm:pt modelId="{D82999BD-6FEC-4A52-ACFA-10C8F1DFA0FA}" type="parTrans" cxnId="{224684ED-92E1-43AB-B09A-818849D4EFE2}">
      <dgm:prSet/>
      <dgm:spPr/>
      <dgm:t>
        <a:bodyPr/>
        <a:lstStyle/>
        <a:p>
          <a:endParaRPr lang="en-US"/>
        </a:p>
      </dgm:t>
    </dgm:pt>
    <dgm:pt modelId="{BBC5934C-4720-475A-A995-F031767056B2}" type="pres">
      <dgm:prSet presAssocID="{36465B72-ECEB-4DAB-9DA6-A33FA5B3E942}" presName="Name0" presStyleCnt="0">
        <dgm:presLayoutVars>
          <dgm:chMax val="4"/>
          <dgm:resizeHandles val="exact"/>
        </dgm:presLayoutVars>
      </dgm:prSet>
      <dgm:spPr/>
      <dgm:t>
        <a:bodyPr/>
        <a:lstStyle/>
        <a:p>
          <a:endParaRPr lang="en-US"/>
        </a:p>
      </dgm:t>
    </dgm:pt>
    <dgm:pt modelId="{4EFFB80F-19F5-41F3-8BEE-0D2B7BCFBB42}" type="pres">
      <dgm:prSet presAssocID="{36465B72-ECEB-4DAB-9DA6-A33FA5B3E942}" presName="ellipse" presStyleLbl="trBgShp" presStyleIdx="0" presStyleCnt="1"/>
      <dgm:spPr>
        <a:xfrm>
          <a:off x="485295" y="321688"/>
          <a:ext cx="1773459" cy="615899"/>
        </a:xfrm>
        <a:prstGeom prst="ellipse">
          <a:avLst/>
        </a:prstGeom>
        <a:solidFill>
          <a:srgbClr val="BBE0E3">
            <a:tint val="50000"/>
            <a:alpha val="40000"/>
            <a:hueOff val="0"/>
            <a:satOff val="0"/>
            <a:lumOff val="0"/>
            <a:alphaOff val="0"/>
          </a:srgbClr>
        </a:solidFill>
        <a:ln>
          <a:noFill/>
        </a:ln>
        <a:effectLst/>
      </dgm:spPr>
      <dgm:t>
        <a:bodyPr/>
        <a:lstStyle/>
        <a:p>
          <a:endParaRPr lang="en-US"/>
        </a:p>
      </dgm:t>
    </dgm:pt>
    <dgm:pt modelId="{903ECA57-61DA-4221-9C08-480130C483BE}" type="pres">
      <dgm:prSet presAssocID="{36465B72-ECEB-4DAB-9DA6-A33FA5B3E942}" presName="arrow1" presStyleLbl="fgShp" presStyleIdx="0" presStyleCnt="1" custLinFactNeighborY="64290"/>
      <dgm:spPr>
        <a:xfrm>
          <a:off x="1202928" y="1829816"/>
          <a:ext cx="343693" cy="219964"/>
        </a:xfrm>
        <a:prstGeom prst="downArrow">
          <a:avLst/>
        </a:prstGeom>
        <a:solidFill>
          <a:srgbClr val="BBE0E3">
            <a:tint val="6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endParaRPr lang="en-US"/>
        </a:p>
      </dgm:t>
    </dgm:pt>
    <dgm:pt modelId="{16511703-1362-4400-930B-69C5E567F67E}" type="pres">
      <dgm:prSet presAssocID="{36465B72-ECEB-4DAB-9DA6-A33FA5B3E942}" presName="rectangle" presStyleLbl="revTx" presStyleIdx="0" presStyleCnt="1" custLinFactNeighborX="9301" custLinFactNeighborY="27604">
        <dgm:presLayoutVars>
          <dgm:bulletEnabled val="1"/>
        </dgm:presLayoutVars>
      </dgm:prSet>
      <dgm:spPr>
        <a:prstGeom prst="rect">
          <a:avLst/>
        </a:prstGeom>
      </dgm:spPr>
      <dgm:t>
        <a:bodyPr/>
        <a:lstStyle/>
        <a:p>
          <a:endParaRPr lang="en-US"/>
        </a:p>
      </dgm:t>
    </dgm:pt>
    <dgm:pt modelId="{990AAA80-6CEA-48E1-8FF4-8D327A479BCA}" type="pres">
      <dgm:prSet presAssocID="{2EF143E1-5DB5-426E-BC80-76801B55D103}" presName="item1" presStyleLbl="node1" presStyleIdx="0" presStyleCnt="2" custScaleX="303858" custScaleY="125722" custLinFactNeighborX="-9144" custLinFactNeighborY="-88392">
        <dgm:presLayoutVars>
          <dgm:bulletEnabled val="1"/>
        </dgm:presLayoutVars>
      </dgm:prSet>
      <dgm:spPr/>
      <dgm:t>
        <a:bodyPr/>
        <a:lstStyle/>
        <a:p>
          <a:endParaRPr lang="en-US"/>
        </a:p>
      </dgm:t>
    </dgm:pt>
    <dgm:pt modelId="{BC6D2ACA-A046-4D63-89F0-D6BC30FE12F3}" type="pres">
      <dgm:prSet presAssocID="{23A97714-EAC5-45FD-BD5F-13DBC2A40E9C}" presName="item2" presStyleLbl="node1" presStyleIdx="1" presStyleCnt="2" custLinFactNeighborX="-79248" custLinFactNeighborY="-24384">
        <dgm:presLayoutVars>
          <dgm:bulletEnabled val="1"/>
        </dgm:presLayoutVars>
      </dgm:prSet>
      <dgm:spPr>
        <a:prstGeom prst="ellipse">
          <a:avLst/>
        </a:prstGeom>
      </dgm:spPr>
      <dgm:t>
        <a:bodyPr/>
        <a:lstStyle/>
        <a:p>
          <a:endParaRPr lang="en-US"/>
        </a:p>
      </dgm:t>
    </dgm:pt>
    <dgm:pt modelId="{62553AE4-C840-4C34-B74C-067ABC834FEB}" type="pres">
      <dgm:prSet presAssocID="{36465B72-ECEB-4DAB-9DA6-A33FA5B3E942}" presName="funnel" presStyleLbl="trAlignAcc1" presStyleIdx="0" presStyleCnt="1" custLinFactNeighborY="12078"/>
      <dgm:spPr>
        <a:xfrm>
          <a:off x="412432" y="432046"/>
          <a:ext cx="1924685" cy="1539748"/>
        </a:xfrm>
        <a:prstGeom prst="funnel">
          <a:avLst/>
        </a:prstGeom>
        <a:solidFill>
          <a:srgbClr val="FFFFFF">
            <a:alpha val="40000"/>
            <a:hueOff val="0"/>
            <a:satOff val="0"/>
            <a:lumOff val="0"/>
            <a:alphaOff val="0"/>
          </a:srgbClr>
        </a:solidFill>
        <a:ln w="9525" cap="flat" cmpd="sng" algn="ctr">
          <a:solidFill>
            <a:srgbClr val="BBE0E3">
              <a:hueOff val="0"/>
              <a:satOff val="0"/>
              <a:lumOff val="0"/>
              <a:alphaOff val="0"/>
            </a:srgbClr>
          </a:solidFill>
          <a:prstDash val="solid"/>
        </a:ln>
        <a:effectLst/>
      </dgm:spPr>
      <dgm:t>
        <a:bodyPr/>
        <a:lstStyle/>
        <a:p>
          <a:endParaRPr lang="en-US"/>
        </a:p>
      </dgm:t>
    </dgm:pt>
  </dgm:ptLst>
  <dgm:cxnLst>
    <dgm:cxn modelId="{87C1B26E-97CF-4BFB-988E-BB01D2332CE7}" type="presOf" srcId="{EC61109B-E801-41ED-9FEC-78C073A18D82}" destId="{BC6D2ACA-A046-4D63-89F0-D6BC30FE12F3}" srcOrd="0" destOrd="0" presId="urn:microsoft.com/office/officeart/2005/8/layout/funnel1"/>
    <dgm:cxn modelId="{A3AFD917-9D7F-4352-A71D-2A0CF13CA491}" srcId="{36465B72-ECEB-4DAB-9DA6-A33FA5B3E942}" destId="{2EF143E1-5DB5-426E-BC80-76801B55D103}" srcOrd="1" destOrd="0" parTransId="{56EDC93B-C824-459F-B462-0BDE7787C6AB}" sibTransId="{081A3700-0F90-4FB7-B72C-8C95DE9DE3DB}"/>
    <dgm:cxn modelId="{E81ACA4D-EA99-46D9-97E5-D6BEC028C4A9}" type="presOf" srcId="{36465B72-ECEB-4DAB-9DA6-A33FA5B3E942}" destId="{BBC5934C-4720-475A-A995-F031767056B2}" srcOrd="0" destOrd="0" presId="urn:microsoft.com/office/officeart/2005/8/layout/funnel1"/>
    <dgm:cxn modelId="{344F55A9-10A7-4C4C-8498-A24C3F946741}" type="presOf" srcId="{23A97714-EAC5-45FD-BD5F-13DBC2A40E9C}" destId="{16511703-1362-4400-930B-69C5E567F67E}" srcOrd="0" destOrd="0" presId="urn:microsoft.com/office/officeart/2005/8/layout/funnel1"/>
    <dgm:cxn modelId="{009FC371-0DEB-4F4F-9B3C-147D02819594}" srcId="{36465B72-ECEB-4DAB-9DA6-A33FA5B3E942}" destId="{EC61109B-E801-41ED-9FEC-78C073A18D82}" srcOrd="0" destOrd="0" parTransId="{B1ED4481-216A-42D6-8A7E-F2FCAF034BA7}" sibTransId="{EA28C4E4-BDE2-4643-9531-9EC0908D3711}"/>
    <dgm:cxn modelId="{224684ED-92E1-43AB-B09A-818849D4EFE2}" srcId="{36465B72-ECEB-4DAB-9DA6-A33FA5B3E942}" destId="{23A97714-EAC5-45FD-BD5F-13DBC2A40E9C}" srcOrd="2" destOrd="0" parTransId="{D82999BD-6FEC-4A52-ACFA-10C8F1DFA0FA}" sibTransId="{C46B51B1-1254-4FFC-8164-A73D7D3DF4A2}"/>
    <dgm:cxn modelId="{CE55314E-0E90-443C-8505-06DC5D3ABD17}" type="presOf" srcId="{2EF143E1-5DB5-426E-BC80-76801B55D103}" destId="{990AAA80-6CEA-48E1-8FF4-8D327A479BCA}" srcOrd="0" destOrd="0" presId="urn:microsoft.com/office/officeart/2005/8/layout/funnel1"/>
    <dgm:cxn modelId="{C7B67CAB-74DA-4B44-B27E-20D20399530E}" type="presParOf" srcId="{BBC5934C-4720-475A-A995-F031767056B2}" destId="{4EFFB80F-19F5-41F3-8BEE-0D2B7BCFBB42}" srcOrd="0" destOrd="0" presId="urn:microsoft.com/office/officeart/2005/8/layout/funnel1"/>
    <dgm:cxn modelId="{417C885A-19C4-479D-9CD6-38643B4BB396}" type="presParOf" srcId="{BBC5934C-4720-475A-A995-F031767056B2}" destId="{903ECA57-61DA-4221-9C08-480130C483BE}" srcOrd="1" destOrd="0" presId="urn:microsoft.com/office/officeart/2005/8/layout/funnel1"/>
    <dgm:cxn modelId="{D235C5C3-BF8A-40EC-BD09-5AEF55D90449}" type="presParOf" srcId="{BBC5934C-4720-475A-A995-F031767056B2}" destId="{16511703-1362-4400-930B-69C5E567F67E}" srcOrd="2" destOrd="0" presId="urn:microsoft.com/office/officeart/2005/8/layout/funnel1"/>
    <dgm:cxn modelId="{899FB36D-9A23-47EA-A99E-746D025F4CC7}" type="presParOf" srcId="{BBC5934C-4720-475A-A995-F031767056B2}" destId="{990AAA80-6CEA-48E1-8FF4-8D327A479BCA}" srcOrd="3" destOrd="0" presId="urn:microsoft.com/office/officeart/2005/8/layout/funnel1"/>
    <dgm:cxn modelId="{4CAABED0-0871-4139-8AB6-279D72B1D273}" type="presParOf" srcId="{BBC5934C-4720-475A-A995-F031767056B2}" destId="{BC6D2ACA-A046-4D63-89F0-D6BC30FE12F3}" srcOrd="4" destOrd="0" presId="urn:microsoft.com/office/officeart/2005/8/layout/funnel1"/>
    <dgm:cxn modelId="{9AE9D0AB-C56B-45B5-927B-27BF9D45EBEB}" type="presParOf" srcId="{BBC5934C-4720-475A-A995-F031767056B2}" destId="{62553AE4-C840-4C34-B74C-067ABC834FEB}" srcOrd="5" destOrd="0" presId="urn:microsoft.com/office/officeart/2005/8/layout/funne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0C8594-863A-4242-9388-7F662183985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fr-FR"/>
        </a:p>
      </dgm:t>
    </dgm:pt>
    <dgm:pt modelId="{23FA582E-6EC3-4640-911C-9910A4AF2D7B}">
      <dgm:prSet phldrT="[Texte]"/>
      <dgm:spPr>
        <a:blipFill rotWithShape="0">
          <a:blip xmlns:r="http://schemas.openxmlformats.org/officeDocument/2006/relationships" r:embed="rId1"/>
          <a:stretch>
            <a:fillRect/>
          </a:stretch>
        </a:blipFill>
      </dgm:spPr>
      <dgm:t>
        <a:bodyPr/>
        <a:lstStyle/>
        <a:p>
          <a:r>
            <a:rPr lang="fr-FR" b="1" dirty="0" smtClean="0"/>
            <a:t>OLIZERO</a:t>
          </a:r>
          <a:endParaRPr lang="fr-FR" b="1" dirty="0"/>
        </a:p>
      </dgm:t>
    </dgm:pt>
    <dgm:pt modelId="{C47F382C-1BF6-4C1F-B01E-F0D028891541}" type="parTrans" cxnId="{D95F8582-DA40-4495-9EF1-9CC82368C97E}">
      <dgm:prSet/>
      <dgm:spPr/>
      <dgm:t>
        <a:bodyPr/>
        <a:lstStyle/>
        <a:p>
          <a:endParaRPr lang="fr-FR"/>
        </a:p>
      </dgm:t>
    </dgm:pt>
    <dgm:pt modelId="{D6148BB8-D714-475D-A381-473BCC05312A}" type="sibTrans" cxnId="{D95F8582-DA40-4495-9EF1-9CC82368C97E}">
      <dgm:prSet/>
      <dgm:spPr/>
      <dgm:t>
        <a:bodyPr/>
        <a:lstStyle/>
        <a:p>
          <a:endParaRPr lang="fr-FR"/>
        </a:p>
      </dgm:t>
    </dgm:pt>
    <dgm:pt modelId="{2910ACA7-6B2B-48A9-8FF9-F169C0084394}">
      <dgm:prSet phldrT="[Texte]"/>
      <dgm:spPr/>
      <dgm:t>
        <a:bodyPr/>
        <a:lstStyle/>
        <a:p>
          <a:r>
            <a:rPr lang="fr-FR" dirty="0" smtClean="0"/>
            <a:t>L’association biologistes/ingénieurs chimistes pour une valorisation innovante de la biomasse</a:t>
          </a:r>
          <a:endParaRPr lang="fr-FR" dirty="0"/>
        </a:p>
      </dgm:t>
    </dgm:pt>
    <dgm:pt modelId="{1E6053F6-ABE8-402F-9AE3-EFE826AFFE74}" type="parTrans" cxnId="{0A0A0ACE-9960-4F4A-8748-4005A9511444}">
      <dgm:prSet/>
      <dgm:spPr/>
      <dgm:t>
        <a:bodyPr/>
        <a:lstStyle/>
        <a:p>
          <a:endParaRPr lang="fr-FR"/>
        </a:p>
      </dgm:t>
    </dgm:pt>
    <dgm:pt modelId="{077D2532-22D0-4498-979E-7C506FB67F3B}" type="sibTrans" cxnId="{0A0A0ACE-9960-4F4A-8748-4005A9511444}">
      <dgm:prSet/>
      <dgm:spPr/>
      <dgm:t>
        <a:bodyPr/>
        <a:lstStyle/>
        <a:p>
          <a:endParaRPr lang="fr-FR"/>
        </a:p>
      </dgm:t>
    </dgm:pt>
    <dgm:pt modelId="{3D2FE6FD-99AA-4575-9991-1418C400FF87}">
      <dgm:prSet phldrT="[Texte]"/>
      <dgm:spPr/>
      <dgm:t>
        <a:bodyPr/>
        <a:lstStyle/>
        <a:p>
          <a:r>
            <a:rPr lang="fr-FR" dirty="0" smtClean="0"/>
            <a:t>Une étude économique, environnementale et sociologique du territoire de recherche</a:t>
          </a:r>
          <a:endParaRPr lang="fr-FR" dirty="0"/>
        </a:p>
      </dgm:t>
    </dgm:pt>
    <dgm:pt modelId="{F226D197-D928-4D82-AA7F-0BB4BC5EC7B8}" type="parTrans" cxnId="{9A448450-FCDF-4B38-BC4C-E55F3CF88E4C}">
      <dgm:prSet/>
      <dgm:spPr/>
      <dgm:t>
        <a:bodyPr/>
        <a:lstStyle/>
        <a:p>
          <a:endParaRPr lang="fr-FR"/>
        </a:p>
      </dgm:t>
    </dgm:pt>
    <dgm:pt modelId="{99B62F58-900F-41A9-B169-B129E637F78C}" type="sibTrans" cxnId="{9A448450-FCDF-4B38-BC4C-E55F3CF88E4C}">
      <dgm:prSet/>
      <dgm:spPr/>
      <dgm:t>
        <a:bodyPr/>
        <a:lstStyle/>
        <a:p>
          <a:endParaRPr lang="fr-FR"/>
        </a:p>
      </dgm:t>
    </dgm:pt>
    <dgm:pt modelId="{88F5064E-5244-40A2-A45A-C23E22E4418A}">
      <dgm:prSet phldrT="[Texte]"/>
      <dgm:spPr/>
      <dgm:t>
        <a:bodyPr/>
        <a:lstStyle/>
        <a:p>
          <a:r>
            <a:rPr lang="fr-FR" dirty="0" smtClean="0"/>
            <a:t>Confronter les innovations envisagées au cadre règlementaire européen</a:t>
          </a:r>
          <a:endParaRPr lang="fr-FR" dirty="0"/>
        </a:p>
      </dgm:t>
    </dgm:pt>
    <dgm:pt modelId="{D1B34EC7-21FD-4958-A74E-44DF8E9AC492}" type="parTrans" cxnId="{9779A37D-5F5E-4833-B54E-D0BF431103D9}">
      <dgm:prSet/>
      <dgm:spPr/>
      <dgm:t>
        <a:bodyPr/>
        <a:lstStyle/>
        <a:p>
          <a:endParaRPr lang="fr-FR"/>
        </a:p>
      </dgm:t>
    </dgm:pt>
    <dgm:pt modelId="{EBBE834E-AC36-4017-A8CE-11329EB145F0}" type="sibTrans" cxnId="{9779A37D-5F5E-4833-B54E-D0BF431103D9}">
      <dgm:prSet/>
      <dgm:spPr/>
      <dgm:t>
        <a:bodyPr/>
        <a:lstStyle/>
        <a:p>
          <a:endParaRPr lang="fr-FR"/>
        </a:p>
      </dgm:t>
    </dgm:pt>
    <dgm:pt modelId="{45EA5561-6785-4F3B-B769-CFEC91A6C2C2}">
      <dgm:prSet/>
      <dgm:spPr/>
      <dgm:t>
        <a:bodyPr/>
        <a:lstStyle/>
        <a:p>
          <a:endParaRPr lang="fr-FR"/>
        </a:p>
      </dgm:t>
    </dgm:pt>
    <dgm:pt modelId="{387401C2-1A84-4910-BDD5-87C2546AD680}" type="parTrans" cxnId="{612435E9-609D-4D4A-9F63-6A04FC274E7E}">
      <dgm:prSet/>
      <dgm:spPr/>
      <dgm:t>
        <a:bodyPr/>
        <a:lstStyle/>
        <a:p>
          <a:endParaRPr lang="fr-FR"/>
        </a:p>
      </dgm:t>
    </dgm:pt>
    <dgm:pt modelId="{4DDAF385-8715-4E21-803D-527B675AEBD7}" type="sibTrans" cxnId="{612435E9-609D-4D4A-9F63-6A04FC274E7E}">
      <dgm:prSet/>
      <dgm:spPr/>
      <dgm:t>
        <a:bodyPr/>
        <a:lstStyle/>
        <a:p>
          <a:endParaRPr lang="fr-FR"/>
        </a:p>
      </dgm:t>
    </dgm:pt>
    <dgm:pt modelId="{AFAC2213-4D1C-4CF6-89D6-50B5E66D11F4}" type="pres">
      <dgm:prSet presAssocID="{530C8594-863A-4242-9388-7F662183985C}" presName="cycle" presStyleCnt="0">
        <dgm:presLayoutVars>
          <dgm:chMax val="1"/>
          <dgm:dir/>
          <dgm:animLvl val="ctr"/>
          <dgm:resizeHandles val="exact"/>
        </dgm:presLayoutVars>
      </dgm:prSet>
      <dgm:spPr/>
      <dgm:t>
        <a:bodyPr/>
        <a:lstStyle/>
        <a:p>
          <a:endParaRPr lang="fr-FR"/>
        </a:p>
      </dgm:t>
    </dgm:pt>
    <dgm:pt modelId="{8C62549C-F0F8-4793-97C8-83D4CE265D69}" type="pres">
      <dgm:prSet presAssocID="{23FA582E-6EC3-4640-911C-9910A4AF2D7B}" presName="centerShape" presStyleLbl="node0" presStyleIdx="0" presStyleCnt="1"/>
      <dgm:spPr/>
      <dgm:t>
        <a:bodyPr/>
        <a:lstStyle/>
        <a:p>
          <a:endParaRPr lang="fr-FR"/>
        </a:p>
      </dgm:t>
    </dgm:pt>
    <dgm:pt modelId="{434AE254-38E1-4DA3-A4F9-0B7D7E1F53A6}" type="pres">
      <dgm:prSet presAssocID="{1E6053F6-ABE8-402F-9AE3-EFE826AFFE74}" presName="parTrans" presStyleLbl="bgSibTrans2D1" presStyleIdx="0" presStyleCnt="3"/>
      <dgm:spPr/>
      <dgm:t>
        <a:bodyPr/>
        <a:lstStyle/>
        <a:p>
          <a:endParaRPr lang="fr-FR"/>
        </a:p>
      </dgm:t>
    </dgm:pt>
    <dgm:pt modelId="{0B4459E6-39C7-44ED-B7A8-855A4FCAEE6A}" type="pres">
      <dgm:prSet presAssocID="{2910ACA7-6B2B-48A9-8FF9-F169C0084394}" presName="node" presStyleLbl="node1" presStyleIdx="0" presStyleCnt="3">
        <dgm:presLayoutVars>
          <dgm:bulletEnabled val="1"/>
        </dgm:presLayoutVars>
      </dgm:prSet>
      <dgm:spPr/>
      <dgm:t>
        <a:bodyPr/>
        <a:lstStyle/>
        <a:p>
          <a:endParaRPr lang="fr-FR"/>
        </a:p>
      </dgm:t>
    </dgm:pt>
    <dgm:pt modelId="{4A5D13D1-183D-4603-BF38-B24E82029410}" type="pres">
      <dgm:prSet presAssocID="{F226D197-D928-4D82-AA7F-0BB4BC5EC7B8}" presName="parTrans" presStyleLbl="bgSibTrans2D1" presStyleIdx="1" presStyleCnt="3"/>
      <dgm:spPr/>
      <dgm:t>
        <a:bodyPr/>
        <a:lstStyle/>
        <a:p>
          <a:endParaRPr lang="fr-FR"/>
        </a:p>
      </dgm:t>
    </dgm:pt>
    <dgm:pt modelId="{77F94C3C-97BF-47CF-82FE-A737B432B087}" type="pres">
      <dgm:prSet presAssocID="{3D2FE6FD-99AA-4575-9991-1418C400FF87}" presName="node" presStyleLbl="node1" presStyleIdx="1" presStyleCnt="3">
        <dgm:presLayoutVars>
          <dgm:bulletEnabled val="1"/>
        </dgm:presLayoutVars>
      </dgm:prSet>
      <dgm:spPr/>
      <dgm:t>
        <a:bodyPr/>
        <a:lstStyle/>
        <a:p>
          <a:endParaRPr lang="fr-FR"/>
        </a:p>
      </dgm:t>
    </dgm:pt>
    <dgm:pt modelId="{D4260D57-4114-4448-9F61-648597698AF5}" type="pres">
      <dgm:prSet presAssocID="{D1B34EC7-21FD-4958-A74E-44DF8E9AC492}" presName="parTrans" presStyleLbl="bgSibTrans2D1" presStyleIdx="2" presStyleCnt="3"/>
      <dgm:spPr/>
      <dgm:t>
        <a:bodyPr/>
        <a:lstStyle/>
        <a:p>
          <a:endParaRPr lang="fr-FR"/>
        </a:p>
      </dgm:t>
    </dgm:pt>
    <dgm:pt modelId="{D975EC6F-8D9D-418D-8AD4-7BF9A5E8905C}" type="pres">
      <dgm:prSet presAssocID="{88F5064E-5244-40A2-A45A-C23E22E4418A}" presName="node" presStyleLbl="node1" presStyleIdx="2" presStyleCnt="3">
        <dgm:presLayoutVars>
          <dgm:bulletEnabled val="1"/>
        </dgm:presLayoutVars>
      </dgm:prSet>
      <dgm:spPr/>
      <dgm:t>
        <a:bodyPr/>
        <a:lstStyle/>
        <a:p>
          <a:endParaRPr lang="fr-FR"/>
        </a:p>
      </dgm:t>
    </dgm:pt>
  </dgm:ptLst>
  <dgm:cxnLst>
    <dgm:cxn modelId="{43932825-1EFA-4190-BA5B-949067D87D4D}" type="presOf" srcId="{88F5064E-5244-40A2-A45A-C23E22E4418A}" destId="{D975EC6F-8D9D-418D-8AD4-7BF9A5E8905C}" srcOrd="0" destOrd="0" presId="urn:microsoft.com/office/officeart/2005/8/layout/radial4"/>
    <dgm:cxn modelId="{612435E9-609D-4D4A-9F63-6A04FC274E7E}" srcId="{530C8594-863A-4242-9388-7F662183985C}" destId="{45EA5561-6785-4F3B-B769-CFEC91A6C2C2}" srcOrd="1" destOrd="0" parTransId="{387401C2-1A84-4910-BDD5-87C2546AD680}" sibTransId="{4DDAF385-8715-4E21-803D-527B675AEBD7}"/>
    <dgm:cxn modelId="{B62F13F1-21AA-498F-B52F-A0990C68E4E3}" type="presOf" srcId="{530C8594-863A-4242-9388-7F662183985C}" destId="{AFAC2213-4D1C-4CF6-89D6-50B5E66D11F4}" srcOrd="0" destOrd="0" presId="urn:microsoft.com/office/officeart/2005/8/layout/radial4"/>
    <dgm:cxn modelId="{32981A39-2816-4933-B281-744F0ECAF7F0}" type="presOf" srcId="{2910ACA7-6B2B-48A9-8FF9-F169C0084394}" destId="{0B4459E6-39C7-44ED-B7A8-855A4FCAEE6A}" srcOrd="0" destOrd="0" presId="urn:microsoft.com/office/officeart/2005/8/layout/radial4"/>
    <dgm:cxn modelId="{9A448450-FCDF-4B38-BC4C-E55F3CF88E4C}" srcId="{23FA582E-6EC3-4640-911C-9910A4AF2D7B}" destId="{3D2FE6FD-99AA-4575-9991-1418C400FF87}" srcOrd="1" destOrd="0" parTransId="{F226D197-D928-4D82-AA7F-0BB4BC5EC7B8}" sibTransId="{99B62F58-900F-41A9-B169-B129E637F78C}"/>
    <dgm:cxn modelId="{9779A37D-5F5E-4833-B54E-D0BF431103D9}" srcId="{23FA582E-6EC3-4640-911C-9910A4AF2D7B}" destId="{88F5064E-5244-40A2-A45A-C23E22E4418A}" srcOrd="2" destOrd="0" parTransId="{D1B34EC7-21FD-4958-A74E-44DF8E9AC492}" sibTransId="{EBBE834E-AC36-4017-A8CE-11329EB145F0}"/>
    <dgm:cxn modelId="{AF3F72AB-DC09-48B5-81AD-01F52E9AB128}" type="presOf" srcId="{1E6053F6-ABE8-402F-9AE3-EFE826AFFE74}" destId="{434AE254-38E1-4DA3-A4F9-0B7D7E1F53A6}" srcOrd="0" destOrd="0" presId="urn:microsoft.com/office/officeart/2005/8/layout/radial4"/>
    <dgm:cxn modelId="{29916D35-6B32-4DE8-A868-F7E42FA641F7}" type="presOf" srcId="{23FA582E-6EC3-4640-911C-9910A4AF2D7B}" destId="{8C62549C-F0F8-4793-97C8-83D4CE265D69}" srcOrd="0" destOrd="0" presId="urn:microsoft.com/office/officeart/2005/8/layout/radial4"/>
    <dgm:cxn modelId="{0614E38B-64FB-40C6-843A-225D6772ECC4}" type="presOf" srcId="{F226D197-D928-4D82-AA7F-0BB4BC5EC7B8}" destId="{4A5D13D1-183D-4603-BF38-B24E82029410}" srcOrd="0" destOrd="0" presId="urn:microsoft.com/office/officeart/2005/8/layout/radial4"/>
    <dgm:cxn modelId="{917C376A-7D78-4357-8073-390BA77E8483}" type="presOf" srcId="{3D2FE6FD-99AA-4575-9991-1418C400FF87}" destId="{77F94C3C-97BF-47CF-82FE-A737B432B087}" srcOrd="0" destOrd="0" presId="urn:microsoft.com/office/officeart/2005/8/layout/radial4"/>
    <dgm:cxn modelId="{D35E139D-0C3B-401D-AB39-624F750C9B6A}" type="presOf" srcId="{D1B34EC7-21FD-4958-A74E-44DF8E9AC492}" destId="{D4260D57-4114-4448-9F61-648597698AF5}" srcOrd="0" destOrd="0" presId="urn:microsoft.com/office/officeart/2005/8/layout/radial4"/>
    <dgm:cxn modelId="{0A0A0ACE-9960-4F4A-8748-4005A9511444}" srcId="{23FA582E-6EC3-4640-911C-9910A4AF2D7B}" destId="{2910ACA7-6B2B-48A9-8FF9-F169C0084394}" srcOrd="0" destOrd="0" parTransId="{1E6053F6-ABE8-402F-9AE3-EFE826AFFE74}" sibTransId="{077D2532-22D0-4498-979E-7C506FB67F3B}"/>
    <dgm:cxn modelId="{D95F8582-DA40-4495-9EF1-9CC82368C97E}" srcId="{530C8594-863A-4242-9388-7F662183985C}" destId="{23FA582E-6EC3-4640-911C-9910A4AF2D7B}" srcOrd="0" destOrd="0" parTransId="{C47F382C-1BF6-4C1F-B01E-F0D028891541}" sibTransId="{D6148BB8-D714-475D-A381-473BCC05312A}"/>
    <dgm:cxn modelId="{017F223A-EABE-4EA3-8F54-6C489F78BCD7}" type="presParOf" srcId="{AFAC2213-4D1C-4CF6-89D6-50B5E66D11F4}" destId="{8C62549C-F0F8-4793-97C8-83D4CE265D69}" srcOrd="0" destOrd="0" presId="urn:microsoft.com/office/officeart/2005/8/layout/radial4"/>
    <dgm:cxn modelId="{E77EBD62-1697-4ED8-AE2F-4F6F8392ABFE}" type="presParOf" srcId="{AFAC2213-4D1C-4CF6-89D6-50B5E66D11F4}" destId="{434AE254-38E1-4DA3-A4F9-0B7D7E1F53A6}" srcOrd="1" destOrd="0" presId="urn:microsoft.com/office/officeart/2005/8/layout/radial4"/>
    <dgm:cxn modelId="{AA7BD44E-3999-401F-9862-39AFE1D4566F}" type="presParOf" srcId="{AFAC2213-4D1C-4CF6-89D6-50B5E66D11F4}" destId="{0B4459E6-39C7-44ED-B7A8-855A4FCAEE6A}" srcOrd="2" destOrd="0" presId="urn:microsoft.com/office/officeart/2005/8/layout/radial4"/>
    <dgm:cxn modelId="{CB837BF8-8985-4A1E-A0D8-ECB07329265C}" type="presParOf" srcId="{AFAC2213-4D1C-4CF6-89D6-50B5E66D11F4}" destId="{4A5D13D1-183D-4603-BF38-B24E82029410}" srcOrd="3" destOrd="0" presId="urn:microsoft.com/office/officeart/2005/8/layout/radial4"/>
    <dgm:cxn modelId="{59675488-BBC9-4FA9-9936-0ED3F03F3994}" type="presParOf" srcId="{AFAC2213-4D1C-4CF6-89D6-50B5E66D11F4}" destId="{77F94C3C-97BF-47CF-82FE-A737B432B087}" srcOrd="4" destOrd="0" presId="urn:microsoft.com/office/officeart/2005/8/layout/radial4"/>
    <dgm:cxn modelId="{ECCFFC68-F668-4B0A-B638-090E350ECD6A}" type="presParOf" srcId="{AFAC2213-4D1C-4CF6-89D6-50B5E66D11F4}" destId="{D4260D57-4114-4448-9F61-648597698AF5}" srcOrd="5" destOrd="0" presId="urn:microsoft.com/office/officeart/2005/8/layout/radial4"/>
    <dgm:cxn modelId="{8A35E8EC-6B95-4C2A-A39E-5C05C41842F1}" type="presParOf" srcId="{AFAC2213-4D1C-4CF6-89D6-50B5E66D11F4}" destId="{D975EC6F-8D9D-418D-8AD4-7BF9A5E8905C}" srcOrd="6" destOrd="0" presId="urn:microsoft.com/office/officeart/2005/8/layout/radial4"/>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C1878B-2629-4822-9237-2914DCD3EECB}">
      <dsp:nvSpPr>
        <dsp:cNvPr id="0" name=""/>
        <dsp:cNvSpPr/>
      </dsp:nvSpPr>
      <dsp:spPr>
        <a:xfrm>
          <a:off x="-12681" y="0"/>
          <a:ext cx="4483099" cy="4483099"/>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0419A-8171-4A0F-9CC4-92777DCE312C}">
      <dsp:nvSpPr>
        <dsp:cNvPr id="0" name=""/>
        <dsp:cNvSpPr/>
      </dsp:nvSpPr>
      <dsp:spPr>
        <a:xfrm>
          <a:off x="2228868" y="0"/>
          <a:ext cx="5982022" cy="4483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kern="1200" dirty="0" smtClean="0"/>
            <a:t>3 Territoires-clés</a:t>
          </a:r>
          <a:endParaRPr lang="fr-FR" sz="2400" kern="1200" dirty="0"/>
        </a:p>
      </dsp:txBody>
      <dsp:txXfrm>
        <a:off x="2228868" y="0"/>
        <a:ext cx="2991011" cy="1344932"/>
      </dsp:txXfrm>
    </dsp:sp>
    <dsp:sp modelId="{E9262A10-6EF8-4B2D-A3DE-CCED4AC31CD0}">
      <dsp:nvSpPr>
        <dsp:cNvPr id="0" name=""/>
        <dsp:cNvSpPr/>
      </dsp:nvSpPr>
      <dsp:spPr>
        <a:xfrm>
          <a:off x="771862" y="1344932"/>
          <a:ext cx="2914012" cy="291401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B7B85A-BBC0-4F0F-BBB0-4792E18CEA8D}">
      <dsp:nvSpPr>
        <dsp:cNvPr id="0" name=""/>
        <dsp:cNvSpPr/>
      </dsp:nvSpPr>
      <dsp:spPr>
        <a:xfrm>
          <a:off x="2203504" y="1344932"/>
          <a:ext cx="6032749" cy="29140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kern="1200" dirty="0" smtClean="0"/>
            <a:t>Enquête socio-anthropologique</a:t>
          </a:r>
          <a:endParaRPr lang="fr-FR" sz="2400" kern="1200" dirty="0"/>
        </a:p>
      </dsp:txBody>
      <dsp:txXfrm>
        <a:off x="2203504" y="1344932"/>
        <a:ext cx="3016374" cy="1344928"/>
      </dsp:txXfrm>
    </dsp:sp>
    <dsp:sp modelId="{3551F2F3-FDB8-4A49-B431-7FB1B3975F50}">
      <dsp:nvSpPr>
        <dsp:cNvPr id="0" name=""/>
        <dsp:cNvSpPr/>
      </dsp:nvSpPr>
      <dsp:spPr>
        <a:xfrm>
          <a:off x="1556403" y="2689861"/>
          <a:ext cx="1344928" cy="134492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2E8A24-67C6-49D1-AF5F-65900C749CAA}">
      <dsp:nvSpPr>
        <dsp:cNvPr id="0" name=""/>
        <dsp:cNvSpPr/>
      </dsp:nvSpPr>
      <dsp:spPr>
        <a:xfrm>
          <a:off x="2228868" y="2689861"/>
          <a:ext cx="5982022" cy="13449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kern="1200" dirty="0" smtClean="0"/>
            <a:t>Analyse </a:t>
          </a:r>
          <a:r>
            <a:rPr lang="fr-FR" sz="2400" kern="1200" dirty="0" err="1" smtClean="0"/>
            <a:t>multi-critères</a:t>
          </a:r>
          <a:r>
            <a:rPr lang="fr-FR" sz="2400" kern="1200" dirty="0" smtClean="0"/>
            <a:t> des filières NRJ</a:t>
          </a:r>
          <a:endParaRPr lang="fr-FR" sz="2400" kern="1200" dirty="0"/>
        </a:p>
      </dsp:txBody>
      <dsp:txXfrm>
        <a:off x="2228868" y="2689861"/>
        <a:ext cx="2991011" cy="1344928"/>
      </dsp:txXfrm>
    </dsp:sp>
    <dsp:sp modelId="{1102C01C-A35F-4780-8BDD-2F04063696CE}">
      <dsp:nvSpPr>
        <dsp:cNvPr id="0" name=""/>
        <dsp:cNvSpPr/>
      </dsp:nvSpPr>
      <dsp:spPr>
        <a:xfrm>
          <a:off x="5219879" y="0"/>
          <a:ext cx="2991011" cy="13449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smtClean="0"/>
            <a:t>Ressources NRJ</a:t>
          </a:r>
          <a:endParaRPr lang="fr-FR" sz="1800" kern="1200" dirty="0"/>
        </a:p>
        <a:p>
          <a:pPr marL="171450" lvl="1" indent="-171450" algn="l" defTabSz="800100">
            <a:lnSpc>
              <a:spcPct val="90000"/>
            </a:lnSpc>
            <a:spcBef>
              <a:spcPct val="0"/>
            </a:spcBef>
            <a:spcAft>
              <a:spcPct val="15000"/>
            </a:spcAft>
            <a:buChar char="••"/>
          </a:pPr>
          <a:r>
            <a:rPr lang="fr-FR" sz="1800" kern="1200" dirty="0" smtClean="0"/>
            <a:t>Contexte socio-économique</a:t>
          </a:r>
          <a:endParaRPr lang="fr-FR" sz="1800" kern="1200" dirty="0"/>
        </a:p>
        <a:p>
          <a:pPr marL="171450" lvl="1" indent="-171450" algn="l" defTabSz="800100">
            <a:lnSpc>
              <a:spcPct val="90000"/>
            </a:lnSpc>
            <a:spcBef>
              <a:spcPct val="0"/>
            </a:spcBef>
            <a:spcAft>
              <a:spcPct val="15000"/>
            </a:spcAft>
            <a:buChar char="••"/>
          </a:pPr>
          <a:r>
            <a:rPr lang="fr-FR" sz="1800" kern="1200" dirty="0" smtClean="0"/>
            <a:t>Configuration géographique</a:t>
          </a:r>
          <a:endParaRPr lang="fr-FR" sz="1800" kern="1200" dirty="0"/>
        </a:p>
      </dsp:txBody>
      <dsp:txXfrm>
        <a:off x="5219879" y="0"/>
        <a:ext cx="2991011" cy="1344932"/>
      </dsp:txXfrm>
    </dsp:sp>
    <dsp:sp modelId="{DE16162B-A16A-4F87-B385-47AE4C7B0FA3}">
      <dsp:nvSpPr>
        <dsp:cNvPr id="0" name=""/>
        <dsp:cNvSpPr/>
      </dsp:nvSpPr>
      <dsp:spPr>
        <a:xfrm>
          <a:off x="5219879" y="1344932"/>
          <a:ext cx="2991011" cy="134492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smtClean="0"/>
            <a:t>Besoins énergétiques</a:t>
          </a:r>
          <a:endParaRPr lang="fr-FR" sz="1800" kern="1200" dirty="0"/>
        </a:p>
        <a:p>
          <a:pPr marL="171450" lvl="1" indent="-171450" algn="l" defTabSz="800100">
            <a:lnSpc>
              <a:spcPct val="90000"/>
            </a:lnSpc>
            <a:spcBef>
              <a:spcPct val="0"/>
            </a:spcBef>
            <a:spcAft>
              <a:spcPct val="15000"/>
            </a:spcAft>
            <a:buChar char="••"/>
          </a:pPr>
          <a:r>
            <a:rPr lang="fr-FR" sz="1800" kern="1200" dirty="0" smtClean="0"/>
            <a:t>Offre actuelle</a:t>
          </a:r>
          <a:endParaRPr lang="fr-FR" sz="1800" kern="1200" dirty="0"/>
        </a:p>
        <a:p>
          <a:pPr marL="171450" lvl="1" indent="-171450" algn="l" defTabSz="800100">
            <a:lnSpc>
              <a:spcPct val="90000"/>
            </a:lnSpc>
            <a:spcBef>
              <a:spcPct val="0"/>
            </a:spcBef>
            <a:spcAft>
              <a:spcPct val="15000"/>
            </a:spcAft>
            <a:buChar char="••"/>
          </a:pPr>
          <a:r>
            <a:rPr lang="fr-FR" sz="1800" kern="1200" dirty="0" smtClean="0"/>
            <a:t>Capacités futures</a:t>
          </a:r>
          <a:endParaRPr lang="fr-FR" sz="1800" kern="1200" dirty="0"/>
        </a:p>
      </dsp:txBody>
      <dsp:txXfrm>
        <a:off x="5219879" y="1344932"/>
        <a:ext cx="2991011" cy="1344928"/>
      </dsp:txXfrm>
    </dsp:sp>
    <dsp:sp modelId="{AA72A15D-36D9-4C5F-88A3-CF0B0E215BF4}">
      <dsp:nvSpPr>
        <dsp:cNvPr id="0" name=""/>
        <dsp:cNvSpPr/>
      </dsp:nvSpPr>
      <dsp:spPr>
        <a:xfrm>
          <a:off x="5219879" y="2689861"/>
          <a:ext cx="2991011" cy="134492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smtClean="0"/>
            <a:t>Bilan énergétique/territoire</a:t>
          </a:r>
          <a:endParaRPr lang="fr-FR" sz="1800" kern="1200" dirty="0"/>
        </a:p>
        <a:p>
          <a:pPr marL="171450" lvl="1" indent="-171450" algn="l" defTabSz="800100">
            <a:lnSpc>
              <a:spcPct val="90000"/>
            </a:lnSpc>
            <a:spcBef>
              <a:spcPct val="0"/>
            </a:spcBef>
            <a:spcAft>
              <a:spcPct val="15000"/>
            </a:spcAft>
            <a:buChar char="••"/>
          </a:pPr>
          <a:r>
            <a:rPr lang="fr-FR" sz="1800" kern="1200" dirty="0" smtClean="0"/>
            <a:t>Bilan énergétique /filière</a:t>
          </a:r>
          <a:endParaRPr lang="fr-FR" sz="1800" kern="1200" dirty="0"/>
        </a:p>
        <a:p>
          <a:pPr marL="171450" lvl="1" indent="-171450" algn="l" defTabSz="800100">
            <a:lnSpc>
              <a:spcPct val="90000"/>
            </a:lnSpc>
            <a:spcBef>
              <a:spcPct val="0"/>
            </a:spcBef>
            <a:spcAft>
              <a:spcPct val="15000"/>
            </a:spcAft>
            <a:buChar char="••"/>
          </a:pPr>
          <a:r>
            <a:rPr lang="fr-FR" sz="1800" kern="1200" dirty="0" smtClean="0"/>
            <a:t>Évaluation objective / perception sociale</a:t>
          </a:r>
          <a:endParaRPr lang="fr-FR" sz="1800" kern="1200" dirty="0"/>
        </a:p>
      </dsp:txBody>
      <dsp:txXfrm>
        <a:off x="5219879" y="2689861"/>
        <a:ext cx="2991011" cy="134492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01BED2-F35E-4E9C-A82F-C757002F0AFA}" type="datetimeFigureOut">
              <a:rPr lang="fr-FR" smtClean="0"/>
              <a:pPr/>
              <a:t>21/03/2016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A81613-102A-4874-950A-E0D27B67D05F}" type="slidenum">
              <a:rPr lang="fr-FR" smtClean="0"/>
              <a:pPr/>
              <a:t>‹N°›</a:t>
            </a:fld>
            <a:endParaRPr lang="fr-FR"/>
          </a:p>
        </p:txBody>
      </p:sp>
    </p:spTree>
    <p:extLst>
      <p:ext uri="{BB962C8B-B14F-4D97-AF65-F5344CB8AC3E}">
        <p14:creationId xmlns="" xmlns:p14="http://schemas.microsoft.com/office/powerpoint/2010/main" val="1075242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677BC-57C8-48D6-A89B-072DEFD0A7EB}" type="datetimeFigureOut">
              <a:rPr lang="fr-FR" smtClean="0"/>
              <a:pPr/>
              <a:t>21/03/2016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716FD-1623-40F4-A29C-3B4B721F7942}" type="slidenum">
              <a:rPr lang="fr-FR" smtClean="0"/>
              <a:pPr/>
              <a:t>‹N°›</a:t>
            </a:fld>
            <a:endParaRPr lang="fr-FR"/>
          </a:p>
        </p:txBody>
      </p:sp>
    </p:spTree>
    <p:extLst>
      <p:ext uri="{BB962C8B-B14F-4D97-AF65-F5344CB8AC3E}">
        <p14:creationId xmlns="" xmlns:p14="http://schemas.microsoft.com/office/powerpoint/2010/main" val="14922915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F7716FD-1623-40F4-A29C-3B4B721F7942}" type="slidenum">
              <a:rPr lang="fr-FR" smtClean="0"/>
              <a:pPr/>
              <a:t>1</a:t>
            </a:fld>
            <a:endParaRPr lang="fr-FR"/>
          </a:p>
        </p:txBody>
      </p:sp>
    </p:spTree>
    <p:extLst>
      <p:ext uri="{BB962C8B-B14F-4D97-AF65-F5344CB8AC3E}">
        <p14:creationId xmlns="" xmlns:p14="http://schemas.microsoft.com/office/powerpoint/2010/main" val="186431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C8E07E6-D4D2-4789-B42A-B2DE62FD9032}" type="slidenum">
              <a:rPr lang="fr-FR" smtClean="0"/>
              <a:pPr/>
              <a:t>10</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baseline="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2F7716FD-1623-40F4-A29C-3B4B721F7942}" type="slidenum">
              <a:rPr lang="fr-FR" smtClean="0"/>
              <a:pPr/>
              <a:t>29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2F7716FD-1623-40F4-A29C-3B4B721F7942}" type="slidenum">
              <a:rPr lang="fr-FR" smtClean="0"/>
              <a:pPr/>
              <a:t>30</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F7716FD-1623-40F4-A29C-3B4B721F7942}" type="slidenum">
              <a:rPr lang="fr-FR" smtClean="0"/>
              <a:pPr/>
              <a:t>32</a:t>
            </a:fld>
            <a:endParaRPr lang="fr-FR"/>
          </a:p>
        </p:txBody>
      </p:sp>
    </p:spTree>
    <p:extLst>
      <p:ext uri="{BB962C8B-B14F-4D97-AF65-F5344CB8AC3E}">
        <p14:creationId xmlns="" xmlns:p14="http://schemas.microsoft.com/office/powerpoint/2010/main" val="1853920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F7716FD-1623-40F4-A29C-3B4B721F7942}" type="slidenum">
              <a:rPr lang="fr-FR" smtClean="0"/>
              <a:pPr/>
              <a:t>33</a:t>
            </a:fld>
            <a:endParaRPr lang="fr-FR"/>
          </a:p>
        </p:txBody>
      </p:sp>
    </p:spTree>
    <p:extLst>
      <p:ext uri="{BB962C8B-B14F-4D97-AF65-F5344CB8AC3E}">
        <p14:creationId xmlns="" xmlns:p14="http://schemas.microsoft.com/office/powerpoint/2010/main" val="1853920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7F2EDA5-343E-4E8B-883D-24864DD0BBB3}" type="datetime1">
              <a:rPr lang="fr-FR" smtClean="0"/>
              <a:pPr/>
              <a:t>21/03/2016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264318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BFB2919-17C8-43F8-B3A5-2F0E70C02DE2}" type="datetime1">
              <a:rPr lang="fr-FR" smtClean="0"/>
              <a:pPr/>
              <a:t>21/03/2016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3020025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03F35CA-5EBE-4634-B63C-8473EB7187AD}" type="datetime1">
              <a:rPr lang="fr-FR" smtClean="0"/>
              <a:pPr/>
              <a:t>21/03/2016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139173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E511B94-168D-4C39-A03E-0D5DB51A812A}" type="datetime1">
              <a:rPr lang="fr-FR" smtClean="0"/>
              <a:pPr/>
              <a:t>21/03/2016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393767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367DD88-AC76-4CFF-9387-5A0F033BB21B}" type="datetime1">
              <a:rPr lang="fr-FR" smtClean="0"/>
              <a:pPr/>
              <a:t>21/03/2016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241526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38807FF-CA6F-4EF5-8794-39893648BF95}" type="datetime1">
              <a:rPr lang="fr-FR" smtClean="0"/>
              <a:pPr/>
              <a:t>21/03/2016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226427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5050D9C-8924-4BB5-A0B6-0688D0E8F79D}" type="datetime1">
              <a:rPr lang="fr-FR" smtClean="0"/>
              <a:pPr/>
              <a:t>21/03/2016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3179841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AA7D21F6-64D1-4F2C-B99A-D26BF78B1429}" type="datetime1">
              <a:rPr lang="fr-FR" smtClean="0"/>
              <a:pPr/>
              <a:t>21/03/2016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2388212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4C5D4-646E-4A4C-A0D8-8F95B19C9049}" type="datetime1">
              <a:rPr lang="fr-FR" smtClean="0"/>
              <a:pPr/>
              <a:t>21/03/2016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409456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E4B2F85-64DC-4D7B-B7A6-8EC020E9E2F5}" type="datetime1">
              <a:rPr lang="fr-FR" smtClean="0"/>
              <a:pPr/>
              <a:t>21/03/2016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337874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CA9353B3-E68C-4DA8-843B-70C4F44DA876}" type="datetime1">
              <a:rPr lang="fr-FR" smtClean="0"/>
              <a:pPr/>
              <a:t>21/03/2016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304206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3E5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58EC8-87AC-4057-B7F9-F6CDB720E5C4}" type="datetime1">
              <a:rPr lang="fr-FR" smtClean="0"/>
              <a:pPr/>
              <a:t>21/03/2016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F52B9-DD07-4F2F-8D8C-163BE42E8610}" type="slidenum">
              <a:rPr lang="fr-FR" smtClean="0"/>
              <a:pPr/>
              <a:t>‹N°›</a:t>
            </a:fld>
            <a:endParaRPr lang="fr-FR"/>
          </a:p>
        </p:txBody>
      </p:sp>
    </p:spTree>
    <p:extLst>
      <p:ext uri="{BB962C8B-B14F-4D97-AF65-F5344CB8AC3E}">
        <p14:creationId xmlns="" xmlns:p14="http://schemas.microsoft.com/office/powerpoint/2010/main" val="385651206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image" Target="../media/image3.gif"/><Relationship Id="rId10" Type="http://schemas.openxmlformats.org/officeDocument/2006/relationships/hyperlink" Target="http://www.cnrs.fr/index.html" TargetMode="External"/><Relationship Id="rId4" Type="http://schemas.openxmlformats.org/officeDocument/2006/relationships/image" Target="../media/image2.png"/><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6.xml"/><Relationship Id="rId4" Type="http://schemas.openxmlformats.org/officeDocument/2006/relationships/image" Target="../media/image28.wmf"/></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jpeg"/><Relationship Id="rId4" Type="http://schemas.openxmlformats.org/officeDocument/2006/relationships/image" Target="../media/image31.png"/><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image" Target="../media/image33.jpe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wmf"/></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14930" y="679453"/>
            <a:ext cx="7282544" cy="437321"/>
          </a:xfrm>
          <a:prstGeom prst="rect">
            <a:avLst/>
          </a:prstGeom>
          <a:solidFill>
            <a:srgbClr val="619B9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05000"/>
              </a:lnSpc>
              <a:spcAft>
                <a:spcPts val="750"/>
              </a:spcAft>
            </a:pPr>
            <a:r>
              <a:rPr lang="en-US" dirty="0">
                <a:ln w="10160">
                  <a:solidFill>
                    <a:schemeClr val="bg1"/>
                  </a:solidFill>
                  <a:prstDash val="solid"/>
                </a:ln>
                <a:solidFill>
                  <a:srgbClr val="FFFFFF"/>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haroni" panose="02010803020104030203" pitchFamily="2" charset="-79"/>
              </a:rPr>
              <a:t>      </a:t>
            </a:r>
            <a:endParaRPr lang="fr-FR" sz="825" dirty="0">
              <a:ln w="10160">
                <a:solidFill>
                  <a:schemeClr val="bg1"/>
                </a:solidFill>
                <a:prstDash val="solid"/>
              </a:ln>
              <a:solidFill>
                <a:srgbClr val="FFFFFF"/>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haroni" panose="02010803020104030203" pitchFamily="2" charset="-79"/>
            </a:endParaRPr>
          </a:p>
        </p:txBody>
      </p:sp>
      <p:sp>
        <p:nvSpPr>
          <p:cNvPr id="10" name="Zone de texte 2"/>
          <p:cNvSpPr txBox="1">
            <a:spLocks noChangeArrowheads="1"/>
          </p:cNvSpPr>
          <p:nvPr/>
        </p:nvSpPr>
        <p:spPr bwMode="auto">
          <a:xfrm>
            <a:off x="2288902" y="722865"/>
            <a:ext cx="6520544" cy="687074"/>
          </a:xfrm>
          <a:prstGeom prst="rect">
            <a:avLst/>
          </a:prstGeom>
          <a:noFill/>
          <a:ln w="9525">
            <a:noFill/>
            <a:miter lim="800000"/>
            <a:headEnd/>
            <a:tailEnd/>
          </a:ln>
        </p:spPr>
        <p:txBody>
          <a:bodyPr rot="0" vert="horz" wrap="square" lIns="68580" tIns="34290" rIns="68580" bIns="34290" anchor="t" anchorCtr="0">
            <a:noAutofit/>
          </a:bodyPr>
          <a:lstStyle/>
          <a:p>
            <a:pPr>
              <a:lnSpc>
                <a:spcPct val="105000"/>
              </a:lnSpc>
              <a:spcAft>
                <a:spcPts val="750"/>
              </a:spcAft>
            </a:pPr>
            <a:r>
              <a:rPr lang="en-US" sz="1400" dirty="0">
                <a:ln w="10160">
                  <a:solidFill>
                    <a:schemeClr val="bg1"/>
                  </a:solidFill>
                  <a:prstDash val="solid"/>
                </a:ln>
                <a:solidFill>
                  <a:srgbClr val="FFFFFF"/>
                </a:solidFill>
                <a:latin typeface="Arial Rounded MT Bold" panose="020F0704030504030204" pitchFamily="34" charset="0"/>
                <a:ea typeface="Times New Roman" panose="02020603050405020304" pitchFamily="18" charset="0"/>
                <a:cs typeface="Aharoni" panose="02010803020104030203" pitchFamily="2" charset="-79"/>
              </a:rPr>
              <a:t>	</a:t>
            </a:r>
            <a:r>
              <a:rPr lang="en-US" sz="1400" dirty="0" smtClean="0">
                <a:ln w="10160">
                  <a:solidFill>
                    <a:schemeClr val="bg1"/>
                  </a:solidFill>
                  <a:prstDash val="solid"/>
                </a:ln>
                <a:solidFill>
                  <a:srgbClr val="FFFFFF"/>
                </a:solidFill>
                <a:latin typeface="Arial Rounded MT Bold" panose="020F0704030504030204" pitchFamily="34" charset="0"/>
                <a:ea typeface="Times New Roman" panose="02020603050405020304" pitchFamily="18" charset="0"/>
                <a:cs typeface="Aharoni" panose="02010803020104030203" pitchFamily="2" charset="-79"/>
              </a:rPr>
              <a:t>                           </a:t>
            </a:r>
            <a:r>
              <a:rPr lang="en-US" sz="2000" dirty="0" err="1">
                <a:ln w="10160">
                  <a:solidFill>
                    <a:schemeClr val="bg1"/>
                  </a:solidFill>
                  <a:prstDash val="solid"/>
                </a:ln>
                <a:solidFill>
                  <a:srgbClr val="FFFFFF"/>
                </a:solidFill>
                <a:latin typeface="Arial Rounded MT Bold" panose="020F0704030504030204" pitchFamily="34" charset="0"/>
                <a:ea typeface="Times New Roman" panose="02020603050405020304" pitchFamily="18" charset="0"/>
                <a:cs typeface="Aharoni" panose="02010803020104030203" pitchFamily="2" charset="-79"/>
              </a:rPr>
              <a:t>Programmes</a:t>
            </a:r>
            <a:r>
              <a:rPr lang="en-US" sz="2000" dirty="0">
                <a:ln w="10160">
                  <a:solidFill>
                    <a:schemeClr val="bg1"/>
                  </a:solidFill>
                  <a:prstDash val="solid"/>
                </a:ln>
                <a:solidFill>
                  <a:srgbClr val="FFFFFF"/>
                </a:solidFill>
                <a:latin typeface="Arial Rounded MT Bold" panose="020F0704030504030204" pitchFamily="34" charset="0"/>
                <a:ea typeface="Times New Roman" panose="02020603050405020304" pitchFamily="18" charset="0"/>
                <a:cs typeface="Aharoni" panose="02010803020104030203" pitchFamily="2" charset="-79"/>
              </a:rPr>
              <a:t> </a:t>
            </a:r>
            <a:r>
              <a:rPr lang="en-US" sz="2000" dirty="0" err="1">
                <a:ln w="10160">
                  <a:solidFill>
                    <a:schemeClr val="bg1"/>
                  </a:solidFill>
                  <a:prstDash val="solid"/>
                </a:ln>
                <a:solidFill>
                  <a:srgbClr val="FFFFFF"/>
                </a:solidFill>
                <a:latin typeface="Arial Rounded MT Bold" panose="020F0704030504030204" pitchFamily="34" charset="0"/>
                <a:ea typeface="Times New Roman" panose="02020603050405020304" pitchFamily="18" charset="0"/>
                <a:cs typeface="Aharoni" panose="02010803020104030203" pitchFamily="2" charset="-79"/>
              </a:rPr>
              <a:t>Interdisciplinaires</a:t>
            </a:r>
            <a:r>
              <a:rPr lang="en-US" sz="2000" dirty="0">
                <a:ln w="10160">
                  <a:solidFill>
                    <a:schemeClr val="bg1"/>
                  </a:solidFill>
                  <a:prstDash val="solid"/>
                </a:ln>
                <a:solidFill>
                  <a:srgbClr val="FFFFFF"/>
                </a:solidFill>
                <a:latin typeface="Arial Rounded MT Bold" panose="020F0704030504030204" pitchFamily="34" charset="0"/>
                <a:ea typeface="Times New Roman" panose="02020603050405020304" pitchFamily="18" charset="0"/>
                <a:cs typeface="Aharoni" panose="02010803020104030203" pitchFamily="2" charset="-79"/>
              </a:rPr>
              <a:t> SPC</a:t>
            </a:r>
            <a:endParaRPr lang="fr-FR" sz="1050" dirty="0">
              <a:ln w="10160">
                <a:solidFill>
                  <a:schemeClr val="bg1"/>
                </a:solidFill>
                <a:prstDash val="solid"/>
              </a:ln>
              <a:solidFill>
                <a:srgbClr val="FFFFFF"/>
              </a:solidFill>
              <a:latin typeface="Arial Rounded MT Bold" panose="020F0704030504030204" pitchFamily="34" charset="0"/>
              <a:ea typeface="Times New Roman" panose="02020603050405020304" pitchFamily="18" charset="0"/>
              <a:cs typeface="Aharoni" panose="02010803020104030203" pitchFamily="2" charset="-79"/>
            </a:endParaRPr>
          </a:p>
        </p:txBody>
      </p:sp>
      <p:sp>
        <p:nvSpPr>
          <p:cNvPr id="11" name="Zone de texte 2"/>
          <p:cNvSpPr txBox="1">
            <a:spLocks noChangeArrowheads="1"/>
          </p:cNvSpPr>
          <p:nvPr/>
        </p:nvSpPr>
        <p:spPr bwMode="auto">
          <a:xfrm>
            <a:off x="723746" y="2859807"/>
            <a:ext cx="7507871" cy="913448"/>
          </a:xfrm>
          <a:prstGeom prst="rect">
            <a:avLst/>
          </a:prstGeom>
          <a:noFill/>
          <a:ln w="9525">
            <a:noFill/>
            <a:miter lim="800000"/>
            <a:headEnd/>
            <a:tailEnd/>
          </a:ln>
        </p:spPr>
        <p:txBody>
          <a:bodyPr rot="0" vert="horz" wrap="square" lIns="68580" tIns="34290" rIns="68580" bIns="34290" anchor="t" anchorCtr="0">
            <a:noAutofit/>
          </a:bodyPr>
          <a:lstStyle/>
          <a:p>
            <a:pPr algn="ctr">
              <a:lnSpc>
                <a:spcPct val="105000"/>
              </a:lnSpc>
              <a:spcAft>
                <a:spcPts val="750"/>
              </a:spcAft>
            </a:pPr>
            <a:endParaRPr lang="fr-FR" sz="825" dirty="0">
              <a:latin typeface="Cambria" panose="02040503050406030204" pitchFamily="18" charset="0"/>
              <a:ea typeface="Times New Roman" panose="02020603050405020304" pitchFamily="18" charset="0"/>
              <a:cs typeface="Times New Roman" panose="02020603050405020304" pitchFamily="18" charset="0"/>
            </a:endParaRPr>
          </a:p>
        </p:txBody>
      </p:sp>
      <p:sp>
        <p:nvSpPr>
          <p:cNvPr id="15" name="Zone de texte 2"/>
          <p:cNvSpPr txBox="1">
            <a:spLocks noChangeArrowheads="1"/>
          </p:cNvSpPr>
          <p:nvPr/>
        </p:nvSpPr>
        <p:spPr bwMode="auto">
          <a:xfrm>
            <a:off x="0" y="2086627"/>
            <a:ext cx="9144000" cy="2603499"/>
          </a:xfrm>
          <a:prstGeom prst="rect">
            <a:avLst/>
          </a:prstGeom>
          <a:solidFill>
            <a:srgbClr val="296980"/>
          </a:solidFill>
          <a:ln w="28575">
            <a:noFill/>
            <a:headEnd/>
            <a:tailEnd/>
          </a:ln>
        </p:spPr>
        <p:style>
          <a:lnRef idx="2">
            <a:schemeClr val="accent6"/>
          </a:lnRef>
          <a:fillRef idx="1">
            <a:schemeClr val="lt1"/>
          </a:fillRef>
          <a:effectRef idx="0">
            <a:schemeClr val="accent6"/>
          </a:effectRef>
          <a:fontRef idx="minor">
            <a:schemeClr val="dk1"/>
          </a:fontRef>
        </p:style>
        <p:txBody>
          <a:bodyPr rot="0" vert="horz" wrap="square" lIns="68580" tIns="34290" rIns="68580" bIns="34290" anchor="t" anchorCtr="0">
            <a:noAutofit/>
          </a:bodyPr>
          <a:lstStyle/>
          <a:p>
            <a:pPr algn="ctr">
              <a:lnSpc>
                <a:spcPct val="105000"/>
              </a:lnSpc>
              <a:spcAft>
                <a:spcPts val="750"/>
              </a:spcAft>
            </a:pPr>
            <a:endParaRPr lang="en-US" sz="2100" dirty="0">
              <a:ln w="10160">
                <a:solidFill>
                  <a:schemeClr val="bg1"/>
                </a:solidFill>
                <a:prstDash val="solid"/>
              </a:ln>
              <a:solidFill>
                <a:srgbClr val="FFFFFF"/>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haroni" panose="02010803020104030203" pitchFamily="2" charset="-79"/>
            </a:endParaRPr>
          </a:p>
          <a:p>
            <a:pPr algn="ctr">
              <a:lnSpc>
                <a:spcPct val="105000"/>
              </a:lnSpc>
              <a:spcAft>
                <a:spcPts val="750"/>
              </a:spcAft>
            </a:pPr>
            <a:r>
              <a:rPr lang="en-US" sz="3600" b="1" dirty="0" smtClean="0">
                <a:ln w="10160">
                  <a:solidFill>
                    <a:schemeClr val="bg1"/>
                  </a:solidFill>
                  <a:prstDash val="solid"/>
                </a:ln>
                <a:solidFill>
                  <a:srgbClr val="FF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haroni" panose="02010803020104030203" pitchFamily="2" charset="-79"/>
              </a:rPr>
              <a:t>LES ENERGIES DE DEMAIN</a:t>
            </a:r>
          </a:p>
          <a:p>
            <a:pPr algn="ctr">
              <a:lnSpc>
                <a:spcPct val="105000"/>
              </a:lnSpc>
              <a:spcAft>
                <a:spcPts val="750"/>
              </a:spcAft>
            </a:pPr>
            <a:endParaRPr lang="en-US" sz="2100" dirty="0">
              <a:ln w="10160">
                <a:solidFill>
                  <a:schemeClr val="bg1"/>
                </a:solidFill>
                <a:prstDash val="solid"/>
              </a:ln>
              <a:solidFill>
                <a:srgbClr val="FFFFFF"/>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haroni" panose="02010803020104030203" pitchFamily="2" charset="-79"/>
            </a:endParaRPr>
          </a:p>
          <a:p>
            <a:pPr algn="ctr">
              <a:lnSpc>
                <a:spcPct val="105000"/>
              </a:lnSpc>
              <a:spcAft>
                <a:spcPts val="750"/>
              </a:spcAft>
            </a:pPr>
            <a:r>
              <a:rPr lang="en-US" dirty="0" smtClean="0">
                <a:ln w="10160">
                  <a:solidFill>
                    <a:schemeClr val="bg1"/>
                  </a:solidFill>
                  <a:prstDash val="solid"/>
                </a:ln>
                <a:solidFill>
                  <a:srgbClr val="FFFFFF"/>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haroni" panose="02010803020104030203" pitchFamily="2" charset="-79"/>
              </a:rPr>
              <a:t>Hassan PEERHOSSAINI</a:t>
            </a:r>
          </a:p>
        </p:txBody>
      </p:sp>
      <p:sp>
        <p:nvSpPr>
          <p:cNvPr id="18" name="Espace réservé du numéro de diapositive 17"/>
          <p:cNvSpPr>
            <a:spLocks noGrp="1"/>
          </p:cNvSpPr>
          <p:nvPr>
            <p:ph type="sldNum" sz="quarter" idx="12"/>
          </p:nvPr>
        </p:nvSpPr>
        <p:spPr/>
        <p:txBody>
          <a:bodyPr/>
          <a:lstStyle/>
          <a:p>
            <a:fld id="{5EDF52B9-DD07-4F2F-8D8C-163BE42E8610}" type="slidenum">
              <a:rPr lang="fr-FR" smtClean="0">
                <a:solidFill>
                  <a:schemeClr val="bg1"/>
                </a:solidFill>
              </a:rPr>
              <a:pPr/>
              <a:t>1</a:t>
            </a:fld>
            <a:endParaRPr lang="fr-FR" dirty="0">
              <a:solidFill>
                <a:schemeClr val="bg1"/>
              </a:solidFill>
            </a:endParaRPr>
          </a:p>
        </p:txBody>
      </p:sp>
      <p:grpSp>
        <p:nvGrpSpPr>
          <p:cNvPr id="16" name="Groupe 15"/>
          <p:cNvGrpSpPr/>
          <p:nvPr/>
        </p:nvGrpSpPr>
        <p:grpSpPr>
          <a:xfrm>
            <a:off x="305075" y="5130800"/>
            <a:ext cx="5557875" cy="1450976"/>
            <a:chOff x="59757" y="5628223"/>
            <a:chExt cx="5536591" cy="1073156"/>
          </a:xfrm>
        </p:grpSpPr>
        <p:pic>
          <p:nvPicPr>
            <p:cNvPr id="17" name="Image 16" descr="http://ufrlac.lac.univ-paris-diderot.fr/FR/Logo_UPD_rvb.pn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757" y="5628223"/>
              <a:ext cx="431006" cy="1064419"/>
            </a:xfrm>
            <a:prstGeom prst="rect">
              <a:avLst/>
            </a:prstGeom>
            <a:noFill/>
            <a:ln>
              <a:noFill/>
            </a:ln>
          </p:spPr>
        </p:pic>
        <p:pic>
          <p:nvPicPr>
            <p:cNvPr id="19" name="Image 18" descr="http://lapeniche.net/blog/images/Lauren/07-12-20/LogoScPo.gif"/>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96048" y="6008165"/>
              <a:ext cx="1675643" cy="357716"/>
            </a:xfrm>
            <a:prstGeom prst="rect">
              <a:avLst/>
            </a:prstGeom>
            <a:noFill/>
            <a:ln>
              <a:noFill/>
            </a:ln>
          </p:spPr>
        </p:pic>
        <p:pic>
          <p:nvPicPr>
            <p:cNvPr id="20" name="Image 19" descr="Ecole des hautes études en santé publique (EHESP)"/>
            <p:cNvPicPr/>
            <p:nvPr/>
          </p:nvPicPr>
          <p:blipFill rotWithShape="1">
            <a:blip r:embed="rId6" cstate="print">
              <a:extLst>
                <a:ext uri="{28A0092B-C50C-407E-A947-70E740481C1C}">
                  <a14:useLocalDpi xmlns="" xmlns:a14="http://schemas.microsoft.com/office/drawing/2010/main" val="0"/>
                </a:ext>
              </a:extLst>
            </a:blip>
            <a:srcRect l="13752"/>
            <a:stretch/>
          </p:blipFill>
          <p:spPr bwMode="auto">
            <a:xfrm>
              <a:off x="4742882" y="5672667"/>
              <a:ext cx="853466" cy="1028712"/>
            </a:xfrm>
            <a:prstGeom prst="rect">
              <a:avLst/>
            </a:prstGeom>
            <a:solidFill>
              <a:schemeClr val="bg1"/>
            </a:solidFill>
            <a:ln>
              <a:noFill/>
            </a:ln>
          </p:spPr>
        </p:pic>
        <p:pic>
          <p:nvPicPr>
            <p:cNvPr id="21" name="Picture 2" descr="https://www.validexper.fr/carrousel/images/logoUP13.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983123" y="5935023"/>
              <a:ext cx="1328958" cy="5040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4" name="Image 13"/>
          <p:cNvPicPr/>
          <p:nvPr/>
        </p:nvPicPr>
        <p:blipFill>
          <a:blip r:embed="rId8" cstate="print"/>
          <a:srcRect l="11912" t="12698" r="66579" b="79101"/>
          <a:stretch>
            <a:fillRect/>
          </a:stretch>
        </p:blipFill>
        <p:spPr bwMode="auto">
          <a:xfrm>
            <a:off x="7457704" y="5462648"/>
            <a:ext cx="1579411" cy="855025"/>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271463" y="220663"/>
          <a:ext cx="1995487" cy="1068387"/>
        </p:xfrm>
        <a:graphic>
          <a:graphicData uri="http://schemas.openxmlformats.org/presentationml/2006/ole">
            <p:oleObj spid="_x0000_s1026" name="Acrobat Document" r:id="rId9" imgW="5152680" imgH="2743560" progId="AcroExch.Document.7">
              <p:embed/>
            </p:oleObj>
          </a:graphicData>
        </a:graphic>
      </p:graphicFrame>
      <p:pic>
        <p:nvPicPr>
          <p:cNvPr id="22" name="Image 21" descr="logo CNRS">
            <a:hlinkClick r:id="rId10"/>
          </p:cNvPr>
          <p:cNvPicPr/>
          <p:nvPr/>
        </p:nvPicPr>
        <p:blipFill>
          <a:blip r:embed="rId11" cstate="print"/>
          <a:srcRect/>
          <a:stretch>
            <a:fillRect/>
          </a:stretch>
        </p:blipFill>
        <p:spPr bwMode="auto">
          <a:xfrm>
            <a:off x="5935240" y="5509682"/>
            <a:ext cx="1334770" cy="826135"/>
          </a:xfrm>
          <a:prstGeom prst="rect">
            <a:avLst/>
          </a:prstGeom>
          <a:noFill/>
          <a:ln w="9525">
            <a:noFill/>
            <a:miter lim="800000"/>
            <a:headEnd/>
            <a:tailEnd/>
          </a:ln>
        </p:spPr>
      </p:pic>
    </p:spTree>
    <p:extLst>
      <p:ext uri="{BB962C8B-B14F-4D97-AF65-F5344CB8AC3E}">
        <p14:creationId xmlns="" xmlns:p14="http://schemas.microsoft.com/office/powerpoint/2010/main" val="2317433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712968" cy="1084982"/>
          </a:xfrm>
        </p:spPr>
        <p:txBody>
          <a:bodyPr>
            <a:noAutofit/>
          </a:bodyPr>
          <a:lstStyle/>
          <a:p>
            <a:pPr algn="ctr"/>
            <a:r>
              <a:rPr lang="fr-FR" sz="4000" b="1" dirty="0" smtClean="0">
                <a:solidFill>
                  <a:srgbClr val="FFFF00"/>
                </a:solidFill>
                <a:effectLst>
                  <a:outerShdw blurRad="38100" dist="38100" dir="2700000" algn="tl">
                    <a:srgbClr val="000000">
                      <a:alpha val="43137"/>
                    </a:srgbClr>
                  </a:outerShdw>
                </a:effectLst>
              </a:rPr>
              <a:t>Modèle Intégré de Système Energétique</a:t>
            </a:r>
            <a:endParaRPr lang="fr-FR" sz="4000" b="1" dirty="0">
              <a:solidFill>
                <a:srgbClr val="FFFF00"/>
              </a:solidFill>
              <a:effectLst>
                <a:outerShdw blurRad="38100" dist="38100" dir="2700000" algn="tl">
                  <a:srgbClr val="000000">
                    <a:alpha val="43137"/>
                  </a:srgbClr>
                </a:outerShdw>
              </a:effectLst>
            </a:endParaRPr>
          </a:p>
        </p:txBody>
      </p:sp>
      <p:sp>
        <p:nvSpPr>
          <p:cNvPr id="3" name="Ellipse 2"/>
          <p:cNvSpPr/>
          <p:nvPr/>
        </p:nvSpPr>
        <p:spPr>
          <a:xfrm>
            <a:off x="2771800" y="3068960"/>
            <a:ext cx="3744416" cy="2304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347864" y="3429000"/>
            <a:ext cx="2808312" cy="1323439"/>
          </a:xfrm>
          <a:prstGeom prst="rect">
            <a:avLst/>
          </a:prstGeom>
          <a:noFill/>
        </p:spPr>
        <p:txBody>
          <a:bodyPr wrap="square" rtlCol="0">
            <a:spAutoFit/>
          </a:bodyPr>
          <a:lstStyle/>
          <a:p>
            <a:pPr algn="ctr"/>
            <a:r>
              <a:rPr lang="fr-FR" sz="4000" b="1" dirty="0" smtClean="0">
                <a:solidFill>
                  <a:srgbClr val="FFFF00"/>
                </a:solidFill>
                <a:effectLst>
                  <a:outerShdw blurRad="38100" dist="38100" dir="2700000" algn="tl">
                    <a:srgbClr val="000000">
                      <a:alpha val="43137"/>
                    </a:srgbClr>
                  </a:outerShdw>
                </a:effectLst>
              </a:rPr>
              <a:t>Système Energétique</a:t>
            </a:r>
            <a:endParaRPr lang="fr-FR" sz="4000" b="1" dirty="0">
              <a:solidFill>
                <a:srgbClr val="FFFF00"/>
              </a:solidFill>
              <a:effectLst>
                <a:outerShdw blurRad="38100" dist="38100" dir="2700000" algn="tl">
                  <a:srgbClr val="000000">
                    <a:alpha val="43137"/>
                  </a:srgbClr>
                </a:outerShdw>
              </a:effectLst>
            </a:endParaRPr>
          </a:p>
        </p:txBody>
      </p:sp>
      <p:sp>
        <p:nvSpPr>
          <p:cNvPr id="5" name="ZoneTexte 4"/>
          <p:cNvSpPr txBox="1"/>
          <p:nvPr/>
        </p:nvSpPr>
        <p:spPr>
          <a:xfrm>
            <a:off x="3491880" y="1700808"/>
            <a:ext cx="2088232" cy="707886"/>
          </a:xfrm>
          <a:prstGeom prst="rect">
            <a:avLst/>
          </a:prstGeom>
          <a:noFill/>
        </p:spPr>
        <p:txBody>
          <a:bodyPr wrap="square" rtlCol="0">
            <a:spAutoFit/>
          </a:bodyPr>
          <a:lstStyle/>
          <a:p>
            <a:pPr algn="ctr"/>
            <a:r>
              <a:rPr lang="fr-FR" sz="2000" b="1" dirty="0" smtClean="0">
                <a:solidFill>
                  <a:schemeClr val="bg1"/>
                </a:solidFill>
              </a:rPr>
              <a:t>Ressources managériales</a:t>
            </a:r>
            <a:endParaRPr lang="fr-FR" sz="2000" b="1" dirty="0">
              <a:solidFill>
                <a:schemeClr val="bg1"/>
              </a:solidFill>
            </a:endParaRPr>
          </a:p>
        </p:txBody>
      </p:sp>
      <p:sp>
        <p:nvSpPr>
          <p:cNvPr id="6" name="Flèche vers le bas 5"/>
          <p:cNvSpPr/>
          <p:nvPr/>
        </p:nvSpPr>
        <p:spPr>
          <a:xfrm>
            <a:off x="4355976" y="2348880"/>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e bas 7"/>
          <p:cNvSpPr/>
          <p:nvPr/>
        </p:nvSpPr>
        <p:spPr>
          <a:xfrm rot="17375398">
            <a:off x="2085197" y="3317231"/>
            <a:ext cx="57606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p:cNvSpPr/>
          <p:nvPr/>
        </p:nvSpPr>
        <p:spPr>
          <a:xfrm rot="15378541">
            <a:off x="2104858" y="4228991"/>
            <a:ext cx="57606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vers le bas 9"/>
          <p:cNvSpPr/>
          <p:nvPr/>
        </p:nvSpPr>
        <p:spPr>
          <a:xfrm rot="12893443">
            <a:off x="2727168" y="4932552"/>
            <a:ext cx="57606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1560" y="3356992"/>
            <a:ext cx="1584176" cy="707886"/>
          </a:xfrm>
          <a:prstGeom prst="rect">
            <a:avLst/>
          </a:prstGeom>
          <a:noFill/>
        </p:spPr>
        <p:txBody>
          <a:bodyPr wrap="square" rtlCol="0">
            <a:spAutoFit/>
          </a:bodyPr>
          <a:lstStyle/>
          <a:p>
            <a:r>
              <a:rPr lang="fr-FR" sz="2000" b="1" dirty="0" smtClean="0">
                <a:solidFill>
                  <a:schemeClr val="bg1"/>
                </a:solidFill>
              </a:rPr>
              <a:t>Ressources naturelles</a:t>
            </a:r>
            <a:endParaRPr lang="fr-FR" sz="2000" b="1" dirty="0">
              <a:solidFill>
                <a:schemeClr val="bg1"/>
              </a:solidFill>
            </a:endParaRPr>
          </a:p>
        </p:txBody>
      </p:sp>
      <p:sp>
        <p:nvSpPr>
          <p:cNvPr id="12" name="ZoneTexte 11"/>
          <p:cNvSpPr txBox="1"/>
          <p:nvPr/>
        </p:nvSpPr>
        <p:spPr>
          <a:xfrm>
            <a:off x="1043608" y="2073042"/>
            <a:ext cx="1944216" cy="707886"/>
          </a:xfrm>
          <a:prstGeom prst="rect">
            <a:avLst/>
          </a:prstGeom>
          <a:noFill/>
        </p:spPr>
        <p:txBody>
          <a:bodyPr wrap="square" rtlCol="0">
            <a:spAutoFit/>
          </a:bodyPr>
          <a:lstStyle/>
          <a:p>
            <a:r>
              <a:rPr lang="fr-FR" sz="2000" b="1" dirty="0" smtClean="0">
                <a:solidFill>
                  <a:schemeClr val="bg1"/>
                </a:solidFill>
              </a:rPr>
              <a:t>Ressources intellectuelles</a:t>
            </a:r>
            <a:endParaRPr lang="fr-FR" sz="2000" b="1" dirty="0">
              <a:solidFill>
                <a:schemeClr val="bg1"/>
              </a:solidFill>
            </a:endParaRPr>
          </a:p>
        </p:txBody>
      </p:sp>
      <p:sp>
        <p:nvSpPr>
          <p:cNvPr id="13" name="ZoneTexte 12"/>
          <p:cNvSpPr txBox="1"/>
          <p:nvPr/>
        </p:nvSpPr>
        <p:spPr>
          <a:xfrm>
            <a:off x="611560" y="4437112"/>
            <a:ext cx="1440160" cy="707886"/>
          </a:xfrm>
          <a:prstGeom prst="rect">
            <a:avLst/>
          </a:prstGeom>
          <a:noFill/>
        </p:spPr>
        <p:txBody>
          <a:bodyPr wrap="square" rtlCol="0">
            <a:spAutoFit/>
          </a:bodyPr>
          <a:lstStyle/>
          <a:p>
            <a:r>
              <a:rPr lang="fr-FR" sz="2000" b="1" dirty="0" smtClean="0">
                <a:solidFill>
                  <a:schemeClr val="bg1"/>
                </a:solidFill>
              </a:rPr>
              <a:t>Ressources financières</a:t>
            </a:r>
            <a:endParaRPr lang="fr-FR" sz="2000" b="1" dirty="0">
              <a:solidFill>
                <a:schemeClr val="bg1"/>
              </a:solidFill>
            </a:endParaRPr>
          </a:p>
        </p:txBody>
      </p:sp>
      <p:sp>
        <p:nvSpPr>
          <p:cNvPr id="14" name="ZoneTexte 13"/>
          <p:cNvSpPr txBox="1"/>
          <p:nvPr/>
        </p:nvSpPr>
        <p:spPr>
          <a:xfrm>
            <a:off x="1115616" y="5517232"/>
            <a:ext cx="2016224" cy="707886"/>
          </a:xfrm>
          <a:prstGeom prst="rect">
            <a:avLst/>
          </a:prstGeom>
          <a:noFill/>
        </p:spPr>
        <p:txBody>
          <a:bodyPr wrap="square" rtlCol="0">
            <a:spAutoFit/>
          </a:bodyPr>
          <a:lstStyle/>
          <a:p>
            <a:r>
              <a:rPr lang="fr-FR" sz="2000" b="1" dirty="0" smtClean="0">
                <a:solidFill>
                  <a:schemeClr val="bg1"/>
                </a:solidFill>
              </a:rPr>
              <a:t>Ressources technologiques</a:t>
            </a:r>
            <a:endParaRPr lang="fr-FR" sz="2000" b="1" dirty="0">
              <a:solidFill>
                <a:schemeClr val="bg1"/>
              </a:solidFill>
            </a:endParaRPr>
          </a:p>
        </p:txBody>
      </p:sp>
      <p:sp>
        <p:nvSpPr>
          <p:cNvPr id="15" name="Flèche vers le bas 14"/>
          <p:cNvSpPr/>
          <p:nvPr/>
        </p:nvSpPr>
        <p:spPr>
          <a:xfrm rot="16200000">
            <a:off x="6048164" y="2888940"/>
            <a:ext cx="57606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bas 15"/>
          <p:cNvSpPr/>
          <p:nvPr/>
        </p:nvSpPr>
        <p:spPr>
          <a:xfrm rot="16200000">
            <a:off x="6048164" y="4617133"/>
            <a:ext cx="57606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588224" y="2564904"/>
            <a:ext cx="1584176" cy="707886"/>
          </a:xfrm>
          <a:prstGeom prst="rect">
            <a:avLst/>
          </a:prstGeom>
          <a:noFill/>
        </p:spPr>
        <p:txBody>
          <a:bodyPr wrap="square" rtlCol="0">
            <a:spAutoFit/>
          </a:bodyPr>
          <a:lstStyle/>
          <a:p>
            <a:r>
              <a:rPr lang="fr-FR" sz="2000" b="1" dirty="0" smtClean="0">
                <a:solidFill>
                  <a:schemeClr val="bg1"/>
                </a:solidFill>
              </a:rPr>
              <a:t>Résultats bénéfiques</a:t>
            </a:r>
            <a:endParaRPr lang="fr-FR" sz="2000" b="1" dirty="0">
              <a:solidFill>
                <a:schemeClr val="bg1"/>
              </a:solidFill>
            </a:endParaRPr>
          </a:p>
        </p:txBody>
      </p:sp>
      <p:sp>
        <p:nvSpPr>
          <p:cNvPr id="18" name="ZoneTexte 17"/>
          <p:cNvSpPr txBox="1"/>
          <p:nvPr/>
        </p:nvSpPr>
        <p:spPr>
          <a:xfrm>
            <a:off x="6588224" y="5189130"/>
            <a:ext cx="1296144" cy="400110"/>
          </a:xfrm>
          <a:prstGeom prst="rect">
            <a:avLst/>
          </a:prstGeom>
          <a:noFill/>
        </p:spPr>
        <p:txBody>
          <a:bodyPr wrap="square" rtlCol="0">
            <a:spAutoFit/>
          </a:bodyPr>
          <a:lstStyle/>
          <a:p>
            <a:r>
              <a:rPr lang="fr-FR" sz="2000" b="1" dirty="0" smtClean="0">
                <a:solidFill>
                  <a:schemeClr val="bg1"/>
                </a:solidFill>
              </a:rPr>
              <a:t>Déchets</a:t>
            </a:r>
            <a:endParaRPr lang="fr-FR" sz="2000" b="1" dirty="0">
              <a:solidFill>
                <a:schemeClr val="bg1"/>
              </a:solidFill>
            </a:endParaRPr>
          </a:p>
        </p:txBody>
      </p:sp>
      <p:sp>
        <p:nvSpPr>
          <p:cNvPr id="19" name="ZoneTexte 18"/>
          <p:cNvSpPr txBox="1"/>
          <p:nvPr/>
        </p:nvSpPr>
        <p:spPr>
          <a:xfrm>
            <a:off x="7308304" y="3789040"/>
            <a:ext cx="1080120" cy="707886"/>
          </a:xfrm>
          <a:prstGeom prst="rect">
            <a:avLst/>
          </a:prstGeom>
          <a:noFill/>
        </p:spPr>
        <p:txBody>
          <a:bodyPr wrap="square" rtlCol="0">
            <a:spAutoFit/>
          </a:bodyPr>
          <a:lstStyle/>
          <a:p>
            <a:r>
              <a:rPr lang="fr-FR" sz="2000" b="1" dirty="0" smtClean="0">
                <a:solidFill>
                  <a:srgbClr val="33CC33"/>
                </a:solidFill>
                <a:effectLst>
                  <a:outerShdw blurRad="38100" dist="38100" dir="2700000" algn="tl">
                    <a:srgbClr val="000000">
                      <a:alpha val="43137"/>
                    </a:srgbClr>
                  </a:outerShdw>
                </a:effectLst>
              </a:rPr>
              <a:t>Qualité </a:t>
            </a:r>
          </a:p>
          <a:p>
            <a:r>
              <a:rPr lang="fr-FR" sz="2000" b="1" dirty="0" smtClean="0">
                <a:solidFill>
                  <a:srgbClr val="33CC33"/>
                </a:solidFill>
                <a:effectLst>
                  <a:outerShdw blurRad="38100" dist="38100" dir="2700000" algn="tl">
                    <a:srgbClr val="000000">
                      <a:alpha val="43137"/>
                    </a:srgbClr>
                  </a:outerShdw>
                </a:effectLst>
              </a:rPr>
              <a:t>de vie</a:t>
            </a:r>
            <a:endParaRPr lang="fr-FR" sz="2000" b="1" dirty="0">
              <a:solidFill>
                <a:srgbClr val="33CC33"/>
              </a:solidFill>
              <a:effectLst>
                <a:outerShdw blurRad="38100" dist="38100" dir="2700000" algn="tl">
                  <a:srgbClr val="000000">
                    <a:alpha val="43137"/>
                  </a:srgbClr>
                </a:outerShdw>
              </a:effectLst>
            </a:endParaRPr>
          </a:p>
        </p:txBody>
      </p:sp>
      <p:sp>
        <p:nvSpPr>
          <p:cNvPr id="22" name="Flèche vers le bas 21"/>
          <p:cNvSpPr/>
          <p:nvPr/>
        </p:nvSpPr>
        <p:spPr>
          <a:xfrm>
            <a:off x="7668343" y="3212976"/>
            <a:ext cx="144017"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vers le haut 23"/>
          <p:cNvSpPr/>
          <p:nvPr/>
        </p:nvSpPr>
        <p:spPr>
          <a:xfrm>
            <a:off x="7668344" y="4509120"/>
            <a:ext cx="144016" cy="7200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Organigramme : Connecteur 24"/>
          <p:cNvSpPr/>
          <p:nvPr/>
        </p:nvSpPr>
        <p:spPr>
          <a:xfrm>
            <a:off x="7236296" y="3429000"/>
            <a:ext cx="360040" cy="288032"/>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Organigramme : Connecteur 25"/>
          <p:cNvSpPr/>
          <p:nvPr/>
        </p:nvSpPr>
        <p:spPr>
          <a:xfrm>
            <a:off x="7236296" y="4581128"/>
            <a:ext cx="360040" cy="288032"/>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7236296" y="3327375"/>
            <a:ext cx="216024" cy="461665"/>
          </a:xfrm>
          <a:prstGeom prst="rect">
            <a:avLst/>
          </a:prstGeom>
          <a:noFill/>
        </p:spPr>
        <p:txBody>
          <a:bodyPr wrap="square" rtlCol="0">
            <a:spAutoFit/>
          </a:bodyPr>
          <a:lstStyle/>
          <a:p>
            <a:r>
              <a:rPr lang="fr-FR" sz="2400" b="1" dirty="0" smtClean="0">
                <a:solidFill>
                  <a:schemeClr val="bg1"/>
                </a:solidFill>
              </a:rPr>
              <a:t>+</a:t>
            </a:r>
            <a:endParaRPr lang="fr-FR" sz="2400" b="1" dirty="0">
              <a:solidFill>
                <a:schemeClr val="bg1"/>
              </a:solidFill>
            </a:endParaRPr>
          </a:p>
        </p:txBody>
      </p:sp>
      <p:sp>
        <p:nvSpPr>
          <p:cNvPr id="29" name="ZoneTexte 28"/>
          <p:cNvSpPr txBox="1"/>
          <p:nvPr/>
        </p:nvSpPr>
        <p:spPr>
          <a:xfrm>
            <a:off x="7308304" y="4479503"/>
            <a:ext cx="432048" cy="461665"/>
          </a:xfrm>
          <a:prstGeom prst="rect">
            <a:avLst/>
          </a:prstGeom>
          <a:noFill/>
        </p:spPr>
        <p:txBody>
          <a:bodyPr wrap="square" rtlCol="0">
            <a:spAutoFit/>
          </a:bodyPr>
          <a:lstStyle/>
          <a:p>
            <a:r>
              <a:rPr lang="fr-FR" sz="2400" b="1" dirty="0" smtClean="0">
                <a:solidFill>
                  <a:schemeClr val="bg1"/>
                </a:solidFill>
              </a:rPr>
              <a:t>-</a:t>
            </a:r>
            <a:endParaRPr lang="fr-FR" sz="2400" b="1" dirty="0">
              <a:solidFill>
                <a:schemeClr val="bg1"/>
              </a:solidFill>
            </a:endParaRPr>
          </a:p>
        </p:txBody>
      </p:sp>
      <p:sp>
        <p:nvSpPr>
          <p:cNvPr id="30" name="Rectangle 29"/>
          <p:cNvSpPr/>
          <p:nvPr/>
        </p:nvSpPr>
        <p:spPr>
          <a:xfrm>
            <a:off x="7308304" y="3861048"/>
            <a:ext cx="1008112" cy="57606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Accolade ouvrante 36"/>
          <p:cNvSpPr/>
          <p:nvPr/>
        </p:nvSpPr>
        <p:spPr>
          <a:xfrm>
            <a:off x="323528" y="2132856"/>
            <a:ext cx="477767" cy="403244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6" name="Forme 45"/>
          <p:cNvCxnSpPr/>
          <p:nvPr/>
        </p:nvCxnSpPr>
        <p:spPr>
          <a:xfrm>
            <a:off x="8388424" y="4077072"/>
            <a:ext cx="360040" cy="2382361"/>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cteur en angle 49"/>
          <p:cNvCxnSpPr/>
          <p:nvPr/>
        </p:nvCxnSpPr>
        <p:spPr>
          <a:xfrm rot="10800000">
            <a:off x="251520" y="6453336"/>
            <a:ext cx="8496944" cy="12700"/>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Forme 55"/>
          <p:cNvCxnSpPr/>
          <p:nvPr/>
        </p:nvCxnSpPr>
        <p:spPr>
          <a:xfrm rot="5400000" flipH="1" flipV="1">
            <a:off x="-894258" y="5301208"/>
            <a:ext cx="2304256" cy="12700"/>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Flèche droite 56"/>
          <p:cNvSpPr/>
          <p:nvPr/>
        </p:nvSpPr>
        <p:spPr>
          <a:xfrm flipV="1">
            <a:off x="251520" y="4149080"/>
            <a:ext cx="288032" cy="45719"/>
          </a:xfrm>
          <a:prstGeom prst="rightArrow">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Flèche vers le bas 61"/>
          <p:cNvSpPr/>
          <p:nvPr/>
        </p:nvSpPr>
        <p:spPr>
          <a:xfrm rot="18560918">
            <a:off x="2659279" y="2629801"/>
            <a:ext cx="57606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EDF52B9-DD07-4F2F-8D8C-163BE42E8610}" type="slidenum">
              <a:rPr lang="fr-FR" smtClean="0"/>
              <a:pPr/>
              <a:t>11</a:t>
            </a:fld>
            <a:endParaRPr lang="fr-FR"/>
          </a:p>
        </p:txBody>
      </p:sp>
      <p:sp>
        <p:nvSpPr>
          <p:cNvPr id="24577" name="Rectangle 1"/>
          <p:cNvSpPr>
            <a:spLocks noChangeArrowheads="1"/>
          </p:cNvSpPr>
          <p:nvPr/>
        </p:nvSpPr>
        <p:spPr bwMode="auto">
          <a:xfrm>
            <a:off x="0" y="1343156"/>
            <a:ext cx="8783238" cy="483209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bg1"/>
                </a:solidFill>
                <a:effectLst/>
                <a:ea typeface="Calibri" pitchFamily="34" charset="0"/>
                <a:cs typeface="Times New Roman" pitchFamily="18" charset="0"/>
              </a:rPr>
              <a:t>*Six projets de recherches interdisciplinaires sur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bg1"/>
                </a:solidFill>
                <a:effectLst/>
                <a:ea typeface="Calibri" pitchFamily="34" charset="0"/>
                <a:cs typeface="Times New Roman" pitchFamily="18" charset="0"/>
              </a:rPr>
              <a:t>quelques enjeux vitaux de la transition énergétique.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800" b="1" i="0" u="none" strike="noStrike" cap="none" normalizeH="0" baseline="0" dirty="0" smtClean="0">
              <a:ln>
                <a:noFill/>
              </a:ln>
              <a:solidFill>
                <a:schemeClr val="bg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lang="fr-FR" sz="2800" b="1" dirty="0" smtClean="0">
                <a:solidFill>
                  <a:schemeClr val="bg1"/>
                </a:solidFill>
              </a:rPr>
              <a:t> *Approche </a:t>
            </a:r>
            <a:r>
              <a:rPr lang="fr-FR" sz="2800" b="1" dirty="0" err="1" smtClean="0">
                <a:solidFill>
                  <a:schemeClr val="bg1"/>
                </a:solidFill>
              </a:rPr>
              <a:t>bottom</a:t>
            </a:r>
            <a:r>
              <a:rPr lang="fr-FR" sz="2800" b="1" dirty="0" smtClean="0">
                <a:solidFill>
                  <a:schemeClr val="bg1"/>
                </a:solidFill>
              </a:rPr>
              <a:t>-up: appropriation sociale à l’</a:t>
            </a:r>
            <a:r>
              <a:rPr lang="fr-FR" sz="2800" b="1" dirty="0" err="1" smtClean="0">
                <a:solidFill>
                  <a:schemeClr val="bg1"/>
                </a:solidFill>
              </a:rPr>
              <a:t>echelle</a:t>
            </a:r>
            <a:endParaRPr lang="fr-FR" sz="2800" b="1" dirty="0" smtClean="0">
              <a:solidFill>
                <a:schemeClr val="bg1"/>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lang="fr-FR" sz="2800" b="1" dirty="0" smtClean="0">
                <a:solidFill>
                  <a:schemeClr val="bg1"/>
                </a:solidFill>
              </a:rPr>
              <a:t> locale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800" b="1" i="0" u="none" strike="noStrike" cap="none" normalizeH="0" baseline="0" dirty="0" smtClean="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bg1"/>
                </a:solidFill>
                <a:effectLst/>
                <a:ea typeface="Calibri" pitchFamily="34" charset="0"/>
                <a:cs typeface="Times New Roman" pitchFamily="18" charset="0"/>
              </a:rPr>
              <a:t>*Synergie des contributions des chercheurs : </a:t>
            </a:r>
            <a:endParaRPr kumimoji="0" lang="fr-FR" sz="2800" b="1" i="0" u="none" strike="noStrike" cap="none" normalizeH="0" baseline="0" dirty="0" smtClean="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800" b="1" dirty="0" smtClean="0">
                <a:solidFill>
                  <a:schemeClr val="bg1"/>
                </a:solidFill>
                <a:ea typeface="Calibri" pitchFamily="34" charset="0"/>
                <a:cs typeface="Times New Roman" pitchFamily="18" charset="0"/>
              </a:rPr>
              <a:t>	-</a:t>
            </a:r>
            <a:r>
              <a:rPr kumimoji="0" lang="fr-FR" sz="2800" b="1" i="0" u="none" strike="noStrike" cap="none" normalizeH="0" baseline="0" dirty="0" smtClean="0">
                <a:ln>
                  <a:noFill/>
                </a:ln>
                <a:solidFill>
                  <a:schemeClr val="bg1"/>
                </a:solidFill>
                <a:effectLst/>
                <a:ea typeface="Calibri" pitchFamily="34" charset="0"/>
                <a:cs typeface="Times New Roman" pitchFamily="18" charset="0"/>
              </a:rPr>
              <a:t>des secteurs des « sciences humaines et sociales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bg1"/>
                </a:solidFill>
                <a:effectLst/>
                <a:ea typeface="Calibri" pitchFamily="34" charset="0"/>
                <a:cs typeface="Times New Roman" pitchFamily="18" charset="0"/>
              </a:rPr>
              <a:t>	</a:t>
            </a:r>
            <a:r>
              <a:rPr lang="fr-FR" sz="2800" b="1" dirty="0" smtClean="0">
                <a:solidFill>
                  <a:schemeClr val="bg1"/>
                </a:solidFill>
                <a:ea typeface="Calibri" pitchFamily="34" charset="0"/>
                <a:cs typeface="Times New Roman" pitchFamily="18" charset="0"/>
              </a:rPr>
              <a:t>-</a:t>
            </a:r>
            <a:r>
              <a:rPr kumimoji="0" lang="fr-FR" sz="2800" b="1" i="0" u="none" strike="noStrike" cap="none" normalizeH="0" baseline="0" dirty="0" smtClean="0">
                <a:ln>
                  <a:noFill/>
                </a:ln>
                <a:solidFill>
                  <a:schemeClr val="bg1"/>
                </a:solidFill>
                <a:effectLst/>
                <a:ea typeface="Calibri" pitchFamily="34" charset="0"/>
                <a:cs typeface="Times New Roman" pitchFamily="18" charset="0"/>
              </a:rPr>
              <a:t>des secteurs des « sciences  </a:t>
            </a:r>
            <a:r>
              <a:rPr lang="fr-FR" sz="2800" b="1" dirty="0" smtClean="0">
                <a:solidFill>
                  <a:schemeClr val="bg1"/>
                </a:solidFill>
                <a:ea typeface="Calibri" pitchFamily="34" charset="0"/>
                <a:cs typeface="Times New Roman" pitchFamily="18" charset="0"/>
              </a:rPr>
              <a:t>et technologies</a:t>
            </a:r>
            <a:r>
              <a:rPr kumimoji="0" lang="fr-FR" sz="2800" b="1" i="0" u="none" strike="noStrike" cap="none" normalizeH="0" baseline="0" dirty="0" smtClean="0">
                <a:ln>
                  <a:noFill/>
                </a:ln>
                <a:solidFill>
                  <a:schemeClr val="bg1"/>
                </a:solidFill>
                <a:effectLst/>
                <a:ea typeface="Calibri" pitchFamily="34" charset="0"/>
                <a:cs typeface="Times New Roman" pitchFamily="18" charset="0"/>
              </a:rPr>
              <a:t> »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800" b="1" i="0" u="none" strike="noStrike" cap="none" normalizeH="0" baseline="0" dirty="0" smtClean="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bg1"/>
                </a:solidFill>
                <a:effectLst/>
                <a:ea typeface="Calibri" pitchFamily="34" charset="0"/>
                <a:cs typeface="Times New Roman" pitchFamily="18" charset="0"/>
              </a:rPr>
              <a:t>* 95 chercheurs de 16 laboratoires, </a:t>
            </a:r>
          </a:p>
        </p:txBody>
      </p:sp>
      <p:sp>
        <p:nvSpPr>
          <p:cNvPr id="4" name="ZoneTexte 3"/>
          <p:cNvSpPr txBox="1"/>
          <p:nvPr/>
        </p:nvSpPr>
        <p:spPr>
          <a:xfrm>
            <a:off x="1968500" y="152400"/>
            <a:ext cx="4470400" cy="707886"/>
          </a:xfrm>
          <a:prstGeom prst="rect">
            <a:avLst/>
          </a:prstGeom>
          <a:noFill/>
        </p:spPr>
        <p:txBody>
          <a:bodyPr wrap="square" rtlCol="0">
            <a:spAutoFit/>
          </a:bodyPr>
          <a:lstStyle/>
          <a:p>
            <a:pPr algn="ctr"/>
            <a:r>
              <a:rPr lang="fr-FR" sz="4000" b="1" dirty="0" smtClean="0">
                <a:solidFill>
                  <a:srgbClr val="FFFF00"/>
                </a:solidFill>
                <a:effectLst>
                  <a:outerShdw blurRad="38100" dist="38100" dir="2700000" algn="tl">
                    <a:srgbClr val="000000">
                      <a:alpha val="43137"/>
                    </a:srgbClr>
                  </a:outerShdw>
                </a:effectLst>
              </a:rPr>
              <a:t>Notre programme</a:t>
            </a:r>
            <a:endParaRPr lang="fr-FR" sz="4000" b="1" dirty="0">
              <a:solidFill>
                <a:srgbClr val="FFFF00"/>
              </a:solidFill>
              <a:effectLst>
                <a:outerShdw blurRad="38100" dist="38100" dir="2700000" algn="tl">
                  <a:srgbClr val="000000">
                    <a:alpha val="43137"/>
                  </a:srgbClr>
                </a:outerShdw>
              </a:effectLst>
            </a:endParaRPr>
          </a:p>
        </p:txBody>
      </p:sp>
      <p:grpSp>
        <p:nvGrpSpPr>
          <p:cNvPr id="5" name="Groupe 4"/>
          <p:cNvGrpSpPr/>
          <p:nvPr/>
        </p:nvGrpSpPr>
        <p:grpSpPr>
          <a:xfrm>
            <a:off x="5326025" y="5943600"/>
            <a:ext cx="3627475" cy="714376"/>
            <a:chOff x="59757" y="5628223"/>
            <a:chExt cx="5536591" cy="1073156"/>
          </a:xfrm>
        </p:grpSpPr>
        <p:pic>
          <p:nvPicPr>
            <p:cNvPr id="6" name="Image 5" descr="http://ufrlac.lac.univ-paris-diderot.fr/FR/Logo_UPD_rvb.pn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757" y="5628223"/>
              <a:ext cx="431006" cy="1064419"/>
            </a:xfrm>
            <a:prstGeom prst="rect">
              <a:avLst/>
            </a:prstGeom>
            <a:noFill/>
            <a:ln>
              <a:noFill/>
            </a:ln>
          </p:spPr>
        </p:pic>
        <p:pic>
          <p:nvPicPr>
            <p:cNvPr id="7" name="Image 6" descr="http://lapeniche.net/blog/images/Lauren/07-12-20/LogoScPo.gif"/>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6048" y="6008165"/>
              <a:ext cx="1675643" cy="357716"/>
            </a:xfrm>
            <a:prstGeom prst="rect">
              <a:avLst/>
            </a:prstGeom>
            <a:noFill/>
            <a:ln>
              <a:noFill/>
            </a:ln>
          </p:spPr>
        </p:pic>
        <p:pic>
          <p:nvPicPr>
            <p:cNvPr id="8" name="Image 7" descr="Ecole des hautes études en santé publique (EHESP)"/>
            <p:cNvPicPr/>
            <p:nvPr/>
          </p:nvPicPr>
          <p:blipFill rotWithShape="1">
            <a:blip r:embed="rId4" cstate="print">
              <a:extLst>
                <a:ext uri="{28A0092B-C50C-407E-A947-70E740481C1C}">
                  <a14:useLocalDpi xmlns="" xmlns:a14="http://schemas.microsoft.com/office/drawing/2010/main" val="0"/>
                </a:ext>
              </a:extLst>
            </a:blip>
            <a:srcRect l="13752"/>
            <a:stretch/>
          </p:blipFill>
          <p:spPr bwMode="auto">
            <a:xfrm>
              <a:off x="4742882" y="5672667"/>
              <a:ext cx="853466" cy="1028712"/>
            </a:xfrm>
            <a:prstGeom prst="rect">
              <a:avLst/>
            </a:prstGeom>
            <a:solidFill>
              <a:schemeClr val="bg1"/>
            </a:solidFill>
            <a:ln>
              <a:noFill/>
            </a:ln>
          </p:spPr>
        </p:pic>
        <p:pic>
          <p:nvPicPr>
            <p:cNvPr id="9" name="Picture 2" descr="https://www.validexper.fr/carrousel/images/logoUP1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83123" y="5935023"/>
              <a:ext cx="1328958" cy="5040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 name="Image 9"/>
          <p:cNvPicPr/>
          <p:nvPr/>
        </p:nvPicPr>
        <p:blipFill>
          <a:blip r:embed="rId6" cstate="print"/>
          <a:srcRect l="11912" t="12698" r="66579" b="79101"/>
          <a:stretch>
            <a:fillRect/>
          </a:stretch>
        </p:blipFill>
        <p:spPr bwMode="auto">
          <a:xfrm>
            <a:off x="4306692" y="6146800"/>
            <a:ext cx="773308" cy="4301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EDF52B9-DD07-4F2F-8D8C-163BE42E8610}" type="slidenum">
              <a:rPr lang="fr-FR" smtClean="0"/>
              <a:pPr/>
              <a:t>12</a:t>
            </a:fld>
            <a:endParaRPr lang="fr-FR"/>
          </a:p>
        </p:txBody>
      </p:sp>
      <p:sp>
        <p:nvSpPr>
          <p:cNvPr id="2" name="Hexagone 1"/>
          <p:cNvSpPr/>
          <p:nvPr/>
        </p:nvSpPr>
        <p:spPr>
          <a:xfrm>
            <a:off x="3171275" y="2623581"/>
            <a:ext cx="2756519" cy="1710267"/>
          </a:xfrm>
          <a:prstGeom prst="hexagon">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fr-FR" sz="2800" dirty="0" smtClean="0"/>
              <a:t>Les Energies de demain</a:t>
            </a:r>
            <a:endParaRPr lang="fr-FR" sz="2800" dirty="0"/>
          </a:p>
        </p:txBody>
      </p:sp>
      <p:grpSp>
        <p:nvGrpSpPr>
          <p:cNvPr id="3" name="Groupe 9"/>
          <p:cNvGrpSpPr/>
          <p:nvPr/>
        </p:nvGrpSpPr>
        <p:grpSpPr>
          <a:xfrm>
            <a:off x="3310471" y="4334933"/>
            <a:ext cx="2504600" cy="2235630"/>
            <a:chOff x="3310471" y="4334933"/>
            <a:chExt cx="2504600" cy="2235630"/>
          </a:xfrm>
        </p:grpSpPr>
        <p:cxnSp>
          <p:nvCxnSpPr>
            <p:cNvPr id="20" name="Connecteur droit 19"/>
            <p:cNvCxnSpPr/>
            <p:nvPr/>
          </p:nvCxnSpPr>
          <p:spPr>
            <a:xfrm flipV="1">
              <a:off x="4557539" y="4334933"/>
              <a:ext cx="1" cy="138006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e 52"/>
            <p:cNvGrpSpPr/>
            <p:nvPr/>
          </p:nvGrpSpPr>
          <p:grpSpPr>
            <a:xfrm>
              <a:off x="3310471" y="4900830"/>
              <a:ext cx="2504600" cy="1669733"/>
              <a:chOff x="329382" y="5104023"/>
              <a:chExt cx="2504600" cy="1669733"/>
            </a:xfrm>
          </p:grpSpPr>
          <p:pic>
            <p:nvPicPr>
              <p:cNvPr id="1032" name="Picture 8" descr="http://www.lefigaro.fr/medias/2012/07/06/ccd89ef8-c5bf-11e1-a654-9d4fb7779ad7-300x20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9382" y="5104023"/>
                <a:ext cx="2504600" cy="1669733"/>
              </a:xfrm>
              <a:prstGeom prst="roundRect">
                <a:avLst/>
              </a:prstGeom>
              <a:noFill/>
              <a:ln w="19050">
                <a:solidFill>
                  <a:schemeClr val="bg1"/>
                </a:solidFill>
              </a:ln>
              <a:extLst>
                <a:ext uri="{909E8E84-426E-40DD-AFC4-6F175D3DCCD1}">
                  <a14:hiddenFill xmlns="" xmlns:a14="http://schemas.microsoft.com/office/drawing/2010/main">
                    <a:solidFill>
                      <a:srgbClr val="FFFFFF"/>
                    </a:solidFill>
                  </a14:hiddenFill>
                </a:ext>
              </a:extLst>
            </p:spPr>
          </p:pic>
          <p:sp>
            <p:nvSpPr>
              <p:cNvPr id="52" name="ZoneTexte 51"/>
              <p:cNvSpPr txBox="1"/>
              <p:nvPr/>
            </p:nvSpPr>
            <p:spPr>
              <a:xfrm>
                <a:off x="1136652" y="5145017"/>
                <a:ext cx="860235" cy="400110"/>
              </a:xfrm>
              <a:prstGeom prst="rect">
                <a:avLst/>
              </a:prstGeom>
              <a:noFill/>
            </p:spPr>
            <p:txBody>
              <a:bodyPr wrap="none" rtlCol="0">
                <a:spAutoFit/>
              </a:bodyPr>
              <a:lstStyle/>
              <a:p>
                <a:r>
                  <a:rPr lang="fr-FR" sz="2000" dirty="0" smtClean="0">
                    <a:solidFill>
                      <a:schemeClr val="bg1"/>
                    </a:solidFill>
                  </a:rPr>
                  <a:t>ROSEE</a:t>
                </a:r>
                <a:endParaRPr lang="fr-FR" sz="2000" dirty="0">
                  <a:solidFill>
                    <a:schemeClr val="bg1"/>
                  </a:solidFill>
                </a:endParaRPr>
              </a:p>
            </p:txBody>
          </p:sp>
        </p:grpSp>
      </p:grpSp>
      <p:grpSp>
        <p:nvGrpSpPr>
          <p:cNvPr id="6" name="Groupe 10"/>
          <p:cNvGrpSpPr/>
          <p:nvPr/>
        </p:nvGrpSpPr>
        <p:grpSpPr>
          <a:xfrm>
            <a:off x="271234" y="3945469"/>
            <a:ext cx="3130476" cy="2059734"/>
            <a:chOff x="271234" y="3945469"/>
            <a:chExt cx="3130476" cy="2059734"/>
          </a:xfrm>
        </p:grpSpPr>
        <p:cxnSp>
          <p:nvCxnSpPr>
            <p:cNvPr id="73" name="Connecteur droit 72"/>
            <p:cNvCxnSpPr/>
            <p:nvPr/>
          </p:nvCxnSpPr>
          <p:spPr>
            <a:xfrm flipH="1">
              <a:off x="2855218" y="3945469"/>
              <a:ext cx="546492" cy="4310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e 5"/>
            <p:cNvGrpSpPr/>
            <p:nvPr/>
          </p:nvGrpSpPr>
          <p:grpSpPr>
            <a:xfrm>
              <a:off x="271234" y="4081296"/>
              <a:ext cx="2589319" cy="1923907"/>
              <a:chOff x="3262879" y="4776655"/>
              <a:chExt cx="2589319" cy="1923907"/>
            </a:xfrm>
          </p:grpSpPr>
          <p:grpSp>
            <p:nvGrpSpPr>
              <p:cNvPr id="8" name="Groupe 55"/>
              <p:cNvGrpSpPr/>
              <p:nvPr/>
            </p:nvGrpSpPr>
            <p:grpSpPr>
              <a:xfrm>
                <a:off x="3262879" y="4776655"/>
                <a:ext cx="2589319" cy="1923907"/>
                <a:chOff x="3565948" y="4839860"/>
                <a:chExt cx="2589319" cy="1923907"/>
              </a:xfrm>
            </p:grpSpPr>
            <p:pic>
              <p:nvPicPr>
                <p:cNvPr id="54" name="Image 53"/>
                <p:cNvPicPr>
                  <a:picLocks noChangeAspect="1"/>
                </p:cNvPicPr>
                <p:nvPr/>
              </p:nvPicPr>
              <p:blipFill rotWithShape="1">
                <a:blip r:embed="rId3" cstate="print"/>
                <a:srcRect l="42564" t="14958" r="14020" b="28181"/>
                <a:stretch/>
              </p:blipFill>
              <p:spPr>
                <a:xfrm>
                  <a:off x="3565948" y="4839860"/>
                  <a:ext cx="2589319" cy="1907488"/>
                </a:xfrm>
                <a:prstGeom prst="roundRect">
                  <a:avLst/>
                </a:prstGeom>
                <a:ln w="12700">
                  <a:solidFill>
                    <a:schemeClr val="bg1"/>
                  </a:solidFill>
                </a:ln>
              </p:spPr>
            </p:pic>
            <p:sp>
              <p:nvSpPr>
                <p:cNvPr id="55" name="ZoneTexte 54"/>
                <p:cNvSpPr txBox="1"/>
                <p:nvPr/>
              </p:nvSpPr>
              <p:spPr>
                <a:xfrm>
                  <a:off x="3670791" y="6394435"/>
                  <a:ext cx="901209" cy="369332"/>
                </a:xfrm>
                <a:prstGeom prst="rect">
                  <a:avLst/>
                </a:prstGeom>
                <a:noFill/>
              </p:spPr>
              <p:txBody>
                <a:bodyPr wrap="none" rtlCol="0">
                  <a:spAutoFit/>
                </a:bodyPr>
                <a:lstStyle/>
                <a:p>
                  <a:r>
                    <a:rPr lang="fr-FR" dirty="0" smtClean="0">
                      <a:solidFill>
                        <a:srgbClr val="FFFF00"/>
                      </a:solidFill>
                    </a:rPr>
                    <a:t>Abidjan</a:t>
                  </a:r>
                  <a:endParaRPr lang="fr-FR" dirty="0">
                    <a:solidFill>
                      <a:srgbClr val="FFFF00"/>
                    </a:solidFill>
                  </a:endParaRPr>
                </a:p>
              </p:txBody>
            </p:sp>
          </p:grpSp>
          <p:sp>
            <p:nvSpPr>
              <p:cNvPr id="57" name="ZoneTexte 56"/>
              <p:cNvSpPr txBox="1"/>
              <p:nvPr/>
            </p:nvSpPr>
            <p:spPr>
              <a:xfrm>
                <a:off x="4038004" y="4776655"/>
                <a:ext cx="1039067" cy="461665"/>
              </a:xfrm>
              <a:prstGeom prst="rect">
                <a:avLst/>
              </a:prstGeom>
              <a:noFill/>
            </p:spPr>
            <p:txBody>
              <a:bodyPr wrap="none" rtlCol="0">
                <a:spAutoFit/>
              </a:bodyPr>
              <a:lstStyle/>
              <a:p>
                <a:r>
                  <a:rPr lang="fr-FR" sz="2400" dirty="0" smtClean="0">
                    <a:solidFill>
                      <a:schemeClr val="bg1"/>
                    </a:solidFill>
                  </a:rPr>
                  <a:t>DUREE</a:t>
                </a:r>
                <a:endParaRPr lang="fr-FR" sz="2400" dirty="0">
                  <a:solidFill>
                    <a:schemeClr val="bg1"/>
                  </a:solidFill>
                </a:endParaRPr>
              </a:p>
            </p:txBody>
          </p:sp>
        </p:grpSp>
      </p:grpSp>
      <p:grpSp>
        <p:nvGrpSpPr>
          <p:cNvPr id="9" name="Groupe 8"/>
          <p:cNvGrpSpPr/>
          <p:nvPr/>
        </p:nvGrpSpPr>
        <p:grpSpPr>
          <a:xfrm>
            <a:off x="5701398" y="3677409"/>
            <a:ext cx="3061069" cy="2011560"/>
            <a:chOff x="5701398" y="3677409"/>
            <a:chExt cx="3061069" cy="2011560"/>
          </a:xfrm>
        </p:grpSpPr>
        <p:cxnSp>
          <p:nvCxnSpPr>
            <p:cNvPr id="71" name="Connecteur droit 70"/>
            <p:cNvCxnSpPr/>
            <p:nvPr/>
          </p:nvCxnSpPr>
          <p:spPr>
            <a:xfrm flipH="1" flipV="1">
              <a:off x="5701398" y="3950916"/>
              <a:ext cx="378989" cy="2607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e 2"/>
            <p:cNvGrpSpPr/>
            <p:nvPr/>
          </p:nvGrpSpPr>
          <p:grpSpPr>
            <a:xfrm>
              <a:off x="6080387" y="3677409"/>
              <a:ext cx="2682080" cy="2011560"/>
              <a:chOff x="3230959" y="127964"/>
              <a:chExt cx="2682080" cy="2011560"/>
            </a:xfrm>
          </p:grpSpPr>
          <p:pic>
            <p:nvPicPr>
              <p:cNvPr id="1034" name="Picture 10" descr="http://media1.voyages.woopic.com/medias/images/reportages/600x450/ecotourisme_espagne_lecrin_wwoofing-thumb-940x705-21876-600x45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0959" y="127964"/>
                <a:ext cx="2682080" cy="2011560"/>
              </a:xfrm>
              <a:prstGeom prst="roundRect">
                <a:avLst/>
              </a:prstGeom>
              <a:noFill/>
              <a:ln w="19050">
                <a:solidFill>
                  <a:schemeClr val="bg1"/>
                </a:solidFill>
              </a:ln>
              <a:extLst>
                <a:ext uri="{909E8E84-426E-40DD-AFC4-6F175D3DCCD1}">
                  <a14:hiddenFill xmlns="" xmlns:a14="http://schemas.microsoft.com/office/drawing/2010/main">
                    <a:solidFill>
                      <a:srgbClr val="FFFFFF"/>
                    </a:solidFill>
                  </a14:hiddenFill>
                </a:ext>
              </a:extLst>
            </p:spPr>
          </p:pic>
          <p:sp>
            <p:nvSpPr>
              <p:cNvPr id="59" name="ZoneTexte 58"/>
              <p:cNvSpPr txBox="1"/>
              <p:nvPr/>
            </p:nvSpPr>
            <p:spPr>
              <a:xfrm>
                <a:off x="3306234" y="127964"/>
                <a:ext cx="1257267" cy="461665"/>
              </a:xfrm>
              <a:prstGeom prst="rect">
                <a:avLst/>
              </a:prstGeom>
              <a:noFill/>
            </p:spPr>
            <p:txBody>
              <a:bodyPr wrap="none" rtlCol="0">
                <a:spAutoFit/>
              </a:bodyPr>
              <a:lstStyle/>
              <a:p>
                <a:r>
                  <a:rPr lang="fr-FR" sz="2400" dirty="0" smtClean="0">
                    <a:solidFill>
                      <a:schemeClr val="bg1"/>
                    </a:solidFill>
                  </a:rPr>
                  <a:t>OLIZERO</a:t>
                </a:r>
                <a:endParaRPr lang="fr-FR" sz="2400" dirty="0">
                  <a:solidFill>
                    <a:schemeClr val="bg1"/>
                  </a:solidFill>
                </a:endParaRPr>
              </a:p>
            </p:txBody>
          </p:sp>
        </p:grpSp>
      </p:grpSp>
      <p:grpSp>
        <p:nvGrpSpPr>
          <p:cNvPr id="11" name="Groupe 11"/>
          <p:cNvGrpSpPr/>
          <p:nvPr/>
        </p:nvGrpSpPr>
        <p:grpSpPr>
          <a:xfrm>
            <a:off x="279701" y="812867"/>
            <a:ext cx="3096488" cy="2648545"/>
            <a:chOff x="271234" y="812867"/>
            <a:chExt cx="3096488" cy="2648545"/>
          </a:xfrm>
        </p:grpSpPr>
        <p:cxnSp>
          <p:nvCxnSpPr>
            <p:cNvPr id="14" name="Connecteur droit 13"/>
            <p:cNvCxnSpPr/>
            <p:nvPr/>
          </p:nvCxnSpPr>
          <p:spPr>
            <a:xfrm flipH="1" flipV="1">
              <a:off x="2988733" y="2751668"/>
              <a:ext cx="378989" cy="2607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Forme libre 41"/>
            <p:cNvSpPr/>
            <p:nvPr/>
          </p:nvSpPr>
          <p:spPr>
            <a:xfrm>
              <a:off x="271234" y="812867"/>
              <a:ext cx="2747448" cy="2648545"/>
            </a:xfrm>
            <a:custGeom>
              <a:avLst/>
              <a:gdLst>
                <a:gd name="connsiteX0" fmla="*/ 0 w 1654038"/>
                <a:gd name="connsiteY0" fmla="*/ 160066 h 1600662"/>
                <a:gd name="connsiteX1" fmla="*/ 160066 w 1654038"/>
                <a:gd name="connsiteY1" fmla="*/ 0 h 1600662"/>
                <a:gd name="connsiteX2" fmla="*/ 1493972 w 1654038"/>
                <a:gd name="connsiteY2" fmla="*/ 0 h 1600662"/>
                <a:gd name="connsiteX3" fmla="*/ 1654038 w 1654038"/>
                <a:gd name="connsiteY3" fmla="*/ 160066 h 1600662"/>
                <a:gd name="connsiteX4" fmla="*/ 1654038 w 1654038"/>
                <a:gd name="connsiteY4" fmla="*/ 1440596 h 1600662"/>
                <a:gd name="connsiteX5" fmla="*/ 1493972 w 1654038"/>
                <a:gd name="connsiteY5" fmla="*/ 1600662 h 1600662"/>
                <a:gd name="connsiteX6" fmla="*/ 160066 w 1654038"/>
                <a:gd name="connsiteY6" fmla="*/ 1600662 h 1600662"/>
                <a:gd name="connsiteX7" fmla="*/ 0 w 1654038"/>
                <a:gd name="connsiteY7" fmla="*/ 1440596 h 1600662"/>
                <a:gd name="connsiteX8" fmla="*/ 0 w 1654038"/>
                <a:gd name="connsiteY8" fmla="*/ 160066 h 160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038" h="1600662">
                  <a:moveTo>
                    <a:pt x="0" y="160066"/>
                  </a:moveTo>
                  <a:cubicBezTo>
                    <a:pt x="0" y="71664"/>
                    <a:pt x="71664" y="0"/>
                    <a:pt x="160066" y="0"/>
                  </a:cubicBezTo>
                  <a:lnTo>
                    <a:pt x="1493972" y="0"/>
                  </a:lnTo>
                  <a:cubicBezTo>
                    <a:pt x="1582374" y="0"/>
                    <a:pt x="1654038" y="71664"/>
                    <a:pt x="1654038" y="160066"/>
                  </a:cubicBezTo>
                  <a:lnTo>
                    <a:pt x="1654038" y="1440596"/>
                  </a:lnTo>
                  <a:cubicBezTo>
                    <a:pt x="1654038" y="1528998"/>
                    <a:pt x="1582374" y="1600662"/>
                    <a:pt x="1493972" y="1600662"/>
                  </a:cubicBezTo>
                  <a:lnTo>
                    <a:pt x="160066" y="1600662"/>
                  </a:lnTo>
                  <a:cubicBezTo>
                    <a:pt x="71664" y="1600662"/>
                    <a:pt x="0" y="1528998"/>
                    <a:pt x="0" y="1440596"/>
                  </a:cubicBezTo>
                  <a:lnTo>
                    <a:pt x="0" y="16006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702" tIns="130702" rIns="130702" bIns="130702" numCol="1" spcCol="1270" anchor="t" anchorCtr="0">
              <a:noAutofit/>
            </a:bodyPr>
            <a:lstStyle/>
            <a:p>
              <a:pPr lvl="0" algn="ctr" defTabSz="977900">
                <a:lnSpc>
                  <a:spcPct val="90000"/>
                </a:lnSpc>
                <a:spcBef>
                  <a:spcPct val="0"/>
                </a:spcBef>
                <a:spcAft>
                  <a:spcPct val="35000"/>
                </a:spcAft>
              </a:pPr>
              <a:r>
                <a:rPr lang="fr-FR" sz="2200" kern="1200" dirty="0" smtClean="0"/>
                <a:t>Energies, Risques </a:t>
              </a:r>
            </a:p>
            <a:p>
              <a:pPr lvl="0" algn="ctr" defTabSz="977900">
                <a:lnSpc>
                  <a:spcPct val="90000"/>
                </a:lnSpc>
                <a:spcBef>
                  <a:spcPct val="0"/>
                </a:spcBef>
                <a:spcAft>
                  <a:spcPct val="35000"/>
                </a:spcAft>
              </a:pPr>
              <a:r>
                <a:rPr lang="fr-FR" sz="2200" kern="1200" dirty="0" smtClean="0"/>
                <a:t>&amp; territoires</a:t>
              </a:r>
              <a:endParaRPr lang="fr-FR" sz="2200" kern="1200" dirty="0"/>
            </a:p>
          </p:txBody>
        </p:sp>
        <p:pic>
          <p:nvPicPr>
            <p:cNvPr id="1036" name="Picture 12" descr="http://4.bp.blogspot.com/_DhGHLWzl6JQ/SjBdmLUxSvI/AAAAAAAADK8/KDwcoBO5luo/s400/Dessin_Verts_6.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13549" y="1630126"/>
              <a:ext cx="2461884" cy="1723319"/>
            </a:xfrm>
            <a:prstGeom prst="roundRect">
              <a:avLst/>
            </a:prstGeom>
            <a:noFill/>
            <a:extLst>
              <a:ext uri="{909E8E84-426E-40DD-AFC4-6F175D3DCCD1}">
                <a14:hiddenFill xmlns="" xmlns:a14="http://schemas.microsoft.com/office/drawing/2010/main">
                  <a:solidFill>
                    <a:srgbClr val="FFFFFF"/>
                  </a:solidFill>
                </a14:hiddenFill>
              </a:ext>
            </a:extLst>
          </p:spPr>
        </p:pic>
      </p:grpSp>
      <p:grpSp>
        <p:nvGrpSpPr>
          <p:cNvPr id="12" name="Groupe 7"/>
          <p:cNvGrpSpPr/>
          <p:nvPr/>
        </p:nvGrpSpPr>
        <p:grpSpPr>
          <a:xfrm>
            <a:off x="5701400" y="1202796"/>
            <a:ext cx="3194074" cy="2050268"/>
            <a:chOff x="5701400" y="1202796"/>
            <a:chExt cx="3194074" cy="2050268"/>
          </a:xfrm>
        </p:grpSpPr>
        <p:cxnSp>
          <p:nvCxnSpPr>
            <p:cNvPr id="18" name="Connecteur droit 17"/>
            <p:cNvCxnSpPr/>
            <p:nvPr/>
          </p:nvCxnSpPr>
          <p:spPr>
            <a:xfrm flipH="1">
              <a:off x="5701400" y="2683933"/>
              <a:ext cx="572030" cy="3284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e 4"/>
            <p:cNvGrpSpPr/>
            <p:nvPr/>
          </p:nvGrpSpPr>
          <p:grpSpPr>
            <a:xfrm>
              <a:off x="6195928" y="1202796"/>
              <a:ext cx="2699546" cy="2050268"/>
              <a:chOff x="6096001" y="3931990"/>
              <a:chExt cx="2699546" cy="2050268"/>
            </a:xfrm>
          </p:grpSpPr>
          <p:pic>
            <p:nvPicPr>
              <p:cNvPr id="1038" name="Picture 14" descr="http://www.strategie.gouv.fr/blog/wp-content/uploads/2013/10/Fotolia_49500204_M.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10008"/>
              <a:stretch/>
            </p:blipFill>
            <p:spPr bwMode="auto">
              <a:xfrm>
                <a:off x="6096001" y="3983002"/>
                <a:ext cx="2699546" cy="1999256"/>
              </a:xfrm>
              <a:prstGeom prst="roundRect">
                <a:avLst/>
              </a:prstGeom>
              <a:noFill/>
              <a:ln w="19050">
                <a:solidFill>
                  <a:schemeClr val="bg1"/>
                </a:solidFill>
              </a:ln>
              <a:extLst>
                <a:ext uri="{909E8E84-426E-40DD-AFC4-6F175D3DCCD1}">
                  <a14:hiddenFill xmlns="" xmlns:a14="http://schemas.microsoft.com/office/drawing/2010/main">
                    <a:solidFill>
                      <a:srgbClr val="FFFFFF"/>
                    </a:solidFill>
                  </a14:hiddenFill>
                </a:ext>
              </a:extLst>
            </p:spPr>
          </p:pic>
          <p:sp>
            <p:nvSpPr>
              <p:cNvPr id="66" name="ZoneTexte 65"/>
              <p:cNvSpPr txBox="1"/>
              <p:nvPr/>
            </p:nvSpPr>
            <p:spPr>
              <a:xfrm>
                <a:off x="6563948" y="3931990"/>
                <a:ext cx="1667572" cy="461665"/>
              </a:xfrm>
              <a:prstGeom prst="rect">
                <a:avLst/>
              </a:prstGeom>
              <a:noFill/>
            </p:spPr>
            <p:txBody>
              <a:bodyPr wrap="none" rtlCol="0">
                <a:spAutoFit/>
              </a:bodyPr>
              <a:lstStyle/>
              <a:p>
                <a:r>
                  <a:rPr lang="fr-FR" sz="2400" dirty="0" smtClean="0"/>
                  <a:t>REDO-ECOR</a:t>
                </a:r>
                <a:endParaRPr lang="fr-FR" sz="2400" dirty="0"/>
              </a:p>
            </p:txBody>
          </p:sp>
        </p:grpSp>
      </p:grpSp>
      <p:grpSp>
        <p:nvGrpSpPr>
          <p:cNvPr id="15" name="Groupe 6"/>
          <p:cNvGrpSpPr/>
          <p:nvPr/>
        </p:nvGrpSpPr>
        <p:grpSpPr>
          <a:xfrm>
            <a:off x="3362318" y="25296"/>
            <a:ext cx="2582433" cy="2582439"/>
            <a:chOff x="3362318" y="25296"/>
            <a:chExt cx="2582433" cy="2582439"/>
          </a:xfrm>
        </p:grpSpPr>
        <p:cxnSp>
          <p:nvCxnSpPr>
            <p:cNvPr id="17" name="Connecteur droit 16"/>
            <p:cNvCxnSpPr/>
            <p:nvPr/>
          </p:nvCxnSpPr>
          <p:spPr>
            <a:xfrm flipV="1">
              <a:off x="4588934" y="1126069"/>
              <a:ext cx="1" cy="14816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e 66"/>
            <p:cNvGrpSpPr/>
            <p:nvPr/>
          </p:nvGrpSpPr>
          <p:grpSpPr>
            <a:xfrm>
              <a:off x="3362318" y="25296"/>
              <a:ext cx="2582433" cy="1877277"/>
              <a:chOff x="6273430" y="1306833"/>
              <a:chExt cx="2582433" cy="1877277"/>
            </a:xfrm>
          </p:grpSpPr>
          <p:pic>
            <p:nvPicPr>
              <p:cNvPr id="45" name="Image 44"/>
              <p:cNvPicPr>
                <a:picLocks noChangeAspect="1"/>
              </p:cNvPicPr>
              <p:nvPr/>
            </p:nvPicPr>
            <p:blipFill rotWithShape="1">
              <a:blip r:embed="rId7" cstate="print"/>
              <a:srcRect l="40092" t="24922" r="16682" b="22151"/>
              <a:stretch/>
            </p:blipFill>
            <p:spPr>
              <a:xfrm>
                <a:off x="6273430" y="1405467"/>
                <a:ext cx="2582433" cy="1778643"/>
              </a:xfrm>
              <a:prstGeom prst="roundRect">
                <a:avLst/>
              </a:prstGeom>
              <a:ln w="28575">
                <a:solidFill>
                  <a:schemeClr val="bg1"/>
                </a:solidFill>
              </a:ln>
            </p:spPr>
          </p:pic>
          <p:sp>
            <p:nvSpPr>
              <p:cNvPr id="48" name="ZoneTexte 47"/>
              <p:cNvSpPr txBox="1"/>
              <p:nvPr/>
            </p:nvSpPr>
            <p:spPr>
              <a:xfrm>
                <a:off x="6328479" y="2843152"/>
                <a:ext cx="1437766" cy="338554"/>
              </a:xfrm>
              <a:prstGeom prst="rect">
                <a:avLst/>
              </a:prstGeom>
              <a:noFill/>
              <a:ln w="19050">
                <a:noFill/>
              </a:ln>
            </p:spPr>
            <p:txBody>
              <a:bodyPr wrap="none" rtlCol="0">
                <a:spAutoFit/>
              </a:bodyPr>
              <a:lstStyle/>
              <a:p>
                <a:r>
                  <a:rPr lang="fr-FR" sz="1600" dirty="0" smtClean="0"/>
                  <a:t>cyanobactéries</a:t>
                </a:r>
                <a:endParaRPr lang="fr-FR" sz="1600" dirty="0"/>
              </a:p>
            </p:txBody>
          </p:sp>
          <p:sp>
            <p:nvSpPr>
              <p:cNvPr id="76" name="ZoneTexte 75"/>
              <p:cNvSpPr txBox="1"/>
              <p:nvPr/>
            </p:nvSpPr>
            <p:spPr>
              <a:xfrm>
                <a:off x="6615841" y="1306833"/>
                <a:ext cx="1734899" cy="461665"/>
              </a:xfrm>
              <a:prstGeom prst="rect">
                <a:avLst/>
              </a:prstGeom>
              <a:noFill/>
            </p:spPr>
            <p:txBody>
              <a:bodyPr wrap="none" rtlCol="0">
                <a:spAutoFit/>
              </a:bodyPr>
              <a:lstStyle/>
              <a:p>
                <a:r>
                  <a:rPr lang="fr-FR" sz="2400" dirty="0" err="1" smtClean="0"/>
                  <a:t>Bioraffinerie</a:t>
                </a:r>
                <a:endParaRPr lang="fr-FR" sz="2400" dirty="0"/>
              </a:p>
            </p:txBody>
          </p:sp>
        </p:grpSp>
      </p:grpSp>
    </p:spTree>
    <p:extLst>
      <p:ext uri="{BB962C8B-B14F-4D97-AF65-F5344CB8AC3E}">
        <p14:creationId xmlns="" xmlns:p14="http://schemas.microsoft.com/office/powerpoint/2010/main" val="177371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nSpc>
                <a:spcPct val="105000"/>
              </a:lnSpc>
              <a:spcAft>
                <a:spcPts val="750"/>
              </a:spcAft>
            </a:pPr>
            <a:r>
              <a:rPr lang="fr-FR" altLang="fr-FR" sz="4000" b="1" dirty="0" smtClean="0">
                <a:solidFill>
                  <a:schemeClr val="bg1"/>
                </a:solidFill>
              </a:rPr>
              <a:t/>
            </a:r>
            <a:br>
              <a:rPr lang="fr-FR" altLang="fr-FR" sz="4000" b="1" dirty="0" smtClean="0">
                <a:solidFill>
                  <a:schemeClr val="bg1"/>
                </a:solidFill>
              </a:rPr>
            </a:br>
            <a:r>
              <a:rPr lang="fr-FR" altLang="fr-FR" sz="4000" b="1" dirty="0" smtClean="0">
                <a:solidFill>
                  <a:srgbClr val="FFFF00"/>
                </a:solidFill>
              </a:rPr>
              <a:t>1-Risque, décision collective, </a:t>
            </a:r>
            <a:br>
              <a:rPr lang="fr-FR" altLang="fr-FR" sz="4000" b="1" dirty="0" smtClean="0">
                <a:solidFill>
                  <a:srgbClr val="FFFF00"/>
                </a:solidFill>
              </a:rPr>
            </a:br>
            <a:r>
              <a:rPr lang="fr-FR" altLang="fr-FR" sz="4000" b="1" dirty="0" smtClean="0">
                <a:solidFill>
                  <a:srgbClr val="FFFF00"/>
                </a:solidFill>
              </a:rPr>
              <a:t>diffusion de l’information autour des questions énergétiques</a:t>
            </a:r>
            <a:r>
              <a:rPr lang="fr-FR" altLang="fr-FR" dirty="0" smtClean="0">
                <a:solidFill>
                  <a:schemeClr val="bg1"/>
                </a:solidFill>
              </a:rPr>
              <a:t/>
            </a:r>
            <a:br>
              <a:rPr lang="fr-FR" altLang="fr-FR" dirty="0" smtClean="0">
                <a:solidFill>
                  <a:schemeClr val="bg1"/>
                </a:solidFill>
              </a:rPr>
            </a:br>
            <a:endParaRPr lang="fr-FR"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13</a:t>
            </a:fld>
            <a:endParaRPr lang="fr-FR"/>
          </a:p>
        </p:txBody>
      </p:sp>
      <p:sp>
        <p:nvSpPr>
          <p:cNvPr id="4" name="Rectangle 3"/>
          <p:cNvSpPr/>
          <p:nvPr/>
        </p:nvSpPr>
        <p:spPr>
          <a:xfrm>
            <a:off x="165100" y="2387600"/>
            <a:ext cx="8978900" cy="4401205"/>
          </a:xfrm>
          <a:prstGeom prst="rect">
            <a:avLst/>
          </a:prstGeom>
        </p:spPr>
        <p:txBody>
          <a:bodyPr wrap="square">
            <a:spAutoFit/>
          </a:bodyPr>
          <a:lstStyle/>
          <a:p>
            <a:endParaRPr lang="fr-FR" sz="2400" dirty="0" smtClean="0">
              <a:solidFill>
                <a:schemeClr val="bg1"/>
              </a:solidFill>
            </a:endParaRPr>
          </a:p>
          <a:p>
            <a:r>
              <a:rPr lang="fr-FR" sz="2800" b="1" dirty="0" smtClean="0">
                <a:solidFill>
                  <a:schemeClr val="bg1"/>
                </a:solidFill>
              </a:rPr>
              <a:t>Comment les acteurs sur les territoires contribuent-ils  des choix rationnels en matière de transition énergétique ?</a:t>
            </a:r>
          </a:p>
          <a:p>
            <a:endParaRPr lang="fr-FR" sz="2400" dirty="0" smtClean="0">
              <a:solidFill>
                <a:schemeClr val="bg1"/>
              </a:solidFill>
            </a:endParaRPr>
          </a:p>
          <a:p>
            <a:r>
              <a:rPr lang="fr-FR" dirty="0" smtClean="0">
                <a:solidFill>
                  <a:schemeClr val="bg1"/>
                </a:solidFill>
              </a:rPr>
              <a:t>	-</a:t>
            </a:r>
            <a:r>
              <a:rPr lang="fr-FR" sz="2000" b="1" dirty="0" smtClean="0">
                <a:solidFill>
                  <a:schemeClr val="bg1"/>
                </a:solidFill>
              </a:rPr>
              <a:t>Quelles représentations des choix technologiques énergétiques ?</a:t>
            </a:r>
          </a:p>
          <a:p>
            <a:pPr lvl="2"/>
            <a:r>
              <a:rPr lang="fr-FR" sz="2000" b="1" dirty="0" smtClean="0">
                <a:solidFill>
                  <a:schemeClr val="bg1"/>
                </a:solidFill>
              </a:rPr>
              <a:t>-Perception sociale des risques et bénéfices énergétiques pour  les choix technologiques ?</a:t>
            </a:r>
          </a:p>
          <a:p>
            <a:pPr lvl="2"/>
            <a:endParaRPr lang="fr-FR" dirty="0" smtClean="0">
              <a:solidFill>
                <a:schemeClr val="bg1"/>
              </a:solidFill>
            </a:endParaRPr>
          </a:p>
          <a:p>
            <a:pPr lvl="2"/>
            <a:r>
              <a:rPr lang="fr-FR" sz="2000" b="1" dirty="0" smtClean="0">
                <a:solidFill>
                  <a:schemeClr val="bg1"/>
                </a:solidFill>
              </a:rPr>
              <a:t>-Quels processus de décision collective ?</a:t>
            </a:r>
          </a:p>
          <a:p>
            <a:pPr lvl="2"/>
            <a:r>
              <a:rPr lang="fr-FR" sz="2000" b="1" dirty="0" smtClean="0">
                <a:solidFill>
                  <a:schemeClr val="bg1"/>
                </a:solidFill>
              </a:rPr>
              <a:t>-Quels dispositifs démocratiques sur les territoires ?</a:t>
            </a:r>
          </a:p>
          <a:p>
            <a:pPr lvl="1"/>
            <a:endParaRPr lang="fr-FR" dirty="0" smtClean="0">
              <a:solidFill>
                <a:schemeClr val="bg1"/>
              </a:solidFill>
            </a:endParaRPr>
          </a:p>
          <a:p>
            <a:pPr lvl="1"/>
            <a:r>
              <a:rPr lang="fr-FR" dirty="0" smtClean="0">
                <a:solidFill>
                  <a:schemeClr val="bg1"/>
                </a:solidFill>
              </a:rPr>
              <a:t>	-</a:t>
            </a:r>
            <a:r>
              <a:rPr lang="fr-FR" sz="2000" b="1" dirty="0" smtClean="0">
                <a:solidFill>
                  <a:schemeClr val="bg1"/>
                </a:solidFill>
              </a:rPr>
              <a:t>Quelle diffusion et partage des informations ?</a:t>
            </a:r>
          </a:p>
          <a:p>
            <a:pPr lvl="2"/>
            <a:r>
              <a:rPr lang="fr-FR" sz="2000" b="1" dirty="0" smtClean="0">
                <a:solidFill>
                  <a:schemeClr val="bg1"/>
                </a:solidFill>
              </a:rPr>
              <a:t>-Quels modèles d’aide à la décision et résolutions ?</a:t>
            </a:r>
            <a:endParaRPr lang="fr-FR" sz="2000" b="1" dirty="0">
              <a:solidFill>
                <a:schemeClr val="bg1"/>
              </a:solidFill>
            </a:endParaRPr>
          </a:p>
        </p:txBody>
      </p:sp>
      <p:sp>
        <p:nvSpPr>
          <p:cNvPr id="5" name="Rectangle 4"/>
          <p:cNvSpPr/>
          <p:nvPr/>
        </p:nvSpPr>
        <p:spPr>
          <a:xfrm>
            <a:off x="3175678" y="2317234"/>
            <a:ext cx="2398734" cy="523220"/>
          </a:xfrm>
          <a:prstGeom prst="rect">
            <a:avLst/>
          </a:prstGeom>
        </p:spPr>
        <p:txBody>
          <a:bodyPr wrap="none">
            <a:spAutoFit/>
          </a:bodyPr>
          <a:lstStyle/>
          <a:p>
            <a:r>
              <a:rPr lang="fr-FR" sz="2800" b="1" dirty="0" smtClean="0">
                <a:solidFill>
                  <a:srgbClr val="FF0000"/>
                </a:solidFill>
                <a:effectLst>
                  <a:outerShdw blurRad="38100" dist="38100" dir="2700000" algn="tl">
                    <a:srgbClr val="000000">
                      <a:alpha val="43137"/>
                    </a:srgbClr>
                  </a:outerShdw>
                </a:effectLst>
              </a:rPr>
              <a:t>Problématique</a:t>
            </a:r>
            <a:endParaRPr lang="fr-FR"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altLang="fr-FR" sz="3600" b="1" dirty="0" smtClean="0">
                <a:solidFill>
                  <a:srgbClr val="FFFF00"/>
                </a:solidFill>
              </a:rPr>
              <a:t>1-Risque, décision collective, </a:t>
            </a:r>
            <a:br>
              <a:rPr lang="fr-FR" altLang="fr-FR" sz="3600" b="1" dirty="0" smtClean="0">
                <a:solidFill>
                  <a:srgbClr val="FFFF00"/>
                </a:solidFill>
              </a:rPr>
            </a:br>
            <a:r>
              <a:rPr lang="fr-FR" altLang="fr-FR" sz="3600" b="1" dirty="0" smtClean="0">
                <a:solidFill>
                  <a:srgbClr val="FFFF00"/>
                </a:solidFill>
              </a:rPr>
              <a:t>diffusion de l’information autour des questions énergétiques</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14</a:t>
            </a:fld>
            <a:endParaRPr lang="fr-FR"/>
          </a:p>
        </p:txBody>
      </p:sp>
      <p:sp>
        <p:nvSpPr>
          <p:cNvPr id="4" name="Rectangle 3"/>
          <p:cNvSpPr/>
          <p:nvPr/>
        </p:nvSpPr>
        <p:spPr>
          <a:xfrm>
            <a:off x="381000" y="1891740"/>
            <a:ext cx="8572500" cy="6517169"/>
          </a:xfrm>
          <a:prstGeom prst="rect">
            <a:avLst/>
          </a:prstGeom>
        </p:spPr>
        <p:txBody>
          <a:bodyPr wrap="square">
            <a:spAutoFit/>
          </a:bodyPr>
          <a:lstStyle/>
          <a:p>
            <a:endParaRPr lang="fr-FR" sz="1600" b="1" dirty="0" smtClean="0">
              <a:solidFill>
                <a:schemeClr val="bg1"/>
              </a:solidFill>
            </a:endParaRPr>
          </a:p>
          <a:p>
            <a:pPr algn="ctr"/>
            <a:r>
              <a:rPr lang="fr-FR" sz="2800" b="1" dirty="0" smtClean="0">
                <a:solidFill>
                  <a:srgbClr val="92D050"/>
                </a:solidFill>
                <a:effectLst>
                  <a:outerShdw blurRad="38100" dist="38100" dir="2700000" algn="tl">
                    <a:srgbClr val="000000">
                      <a:alpha val="43137"/>
                    </a:srgbClr>
                  </a:outerShdw>
                </a:effectLst>
              </a:rPr>
              <a:t>Approche</a:t>
            </a:r>
          </a:p>
          <a:p>
            <a:r>
              <a:rPr lang="fr-FR" sz="2400" b="1" dirty="0" smtClean="0">
                <a:solidFill>
                  <a:schemeClr val="bg1"/>
                </a:solidFill>
              </a:rPr>
              <a:t>1.Représentation sociale des  risques technologiques</a:t>
            </a:r>
          </a:p>
          <a:p>
            <a:pPr marL="0" lvl="1" indent="0">
              <a:buFont typeface="Arial" pitchFamily="34" charset="0"/>
              <a:buChar char="•"/>
            </a:pPr>
            <a:r>
              <a:rPr lang="fr-FR" sz="1600" b="1" dirty="0" smtClean="0">
                <a:solidFill>
                  <a:schemeClr val="bg1"/>
                </a:solidFill>
              </a:rPr>
              <a:t>Enquête socio-anthropologique auprès de 300 acteurs : 100 par territoire </a:t>
            </a:r>
          </a:p>
          <a:p>
            <a:pPr marL="0" lvl="1" indent="0">
              <a:buFont typeface="Arial" pitchFamily="34" charset="0"/>
              <a:buChar char="•"/>
            </a:pPr>
            <a:r>
              <a:rPr lang="fr-FR" sz="1600" b="1" dirty="0" smtClean="0">
                <a:solidFill>
                  <a:schemeClr val="bg1"/>
                </a:solidFill>
              </a:rPr>
              <a:t> 15 items sur les enjeux, usages et choix énergétiques pour le territoire</a:t>
            </a:r>
          </a:p>
          <a:p>
            <a:pPr marL="0" lvl="1" indent="0">
              <a:buFont typeface="Arial" pitchFamily="34" charset="0"/>
              <a:buChar char="•"/>
            </a:pPr>
            <a:r>
              <a:rPr lang="fr-FR" sz="1600" b="1" dirty="0" smtClean="0">
                <a:solidFill>
                  <a:schemeClr val="bg1"/>
                </a:solidFill>
              </a:rPr>
              <a:t> Traitement qualitatif et quantitatif des 300 questionnaires</a:t>
            </a:r>
          </a:p>
          <a:p>
            <a:pPr lvl="1"/>
            <a:endParaRPr lang="fr-FR" sz="1600" dirty="0" smtClean="0">
              <a:solidFill>
                <a:schemeClr val="bg1"/>
              </a:solidFill>
            </a:endParaRPr>
          </a:p>
          <a:p>
            <a:pPr marL="173038" lvl="1" indent="-173038"/>
            <a:r>
              <a:rPr lang="fr-FR" sz="1250" dirty="0" smtClean="0">
                <a:solidFill>
                  <a:schemeClr val="bg1"/>
                </a:solidFill>
              </a:rPr>
              <a:t> </a:t>
            </a:r>
            <a:r>
              <a:rPr lang="fr-FR" sz="2400" b="1" dirty="0" smtClean="0">
                <a:solidFill>
                  <a:schemeClr val="bg1"/>
                </a:solidFill>
              </a:rPr>
              <a:t>2</a:t>
            </a:r>
            <a:r>
              <a:rPr lang="fr-FR" sz="2400" dirty="0" smtClean="0">
                <a:solidFill>
                  <a:schemeClr val="bg1"/>
                </a:solidFill>
              </a:rPr>
              <a:t>.</a:t>
            </a:r>
            <a:r>
              <a:rPr lang="fr-FR" sz="2400" b="1" dirty="0" smtClean="0">
                <a:solidFill>
                  <a:schemeClr val="bg1"/>
                </a:solidFill>
              </a:rPr>
              <a:t>Formes démocratiques et processus de décision</a:t>
            </a:r>
          </a:p>
          <a:p>
            <a:pPr>
              <a:buFont typeface="Arial" pitchFamily="34" charset="0"/>
              <a:buChar char="•"/>
            </a:pPr>
            <a:r>
              <a:rPr lang="fr-FR" dirty="0" smtClean="0">
                <a:solidFill>
                  <a:schemeClr val="bg1"/>
                </a:solidFill>
              </a:rPr>
              <a:t>Expérimentation  auprès d’un  </a:t>
            </a:r>
            <a:r>
              <a:rPr lang="fr-FR" b="1" dirty="0" smtClean="0">
                <a:solidFill>
                  <a:schemeClr val="bg1"/>
                </a:solidFill>
              </a:rPr>
              <a:t>panel de 300 Focus-groupes</a:t>
            </a:r>
          </a:p>
          <a:p>
            <a:pPr>
              <a:buFont typeface="Arial" pitchFamily="34" charset="0"/>
              <a:buChar char="•"/>
            </a:pPr>
            <a:r>
              <a:rPr lang="fr-FR" dirty="0" smtClean="0">
                <a:solidFill>
                  <a:schemeClr val="bg1"/>
                </a:solidFill>
              </a:rPr>
              <a:t>6 membres par focus-groupe</a:t>
            </a:r>
          </a:p>
          <a:p>
            <a:pPr>
              <a:buFont typeface="Arial" pitchFamily="34" charset="0"/>
              <a:buChar char="•"/>
            </a:pPr>
            <a:r>
              <a:rPr lang="fr-FR" dirty="0" smtClean="0">
                <a:solidFill>
                  <a:schemeClr val="bg1"/>
                </a:solidFill>
              </a:rPr>
              <a:t>1 800 acteurs délibérant</a:t>
            </a:r>
          </a:p>
          <a:p>
            <a:pPr>
              <a:buFont typeface="Arial" pitchFamily="34" charset="0"/>
              <a:buChar char="•"/>
            </a:pPr>
            <a:r>
              <a:rPr lang="fr-FR" dirty="0" smtClean="0">
                <a:solidFill>
                  <a:schemeClr val="bg1"/>
                </a:solidFill>
              </a:rPr>
              <a:t>30 minutes d’interaction</a:t>
            </a:r>
          </a:p>
          <a:p>
            <a:pPr>
              <a:buFont typeface="Arial" pitchFamily="34" charset="0"/>
              <a:buChar char="•"/>
            </a:pPr>
            <a:r>
              <a:rPr lang="fr-FR" dirty="0" smtClean="0">
                <a:solidFill>
                  <a:schemeClr val="bg1"/>
                </a:solidFill>
              </a:rPr>
              <a:t>2 variables testées :</a:t>
            </a:r>
          </a:p>
          <a:p>
            <a:pPr marL="800100" lvl="1" indent="-342900">
              <a:buAutoNum type="arabicParenR"/>
            </a:pPr>
            <a:r>
              <a:rPr lang="fr-FR" b="1" dirty="0" smtClean="0">
                <a:solidFill>
                  <a:srgbClr val="FFFF00"/>
                </a:solidFill>
              </a:rPr>
              <a:t>Technologies connues-existantes/ inconnues-innovations (test de familiarité technologique)</a:t>
            </a:r>
          </a:p>
          <a:p>
            <a:pPr marL="800100" lvl="1" indent="-342900">
              <a:buAutoNum type="arabicParenR"/>
            </a:pPr>
            <a:r>
              <a:rPr lang="fr-FR" b="1" dirty="0" smtClean="0">
                <a:solidFill>
                  <a:srgbClr val="FFFF00"/>
                </a:solidFill>
              </a:rPr>
              <a:t>Posture des acteurs : indécis (flexibles) / affirmés (inflexibles)</a:t>
            </a:r>
          </a:p>
          <a:p>
            <a:pPr marL="173038" lvl="1" indent="-173038"/>
            <a:endParaRPr lang="fr-FR" sz="2400" b="1" dirty="0" smtClean="0">
              <a:solidFill>
                <a:schemeClr val="bg1"/>
              </a:solidFill>
            </a:endParaRPr>
          </a:p>
          <a:p>
            <a:pPr marL="173038" lvl="1" indent="-173038"/>
            <a:endParaRPr lang="fr-FR" sz="1600" b="1" dirty="0" smtClean="0">
              <a:solidFill>
                <a:schemeClr val="bg1"/>
              </a:solidFill>
            </a:endParaRPr>
          </a:p>
          <a:p>
            <a:pPr marL="531813" lvl="2" indent="0"/>
            <a:r>
              <a:rPr lang="fr-FR" sz="1600" dirty="0" smtClean="0">
                <a:solidFill>
                  <a:schemeClr val="bg1"/>
                </a:solidFill>
              </a:rPr>
              <a:t> </a:t>
            </a:r>
          </a:p>
          <a:p>
            <a:pPr lvl="1"/>
            <a:endParaRPr lang="fr-FR" sz="1250" dirty="0" smtClean="0">
              <a:solidFill>
                <a:schemeClr val="bg1"/>
              </a:solidFill>
            </a:endParaRPr>
          </a:p>
          <a:p>
            <a:pPr lvl="1"/>
            <a:endParaRPr lang="fr-FR" sz="1250" dirty="0" smtClean="0">
              <a:solidFill>
                <a:schemeClr val="bg1"/>
              </a:solidFill>
            </a:endParaRPr>
          </a:p>
          <a:p>
            <a:pPr marL="0" lvl="1" indent="0"/>
            <a:r>
              <a:rPr lang="fr-FR" sz="1250" dirty="0" smtClean="0">
                <a:solidFill>
                  <a:schemeClr val="bg1"/>
                </a:solidFill>
              </a:rPr>
              <a:t>- </a:t>
            </a:r>
            <a:r>
              <a:rPr lang="fr-FR" sz="2400" b="1" dirty="0" smtClean="0">
                <a:solidFill>
                  <a:schemeClr val="bg1"/>
                </a:solidFill>
              </a:rPr>
              <a:t>Quels modèles d’aide à la décision et aux voies de résolutions  ?</a:t>
            </a:r>
            <a:endParaRPr lang="fr-FR" sz="1600" b="1" dirty="0" smtClean="0">
              <a:solidFill>
                <a:schemeClr val="bg1"/>
              </a:solidFill>
            </a:endParaRPr>
          </a:p>
          <a:p>
            <a:pPr marL="457200" lvl="2" indent="0"/>
            <a:r>
              <a:rPr lang="fr-FR" sz="1250" b="1" dirty="0" smtClean="0">
                <a:solidFill>
                  <a:schemeClr val="bg1"/>
                </a:solidFill>
              </a:rPr>
              <a:t> </a:t>
            </a:r>
            <a:endParaRPr lang="fr-FR" sz="1600" dirty="0" smtClean="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altLang="fr-FR" sz="3600" b="1" dirty="0" smtClean="0">
                <a:solidFill>
                  <a:srgbClr val="FFFF00"/>
                </a:solidFill>
              </a:rPr>
              <a:t>1-Risque, décision collective, </a:t>
            </a:r>
            <a:br>
              <a:rPr lang="fr-FR" altLang="fr-FR" sz="3600" b="1" dirty="0" smtClean="0">
                <a:solidFill>
                  <a:srgbClr val="FFFF00"/>
                </a:solidFill>
              </a:rPr>
            </a:br>
            <a:r>
              <a:rPr lang="fr-FR" altLang="fr-FR" sz="3600" b="1" dirty="0" smtClean="0">
                <a:solidFill>
                  <a:srgbClr val="FFFF00"/>
                </a:solidFill>
              </a:rPr>
              <a:t>diffusion de l’information autour des questions énergétiques</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15</a:t>
            </a:fld>
            <a:endParaRPr lang="fr-FR"/>
          </a:p>
        </p:txBody>
      </p:sp>
      <p:sp>
        <p:nvSpPr>
          <p:cNvPr id="4" name="Rectangle 3"/>
          <p:cNvSpPr/>
          <p:nvPr/>
        </p:nvSpPr>
        <p:spPr>
          <a:xfrm>
            <a:off x="152400" y="2590800"/>
            <a:ext cx="8750300" cy="4108817"/>
          </a:xfrm>
          <a:prstGeom prst="rect">
            <a:avLst/>
          </a:prstGeom>
        </p:spPr>
        <p:txBody>
          <a:bodyPr wrap="square">
            <a:spAutoFit/>
          </a:bodyPr>
          <a:lstStyle/>
          <a:p>
            <a:pPr marL="228600" lvl="1">
              <a:spcBef>
                <a:spcPts val="1000"/>
              </a:spcBef>
            </a:pPr>
            <a:r>
              <a:rPr lang="fr-FR" sz="2400" b="1" dirty="0" smtClean="0">
                <a:solidFill>
                  <a:schemeClr val="bg1"/>
                </a:solidFill>
              </a:rPr>
              <a:t>3.Quels modèles d’aide à la décision et aux voies de résolutions  ?</a:t>
            </a:r>
            <a:endParaRPr lang="fr-FR" b="1" dirty="0" smtClean="0">
              <a:solidFill>
                <a:schemeClr val="bg1"/>
              </a:solidFill>
            </a:endParaRPr>
          </a:p>
          <a:p>
            <a:pPr marL="228600" lvl="1">
              <a:spcBef>
                <a:spcPts val="1000"/>
              </a:spcBef>
              <a:buFont typeface="Arial" pitchFamily="34" charset="0"/>
              <a:buChar char="•"/>
            </a:pPr>
            <a:r>
              <a:rPr lang="fr-FR" b="1" dirty="0" smtClean="0">
                <a:solidFill>
                  <a:schemeClr val="bg1"/>
                </a:solidFill>
              </a:rPr>
              <a:t>Modélisation quantitative des comportements sociaux </a:t>
            </a:r>
          </a:p>
          <a:p>
            <a:pPr marL="228600" lvl="1">
              <a:spcBef>
                <a:spcPts val="1000"/>
              </a:spcBef>
              <a:buFont typeface="Arial" pitchFamily="34" charset="0"/>
              <a:buChar char="•"/>
            </a:pPr>
            <a:r>
              <a:rPr lang="fr-FR" b="1" dirty="0" smtClean="0">
                <a:solidFill>
                  <a:schemeClr val="bg1"/>
                </a:solidFill>
              </a:rPr>
              <a:t>Echelle sémantique différentielle des postures des 1 800 individus : </a:t>
            </a:r>
          </a:p>
          <a:p>
            <a:pPr marL="685800" lvl="2">
              <a:spcBef>
                <a:spcPts val="1000"/>
              </a:spcBef>
              <a:buFont typeface="Arial" pitchFamily="34" charset="0"/>
              <a:buChar char="•"/>
            </a:pPr>
            <a:r>
              <a:rPr lang="fr-FR" b="1" dirty="0" smtClean="0">
                <a:solidFill>
                  <a:srgbClr val="FFFF00"/>
                </a:solidFill>
              </a:rPr>
              <a:t>Répartition des réponses de degré d’adhésion aux technologies</a:t>
            </a:r>
          </a:p>
          <a:p>
            <a:pPr marL="685800" lvl="2">
              <a:spcBef>
                <a:spcPts val="1000"/>
              </a:spcBef>
              <a:buFont typeface="Arial" pitchFamily="34" charset="0"/>
              <a:buChar char="•"/>
            </a:pPr>
            <a:r>
              <a:rPr lang="fr-FR" b="1" dirty="0" smtClean="0">
                <a:solidFill>
                  <a:srgbClr val="FFFF00"/>
                </a:solidFill>
              </a:rPr>
              <a:t>Classement des 1 800 individus en 2 grandes catégories :</a:t>
            </a:r>
          </a:p>
          <a:p>
            <a:pPr marL="457200" lvl="2" indent="0">
              <a:spcBef>
                <a:spcPts val="1000"/>
              </a:spcBef>
            </a:pPr>
            <a:r>
              <a:rPr lang="fr-FR" b="1" dirty="0" smtClean="0">
                <a:solidFill>
                  <a:schemeClr val="bg1"/>
                </a:solidFill>
              </a:rPr>
              <a:t>		Flexibles (indécis) / Inflexibles (décidés)</a:t>
            </a:r>
          </a:p>
          <a:p>
            <a:pPr marL="228600" lvl="1">
              <a:spcBef>
                <a:spcPts val="1000"/>
              </a:spcBef>
              <a:buFont typeface="Arial" pitchFamily="34" charset="0"/>
              <a:buChar char="•"/>
            </a:pPr>
            <a:r>
              <a:rPr lang="fr-FR" b="1" dirty="0" smtClean="0">
                <a:solidFill>
                  <a:schemeClr val="bg1"/>
                </a:solidFill>
              </a:rPr>
              <a:t>Variation des réponses en fonction :</a:t>
            </a:r>
          </a:p>
          <a:p>
            <a:pPr marL="685800" lvl="2">
              <a:spcBef>
                <a:spcPts val="1000"/>
              </a:spcBef>
              <a:buFont typeface="Arial" pitchFamily="34" charset="0"/>
              <a:buChar char="•"/>
            </a:pPr>
            <a:r>
              <a:rPr lang="fr-FR" b="1" dirty="0" smtClean="0">
                <a:solidFill>
                  <a:srgbClr val="FFFF00"/>
                </a:solidFill>
              </a:rPr>
              <a:t>du nombre d’indécis – décidés  (focus-groupes)</a:t>
            </a:r>
          </a:p>
          <a:p>
            <a:pPr marL="685800" lvl="2">
              <a:spcBef>
                <a:spcPts val="1000"/>
              </a:spcBef>
              <a:buFont typeface="Arial" pitchFamily="34" charset="0"/>
              <a:buChar char="•"/>
            </a:pPr>
            <a:r>
              <a:rPr lang="fr-FR" b="1" dirty="0" smtClean="0">
                <a:solidFill>
                  <a:srgbClr val="FFFF00"/>
                </a:solidFill>
              </a:rPr>
              <a:t>de la place d’un expert scientifique</a:t>
            </a:r>
            <a:endParaRPr lang="fr-FR" sz="1600" b="1" dirty="0" smtClean="0">
              <a:solidFill>
                <a:schemeClr val="bg1"/>
              </a:solidFill>
            </a:endParaRPr>
          </a:p>
          <a:p>
            <a:pPr marL="228600" lvl="1">
              <a:spcBef>
                <a:spcPts val="1000"/>
              </a:spcBef>
              <a:buFont typeface="Arial" pitchFamily="34" charset="0"/>
              <a:buChar char="•"/>
            </a:pPr>
            <a:r>
              <a:rPr lang="fr-FR" b="1" dirty="0" smtClean="0">
                <a:solidFill>
                  <a:schemeClr val="bg1"/>
                </a:solidFill>
              </a:rPr>
              <a:t>Point de basculement = seuil d’une dynamique d’opinion</a:t>
            </a:r>
          </a:p>
        </p:txBody>
      </p:sp>
      <p:sp>
        <p:nvSpPr>
          <p:cNvPr id="5" name="Rectangle 4"/>
          <p:cNvSpPr/>
          <p:nvPr/>
        </p:nvSpPr>
        <p:spPr>
          <a:xfrm>
            <a:off x="3758092" y="2114034"/>
            <a:ext cx="1627818" cy="523220"/>
          </a:xfrm>
          <a:prstGeom prst="rect">
            <a:avLst/>
          </a:prstGeom>
        </p:spPr>
        <p:txBody>
          <a:bodyPr wrap="none">
            <a:spAutoFit/>
          </a:bodyPr>
          <a:lstStyle/>
          <a:p>
            <a:pPr algn="ctr"/>
            <a:r>
              <a:rPr lang="fr-FR" sz="2800" b="1" dirty="0" smtClean="0">
                <a:solidFill>
                  <a:srgbClr val="92D050"/>
                </a:solidFill>
                <a:effectLst>
                  <a:outerShdw blurRad="38100" dist="38100" dir="2700000" algn="tl">
                    <a:srgbClr val="000000">
                      <a:alpha val="43137"/>
                    </a:srgbClr>
                  </a:outerShdw>
                </a:effectLst>
              </a:rPr>
              <a:t>Approche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altLang="fr-FR" sz="3600" b="1" dirty="0" smtClean="0">
                <a:solidFill>
                  <a:srgbClr val="FFFF00"/>
                </a:solidFill>
              </a:rPr>
              <a:t>1-Risque, décision collective, </a:t>
            </a:r>
            <a:br>
              <a:rPr lang="fr-FR" altLang="fr-FR" sz="3600" b="1" dirty="0" smtClean="0">
                <a:solidFill>
                  <a:srgbClr val="FFFF00"/>
                </a:solidFill>
              </a:rPr>
            </a:br>
            <a:r>
              <a:rPr lang="fr-FR" altLang="fr-FR" sz="3600" b="1" dirty="0" smtClean="0">
                <a:solidFill>
                  <a:srgbClr val="FFFF00"/>
                </a:solidFill>
              </a:rPr>
              <a:t>diffusion de l’information autour des questions </a:t>
            </a:r>
            <a:br>
              <a:rPr lang="fr-FR" altLang="fr-FR" sz="3600" b="1" dirty="0" smtClean="0">
                <a:solidFill>
                  <a:srgbClr val="FFFF00"/>
                </a:solidFill>
              </a:rPr>
            </a:br>
            <a:r>
              <a:rPr lang="fr-FR" altLang="fr-FR" sz="3600" b="1" dirty="0" smtClean="0">
                <a:solidFill>
                  <a:srgbClr val="FFFF00"/>
                </a:solidFill>
              </a:rPr>
              <a:t>énergétiques</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16</a:t>
            </a:fld>
            <a:endParaRPr lang="fr-FR"/>
          </a:p>
        </p:txBody>
      </p:sp>
      <p:graphicFrame>
        <p:nvGraphicFramePr>
          <p:cNvPr id="4" name="Espace réservé du contenu 4"/>
          <p:cNvGraphicFramePr>
            <a:graphicFrameLocks/>
          </p:cNvGraphicFramePr>
          <p:nvPr>
            <p:extLst>
              <p:ext uri="{D42A27DB-BD31-4B8C-83A1-F6EECF244321}">
                <p14:modId xmlns="" xmlns:p14="http://schemas.microsoft.com/office/powerpoint/2010/main" val="3351754697"/>
              </p:ext>
            </p:extLst>
          </p:nvPr>
        </p:nvGraphicFramePr>
        <p:xfrm>
          <a:off x="336228" y="2374900"/>
          <a:ext cx="8223572" cy="4483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altLang="fr-FR" sz="3600" b="1" dirty="0" smtClean="0">
                <a:solidFill>
                  <a:srgbClr val="FFFF00"/>
                </a:solidFill>
              </a:rPr>
              <a:t>1-Risque, décision collective, </a:t>
            </a:r>
            <a:br>
              <a:rPr lang="fr-FR" altLang="fr-FR" sz="3600" b="1" dirty="0" smtClean="0">
                <a:solidFill>
                  <a:srgbClr val="FFFF00"/>
                </a:solidFill>
              </a:rPr>
            </a:br>
            <a:r>
              <a:rPr lang="fr-FR" altLang="fr-FR" sz="3600" b="1" dirty="0" smtClean="0">
                <a:solidFill>
                  <a:srgbClr val="FFFF00"/>
                </a:solidFill>
              </a:rPr>
              <a:t>diffusion de l’information autour des questions énergétiques</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17</a:t>
            </a:fld>
            <a:endParaRPr lang="fr-FR"/>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60840" y="2379905"/>
            <a:ext cx="7337425" cy="4248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ZoneTexte 4"/>
          <p:cNvSpPr txBox="1"/>
          <p:nvPr/>
        </p:nvSpPr>
        <p:spPr>
          <a:xfrm rot="1426700">
            <a:off x="5901831" y="3424059"/>
            <a:ext cx="2465351" cy="461665"/>
          </a:xfrm>
          <a:prstGeom prst="rect">
            <a:avLst/>
          </a:prstGeom>
          <a:noFill/>
        </p:spPr>
        <p:txBody>
          <a:bodyPr wrap="square" rtlCol="0">
            <a:spAutoFit/>
          </a:bodyPr>
          <a:lstStyle/>
          <a:p>
            <a:r>
              <a:rPr lang="fr-FR" sz="2400" b="1" dirty="0" smtClean="0">
                <a:solidFill>
                  <a:srgbClr val="C00000"/>
                </a:solidFill>
              </a:rPr>
              <a:t>Interdisciplinarité</a:t>
            </a:r>
            <a:endParaRPr lang="fr-FR" sz="2400" b="1" dirty="0">
              <a:solidFill>
                <a:srgbClr val="C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20050" cy="1325563"/>
          </a:xfrm>
        </p:spPr>
        <p:txBody>
          <a:bodyPr>
            <a:normAutofit fontScale="90000"/>
          </a:bodyPr>
          <a:lstStyle/>
          <a:p>
            <a:pPr algn="ctr"/>
            <a:r>
              <a:rPr lang="fr-FR" sz="4000" b="1" dirty="0" smtClean="0">
                <a:solidFill>
                  <a:srgbClr val="FFFF00"/>
                </a:solidFill>
                <a:effectLst>
                  <a:outerShdw blurRad="38100" dist="38100" dir="2700000" algn="tl">
                    <a:srgbClr val="000000">
                      <a:alpha val="43137"/>
                    </a:srgbClr>
                  </a:outerShdw>
                </a:effectLst>
              </a:rPr>
              <a:t>2 -</a:t>
            </a:r>
            <a:r>
              <a:rPr lang="fr-FR" sz="4000" b="1" dirty="0" err="1" smtClean="0">
                <a:solidFill>
                  <a:srgbClr val="FFFF00"/>
                </a:solidFill>
                <a:effectLst>
                  <a:outerShdw blurRad="38100" dist="38100" dir="2700000" algn="tl">
                    <a:srgbClr val="000000">
                      <a:alpha val="43137"/>
                    </a:srgbClr>
                  </a:outerShdw>
                </a:effectLst>
              </a:rPr>
              <a:t>Bioraffinerie</a:t>
            </a:r>
            <a:r>
              <a:rPr lang="fr-FR" sz="4000" b="1" dirty="0" smtClean="0">
                <a:solidFill>
                  <a:srgbClr val="FFFF00"/>
                </a:solidFill>
                <a:effectLst>
                  <a:outerShdw blurRad="38100" dist="38100" dir="2700000" algn="tl">
                    <a:srgbClr val="000000">
                      <a:alpha val="43137"/>
                    </a:srgbClr>
                  </a:outerShdw>
                </a:effectLst>
              </a:rPr>
              <a:t>: </a:t>
            </a:r>
            <a:br>
              <a:rPr lang="fr-FR" sz="4000" b="1" dirty="0" smtClean="0">
                <a:solidFill>
                  <a:srgbClr val="FFFF00"/>
                </a:solidFill>
                <a:effectLst>
                  <a:outerShdw blurRad="38100" dist="38100" dir="2700000" algn="tl">
                    <a:srgbClr val="000000">
                      <a:alpha val="43137"/>
                    </a:srgbClr>
                  </a:outerShdw>
                </a:effectLst>
              </a:rPr>
            </a:br>
            <a:r>
              <a:rPr lang="fr-FR" sz="4000" b="1" dirty="0" smtClean="0">
                <a:solidFill>
                  <a:srgbClr val="FFFF00"/>
                </a:solidFill>
                <a:effectLst>
                  <a:outerShdw blurRad="38100" dist="38100" dir="2700000" algn="tl">
                    <a:srgbClr val="000000">
                      <a:alpha val="43137"/>
                    </a:srgbClr>
                  </a:outerShdw>
                </a:effectLst>
              </a:rPr>
              <a:t>des micro-organismes vers bio-fuel</a:t>
            </a:r>
            <a:endParaRPr lang="fr-FR" sz="4000" b="1" dirty="0">
              <a:solidFill>
                <a:srgbClr val="FFFF00"/>
              </a:solidFill>
              <a:effectLst>
                <a:outerShdw blurRad="38100" dist="38100" dir="2700000" algn="tl">
                  <a:srgbClr val="000000">
                    <a:alpha val="43137"/>
                  </a:srgbClr>
                </a:outerShdw>
              </a:effectLst>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18</a:t>
            </a:fld>
            <a:endParaRPr lang="fr-FR"/>
          </a:p>
        </p:txBody>
      </p:sp>
      <p:pic>
        <p:nvPicPr>
          <p:cNvPr id="4" name="Picture 2"/>
          <p:cNvPicPr>
            <a:picLocks noChangeAspect="1" noChangeArrowheads="1"/>
          </p:cNvPicPr>
          <p:nvPr/>
        </p:nvPicPr>
        <p:blipFill>
          <a:blip r:embed="rId2" cstate="print"/>
          <a:srcRect/>
          <a:stretch>
            <a:fillRect/>
          </a:stretch>
        </p:blipFill>
        <p:spPr bwMode="auto">
          <a:xfrm>
            <a:off x="339372" y="1776690"/>
            <a:ext cx="8191892" cy="52337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97850" cy="1325563"/>
          </a:xfrm>
        </p:spPr>
        <p:txBody>
          <a:bodyPr>
            <a:normAutofit/>
          </a:bodyPr>
          <a:lstStyle/>
          <a:p>
            <a:pPr algn="ctr"/>
            <a:r>
              <a:rPr lang="fr-FR" sz="3600" b="1" dirty="0" smtClean="0">
                <a:solidFill>
                  <a:srgbClr val="FFFF00"/>
                </a:solidFill>
                <a:effectLst>
                  <a:outerShdw blurRad="38100" dist="38100" dir="2700000" algn="tl">
                    <a:srgbClr val="000000">
                      <a:alpha val="43137"/>
                    </a:srgbClr>
                  </a:outerShdw>
                </a:effectLst>
              </a:rPr>
              <a:t>2 -</a:t>
            </a:r>
            <a:r>
              <a:rPr lang="fr-FR" sz="3600" b="1" dirty="0" err="1" smtClean="0">
                <a:solidFill>
                  <a:srgbClr val="FFFF00"/>
                </a:solidFill>
                <a:effectLst>
                  <a:outerShdw blurRad="38100" dist="38100" dir="2700000" algn="tl">
                    <a:srgbClr val="000000">
                      <a:alpha val="43137"/>
                    </a:srgbClr>
                  </a:outerShdw>
                </a:effectLst>
              </a:rPr>
              <a:t>Bioraffinerie</a:t>
            </a:r>
            <a:r>
              <a:rPr lang="fr-FR" sz="3600" b="1" dirty="0" smtClean="0">
                <a:solidFill>
                  <a:srgbClr val="FFFF00"/>
                </a:solidFill>
                <a:effectLst>
                  <a:outerShdw blurRad="38100" dist="38100" dir="2700000" algn="tl">
                    <a:srgbClr val="000000">
                      <a:alpha val="43137"/>
                    </a:srgbClr>
                  </a:outerShdw>
                </a:effectLst>
              </a:rPr>
              <a:t>: </a:t>
            </a:r>
            <a:br>
              <a:rPr lang="fr-FR" sz="3600" b="1" dirty="0" smtClean="0">
                <a:solidFill>
                  <a:srgbClr val="FFFF00"/>
                </a:solidFill>
                <a:effectLst>
                  <a:outerShdw blurRad="38100" dist="38100" dir="2700000" algn="tl">
                    <a:srgbClr val="000000">
                      <a:alpha val="43137"/>
                    </a:srgbClr>
                  </a:outerShdw>
                </a:effectLst>
              </a:rPr>
            </a:br>
            <a:r>
              <a:rPr lang="fr-FR" sz="3600" b="1" dirty="0" smtClean="0">
                <a:solidFill>
                  <a:srgbClr val="FFFF00"/>
                </a:solidFill>
                <a:effectLst>
                  <a:outerShdw blurRad="38100" dist="38100" dir="2700000" algn="tl">
                    <a:srgbClr val="000000">
                      <a:alpha val="43137"/>
                    </a:srgbClr>
                  </a:outerShdw>
                </a:effectLst>
              </a:rPr>
              <a:t>des micro-organismes au bio-fuel</a:t>
            </a:r>
            <a:endParaRPr lang="fr-FR" sz="3600"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19</a:t>
            </a:fld>
            <a:endParaRPr lang="fr-FR"/>
          </a:p>
        </p:txBody>
      </p:sp>
      <p:pic>
        <p:nvPicPr>
          <p:cNvPr id="2050" name="Picture 2"/>
          <p:cNvPicPr>
            <a:picLocks noChangeAspect="1" noChangeArrowheads="1"/>
          </p:cNvPicPr>
          <p:nvPr/>
        </p:nvPicPr>
        <p:blipFill>
          <a:blip r:embed="rId2" cstate="print"/>
          <a:srcRect/>
          <a:stretch>
            <a:fillRect/>
          </a:stretch>
        </p:blipFill>
        <p:spPr bwMode="auto">
          <a:xfrm>
            <a:off x="1524000" y="2512150"/>
            <a:ext cx="6096000" cy="3752850"/>
          </a:xfrm>
          <a:prstGeom prst="rect">
            <a:avLst/>
          </a:prstGeom>
          <a:noFill/>
          <a:ln w="9525">
            <a:noFill/>
            <a:miter lim="800000"/>
            <a:headEnd/>
            <a:tailEnd/>
          </a:ln>
        </p:spPr>
      </p:pic>
      <p:sp>
        <p:nvSpPr>
          <p:cNvPr id="6" name="ZoneTexte 5"/>
          <p:cNvSpPr txBox="1"/>
          <p:nvPr/>
        </p:nvSpPr>
        <p:spPr>
          <a:xfrm>
            <a:off x="3009900" y="1737750"/>
            <a:ext cx="3784600" cy="523220"/>
          </a:xfrm>
          <a:prstGeom prst="rect">
            <a:avLst/>
          </a:prstGeom>
          <a:noFill/>
        </p:spPr>
        <p:txBody>
          <a:bodyPr wrap="square" rtlCol="0">
            <a:spAutoFit/>
          </a:bodyPr>
          <a:lstStyle/>
          <a:p>
            <a:r>
              <a:rPr lang="fr-FR" sz="2800" b="1" dirty="0" smtClean="0">
                <a:solidFill>
                  <a:srgbClr val="92D050"/>
                </a:solidFill>
                <a:effectLst>
                  <a:outerShdw blurRad="38100" dist="38100" dir="2700000" algn="tl">
                    <a:srgbClr val="000000">
                      <a:alpha val="43137"/>
                    </a:srgbClr>
                  </a:outerShdw>
                </a:effectLst>
              </a:rPr>
              <a:t>Contexte et enjeux</a:t>
            </a:r>
            <a:endParaRPr lang="fr-FR" sz="2800" b="1" dirty="0">
              <a:solidFill>
                <a:srgbClr val="92D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FF00"/>
                </a:solidFill>
              </a:rPr>
              <a:t>Laboratoires Impliqués</a:t>
            </a:r>
            <a:endParaRPr lang="fr-FR" sz="3600" b="1"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a:t>
            </a:fld>
            <a:endParaRPr lang="fr-FR"/>
          </a:p>
        </p:txBody>
      </p:sp>
      <p:sp>
        <p:nvSpPr>
          <p:cNvPr id="15361" name="Rectangle 1"/>
          <p:cNvSpPr>
            <a:spLocks noChangeArrowheads="1"/>
          </p:cNvSpPr>
          <p:nvPr/>
        </p:nvSpPr>
        <p:spPr bwMode="auto">
          <a:xfrm>
            <a:off x="1121897" y="2130443"/>
            <a:ext cx="2981457" cy="34163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 typeface="Arial" pitchFamily="34" charset="0"/>
              <a:buChar char="•"/>
              <a:tabLst/>
            </a:pP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CERI (</a:t>
            </a:r>
            <a:r>
              <a:rPr kumimoji="0" lang="fr-FR" altLang="zh-CN" sz="2000" b="1" i="0" u="none" strike="noStrike" cap="none" normalizeH="0" baseline="0" dirty="0" err="1" smtClean="0">
                <a:ln>
                  <a:noFill/>
                </a:ln>
                <a:solidFill>
                  <a:schemeClr val="bg1"/>
                </a:solidFill>
                <a:effectLst/>
                <a:latin typeface="Calibri" pitchFamily="34" charset="0"/>
                <a:ea typeface="Times New Roman" pitchFamily="18" charset="0"/>
                <a:cs typeface="Arial" pitchFamily="34" charset="0"/>
              </a:rPr>
              <a:t>Sc</a:t>
            </a: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-Po)</a:t>
            </a:r>
            <a:endParaRPr kumimoji="0" lang="fr-FR" altLang="zh-CN" sz="2000" b="1"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 typeface="Arial" pitchFamily="34" charset="0"/>
              <a:buChar char="•"/>
              <a:tabLst/>
            </a:pP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CESSMA</a:t>
            </a:r>
            <a:endParaRPr kumimoji="0" lang="fr-FR" altLang="zh-CN" sz="2000" b="1"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 typeface="Arial" pitchFamily="34" charset="0"/>
              <a:buChar char="•"/>
              <a:tabLst/>
            </a:pPr>
            <a:r>
              <a:rPr kumimoji="0" lang="fr-FR" altLang="zh-CN" sz="2000" b="1" i="0" u="none" strike="noStrike" cap="none" normalizeH="0" baseline="0" dirty="0" err="1" smtClean="0">
                <a:ln>
                  <a:noFill/>
                </a:ln>
                <a:solidFill>
                  <a:schemeClr val="bg1"/>
                </a:solidFill>
                <a:effectLst/>
                <a:latin typeface="Calibri" pitchFamily="34" charset="0"/>
                <a:ea typeface="Times New Roman" pitchFamily="18" charset="0"/>
                <a:cs typeface="Times New Roman" pitchFamily="18" charset="0"/>
              </a:rPr>
              <a:t>Cevipof</a:t>
            </a: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 (Science PO)</a:t>
            </a:r>
            <a:endParaRPr kumimoji="0" lang="fr-FR" altLang="zh-CN" sz="2000" b="1"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 typeface="Arial" pitchFamily="34" charset="0"/>
              <a:buChar char="•"/>
              <a:tabLst/>
            </a:pP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CRESC</a:t>
            </a:r>
            <a:endParaRPr kumimoji="0" lang="fr-FR" altLang="zh-CN" sz="2000" b="1"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 typeface="Arial" pitchFamily="34" charset="0"/>
              <a:buChar char="•"/>
              <a:tabLst/>
            </a:pP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EHESP - Ecole des Hautes </a:t>
            </a:r>
            <a:endParaRPr kumimoji="0" lang="fr-FR" altLang="zh-CN" sz="2000" b="1"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Etudes en Santé Publique</a:t>
            </a:r>
            <a:endParaRPr kumimoji="0" lang="fr-FR" altLang="zh-CN" sz="2000" b="1"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 typeface="Arial" pitchFamily="34" charset="0"/>
              <a:buChar char="•"/>
              <a:tabLst/>
            </a:pP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ICT</a:t>
            </a:r>
            <a:endParaRPr kumimoji="0" lang="fr-FR" altLang="zh-CN" sz="2000" b="1"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 typeface="Arial" pitchFamily="34" charset="0"/>
              <a:buChar char="•"/>
              <a:tabLst/>
            </a:pPr>
            <a:r>
              <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ITODYS</a:t>
            </a:r>
            <a:endParaRPr kumimoji="0" lang="fr-FR" altLang="zh-CN" sz="2000" b="1"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 typeface="Arial" pitchFamily="34" charset="0"/>
              <a:buChar char="•"/>
              <a:tabLst/>
            </a:pPr>
            <a:r>
              <a:rPr kumimoji="0" lang="fr-FR" altLang="zh-CN" sz="2000" b="1" i="0" u="none" strike="noStrike" cap="none" normalizeH="0" baseline="0" dirty="0" err="1" smtClean="0">
                <a:ln>
                  <a:noFill/>
                </a:ln>
                <a:solidFill>
                  <a:schemeClr val="bg1"/>
                </a:solidFill>
                <a:effectLst/>
                <a:latin typeface="Calibri" pitchFamily="34" charset="0"/>
                <a:ea typeface="Times New Roman" pitchFamily="18" charset="0"/>
                <a:cs typeface="Arial" pitchFamily="34" charset="0"/>
              </a:rPr>
              <a:t>Ladyss</a:t>
            </a:r>
            <a:endParaRPr kumimoji="0" lang="fr-FR" altLang="zh-CN" sz="20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endParaRPr>
          </a:p>
          <a:p>
            <a:pPr lvl="0" fontAlgn="base">
              <a:spcBef>
                <a:spcPct val="0"/>
              </a:spcBef>
              <a:spcAft>
                <a:spcPct val="0"/>
              </a:spcAft>
              <a:buFont typeface="Arial" pitchFamily="34" charset="0"/>
              <a:buChar char="•"/>
              <a:tabLst>
                <a:tab pos="15875" algn="l"/>
              </a:tabLst>
            </a:pPr>
            <a:r>
              <a:rPr lang="en-US" altLang="zh-CN" sz="2000" b="1" dirty="0" smtClean="0">
                <a:solidFill>
                  <a:schemeClr val="bg1"/>
                </a:solidFill>
                <a:latin typeface="Calibri" pitchFamily="34" charset="0"/>
                <a:ea typeface="Times New Roman" pitchFamily="18" charset="0"/>
                <a:cs typeface="Arial" pitchFamily="34" charset="0"/>
              </a:rPr>
              <a:t>LGC</a:t>
            </a:r>
            <a:endParaRPr lang="fr-FR" altLang="zh-CN" b="1" dirty="0" smtClean="0">
              <a:solidFill>
                <a:schemeClr val="bg1"/>
              </a:solidFill>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 typeface="Arial" pitchFamily="34" charset="0"/>
              <a:buChar char="•"/>
              <a:tabLst/>
            </a:pPr>
            <a:endParaRPr kumimoji="0" lang="fr-FR" altLang="zh-CN" b="1" i="0" u="none" strike="noStrike" cap="none" normalizeH="0" baseline="0" dirty="0" smtClean="0">
              <a:ln>
                <a:noFill/>
              </a:ln>
              <a:solidFill>
                <a:schemeClr val="bg1"/>
              </a:solidFill>
              <a:effectLst/>
              <a:latin typeface="Arial" pitchFamily="34" charset="0"/>
            </a:endParaRPr>
          </a:p>
        </p:txBody>
      </p:sp>
      <p:sp>
        <p:nvSpPr>
          <p:cNvPr id="8" name="ZoneTexte 7"/>
          <p:cNvSpPr txBox="1"/>
          <p:nvPr/>
        </p:nvSpPr>
        <p:spPr>
          <a:xfrm>
            <a:off x="2363190" y="4536374"/>
            <a:ext cx="2838202" cy="369332"/>
          </a:xfrm>
          <a:prstGeom prst="rect">
            <a:avLst/>
          </a:prstGeom>
          <a:noFill/>
        </p:spPr>
        <p:txBody>
          <a:bodyPr wrap="square" rtlCol="0">
            <a:spAutoFit/>
          </a:bodyPr>
          <a:lstStyle/>
          <a:p>
            <a:endParaRPr lang="fr-FR" dirty="0"/>
          </a:p>
        </p:txBody>
      </p:sp>
      <p:sp>
        <p:nvSpPr>
          <p:cNvPr id="15362" name="Rectangle 2"/>
          <p:cNvSpPr>
            <a:spLocks noChangeArrowheads="1"/>
          </p:cNvSpPr>
          <p:nvPr/>
        </p:nvSpPr>
        <p:spPr bwMode="auto">
          <a:xfrm>
            <a:off x="5296327" y="1979643"/>
            <a:ext cx="631378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Font typeface="Arial" pitchFamily="34" charset="0"/>
              <a:buChar char="•"/>
              <a:tabLst>
                <a:tab pos="15875" algn="l"/>
              </a:tabLst>
            </a:pPr>
            <a:r>
              <a:rPr lang="en-US" altLang="zh-CN" b="1" dirty="0" smtClean="0">
                <a:solidFill>
                  <a:schemeClr val="bg1"/>
                </a:solidFill>
                <a:latin typeface="Calibri" pitchFamily="34" charset="0"/>
                <a:ea typeface="Times New Roman" pitchFamily="18" charset="0"/>
                <a:cs typeface="Times New Roman" pitchFamily="18" charset="0"/>
              </a:rPr>
              <a:t>LIAFA</a:t>
            </a:r>
            <a:endParaRPr lang="fr-FR" altLang="zh-CN" b="1" dirty="0" smtClean="0">
              <a:solidFill>
                <a:schemeClr val="bg1"/>
              </a:solidFill>
              <a:latin typeface="Arial" pitchFamily="34" charset="0"/>
            </a:endParaRPr>
          </a:p>
          <a:p>
            <a:pPr lvl="0" eaLnBrk="0" fontAlgn="base" hangingPunct="0">
              <a:spcBef>
                <a:spcPct val="0"/>
              </a:spcBef>
              <a:spcAft>
                <a:spcPct val="0"/>
              </a:spcAft>
              <a:buFont typeface="Arial" pitchFamily="34" charset="0"/>
              <a:buChar char="•"/>
              <a:tabLst>
                <a:tab pos="15875" algn="l"/>
              </a:tabLst>
            </a:pPr>
            <a:r>
              <a:rPr lang="en-US" altLang="zh-CN" b="1" dirty="0" smtClean="0">
                <a:solidFill>
                  <a:schemeClr val="bg1"/>
                </a:solidFill>
                <a:latin typeface="Calibri" pitchFamily="34" charset="0"/>
                <a:ea typeface="Times New Roman" pitchFamily="18" charset="0"/>
                <a:cs typeface="Times New Roman" pitchFamily="18" charset="0"/>
              </a:rPr>
              <a:t>LIED</a:t>
            </a:r>
            <a:endParaRPr lang="fr-FR" altLang="zh-CN" b="1" dirty="0" smtClean="0">
              <a:solidFill>
                <a:schemeClr val="bg1"/>
              </a:solidFill>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5875" algn="l"/>
              </a:tabLst>
            </a:pPr>
            <a:r>
              <a:rPr kumimoji="0" lang="en-US" altLang="zh-CN" b="1"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LSPM</a:t>
            </a:r>
            <a:endParaRPr kumimoji="0" lang="fr-FR" altLang="zh-CN"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5875" algn="l"/>
              </a:tabLst>
            </a:pPr>
            <a:r>
              <a:rPr kumimoji="0" lang="fr-FR" altLang="zh-CN" b="1"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MSC</a:t>
            </a:r>
            <a:endParaRPr kumimoji="0" lang="fr-FR" altLang="zh-CN"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5875" algn="l"/>
              </a:tabLst>
            </a:pPr>
            <a:r>
              <a:rPr kumimoji="0" lang="fr-FR" altLang="zh-CN" b="1"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PMMH</a:t>
            </a:r>
            <a:endParaRPr kumimoji="0" lang="fr-FR" altLang="zh-CN"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5875" algn="l"/>
              </a:tabLst>
            </a:pPr>
            <a:r>
              <a:rPr kumimoji="0" lang="fr-FR" altLang="zh-CN"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Pôle Image</a:t>
            </a:r>
            <a:endParaRPr kumimoji="0" lang="fr-FR" altLang="zh-CN"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5875" algn="l"/>
              </a:tabLst>
            </a:pPr>
            <a:r>
              <a:rPr kumimoji="0" lang="de-DE" altLang="zh-CN" b="1" i="0" u="none" strike="noStrike" cap="none" normalizeH="0" baseline="0" dirty="0" err="1" smtClean="0">
                <a:ln>
                  <a:noFill/>
                </a:ln>
                <a:solidFill>
                  <a:schemeClr val="bg1"/>
                </a:solidFill>
                <a:effectLst/>
                <a:latin typeface="Calibri" pitchFamily="34" charset="0"/>
                <a:ea typeface="Times New Roman" pitchFamily="18" charset="0"/>
                <a:cs typeface="Arial" pitchFamily="34" charset="0"/>
              </a:rPr>
              <a:t>AgroParisTech</a:t>
            </a:r>
            <a:endParaRPr kumimoji="0" lang="fr-FR" altLang="zh-CN"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5875" algn="l"/>
              </a:tabLst>
            </a:pPr>
            <a:r>
              <a:rPr kumimoji="0" lang="fr-FR" altLang="zh-CN"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Centre de Mathématiques et de </a:t>
            </a:r>
          </a:p>
          <a:p>
            <a:pPr marL="0" marR="0" lvl="0" indent="0" algn="l" defTabSz="914400" rtl="0" eaLnBrk="0" fontAlgn="base" latinLnBrk="0" hangingPunct="0">
              <a:lnSpc>
                <a:spcPct val="100000"/>
              </a:lnSpc>
              <a:spcBef>
                <a:spcPct val="0"/>
              </a:spcBef>
              <a:spcAft>
                <a:spcPct val="0"/>
              </a:spcAft>
              <a:buClrTx/>
              <a:buSzTx/>
              <a:tabLst>
                <a:tab pos="15875" algn="l"/>
              </a:tabLst>
            </a:pPr>
            <a:r>
              <a:rPr kumimoji="0" lang="fr-FR" altLang="zh-CN"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leurs Applications – ENS Cachan</a:t>
            </a:r>
            <a:endParaRPr kumimoji="0" lang="fr-FR" altLang="zh-CN"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5875" algn="l"/>
              </a:tabLst>
            </a:pPr>
            <a:r>
              <a:rPr kumimoji="0" lang="de-DE" altLang="zh-CN"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IFSTAR</a:t>
            </a:r>
            <a:endParaRPr kumimoji="0" lang="fr-FR" altLang="zh-CN"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15875" algn="l"/>
              </a:tabLst>
            </a:pPr>
            <a:r>
              <a:rPr kumimoji="0" lang="fr-FR" altLang="zh-CN"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Laboratoire des </a:t>
            </a:r>
            <a:r>
              <a:rPr kumimoji="0" lang="fr-FR" altLang="zh-CN" b="1" i="0" u="none" strike="noStrike" cap="none" normalizeH="0" baseline="0" dirty="0" err="1" smtClean="0">
                <a:ln>
                  <a:noFill/>
                </a:ln>
                <a:solidFill>
                  <a:schemeClr val="bg1"/>
                </a:solidFill>
                <a:effectLst/>
                <a:latin typeface="Calibri" pitchFamily="34" charset="0"/>
                <a:ea typeface="Times New Roman" pitchFamily="18" charset="0"/>
                <a:cs typeface="Arial" pitchFamily="34" charset="0"/>
              </a:rPr>
              <a:t>nano-matériaux</a:t>
            </a:r>
            <a:r>
              <a:rPr kumimoji="0" lang="fr-FR" altLang="zh-CN"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 </a:t>
            </a:r>
            <a:endParaRPr kumimoji="0" lang="fr-FR" altLang="zh-CN"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15875" algn="l"/>
              </a:tabLst>
            </a:pPr>
            <a:r>
              <a:rPr kumimoji="0" lang="fr-FR" altLang="zh-CN"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École ECE Paris</a:t>
            </a:r>
            <a:endParaRPr kumimoji="0" lang="fr-FR" altLang="zh-CN" b="1"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FF00"/>
                </a:solidFill>
                <a:effectLst>
                  <a:outerShdw blurRad="38100" dist="38100" dir="2700000" algn="tl">
                    <a:srgbClr val="000000">
                      <a:alpha val="43137"/>
                    </a:srgbClr>
                  </a:outerShdw>
                </a:effectLst>
              </a:rPr>
              <a:t>2 -</a:t>
            </a:r>
            <a:r>
              <a:rPr lang="fr-FR" sz="3600" b="1" dirty="0" err="1" smtClean="0">
                <a:solidFill>
                  <a:srgbClr val="FFFF00"/>
                </a:solidFill>
                <a:effectLst>
                  <a:outerShdw blurRad="38100" dist="38100" dir="2700000" algn="tl">
                    <a:srgbClr val="000000">
                      <a:alpha val="43137"/>
                    </a:srgbClr>
                  </a:outerShdw>
                </a:effectLst>
              </a:rPr>
              <a:t>Bioraffinerie</a:t>
            </a:r>
            <a:r>
              <a:rPr lang="fr-FR" sz="3600" b="1" dirty="0" smtClean="0">
                <a:solidFill>
                  <a:srgbClr val="FFFF00"/>
                </a:solidFill>
                <a:effectLst>
                  <a:outerShdw blurRad="38100" dist="38100" dir="2700000" algn="tl">
                    <a:srgbClr val="000000">
                      <a:alpha val="43137"/>
                    </a:srgbClr>
                  </a:outerShdw>
                </a:effectLst>
              </a:rPr>
              <a:t>: </a:t>
            </a:r>
            <a:br>
              <a:rPr lang="fr-FR" sz="3600" b="1" dirty="0" smtClean="0">
                <a:solidFill>
                  <a:srgbClr val="FFFF00"/>
                </a:solidFill>
                <a:effectLst>
                  <a:outerShdw blurRad="38100" dist="38100" dir="2700000" algn="tl">
                    <a:srgbClr val="000000">
                      <a:alpha val="43137"/>
                    </a:srgbClr>
                  </a:outerShdw>
                </a:effectLst>
              </a:rPr>
            </a:br>
            <a:r>
              <a:rPr lang="fr-FR" sz="3600" b="1" dirty="0" smtClean="0">
                <a:solidFill>
                  <a:srgbClr val="FFFF00"/>
                </a:solidFill>
                <a:effectLst>
                  <a:outerShdw blurRad="38100" dist="38100" dir="2700000" algn="tl">
                    <a:srgbClr val="000000">
                      <a:alpha val="43137"/>
                    </a:srgbClr>
                  </a:outerShdw>
                </a:effectLst>
              </a:rPr>
              <a:t>des micro-organismes au bio-fuel</a:t>
            </a:r>
            <a:endParaRPr lang="fr-FR" sz="3600"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20</a:t>
            </a:fld>
            <a:endParaRPr lang="fr-FR"/>
          </a:p>
        </p:txBody>
      </p:sp>
      <p:pic>
        <p:nvPicPr>
          <p:cNvPr id="3074" name="Picture 2"/>
          <p:cNvPicPr>
            <a:picLocks noChangeAspect="1" noChangeArrowheads="1"/>
          </p:cNvPicPr>
          <p:nvPr/>
        </p:nvPicPr>
        <p:blipFill>
          <a:blip r:embed="rId2" cstate="print"/>
          <a:srcRect/>
          <a:stretch>
            <a:fillRect/>
          </a:stretch>
        </p:blipFill>
        <p:spPr bwMode="auto">
          <a:xfrm>
            <a:off x="1462088" y="2592750"/>
            <a:ext cx="6219825" cy="3810000"/>
          </a:xfrm>
          <a:prstGeom prst="rect">
            <a:avLst/>
          </a:prstGeom>
          <a:noFill/>
          <a:ln w="9525">
            <a:noFill/>
            <a:miter lim="800000"/>
            <a:headEnd/>
            <a:tailEnd/>
          </a:ln>
        </p:spPr>
      </p:pic>
      <p:sp>
        <p:nvSpPr>
          <p:cNvPr id="5" name="ZoneTexte 4"/>
          <p:cNvSpPr txBox="1"/>
          <p:nvPr/>
        </p:nvSpPr>
        <p:spPr>
          <a:xfrm>
            <a:off x="2707572" y="1852548"/>
            <a:ext cx="3479471" cy="523220"/>
          </a:xfrm>
          <a:prstGeom prst="rect">
            <a:avLst/>
          </a:prstGeom>
          <a:noFill/>
        </p:spPr>
        <p:txBody>
          <a:bodyPr wrap="square" rtlCol="0">
            <a:spAutoFit/>
          </a:bodyPr>
          <a:lstStyle/>
          <a:p>
            <a:pPr algn="ctr"/>
            <a:r>
              <a:rPr lang="fr-FR" sz="2800" b="1" dirty="0" smtClean="0">
                <a:solidFill>
                  <a:srgbClr val="92D050"/>
                </a:solidFill>
              </a:rPr>
              <a:t>Cyanobactéries</a:t>
            </a:r>
            <a:endParaRPr lang="fr-FR" sz="2800" b="1" dirty="0">
              <a:solidFill>
                <a:srgbClr val="92D05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FF00"/>
                </a:solidFill>
                <a:effectLst>
                  <a:outerShdw blurRad="38100" dist="38100" dir="2700000" algn="tl">
                    <a:srgbClr val="000000">
                      <a:alpha val="43137"/>
                    </a:srgbClr>
                  </a:outerShdw>
                </a:effectLst>
              </a:rPr>
              <a:t>2 -</a:t>
            </a:r>
            <a:r>
              <a:rPr lang="fr-FR" sz="3600" b="1" dirty="0" err="1" smtClean="0">
                <a:solidFill>
                  <a:srgbClr val="FFFF00"/>
                </a:solidFill>
                <a:effectLst>
                  <a:outerShdw blurRad="38100" dist="38100" dir="2700000" algn="tl">
                    <a:srgbClr val="000000">
                      <a:alpha val="43137"/>
                    </a:srgbClr>
                  </a:outerShdw>
                </a:effectLst>
              </a:rPr>
              <a:t>Bioraffinerie</a:t>
            </a:r>
            <a:r>
              <a:rPr lang="fr-FR" sz="3600" b="1" dirty="0" smtClean="0">
                <a:solidFill>
                  <a:srgbClr val="FFFF00"/>
                </a:solidFill>
                <a:effectLst>
                  <a:outerShdw blurRad="38100" dist="38100" dir="2700000" algn="tl">
                    <a:srgbClr val="000000">
                      <a:alpha val="43137"/>
                    </a:srgbClr>
                  </a:outerShdw>
                </a:effectLst>
              </a:rPr>
              <a:t>: </a:t>
            </a:r>
            <a:br>
              <a:rPr lang="fr-FR" sz="3600" b="1" dirty="0" smtClean="0">
                <a:solidFill>
                  <a:srgbClr val="FFFF00"/>
                </a:solidFill>
                <a:effectLst>
                  <a:outerShdw blurRad="38100" dist="38100" dir="2700000" algn="tl">
                    <a:srgbClr val="000000">
                      <a:alpha val="43137"/>
                    </a:srgbClr>
                  </a:outerShdw>
                </a:effectLst>
              </a:rPr>
            </a:br>
            <a:r>
              <a:rPr lang="fr-FR" sz="3600" b="1" dirty="0" smtClean="0">
                <a:solidFill>
                  <a:srgbClr val="FFFF00"/>
                </a:solidFill>
                <a:effectLst>
                  <a:outerShdw blurRad="38100" dist="38100" dir="2700000" algn="tl">
                    <a:srgbClr val="000000">
                      <a:alpha val="43137"/>
                    </a:srgbClr>
                  </a:outerShdw>
                </a:effectLst>
              </a:rPr>
              <a:t>des micro-organismes au bio-fuel</a:t>
            </a:r>
            <a:endParaRPr lang="fr-FR" sz="3600"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21</a:t>
            </a:fld>
            <a:endParaRPr lang="fr-FR"/>
          </a:p>
        </p:txBody>
      </p:sp>
      <p:pic>
        <p:nvPicPr>
          <p:cNvPr id="4098" name="Picture 2"/>
          <p:cNvPicPr>
            <a:picLocks noChangeAspect="1" noChangeArrowheads="1"/>
          </p:cNvPicPr>
          <p:nvPr/>
        </p:nvPicPr>
        <p:blipFill>
          <a:blip r:embed="rId2" cstate="print"/>
          <a:srcRect/>
          <a:stretch>
            <a:fillRect/>
          </a:stretch>
        </p:blipFill>
        <p:spPr bwMode="auto">
          <a:xfrm>
            <a:off x="1566863" y="2043838"/>
            <a:ext cx="6010275" cy="4029075"/>
          </a:xfrm>
          <a:prstGeom prst="rect">
            <a:avLst/>
          </a:prstGeom>
          <a:noFill/>
          <a:ln w="9525">
            <a:noFill/>
            <a:miter lim="800000"/>
            <a:headEnd/>
            <a:tailEnd/>
          </a:ln>
        </p:spPr>
      </p:pic>
      <p:sp>
        <p:nvSpPr>
          <p:cNvPr id="5" name="ZoneTexte 4"/>
          <p:cNvSpPr txBox="1"/>
          <p:nvPr/>
        </p:nvSpPr>
        <p:spPr>
          <a:xfrm rot="5400000">
            <a:off x="6519553" y="4714469"/>
            <a:ext cx="1389413" cy="523220"/>
          </a:xfrm>
          <a:prstGeom prst="rect">
            <a:avLst/>
          </a:prstGeom>
          <a:noFill/>
        </p:spPr>
        <p:txBody>
          <a:bodyPr wrap="square" rtlCol="0">
            <a:spAutoFit/>
          </a:bodyPr>
          <a:lstStyle/>
          <a:p>
            <a:r>
              <a:rPr lang="fr-FR" sz="2800" b="1" dirty="0" smtClean="0">
                <a:solidFill>
                  <a:srgbClr val="FF0000"/>
                </a:solidFill>
              </a:rPr>
              <a:t>Biologie</a:t>
            </a:r>
            <a:endParaRPr lang="fr-FR" sz="2800" b="1"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FF00"/>
                </a:solidFill>
                <a:effectLst>
                  <a:outerShdw blurRad="38100" dist="38100" dir="2700000" algn="tl">
                    <a:srgbClr val="000000">
                      <a:alpha val="43137"/>
                    </a:srgbClr>
                  </a:outerShdw>
                </a:effectLst>
              </a:rPr>
              <a:t>2 -</a:t>
            </a:r>
            <a:r>
              <a:rPr lang="fr-FR" sz="3600" b="1" dirty="0" err="1" smtClean="0">
                <a:solidFill>
                  <a:srgbClr val="FFFF00"/>
                </a:solidFill>
                <a:effectLst>
                  <a:outerShdw blurRad="38100" dist="38100" dir="2700000" algn="tl">
                    <a:srgbClr val="000000">
                      <a:alpha val="43137"/>
                    </a:srgbClr>
                  </a:outerShdw>
                </a:effectLst>
              </a:rPr>
              <a:t>Bioraffinerie</a:t>
            </a:r>
            <a:r>
              <a:rPr lang="fr-FR" sz="3600" b="1" dirty="0" smtClean="0">
                <a:solidFill>
                  <a:srgbClr val="FFFF00"/>
                </a:solidFill>
                <a:effectLst>
                  <a:outerShdw blurRad="38100" dist="38100" dir="2700000" algn="tl">
                    <a:srgbClr val="000000">
                      <a:alpha val="43137"/>
                    </a:srgbClr>
                  </a:outerShdw>
                </a:effectLst>
              </a:rPr>
              <a:t>: </a:t>
            </a:r>
            <a:br>
              <a:rPr lang="fr-FR" sz="3600" b="1" dirty="0" smtClean="0">
                <a:solidFill>
                  <a:srgbClr val="FFFF00"/>
                </a:solidFill>
                <a:effectLst>
                  <a:outerShdw blurRad="38100" dist="38100" dir="2700000" algn="tl">
                    <a:srgbClr val="000000">
                      <a:alpha val="43137"/>
                    </a:srgbClr>
                  </a:outerShdw>
                </a:effectLst>
              </a:rPr>
            </a:br>
            <a:r>
              <a:rPr lang="fr-FR" sz="3600" b="1" dirty="0" smtClean="0">
                <a:solidFill>
                  <a:srgbClr val="FFFF00"/>
                </a:solidFill>
                <a:effectLst>
                  <a:outerShdw blurRad="38100" dist="38100" dir="2700000" algn="tl">
                    <a:srgbClr val="000000">
                      <a:alpha val="43137"/>
                    </a:srgbClr>
                  </a:outerShdw>
                </a:effectLst>
              </a:rPr>
              <a:t>des micro-organismes au bio-fuel</a:t>
            </a:r>
            <a:endParaRPr lang="fr-FR" sz="3600"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22</a:t>
            </a:fld>
            <a:endParaRPr lang="fr-FR"/>
          </a:p>
        </p:txBody>
      </p:sp>
      <p:pic>
        <p:nvPicPr>
          <p:cNvPr id="5122" name="Picture 2"/>
          <p:cNvPicPr>
            <a:picLocks noChangeAspect="1" noChangeArrowheads="1"/>
          </p:cNvPicPr>
          <p:nvPr/>
        </p:nvPicPr>
        <p:blipFill>
          <a:blip r:embed="rId2" cstate="print"/>
          <a:srcRect/>
          <a:stretch>
            <a:fillRect/>
          </a:stretch>
        </p:blipFill>
        <p:spPr bwMode="auto">
          <a:xfrm>
            <a:off x="1671638" y="1911888"/>
            <a:ext cx="5800725" cy="141922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721863" y="3998475"/>
            <a:ext cx="5534025" cy="2209800"/>
          </a:xfrm>
          <a:prstGeom prst="rect">
            <a:avLst/>
          </a:prstGeom>
          <a:noFill/>
          <a:ln w="9525">
            <a:noFill/>
            <a:miter lim="800000"/>
            <a:headEnd/>
            <a:tailEnd/>
          </a:ln>
        </p:spPr>
      </p:pic>
      <p:sp>
        <p:nvSpPr>
          <p:cNvPr id="6" name="ZoneTexte 5"/>
          <p:cNvSpPr txBox="1"/>
          <p:nvPr/>
        </p:nvSpPr>
        <p:spPr>
          <a:xfrm rot="5400000">
            <a:off x="6388544" y="2814804"/>
            <a:ext cx="2316447" cy="461665"/>
          </a:xfrm>
          <a:prstGeom prst="rect">
            <a:avLst/>
          </a:prstGeom>
          <a:noFill/>
        </p:spPr>
        <p:txBody>
          <a:bodyPr wrap="square" rtlCol="0">
            <a:spAutoFit/>
          </a:bodyPr>
          <a:lstStyle/>
          <a:p>
            <a:r>
              <a:rPr lang="fr-FR" sz="2400" b="1" dirty="0" smtClean="0">
                <a:solidFill>
                  <a:srgbClr val="FF0000"/>
                </a:solidFill>
              </a:rPr>
              <a:t>Physique et SPI</a:t>
            </a:r>
            <a:endParaRPr lang="fr-FR" sz="2400" b="1" dirty="0">
              <a:solidFill>
                <a:srgbClr val="FF0000"/>
              </a:solidFill>
            </a:endParaRPr>
          </a:p>
        </p:txBody>
      </p:sp>
      <p:sp>
        <p:nvSpPr>
          <p:cNvPr id="7" name="ZoneTexte 6"/>
          <p:cNvSpPr txBox="1"/>
          <p:nvPr/>
        </p:nvSpPr>
        <p:spPr>
          <a:xfrm rot="5400000">
            <a:off x="6614564" y="5118244"/>
            <a:ext cx="2042556" cy="461665"/>
          </a:xfrm>
          <a:prstGeom prst="rect">
            <a:avLst/>
          </a:prstGeom>
          <a:noFill/>
        </p:spPr>
        <p:txBody>
          <a:bodyPr wrap="square" rtlCol="0">
            <a:spAutoFit/>
          </a:bodyPr>
          <a:lstStyle/>
          <a:p>
            <a:r>
              <a:rPr lang="fr-FR" sz="2400" b="1" dirty="0" smtClean="0">
                <a:solidFill>
                  <a:srgbClr val="FF0000"/>
                </a:solidFill>
              </a:rPr>
              <a:t>Géographie</a:t>
            </a:r>
            <a:endParaRPr lang="fr-FR" sz="2400"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FF00"/>
                </a:solidFill>
                <a:effectLst>
                  <a:outerShdw blurRad="38100" dist="38100" dir="2700000" algn="tl">
                    <a:srgbClr val="000000">
                      <a:alpha val="43137"/>
                    </a:srgbClr>
                  </a:outerShdw>
                </a:effectLst>
              </a:rPr>
              <a:t>2 -</a:t>
            </a:r>
            <a:r>
              <a:rPr lang="fr-FR" sz="3600" b="1" dirty="0" err="1" smtClean="0">
                <a:solidFill>
                  <a:srgbClr val="FFFF00"/>
                </a:solidFill>
                <a:effectLst>
                  <a:outerShdw blurRad="38100" dist="38100" dir="2700000" algn="tl">
                    <a:srgbClr val="000000">
                      <a:alpha val="43137"/>
                    </a:srgbClr>
                  </a:outerShdw>
                </a:effectLst>
              </a:rPr>
              <a:t>Bioraffinerie</a:t>
            </a:r>
            <a:r>
              <a:rPr lang="fr-FR" sz="3600" b="1" dirty="0" smtClean="0">
                <a:solidFill>
                  <a:srgbClr val="FFFF00"/>
                </a:solidFill>
                <a:effectLst>
                  <a:outerShdw blurRad="38100" dist="38100" dir="2700000" algn="tl">
                    <a:srgbClr val="000000">
                      <a:alpha val="43137"/>
                    </a:srgbClr>
                  </a:outerShdw>
                </a:effectLst>
              </a:rPr>
              <a:t>: </a:t>
            </a:r>
            <a:br>
              <a:rPr lang="fr-FR" sz="3600" b="1" dirty="0" smtClean="0">
                <a:solidFill>
                  <a:srgbClr val="FFFF00"/>
                </a:solidFill>
                <a:effectLst>
                  <a:outerShdw blurRad="38100" dist="38100" dir="2700000" algn="tl">
                    <a:srgbClr val="000000">
                      <a:alpha val="43137"/>
                    </a:srgbClr>
                  </a:outerShdw>
                </a:effectLst>
              </a:rPr>
            </a:br>
            <a:r>
              <a:rPr lang="fr-FR" sz="3600" b="1" dirty="0" smtClean="0">
                <a:solidFill>
                  <a:srgbClr val="FFFF00"/>
                </a:solidFill>
                <a:effectLst>
                  <a:outerShdw blurRad="38100" dist="38100" dir="2700000" algn="tl">
                    <a:srgbClr val="000000">
                      <a:alpha val="43137"/>
                    </a:srgbClr>
                  </a:outerShdw>
                </a:effectLst>
              </a:rPr>
              <a:t>des micro-organismes au bio-fuel</a:t>
            </a:r>
            <a:endParaRPr lang="fr-FR" sz="3600"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23</a:t>
            </a:fld>
            <a:endParaRPr lang="fr-FR"/>
          </a:p>
        </p:txBody>
      </p:sp>
      <p:pic>
        <p:nvPicPr>
          <p:cNvPr id="6146" name="Picture 2"/>
          <p:cNvPicPr>
            <a:picLocks noChangeAspect="1" noChangeArrowheads="1"/>
          </p:cNvPicPr>
          <p:nvPr/>
        </p:nvPicPr>
        <p:blipFill>
          <a:blip r:embed="rId2" cstate="print"/>
          <a:srcRect/>
          <a:stretch>
            <a:fillRect/>
          </a:stretch>
        </p:blipFill>
        <p:spPr bwMode="auto">
          <a:xfrm>
            <a:off x="1714500" y="2183488"/>
            <a:ext cx="5715000" cy="4391025"/>
          </a:xfrm>
          <a:prstGeom prst="rect">
            <a:avLst/>
          </a:prstGeom>
          <a:noFill/>
          <a:ln w="9525">
            <a:noFill/>
            <a:miter lim="800000"/>
            <a:headEnd/>
            <a:tailEnd/>
          </a:ln>
        </p:spPr>
      </p:pic>
      <p:sp>
        <p:nvSpPr>
          <p:cNvPr id="5" name="ZoneTexte 4"/>
          <p:cNvSpPr txBox="1"/>
          <p:nvPr/>
        </p:nvSpPr>
        <p:spPr>
          <a:xfrm rot="5400000">
            <a:off x="6198934" y="3835707"/>
            <a:ext cx="2422566" cy="461665"/>
          </a:xfrm>
          <a:prstGeom prst="rect">
            <a:avLst/>
          </a:prstGeom>
          <a:noFill/>
        </p:spPr>
        <p:txBody>
          <a:bodyPr wrap="square" rtlCol="0">
            <a:spAutoFit/>
          </a:bodyPr>
          <a:lstStyle/>
          <a:p>
            <a:r>
              <a:rPr lang="fr-FR" sz="2400" b="1" dirty="0" smtClean="0">
                <a:solidFill>
                  <a:srgbClr val="FF0000"/>
                </a:solidFill>
                <a:effectLst>
                  <a:outerShdw blurRad="38100" dist="38100" dir="2700000" algn="tl">
                    <a:srgbClr val="000000">
                      <a:alpha val="43137"/>
                    </a:srgbClr>
                  </a:outerShdw>
                </a:effectLst>
              </a:rPr>
              <a:t>Socio-écologie</a:t>
            </a:r>
            <a:endParaRPr lang="fr-FR" sz="24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FF00"/>
                </a:solidFill>
                <a:effectLst>
                  <a:outerShdw blurRad="38100" dist="38100" dir="2700000" algn="tl">
                    <a:srgbClr val="000000">
                      <a:alpha val="43137"/>
                    </a:srgbClr>
                  </a:outerShdw>
                </a:effectLst>
              </a:rPr>
              <a:t>2 -</a:t>
            </a:r>
            <a:r>
              <a:rPr lang="fr-FR" sz="3600" b="1" dirty="0" err="1" smtClean="0">
                <a:solidFill>
                  <a:srgbClr val="FFFF00"/>
                </a:solidFill>
                <a:effectLst>
                  <a:outerShdw blurRad="38100" dist="38100" dir="2700000" algn="tl">
                    <a:srgbClr val="000000">
                      <a:alpha val="43137"/>
                    </a:srgbClr>
                  </a:outerShdw>
                </a:effectLst>
              </a:rPr>
              <a:t>Bioraffinerie</a:t>
            </a:r>
            <a:r>
              <a:rPr lang="fr-FR" sz="3600" b="1" dirty="0" smtClean="0">
                <a:solidFill>
                  <a:srgbClr val="FFFF00"/>
                </a:solidFill>
                <a:effectLst>
                  <a:outerShdw blurRad="38100" dist="38100" dir="2700000" algn="tl">
                    <a:srgbClr val="000000">
                      <a:alpha val="43137"/>
                    </a:srgbClr>
                  </a:outerShdw>
                </a:effectLst>
              </a:rPr>
              <a:t>: </a:t>
            </a:r>
            <a:br>
              <a:rPr lang="fr-FR" sz="3600" b="1" dirty="0" smtClean="0">
                <a:solidFill>
                  <a:srgbClr val="FFFF00"/>
                </a:solidFill>
                <a:effectLst>
                  <a:outerShdw blurRad="38100" dist="38100" dir="2700000" algn="tl">
                    <a:srgbClr val="000000">
                      <a:alpha val="43137"/>
                    </a:srgbClr>
                  </a:outerShdw>
                </a:effectLst>
              </a:rPr>
            </a:br>
            <a:r>
              <a:rPr lang="fr-FR" sz="3600" b="1" dirty="0" smtClean="0">
                <a:solidFill>
                  <a:srgbClr val="FFFF00"/>
                </a:solidFill>
                <a:effectLst>
                  <a:outerShdw blurRad="38100" dist="38100" dir="2700000" algn="tl">
                    <a:srgbClr val="000000">
                      <a:alpha val="43137"/>
                    </a:srgbClr>
                  </a:outerShdw>
                </a:effectLst>
              </a:rPr>
              <a:t>des micro-organismes au bio-fuel</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24</a:t>
            </a:fld>
            <a:endParaRPr lang="fr-FR"/>
          </a:p>
        </p:txBody>
      </p:sp>
      <p:sp>
        <p:nvSpPr>
          <p:cNvPr id="4" name="Rectangle 3"/>
          <p:cNvSpPr/>
          <p:nvPr/>
        </p:nvSpPr>
        <p:spPr>
          <a:xfrm>
            <a:off x="380010" y="1763960"/>
            <a:ext cx="8490857" cy="954107"/>
          </a:xfrm>
          <a:prstGeom prst="rect">
            <a:avLst/>
          </a:prstGeom>
        </p:spPr>
        <p:txBody>
          <a:bodyPr wrap="square">
            <a:spAutoFit/>
          </a:bodyPr>
          <a:lstStyle/>
          <a:p>
            <a:pPr algn="ctr"/>
            <a:r>
              <a:rPr lang="fr-FR" sz="2800" b="1" dirty="0" smtClean="0">
                <a:solidFill>
                  <a:srgbClr val="92D050"/>
                </a:solidFill>
              </a:rPr>
              <a:t>In Vivo</a:t>
            </a:r>
            <a:r>
              <a:rPr lang="fr-FR" sz="2800" b="1" dirty="0" smtClean="0">
                <a:solidFill>
                  <a:schemeClr val="bg1"/>
                </a:solidFill>
              </a:rPr>
              <a:t>, lauréat de </a:t>
            </a:r>
            <a:r>
              <a:rPr lang="fr-FR" sz="2800" b="1" u="sng" dirty="0" smtClean="0">
                <a:solidFill>
                  <a:schemeClr val="bg1"/>
                </a:solidFill>
              </a:rPr>
              <a:t>Réinventer Paris </a:t>
            </a:r>
            <a:r>
              <a:rPr lang="fr-FR" sz="2800" b="1" dirty="0" smtClean="0">
                <a:solidFill>
                  <a:schemeClr val="bg1"/>
                </a:solidFill>
              </a:rPr>
              <a:t>sur le lot Paris Rive Gauche (M5A2) – 13 </a:t>
            </a:r>
            <a:r>
              <a:rPr lang="fr-FR" sz="2800" b="1" dirty="0" err="1" smtClean="0">
                <a:solidFill>
                  <a:schemeClr val="bg1"/>
                </a:solidFill>
              </a:rPr>
              <a:t>eme</a:t>
            </a:r>
            <a:r>
              <a:rPr lang="fr-FR" sz="2800" b="1" dirty="0" smtClean="0">
                <a:solidFill>
                  <a:schemeClr val="bg1"/>
                </a:solidFill>
              </a:rPr>
              <a:t> Arrondissement </a:t>
            </a:r>
            <a:endParaRPr lang="fr-FR" sz="2800" b="1" dirty="0">
              <a:solidFill>
                <a:schemeClr val="bg1"/>
              </a:solidFill>
            </a:endParaRPr>
          </a:p>
        </p:txBody>
      </p:sp>
      <p:pic>
        <p:nvPicPr>
          <p:cNvPr id="5" name="Image 4"/>
          <p:cNvPicPr/>
          <p:nvPr/>
        </p:nvPicPr>
        <p:blipFill>
          <a:blip r:embed="rId2" cstate="print"/>
          <a:srcRect/>
          <a:stretch>
            <a:fillRect/>
          </a:stretch>
        </p:blipFill>
        <p:spPr bwMode="auto">
          <a:xfrm>
            <a:off x="1365662" y="2766946"/>
            <a:ext cx="5510151" cy="4031680"/>
          </a:xfrm>
          <a:prstGeom prst="rect">
            <a:avLst/>
          </a:prstGeom>
          <a:noFill/>
          <a:ln w="9525">
            <a:noFill/>
            <a:miter lim="800000"/>
            <a:headEnd/>
            <a:tailEnd/>
          </a:ln>
        </p:spPr>
      </p:pic>
      <p:sp>
        <p:nvSpPr>
          <p:cNvPr id="6" name="ZoneTexte 5"/>
          <p:cNvSpPr txBox="1"/>
          <p:nvPr/>
        </p:nvSpPr>
        <p:spPr>
          <a:xfrm>
            <a:off x="6887688" y="3764477"/>
            <a:ext cx="2256311" cy="584775"/>
          </a:xfrm>
          <a:prstGeom prst="rect">
            <a:avLst/>
          </a:prstGeom>
          <a:noFill/>
        </p:spPr>
        <p:txBody>
          <a:bodyPr wrap="square" rtlCol="0">
            <a:spAutoFit/>
          </a:bodyPr>
          <a:lstStyle/>
          <a:p>
            <a:r>
              <a:rPr lang="fr-FR" sz="3200" b="1" dirty="0" smtClean="0">
                <a:solidFill>
                  <a:schemeClr val="bg1"/>
                </a:solidFill>
              </a:rPr>
              <a:t>Bio-façade</a:t>
            </a:r>
            <a:endParaRPr lang="fr-FR" sz="3200" b="1" dirty="0">
              <a:solidFill>
                <a:schemeClr val="bg1"/>
              </a:solidFill>
            </a:endParaRPr>
          </a:p>
        </p:txBody>
      </p:sp>
      <p:sp>
        <p:nvSpPr>
          <p:cNvPr id="7" name="Flèche gauche 6"/>
          <p:cNvSpPr/>
          <p:nvPr/>
        </p:nvSpPr>
        <p:spPr>
          <a:xfrm>
            <a:off x="5747657" y="4025738"/>
            <a:ext cx="1223159" cy="1900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C000"/>
                </a:solidFill>
                <a:effectLst>
                  <a:outerShdw blurRad="38100" dist="38100" dir="2700000" algn="tl">
                    <a:srgbClr val="000000">
                      <a:alpha val="43137"/>
                    </a:srgbClr>
                  </a:outerShdw>
                </a:effectLst>
              </a:rPr>
              <a:t>2 -</a:t>
            </a:r>
            <a:r>
              <a:rPr lang="fr-FR" sz="3600" b="1" dirty="0" err="1" smtClean="0">
                <a:solidFill>
                  <a:srgbClr val="FFC000"/>
                </a:solidFill>
                <a:effectLst>
                  <a:outerShdw blurRad="38100" dist="38100" dir="2700000" algn="tl">
                    <a:srgbClr val="000000">
                      <a:alpha val="43137"/>
                    </a:srgbClr>
                  </a:outerShdw>
                </a:effectLst>
              </a:rPr>
              <a:t>Bioraffinerie</a:t>
            </a:r>
            <a:r>
              <a:rPr lang="fr-FR" sz="3600" b="1" dirty="0" smtClean="0">
                <a:solidFill>
                  <a:srgbClr val="FFC000"/>
                </a:solidFill>
                <a:effectLst>
                  <a:outerShdw blurRad="38100" dist="38100" dir="2700000" algn="tl">
                    <a:srgbClr val="000000">
                      <a:alpha val="43137"/>
                    </a:srgbClr>
                  </a:outerShdw>
                </a:effectLst>
              </a:rPr>
              <a:t>: </a:t>
            </a:r>
            <a:br>
              <a:rPr lang="fr-FR" sz="3600" b="1" dirty="0" smtClean="0">
                <a:solidFill>
                  <a:srgbClr val="FFC000"/>
                </a:solidFill>
                <a:effectLst>
                  <a:outerShdw blurRad="38100" dist="38100" dir="2700000" algn="tl">
                    <a:srgbClr val="000000">
                      <a:alpha val="43137"/>
                    </a:srgbClr>
                  </a:outerShdw>
                </a:effectLst>
              </a:rPr>
            </a:br>
            <a:r>
              <a:rPr lang="fr-FR" sz="3600" b="1" dirty="0" smtClean="0">
                <a:solidFill>
                  <a:srgbClr val="FFC000"/>
                </a:solidFill>
                <a:effectLst>
                  <a:outerShdw blurRad="38100" dist="38100" dir="2700000" algn="tl">
                    <a:srgbClr val="000000">
                      <a:alpha val="43137"/>
                    </a:srgbClr>
                  </a:outerShdw>
                </a:effectLst>
              </a:rPr>
              <a:t>des micro-organismes au bio-fuel</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25</a:t>
            </a:fld>
            <a:endParaRPr lang="fr-FR"/>
          </a:p>
        </p:txBody>
      </p:sp>
      <p:pic>
        <p:nvPicPr>
          <p:cNvPr id="8194" name="Picture 2"/>
          <p:cNvPicPr>
            <a:picLocks noChangeAspect="1" noChangeArrowheads="1"/>
          </p:cNvPicPr>
          <p:nvPr/>
        </p:nvPicPr>
        <p:blipFill>
          <a:blip r:embed="rId2" cstate="print"/>
          <a:srcRect/>
          <a:stretch>
            <a:fillRect/>
          </a:stretch>
        </p:blipFill>
        <p:spPr bwMode="auto">
          <a:xfrm>
            <a:off x="78560" y="2731324"/>
            <a:ext cx="3308027" cy="3811979"/>
          </a:xfrm>
          <a:prstGeom prst="rect">
            <a:avLst/>
          </a:prstGeom>
          <a:noFill/>
          <a:ln w="38100">
            <a:solidFill>
              <a:srgbClr val="FFFF00"/>
            </a:solid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443032" y="2731324"/>
            <a:ext cx="5579128" cy="3829275"/>
          </a:xfrm>
          <a:prstGeom prst="rect">
            <a:avLst/>
          </a:prstGeom>
          <a:noFill/>
          <a:ln w="38100">
            <a:solidFill>
              <a:srgbClr val="FFFF00"/>
            </a:solidFill>
            <a:miter lim="800000"/>
            <a:headEnd/>
            <a:tailEnd/>
          </a:ln>
        </p:spPr>
      </p:pic>
      <p:sp>
        <p:nvSpPr>
          <p:cNvPr id="6" name="ZoneTexte 5"/>
          <p:cNvSpPr txBox="1"/>
          <p:nvPr/>
        </p:nvSpPr>
        <p:spPr>
          <a:xfrm>
            <a:off x="261255" y="2137558"/>
            <a:ext cx="3206338" cy="400110"/>
          </a:xfrm>
          <a:prstGeom prst="rect">
            <a:avLst/>
          </a:prstGeom>
          <a:noFill/>
        </p:spPr>
        <p:txBody>
          <a:bodyPr wrap="square" rtlCol="0">
            <a:spAutoFit/>
          </a:bodyPr>
          <a:lstStyle/>
          <a:p>
            <a:r>
              <a:rPr lang="fr-FR" sz="2000" b="1" dirty="0" smtClean="0">
                <a:solidFill>
                  <a:srgbClr val="FFFF00"/>
                </a:solidFill>
                <a:effectLst>
                  <a:outerShdw blurRad="38100" dist="38100" dir="2700000" algn="tl">
                    <a:srgbClr val="000000">
                      <a:alpha val="43137"/>
                    </a:srgbClr>
                  </a:outerShdw>
                </a:effectLst>
              </a:rPr>
              <a:t>Une motilité intermittente</a:t>
            </a:r>
            <a:endParaRPr lang="fr-FR" sz="2000" b="1" dirty="0">
              <a:solidFill>
                <a:srgbClr val="FFFF00"/>
              </a:solidFill>
              <a:effectLst>
                <a:outerShdw blurRad="38100" dist="38100" dir="2700000" algn="tl">
                  <a:srgbClr val="000000">
                    <a:alpha val="43137"/>
                  </a:srgbClr>
                </a:outerShdw>
              </a:effectLst>
            </a:endParaRPr>
          </a:p>
        </p:txBody>
      </p:sp>
      <p:sp>
        <p:nvSpPr>
          <p:cNvPr id="7" name="ZoneTexte 6"/>
          <p:cNvSpPr txBox="1"/>
          <p:nvPr/>
        </p:nvSpPr>
        <p:spPr>
          <a:xfrm>
            <a:off x="4108867" y="2149437"/>
            <a:ext cx="4524499" cy="400110"/>
          </a:xfrm>
          <a:prstGeom prst="rect">
            <a:avLst/>
          </a:prstGeom>
          <a:noFill/>
        </p:spPr>
        <p:txBody>
          <a:bodyPr wrap="square" rtlCol="0">
            <a:spAutoFit/>
          </a:bodyPr>
          <a:lstStyle/>
          <a:p>
            <a:r>
              <a:rPr lang="fr-FR" sz="2000" b="1" dirty="0" smtClean="0">
                <a:solidFill>
                  <a:srgbClr val="FFFF00"/>
                </a:solidFill>
                <a:effectLst>
                  <a:outerShdw blurRad="38100" dist="38100" dir="2700000" algn="tl">
                    <a:srgbClr val="000000">
                      <a:alpha val="43137"/>
                    </a:srgbClr>
                  </a:outerShdw>
                </a:effectLst>
              </a:rPr>
              <a:t>Une stratégie de rechercher universelle? </a:t>
            </a:r>
            <a:endParaRPr lang="fr-FR" sz="20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C000"/>
                </a:solidFill>
                <a:effectLst>
                  <a:outerShdw blurRad="38100" dist="38100" dir="2700000" algn="tl">
                    <a:srgbClr val="000000">
                      <a:alpha val="43137"/>
                    </a:srgbClr>
                  </a:outerShdw>
                </a:effectLst>
              </a:rPr>
              <a:t>2 -</a:t>
            </a:r>
            <a:r>
              <a:rPr lang="fr-FR" sz="3600" b="1" dirty="0" err="1" smtClean="0">
                <a:solidFill>
                  <a:srgbClr val="FFC000"/>
                </a:solidFill>
                <a:effectLst>
                  <a:outerShdw blurRad="38100" dist="38100" dir="2700000" algn="tl">
                    <a:srgbClr val="000000">
                      <a:alpha val="43137"/>
                    </a:srgbClr>
                  </a:outerShdw>
                </a:effectLst>
              </a:rPr>
              <a:t>Bioraffinerie</a:t>
            </a:r>
            <a:r>
              <a:rPr lang="fr-FR" sz="3600" b="1" dirty="0" smtClean="0">
                <a:solidFill>
                  <a:srgbClr val="FFC000"/>
                </a:solidFill>
                <a:effectLst>
                  <a:outerShdw blurRad="38100" dist="38100" dir="2700000" algn="tl">
                    <a:srgbClr val="000000">
                      <a:alpha val="43137"/>
                    </a:srgbClr>
                  </a:outerShdw>
                </a:effectLst>
              </a:rPr>
              <a:t>: </a:t>
            </a:r>
            <a:br>
              <a:rPr lang="fr-FR" sz="3600" b="1" dirty="0" smtClean="0">
                <a:solidFill>
                  <a:srgbClr val="FFC000"/>
                </a:solidFill>
                <a:effectLst>
                  <a:outerShdw blurRad="38100" dist="38100" dir="2700000" algn="tl">
                    <a:srgbClr val="000000">
                      <a:alpha val="43137"/>
                    </a:srgbClr>
                  </a:outerShdw>
                </a:effectLst>
              </a:rPr>
            </a:br>
            <a:r>
              <a:rPr lang="fr-FR" sz="3600" b="1" dirty="0" smtClean="0">
                <a:solidFill>
                  <a:srgbClr val="FFC000"/>
                </a:solidFill>
                <a:effectLst>
                  <a:outerShdw blurRad="38100" dist="38100" dir="2700000" algn="tl">
                    <a:srgbClr val="000000">
                      <a:alpha val="43137"/>
                    </a:srgbClr>
                  </a:outerShdw>
                </a:effectLst>
              </a:rPr>
              <a:t>des micro-organismes au bio-fuel</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26</a:t>
            </a:fld>
            <a:endParaRPr lang="fr-FR"/>
          </a:p>
        </p:txBody>
      </p:sp>
      <p:pic>
        <p:nvPicPr>
          <p:cNvPr id="7171" name="Picture 3"/>
          <p:cNvPicPr>
            <a:picLocks noChangeAspect="1" noChangeArrowheads="1"/>
          </p:cNvPicPr>
          <p:nvPr/>
        </p:nvPicPr>
        <p:blipFill>
          <a:blip r:embed="rId2" cstate="print"/>
          <a:srcRect/>
          <a:stretch>
            <a:fillRect/>
          </a:stretch>
        </p:blipFill>
        <p:spPr bwMode="auto">
          <a:xfrm>
            <a:off x="1204913" y="2103775"/>
            <a:ext cx="6734175" cy="3600450"/>
          </a:xfrm>
          <a:prstGeom prst="rect">
            <a:avLst/>
          </a:prstGeom>
          <a:noFill/>
          <a:ln w="76200">
            <a:solidFill>
              <a:srgbClr val="FFFF00"/>
            </a:solidFill>
            <a:miter lim="800000"/>
            <a:headEnd/>
            <a:tailEnd/>
          </a:ln>
        </p:spPr>
      </p:pic>
      <p:sp>
        <p:nvSpPr>
          <p:cNvPr id="6" name="ZoneTexte 5"/>
          <p:cNvSpPr txBox="1"/>
          <p:nvPr/>
        </p:nvSpPr>
        <p:spPr>
          <a:xfrm>
            <a:off x="1721916" y="6032657"/>
            <a:ext cx="6329548" cy="461665"/>
          </a:xfrm>
          <a:prstGeom prst="rect">
            <a:avLst/>
          </a:prstGeom>
          <a:noFill/>
        </p:spPr>
        <p:txBody>
          <a:bodyPr wrap="square" rtlCol="0">
            <a:spAutoFit/>
          </a:bodyPr>
          <a:lstStyle/>
          <a:p>
            <a:r>
              <a:rPr lang="fr-FR" sz="2400" b="1" dirty="0" smtClean="0">
                <a:solidFill>
                  <a:srgbClr val="FFFF00"/>
                </a:solidFill>
              </a:rPr>
              <a:t>Schéma de principe de recherche d’un cible</a:t>
            </a:r>
            <a:endParaRPr lang="fr-FR" sz="2400" b="1"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750" y="688759"/>
            <a:ext cx="9144000" cy="1370055"/>
          </a:xfrm>
        </p:spPr>
        <p:txBody>
          <a:bodyPr>
            <a:normAutofit fontScale="90000"/>
          </a:bodyPr>
          <a:lstStyle/>
          <a:p>
            <a:pPr algn="ctr"/>
            <a:r>
              <a:rPr lang="fr-FR" sz="4000" b="1" dirty="0" smtClean="0">
                <a:ln w="10160">
                  <a:solidFill>
                    <a:schemeClr val="bg1"/>
                  </a:solidFill>
                  <a:prstDash val="solid"/>
                </a:ln>
                <a:solidFill>
                  <a:srgbClr val="FFFF00"/>
                </a:solidFill>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3- Revalorisation des déchets organiques en énergie éco-responsable </a:t>
            </a:r>
            <a:r>
              <a:rPr lang="en-US" dirty="0" smtClean="0">
                <a:ln w="10160">
                  <a:solidFill>
                    <a:schemeClr val="bg1"/>
                  </a:solidFill>
                  <a:prstDash val="solid"/>
                </a:ln>
                <a:solidFill>
                  <a:srgbClr val="FFFFFF"/>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haroni" panose="02010803020104030203" pitchFamily="2" charset="-79"/>
              </a:rPr>
              <a:t/>
            </a:r>
            <a:br>
              <a:rPr lang="en-US" dirty="0" smtClean="0">
                <a:ln w="10160">
                  <a:solidFill>
                    <a:schemeClr val="bg1"/>
                  </a:solidFill>
                  <a:prstDash val="solid"/>
                </a:ln>
                <a:solidFill>
                  <a:srgbClr val="FFFFFF"/>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haroni" panose="02010803020104030203" pitchFamily="2" charset="-79"/>
              </a:rPr>
            </a:br>
            <a:endParaRPr lang="fr-FR"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27</a:t>
            </a:fld>
            <a:endParaRPr lang="fr-FR"/>
          </a:p>
        </p:txBody>
      </p:sp>
      <p:sp>
        <p:nvSpPr>
          <p:cNvPr id="4" name="Espace réservé du contenu 8"/>
          <p:cNvSpPr txBox="1">
            <a:spLocks/>
          </p:cNvSpPr>
          <p:nvPr/>
        </p:nvSpPr>
        <p:spPr>
          <a:xfrm>
            <a:off x="648432" y="1807797"/>
            <a:ext cx="7886700" cy="375955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3600" b="0" i="0" u="none" strike="noStrike" kern="1200" cap="none" spc="0" normalizeH="0" baseline="0" noProof="0" dirty="0" smtClean="0">
                <a:ln>
                  <a:noFill/>
                </a:ln>
                <a:solidFill>
                  <a:schemeClr val="bg1"/>
                </a:solidFill>
                <a:effectLst/>
                <a:uLnTx/>
                <a:uFillTx/>
                <a:latin typeface="+mn-lt"/>
                <a:ea typeface="+mn-ea"/>
                <a:cs typeface="+mn-cs"/>
              </a:rPr>
              <a:t>Mise en œuvre d’un dispositif de valorisation du biogaz en </a:t>
            </a:r>
            <a:r>
              <a:rPr kumimoji="0" lang="fr-FR" sz="3600" b="0" i="0" u="sng" strike="noStrike" kern="1200" cap="none" spc="0" normalizeH="0" baseline="0" noProof="0" dirty="0" smtClean="0">
                <a:ln>
                  <a:noFill/>
                </a:ln>
                <a:solidFill>
                  <a:schemeClr val="bg1"/>
                </a:solidFill>
                <a:effectLst/>
                <a:uLnTx/>
                <a:uFillTx/>
                <a:latin typeface="+mn-lt"/>
                <a:ea typeface="+mn-ea"/>
                <a:cs typeface="+mn-cs"/>
              </a:rPr>
              <a:t>hydrocarbures liquides</a:t>
            </a:r>
            <a:r>
              <a:rPr kumimoji="0" lang="fr-FR" sz="3600" b="0" i="0" u="none" strike="noStrike" kern="1200" cap="none" spc="0" normalizeH="0" baseline="0" noProof="0" dirty="0" smtClean="0">
                <a:ln>
                  <a:noFill/>
                </a:ln>
                <a:solidFill>
                  <a:schemeClr val="bg1"/>
                </a:solidFill>
                <a:effectLst/>
                <a:uLnTx/>
                <a:uFillTx/>
                <a:latin typeface="+mn-lt"/>
                <a:ea typeface="+mn-ea"/>
                <a:cs typeface="+mn-cs"/>
              </a:rPr>
              <a:t>, adapté aux fermes de petite taille, dans des territoires ruraux isolés.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3600" b="0" i="0" u="none" strike="noStrike" kern="1200" cap="none" spc="0" normalizeH="0" baseline="0" noProof="0" dirty="0" smtClean="0">
                <a:ln>
                  <a:noFill/>
                </a:ln>
                <a:solidFill>
                  <a:schemeClr val="bg1"/>
                </a:solidFill>
                <a:effectLst/>
                <a:uLnTx/>
                <a:uFillTx/>
                <a:latin typeface="+mn-lt"/>
                <a:ea typeface="+mn-ea"/>
                <a:cs typeface="+mn-cs"/>
              </a:rPr>
              <a:t>Analyse de l’impact socio-économique du procédé comparé aux procédés de </a:t>
            </a:r>
            <a:r>
              <a:rPr kumimoji="0" lang="fr-FR" sz="3600" b="0" i="0" u="none" strike="noStrike" kern="1200" cap="none" spc="0" normalizeH="0" baseline="0" noProof="0" dirty="0" err="1" smtClean="0">
                <a:ln>
                  <a:noFill/>
                </a:ln>
                <a:solidFill>
                  <a:schemeClr val="bg1"/>
                </a:solidFill>
                <a:effectLst/>
                <a:uLnTx/>
                <a:uFillTx/>
                <a:latin typeface="+mn-lt"/>
                <a:ea typeface="+mn-ea"/>
                <a:cs typeface="+mn-cs"/>
              </a:rPr>
              <a:t>co-génération</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5" name="Groupe 4"/>
          <p:cNvGrpSpPr/>
          <p:nvPr/>
        </p:nvGrpSpPr>
        <p:grpSpPr>
          <a:xfrm>
            <a:off x="4211939" y="5021002"/>
            <a:ext cx="2717308" cy="1644393"/>
            <a:chOff x="4311657" y="2073105"/>
            <a:chExt cx="3401290" cy="2465016"/>
          </a:xfrm>
        </p:grpSpPr>
        <p:grpSp>
          <p:nvGrpSpPr>
            <p:cNvPr id="6" name="Groupe 11"/>
            <p:cNvGrpSpPr/>
            <p:nvPr/>
          </p:nvGrpSpPr>
          <p:grpSpPr>
            <a:xfrm>
              <a:off x="4311657" y="2500617"/>
              <a:ext cx="3401290" cy="2037504"/>
              <a:chOff x="2720879" y="3519369"/>
              <a:chExt cx="3401290" cy="2037504"/>
            </a:xfrm>
          </p:grpSpPr>
          <p:pic>
            <p:nvPicPr>
              <p:cNvPr id="8" name="Picture 2" descr="C:\Users\nikravech\AppData\Local\Microsoft\Windows\Temporary Internet Files\Content.IE5\VPHHAP44\MC90005968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20879" y="3892665"/>
                <a:ext cx="1707185" cy="166420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9" descr="C:\Users\nikravech\AppData\Local\Microsoft\Windows\Temporary Internet Files\Content.IE5\ZTPLH8YE\MC900339172[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10558" y="3519369"/>
                <a:ext cx="923544" cy="92354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7" descr="C:\Users\nikravech\AppData\Local\Microsoft\Windows\Temporary Internet Files\Content.IE5\ZTACRZZU\MC900057228[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11657" y="3981141"/>
                <a:ext cx="1810512" cy="143926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uban vers le haut 6"/>
            <p:cNvSpPr/>
            <p:nvPr/>
          </p:nvSpPr>
          <p:spPr>
            <a:xfrm>
              <a:off x="4334488" y="2073105"/>
              <a:ext cx="3241964" cy="427512"/>
            </a:xfrm>
            <a:prstGeom prst="ribbon2">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 E D O-E C O R</a:t>
              </a:r>
              <a:endParaRPr lang="en-US"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EDF52B9-DD07-4F2F-8D8C-163BE42E8610}" type="slidenum">
              <a:rPr lang="fr-FR" smtClean="0"/>
              <a:pPr/>
              <a:t>28</a:t>
            </a:fld>
            <a:endParaRPr lang="fr-F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35025"/>
            <a:ext cx="7639050" cy="518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793750" y="4836636"/>
            <a:ext cx="2749550"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dirty="0"/>
              <a:t>Procédé compacte</a:t>
            </a:r>
            <a:r>
              <a:rPr lang="fr-FR" dirty="0" smtClean="0"/>
              <a:t>,</a:t>
            </a:r>
          </a:p>
          <a:p>
            <a:r>
              <a:rPr lang="fr-FR" dirty="0" smtClean="0"/>
              <a:t>Pilotage simple,</a:t>
            </a:r>
          </a:p>
          <a:p>
            <a:r>
              <a:rPr lang="fr-FR" dirty="0" smtClean="0"/>
              <a:t>Démarrage </a:t>
            </a:r>
            <a:r>
              <a:rPr lang="fr-FR" dirty="0"/>
              <a:t>à froid, </a:t>
            </a:r>
            <a:endParaRPr lang="fr-FR" dirty="0" smtClean="0"/>
          </a:p>
          <a:p>
            <a:r>
              <a:rPr lang="fr-FR" dirty="0" smtClean="0"/>
              <a:t>Mise en régime rapide</a:t>
            </a:r>
            <a:r>
              <a:rPr lang="fr-FR" dirty="0"/>
              <a:t>, </a:t>
            </a:r>
            <a:endParaRPr lang="fr-FR" dirty="0" smtClean="0"/>
          </a:p>
          <a:p>
            <a:r>
              <a:rPr lang="fr-FR" dirty="0" smtClean="0"/>
              <a:t>Réactif, sélectif,</a:t>
            </a:r>
            <a:endParaRPr lang="en-US" dirty="0"/>
          </a:p>
        </p:txBody>
      </p:sp>
      <p:graphicFrame>
        <p:nvGraphicFramePr>
          <p:cNvPr id="11" name="Diagramme 10"/>
          <p:cNvGraphicFramePr/>
          <p:nvPr>
            <p:extLst>
              <p:ext uri="{D42A27DB-BD31-4B8C-83A1-F6EECF244321}">
                <p14:modId xmlns:p14="http://schemas.microsoft.com/office/powerpoint/2010/main" xmlns="" val="2870416254"/>
              </p:ext>
            </p:extLst>
          </p:nvPr>
        </p:nvGraphicFramePr>
        <p:xfrm>
          <a:off x="6444208" y="3789040"/>
          <a:ext cx="2749550"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re 1"/>
          <p:cNvSpPr txBox="1">
            <a:spLocks/>
          </p:cNvSpPr>
          <p:nvPr/>
        </p:nvSpPr>
        <p:spPr>
          <a:xfrm>
            <a:off x="23750" y="59384"/>
            <a:ext cx="9144000" cy="1370055"/>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smtClean="0">
                <a:ln w="10160">
                  <a:solidFill>
                    <a:schemeClr val="bg1"/>
                  </a:solidFill>
                  <a:prstDash val="solid"/>
                </a:ln>
                <a:solidFill>
                  <a:srgbClr val="FFFF00"/>
                </a:solidFill>
                <a:effectLst>
                  <a:outerShdw blurRad="38100" dist="38100" dir="2700000" algn="tl">
                    <a:srgbClr val="000000">
                      <a:alpha val="43137"/>
                    </a:srgbClr>
                  </a:outerShdw>
                </a:effectLst>
                <a:uLnTx/>
                <a:uFillTx/>
                <a:latin typeface="+mj-lt"/>
                <a:ea typeface="Times New Roman" panose="02020603050405020304" pitchFamily="18" charset="0"/>
                <a:cs typeface="Aharoni" panose="02010803020104030203" pitchFamily="2" charset="-79"/>
              </a:rPr>
              <a:t>3- Revalorisation des déchets organiques en énergie éco-responsable </a:t>
            </a:r>
            <a:r>
              <a:rPr kumimoji="0" lang="en-US" sz="4400" b="0" i="0" u="none" strike="noStrike" kern="1200" cap="none" spc="0" normalizeH="0" baseline="0" noProof="0" dirty="0" smtClean="0">
                <a:ln w="10160">
                  <a:solidFill>
                    <a:schemeClr val="bg1"/>
                  </a:solidFill>
                  <a:prstDash val="solid"/>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haroni" panose="02010803020104030203" pitchFamily="2" charset="-79"/>
              </a:rPr>
              <a:t/>
            </a:r>
            <a:br>
              <a:rPr kumimoji="0" lang="en-US" sz="4400" b="0" i="0" u="none" strike="noStrike" kern="1200" cap="none" spc="0" normalizeH="0" baseline="0" noProof="0" dirty="0" smtClean="0">
                <a:ln w="10160">
                  <a:solidFill>
                    <a:schemeClr val="bg1"/>
                  </a:solidFill>
                  <a:prstDash val="solid"/>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haroni" panose="02010803020104030203" pitchFamily="2" charset="-79"/>
              </a:rPr>
            </a:b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1597784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paysageoléicole.JPG"/>
          <p:cNvPicPr>
            <a:picLocks noGrp="1" noChangeAspect="1"/>
          </p:cNvPicPr>
          <p:nvPr>
            <p:ph idx="1"/>
          </p:nvPr>
        </p:nvPicPr>
        <p:blipFill>
          <a:blip r:embed="rId3" cstate="print"/>
          <a:stretch>
            <a:fillRect/>
          </a:stretch>
        </p:blipFill>
        <p:spPr>
          <a:xfrm>
            <a:off x="704144" y="1825625"/>
            <a:ext cx="7735712" cy="4351338"/>
          </a:xfrm>
        </p:spPr>
      </p:pic>
      <p:sp>
        <p:nvSpPr>
          <p:cNvPr id="4" name="Espace réservé du numéro de diapositive 3"/>
          <p:cNvSpPr>
            <a:spLocks noGrp="1"/>
          </p:cNvSpPr>
          <p:nvPr>
            <p:ph type="sldNum" sz="quarter" idx="12"/>
          </p:nvPr>
        </p:nvSpPr>
        <p:spPr/>
        <p:txBody>
          <a:bodyPr/>
          <a:lstStyle/>
          <a:p>
            <a:fld id="{5EDF52B9-DD07-4F2F-8D8C-163BE42E8610}" type="slidenum">
              <a:rPr lang="fr-FR" smtClean="0"/>
              <a:pPr/>
              <a:t>29</a:t>
            </a:fld>
            <a:endParaRPr lang="fr-FR"/>
          </a:p>
        </p:txBody>
      </p:sp>
      <p:pic>
        <p:nvPicPr>
          <p:cNvPr id="5" name="Image 4" descr="240px-Comarca_de_la_Sierra_de_Mágina.svg.png"/>
          <p:cNvPicPr>
            <a:picLocks noChangeAspect="1"/>
          </p:cNvPicPr>
          <p:nvPr/>
        </p:nvPicPr>
        <p:blipFill>
          <a:blip r:embed="rId4" cstate="print"/>
          <a:stretch>
            <a:fillRect/>
          </a:stretch>
        </p:blipFill>
        <p:spPr>
          <a:xfrm>
            <a:off x="6481032" y="1796716"/>
            <a:ext cx="1964084" cy="1325757"/>
          </a:xfrm>
          <a:prstGeom prst="rect">
            <a:avLst/>
          </a:prstGeom>
          <a:ln>
            <a:solidFill>
              <a:schemeClr val="tx1">
                <a:lumMod val="85000"/>
                <a:lumOff val="15000"/>
              </a:schemeClr>
            </a:solidFill>
          </a:ln>
        </p:spPr>
      </p:pic>
      <p:sp>
        <p:nvSpPr>
          <p:cNvPr id="8" name="Rectangle 7"/>
          <p:cNvSpPr/>
          <p:nvPr/>
        </p:nvSpPr>
        <p:spPr>
          <a:xfrm>
            <a:off x="249381" y="178130"/>
            <a:ext cx="8633361" cy="1754326"/>
          </a:xfrm>
          <a:prstGeom prst="rect">
            <a:avLst/>
          </a:prstGeom>
        </p:spPr>
        <p:txBody>
          <a:bodyPr wrap="square">
            <a:spAutoFit/>
          </a:bodyPr>
          <a:lstStyle/>
          <a:p>
            <a:pPr algn="ctr"/>
            <a:r>
              <a:rPr lang="fr-FR" sz="3600" b="1" dirty="0" smtClean="0">
                <a:solidFill>
                  <a:srgbClr val="FFFF00"/>
                </a:solidFill>
                <a:effectLst>
                  <a:outerShdw blurRad="38100" dist="38100" dir="2700000" algn="tl">
                    <a:srgbClr val="000000">
                      <a:alpha val="43137"/>
                    </a:srgbClr>
                  </a:outerShdw>
                </a:effectLst>
                <a:latin typeface="+mj-lt"/>
              </a:rPr>
              <a:t>4-Valorisation énergétique de la biomasse vers des territoires oléicoles zéro carbone </a:t>
            </a:r>
            <a:endParaRPr lang="fr-FR" sz="3600" b="1" dirty="0">
              <a:solidFill>
                <a:srgbClr val="FFFF00"/>
              </a:solidFill>
              <a:effectLst>
                <a:outerShdw blurRad="38100" dist="38100" dir="2700000" algn="tl">
                  <a:srgbClr val="000000">
                    <a:alpha val="43137"/>
                  </a:srgbClr>
                </a:outerShdw>
              </a:effectLst>
              <a:latin typeface="+mj-lt"/>
            </a:endParaRPr>
          </a:p>
        </p:txBody>
      </p:sp>
      <p:graphicFrame>
        <p:nvGraphicFramePr>
          <p:cNvPr id="9" name="Espace réservé du contenu 4"/>
          <p:cNvGraphicFramePr>
            <a:graphicFrameLocks/>
          </p:cNvGraphicFramePr>
          <p:nvPr/>
        </p:nvGraphicFramePr>
        <p:xfrm>
          <a:off x="628650" y="2241250"/>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itre 9"/>
          <p:cNvSpPr>
            <a:spLocks noGrp="1"/>
          </p:cNvSpPr>
          <p:nvPr>
            <p:ph type="title"/>
          </p:nvPr>
        </p:nvSpPr>
        <p:spPr/>
        <p:txBody>
          <a:bodyPr/>
          <a:lstStyle/>
          <a:p>
            <a:endParaRPr lang="fr-FR"/>
          </a:p>
        </p:txBody>
      </p:sp>
      <p:sp>
        <p:nvSpPr>
          <p:cNvPr id="11" name="ZoneTexte 10"/>
          <p:cNvSpPr txBox="1"/>
          <p:nvPr/>
        </p:nvSpPr>
        <p:spPr>
          <a:xfrm>
            <a:off x="748150" y="5830778"/>
            <a:ext cx="1531917" cy="369332"/>
          </a:xfrm>
          <a:prstGeom prst="rect">
            <a:avLst/>
          </a:prstGeom>
          <a:noFill/>
        </p:spPr>
        <p:txBody>
          <a:bodyPr wrap="square" rtlCol="0">
            <a:spAutoFit/>
          </a:bodyPr>
          <a:lstStyle/>
          <a:p>
            <a:r>
              <a:rPr lang="fr-FR" b="1" dirty="0" smtClean="0">
                <a:solidFill>
                  <a:schemeClr val="bg1"/>
                </a:solidFill>
              </a:rPr>
              <a:t>Sierra </a:t>
            </a:r>
            <a:r>
              <a:rPr lang="fr-FR" b="1" dirty="0" err="1" smtClean="0">
                <a:solidFill>
                  <a:schemeClr val="bg1"/>
                </a:solidFill>
              </a:rPr>
              <a:t>Magina</a:t>
            </a:r>
            <a:endParaRPr lang="fr-FR" b="1" dirty="0"/>
          </a:p>
        </p:txBody>
      </p:sp>
      <p:pic>
        <p:nvPicPr>
          <p:cNvPr id="12" name="Espace réservé du contenu 5" descr="P1030992.JPG"/>
          <p:cNvPicPr>
            <a:picLocks noChangeAspect="1"/>
          </p:cNvPicPr>
          <p:nvPr/>
        </p:nvPicPr>
        <p:blipFill>
          <a:blip r:embed="rId10" cstate="print"/>
          <a:stretch>
            <a:fillRect/>
          </a:stretch>
        </p:blipFill>
        <p:spPr>
          <a:xfrm>
            <a:off x="5822272" y="1793175"/>
            <a:ext cx="2621083" cy="1520041"/>
          </a:xfrm>
          <a:prstGeom prst="rect">
            <a:avLst/>
          </a:prstGeom>
          <a:ln w="38100">
            <a:solidFill>
              <a:schemeClr val="bg1"/>
            </a:solidFill>
          </a:ln>
        </p:spPr>
      </p:pic>
    </p:spTree>
    <p:extLst>
      <p:ext uri="{BB962C8B-B14F-4D97-AF65-F5344CB8AC3E}">
        <p14:creationId xmlns="" xmlns:p14="http://schemas.microsoft.com/office/powerpoint/2010/main" val="177371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EDF52B9-DD07-4F2F-8D8C-163BE42E8610}" type="slidenum">
              <a:rPr lang="fr-FR" smtClean="0"/>
              <a:pPr/>
              <a:t>3</a:t>
            </a:fld>
            <a:endParaRPr lang="fr-FR"/>
          </a:p>
        </p:txBody>
      </p:sp>
      <p:sp>
        <p:nvSpPr>
          <p:cNvPr id="3" name="Rectangle 2"/>
          <p:cNvSpPr/>
          <p:nvPr/>
        </p:nvSpPr>
        <p:spPr>
          <a:xfrm>
            <a:off x="1536699" y="1943101"/>
            <a:ext cx="6203663" cy="1938992"/>
          </a:xfrm>
          <a:prstGeom prst="rect">
            <a:avLst/>
          </a:prstGeom>
        </p:spPr>
        <p:txBody>
          <a:bodyPr wrap="square">
            <a:spAutoFit/>
          </a:bodyPr>
          <a:lstStyle/>
          <a:p>
            <a:pPr indent="180975" eaLnBrk="0" hangingPunct="0">
              <a:buFont typeface="Wingdings" pitchFamily="2" charset="2"/>
              <a:buChar char="§"/>
              <a:defRPr/>
            </a:pPr>
            <a:r>
              <a:rPr lang="fr-FR" sz="2800" b="1" dirty="0" smtClean="0">
                <a:solidFill>
                  <a:schemeClr val="bg1"/>
                </a:solidFill>
                <a:cs typeface="Times New Roman" pitchFamily="18" charset="0"/>
              </a:rPr>
              <a:t>Caractère fini des ressources énergétiques et besoins croissants</a:t>
            </a:r>
          </a:p>
          <a:p>
            <a:pPr indent="180975" eaLnBrk="0" hangingPunct="0">
              <a:buFont typeface="Wingdings" pitchFamily="2" charset="2"/>
              <a:buChar char="§"/>
              <a:defRPr/>
            </a:pPr>
            <a:endParaRPr lang="fr-FR" sz="800" dirty="0" smtClean="0">
              <a:solidFill>
                <a:schemeClr val="bg1"/>
              </a:solidFill>
            </a:endParaRPr>
          </a:p>
          <a:p>
            <a:pPr indent="180975" eaLnBrk="0" hangingPunct="0">
              <a:buFont typeface="Wingdings" pitchFamily="2" charset="2"/>
              <a:buChar char="§"/>
              <a:defRPr/>
            </a:pPr>
            <a:r>
              <a:rPr lang="fr-FR" sz="2800" dirty="0" smtClean="0">
                <a:solidFill>
                  <a:schemeClr val="bg1"/>
                </a:solidFill>
                <a:cs typeface="Times New Roman" pitchFamily="18" charset="0"/>
              </a:rPr>
              <a:t> </a:t>
            </a:r>
            <a:r>
              <a:rPr lang="fr-FR" sz="2800" b="1" dirty="0" smtClean="0">
                <a:solidFill>
                  <a:schemeClr val="bg1"/>
                </a:solidFill>
                <a:cs typeface="Times New Roman" pitchFamily="18" charset="0"/>
              </a:rPr>
              <a:t>Problèmes environnementaux dont questions climatiques</a:t>
            </a:r>
            <a:endParaRPr lang="fr-FR" sz="2800" dirty="0" smtClean="0">
              <a:solidFill>
                <a:schemeClr val="bg1"/>
              </a:solidFill>
            </a:endParaRPr>
          </a:p>
        </p:txBody>
      </p:sp>
      <p:sp>
        <p:nvSpPr>
          <p:cNvPr id="4" name="Rectangle 3"/>
          <p:cNvSpPr/>
          <p:nvPr/>
        </p:nvSpPr>
        <p:spPr>
          <a:xfrm>
            <a:off x="1536699" y="4043136"/>
            <a:ext cx="6248401" cy="2277547"/>
          </a:xfrm>
          <a:prstGeom prst="rect">
            <a:avLst/>
          </a:prstGeom>
        </p:spPr>
        <p:txBody>
          <a:bodyPr wrap="square">
            <a:spAutoFit/>
          </a:bodyPr>
          <a:lstStyle/>
          <a:p>
            <a:pPr indent="180975" eaLnBrk="0" hangingPunct="0">
              <a:buFont typeface="Wingdings" pitchFamily="2" charset="2"/>
              <a:buChar char="§"/>
              <a:defRPr/>
            </a:pPr>
            <a:r>
              <a:rPr lang="en-GB" sz="2800" b="1" dirty="0" err="1" smtClean="0">
                <a:solidFill>
                  <a:schemeClr val="bg1"/>
                </a:solidFill>
                <a:cs typeface="Times New Roman" pitchFamily="18" charset="0"/>
              </a:rPr>
              <a:t>Equilibre</a:t>
            </a:r>
            <a:r>
              <a:rPr lang="en-GB" sz="2800" b="1" dirty="0" smtClean="0">
                <a:solidFill>
                  <a:schemeClr val="bg1"/>
                </a:solidFill>
                <a:cs typeface="Times New Roman" pitchFamily="18" charset="0"/>
              </a:rPr>
              <a:t>  </a:t>
            </a:r>
            <a:r>
              <a:rPr lang="en-GB" sz="2800" b="1" dirty="0" err="1" smtClean="0">
                <a:solidFill>
                  <a:schemeClr val="bg1"/>
                </a:solidFill>
                <a:cs typeface="Times New Roman" pitchFamily="18" charset="0"/>
              </a:rPr>
              <a:t>géopolitique</a:t>
            </a:r>
            <a:r>
              <a:rPr lang="en-GB" sz="2800" b="1" dirty="0" smtClean="0">
                <a:solidFill>
                  <a:schemeClr val="bg1"/>
                </a:solidFill>
                <a:cs typeface="Times New Roman" pitchFamily="18" charset="0"/>
              </a:rPr>
              <a:t>,  Nord-</a:t>
            </a:r>
            <a:r>
              <a:rPr lang="en-GB" sz="2800" b="1" dirty="0" err="1" smtClean="0">
                <a:solidFill>
                  <a:schemeClr val="bg1"/>
                </a:solidFill>
                <a:cs typeface="Times New Roman" pitchFamily="18" charset="0"/>
              </a:rPr>
              <a:t>Sud</a:t>
            </a:r>
            <a:r>
              <a:rPr lang="en-GB" sz="2800" b="1" dirty="0" smtClean="0">
                <a:solidFill>
                  <a:schemeClr val="bg1"/>
                </a:solidFill>
                <a:cs typeface="Times New Roman" pitchFamily="18" charset="0"/>
              </a:rPr>
              <a:t> et pays “</a:t>
            </a:r>
            <a:r>
              <a:rPr lang="en-GB" sz="2800" b="1" dirty="0" err="1" smtClean="0">
                <a:solidFill>
                  <a:schemeClr val="bg1"/>
                </a:solidFill>
                <a:cs typeface="Times New Roman" pitchFamily="18" charset="0"/>
              </a:rPr>
              <a:t>émergents</a:t>
            </a:r>
            <a:r>
              <a:rPr lang="en-GB" b="1" dirty="0" smtClean="0">
                <a:solidFill>
                  <a:schemeClr val="bg1"/>
                </a:solidFill>
                <a:cs typeface="Times New Roman" pitchFamily="18" charset="0"/>
              </a:rPr>
              <a:t>”</a:t>
            </a:r>
          </a:p>
          <a:p>
            <a:pPr indent="180975" eaLnBrk="0" hangingPunct="0">
              <a:buFont typeface="Wingdings" pitchFamily="2" charset="2"/>
              <a:buChar char="§"/>
              <a:defRPr/>
            </a:pPr>
            <a:endParaRPr lang="fr-FR" dirty="0" smtClean="0">
              <a:solidFill>
                <a:schemeClr val="bg1"/>
              </a:solidFill>
            </a:endParaRPr>
          </a:p>
          <a:p>
            <a:pPr indent="180975" eaLnBrk="0" hangingPunct="0">
              <a:buFont typeface="Wingdings" pitchFamily="2" charset="2"/>
              <a:buChar char="§"/>
              <a:defRPr/>
            </a:pPr>
            <a:r>
              <a:rPr lang="en-GB" b="1" dirty="0" smtClean="0">
                <a:solidFill>
                  <a:schemeClr val="bg1"/>
                </a:solidFill>
                <a:cs typeface="Times New Roman" pitchFamily="18" charset="0"/>
              </a:rPr>
              <a:t> </a:t>
            </a:r>
            <a:r>
              <a:rPr lang="en-GB" sz="2800" b="1" dirty="0" err="1" smtClean="0">
                <a:solidFill>
                  <a:schemeClr val="bg1"/>
                </a:solidFill>
                <a:cs typeface="Times New Roman" pitchFamily="18" charset="0"/>
              </a:rPr>
              <a:t>Définition</a:t>
            </a:r>
            <a:r>
              <a:rPr lang="en-GB" sz="2800" b="1" dirty="0" smtClean="0">
                <a:solidFill>
                  <a:schemeClr val="bg1"/>
                </a:solidFill>
                <a:cs typeface="Times New Roman" pitchFamily="18" charset="0"/>
              </a:rPr>
              <a:t> </a:t>
            </a:r>
            <a:r>
              <a:rPr lang="en-GB" sz="2800" b="1" dirty="0" err="1" smtClean="0">
                <a:solidFill>
                  <a:schemeClr val="bg1"/>
                </a:solidFill>
                <a:cs typeface="Times New Roman" pitchFamily="18" charset="0"/>
              </a:rPr>
              <a:t>scientifique</a:t>
            </a:r>
            <a:r>
              <a:rPr lang="en-GB" sz="2800" b="1" dirty="0" smtClean="0">
                <a:solidFill>
                  <a:schemeClr val="bg1"/>
                </a:solidFill>
                <a:cs typeface="Times New Roman" pitchFamily="18" charset="0"/>
              </a:rPr>
              <a:t> du </a:t>
            </a:r>
            <a:r>
              <a:rPr lang="en-GB" sz="2800" b="1" dirty="0" err="1" smtClean="0">
                <a:solidFill>
                  <a:schemeClr val="bg1"/>
                </a:solidFill>
                <a:cs typeface="Times New Roman" pitchFamily="18" charset="0"/>
              </a:rPr>
              <a:t>couplage</a:t>
            </a:r>
            <a:r>
              <a:rPr lang="en-GB" sz="2800" b="1" dirty="0" smtClean="0">
                <a:solidFill>
                  <a:schemeClr val="bg1"/>
                </a:solidFill>
                <a:cs typeface="Times New Roman" pitchFamily="18" charset="0"/>
              </a:rPr>
              <a:t> “</a:t>
            </a:r>
            <a:r>
              <a:rPr lang="en-GB" sz="2800" b="1" dirty="0" err="1" smtClean="0">
                <a:solidFill>
                  <a:schemeClr val="bg1"/>
                </a:solidFill>
                <a:cs typeface="Times New Roman" pitchFamily="18" charset="0"/>
              </a:rPr>
              <a:t>énergies-environnement</a:t>
            </a:r>
            <a:r>
              <a:rPr lang="en-GB" sz="2800" b="1" dirty="0" smtClean="0">
                <a:solidFill>
                  <a:schemeClr val="bg1"/>
                </a:solidFill>
                <a:cs typeface="Times New Roman" pitchFamily="18" charset="0"/>
              </a:rPr>
              <a:t>”</a:t>
            </a:r>
            <a:endParaRPr lang="fr-FR" sz="2800" dirty="0" smtClean="0">
              <a:solidFill>
                <a:schemeClr val="bg1"/>
              </a:solidFill>
            </a:endParaRPr>
          </a:p>
          <a:p>
            <a:pPr indent="180975" eaLnBrk="0" hangingPunct="0">
              <a:defRPr/>
            </a:pPr>
            <a:r>
              <a:rPr lang="en-GB" sz="1200" i="1" dirty="0" smtClean="0">
                <a:solidFill>
                  <a:schemeClr val="bg1"/>
                </a:solidFill>
                <a:latin typeface="Arial" charset="0"/>
                <a:cs typeface="Times New Roman" pitchFamily="18" charset="0"/>
              </a:rPr>
              <a:t>  </a:t>
            </a:r>
            <a:endParaRPr lang="fr-FR" sz="1600" dirty="0">
              <a:solidFill>
                <a:schemeClr val="bg1"/>
              </a:solidFill>
            </a:endParaRPr>
          </a:p>
        </p:txBody>
      </p:sp>
      <p:sp>
        <p:nvSpPr>
          <p:cNvPr id="5" name="Rectangle 4"/>
          <p:cNvSpPr/>
          <p:nvPr/>
        </p:nvSpPr>
        <p:spPr>
          <a:xfrm>
            <a:off x="574890" y="882134"/>
            <a:ext cx="7841827" cy="707886"/>
          </a:xfrm>
          <a:prstGeom prst="rect">
            <a:avLst/>
          </a:prstGeom>
        </p:spPr>
        <p:txBody>
          <a:bodyPr wrap="none">
            <a:spAutoFit/>
          </a:bodyPr>
          <a:lstStyle/>
          <a:p>
            <a:pPr algn="ctr"/>
            <a:r>
              <a:rPr lang="en-GB" sz="4000" b="1" dirty="0" err="1" smtClean="0">
                <a:solidFill>
                  <a:srgbClr val="FFFF00"/>
                </a:solidFill>
              </a:rPr>
              <a:t>Contexte</a:t>
            </a:r>
            <a:r>
              <a:rPr lang="en-GB" sz="4000" b="1" dirty="0" smtClean="0">
                <a:solidFill>
                  <a:srgbClr val="FFFF00"/>
                </a:solidFill>
              </a:rPr>
              <a:t>  de transition </a:t>
            </a:r>
            <a:r>
              <a:rPr lang="en-GB" sz="4000" b="1" dirty="0" err="1" smtClean="0">
                <a:solidFill>
                  <a:srgbClr val="FFFF00"/>
                </a:solidFill>
              </a:rPr>
              <a:t>énergétique</a:t>
            </a:r>
            <a:r>
              <a:rPr lang="en-GB" sz="4000" b="1" dirty="0" smtClean="0">
                <a:solidFill>
                  <a:srgbClr val="FFFF00"/>
                </a:solidFill>
              </a:rPr>
              <a:t> </a:t>
            </a:r>
            <a:endParaRPr lang="fr-FR" sz="4000"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400" y="174172"/>
            <a:ext cx="7886700" cy="1325563"/>
          </a:xfrm>
        </p:spPr>
        <p:txBody>
          <a:bodyPr/>
          <a:lstStyle/>
          <a:p>
            <a:r>
              <a:rPr lang="fr-FR" b="1" dirty="0" smtClean="0">
                <a:solidFill>
                  <a:schemeClr val="bg1"/>
                </a:solidFill>
              </a:rPr>
              <a:t>Laboratoire</a:t>
            </a:r>
            <a:endParaRPr lang="fr-FR" b="1" dirty="0">
              <a:solidFill>
                <a:schemeClr val="bg1"/>
              </a:solidFill>
            </a:endParaRPr>
          </a:p>
        </p:txBody>
      </p:sp>
      <p:pic>
        <p:nvPicPr>
          <p:cNvPr id="4" name="Picture 12" descr="http://images1.hellotrade.com/data2/XN/YI/MY-3965949/pyrolysis-oil-specification-250x25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50002" t="20000" r="7500" b="20000"/>
          <a:stretch>
            <a:fillRect/>
          </a:stretch>
        </p:blipFill>
        <p:spPr bwMode="auto">
          <a:xfrm>
            <a:off x="3352800" y="3005661"/>
            <a:ext cx="823913" cy="1163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Espace réservé du contenu 4" descr="ascobolus.jpg"/>
          <p:cNvPicPr>
            <a:picLocks noChangeAspect="1"/>
          </p:cNvPicPr>
          <p:nvPr/>
        </p:nvPicPr>
        <p:blipFill>
          <a:blip r:embed="rId4" cstate="print"/>
          <a:srcRect t="2262"/>
          <a:stretch>
            <a:fillRect/>
          </a:stretch>
        </p:blipFill>
        <p:spPr>
          <a:xfrm>
            <a:off x="1849969" y="2990850"/>
            <a:ext cx="940802" cy="1147763"/>
          </a:xfrm>
          <a:prstGeom prst="rect">
            <a:avLst/>
          </a:prstGeom>
        </p:spPr>
      </p:pic>
      <p:pic>
        <p:nvPicPr>
          <p:cNvPr id="6" name="Espace réservé du contenu 6" descr="maladie de l'olivier.JPG"/>
          <p:cNvPicPr>
            <a:picLocks noChangeAspect="1"/>
          </p:cNvPicPr>
          <p:nvPr/>
        </p:nvPicPr>
        <p:blipFill>
          <a:blip r:embed="rId5" cstate="print"/>
          <a:srcRect l="25867" t="22401" r="60835" b="41700"/>
          <a:stretch>
            <a:fillRect/>
          </a:stretch>
        </p:blipFill>
        <p:spPr>
          <a:xfrm>
            <a:off x="381000" y="2647950"/>
            <a:ext cx="1028700" cy="1562100"/>
          </a:xfrm>
          <a:prstGeom prst="rect">
            <a:avLst/>
          </a:prstGeom>
        </p:spPr>
      </p:pic>
      <p:sp>
        <p:nvSpPr>
          <p:cNvPr id="7" name="Flèche droite 6"/>
          <p:cNvSpPr/>
          <p:nvPr/>
        </p:nvSpPr>
        <p:spPr>
          <a:xfrm>
            <a:off x="1333500" y="3409950"/>
            <a:ext cx="476250"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e bas 7"/>
          <p:cNvSpPr/>
          <p:nvPr/>
        </p:nvSpPr>
        <p:spPr>
          <a:xfrm>
            <a:off x="2114550" y="4210050"/>
            <a:ext cx="361950" cy="49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a:off x="2743200" y="3390900"/>
            <a:ext cx="457200"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l="6191" t="40317" r="73996" b="42328"/>
          <a:stretch>
            <a:fillRect/>
          </a:stretch>
        </p:blipFill>
        <p:spPr bwMode="auto">
          <a:xfrm>
            <a:off x="4648200" y="3895292"/>
            <a:ext cx="971550" cy="905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l="48071" t="81272" r="40955" b="14584"/>
          <a:stretch>
            <a:fillRect/>
          </a:stretch>
        </p:blipFill>
        <p:spPr bwMode="auto">
          <a:xfrm>
            <a:off x="4659086" y="2641600"/>
            <a:ext cx="1001486"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Flèche droite 12"/>
          <p:cNvSpPr/>
          <p:nvPr/>
        </p:nvSpPr>
        <p:spPr>
          <a:xfrm>
            <a:off x="4267200" y="3048000"/>
            <a:ext cx="24765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a:off x="4305300" y="3867150"/>
            <a:ext cx="24765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518027" y="4810125"/>
            <a:ext cx="1487074" cy="461665"/>
          </a:xfrm>
          <a:prstGeom prst="rect">
            <a:avLst/>
          </a:prstGeom>
          <a:noFill/>
        </p:spPr>
        <p:txBody>
          <a:bodyPr wrap="none" rtlCol="0">
            <a:spAutoFit/>
          </a:bodyPr>
          <a:lstStyle/>
          <a:p>
            <a:r>
              <a:rPr lang="fr-FR" sz="2400" dirty="0" err="1" smtClean="0">
                <a:solidFill>
                  <a:schemeClr val="bg1"/>
                </a:solidFill>
              </a:rPr>
              <a:t>Levucosan</a:t>
            </a:r>
            <a:endParaRPr lang="fr-FR" sz="2000" dirty="0">
              <a:solidFill>
                <a:schemeClr val="bg1"/>
              </a:solidFill>
            </a:endParaRPr>
          </a:p>
        </p:txBody>
      </p:sp>
      <p:pic>
        <p:nvPicPr>
          <p:cNvPr id="16" name="Picture 2" descr="C:\Program Files\Microsoft Office\MEDIA\CAGCAT10\j0186002.wmf"/>
          <p:cNvPicPr>
            <a:picLocks noChangeAspect="1" noChangeArrowheads="1"/>
          </p:cNvPicPr>
          <p:nvPr/>
        </p:nvPicPr>
        <p:blipFill>
          <a:blip r:embed="rId8" cstate="print"/>
          <a:srcRect/>
          <a:stretch>
            <a:fillRect/>
          </a:stretch>
        </p:blipFill>
        <p:spPr bwMode="auto">
          <a:xfrm>
            <a:off x="7470481" y="1478640"/>
            <a:ext cx="1105664" cy="1136408"/>
          </a:xfrm>
          <a:prstGeom prst="rect">
            <a:avLst/>
          </a:prstGeom>
          <a:noFill/>
        </p:spPr>
      </p:pic>
      <p:pic>
        <p:nvPicPr>
          <p:cNvPr id="2050" name="Picture 2" descr="C:\Program Files\Microsoft Office\MEDIA\CAGCAT10\j0285360.wmf"/>
          <p:cNvPicPr>
            <a:picLocks noChangeAspect="1" noChangeArrowheads="1"/>
          </p:cNvPicPr>
          <p:nvPr/>
        </p:nvPicPr>
        <p:blipFill>
          <a:blip r:embed="rId9" cstate="print"/>
          <a:srcRect/>
          <a:stretch>
            <a:fillRect/>
          </a:stretch>
        </p:blipFill>
        <p:spPr bwMode="auto">
          <a:xfrm>
            <a:off x="7509597" y="3101514"/>
            <a:ext cx="1123181" cy="1385163"/>
          </a:xfrm>
          <a:prstGeom prst="rect">
            <a:avLst/>
          </a:prstGeom>
          <a:noFill/>
        </p:spPr>
      </p:pic>
      <p:pic>
        <p:nvPicPr>
          <p:cNvPr id="18" name="Espace réservé du contenu 15" descr="vieil olivier.jpg"/>
          <p:cNvPicPr>
            <a:picLocks noChangeAspect="1"/>
          </p:cNvPicPr>
          <p:nvPr/>
        </p:nvPicPr>
        <p:blipFill>
          <a:blip r:embed="rId10" cstate="print"/>
          <a:srcRect t="9534" r="8265"/>
          <a:stretch>
            <a:fillRect/>
          </a:stretch>
        </p:blipFill>
        <p:spPr>
          <a:xfrm>
            <a:off x="1524000" y="4891809"/>
            <a:ext cx="1676400" cy="1239910"/>
          </a:xfrm>
          <a:prstGeom prst="rect">
            <a:avLst/>
          </a:prstGeom>
        </p:spPr>
      </p:pic>
      <p:pic>
        <p:nvPicPr>
          <p:cNvPr id="19" name="Espace réservé du contenu 17" descr="Biocarburant.jpg"/>
          <p:cNvPicPr>
            <a:picLocks noChangeAspect="1"/>
          </p:cNvPicPr>
          <p:nvPr/>
        </p:nvPicPr>
        <p:blipFill>
          <a:blip r:embed="rId11" cstate="print"/>
          <a:srcRect r="38717"/>
          <a:stretch>
            <a:fillRect/>
          </a:stretch>
        </p:blipFill>
        <p:spPr>
          <a:xfrm>
            <a:off x="7468665" y="5006514"/>
            <a:ext cx="1284357" cy="958078"/>
          </a:xfrm>
          <a:prstGeom prst="rect">
            <a:avLst/>
          </a:prstGeom>
        </p:spPr>
      </p:pic>
      <p:pic>
        <p:nvPicPr>
          <p:cNvPr id="21" name="Picture 2" descr="vue%20de%20face%20banc%20d'essai"/>
          <p:cNvPicPr>
            <a:picLocks noChangeAspect="1" noChangeArrowheads="1"/>
          </p:cNvPicPr>
          <p:nvPr/>
        </p:nvPicPr>
        <p:blipFill>
          <a:blip r:embed="rId12" cstate="print">
            <a:extLst>
              <a:ext uri="{28A0092B-C50C-407E-A947-70E740481C1C}">
                <a14:useLocalDpi xmlns="" xmlns:a14="http://schemas.microsoft.com/office/drawing/2010/main" val="0"/>
              </a:ext>
            </a:extLst>
          </a:blip>
          <a:srcRect l="5405" r="13515"/>
          <a:stretch>
            <a:fillRect/>
          </a:stretch>
        </p:blipFill>
        <p:spPr bwMode="auto">
          <a:xfrm>
            <a:off x="6080545" y="2784231"/>
            <a:ext cx="951835"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Flèche droite 23"/>
          <p:cNvSpPr/>
          <p:nvPr/>
        </p:nvSpPr>
        <p:spPr>
          <a:xfrm>
            <a:off x="7103838" y="2150832"/>
            <a:ext cx="3810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droite 24"/>
          <p:cNvSpPr/>
          <p:nvPr/>
        </p:nvSpPr>
        <p:spPr>
          <a:xfrm>
            <a:off x="7099302" y="3645798"/>
            <a:ext cx="3810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droite 25"/>
          <p:cNvSpPr/>
          <p:nvPr/>
        </p:nvSpPr>
        <p:spPr>
          <a:xfrm>
            <a:off x="7074810" y="5273214"/>
            <a:ext cx="3810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1623426" y="2541450"/>
            <a:ext cx="1765227" cy="461665"/>
          </a:xfrm>
          <a:prstGeom prst="rect">
            <a:avLst/>
          </a:prstGeom>
          <a:noFill/>
        </p:spPr>
        <p:txBody>
          <a:bodyPr wrap="none" rtlCol="0">
            <a:spAutoFit/>
          </a:bodyPr>
          <a:lstStyle/>
          <a:p>
            <a:r>
              <a:rPr lang="fr-FR" sz="2400" dirty="0" smtClean="0">
                <a:solidFill>
                  <a:schemeClr val="bg1"/>
                </a:solidFill>
              </a:rPr>
              <a:t>Champignon</a:t>
            </a:r>
            <a:endParaRPr lang="fr-FR" sz="2000" dirty="0">
              <a:solidFill>
                <a:schemeClr val="bg1"/>
              </a:solidFill>
            </a:endParaRPr>
          </a:p>
        </p:txBody>
      </p:sp>
      <p:sp>
        <p:nvSpPr>
          <p:cNvPr id="23" name="ZoneTexte 22"/>
          <p:cNvSpPr txBox="1"/>
          <p:nvPr/>
        </p:nvSpPr>
        <p:spPr>
          <a:xfrm>
            <a:off x="275771" y="1756227"/>
            <a:ext cx="1262742" cy="707886"/>
          </a:xfrm>
          <a:prstGeom prst="rect">
            <a:avLst/>
          </a:prstGeom>
          <a:noFill/>
        </p:spPr>
        <p:txBody>
          <a:bodyPr wrap="square" rtlCol="0">
            <a:spAutoFit/>
          </a:bodyPr>
          <a:lstStyle/>
          <a:p>
            <a:r>
              <a:rPr lang="fr-FR" sz="2000" dirty="0" smtClean="0">
                <a:solidFill>
                  <a:schemeClr val="bg1"/>
                </a:solidFill>
              </a:rPr>
              <a:t>Déchets de taille</a:t>
            </a:r>
            <a:endParaRPr lang="fr-FR" sz="2000" dirty="0">
              <a:solidFill>
                <a:schemeClr val="bg1"/>
              </a:solidFill>
            </a:endParaRPr>
          </a:p>
        </p:txBody>
      </p:sp>
      <p:sp>
        <p:nvSpPr>
          <p:cNvPr id="27" name="ZoneTexte 26"/>
          <p:cNvSpPr txBox="1"/>
          <p:nvPr/>
        </p:nvSpPr>
        <p:spPr>
          <a:xfrm>
            <a:off x="3207659" y="4020417"/>
            <a:ext cx="1202573" cy="461665"/>
          </a:xfrm>
          <a:prstGeom prst="rect">
            <a:avLst/>
          </a:prstGeom>
          <a:noFill/>
        </p:spPr>
        <p:txBody>
          <a:bodyPr wrap="none" rtlCol="0">
            <a:spAutoFit/>
          </a:bodyPr>
          <a:lstStyle/>
          <a:p>
            <a:r>
              <a:rPr lang="fr-FR" sz="2400" dirty="0" err="1" smtClean="0">
                <a:solidFill>
                  <a:schemeClr val="bg1"/>
                </a:solidFill>
              </a:rPr>
              <a:t>Biohuile</a:t>
            </a:r>
            <a:endParaRPr lang="fr-FR" sz="2400" dirty="0">
              <a:solidFill>
                <a:schemeClr val="bg1"/>
              </a:solidFill>
            </a:endParaRPr>
          </a:p>
        </p:txBody>
      </p:sp>
      <p:sp>
        <p:nvSpPr>
          <p:cNvPr id="28" name="ZoneTexte 27"/>
          <p:cNvSpPr txBox="1"/>
          <p:nvPr/>
        </p:nvSpPr>
        <p:spPr>
          <a:xfrm>
            <a:off x="4557486" y="3323772"/>
            <a:ext cx="1170641" cy="461665"/>
          </a:xfrm>
          <a:prstGeom prst="rect">
            <a:avLst/>
          </a:prstGeom>
          <a:noFill/>
        </p:spPr>
        <p:txBody>
          <a:bodyPr wrap="none" rtlCol="0">
            <a:spAutoFit/>
          </a:bodyPr>
          <a:lstStyle/>
          <a:p>
            <a:r>
              <a:rPr lang="fr-FR" sz="2400" dirty="0" smtClean="0">
                <a:solidFill>
                  <a:schemeClr val="bg1"/>
                </a:solidFill>
              </a:rPr>
              <a:t>Furfural</a:t>
            </a:r>
            <a:endParaRPr lang="fr-FR" sz="2000" dirty="0">
              <a:solidFill>
                <a:schemeClr val="bg1"/>
              </a:solidFill>
            </a:endParaRPr>
          </a:p>
        </p:txBody>
      </p:sp>
      <p:sp>
        <p:nvSpPr>
          <p:cNvPr id="29" name="ZoneTexte 28"/>
          <p:cNvSpPr txBox="1"/>
          <p:nvPr/>
        </p:nvSpPr>
        <p:spPr>
          <a:xfrm>
            <a:off x="928916" y="6154063"/>
            <a:ext cx="3098605" cy="400110"/>
          </a:xfrm>
          <a:prstGeom prst="rect">
            <a:avLst/>
          </a:prstGeom>
          <a:noFill/>
        </p:spPr>
        <p:txBody>
          <a:bodyPr wrap="none" rtlCol="0">
            <a:spAutoFit/>
          </a:bodyPr>
          <a:lstStyle/>
          <a:p>
            <a:r>
              <a:rPr lang="fr-FR" sz="2000" dirty="0" err="1" smtClean="0">
                <a:solidFill>
                  <a:schemeClr val="bg1"/>
                </a:solidFill>
              </a:rPr>
              <a:t>Polyphénols</a:t>
            </a:r>
            <a:r>
              <a:rPr lang="fr-FR" sz="2000" dirty="0" smtClean="0">
                <a:solidFill>
                  <a:schemeClr val="bg1"/>
                </a:solidFill>
              </a:rPr>
              <a:t>: lutte/maladies</a:t>
            </a:r>
            <a:endParaRPr lang="fr-FR" sz="2000" dirty="0">
              <a:solidFill>
                <a:schemeClr val="bg1"/>
              </a:solidFill>
            </a:endParaRPr>
          </a:p>
        </p:txBody>
      </p:sp>
      <p:sp>
        <p:nvSpPr>
          <p:cNvPr id="31" name="ZoneTexte 30"/>
          <p:cNvSpPr txBox="1"/>
          <p:nvPr/>
        </p:nvSpPr>
        <p:spPr>
          <a:xfrm>
            <a:off x="5936345" y="2322285"/>
            <a:ext cx="1230209" cy="461665"/>
          </a:xfrm>
          <a:prstGeom prst="rect">
            <a:avLst/>
          </a:prstGeom>
          <a:noFill/>
        </p:spPr>
        <p:txBody>
          <a:bodyPr wrap="none" rtlCol="0">
            <a:spAutoFit/>
          </a:bodyPr>
          <a:lstStyle/>
          <a:p>
            <a:r>
              <a:rPr lang="fr-FR" sz="2400" dirty="0" smtClean="0">
                <a:solidFill>
                  <a:schemeClr val="bg1"/>
                </a:solidFill>
              </a:rPr>
              <a:t>Pyrolyse</a:t>
            </a:r>
            <a:endParaRPr lang="fr-FR" sz="2000" dirty="0">
              <a:solidFill>
                <a:schemeClr val="bg1"/>
              </a:solidFill>
            </a:endParaRPr>
          </a:p>
        </p:txBody>
      </p:sp>
      <p:sp>
        <p:nvSpPr>
          <p:cNvPr id="32" name="ZoneTexte 31"/>
          <p:cNvSpPr txBox="1"/>
          <p:nvPr/>
        </p:nvSpPr>
        <p:spPr>
          <a:xfrm>
            <a:off x="7663544" y="2656107"/>
            <a:ext cx="710644" cy="369332"/>
          </a:xfrm>
          <a:prstGeom prst="rect">
            <a:avLst/>
          </a:prstGeom>
          <a:noFill/>
        </p:spPr>
        <p:txBody>
          <a:bodyPr wrap="none" rtlCol="0">
            <a:spAutoFit/>
          </a:bodyPr>
          <a:lstStyle/>
          <a:p>
            <a:r>
              <a:rPr lang="fr-FR" dirty="0" smtClean="0">
                <a:solidFill>
                  <a:schemeClr val="bg1"/>
                </a:solidFill>
              </a:rPr>
              <a:t>Santé</a:t>
            </a:r>
            <a:endParaRPr lang="fr-FR" dirty="0">
              <a:solidFill>
                <a:schemeClr val="bg1"/>
              </a:solidFill>
            </a:endParaRPr>
          </a:p>
        </p:txBody>
      </p:sp>
      <p:sp>
        <p:nvSpPr>
          <p:cNvPr id="33" name="ZoneTexte 32"/>
          <p:cNvSpPr txBox="1"/>
          <p:nvPr/>
        </p:nvSpPr>
        <p:spPr>
          <a:xfrm>
            <a:off x="7460344" y="4542964"/>
            <a:ext cx="1020472" cy="369332"/>
          </a:xfrm>
          <a:prstGeom prst="rect">
            <a:avLst/>
          </a:prstGeom>
          <a:noFill/>
        </p:spPr>
        <p:txBody>
          <a:bodyPr wrap="none" rtlCol="0">
            <a:spAutoFit/>
          </a:bodyPr>
          <a:lstStyle/>
          <a:p>
            <a:r>
              <a:rPr lang="fr-FR" dirty="0" smtClean="0">
                <a:solidFill>
                  <a:schemeClr val="bg1"/>
                </a:solidFill>
              </a:rPr>
              <a:t>Industrie</a:t>
            </a:r>
            <a:endParaRPr lang="fr-FR" dirty="0">
              <a:solidFill>
                <a:schemeClr val="bg1"/>
              </a:solidFill>
            </a:endParaRPr>
          </a:p>
        </p:txBody>
      </p:sp>
      <p:sp>
        <p:nvSpPr>
          <p:cNvPr id="34" name="ZoneTexte 33"/>
          <p:cNvSpPr txBox="1"/>
          <p:nvPr/>
        </p:nvSpPr>
        <p:spPr>
          <a:xfrm>
            <a:off x="7576458" y="6037936"/>
            <a:ext cx="1088572" cy="369332"/>
          </a:xfrm>
          <a:prstGeom prst="rect">
            <a:avLst/>
          </a:prstGeom>
          <a:noFill/>
        </p:spPr>
        <p:txBody>
          <a:bodyPr wrap="square" rtlCol="0">
            <a:spAutoFit/>
          </a:bodyPr>
          <a:lstStyle/>
          <a:p>
            <a:r>
              <a:rPr lang="fr-FR" dirty="0" smtClean="0">
                <a:solidFill>
                  <a:schemeClr val="bg1"/>
                </a:solidFill>
              </a:rPr>
              <a:t>Energie</a:t>
            </a:r>
            <a:endParaRPr lang="fr-FR" dirty="0">
              <a:solidFill>
                <a:schemeClr val="bg1"/>
              </a:solidFill>
            </a:endParaRPr>
          </a:p>
        </p:txBody>
      </p:sp>
      <p:sp>
        <p:nvSpPr>
          <p:cNvPr id="35" name="ZoneTexte 34"/>
          <p:cNvSpPr txBox="1"/>
          <p:nvPr/>
        </p:nvSpPr>
        <p:spPr>
          <a:xfrm>
            <a:off x="7265885" y="682171"/>
            <a:ext cx="1453538" cy="707886"/>
          </a:xfrm>
          <a:prstGeom prst="rect">
            <a:avLst/>
          </a:prstGeom>
          <a:noFill/>
        </p:spPr>
        <p:txBody>
          <a:bodyPr wrap="none" rtlCol="0">
            <a:spAutoFit/>
          </a:bodyPr>
          <a:lstStyle/>
          <a:p>
            <a:pPr algn="ctr"/>
            <a:r>
              <a:rPr lang="fr-FR" sz="2000" dirty="0" smtClean="0">
                <a:solidFill>
                  <a:schemeClr val="bg1"/>
                </a:solidFill>
              </a:rPr>
              <a:t>MOLECULES</a:t>
            </a:r>
          </a:p>
          <a:p>
            <a:pPr algn="ctr"/>
            <a:r>
              <a:rPr lang="fr-FR" sz="2000" dirty="0" smtClean="0">
                <a:solidFill>
                  <a:schemeClr val="bg1"/>
                </a:solidFill>
              </a:rPr>
              <a:t>D’INTERET</a:t>
            </a:r>
            <a:endParaRPr lang="fr-FR" dirty="0">
              <a:solidFill>
                <a:schemeClr val="bg1"/>
              </a:solidFill>
            </a:endParaRPr>
          </a:p>
        </p:txBody>
      </p:sp>
      <p:pic>
        <p:nvPicPr>
          <p:cNvPr id="36" name="Espace réservé du contenu 5" descr="P1030992.JPG"/>
          <p:cNvPicPr>
            <a:picLocks noChangeAspect="1"/>
          </p:cNvPicPr>
          <p:nvPr/>
        </p:nvPicPr>
        <p:blipFill>
          <a:blip r:embed="rId13" cstate="print"/>
          <a:stretch>
            <a:fillRect/>
          </a:stretch>
        </p:blipFill>
        <p:spPr>
          <a:xfrm>
            <a:off x="106511" y="89416"/>
            <a:ext cx="3915596" cy="2202524"/>
          </a:xfrm>
          <a:prstGeom prst="rect">
            <a:avLst/>
          </a:prstGeom>
          <a:ln w="381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15" grpId="0"/>
      <p:bldP spid="24" grpId="0" animBg="1"/>
      <p:bldP spid="25" grpId="0" animBg="1"/>
      <p:bldP spid="26" grpId="0" animBg="1"/>
      <p:bldP spid="22" grpId="0"/>
      <p:bldP spid="23" grpId="0"/>
      <p:bldP spid="27" grpId="0"/>
      <p:bldP spid="28" grpId="0"/>
      <p:bldP spid="29" grpId="0"/>
      <p:bldP spid="31" grpId="0"/>
      <p:bldP spid="32" grpId="0"/>
      <p:bldP spid="33"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5EDF52B9-DD07-4F2F-8D8C-163BE42E8610}" type="slidenum">
              <a:rPr lang="fr-FR" smtClean="0"/>
              <a:pPr/>
              <a:t>31</a:t>
            </a:fld>
            <a:endParaRPr lang="fr-FR"/>
          </a:p>
        </p:txBody>
      </p:sp>
      <p:pic>
        <p:nvPicPr>
          <p:cNvPr id="1026" name="Picture 2"/>
          <p:cNvPicPr>
            <a:picLocks noChangeAspect="1" noChangeArrowheads="1"/>
          </p:cNvPicPr>
          <p:nvPr/>
        </p:nvPicPr>
        <p:blipFill>
          <a:blip r:embed="rId2" cstate="print"/>
          <a:srcRect/>
          <a:stretch>
            <a:fillRect/>
          </a:stretch>
        </p:blipFill>
        <p:spPr bwMode="auto">
          <a:xfrm>
            <a:off x="895566" y="2139884"/>
            <a:ext cx="7486797" cy="4447144"/>
          </a:xfrm>
          <a:prstGeom prst="rect">
            <a:avLst/>
          </a:prstGeom>
          <a:noFill/>
          <a:ln w="9525">
            <a:noFill/>
            <a:miter lim="800000"/>
            <a:headEnd/>
            <a:tailEnd/>
          </a:ln>
        </p:spPr>
      </p:pic>
      <p:sp>
        <p:nvSpPr>
          <p:cNvPr id="5" name="Titre 4"/>
          <p:cNvSpPr>
            <a:spLocks noGrp="1"/>
          </p:cNvSpPr>
          <p:nvPr>
            <p:ph type="title"/>
          </p:nvPr>
        </p:nvSpPr>
        <p:spPr/>
        <p:txBody>
          <a:bodyPr>
            <a:normAutofit fontScale="90000"/>
          </a:bodyPr>
          <a:lstStyle/>
          <a:p>
            <a:pPr algn="ctr"/>
            <a:r>
              <a:rPr lang="fr-FR" sz="4000" b="1" dirty="0" smtClean="0">
                <a:solidFill>
                  <a:srgbClr val="FFFF00"/>
                </a:solidFill>
                <a:effectLst>
                  <a:outerShdw blurRad="38100" dist="38100" dir="2700000" algn="tl">
                    <a:srgbClr val="000000">
                      <a:alpha val="43137"/>
                    </a:srgbClr>
                  </a:outerShdw>
                </a:effectLst>
              </a:rPr>
              <a:t>5-Eau douce et climatisation passive par froid radiatif</a:t>
            </a:r>
            <a:r>
              <a:rPr lang="fr-FR" b="1" dirty="0" smtClean="0">
                <a:solidFill>
                  <a:schemeClr val="bg1"/>
                </a:solidFill>
              </a:rPr>
              <a:t/>
            </a:r>
            <a:br>
              <a:rPr lang="fr-FR" b="1" dirty="0" smtClean="0">
                <a:solidFill>
                  <a:schemeClr val="bg1"/>
                </a:solidFill>
              </a:rPr>
            </a:b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EDF52B9-DD07-4F2F-8D8C-163BE42E8610}" type="slidenum">
              <a:rPr lang="fr-FR" sz="2000" smtClean="0"/>
              <a:pPr/>
              <a:t>32</a:t>
            </a:fld>
            <a:endParaRPr lang="fr-FR" sz="2000"/>
          </a:p>
        </p:txBody>
      </p:sp>
      <p:sp>
        <p:nvSpPr>
          <p:cNvPr id="9" name="ZoneTexte 8"/>
          <p:cNvSpPr txBox="1"/>
          <p:nvPr/>
        </p:nvSpPr>
        <p:spPr>
          <a:xfrm>
            <a:off x="0" y="1002192"/>
            <a:ext cx="9483637" cy="830997"/>
          </a:xfrm>
          <a:prstGeom prst="rect">
            <a:avLst/>
          </a:prstGeom>
          <a:noFill/>
        </p:spPr>
        <p:txBody>
          <a:bodyPr wrap="square" rtlCol="0">
            <a:spAutoFit/>
          </a:bodyPr>
          <a:lstStyle/>
          <a:p>
            <a:r>
              <a:rPr lang="fr-FR" sz="2400" dirty="0" smtClean="0">
                <a:solidFill>
                  <a:schemeClr val="bg1"/>
                </a:solidFill>
                <a:effectLst>
                  <a:outerShdw blurRad="38100" dist="38100" dir="2700000" algn="tl">
                    <a:srgbClr val="000000">
                      <a:alpha val="43137"/>
                    </a:srgbClr>
                  </a:outerShdw>
                </a:effectLst>
              </a:rPr>
              <a:t>                                                                       </a:t>
            </a:r>
          </a:p>
          <a:p>
            <a:r>
              <a:rPr lang="fr-FR" sz="2400" dirty="0">
                <a:solidFill>
                  <a:schemeClr val="bg1"/>
                </a:solidFill>
                <a:effectLst>
                  <a:outerShdw blurRad="38100" dist="38100" dir="2700000" algn="tl">
                    <a:srgbClr val="000000">
                      <a:alpha val="43137"/>
                    </a:srgbClr>
                  </a:outerShdw>
                </a:effectLst>
              </a:rPr>
              <a:t>Développer des </a:t>
            </a:r>
            <a:r>
              <a:rPr lang="fr-FR" sz="2400" dirty="0" smtClean="0">
                <a:solidFill>
                  <a:schemeClr val="bg1"/>
                </a:solidFill>
                <a:effectLst>
                  <a:outerShdw blurRad="38100" dist="38100" dir="2700000" algn="tl">
                    <a:srgbClr val="000000">
                      <a:alpha val="43137"/>
                    </a:srgbClr>
                  </a:outerShdw>
                </a:effectLst>
              </a:rPr>
              <a:t>surfaces </a:t>
            </a:r>
            <a:r>
              <a:rPr lang="fr-FR" sz="2400" dirty="0">
                <a:solidFill>
                  <a:schemeClr val="bg1"/>
                </a:solidFill>
                <a:effectLst>
                  <a:outerShdw blurRad="38100" dist="38100" dir="2700000" algn="tl">
                    <a:srgbClr val="000000">
                      <a:alpha val="43137"/>
                    </a:srgbClr>
                  </a:outerShdw>
                </a:effectLst>
              </a:rPr>
              <a:t>fortement émissives I.R</a:t>
            </a:r>
            <a:r>
              <a:rPr lang="fr-FR" sz="2400" dirty="0" smtClean="0">
                <a:solidFill>
                  <a:schemeClr val="bg1"/>
                </a:solidFill>
                <a:effectLst>
                  <a:outerShdw blurRad="38100" dist="38100" dir="2700000" algn="tl">
                    <a:srgbClr val="000000">
                      <a:alpha val="43137"/>
                    </a:srgbClr>
                  </a:outerShdw>
                </a:effectLst>
              </a:rPr>
              <a:t>.  et collectrice de rosée</a:t>
            </a:r>
          </a:p>
        </p:txBody>
      </p:sp>
      <p:grpSp>
        <p:nvGrpSpPr>
          <p:cNvPr id="3" name="Groupe 16"/>
          <p:cNvGrpSpPr/>
          <p:nvPr/>
        </p:nvGrpSpPr>
        <p:grpSpPr>
          <a:xfrm>
            <a:off x="600891" y="2168434"/>
            <a:ext cx="7720150" cy="783772"/>
            <a:chOff x="600891" y="2338251"/>
            <a:chExt cx="7720150" cy="783772"/>
          </a:xfrm>
          <a:solidFill>
            <a:schemeClr val="accent2">
              <a:lumMod val="75000"/>
            </a:schemeClr>
          </a:solidFill>
        </p:grpSpPr>
        <p:sp>
          <p:nvSpPr>
            <p:cNvPr id="16" name="Rectangle à coins arrondis 15"/>
            <p:cNvSpPr/>
            <p:nvPr/>
          </p:nvSpPr>
          <p:spPr>
            <a:xfrm>
              <a:off x="600891" y="2338251"/>
              <a:ext cx="7720150" cy="783772"/>
            </a:xfrm>
            <a:prstGeom prst="round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10"/>
            <p:cNvGrpSpPr/>
            <p:nvPr/>
          </p:nvGrpSpPr>
          <p:grpSpPr>
            <a:xfrm>
              <a:off x="836022" y="2453608"/>
              <a:ext cx="7485019" cy="498598"/>
              <a:chOff x="1400180" y="1863060"/>
              <a:chExt cx="6601092" cy="498598"/>
            </a:xfrm>
            <a:grpFill/>
          </p:grpSpPr>
          <p:sp>
            <p:nvSpPr>
              <p:cNvPr id="12" name="ZoneTexte 11"/>
              <p:cNvSpPr txBox="1"/>
              <p:nvPr/>
            </p:nvSpPr>
            <p:spPr>
              <a:xfrm>
                <a:off x="1400180" y="1899235"/>
                <a:ext cx="2435282" cy="461665"/>
              </a:xfrm>
              <a:prstGeom prst="rect">
                <a:avLst/>
              </a:prstGeom>
              <a:grpFill/>
            </p:spPr>
            <p:txBody>
              <a:bodyPr wrap="none" rtlCol="0">
                <a:spAutoFit/>
              </a:bodyPr>
              <a:lstStyle/>
              <a:p>
                <a:r>
                  <a:rPr lang="fr-FR" sz="2400" dirty="0" smtClean="0">
                    <a:solidFill>
                      <a:schemeClr val="bg1"/>
                    </a:solidFill>
                  </a:rPr>
                  <a:t>Condenseur idéal </a:t>
                </a:r>
                <a:endParaRPr lang="fr-FR" sz="2400" dirty="0">
                  <a:solidFill>
                    <a:schemeClr val="bg1"/>
                  </a:solidFill>
                </a:endParaRPr>
              </a:p>
            </p:txBody>
          </p:sp>
          <p:sp>
            <p:nvSpPr>
              <p:cNvPr id="13" name="Rectangle 12"/>
              <p:cNvSpPr/>
              <p:nvPr/>
            </p:nvSpPr>
            <p:spPr>
              <a:xfrm>
                <a:off x="3776444" y="1863060"/>
                <a:ext cx="4224828" cy="498598"/>
              </a:xfrm>
              <a:prstGeom prst="rect">
                <a:avLst/>
              </a:prstGeom>
              <a:grpFill/>
            </p:spPr>
            <p:txBody>
              <a:bodyPr wrap="square">
                <a:spAutoFit/>
              </a:bodyPr>
              <a:lstStyle/>
              <a:p>
                <a:pPr lvl="1">
                  <a:lnSpc>
                    <a:spcPct val="110000"/>
                  </a:lnSpc>
                </a:pPr>
                <a:r>
                  <a:rPr lang="fr-FR" altLang="ja-JP" sz="2400" dirty="0" smtClean="0">
                    <a:solidFill>
                      <a:schemeClr val="bg1"/>
                    </a:solidFill>
                    <a:ea typeface="MS PGothic" pitchFamily="34" charset="-128"/>
                  </a:rPr>
                  <a:t>rendements </a:t>
                </a:r>
                <a:r>
                  <a:rPr lang="fr-FR" altLang="ja-JP" sz="2400" dirty="0">
                    <a:solidFill>
                      <a:schemeClr val="bg1"/>
                    </a:solidFill>
                    <a:ea typeface="MS PGothic" pitchFamily="34" charset="-128"/>
                  </a:rPr>
                  <a:t>maxi. </a:t>
                </a:r>
                <a:r>
                  <a:rPr lang="fr-FR" altLang="ja-JP" sz="2400" dirty="0" smtClean="0">
                    <a:solidFill>
                      <a:schemeClr val="bg1"/>
                    </a:solidFill>
                    <a:ea typeface="MS PGothic" pitchFamily="34" charset="-128"/>
                  </a:rPr>
                  <a:t> </a:t>
                </a:r>
                <a:r>
                  <a:rPr lang="fr-FR" altLang="ja-JP" sz="2400" dirty="0" smtClean="0">
                    <a:solidFill>
                      <a:schemeClr val="bg1"/>
                    </a:solidFill>
                    <a:ea typeface="MS PGothic" pitchFamily="34" charset="-128"/>
                    <a:sym typeface="Symbol" pitchFamily="18" charset="2"/>
                  </a:rPr>
                  <a:t> </a:t>
                </a:r>
                <a:r>
                  <a:rPr lang="fr-FR" altLang="ja-JP" sz="2400" dirty="0">
                    <a:solidFill>
                      <a:schemeClr val="bg1"/>
                    </a:solidFill>
                    <a:ea typeface="MS PGothic" pitchFamily="34" charset="-128"/>
                    <a:sym typeface="Symbol" pitchFamily="18" charset="2"/>
                  </a:rPr>
                  <a:t>1</a:t>
                </a:r>
                <a:r>
                  <a:rPr lang="fr-FR" altLang="ja-JP" sz="2400" dirty="0">
                    <a:solidFill>
                      <a:schemeClr val="bg1"/>
                    </a:solidFill>
                    <a:ea typeface="MS PGothic" pitchFamily="34" charset="-128"/>
                  </a:rPr>
                  <a:t> </a:t>
                </a:r>
                <a:r>
                  <a:rPr lang="fr-FR" altLang="ja-JP" sz="2400" dirty="0" smtClean="0">
                    <a:solidFill>
                      <a:schemeClr val="bg1"/>
                    </a:solidFill>
                    <a:ea typeface="MS PGothic" pitchFamily="34" charset="-128"/>
                  </a:rPr>
                  <a:t>L/m</a:t>
                </a:r>
                <a:r>
                  <a:rPr lang="fr-FR" altLang="ja-JP" sz="2400" baseline="30000" dirty="0" smtClean="0">
                    <a:solidFill>
                      <a:schemeClr val="bg1"/>
                    </a:solidFill>
                    <a:ea typeface="MS PGothic" pitchFamily="34" charset="-128"/>
                  </a:rPr>
                  <a:t>2</a:t>
                </a:r>
                <a:r>
                  <a:rPr lang="fr-FR" altLang="ja-JP" sz="2400" dirty="0" smtClean="0">
                    <a:solidFill>
                      <a:schemeClr val="bg1"/>
                    </a:solidFill>
                    <a:ea typeface="MS PGothic" pitchFamily="34" charset="-128"/>
                  </a:rPr>
                  <a:t>/jour</a:t>
                </a:r>
                <a:endParaRPr lang="fr-FR" altLang="ja-JP" sz="2400" dirty="0">
                  <a:solidFill>
                    <a:schemeClr val="bg1"/>
                  </a:solidFill>
                  <a:ea typeface="MS PGothic" pitchFamily="34" charset="-128"/>
                </a:endParaRPr>
              </a:p>
            </p:txBody>
          </p:sp>
          <p:cxnSp>
            <p:nvCxnSpPr>
              <p:cNvPr id="14" name="Connecteur droit avec flèche 13"/>
              <p:cNvCxnSpPr/>
              <p:nvPr/>
            </p:nvCxnSpPr>
            <p:spPr>
              <a:xfrm>
                <a:off x="3560420" y="2126559"/>
                <a:ext cx="576064" cy="0"/>
              </a:xfrm>
              <a:prstGeom prst="straightConnector1">
                <a:avLst/>
              </a:prstGeom>
              <a:grpFill/>
              <a:ln w="38100">
                <a:solidFill>
                  <a:schemeClr val="tx2"/>
                </a:solidFill>
                <a:tailEnd type="arrow"/>
              </a:ln>
            </p:spPr>
            <p:style>
              <a:lnRef idx="3">
                <a:schemeClr val="accent2"/>
              </a:lnRef>
              <a:fillRef idx="0">
                <a:schemeClr val="accent2"/>
              </a:fillRef>
              <a:effectRef idx="2">
                <a:schemeClr val="accent2"/>
              </a:effectRef>
              <a:fontRef idx="minor">
                <a:schemeClr val="tx1"/>
              </a:fontRef>
            </p:style>
          </p:cxnSp>
        </p:grpSp>
      </p:grpSp>
      <p:sp>
        <p:nvSpPr>
          <p:cNvPr id="18" name="Rectangle 17"/>
          <p:cNvSpPr/>
          <p:nvPr/>
        </p:nvSpPr>
        <p:spPr>
          <a:xfrm>
            <a:off x="788225" y="3223249"/>
            <a:ext cx="6624736" cy="830997"/>
          </a:xfrm>
          <a:prstGeom prst="rect">
            <a:avLst/>
          </a:prstGeom>
        </p:spPr>
        <p:txBody>
          <a:bodyPr wrap="square">
            <a:spAutoFit/>
          </a:bodyPr>
          <a:lstStyle/>
          <a:p>
            <a:pPr lvl="0" algn="just" eaLnBrk="0" fontAlgn="base" hangingPunct="0">
              <a:spcBef>
                <a:spcPct val="0"/>
              </a:spcBef>
              <a:spcAft>
                <a:spcPct val="0"/>
              </a:spcAft>
            </a:pPr>
            <a:r>
              <a:rPr lang="fr-FR" altLang="fr-FR" sz="2400" b="1" dirty="0" smtClean="0">
                <a:solidFill>
                  <a:schemeClr val="bg1"/>
                </a:solidFill>
                <a:ea typeface="Calibri" pitchFamily="34" charset="0"/>
              </a:rPr>
              <a:t>Augmenter </a:t>
            </a:r>
            <a:r>
              <a:rPr lang="fr-FR" altLang="fr-FR" sz="2400" b="1" dirty="0">
                <a:solidFill>
                  <a:schemeClr val="bg1"/>
                </a:solidFill>
                <a:ea typeface="Calibri" pitchFamily="34" charset="0"/>
              </a:rPr>
              <a:t>le rendement </a:t>
            </a:r>
            <a:r>
              <a:rPr lang="fr-FR" altLang="fr-FR" sz="2400" b="1" dirty="0" smtClean="0">
                <a:solidFill>
                  <a:schemeClr val="bg1"/>
                </a:solidFill>
                <a:ea typeface="Calibri" pitchFamily="34" charset="0"/>
              </a:rPr>
              <a:t> </a:t>
            </a:r>
            <a:r>
              <a:rPr lang="fr-FR" altLang="fr-FR" sz="2400" b="1" dirty="0" smtClean="0">
                <a:solidFill>
                  <a:schemeClr val="bg1"/>
                </a:solidFill>
                <a:ea typeface="Times New Roman" pitchFamily="18" charset="0"/>
              </a:rPr>
              <a:t>en explorant : </a:t>
            </a:r>
          </a:p>
          <a:p>
            <a:pPr lvl="0" algn="just" eaLnBrk="0" fontAlgn="base" hangingPunct="0">
              <a:spcBef>
                <a:spcPct val="0"/>
              </a:spcBef>
              <a:spcAft>
                <a:spcPct val="0"/>
              </a:spcAft>
            </a:pPr>
            <a:endParaRPr lang="fr-FR" altLang="fr-FR" sz="2400" b="1" dirty="0">
              <a:solidFill>
                <a:schemeClr val="bg1"/>
              </a:solidFill>
              <a:ea typeface="Times New Roman" pitchFamily="18" charset="0"/>
            </a:endParaRPr>
          </a:p>
        </p:txBody>
      </p:sp>
      <p:sp>
        <p:nvSpPr>
          <p:cNvPr id="19" name="ZoneTexte 18"/>
          <p:cNvSpPr txBox="1"/>
          <p:nvPr/>
        </p:nvSpPr>
        <p:spPr>
          <a:xfrm>
            <a:off x="2572505" y="3638747"/>
            <a:ext cx="4593758" cy="461665"/>
          </a:xfrm>
          <a:prstGeom prst="rect">
            <a:avLst/>
          </a:prstGeom>
          <a:noFill/>
        </p:spPr>
        <p:txBody>
          <a:bodyPr wrap="none" rtlCol="0">
            <a:spAutoFit/>
          </a:bodyPr>
          <a:lstStyle/>
          <a:p>
            <a:r>
              <a:rPr lang="fr-FR" sz="2400" b="1" dirty="0" smtClean="0">
                <a:solidFill>
                  <a:schemeClr val="bg1"/>
                </a:solidFill>
              </a:rPr>
              <a:t>Matériaux issus du bio-mimétisme</a:t>
            </a:r>
            <a:endParaRPr lang="fr-FR" sz="2400" b="1" dirty="0">
              <a:solidFill>
                <a:schemeClr val="bg1"/>
              </a:solidFill>
            </a:endParaRPr>
          </a:p>
        </p:txBody>
      </p:sp>
      <p:sp>
        <p:nvSpPr>
          <p:cNvPr id="20" name="ZoneTexte 19"/>
          <p:cNvSpPr txBox="1"/>
          <p:nvPr/>
        </p:nvSpPr>
        <p:spPr>
          <a:xfrm>
            <a:off x="1359874" y="4037444"/>
            <a:ext cx="1206677" cy="400110"/>
          </a:xfrm>
          <a:prstGeom prst="rect">
            <a:avLst/>
          </a:prstGeom>
          <a:noFill/>
        </p:spPr>
        <p:txBody>
          <a:bodyPr wrap="none" rtlCol="0">
            <a:spAutoFit/>
          </a:bodyPr>
          <a:lstStyle/>
          <a:p>
            <a:r>
              <a:rPr lang="fr-FR" sz="2000" b="1" dirty="0" smtClean="0">
                <a:solidFill>
                  <a:schemeClr val="bg1"/>
                </a:solidFill>
              </a:rPr>
              <a:t>Scarabée </a:t>
            </a:r>
            <a:endParaRPr lang="fr-FR" sz="2000" b="1" dirty="0">
              <a:solidFill>
                <a:schemeClr val="bg1"/>
              </a:solidFill>
            </a:endParaRPr>
          </a:p>
        </p:txBody>
      </p:sp>
      <p:sp>
        <p:nvSpPr>
          <p:cNvPr id="21" name="ZoneTexte 20"/>
          <p:cNvSpPr txBox="1"/>
          <p:nvPr/>
        </p:nvSpPr>
        <p:spPr>
          <a:xfrm>
            <a:off x="826029" y="6132666"/>
            <a:ext cx="2320443" cy="400110"/>
          </a:xfrm>
          <a:prstGeom prst="rect">
            <a:avLst/>
          </a:prstGeom>
          <a:noFill/>
        </p:spPr>
        <p:txBody>
          <a:bodyPr wrap="none" rtlCol="0">
            <a:spAutoFit/>
          </a:bodyPr>
          <a:lstStyle/>
          <a:p>
            <a:r>
              <a:rPr lang="fr-FR" sz="2000" b="1" i="1" dirty="0" err="1">
                <a:solidFill>
                  <a:schemeClr val="bg1"/>
                </a:solidFill>
              </a:rPr>
              <a:t>Stenocara</a:t>
            </a:r>
            <a:r>
              <a:rPr lang="fr-FR" sz="2000" b="1" i="1" dirty="0">
                <a:solidFill>
                  <a:schemeClr val="bg1"/>
                </a:solidFill>
              </a:rPr>
              <a:t> </a:t>
            </a:r>
            <a:r>
              <a:rPr lang="fr-FR" sz="2000" b="1" i="1" dirty="0" err="1">
                <a:solidFill>
                  <a:schemeClr val="bg1"/>
                </a:solidFill>
              </a:rPr>
              <a:t>gracilipes</a:t>
            </a:r>
            <a:endParaRPr lang="fr-FR" sz="2000" b="1" i="1" dirty="0">
              <a:solidFill>
                <a:schemeClr val="bg1"/>
              </a:solidFill>
            </a:endParaRPr>
          </a:p>
        </p:txBody>
      </p:sp>
      <p:pic>
        <p:nvPicPr>
          <p:cNvPr id="2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04090" y="4374124"/>
            <a:ext cx="2232248" cy="17654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ZoneTexte 22"/>
          <p:cNvSpPr txBox="1"/>
          <p:nvPr/>
        </p:nvSpPr>
        <p:spPr>
          <a:xfrm>
            <a:off x="4024170" y="4004792"/>
            <a:ext cx="930768" cy="400110"/>
          </a:xfrm>
          <a:prstGeom prst="rect">
            <a:avLst/>
          </a:prstGeom>
          <a:noFill/>
        </p:spPr>
        <p:txBody>
          <a:bodyPr wrap="none" rtlCol="0">
            <a:spAutoFit/>
          </a:bodyPr>
          <a:lstStyle/>
          <a:p>
            <a:r>
              <a:rPr lang="fr-FR" sz="2000" b="1" dirty="0" err="1" smtClean="0">
                <a:solidFill>
                  <a:schemeClr val="bg1"/>
                </a:solidFill>
              </a:rPr>
              <a:t>Lezard</a:t>
            </a:r>
            <a:r>
              <a:rPr lang="fr-FR" sz="2000" b="1" dirty="0" smtClean="0">
                <a:solidFill>
                  <a:schemeClr val="bg1"/>
                </a:solidFill>
              </a:rPr>
              <a:t> </a:t>
            </a:r>
            <a:endParaRPr lang="fr-FR" sz="2000" b="1" dirty="0">
              <a:solidFill>
                <a:schemeClr val="bg1"/>
              </a:solidFill>
            </a:endParaRPr>
          </a:p>
        </p:txBody>
      </p:sp>
      <p:sp>
        <p:nvSpPr>
          <p:cNvPr id="24" name="ZoneTexte 23"/>
          <p:cNvSpPr txBox="1"/>
          <p:nvPr/>
        </p:nvSpPr>
        <p:spPr>
          <a:xfrm>
            <a:off x="3632370" y="6139601"/>
            <a:ext cx="1920719" cy="400110"/>
          </a:xfrm>
          <a:prstGeom prst="rect">
            <a:avLst/>
          </a:prstGeom>
          <a:noFill/>
        </p:spPr>
        <p:txBody>
          <a:bodyPr wrap="none" rtlCol="0">
            <a:spAutoFit/>
          </a:bodyPr>
          <a:lstStyle/>
          <a:p>
            <a:r>
              <a:rPr lang="fr-FR" sz="2000" b="1" i="1" dirty="0" smtClean="0">
                <a:solidFill>
                  <a:schemeClr val="bg1"/>
                </a:solidFill>
              </a:rPr>
              <a:t>Moloch </a:t>
            </a:r>
            <a:r>
              <a:rPr lang="fr-FR" sz="2000" b="1" i="1" dirty="0" err="1" smtClean="0">
                <a:solidFill>
                  <a:schemeClr val="bg1"/>
                </a:solidFill>
              </a:rPr>
              <a:t>horridus</a:t>
            </a:r>
            <a:endParaRPr lang="fr-FR" sz="2000" b="1" i="1" dirty="0">
              <a:solidFill>
                <a:schemeClr val="bg1"/>
              </a:solidFill>
            </a:endParaRPr>
          </a:p>
        </p:txBody>
      </p:sp>
      <p:sp>
        <p:nvSpPr>
          <p:cNvPr id="25" name="Flèche droite 24"/>
          <p:cNvSpPr/>
          <p:nvPr/>
        </p:nvSpPr>
        <p:spPr>
          <a:xfrm>
            <a:off x="367875" y="3408461"/>
            <a:ext cx="324455" cy="14401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solidFill>
                <a:schemeClr val="bg1"/>
              </a:solidFill>
            </a:endParaRPr>
          </a:p>
        </p:txBody>
      </p:sp>
      <p:pic>
        <p:nvPicPr>
          <p:cNvPr id="2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73396" y="4392582"/>
            <a:ext cx="2170932" cy="17119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6" name="Groupe 27"/>
          <p:cNvGrpSpPr/>
          <p:nvPr/>
        </p:nvGrpSpPr>
        <p:grpSpPr>
          <a:xfrm>
            <a:off x="5941379" y="4004792"/>
            <a:ext cx="2723859" cy="2517906"/>
            <a:chOff x="6529214" y="1993090"/>
            <a:chExt cx="2723859" cy="2517906"/>
          </a:xfrm>
        </p:grpSpPr>
        <p:sp>
          <p:nvSpPr>
            <p:cNvPr id="29" name="Rectangle 28"/>
            <p:cNvSpPr/>
            <p:nvPr/>
          </p:nvSpPr>
          <p:spPr>
            <a:xfrm>
              <a:off x="6965139" y="4110886"/>
              <a:ext cx="2287934" cy="400110"/>
            </a:xfrm>
            <a:prstGeom prst="rect">
              <a:avLst/>
            </a:prstGeom>
          </p:spPr>
          <p:txBody>
            <a:bodyPr wrap="none">
              <a:spAutoFit/>
            </a:bodyPr>
            <a:lstStyle/>
            <a:p>
              <a:r>
                <a:rPr lang="fr-FR" sz="2000" b="1" i="1" dirty="0">
                  <a:solidFill>
                    <a:schemeClr val="bg1"/>
                  </a:solidFill>
                </a:rPr>
                <a:t>Opuntia </a:t>
              </a:r>
              <a:r>
                <a:rPr lang="fr-FR" sz="2000" b="1" i="1" dirty="0" err="1">
                  <a:solidFill>
                    <a:schemeClr val="bg1"/>
                  </a:solidFill>
                </a:rPr>
                <a:t>microdasys</a:t>
              </a:r>
              <a:endParaRPr lang="fr-FR" sz="2000" b="1" i="1" dirty="0">
                <a:solidFill>
                  <a:schemeClr val="bg1"/>
                </a:solidFill>
              </a:endParaRPr>
            </a:p>
          </p:txBody>
        </p:sp>
        <p:sp>
          <p:nvSpPr>
            <p:cNvPr id="30" name="ZoneTexte 29"/>
            <p:cNvSpPr txBox="1"/>
            <p:nvPr/>
          </p:nvSpPr>
          <p:spPr>
            <a:xfrm>
              <a:off x="7308304" y="1993090"/>
              <a:ext cx="941283" cy="400110"/>
            </a:xfrm>
            <a:prstGeom prst="rect">
              <a:avLst/>
            </a:prstGeom>
            <a:noFill/>
          </p:spPr>
          <p:txBody>
            <a:bodyPr wrap="none" rtlCol="0">
              <a:spAutoFit/>
            </a:bodyPr>
            <a:lstStyle/>
            <a:p>
              <a:r>
                <a:rPr lang="fr-FR" sz="2000" b="1" dirty="0" smtClean="0">
                  <a:solidFill>
                    <a:schemeClr val="bg1"/>
                  </a:solidFill>
                </a:rPr>
                <a:t>Cactus </a:t>
              </a:r>
              <a:endParaRPr lang="fr-FR" sz="2000" b="1" dirty="0">
                <a:solidFill>
                  <a:schemeClr val="bg1"/>
                </a:solidFill>
              </a:endParaRPr>
            </a:p>
          </p:txBody>
        </p:sp>
        <p:pic>
          <p:nvPicPr>
            <p:cNvPr id="3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29214" y="2395074"/>
              <a:ext cx="2449769" cy="17619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ZoneTexte 31"/>
            <p:cNvSpPr txBox="1"/>
            <p:nvPr/>
          </p:nvSpPr>
          <p:spPr>
            <a:xfrm>
              <a:off x="8248350" y="3493093"/>
              <a:ext cx="827584" cy="707886"/>
            </a:xfrm>
            <a:prstGeom prst="rect">
              <a:avLst/>
            </a:prstGeom>
            <a:noFill/>
          </p:spPr>
          <p:txBody>
            <a:bodyPr wrap="square" rtlCol="0">
              <a:spAutoFit/>
            </a:bodyPr>
            <a:lstStyle/>
            <a:p>
              <a:r>
                <a:rPr lang="fr-FR" sz="2000" b="1" dirty="0" smtClean="0">
                  <a:solidFill>
                    <a:schemeClr val="bg1"/>
                  </a:solidFill>
                </a:rPr>
                <a:t>500 </a:t>
              </a:r>
              <a:r>
                <a:rPr lang="fr-FR" sz="2000" b="1" dirty="0" smtClean="0">
                  <a:solidFill>
                    <a:schemeClr val="bg1"/>
                  </a:solidFill>
                  <a:latin typeface="Symbol" panose="05050102010706020507" pitchFamily="18" charset="2"/>
                </a:rPr>
                <a:t>m</a:t>
              </a:r>
              <a:r>
                <a:rPr lang="fr-FR" sz="2000" b="1" dirty="0" smtClean="0">
                  <a:solidFill>
                    <a:schemeClr val="bg1"/>
                  </a:solidFill>
                </a:rPr>
                <a:t>m</a:t>
              </a:r>
              <a:endParaRPr lang="fr-FR" sz="2000" b="1" dirty="0">
                <a:solidFill>
                  <a:schemeClr val="bg1"/>
                </a:solidFill>
              </a:endParaRPr>
            </a:p>
          </p:txBody>
        </p:sp>
      </p:grpSp>
      <p:pic>
        <p:nvPicPr>
          <p:cNvPr id="34" name="Picture 20" descr="C:\Users\Tadashi\Documents\Presentation\9-varanasi-figC.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58966" y="4404902"/>
            <a:ext cx="2185362" cy="1717686"/>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Rectangle 27"/>
          <p:cNvSpPr/>
          <p:nvPr/>
        </p:nvSpPr>
        <p:spPr>
          <a:xfrm>
            <a:off x="486887" y="178130"/>
            <a:ext cx="7932717" cy="1200329"/>
          </a:xfrm>
          <a:prstGeom prst="rect">
            <a:avLst/>
          </a:prstGeom>
        </p:spPr>
        <p:txBody>
          <a:bodyPr wrap="square">
            <a:spAutoFit/>
          </a:bodyPr>
          <a:lstStyle/>
          <a:p>
            <a:pPr algn="ctr"/>
            <a:r>
              <a:rPr lang="fr-FR" sz="3600" b="1" dirty="0" smtClean="0">
                <a:solidFill>
                  <a:srgbClr val="FFFF00"/>
                </a:solidFill>
                <a:effectLst>
                  <a:outerShdw blurRad="38100" dist="38100" dir="2700000" algn="tl">
                    <a:srgbClr val="000000">
                      <a:alpha val="43137"/>
                    </a:srgbClr>
                  </a:outerShdw>
                </a:effectLst>
                <a:latin typeface="+mj-lt"/>
              </a:rPr>
              <a:t>5-Eau douce et climatisation passive par froid radiatif</a:t>
            </a:r>
            <a:endParaRPr lang="fr-FR" sz="3600" dirty="0">
              <a:latin typeface="+mj-lt"/>
            </a:endParaRPr>
          </a:p>
        </p:txBody>
      </p:sp>
    </p:spTree>
    <p:extLst>
      <p:ext uri="{BB962C8B-B14F-4D97-AF65-F5344CB8AC3E}">
        <p14:creationId xmlns="" xmlns:p14="http://schemas.microsoft.com/office/powerpoint/2010/main" val="170269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21" grpId="0"/>
      <p:bldP spid="23" grpId="0"/>
      <p:bldP spid="24" grpId="0"/>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326571" y="2220776"/>
            <a:ext cx="8658919" cy="1282748"/>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5EDF52B9-DD07-4F2F-8D8C-163BE42E8610}" type="slidenum">
              <a:rPr lang="fr-FR" smtClean="0"/>
              <a:pPr/>
              <a:t>33</a:t>
            </a:fld>
            <a:endParaRPr lang="fr-FR"/>
          </a:p>
        </p:txBody>
      </p:sp>
      <p:sp>
        <p:nvSpPr>
          <p:cNvPr id="11" name="Rectangle 10"/>
          <p:cNvSpPr/>
          <p:nvPr/>
        </p:nvSpPr>
        <p:spPr>
          <a:xfrm>
            <a:off x="541191" y="2270349"/>
            <a:ext cx="7900111" cy="461665"/>
          </a:xfrm>
          <a:prstGeom prst="rect">
            <a:avLst/>
          </a:prstGeom>
        </p:spPr>
        <p:txBody>
          <a:bodyPr wrap="none">
            <a:spAutoFit/>
          </a:bodyPr>
          <a:lstStyle/>
          <a:p>
            <a:r>
              <a:rPr lang="fr-FR" altLang="ja-JP" sz="2400" b="1" dirty="0" smtClean="0">
                <a:solidFill>
                  <a:schemeClr val="bg1"/>
                </a:solidFill>
                <a:ea typeface="ＭＳ Ｐゴシック" pitchFamily="34" charset="-128"/>
              </a:rPr>
              <a:t>Implantation dans des Pays </a:t>
            </a:r>
            <a:r>
              <a:rPr lang="fr-FR" altLang="ja-JP" sz="2400" b="1" dirty="0">
                <a:solidFill>
                  <a:schemeClr val="bg1"/>
                </a:solidFill>
                <a:ea typeface="ＭＳ Ｐゴシック" pitchFamily="34" charset="-128"/>
              </a:rPr>
              <a:t>émergents et en développement</a:t>
            </a:r>
            <a:endParaRPr lang="fr-FR" sz="2400" b="1" dirty="0">
              <a:solidFill>
                <a:schemeClr val="bg1"/>
              </a:solidFill>
            </a:endParaRPr>
          </a:p>
        </p:txBody>
      </p:sp>
      <p:sp>
        <p:nvSpPr>
          <p:cNvPr id="12" name="Rectangle 11"/>
          <p:cNvSpPr/>
          <p:nvPr/>
        </p:nvSpPr>
        <p:spPr>
          <a:xfrm>
            <a:off x="126897" y="1592555"/>
            <a:ext cx="9017103" cy="461665"/>
          </a:xfrm>
          <a:prstGeom prst="rect">
            <a:avLst/>
          </a:prstGeom>
        </p:spPr>
        <p:txBody>
          <a:bodyPr wrap="square">
            <a:spAutoFit/>
          </a:bodyPr>
          <a:lstStyle/>
          <a:p>
            <a:r>
              <a:rPr lang="fr-FR" sz="2400" b="1" dirty="0">
                <a:solidFill>
                  <a:schemeClr val="bg1"/>
                </a:solidFill>
              </a:rPr>
              <a:t>Aujourd’hui, </a:t>
            </a:r>
            <a:r>
              <a:rPr lang="fr-FR" sz="2400" b="1" dirty="0" smtClean="0">
                <a:solidFill>
                  <a:schemeClr val="bg1"/>
                </a:solidFill>
              </a:rPr>
              <a:t>un </a:t>
            </a:r>
            <a:r>
              <a:rPr lang="fr-FR" sz="2400" b="1" dirty="0">
                <a:solidFill>
                  <a:schemeClr val="bg1"/>
                </a:solidFill>
              </a:rPr>
              <a:t>habitant </a:t>
            </a:r>
            <a:r>
              <a:rPr lang="fr-FR" sz="2400" b="1" dirty="0" smtClean="0">
                <a:solidFill>
                  <a:schemeClr val="bg1"/>
                </a:solidFill>
              </a:rPr>
              <a:t>sur six dans </a:t>
            </a:r>
            <a:r>
              <a:rPr lang="fr-FR" sz="2400" b="1" dirty="0">
                <a:solidFill>
                  <a:schemeClr val="bg1"/>
                </a:solidFill>
              </a:rPr>
              <a:t>le </a:t>
            </a:r>
            <a:r>
              <a:rPr lang="fr-FR" sz="2400" b="1" dirty="0" smtClean="0">
                <a:solidFill>
                  <a:schemeClr val="bg1"/>
                </a:solidFill>
              </a:rPr>
              <a:t>monde manque d’eau potable </a:t>
            </a:r>
            <a:endParaRPr lang="fr-FR" sz="2400" b="1" dirty="0">
              <a:solidFill>
                <a:schemeClr val="bg1"/>
              </a:solidFill>
            </a:endParaRPr>
          </a:p>
        </p:txBody>
      </p:sp>
      <p:sp>
        <p:nvSpPr>
          <p:cNvPr id="15" name="ZoneTexte 14"/>
          <p:cNvSpPr txBox="1"/>
          <p:nvPr/>
        </p:nvSpPr>
        <p:spPr>
          <a:xfrm>
            <a:off x="456400" y="5570144"/>
            <a:ext cx="8814593" cy="830997"/>
          </a:xfrm>
          <a:prstGeom prst="rect">
            <a:avLst/>
          </a:prstGeom>
          <a:noFill/>
        </p:spPr>
        <p:txBody>
          <a:bodyPr wrap="none" rtlCol="0">
            <a:spAutoFit/>
          </a:bodyPr>
          <a:lstStyle/>
          <a:p>
            <a:r>
              <a:rPr lang="fr-FR" sz="2400" b="1" dirty="0" smtClean="0">
                <a:solidFill>
                  <a:schemeClr val="bg1"/>
                </a:solidFill>
              </a:rPr>
              <a:t>Développement de toitures rafraichissantes et récupératrices d’eau </a:t>
            </a:r>
          </a:p>
          <a:p>
            <a:r>
              <a:rPr lang="fr-FR" sz="2400" b="1" dirty="0" smtClean="0">
                <a:solidFill>
                  <a:schemeClr val="bg1"/>
                </a:solidFill>
              </a:rPr>
              <a:t>de grande envergure </a:t>
            </a:r>
            <a:endParaRPr lang="fr-FR" sz="2400" b="1" dirty="0">
              <a:solidFill>
                <a:schemeClr val="bg1"/>
              </a:solidFill>
            </a:endParaRPr>
          </a:p>
        </p:txBody>
      </p:sp>
      <p:pic>
        <p:nvPicPr>
          <p:cNvPr id="16"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07054" y="4180810"/>
            <a:ext cx="1679458" cy="12348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ZoneTexte 16"/>
          <p:cNvSpPr txBox="1"/>
          <p:nvPr/>
        </p:nvSpPr>
        <p:spPr>
          <a:xfrm>
            <a:off x="456400" y="3785837"/>
            <a:ext cx="5661550" cy="1569660"/>
          </a:xfrm>
          <a:prstGeom prst="rect">
            <a:avLst/>
          </a:prstGeom>
          <a:noFill/>
        </p:spPr>
        <p:txBody>
          <a:bodyPr wrap="none" rtlCol="0">
            <a:spAutoFit/>
          </a:bodyPr>
          <a:lstStyle/>
          <a:p>
            <a:r>
              <a:rPr lang="fr-FR" sz="2400" b="1" dirty="0" smtClean="0">
                <a:solidFill>
                  <a:schemeClr val="bg1"/>
                </a:solidFill>
              </a:rPr>
              <a:t>Accès à l’eau pour certaines populations</a:t>
            </a:r>
          </a:p>
          <a:p>
            <a:endParaRPr lang="fr-FR" sz="2400" b="1" dirty="0">
              <a:solidFill>
                <a:schemeClr val="bg1"/>
              </a:solidFill>
            </a:endParaRPr>
          </a:p>
          <a:p>
            <a:r>
              <a:rPr lang="fr-FR" altLang="ja-JP" sz="2400" b="1" dirty="0" smtClean="0">
                <a:solidFill>
                  <a:schemeClr val="bg1"/>
                </a:solidFill>
                <a:ea typeface="MS PGothic" pitchFamily="34" charset="-128"/>
              </a:rPr>
              <a:t>Développement des condenseurs </a:t>
            </a:r>
            <a:r>
              <a:rPr lang="fr-FR" altLang="ja-JP" sz="2400" b="1" dirty="0">
                <a:solidFill>
                  <a:schemeClr val="bg1"/>
                </a:solidFill>
                <a:ea typeface="MS PGothic" pitchFamily="34" charset="-128"/>
              </a:rPr>
              <a:t>portatifs</a:t>
            </a:r>
            <a:r>
              <a:rPr lang="fr-FR" sz="2400" b="1" dirty="0" smtClean="0">
                <a:solidFill>
                  <a:schemeClr val="bg1"/>
                </a:solidFill>
              </a:rPr>
              <a:t> </a:t>
            </a:r>
          </a:p>
          <a:p>
            <a:r>
              <a:rPr lang="fr-FR" sz="2400" b="1" dirty="0" smtClean="0">
                <a:solidFill>
                  <a:schemeClr val="bg1"/>
                </a:solidFill>
              </a:rPr>
              <a:t>pour les populations nomades</a:t>
            </a:r>
            <a:endParaRPr lang="fr-FR" sz="2400" b="1" dirty="0">
              <a:solidFill>
                <a:schemeClr val="bg1"/>
              </a:solidFill>
            </a:endParaRPr>
          </a:p>
        </p:txBody>
      </p:sp>
      <p:sp>
        <p:nvSpPr>
          <p:cNvPr id="2" name="ZoneTexte 1"/>
          <p:cNvSpPr txBox="1"/>
          <p:nvPr/>
        </p:nvSpPr>
        <p:spPr>
          <a:xfrm>
            <a:off x="2312125" y="2924293"/>
            <a:ext cx="4267258" cy="461665"/>
          </a:xfrm>
          <a:prstGeom prst="rect">
            <a:avLst/>
          </a:prstGeom>
          <a:noFill/>
        </p:spPr>
        <p:txBody>
          <a:bodyPr wrap="none" rtlCol="0">
            <a:spAutoFit/>
          </a:bodyPr>
          <a:lstStyle/>
          <a:p>
            <a:r>
              <a:rPr lang="fr-FR" sz="2400" dirty="0" smtClean="0">
                <a:solidFill>
                  <a:schemeClr val="bg1"/>
                </a:solidFill>
              </a:rPr>
              <a:t>En partenariat avec l’ONG  OPUR</a:t>
            </a:r>
            <a:endParaRPr lang="fr-FR" sz="2400" dirty="0">
              <a:solidFill>
                <a:schemeClr val="bg1"/>
              </a:solidFill>
            </a:endParaRPr>
          </a:p>
        </p:txBody>
      </p:sp>
      <p:sp>
        <p:nvSpPr>
          <p:cNvPr id="13" name="Rectangle 12"/>
          <p:cNvSpPr/>
          <p:nvPr/>
        </p:nvSpPr>
        <p:spPr>
          <a:xfrm>
            <a:off x="712519" y="327085"/>
            <a:ext cx="8110847" cy="1200329"/>
          </a:xfrm>
          <a:prstGeom prst="rect">
            <a:avLst/>
          </a:prstGeom>
        </p:spPr>
        <p:txBody>
          <a:bodyPr wrap="square">
            <a:spAutoFit/>
          </a:bodyPr>
          <a:lstStyle/>
          <a:p>
            <a:pPr algn="ctr"/>
            <a:r>
              <a:rPr lang="fr-FR" sz="3600" b="1" dirty="0" smtClean="0">
                <a:solidFill>
                  <a:srgbClr val="FFFF00"/>
                </a:solidFill>
                <a:effectLst>
                  <a:outerShdw blurRad="38100" dist="38100" dir="2700000" algn="tl">
                    <a:srgbClr val="000000">
                      <a:alpha val="43137"/>
                    </a:srgbClr>
                  </a:outerShdw>
                </a:effectLst>
                <a:latin typeface="+mj-lt"/>
              </a:rPr>
              <a:t>5-Eau douce et climatisation passive par froid radiatif</a:t>
            </a:r>
            <a:endParaRPr lang="fr-FR" sz="3600" dirty="0">
              <a:latin typeface="+mj-lt"/>
            </a:endParaRPr>
          </a:p>
        </p:txBody>
      </p:sp>
    </p:spTree>
    <p:extLst>
      <p:ext uri="{BB962C8B-B14F-4D97-AF65-F5344CB8AC3E}">
        <p14:creationId xmlns="" xmlns:p14="http://schemas.microsoft.com/office/powerpoint/2010/main" val="24071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2" grpId="0"/>
      <p:bldP spid="15" grpId="0"/>
      <p:bldP spid="17"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FFFF00"/>
                </a:solidFill>
                <a:effectLst>
                  <a:outerShdw blurRad="38100" dist="38100" dir="2700000" algn="tl">
                    <a:srgbClr val="000000">
                      <a:alpha val="43137"/>
                    </a:srgbClr>
                  </a:outerShdw>
                </a:effectLst>
              </a:rPr>
              <a:t>6-Demande de l’urbanisation et de la ruralisation en énergie  (DUREE)</a:t>
            </a:r>
            <a:endParaRPr lang="fr-FR" sz="3600" b="1" dirty="0">
              <a:solidFill>
                <a:srgbClr val="FFFF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a:bodyPr>
          <a:lstStyle/>
          <a:p>
            <a:pPr algn="ctr">
              <a:buNone/>
            </a:pPr>
            <a:endParaRPr lang="fr-FR" sz="4400" b="1" dirty="0" smtClean="0">
              <a:solidFill>
                <a:schemeClr val="bg1"/>
              </a:solidFill>
            </a:endParaRPr>
          </a:p>
          <a:p>
            <a:pPr algn="ctr">
              <a:buNone/>
            </a:pPr>
            <a:r>
              <a:rPr lang="fr-FR" sz="3600" b="1" dirty="0" smtClean="0">
                <a:solidFill>
                  <a:schemeClr val="bg1"/>
                </a:solidFill>
              </a:rPr>
              <a:t>Enjeux </a:t>
            </a:r>
          </a:p>
          <a:p>
            <a:r>
              <a:rPr lang="fr-FR" b="1" dirty="0" smtClean="0">
                <a:solidFill>
                  <a:schemeClr val="bg1"/>
                </a:solidFill>
                <a:effectLst>
                  <a:outerShdw blurRad="38100" dist="38100" dir="2700000" algn="tl">
                    <a:srgbClr val="000000">
                      <a:alpha val="43137"/>
                    </a:srgbClr>
                  </a:outerShdw>
                </a:effectLst>
              </a:rPr>
              <a:t>Modélisation du métabolisme urbain</a:t>
            </a:r>
            <a:endParaRPr lang="fr-FR" b="1" dirty="0" smtClean="0">
              <a:effectLst>
                <a:outerShdw blurRad="38100" dist="38100" dir="2700000" algn="tl">
                  <a:srgbClr val="000000">
                    <a:alpha val="43137"/>
                  </a:srgbClr>
                </a:outerShdw>
              </a:effectLst>
            </a:endParaRPr>
          </a:p>
          <a:p>
            <a:r>
              <a:rPr lang="fr-FR" b="1" dirty="0" smtClean="0">
                <a:solidFill>
                  <a:schemeClr val="bg1"/>
                </a:solidFill>
              </a:rPr>
              <a:t>Nourrir les systèmes urbains métropolitains: enjeux pour les espaces ruraux et l’agriculture liés à la sécurité alimentaire</a:t>
            </a:r>
            <a:endParaRPr lang="fr-FR" b="1" dirty="0" smtClean="0"/>
          </a:p>
          <a:p>
            <a:r>
              <a:rPr lang="fr-FR" b="1" dirty="0" smtClean="0">
                <a:solidFill>
                  <a:schemeClr val="bg1"/>
                </a:solidFill>
              </a:rPr>
              <a:t>Objet de recherche transdisciplinaire nécessitant une approche pluridisciplinaire </a:t>
            </a:r>
          </a:p>
          <a:p>
            <a:endParaRPr lang="fr-FR" b="1" dirty="0" smtClean="0">
              <a:solidFill>
                <a:schemeClr val="bg1"/>
              </a:solidFill>
            </a:endParaRPr>
          </a:p>
          <a:p>
            <a:endParaRPr lang="fr-FR" b="1" dirty="0" smtClean="0">
              <a:solidFill>
                <a:schemeClr val="bg1"/>
              </a:solidFill>
            </a:endParaRPr>
          </a:p>
          <a:p>
            <a:endParaRPr lang="fr-FR" dirty="0">
              <a:solidFill>
                <a:schemeClr val="bg1"/>
              </a:solidFill>
            </a:endParaRPr>
          </a:p>
        </p:txBody>
      </p:sp>
      <p:sp>
        <p:nvSpPr>
          <p:cNvPr id="4" name="Espace réservé du numéro de diapositive 3"/>
          <p:cNvSpPr>
            <a:spLocks noGrp="1"/>
          </p:cNvSpPr>
          <p:nvPr>
            <p:ph type="sldNum" sz="quarter" idx="12"/>
          </p:nvPr>
        </p:nvSpPr>
        <p:spPr/>
        <p:txBody>
          <a:bodyPr/>
          <a:lstStyle/>
          <a:p>
            <a:fld id="{5EDF52B9-DD07-4F2F-8D8C-163BE42E8610}" type="slidenum">
              <a:rPr lang="fr-FR" smtClean="0"/>
              <a:pPr/>
              <a:t>34</a:t>
            </a:fld>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FFFF00"/>
                </a:solidFill>
                <a:effectLst>
                  <a:outerShdw blurRad="38100" dist="38100" dir="2700000" algn="tl">
                    <a:srgbClr val="000000">
                      <a:alpha val="43137"/>
                    </a:srgbClr>
                  </a:outerShdw>
                </a:effectLst>
              </a:rPr>
              <a:t>6-Demande de l’urbanisation et de la ruralisation en énergie  (DUREE)</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35</a:t>
            </a:fld>
            <a:endParaRPr lang="fr-FR"/>
          </a:p>
        </p:txBody>
      </p:sp>
      <p:sp>
        <p:nvSpPr>
          <p:cNvPr id="4" name="Rectangle 3"/>
          <p:cNvSpPr/>
          <p:nvPr/>
        </p:nvSpPr>
        <p:spPr>
          <a:xfrm>
            <a:off x="285008" y="1843591"/>
            <a:ext cx="8372104" cy="4801314"/>
          </a:xfrm>
          <a:prstGeom prst="rect">
            <a:avLst/>
          </a:prstGeom>
        </p:spPr>
        <p:txBody>
          <a:bodyPr wrap="square">
            <a:spAutoFit/>
          </a:bodyPr>
          <a:lstStyle/>
          <a:p>
            <a:endParaRPr lang="fr-FR" dirty="0" smtClean="0"/>
          </a:p>
          <a:p>
            <a:pPr>
              <a:buFont typeface="Arial" pitchFamily="34" charset="0"/>
              <a:buChar char="•"/>
            </a:pPr>
            <a:endParaRPr lang="fr-FR" sz="2400" b="1" dirty="0" smtClean="0">
              <a:solidFill>
                <a:schemeClr val="bg1"/>
              </a:solidFill>
            </a:endParaRPr>
          </a:p>
          <a:p>
            <a:pPr>
              <a:buFont typeface="Arial" pitchFamily="34" charset="0"/>
              <a:buChar char="•"/>
            </a:pPr>
            <a:r>
              <a:rPr lang="fr-FR" sz="2400" b="1" dirty="0" smtClean="0">
                <a:solidFill>
                  <a:schemeClr val="bg1"/>
                </a:solidFill>
              </a:rPr>
              <a:t>Analyser la demande </a:t>
            </a:r>
            <a:r>
              <a:rPr lang="fr-FR" sz="2400" b="1" dirty="0" err="1" smtClean="0">
                <a:solidFill>
                  <a:schemeClr val="bg1"/>
                </a:solidFill>
              </a:rPr>
              <a:t>enénergie</a:t>
            </a:r>
            <a:r>
              <a:rPr lang="fr-FR" sz="2400" b="1" dirty="0" smtClean="0">
                <a:solidFill>
                  <a:schemeClr val="bg1"/>
                </a:solidFill>
              </a:rPr>
              <a:t> de métropoles internationales ou régionales sur les divers continents.</a:t>
            </a:r>
          </a:p>
          <a:p>
            <a:pPr>
              <a:buFont typeface="Arial" pitchFamily="34" charset="0"/>
              <a:buChar char="•"/>
            </a:pPr>
            <a:endParaRPr lang="fr-FR" sz="2400" dirty="0" smtClean="0">
              <a:solidFill>
                <a:schemeClr val="bg1"/>
              </a:solidFill>
            </a:endParaRPr>
          </a:p>
          <a:p>
            <a:pPr>
              <a:buFont typeface="Arial" pitchFamily="34" charset="0"/>
              <a:buChar char="•"/>
            </a:pPr>
            <a:r>
              <a:rPr lang="fr-FR" sz="2400" b="1" dirty="0" smtClean="0">
                <a:solidFill>
                  <a:schemeClr val="bg1"/>
                </a:solidFill>
              </a:rPr>
              <a:t>Focus sur l’aire métropolitaine parisienne et son évolution depuis le XIXe siècle</a:t>
            </a:r>
          </a:p>
          <a:p>
            <a:r>
              <a:rPr lang="fr-FR" sz="2400" dirty="0" smtClean="0">
                <a:solidFill>
                  <a:schemeClr val="bg1"/>
                </a:solidFill>
              </a:rPr>
              <a:t>&gt;&gt;&gt;A partir de ce cas bien documenté, perspective comparatiste inter-métropoles. </a:t>
            </a:r>
          </a:p>
          <a:p>
            <a:pPr>
              <a:buFont typeface="Arial" pitchFamily="34" charset="0"/>
              <a:buChar char="•"/>
            </a:pPr>
            <a:endParaRPr lang="fr-FR" sz="2400" dirty="0" smtClean="0">
              <a:solidFill>
                <a:schemeClr val="bg1"/>
              </a:solidFill>
            </a:endParaRPr>
          </a:p>
          <a:p>
            <a:pPr>
              <a:buFont typeface="Arial" pitchFamily="34" charset="0"/>
              <a:buChar char="•"/>
            </a:pPr>
            <a:r>
              <a:rPr lang="fr-FR" sz="2400" b="1" dirty="0" smtClean="0">
                <a:solidFill>
                  <a:schemeClr val="bg1"/>
                </a:solidFill>
              </a:rPr>
              <a:t>Envisager l’insertion des nouvelles formes d’énergie produites au sein des aires métropolitaines</a:t>
            </a:r>
          </a:p>
          <a:p>
            <a:endParaRPr lang="fr-FR" sz="2400" dirty="0" smtClean="0">
              <a:solidFill>
                <a:schemeClr val="bg1"/>
              </a:solidFill>
            </a:endParaRPr>
          </a:p>
        </p:txBody>
      </p:sp>
      <p:sp>
        <p:nvSpPr>
          <p:cNvPr id="5" name="ZoneTexte 4"/>
          <p:cNvSpPr txBox="1"/>
          <p:nvPr/>
        </p:nvSpPr>
        <p:spPr>
          <a:xfrm>
            <a:off x="2778826" y="1698175"/>
            <a:ext cx="3515096" cy="646331"/>
          </a:xfrm>
          <a:prstGeom prst="rect">
            <a:avLst/>
          </a:prstGeom>
          <a:noFill/>
        </p:spPr>
        <p:txBody>
          <a:bodyPr wrap="square" rtlCol="0">
            <a:spAutoFit/>
          </a:bodyPr>
          <a:lstStyle/>
          <a:p>
            <a:pPr algn="ctr"/>
            <a:r>
              <a:rPr lang="fr-FR" sz="3600" b="1" dirty="0" smtClean="0">
                <a:solidFill>
                  <a:schemeClr val="bg1"/>
                </a:solidFill>
              </a:rPr>
              <a:t>Approche</a:t>
            </a:r>
            <a:endParaRPr lang="fr-FR" sz="3600"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FFFF00"/>
                </a:solidFill>
                <a:effectLst>
                  <a:outerShdw blurRad="38100" dist="38100" dir="2700000" algn="tl">
                    <a:srgbClr val="000000">
                      <a:alpha val="43137"/>
                    </a:srgbClr>
                  </a:outerShdw>
                </a:effectLst>
              </a:rPr>
              <a:t>6-Demande de l’urbanisation et de la ruralisation en énergie  (DUREE)</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36</a:t>
            </a:fld>
            <a:endParaRPr lang="fr-FR"/>
          </a:p>
        </p:txBody>
      </p:sp>
      <p:pic>
        <p:nvPicPr>
          <p:cNvPr id="15362" name="Picture 2"/>
          <p:cNvPicPr>
            <a:picLocks noChangeAspect="1" noChangeArrowheads="1"/>
          </p:cNvPicPr>
          <p:nvPr/>
        </p:nvPicPr>
        <p:blipFill>
          <a:blip r:embed="rId2" cstate="print"/>
          <a:srcRect/>
          <a:stretch>
            <a:fillRect/>
          </a:stretch>
        </p:blipFill>
        <p:spPr bwMode="auto">
          <a:xfrm>
            <a:off x="130624" y="3242677"/>
            <a:ext cx="2850082" cy="2892977"/>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3158834" y="3265744"/>
            <a:ext cx="2834280" cy="2870524"/>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6166703" y="3235460"/>
            <a:ext cx="2834791" cy="2856541"/>
          </a:xfrm>
          <a:prstGeom prst="rect">
            <a:avLst/>
          </a:prstGeom>
          <a:noFill/>
          <a:ln w="9525">
            <a:noFill/>
            <a:miter lim="800000"/>
            <a:headEnd/>
            <a:tailEnd/>
          </a:ln>
        </p:spPr>
      </p:pic>
      <p:sp>
        <p:nvSpPr>
          <p:cNvPr id="7" name="ZoneTexte 6"/>
          <p:cNvSpPr txBox="1"/>
          <p:nvPr/>
        </p:nvSpPr>
        <p:spPr>
          <a:xfrm>
            <a:off x="403761" y="3336969"/>
            <a:ext cx="902525" cy="369332"/>
          </a:xfrm>
          <a:prstGeom prst="rect">
            <a:avLst/>
          </a:prstGeom>
          <a:noFill/>
        </p:spPr>
        <p:txBody>
          <a:bodyPr wrap="square" rtlCol="0">
            <a:spAutoFit/>
          </a:bodyPr>
          <a:lstStyle/>
          <a:p>
            <a:r>
              <a:rPr lang="fr-FR" b="1" dirty="0" smtClean="0">
                <a:solidFill>
                  <a:schemeClr val="bg1"/>
                </a:solidFill>
              </a:rPr>
              <a:t>1972</a:t>
            </a:r>
            <a:endParaRPr lang="fr-FR" b="1" dirty="0">
              <a:solidFill>
                <a:schemeClr val="bg1"/>
              </a:solidFill>
            </a:endParaRPr>
          </a:p>
        </p:txBody>
      </p:sp>
      <p:pic>
        <p:nvPicPr>
          <p:cNvPr id="15365" name="Picture 5"/>
          <p:cNvPicPr>
            <a:picLocks noChangeAspect="1" noChangeArrowheads="1"/>
          </p:cNvPicPr>
          <p:nvPr/>
        </p:nvPicPr>
        <p:blipFill>
          <a:blip r:embed="rId5" cstate="print"/>
          <a:srcRect/>
          <a:stretch>
            <a:fillRect/>
          </a:stretch>
        </p:blipFill>
        <p:spPr bwMode="auto">
          <a:xfrm>
            <a:off x="2683800" y="1911927"/>
            <a:ext cx="3800103" cy="1167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FF00"/>
                </a:solidFill>
                <a:effectLst>
                  <a:outerShdw blurRad="38100" dist="38100" dir="2700000" algn="tl">
                    <a:srgbClr val="000000">
                      <a:alpha val="43137"/>
                    </a:srgbClr>
                  </a:outerShdw>
                </a:effectLst>
              </a:rPr>
              <a:t>6-Demande de l’urbanisation et de la ruralisation en énergie  (DUREE)</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37</a:t>
            </a:fld>
            <a:endParaRPr lang="fr-FR"/>
          </a:p>
        </p:txBody>
      </p:sp>
      <p:pic>
        <p:nvPicPr>
          <p:cNvPr id="4" name="Image 3"/>
          <p:cNvPicPr/>
          <p:nvPr/>
        </p:nvPicPr>
        <p:blipFill rotWithShape="1">
          <a:blip r:embed="rId2" cstate="print"/>
          <a:srcRect b="2414"/>
          <a:stretch/>
        </p:blipFill>
        <p:spPr bwMode="auto">
          <a:xfrm>
            <a:off x="1638787" y="1876295"/>
            <a:ext cx="5985163" cy="3942607"/>
          </a:xfrm>
          <a:prstGeom prst="rect">
            <a:avLst/>
          </a:prstGeom>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
        <p:nvSpPr>
          <p:cNvPr id="61441" name="Rectangle 1"/>
          <p:cNvSpPr>
            <a:spLocks noChangeArrowheads="1"/>
          </p:cNvSpPr>
          <p:nvPr/>
        </p:nvSpPr>
        <p:spPr bwMode="auto">
          <a:xfrm>
            <a:off x="688769" y="5762477"/>
            <a:ext cx="760020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2400" b="1" dirty="0" smtClean="0">
                <a:solidFill>
                  <a:schemeClr val="bg1"/>
                </a:solidFill>
                <a:latin typeface="Calibri" pitchFamily="34" charset="0"/>
                <a:ea typeface="ヒラギノ角ゴ Pro W3"/>
                <a:cs typeface="Times New Roman" pitchFamily="18" charset="0"/>
              </a:rPr>
              <a:t> </a:t>
            </a:r>
            <a:r>
              <a:rPr kumimoji="0" lang="fr-FR" sz="2400" b="1" i="0" u="none" strike="noStrike" cap="none" normalizeH="0" baseline="0" dirty="0" smtClean="0">
                <a:ln>
                  <a:noFill/>
                </a:ln>
                <a:solidFill>
                  <a:schemeClr val="bg1"/>
                </a:solidFill>
                <a:effectLst/>
                <a:latin typeface="Calibri" pitchFamily="34" charset="0"/>
                <a:ea typeface="ヒラギノ角ゴ Pro W3"/>
                <a:cs typeface="Times New Roman" pitchFamily="18" charset="0"/>
              </a:rPr>
              <a:t> Région Ile-de-France - Consommation d’électricité de basse tension rapportée au nombre d’habitants</a:t>
            </a:r>
            <a:endParaRPr kumimoji="0" lang="fr-FR" sz="4000" b="1"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4276" y="305750"/>
            <a:ext cx="7886700" cy="1325563"/>
          </a:xfrm>
        </p:spPr>
        <p:txBody>
          <a:bodyPr>
            <a:normAutofit/>
          </a:bodyPr>
          <a:lstStyle/>
          <a:p>
            <a:r>
              <a:rPr lang="fr-FR" sz="3600" b="1" dirty="0" smtClean="0">
                <a:solidFill>
                  <a:srgbClr val="FFFF00"/>
                </a:solidFill>
                <a:effectLst>
                  <a:outerShdw blurRad="38100" dist="38100" dir="2700000" algn="tl">
                    <a:srgbClr val="000000">
                      <a:alpha val="43137"/>
                    </a:srgbClr>
                  </a:outerShdw>
                </a:effectLst>
              </a:rPr>
              <a:t>6-Demande de l’urbanisation et de la ruralisation en énergie  (DUREE)</a:t>
            </a:r>
            <a:endParaRPr lang="fr-FR" sz="3600" dirty="0"/>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38</a:t>
            </a:fld>
            <a:endParaRPr lang="fr-FR"/>
          </a:p>
        </p:txBody>
      </p:sp>
      <p:pic>
        <p:nvPicPr>
          <p:cNvPr id="4" name="Image 3" descr="Abu-Dhabi.PNG"/>
          <p:cNvPicPr/>
          <p:nvPr/>
        </p:nvPicPr>
        <p:blipFill>
          <a:blip r:embed="rId2" cstate="print"/>
          <a:stretch>
            <a:fillRect/>
          </a:stretch>
        </p:blipFill>
        <p:spPr>
          <a:xfrm>
            <a:off x="2185659" y="1738479"/>
            <a:ext cx="4737655" cy="2180397"/>
          </a:xfrm>
          <a:prstGeom prst="rect">
            <a:avLst/>
          </a:prstGeom>
        </p:spPr>
      </p:pic>
      <p:pic>
        <p:nvPicPr>
          <p:cNvPr id="5" name="Image 4" descr="lumières-IDF.PNG"/>
          <p:cNvPicPr/>
          <p:nvPr/>
        </p:nvPicPr>
        <p:blipFill>
          <a:blip r:embed="rId3" cstate="print"/>
          <a:stretch>
            <a:fillRect/>
          </a:stretch>
        </p:blipFill>
        <p:spPr>
          <a:xfrm>
            <a:off x="2243841" y="4399610"/>
            <a:ext cx="4656317" cy="2048780"/>
          </a:xfrm>
          <a:prstGeom prst="rect">
            <a:avLst/>
          </a:prstGeom>
        </p:spPr>
      </p:pic>
      <p:sp>
        <p:nvSpPr>
          <p:cNvPr id="6" name="Rectangle 5"/>
          <p:cNvSpPr/>
          <p:nvPr/>
        </p:nvSpPr>
        <p:spPr>
          <a:xfrm>
            <a:off x="665009" y="6436420"/>
            <a:ext cx="7944592" cy="461665"/>
          </a:xfrm>
          <a:prstGeom prst="rect">
            <a:avLst/>
          </a:prstGeom>
        </p:spPr>
        <p:txBody>
          <a:bodyPr wrap="square">
            <a:spAutoFit/>
          </a:bodyPr>
          <a:lstStyle/>
          <a:p>
            <a:pPr algn="ctr"/>
            <a:r>
              <a:rPr lang="fr-FR" sz="2400" b="1" dirty="0" smtClean="0">
                <a:solidFill>
                  <a:schemeClr val="bg1"/>
                </a:solidFill>
              </a:rPr>
              <a:t>Densité de population et lumières de nuit en Ile de France</a:t>
            </a:r>
            <a:endParaRPr lang="fr-FR" sz="2400" b="1" dirty="0">
              <a:solidFill>
                <a:schemeClr val="bg1"/>
              </a:solidFill>
            </a:endParaRPr>
          </a:p>
        </p:txBody>
      </p:sp>
      <p:sp>
        <p:nvSpPr>
          <p:cNvPr id="153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Croissance urbaine et extension spatiale des lumi</a:t>
            </a:r>
            <a:r>
              <a:rPr kumimoji="0" lang="fr-FR" sz="1100" b="0" i="0" u="none" strike="noStrike" cap="none" normalizeH="0" baseline="0" smtClean="0">
                <a:ln>
                  <a:noFill/>
                </a:ln>
                <a:solidFill>
                  <a:schemeClr val="tx1"/>
                </a:solidFill>
                <a:effectLst/>
                <a:latin typeface="Cambria"/>
                <a:ea typeface="Times New Roman" pitchFamily="18" charset="0"/>
                <a:cs typeface="Times New Roman" pitchFamily="18" charset="0"/>
              </a:rPr>
              <a:t>è</a:t>
            </a:r>
            <a:r>
              <a:rPr kumimoji="0" lang="fr-F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res de nuit</a:t>
            </a:r>
            <a:r>
              <a:rPr kumimoji="0" lang="fr-FR" sz="1100" b="0" i="0" u="none" strike="noStrike" cap="none" normalizeH="0" baseline="0" smtClean="0">
                <a:ln>
                  <a:noFill/>
                </a:ln>
                <a:solidFill>
                  <a:schemeClr val="tx1"/>
                </a:solidFill>
                <a:effectLst/>
                <a:latin typeface="Cambria"/>
                <a:ea typeface="Times New Roman" pitchFamily="18" charset="0"/>
                <a:cs typeface="Times New Roman" pitchFamily="18" charset="0"/>
              </a:rPr>
              <a:t> </a:t>
            </a:r>
            <a:r>
              <a:rPr kumimoji="0" lang="fr-F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le cas d</a:t>
            </a:r>
            <a:r>
              <a:rPr kumimoji="0" lang="fr-FR" sz="1100" b="0" i="0" u="none" strike="noStrike" cap="none" normalizeH="0" baseline="0" smtClean="0">
                <a:ln>
                  <a:noFill/>
                </a:ln>
                <a:solidFill>
                  <a:schemeClr val="tx1"/>
                </a:solidFill>
                <a:effectLst/>
                <a:latin typeface="Cambria"/>
                <a:ea typeface="Times New Roman" pitchFamily="18" charset="0"/>
                <a:cs typeface="Times New Roman" pitchFamily="18" charset="0"/>
              </a:rPr>
              <a:t>’</a:t>
            </a:r>
            <a:r>
              <a:rPr kumimoji="0" lang="fr-F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Abu Dhabi</a:t>
            </a:r>
            <a:endParaRPr kumimoji="0" lang="fr-FR" sz="1800" b="0" i="0" u="none" strike="noStrike" cap="none" normalizeH="0" baseline="0" smtClean="0">
              <a:ln>
                <a:noFill/>
              </a:ln>
              <a:solidFill>
                <a:schemeClr val="tx1"/>
              </a:solidFill>
              <a:effectLst/>
              <a:latin typeface="Arial" pitchFamily="34" charset="0"/>
            </a:endParaRPr>
          </a:p>
        </p:txBody>
      </p:sp>
      <p:sp>
        <p:nvSpPr>
          <p:cNvPr id="153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Croissance urbaine et extension spatiale des lumi</a:t>
            </a:r>
            <a:r>
              <a:rPr kumimoji="0" lang="fr-FR" sz="1100" b="0" i="0" u="none" strike="noStrike" cap="none" normalizeH="0" baseline="0" smtClean="0">
                <a:ln>
                  <a:noFill/>
                </a:ln>
                <a:solidFill>
                  <a:schemeClr val="tx1"/>
                </a:solidFill>
                <a:effectLst/>
                <a:latin typeface="Cambria"/>
                <a:ea typeface="Times New Roman" pitchFamily="18" charset="0"/>
                <a:cs typeface="Times New Roman" pitchFamily="18" charset="0"/>
              </a:rPr>
              <a:t>è</a:t>
            </a:r>
            <a:r>
              <a:rPr kumimoji="0" lang="fr-F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res de nuit</a:t>
            </a:r>
            <a:r>
              <a:rPr kumimoji="0" lang="fr-FR" sz="1100" b="0" i="0" u="none" strike="noStrike" cap="none" normalizeH="0" baseline="0" smtClean="0">
                <a:ln>
                  <a:noFill/>
                </a:ln>
                <a:solidFill>
                  <a:schemeClr val="tx1"/>
                </a:solidFill>
                <a:effectLst/>
                <a:latin typeface="Cambria"/>
                <a:ea typeface="Times New Roman" pitchFamily="18" charset="0"/>
                <a:cs typeface="Times New Roman" pitchFamily="18" charset="0"/>
              </a:rPr>
              <a:t> </a:t>
            </a:r>
            <a:r>
              <a:rPr kumimoji="0" lang="fr-F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le cas d</a:t>
            </a:r>
            <a:r>
              <a:rPr kumimoji="0" lang="fr-FR" sz="1100" b="0" i="0" u="none" strike="noStrike" cap="none" normalizeH="0" baseline="0" smtClean="0">
                <a:ln>
                  <a:noFill/>
                </a:ln>
                <a:solidFill>
                  <a:schemeClr val="tx1"/>
                </a:solidFill>
                <a:effectLst/>
                <a:latin typeface="Cambria"/>
                <a:ea typeface="Times New Roman" pitchFamily="18" charset="0"/>
                <a:cs typeface="Times New Roman" pitchFamily="18" charset="0"/>
              </a:rPr>
              <a:t>’</a:t>
            </a:r>
            <a:r>
              <a:rPr kumimoji="0" lang="fr-F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Abu Dhabi</a:t>
            </a:r>
            <a:endParaRPr kumimoji="0" lang="fr-FR" sz="1800" b="0" i="0" u="none" strike="noStrike" cap="none" normalizeH="0" baseline="0" smtClean="0">
              <a:ln>
                <a:noFill/>
              </a:ln>
              <a:solidFill>
                <a:schemeClr val="tx1"/>
              </a:solidFill>
              <a:effectLst/>
              <a:latin typeface="Arial" pitchFamily="34" charset="0"/>
            </a:endParaRPr>
          </a:p>
        </p:txBody>
      </p:sp>
      <p:sp>
        <p:nvSpPr>
          <p:cNvPr id="15363" name="Rectangle 3"/>
          <p:cNvSpPr>
            <a:spLocks noChangeArrowheads="1"/>
          </p:cNvSpPr>
          <p:nvPr/>
        </p:nvSpPr>
        <p:spPr bwMode="auto">
          <a:xfrm>
            <a:off x="174579" y="3911671"/>
            <a:ext cx="879484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Croissance urbaine et extension spatiale des lumières de nuit : le cas d’Abu Dhabi</a:t>
            </a:r>
            <a:endParaRPr kumimoji="0" lang="fr-FR" sz="3600" b="1" i="0" u="none" strike="noStrike" cap="none" normalizeH="0" baseline="0" dirty="0" smtClean="0">
              <a:ln>
                <a:noFill/>
              </a:ln>
              <a:solidFill>
                <a:schemeClr val="bg1"/>
              </a:solidFill>
              <a:effectLst/>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smtClean="0">
                <a:solidFill>
                  <a:srgbClr val="FFFF00"/>
                </a:solidFill>
                <a:effectLst>
                  <a:outerShdw blurRad="38100" dist="38100" dir="2700000" algn="tl">
                    <a:srgbClr val="000000">
                      <a:alpha val="43137"/>
                    </a:srgbClr>
                  </a:outerShdw>
                </a:effectLst>
              </a:rPr>
              <a:t>International</a:t>
            </a:r>
            <a:endParaRPr lang="fr-FR" sz="3600" b="1" dirty="0">
              <a:solidFill>
                <a:srgbClr val="FFFF00"/>
              </a:solidFill>
              <a:effectLst>
                <a:outerShdw blurRad="38100" dist="38100" dir="2700000" algn="tl">
                  <a:srgbClr val="000000">
                    <a:alpha val="43137"/>
                  </a:srgbClr>
                </a:outerShdw>
              </a:effectLst>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39</a:t>
            </a:fld>
            <a:endParaRPr lang="fr-FR"/>
          </a:p>
        </p:txBody>
      </p:sp>
      <p:sp>
        <p:nvSpPr>
          <p:cNvPr id="4" name="ZoneTexte 3"/>
          <p:cNvSpPr txBox="1"/>
          <p:nvPr/>
        </p:nvSpPr>
        <p:spPr>
          <a:xfrm>
            <a:off x="368135" y="1840667"/>
            <a:ext cx="8609610" cy="5078313"/>
          </a:xfrm>
          <a:prstGeom prst="rect">
            <a:avLst/>
          </a:prstGeom>
          <a:noFill/>
        </p:spPr>
        <p:txBody>
          <a:bodyPr wrap="square" rtlCol="0">
            <a:spAutoFit/>
          </a:bodyPr>
          <a:lstStyle/>
          <a:p>
            <a:r>
              <a:rPr lang="fr-FR" sz="2800" b="1" dirty="0" smtClean="0">
                <a:solidFill>
                  <a:schemeClr val="bg1"/>
                </a:solidFill>
              </a:rPr>
              <a:t>Université de Sao Paulo (Brésil) </a:t>
            </a:r>
          </a:p>
          <a:p>
            <a:endParaRPr lang="fr-FR" dirty="0" smtClean="0">
              <a:solidFill>
                <a:schemeClr val="bg1"/>
              </a:solidFill>
            </a:endParaRPr>
          </a:p>
          <a:p>
            <a:endParaRPr lang="fr-FR" dirty="0" smtClean="0">
              <a:solidFill>
                <a:schemeClr val="bg1"/>
              </a:solidFill>
            </a:endParaRPr>
          </a:p>
          <a:p>
            <a:endParaRPr lang="fr-FR" sz="2800" b="1" dirty="0" smtClean="0">
              <a:solidFill>
                <a:schemeClr val="bg1"/>
              </a:solidFill>
            </a:endParaRPr>
          </a:p>
          <a:p>
            <a:r>
              <a:rPr lang="fr-FR" sz="2800" b="1" dirty="0" smtClean="0">
                <a:solidFill>
                  <a:schemeClr val="bg1"/>
                </a:solidFill>
              </a:rPr>
              <a:t>Western </a:t>
            </a:r>
            <a:r>
              <a:rPr lang="fr-FR" sz="2800" b="1" dirty="0" err="1" smtClean="0">
                <a:solidFill>
                  <a:schemeClr val="bg1"/>
                </a:solidFill>
              </a:rPr>
              <a:t>Universtity</a:t>
            </a:r>
            <a:r>
              <a:rPr lang="fr-FR" sz="2800" b="1" dirty="0" smtClean="0">
                <a:solidFill>
                  <a:schemeClr val="bg1"/>
                </a:solidFill>
              </a:rPr>
              <a:t>  (Canada)</a:t>
            </a:r>
          </a:p>
          <a:p>
            <a:endParaRPr lang="fr-FR" sz="2800" b="1" dirty="0" smtClean="0">
              <a:solidFill>
                <a:schemeClr val="bg1"/>
              </a:solidFill>
            </a:endParaRPr>
          </a:p>
          <a:p>
            <a:endParaRPr lang="fr-FR" sz="2800" b="1" dirty="0" smtClean="0">
              <a:solidFill>
                <a:schemeClr val="bg1"/>
              </a:solidFill>
            </a:endParaRPr>
          </a:p>
          <a:p>
            <a:r>
              <a:rPr lang="fr-FR" sz="2800" b="1" dirty="0" err="1" smtClean="0">
                <a:solidFill>
                  <a:schemeClr val="bg1"/>
                </a:solidFill>
              </a:rPr>
              <a:t>Jiao</a:t>
            </a:r>
            <a:r>
              <a:rPr lang="fr-FR" sz="2800" b="1" dirty="0" smtClean="0">
                <a:solidFill>
                  <a:schemeClr val="bg1"/>
                </a:solidFill>
              </a:rPr>
              <a:t> Tong  ( Chine)</a:t>
            </a:r>
          </a:p>
          <a:p>
            <a:endParaRPr lang="fr-FR" sz="2800" b="1" dirty="0" smtClean="0">
              <a:solidFill>
                <a:schemeClr val="bg1"/>
              </a:solidFill>
            </a:endParaRPr>
          </a:p>
          <a:p>
            <a:r>
              <a:rPr lang="fr-FR" sz="2800" b="1" dirty="0" smtClean="0">
                <a:solidFill>
                  <a:schemeClr val="bg1"/>
                </a:solidFill>
              </a:rPr>
              <a:t>Université des Sciences et </a:t>
            </a:r>
            <a:r>
              <a:rPr lang="fr-FR" sz="2800" b="1" dirty="0" err="1" smtClean="0">
                <a:solidFill>
                  <a:schemeClr val="bg1"/>
                </a:solidFill>
              </a:rPr>
              <a:t>desTechnologies</a:t>
            </a:r>
            <a:r>
              <a:rPr lang="fr-FR" sz="2800" b="1" dirty="0" smtClean="0">
                <a:solidFill>
                  <a:schemeClr val="bg1"/>
                </a:solidFill>
              </a:rPr>
              <a:t> de Hanoï (Vietnam</a:t>
            </a:r>
            <a:r>
              <a:rPr lang="fr-FR" sz="2800" dirty="0" smtClean="0">
                <a:solidFill>
                  <a:schemeClr val="bg1"/>
                </a:solidFill>
              </a:rPr>
              <a:t>)</a:t>
            </a:r>
          </a:p>
          <a:p>
            <a:endParaRPr lang="fr-FR" dirty="0" smtClean="0">
              <a:solidFill>
                <a:schemeClr val="bg1"/>
              </a:solidFill>
            </a:endParaRPr>
          </a:p>
          <a:p>
            <a:endParaRPr lang="fr-FR" dirty="0"/>
          </a:p>
        </p:txBody>
      </p:sp>
      <p:pic>
        <p:nvPicPr>
          <p:cNvPr id="17410" name="Picture 2"/>
          <p:cNvPicPr>
            <a:picLocks noChangeAspect="1" noChangeArrowheads="1"/>
          </p:cNvPicPr>
          <p:nvPr/>
        </p:nvPicPr>
        <p:blipFill>
          <a:blip r:embed="rId2" cstate="print"/>
          <a:srcRect/>
          <a:stretch>
            <a:fillRect/>
          </a:stretch>
        </p:blipFill>
        <p:spPr bwMode="auto">
          <a:xfrm>
            <a:off x="5136583" y="1658027"/>
            <a:ext cx="3484883" cy="919092"/>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5201423" y="2767941"/>
            <a:ext cx="3420043" cy="914602"/>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5225125" y="3868107"/>
            <a:ext cx="3396341" cy="1001414"/>
          </a:xfrm>
          <a:prstGeom prst="rect">
            <a:avLst/>
          </a:prstGeom>
          <a:noFill/>
          <a:ln w="9525">
            <a:noFill/>
            <a:miter lim="800000"/>
            <a:headEnd/>
            <a:tailEnd/>
          </a:ln>
        </p:spPr>
      </p:pic>
      <p:pic>
        <p:nvPicPr>
          <p:cNvPr id="17414" name="Picture 6" descr="Afficher l'image d'origine"/>
          <p:cNvPicPr>
            <a:picLocks noChangeAspect="1" noChangeArrowheads="1"/>
          </p:cNvPicPr>
          <p:nvPr/>
        </p:nvPicPr>
        <p:blipFill>
          <a:blip r:embed="rId5" cstate="print"/>
          <a:srcRect/>
          <a:stretch>
            <a:fillRect/>
          </a:stretch>
        </p:blipFill>
        <p:spPr bwMode="auto">
          <a:xfrm>
            <a:off x="5153892" y="5824089"/>
            <a:ext cx="3467574" cy="87334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99714" cy="1325563"/>
          </a:xfrm>
        </p:spPr>
        <p:txBody>
          <a:bodyPr>
            <a:normAutofit/>
          </a:bodyPr>
          <a:lstStyle/>
          <a:p>
            <a:pPr algn="ctr"/>
            <a:r>
              <a:rPr lang="fr-FR" sz="4000" b="1" dirty="0" smtClean="0">
                <a:solidFill>
                  <a:srgbClr val="FFFF00"/>
                </a:solidFill>
              </a:rPr>
              <a:t>Innovation et pratiques sociales</a:t>
            </a:r>
            <a:endParaRPr lang="fr-FR" sz="4000"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4</a:t>
            </a:fld>
            <a:endParaRPr lang="fr-FR"/>
          </a:p>
        </p:txBody>
      </p:sp>
      <p:sp>
        <p:nvSpPr>
          <p:cNvPr id="4" name="Rectangle 2"/>
          <p:cNvSpPr>
            <a:spLocks noChangeArrowheads="1"/>
          </p:cNvSpPr>
          <p:nvPr/>
        </p:nvSpPr>
        <p:spPr bwMode="auto">
          <a:xfrm>
            <a:off x="1258888" y="1930400"/>
            <a:ext cx="6653212" cy="4524315"/>
          </a:xfrm>
          <a:prstGeom prst="rect">
            <a:avLst/>
          </a:prstGeom>
          <a:noFill/>
          <a:ln w="9525">
            <a:noFill/>
            <a:miter lim="800000"/>
            <a:headEnd/>
            <a:tailEnd/>
          </a:ln>
        </p:spPr>
        <p:txBody>
          <a:bodyPr wrap="square">
            <a:spAutoFit/>
          </a:bodyPr>
          <a:lstStyle/>
          <a:p>
            <a:pPr eaLnBrk="0" hangingPunct="0">
              <a:buFont typeface="Arial" pitchFamily="34" charset="0"/>
              <a:buChar char="•"/>
            </a:pPr>
            <a:r>
              <a:rPr lang="fr-FR" sz="3200" b="1" dirty="0">
                <a:solidFill>
                  <a:schemeClr val="bg1"/>
                </a:solidFill>
                <a:latin typeface="Calibri" pitchFamily="34" charset="0"/>
                <a:ea typeface="Calibri" pitchFamily="34" charset="0"/>
                <a:cs typeface="Times New Roman" pitchFamily="18" charset="0"/>
              </a:rPr>
              <a:t>Les énergies donnent lieu à un concept transversal, facilitant les innovations pluridisciplinaires scientifiques et technique.</a:t>
            </a:r>
          </a:p>
          <a:p>
            <a:pPr eaLnBrk="0" hangingPunct="0">
              <a:buFont typeface="Arial" pitchFamily="34" charset="0"/>
              <a:buChar char="•"/>
            </a:pPr>
            <a:endParaRPr lang="fr-FR" sz="3200" b="1" dirty="0">
              <a:solidFill>
                <a:schemeClr val="bg1"/>
              </a:solidFill>
              <a:ea typeface="Calibri" pitchFamily="34" charset="0"/>
              <a:cs typeface="Times New Roman" pitchFamily="18" charset="0"/>
            </a:endParaRPr>
          </a:p>
          <a:p>
            <a:pPr eaLnBrk="0" hangingPunct="0">
              <a:buFont typeface="Arial" pitchFamily="34" charset="0"/>
              <a:buChar char="•"/>
            </a:pPr>
            <a:r>
              <a:rPr lang="fr-FR" sz="3200" b="1" dirty="0">
                <a:solidFill>
                  <a:schemeClr val="bg1"/>
                </a:solidFill>
                <a:latin typeface="Calibri" pitchFamily="34" charset="0"/>
                <a:ea typeface="Calibri" pitchFamily="34" charset="0"/>
                <a:cs typeface="Times New Roman" pitchFamily="18" charset="0"/>
              </a:rPr>
              <a:t>Mais leur exploitation fait l’objet de politiques publiques, de pratiques sociales</a:t>
            </a:r>
            <a:r>
              <a:rPr lang="fr-FR" sz="3200" b="1" dirty="0">
                <a:solidFill>
                  <a:schemeClr val="bg1"/>
                </a:solidFill>
                <a:latin typeface="Calibri" pitchFamily="34" charset="0"/>
                <a:ea typeface="Cambria" pitchFamily="18" charset="0"/>
                <a:cs typeface="Times New Roman" pitchFamily="18" charset="0"/>
              </a:rPr>
              <a:t>, ainsi que d’attentes, de croyance et parfois même de craintes.</a:t>
            </a:r>
            <a:r>
              <a:rPr lang="fr-FR" sz="3200" b="1" dirty="0">
                <a:solidFill>
                  <a:srgbClr val="000000"/>
                </a:solidFill>
                <a:latin typeface="Calibri" pitchFamily="34" charset="0"/>
                <a:ea typeface="Calibri" pitchFamily="34" charset="0"/>
                <a:cs typeface="Times New Roman" pitchFamily="18" charset="0"/>
              </a:rPr>
              <a:t> </a:t>
            </a:r>
            <a:endParaRPr lang="fr-FR" sz="32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rPr>
              <a:t/>
            </a:r>
            <a:br>
              <a:rPr lang="fr-FR" dirty="0" smtClean="0">
                <a:solidFill>
                  <a:schemeClr val="bg1"/>
                </a:solidFill>
              </a:rPr>
            </a:br>
            <a:r>
              <a:rPr lang="fr-FR" dirty="0" smtClean="0">
                <a:solidFill>
                  <a:schemeClr val="bg1"/>
                </a:solidFill>
              </a:rPr>
              <a:t>Université Sorbonne Paris Cité </a:t>
            </a:r>
            <a:endParaRPr lang="fr-FR" dirty="0">
              <a:solidFill>
                <a:schemeClr val="bg1"/>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40</a:t>
            </a:fld>
            <a:endParaRPr lang="fr-FR"/>
          </a:p>
        </p:txBody>
      </p:sp>
      <p:sp>
        <p:nvSpPr>
          <p:cNvPr id="7" name="Rectangle 6"/>
          <p:cNvSpPr/>
          <p:nvPr/>
        </p:nvSpPr>
        <p:spPr>
          <a:xfrm>
            <a:off x="415636" y="1550210"/>
            <a:ext cx="8015845" cy="2308324"/>
          </a:xfrm>
          <a:prstGeom prst="rect">
            <a:avLst/>
          </a:prstGeom>
        </p:spPr>
        <p:txBody>
          <a:bodyPr wrap="square">
            <a:spAutoFit/>
          </a:bodyPr>
          <a:lstStyle/>
          <a:p>
            <a:pPr algn="ctr"/>
            <a:r>
              <a:rPr lang="fr-FR" sz="3600" dirty="0" smtClean="0">
                <a:solidFill>
                  <a:srgbClr val="FFC000"/>
                </a:solidFill>
              </a:rPr>
              <a:t>Colloque du Programme Interdisciplinaire</a:t>
            </a:r>
            <a:endParaRPr lang="fr-FR" sz="3600" b="1" dirty="0" smtClean="0">
              <a:solidFill>
                <a:srgbClr val="FFC000"/>
              </a:solidFill>
              <a:effectLst>
                <a:outerShdw blurRad="38100" dist="38100" dir="2700000" algn="tl">
                  <a:srgbClr val="000000">
                    <a:alpha val="43137"/>
                  </a:srgbClr>
                </a:outerShdw>
              </a:effectLst>
            </a:endParaRPr>
          </a:p>
          <a:p>
            <a:pPr algn="ctr"/>
            <a:r>
              <a:rPr lang="fr-FR" sz="6000" b="1" dirty="0" smtClean="0">
                <a:solidFill>
                  <a:schemeClr val="bg1"/>
                </a:solidFill>
                <a:effectLst>
                  <a:outerShdw blurRad="38100" dist="38100" dir="2700000" algn="tl">
                    <a:srgbClr val="000000">
                      <a:alpha val="43137"/>
                    </a:srgbClr>
                  </a:outerShdw>
                </a:effectLst>
              </a:rPr>
              <a:t>Les Energies de Demain</a:t>
            </a:r>
          </a:p>
          <a:p>
            <a:pPr algn="ctr"/>
            <a:r>
              <a:rPr lang="fr-FR" sz="2400" b="1" dirty="0" smtClean="0">
                <a:solidFill>
                  <a:schemeClr val="bg1"/>
                </a:solidFill>
                <a:effectLst>
                  <a:outerShdw blurRad="38100" dist="38100" dir="2700000" algn="tl">
                    <a:srgbClr val="000000">
                      <a:alpha val="43137"/>
                    </a:srgbClr>
                  </a:outerShdw>
                </a:effectLst>
              </a:rPr>
              <a:t>24 mai 2016</a:t>
            </a:r>
            <a:r>
              <a:rPr lang="fr-FR" sz="1200" b="1" dirty="0" smtClean="0">
                <a:solidFill>
                  <a:schemeClr val="bg1"/>
                </a:solidFill>
              </a:rPr>
              <a:t> , </a:t>
            </a:r>
            <a:r>
              <a:rPr lang="fr-FR" sz="2400" b="1" dirty="0" smtClean="0">
                <a:solidFill>
                  <a:schemeClr val="bg1"/>
                </a:solidFill>
              </a:rPr>
              <a:t>Amphi Buffon- Université Paris Diderot </a:t>
            </a:r>
          </a:p>
          <a:p>
            <a:pPr algn="ctr"/>
            <a:r>
              <a:rPr lang="fr-FR" sz="2400" b="1" dirty="0" smtClean="0">
                <a:solidFill>
                  <a:schemeClr val="bg1"/>
                </a:solidFill>
              </a:rPr>
              <a:t>Campus Paris Rive Gauche</a:t>
            </a:r>
            <a:endParaRPr lang="fr-FR" sz="1200" b="1" dirty="0">
              <a:solidFill>
                <a:schemeClr val="bg1"/>
              </a:solidFill>
            </a:endParaRPr>
          </a:p>
        </p:txBody>
      </p:sp>
      <p:sp>
        <p:nvSpPr>
          <p:cNvPr id="16390" name="Rectangle 6"/>
          <p:cNvSpPr>
            <a:spLocks noChangeArrowheads="1"/>
          </p:cNvSpPr>
          <p:nvPr/>
        </p:nvSpPr>
        <p:spPr bwMode="auto">
          <a:xfrm>
            <a:off x="142500" y="3871307"/>
            <a:ext cx="8775865"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bg1"/>
                </a:solidFill>
                <a:effectLst/>
                <a:latin typeface="Arial" pitchFamily="34" charset="0"/>
                <a:ea typeface="Calibri" pitchFamily="34" charset="0"/>
                <a:cs typeface="Berlin Sans FB"/>
              </a:rPr>
              <a:t>Ce </a:t>
            </a:r>
            <a:r>
              <a:rPr kumimoji="0" lang="fr-FR" b="0" i="0" u="none" strike="noStrike" cap="none" normalizeH="0" baseline="0" dirty="0" smtClean="0">
                <a:ln>
                  <a:noFill/>
                </a:ln>
                <a:solidFill>
                  <a:schemeClr val="bg1"/>
                </a:solidFill>
                <a:effectLst/>
                <a:latin typeface="Arial" pitchFamily="34" charset="0"/>
                <a:ea typeface="Calibri" pitchFamily="34" charset="0"/>
                <a:cs typeface="Arial" pitchFamily="34" charset="0"/>
              </a:rPr>
              <a:t>programme met en avant des projets de recherches interdisciplinaires  portant sur quelques enjeux vitaux pour mener au mieux la transition énergétique en mettant en œuvre une synergie des contributions des chercheurs venant des secteurs sciences et sciences humaines et sociales, et des industriels du secteur des énergies. Près d’une centaine de chercheurs en provenance de 16 laboratoires rattachés aux établissements de l’Université Sorbonne Paris Cité contribuent à ce programme. Durant ce colloque, nous rappellerons les grands axes du programme et présenterons les avancées des recherches. </a:t>
            </a:r>
            <a:endParaRPr kumimoji="0" lang="fr-FR" b="0" i="0" u="none" strike="noStrike" cap="none" normalizeH="0" baseline="0" dirty="0" smtClean="0">
              <a:ln>
                <a:noFill/>
              </a:ln>
              <a:solidFill>
                <a:schemeClr val="bg1"/>
              </a:solidFill>
              <a:effectLst/>
              <a:latin typeface="Arial"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bg1"/>
                </a:solidFill>
                <a:effectLst/>
                <a:latin typeface="Arial" pitchFamily="34" charset="0"/>
                <a:ea typeface="Calibri" pitchFamily="34" charset="0"/>
                <a:cs typeface="Arial" pitchFamily="34" charset="0"/>
              </a:rPr>
              <a:t>Coordinateur : H. </a:t>
            </a:r>
            <a:r>
              <a:rPr kumimoji="0" lang="fr-FR" b="0" i="0" u="none" strike="noStrike" cap="none" normalizeH="0" baseline="0" dirty="0" err="1" smtClean="0">
                <a:ln>
                  <a:noFill/>
                </a:ln>
                <a:solidFill>
                  <a:schemeClr val="bg1"/>
                </a:solidFill>
                <a:effectLst/>
                <a:latin typeface="Arial" pitchFamily="34" charset="0"/>
                <a:ea typeface="Calibri" pitchFamily="34" charset="0"/>
                <a:cs typeface="Arial" pitchFamily="34" charset="0"/>
              </a:rPr>
              <a:t>Peerhossaini</a:t>
            </a:r>
            <a:r>
              <a:rPr kumimoji="0" lang="fr-FR" b="0" i="0" u="none" strike="noStrike" cap="none" normalizeH="0" baseline="0" dirty="0" smtClean="0">
                <a:ln>
                  <a:noFill/>
                </a:ln>
                <a:solidFill>
                  <a:schemeClr val="bg1"/>
                </a:solidFill>
                <a:effectLst/>
                <a:latin typeface="Arial" pitchFamily="34" charset="0"/>
                <a:ea typeface="Calibri" pitchFamily="34" charset="0"/>
                <a:cs typeface="Arial" pitchFamily="34" charset="0"/>
              </a:rPr>
              <a:t> (Paris Diderot) hassan.peerhossaini@univ-paris-diderot.fr</a:t>
            </a:r>
            <a:endParaRPr kumimoji="0" lang="fr-FR"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4000" b="1" dirty="0" smtClean="0">
                <a:solidFill>
                  <a:srgbClr val="FFFF00"/>
                </a:solidFill>
                <a:ea typeface="Cambria" pitchFamily="18" charset="0"/>
                <a:cs typeface="Times New Roman" pitchFamily="18" charset="0"/>
              </a:rPr>
              <a:t>Décloisonner les sciences</a:t>
            </a:r>
            <a:endParaRPr lang="fr-FR" sz="4000"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5</a:t>
            </a:fld>
            <a:endParaRPr lang="fr-FR"/>
          </a:p>
        </p:txBody>
      </p:sp>
      <p:sp>
        <p:nvSpPr>
          <p:cNvPr id="4" name="Rectangle 1"/>
          <p:cNvSpPr>
            <a:spLocks noChangeArrowheads="1"/>
          </p:cNvSpPr>
          <p:nvPr/>
        </p:nvSpPr>
        <p:spPr bwMode="auto">
          <a:xfrm>
            <a:off x="250825" y="2306827"/>
            <a:ext cx="8642350" cy="4031873"/>
          </a:xfrm>
          <a:prstGeom prst="rect">
            <a:avLst/>
          </a:prstGeom>
          <a:noFill/>
          <a:ln w="9525">
            <a:noFill/>
            <a:miter lim="800000"/>
            <a:headEnd/>
            <a:tailEnd/>
          </a:ln>
        </p:spPr>
        <p:txBody>
          <a:bodyPr anchor="ctr">
            <a:spAutoFit/>
          </a:bodyPr>
          <a:lstStyle/>
          <a:p>
            <a:pPr eaLnBrk="0" hangingPunct="0"/>
            <a:r>
              <a:rPr lang="fr-FR" sz="3200" b="1" dirty="0">
                <a:solidFill>
                  <a:schemeClr val="bg1"/>
                </a:solidFill>
                <a:latin typeface="Calibri" pitchFamily="34" charset="0"/>
                <a:ea typeface="Cambria" pitchFamily="18" charset="0"/>
                <a:cs typeface="Times New Roman" pitchFamily="18" charset="0"/>
              </a:rPr>
              <a:t>La situation impose donc </a:t>
            </a:r>
            <a:r>
              <a:rPr lang="fr-FR" sz="3200" b="1" dirty="0">
                <a:solidFill>
                  <a:schemeClr val="bg1"/>
                </a:solidFill>
                <a:latin typeface="Calibri" pitchFamily="34" charset="0"/>
                <a:ea typeface="Calibri" pitchFamily="34" charset="0"/>
                <a:cs typeface="Times New Roman" pitchFamily="18" charset="0"/>
              </a:rPr>
              <a:t>de </a:t>
            </a:r>
            <a:r>
              <a:rPr lang="fr-FR" sz="3200" b="1" dirty="0">
                <a:solidFill>
                  <a:schemeClr val="bg1"/>
                </a:solidFill>
                <a:latin typeface="Calibri" pitchFamily="34" charset="0"/>
                <a:ea typeface="Cambria" pitchFamily="18" charset="0"/>
                <a:cs typeface="Times New Roman" pitchFamily="18" charset="0"/>
              </a:rPr>
              <a:t>décloisonner les secteurs sciences et sciences humaines </a:t>
            </a:r>
            <a:r>
              <a:rPr lang="fr-FR" sz="3200" b="1" dirty="0" smtClean="0">
                <a:solidFill>
                  <a:schemeClr val="bg1"/>
                </a:solidFill>
                <a:latin typeface="Calibri" pitchFamily="34" charset="0"/>
                <a:ea typeface="Cambria" pitchFamily="18" charset="0"/>
                <a:cs typeface="Times New Roman" pitchFamily="18" charset="0"/>
              </a:rPr>
              <a:t>&amp; </a:t>
            </a:r>
            <a:r>
              <a:rPr lang="fr-FR" sz="3200" b="1" dirty="0">
                <a:solidFill>
                  <a:schemeClr val="bg1"/>
                </a:solidFill>
                <a:latin typeface="Calibri" pitchFamily="34" charset="0"/>
                <a:ea typeface="Cambria" pitchFamily="18" charset="0"/>
                <a:cs typeface="Times New Roman" pitchFamily="18" charset="0"/>
              </a:rPr>
              <a:t>sociales.</a:t>
            </a:r>
          </a:p>
          <a:p>
            <a:pPr eaLnBrk="0" hangingPunct="0"/>
            <a:endParaRPr lang="fr-FR" sz="3200" b="1" dirty="0">
              <a:solidFill>
                <a:schemeClr val="bg1"/>
              </a:solidFill>
            </a:endParaRPr>
          </a:p>
          <a:p>
            <a:pPr eaLnBrk="0" hangingPunct="0">
              <a:buFont typeface="Arial" pitchFamily="34" charset="0"/>
              <a:buChar char="•"/>
            </a:pPr>
            <a:r>
              <a:rPr lang="fr-FR" sz="3200" b="1" dirty="0">
                <a:solidFill>
                  <a:schemeClr val="bg1"/>
                </a:solidFill>
                <a:latin typeface="Calibri" pitchFamily="34" charset="0"/>
                <a:ea typeface="Cambria" pitchFamily="18" charset="0"/>
                <a:cs typeface="Cambria" pitchFamily="18" charset="0"/>
              </a:rPr>
              <a:t>Pour aller de façon pragmatique à la fois vers plus d'ouverture fondamentale et d'efficacité pratique</a:t>
            </a:r>
            <a:r>
              <a:rPr lang="fr-FR" sz="3200" b="1" dirty="0" smtClean="0">
                <a:solidFill>
                  <a:schemeClr val="bg1"/>
                </a:solidFill>
                <a:latin typeface="Calibri" pitchFamily="34" charset="0"/>
                <a:ea typeface="Cambria" pitchFamily="18" charset="0"/>
                <a:cs typeface="Cambria" pitchFamily="18" charset="0"/>
              </a:rPr>
              <a:t>.</a:t>
            </a:r>
          </a:p>
          <a:p>
            <a:pPr eaLnBrk="0" hangingPunct="0">
              <a:buFont typeface="Arial" pitchFamily="34" charset="0"/>
              <a:buChar char="•"/>
            </a:pPr>
            <a:endParaRPr lang="fr-FR" sz="3200" b="1" dirty="0">
              <a:solidFill>
                <a:schemeClr val="bg1"/>
              </a:solidFill>
            </a:endParaRPr>
          </a:p>
          <a:p>
            <a:pPr eaLnBrk="0" hangingPunct="0">
              <a:buFont typeface="Arial" pitchFamily="34" charset="0"/>
              <a:buChar char="•"/>
            </a:pPr>
            <a:r>
              <a:rPr lang="fr-FR" sz="3200" b="1" dirty="0">
                <a:solidFill>
                  <a:schemeClr val="bg1"/>
                </a:solidFill>
                <a:latin typeface="Calibri" pitchFamily="34" charset="0"/>
                <a:ea typeface="Cambria" pitchFamily="18" charset="0"/>
                <a:cs typeface="Cambria" pitchFamily="18" charset="0"/>
              </a:rPr>
              <a:t>En veillant au « sens » des recherches menées.</a:t>
            </a:r>
            <a:endParaRPr lang="fr-FR" sz="32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4900" b="1" dirty="0" smtClean="0">
                <a:solidFill>
                  <a:srgbClr val="FFFF00"/>
                </a:solidFill>
                <a:latin typeface="Calibri" pitchFamily="34" charset="0"/>
                <a:ea typeface="Calibri" pitchFamily="34" charset="0"/>
                <a:cs typeface="Times New Roman" pitchFamily="18" charset="0"/>
              </a:rPr>
              <a:t>Objectif du programme</a:t>
            </a:r>
            <a:r>
              <a:rPr lang="fr-FR" b="1" dirty="0" smtClean="0">
                <a:solidFill>
                  <a:srgbClr val="FFFF00"/>
                </a:solidFill>
                <a:latin typeface="Calibri" pitchFamily="34" charset="0"/>
                <a:ea typeface="Calibri" pitchFamily="34" charset="0"/>
                <a:cs typeface="Times New Roman" pitchFamily="18" charset="0"/>
              </a:rPr>
              <a:t> : </a:t>
            </a:r>
            <a:r>
              <a:rPr lang="fr-FR" sz="4000" b="1" dirty="0" smtClean="0">
                <a:solidFill>
                  <a:srgbClr val="FFFF00"/>
                </a:solidFill>
                <a:latin typeface="Calibri" pitchFamily="34" charset="0"/>
                <a:ea typeface="Calibri" pitchFamily="34" charset="0"/>
                <a:cs typeface="Times New Roman" pitchFamily="18" charset="0"/>
              </a:rPr>
              <a:t>«</a:t>
            </a:r>
            <a:r>
              <a:rPr lang="fr-FR" sz="4000" b="1" dirty="0" smtClean="0">
                <a:solidFill>
                  <a:srgbClr val="FFFF00"/>
                </a:solidFill>
                <a:latin typeface="Calibri" pitchFamily="34" charset="0"/>
                <a:ea typeface="Calibri" pitchFamily="34" charset="0"/>
                <a:cs typeface="Times New Roman" pitchFamily="18" charset="0"/>
              </a:rPr>
              <a:t> </a:t>
            </a:r>
            <a:r>
              <a:rPr lang="fr-FR" sz="4000" b="1" i="1" dirty="0" smtClean="0">
                <a:solidFill>
                  <a:srgbClr val="FFFF00"/>
                </a:solidFill>
                <a:latin typeface="Calibri" pitchFamily="34" charset="0"/>
                <a:ea typeface="Calibri" pitchFamily="34" charset="0"/>
                <a:cs typeface="Times New Roman" pitchFamily="18" charset="0"/>
              </a:rPr>
              <a:t>l’écologie des énergies</a:t>
            </a:r>
            <a:r>
              <a:rPr lang="fr-FR" sz="4000" b="1" dirty="0" smtClean="0">
                <a:solidFill>
                  <a:srgbClr val="FFFF00"/>
                </a:solidFill>
                <a:latin typeface="Calibri" pitchFamily="34" charset="0"/>
                <a:ea typeface="Calibri" pitchFamily="34" charset="0"/>
                <a:cs typeface="Times New Roman" pitchFamily="18" charset="0"/>
              </a:rPr>
              <a:t> »</a:t>
            </a:r>
            <a:endParaRPr lang="fr-FR" dirty="0">
              <a:solidFill>
                <a:srgbClr val="FFFF00"/>
              </a:solidFill>
            </a:endParaRPr>
          </a:p>
        </p:txBody>
      </p:sp>
      <p:sp>
        <p:nvSpPr>
          <p:cNvPr id="3" name="Espace réservé du numéro de diapositive 2"/>
          <p:cNvSpPr>
            <a:spLocks noGrp="1"/>
          </p:cNvSpPr>
          <p:nvPr>
            <p:ph type="sldNum" sz="quarter" idx="12"/>
          </p:nvPr>
        </p:nvSpPr>
        <p:spPr/>
        <p:txBody>
          <a:bodyPr/>
          <a:lstStyle/>
          <a:p>
            <a:fld id="{5EDF52B9-DD07-4F2F-8D8C-163BE42E8610}" type="slidenum">
              <a:rPr lang="fr-FR" smtClean="0"/>
              <a:pPr/>
              <a:t>6</a:t>
            </a:fld>
            <a:endParaRPr lang="fr-FR"/>
          </a:p>
        </p:txBody>
      </p:sp>
      <p:sp>
        <p:nvSpPr>
          <p:cNvPr id="4" name="Rectangle 3"/>
          <p:cNvSpPr/>
          <p:nvPr/>
        </p:nvSpPr>
        <p:spPr>
          <a:xfrm>
            <a:off x="622300" y="1955800"/>
            <a:ext cx="8064500" cy="3970318"/>
          </a:xfrm>
          <a:prstGeom prst="rect">
            <a:avLst/>
          </a:prstGeom>
        </p:spPr>
        <p:txBody>
          <a:bodyPr wrap="square">
            <a:spAutoFit/>
          </a:bodyPr>
          <a:lstStyle/>
          <a:p>
            <a:pPr eaLnBrk="0" hangingPunct="0">
              <a:defRPr/>
            </a:pPr>
            <a:r>
              <a:rPr lang="fr-FR" sz="3600" b="1" dirty="0" smtClean="0">
                <a:solidFill>
                  <a:schemeClr val="bg1"/>
                </a:solidFill>
                <a:ea typeface="Calibri" pitchFamily="34" charset="0"/>
                <a:cs typeface="Times New Roman" pitchFamily="18" charset="0"/>
              </a:rPr>
              <a:t>Mener des recherches scientifiques et techniques, orientées par les problèmes à traiter dans le cadre de la transition énergétique, et à les associer étroitement à des réflexions sur les interactions entre l’homme et son environnement social.</a:t>
            </a:r>
            <a:endParaRPr lang="fr-FR" sz="3600" b="1" dirty="0">
              <a:solidFill>
                <a:schemeClr val="bg1"/>
              </a:solidFill>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EDF52B9-DD07-4F2F-8D8C-163BE42E8610}" type="slidenum">
              <a:rPr lang="fr-FR" smtClean="0"/>
              <a:pPr/>
              <a:t>7</a:t>
            </a:fld>
            <a:endParaRPr lang="fr-FR"/>
          </a:p>
        </p:txBody>
      </p:sp>
      <p:sp>
        <p:nvSpPr>
          <p:cNvPr id="1026" name="Rectangle 2"/>
          <p:cNvSpPr>
            <a:spLocks noChangeArrowheads="1"/>
          </p:cNvSpPr>
          <p:nvPr/>
        </p:nvSpPr>
        <p:spPr bwMode="auto">
          <a:xfrm>
            <a:off x="800100" y="1415922"/>
            <a:ext cx="7581499" cy="501675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Les enjeux de la transition énergétique vont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bien au-delà </a:t>
            </a:r>
            <a:r>
              <a:rPr kumimoji="0" lang="fr-FR" sz="3200" b="0" i="0" u="none" strike="noStrike" cap="none" normalizeH="0" dirty="0" smtClean="0">
                <a:ln>
                  <a:noFill/>
                </a:ln>
                <a:solidFill>
                  <a:schemeClr val="bg1"/>
                </a:solidFill>
                <a:effectLst/>
                <a:latin typeface="Calibri" pitchFamily="34" charset="0"/>
                <a:ea typeface="Calibri" pitchFamily="34" charset="0"/>
                <a:cs typeface="Times New Roman" pitchFamily="18" charset="0"/>
              </a:rPr>
              <a:t> </a:t>
            </a: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des questions technologiques.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Ils impliquent les questions de :</a:t>
            </a:r>
            <a:endParaRPr kumimoji="0" lang="fr-FR" sz="32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Politiques publiques, </a:t>
            </a:r>
            <a:endParaRPr kumimoji="0" lang="fr-FR" sz="32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Stratégie territoriale, </a:t>
            </a:r>
            <a:endParaRPr kumimoji="0" lang="fr-FR" sz="32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Pratique sociale, </a:t>
            </a:r>
            <a:endParaRPr kumimoji="0" lang="fr-FR" sz="32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Représentations collectives, </a:t>
            </a:r>
            <a:endParaRPr kumimoji="0" lang="fr-FR" sz="32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Appropriation sociale, </a:t>
            </a:r>
            <a:endParaRPr kumimoji="0" lang="fr-FR" sz="32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3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Usage</a:t>
            </a:r>
            <a:endParaRPr kumimoji="0" lang="fr-FR" sz="3200" b="0" i="0" u="none" strike="noStrike" cap="none" normalizeH="0" baseline="0" dirty="0" smtClean="0">
              <a:ln>
                <a:noFill/>
              </a:ln>
              <a:solidFill>
                <a:schemeClr val="bg1"/>
              </a:solidFill>
              <a:effectLst/>
              <a:latin typeface="Arial" pitchFamily="34" charset="0"/>
            </a:endParaRPr>
          </a:p>
        </p:txBody>
      </p:sp>
      <p:sp>
        <p:nvSpPr>
          <p:cNvPr id="6" name="ZoneTexte 5"/>
          <p:cNvSpPr txBox="1"/>
          <p:nvPr/>
        </p:nvSpPr>
        <p:spPr>
          <a:xfrm>
            <a:off x="266700" y="279400"/>
            <a:ext cx="8763000" cy="707886"/>
          </a:xfrm>
          <a:prstGeom prst="rect">
            <a:avLst/>
          </a:prstGeom>
          <a:noFill/>
        </p:spPr>
        <p:txBody>
          <a:bodyPr wrap="square" rtlCol="0">
            <a:spAutoFit/>
          </a:bodyPr>
          <a:lstStyle/>
          <a:p>
            <a:r>
              <a:rPr lang="fr-FR" sz="4000" b="1" dirty="0" smtClean="0">
                <a:solidFill>
                  <a:srgbClr val="FFFF00"/>
                </a:solidFill>
                <a:effectLst>
                  <a:outerShdw blurRad="38100" dist="38100" dir="2700000" algn="tl">
                    <a:srgbClr val="000000">
                      <a:alpha val="43137"/>
                    </a:srgbClr>
                  </a:outerShdw>
                </a:effectLst>
              </a:rPr>
              <a:t>Les enjeux de transition énergétique</a:t>
            </a:r>
            <a:endParaRPr lang="fr-FR" sz="40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EDF52B9-DD07-4F2F-8D8C-163BE42E8610}" type="slidenum">
              <a:rPr lang="fr-FR" smtClean="0"/>
              <a:pPr/>
              <a:t>8</a:t>
            </a:fld>
            <a:endParaRPr lang="fr-FR"/>
          </a:p>
        </p:txBody>
      </p:sp>
      <p:sp>
        <p:nvSpPr>
          <p:cNvPr id="3" name="Rectangle 2"/>
          <p:cNvSpPr/>
          <p:nvPr/>
        </p:nvSpPr>
        <p:spPr>
          <a:xfrm>
            <a:off x="3261833" y="3155434"/>
            <a:ext cx="4459491" cy="954107"/>
          </a:xfrm>
          <a:prstGeom prst="rect">
            <a:avLst/>
          </a:prstGeom>
        </p:spPr>
        <p:txBody>
          <a:bodyPr wrap="none">
            <a:spAutoFit/>
          </a:bodyPr>
          <a:lstStyle/>
          <a:p>
            <a:pPr indent="228600">
              <a:tabLst>
                <a:tab pos="457200" algn="l"/>
              </a:tabLst>
              <a:defRPr/>
            </a:pPr>
            <a:r>
              <a:rPr lang="fr-FR" b="1" dirty="0" smtClean="0">
                <a:solidFill>
                  <a:schemeClr val="bg1"/>
                </a:solidFill>
                <a:ea typeface="Times New Roman" pitchFamily="18" charset="0"/>
              </a:rPr>
              <a:t>	*</a:t>
            </a:r>
            <a:r>
              <a:rPr lang="fr-FR" sz="2800" b="1" dirty="0" smtClean="0">
                <a:solidFill>
                  <a:schemeClr val="bg1"/>
                </a:solidFill>
                <a:ea typeface="Times New Roman" pitchFamily="18" charset="0"/>
              </a:rPr>
              <a:t>Sciences  et technologies</a:t>
            </a:r>
          </a:p>
          <a:p>
            <a:pPr indent="228600">
              <a:tabLst>
                <a:tab pos="457200" algn="l"/>
              </a:tabLst>
              <a:defRPr/>
            </a:pPr>
            <a:endParaRPr lang="fr-FR" sz="2800" b="1" dirty="0">
              <a:solidFill>
                <a:schemeClr val="bg1"/>
              </a:solidFill>
            </a:endParaRPr>
          </a:p>
        </p:txBody>
      </p:sp>
      <p:sp>
        <p:nvSpPr>
          <p:cNvPr id="5" name="Rectangle 4"/>
          <p:cNvSpPr/>
          <p:nvPr/>
        </p:nvSpPr>
        <p:spPr>
          <a:xfrm>
            <a:off x="3261833" y="3599934"/>
            <a:ext cx="4563109" cy="523220"/>
          </a:xfrm>
          <a:prstGeom prst="rect">
            <a:avLst/>
          </a:prstGeom>
        </p:spPr>
        <p:txBody>
          <a:bodyPr wrap="none">
            <a:spAutoFit/>
          </a:bodyPr>
          <a:lstStyle/>
          <a:p>
            <a:pPr eaLnBrk="0" hangingPunct="0">
              <a:tabLst>
                <a:tab pos="457200" algn="l"/>
              </a:tabLst>
              <a:defRPr/>
            </a:pPr>
            <a:r>
              <a:rPr lang="fr-FR" b="1" dirty="0" smtClean="0">
                <a:solidFill>
                  <a:schemeClr val="bg1"/>
                </a:solidFill>
                <a:ea typeface="Times New Roman" pitchFamily="18" charset="0"/>
                <a:cs typeface="Arial" charset="0"/>
              </a:rPr>
              <a:t>	*</a:t>
            </a:r>
            <a:r>
              <a:rPr lang="fr-FR" sz="2800" b="1" dirty="0" smtClean="0">
                <a:solidFill>
                  <a:schemeClr val="bg1"/>
                </a:solidFill>
                <a:ea typeface="Times New Roman" pitchFamily="18" charset="0"/>
                <a:cs typeface="Arial" charset="0"/>
              </a:rPr>
              <a:t>Prospectives Economique</a:t>
            </a:r>
            <a:endParaRPr lang="fr-FR" sz="2800" b="1" dirty="0">
              <a:solidFill>
                <a:schemeClr val="bg1"/>
              </a:solidFill>
              <a:ea typeface="Times New Roman" pitchFamily="18" charset="0"/>
              <a:cs typeface="Arial" charset="0"/>
            </a:endParaRPr>
          </a:p>
        </p:txBody>
      </p:sp>
      <p:sp>
        <p:nvSpPr>
          <p:cNvPr id="6" name="Rectangle 5"/>
          <p:cNvSpPr/>
          <p:nvPr/>
        </p:nvSpPr>
        <p:spPr>
          <a:xfrm>
            <a:off x="3261833" y="4095234"/>
            <a:ext cx="3005951" cy="523220"/>
          </a:xfrm>
          <a:prstGeom prst="rect">
            <a:avLst/>
          </a:prstGeom>
        </p:spPr>
        <p:txBody>
          <a:bodyPr wrap="none">
            <a:spAutoFit/>
          </a:bodyPr>
          <a:lstStyle/>
          <a:p>
            <a:pPr indent="180975">
              <a:tabLst>
                <a:tab pos="457200" algn="l"/>
              </a:tabLst>
              <a:defRPr/>
            </a:pPr>
            <a:r>
              <a:rPr lang="fr-FR" b="1" dirty="0" smtClean="0">
                <a:solidFill>
                  <a:schemeClr val="bg1"/>
                </a:solidFill>
                <a:ea typeface="Times New Roman" pitchFamily="18" charset="0"/>
                <a:cs typeface="Calibri" pitchFamily="34" charset="0"/>
              </a:rPr>
              <a:t>	*</a:t>
            </a:r>
            <a:r>
              <a:rPr lang="fr-FR" sz="2800" b="1" dirty="0" err="1" smtClean="0">
                <a:solidFill>
                  <a:schemeClr val="bg1"/>
                </a:solidFill>
                <a:ea typeface="Times New Roman" pitchFamily="18" charset="0"/>
                <a:cs typeface="Calibri" pitchFamily="34" charset="0"/>
              </a:rPr>
              <a:t>Socio-politique</a:t>
            </a:r>
            <a:endParaRPr lang="fr-FR" sz="2800" b="1" dirty="0">
              <a:solidFill>
                <a:schemeClr val="bg1"/>
              </a:solidFill>
            </a:endParaRPr>
          </a:p>
        </p:txBody>
      </p:sp>
      <p:sp>
        <p:nvSpPr>
          <p:cNvPr id="7" name="Rectangle 6"/>
          <p:cNvSpPr/>
          <p:nvPr/>
        </p:nvSpPr>
        <p:spPr>
          <a:xfrm>
            <a:off x="3261833" y="4590534"/>
            <a:ext cx="2377895" cy="523220"/>
          </a:xfrm>
          <a:prstGeom prst="rect">
            <a:avLst/>
          </a:prstGeom>
        </p:spPr>
        <p:txBody>
          <a:bodyPr wrap="none">
            <a:spAutoFit/>
          </a:bodyPr>
          <a:lstStyle/>
          <a:p>
            <a:pPr indent="180975">
              <a:tabLst>
                <a:tab pos="457200" algn="l"/>
              </a:tabLst>
              <a:defRPr/>
            </a:pPr>
            <a:r>
              <a:rPr lang="fr-FR" b="1" dirty="0" smtClean="0">
                <a:solidFill>
                  <a:schemeClr val="bg1"/>
                </a:solidFill>
                <a:ea typeface="Times New Roman" pitchFamily="18" charset="0"/>
                <a:cs typeface="Calibri" pitchFamily="34" charset="0"/>
              </a:rPr>
              <a:t>	*</a:t>
            </a:r>
            <a:r>
              <a:rPr lang="fr-FR" sz="2800" b="1" dirty="0" smtClean="0">
                <a:solidFill>
                  <a:schemeClr val="bg1"/>
                </a:solidFill>
                <a:ea typeface="Times New Roman" pitchFamily="18" charset="0"/>
                <a:cs typeface="Calibri" pitchFamily="34" charset="0"/>
              </a:rPr>
              <a:t>Ecologique</a:t>
            </a:r>
            <a:endParaRPr lang="fr-FR" sz="2800" b="1" dirty="0">
              <a:solidFill>
                <a:schemeClr val="bg1"/>
              </a:solidFill>
              <a:ea typeface="Times New Roman" pitchFamily="18" charset="0"/>
              <a:cs typeface="Calibri" pitchFamily="34" charset="0"/>
            </a:endParaRPr>
          </a:p>
        </p:txBody>
      </p:sp>
      <p:sp>
        <p:nvSpPr>
          <p:cNvPr id="8" name="ZoneTexte 7"/>
          <p:cNvSpPr txBox="1"/>
          <p:nvPr/>
        </p:nvSpPr>
        <p:spPr>
          <a:xfrm>
            <a:off x="660400" y="1181100"/>
            <a:ext cx="7861300" cy="707886"/>
          </a:xfrm>
          <a:prstGeom prst="rect">
            <a:avLst/>
          </a:prstGeom>
          <a:noFill/>
        </p:spPr>
        <p:txBody>
          <a:bodyPr wrap="square" rtlCol="0">
            <a:spAutoFit/>
          </a:bodyPr>
          <a:lstStyle/>
          <a:p>
            <a:r>
              <a:rPr lang="fr-FR" sz="4000" b="1" dirty="0" smtClean="0">
                <a:solidFill>
                  <a:srgbClr val="FFFF00"/>
                </a:solidFill>
              </a:rPr>
              <a:t>Question de transition énergétique</a:t>
            </a:r>
            <a:endParaRPr lang="fr-FR" sz="4000" b="1" dirty="0">
              <a:solidFill>
                <a:srgbClr val="FFFF00"/>
              </a:solidFill>
            </a:endParaRPr>
          </a:p>
        </p:txBody>
      </p:sp>
    </p:spTree>
    <p:extLst>
      <p:ext uri="{BB962C8B-B14F-4D97-AF65-F5344CB8AC3E}">
        <p14:creationId xmlns="" xmlns:p14="http://schemas.microsoft.com/office/powerpoint/2010/main" val="1773713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4000" b="1" dirty="0" smtClean="0">
                <a:solidFill>
                  <a:srgbClr val="FFFF00"/>
                </a:solidFill>
                <a:effectLst>
                  <a:outerShdw blurRad="38100" dist="38100" dir="2700000" algn="tl">
                    <a:srgbClr val="000000">
                      <a:alpha val="43137"/>
                    </a:srgbClr>
                  </a:outerShdw>
                </a:effectLst>
              </a:rPr>
              <a:t>Système </a:t>
            </a:r>
            <a:r>
              <a:rPr lang="fr-FR" sz="4000" b="1" dirty="0" err="1" smtClean="0">
                <a:solidFill>
                  <a:srgbClr val="FFFF00"/>
                </a:solidFill>
                <a:effectLst>
                  <a:outerShdw blurRad="38100" dist="38100" dir="2700000" algn="tl">
                    <a:srgbClr val="000000">
                      <a:alpha val="43137"/>
                    </a:srgbClr>
                  </a:outerShdw>
                </a:effectLst>
              </a:rPr>
              <a:t>énergétaique</a:t>
            </a:r>
            <a:endParaRPr lang="fr-FR" sz="4000" b="1" dirty="0">
              <a:solidFill>
                <a:srgbClr val="FFFF00"/>
              </a:solidFill>
              <a:effectLst>
                <a:outerShdw blurRad="38100" dist="38100" dir="2700000" algn="tl">
                  <a:srgbClr val="000000">
                    <a:alpha val="43137"/>
                  </a:srgbClr>
                </a:outerShdw>
              </a:effectLst>
            </a:endParaRPr>
          </a:p>
        </p:txBody>
      </p:sp>
      <p:sp>
        <p:nvSpPr>
          <p:cNvPr id="3" name="Rectangle à coins arrondis 2"/>
          <p:cNvSpPr/>
          <p:nvPr/>
        </p:nvSpPr>
        <p:spPr>
          <a:xfrm>
            <a:off x="755576" y="1556792"/>
            <a:ext cx="7560840" cy="482453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 name="Rectangle 3"/>
          <p:cNvSpPr/>
          <p:nvPr/>
        </p:nvSpPr>
        <p:spPr>
          <a:xfrm>
            <a:off x="2843808" y="2060848"/>
            <a:ext cx="3384376" cy="7920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843808" y="2175247"/>
            <a:ext cx="3312368" cy="461665"/>
          </a:xfrm>
          <a:prstGeom prst="rect">
            <a:avLst/>
          </a:prstGeom>
          <a:noFill/>
        </p:spPr>
        <p:txBody>
          <a:bodyPr wrap="square" rtlCol="0">
            <a:spAutoFit/>
          </a:bodyPr>
          <a:lstStyle/>
          <a:p>
            <a:r>
              <a:rPr lang="fr-FR" sz="2400" b="1" dirty="0" smtClean="0">
                <a:solidFill>
                  <a:schemeClr val="bg1"/>
                </a:solidFill>
              </a:rPr>
              <a:t>Ressources Energétiques</a:t>
            </a:r>
            <a:endParaRPr lang="fr-FR" sz="2400" b="1" dirty="0">
              <a:solidFill>
                <a:schemeClr val="bg1"/>
              </a:solidFill>
            </a:endParaRPr>
          </a:p>
        </p:txBody>
      </p:sp>
      <p:sp>
        <p:nvSpPr>
          <p:cNvPr id="7" name="ZoneTexte 6"/>
          <p:cNvSpPr txBox="1"/>
          <p:nvPr/>
        </p:nvSpPr>
        <p:spPr>
          <a:xfrm rot="2550298">
            <a:off x="6610068" y="2064002"/>
            <a:ext cx="1685574" cy="1569660"/>
          </a:xfrm>
          <a:prstGeom prst="rect">
            <a:avLst/>
          </a:prstGeom>
          <a:noFill/>
        </p:spPr>
        <p:txBody>
          <a:bodyPr wrap="square" rtlCol="0">
            <a:spAutoFit/>
          </a:bodyPr>
          <a:lstStyle/>
          <a:p>
            <a:r>
              <a:rPr lang="fr-FR" sz="2400" b="1" dirty="0" smtClean="0">
                <a:solidFill>
                  <a:srgbClr val="92D050"/>
                </a:solidFill>
                <a:effectLst>
                  <a:outerShdw blurRad="38100" dist="38100" dir="2700000" algn="tl">
                    <a:srgbClr val="000000">
                      <a:alpha val="43137"/>
                    </a:srgbClr>
                  </a:outerShdw>
                </a:effectLst>
              </a:rPr>
              <a:t>Environnement sociétal, politique…</a:t>
            </a:r>
            <a:endParaRPr lang="fr-FR" sz="2400" b="1" dirty="0">
              <a:solidFill>
                <a:srgbClr val="92D050"/>
              </a:solidFill>
              <a:effectLst>
                <a:outerShdw blurRad="38100" dist="38100" dir="2700000" algn="tl">
                  <a:srgbClr val="000000">
                    <a:alpha val="43137"/>
                  </a:srgbClr>
                </a:outerShdw>
              </a:effectLst>
            </a:endParaRPr>
          </a:p>
        </p:txBody>
      </p:sp>
      <p:sp>
        <p:nvSpPr>
          <p:cNvPr id="8" name="Rectangle 7"/>
          <p:cNvSpPr/>
          <p:nvPr/>
        </p:nvSpPr>
        <p:spPr>
          <a:xfrm>
            <a:off x="3275856" y="3140968"/>
            <a:ext cx="2520280" cy="43204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3347864" y="3140968"/>
            <a:ext cx="2376264" cy="400110"/>
          </a:xfrm>
          <a:prstGeom prst="rect">
            <a:avLst/>
          </a:prstGeom>
          <a:noFill/>
          <a:ln>
            <a:solidFill>
              <a:schemeClr val="bg1"/>
            </a:solidFill>
          </a:ln>
        </p:spPr>
        <p:txBody>
          <a:bodyPr wrap="square" rtlCol="0">
            <a:spAutoFit/>
          </a:bodyPr>
          <a:lstStyle/>
          <a:p>
            <a:pPr algn="ctr"/>
            <a:r>
              <a:rPr lang="fr-FR" sz="2000" b="1" dirty="0" smtClean="0">
                <a:solidFill>
                  <a:schemeClr val="bg1"/>
                </a:solidFill>
              </a:rPr>
              <a:t>Production</a:t>
            </a:r>
            <a:endParaRPr lang="fr-FR" sz="2000" b="1" dirty="0">
              <a:solidFill>
                <a:schemeClr val="bg1"/>
              </a:solidFill>
            </a:endParaRPr>
          </a:p>
        </p:txBody>
      </p:sp>
      <p:sp>
        <p:nvSpPr>
          <p:cNvPr id="10" name="Rectangle 9"/>
          <p:cNvSpPr/>
          <p:nvPr/>
        </p:nvSpPr>
        <p:spPr>
          <a:xfrm>
            <a:off x="1907704" y="3933056"/>
            <a:ext cx="2520280" cy="432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860032" y="3933056"/>
            <a:ext cx="237626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195736" y="3975100"/>
            <a:ext cx="1652364" cy="400110"/>
          </a:xfrm>
          <a:prstGeom prst="rect">
            <a:avLst/>
          </a:prstGeom>
          <a:noFill/>
          <a:ln>
            <a:solidFill>
              <a:schemeClr val="tx2">
                <a:lumMod val="75000"/>
              </a:schemeClr>
            </a:solidFill>
          </a:ln>
        </p:spPr>
        <p:txBody>
          <a:bodyPr wrap="square" rtlCol="0">
            <a:spAutoFit/>
          </a:bodyPr>
          <a:lstStyle/>
          <a:p>
            <a:pPr algn="ctr"/>
            <a:r>
              <a:rPr lang="fr-FR" sz="2000" b="1" dirty="0" smtClean="0">
                <a:solidFill>
                  <a:schemeClr val="bg1"/>
                </a:solidFill>
              </a:rPr>
              <a:t>Stockage</a:t>
            </a:r>
            <a:endParaRPr lang="fr-FR" sz="2000" b="1" dirty="0">
              <a:solidFill>
                <a:schemeClr val="bg1"/>
              </a:solidFill>
            </a:endParaRPr>
          </a:p>
        </p:txBody>
      </p:sp>
      <p:sp>
        <p:nvSpPr>
          <p:cNvPr id="13" name="ZoneTexte 12"/>
          <p:cNvSpPr txBox="1"/>
          <p:nvPr/>
        </p:nvSpPr>
        <p:spPr>
          <a:xfrm>
            <a:off x="4788024" y="3933056"/>
            <a:ext cx="2664296" cy="400110"/>
          </a:xfrm>
          <a:prstGeom prst="rect">
            <a:avLst/>
          </a:prstGeom>
          <a:noFill/>
          <a:ln>
            <a:solidFill>
              <a:schemeClr val="bg1"/>
            </a:solidFill>
          </a:ln>
        </p:spPr>
        <p:txBody>
          <a:bodyPr wrap="square" rtlCol="0">
            <a:spAutoFit/>
          </a:bodyPr>
          <a:lstStyle/>
          <a:p>
            <a:r>
              <a:rPr lang="fr-FR" sz="2000" b="1" dirty="0" smtClean="0">
                <a:solidFill>
                  <a:schemeClr val="bg1"/>
                </a:solidFill>
              </a:rPr>
              <a:t>Transport/distribution</a:t>
            </a:r>
            <a:endParaRPr lang="fr-FR" sz="2000" b="1" dirty="0">
              <a:solidFill>
                <a:schemeClr val="bg1"/>
              </a:solidFill>
            </a:endParaRPr>
          </a:p>
        </p:txBody>
      </p:sp>
      <p:sp>
        <p:nvSpPr>
          <p:cNvPr id="14" name="Rectangle 13"/>
          <p:cNvSpPr/>
          <p:nvPr/>
        </p:nvSpPr>
        <p:spPr>
          <a:xfrm>
            <a:off x="2555776" y="4581128"/>
            <a:ext cx="3744416" cy="11521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2987824" y="4581128"/>
            <a:ext cx="3456384" cy="1754326"/>
          </a:xfrm>
          <a:prstGeom prst="rect">
            <a:avLst/>
          </a:prstGeom>
          <a:noFill/>
        </p:spPr>
        <p:txBody>
          <a:bodyPr wrap="square" rtlCol="0">
            <a:spAutoFit/>
          </a:bodyPr>
          <a:lstStyle/>
          <a:p>
            <a:r>
              <a:rPr lang="fr-FR" b="1" dirty="0" smtClean="0">
                <a:solidFill>
                  <a:schemeClr val="bg1"/>
                </a:solidFill>
              </a:rPr>
              <a:t>Consommation:</a:t>
            </a:r>
            <a:r>
              <a:rPr lang="fr-FR" dirty="0" smtClean="0">
                <a:solidFill>
                  <a:schemeClr val="bg1"/>
                </a:solidFill>
              </a:rPr>
              <a:t>	</a:t>
            </a:r>
            <a:r>
              <a:rPr lang="fr-FR" b="1" dirty="0" smtClean="0">
                <a:solidFill>
                  <a:schemeClr val="bg1"/>
                </a:solidFill>
              </a:rPr>
              <a:t>Habitat</a:t>
            </a:r>
          </a:p>
          <a:p>
            <a:r>
              <a:rPr lang="fr-FR" b="1" dirty="0">
                <a:solidFill>
                  <a:schemeClr val="bg1"/>
                </a:solidFill>
              </a:rPr>
              <a:t>	</a:t>
            </a:r>
            <a:r>
              <a:rPr lang="fr-FR" b="1" dirty="0" smtClean="0">
                <a:solidFill>
                  <a:schemeClr val="bg1"/>
                </a:solidFill>
              </a:rPr>
              <a:t>	Tertiaire</a:t>
            </a:r>
          </a:p>
          <a:p>
            <a:r>
              <a:rPr lang="fr-FR" b="1" dirty="0">
                <a:solidFill>
                  <a:schemeClr val="bg1"/>
                </a:solidFill>
              </a:rPr>
              <a:t>	</a:t>
            </a:r>
            <a:r>
              <a:rPr lang="fr-FR" b="1" dirty="0" smtClean="0">
                <a:solidFill>
                  <a:schemeClr val="bg1"/>
                </a:solidFill>
              </a:rPr>
              <a:t>	Industrie</a:t>
            </a:r>
          </a:p>
          <a:p>
            <a:r>
              <a:rPr lang="fr-FR" b="1" dirty="0">
                <a:solidFill>
                  <a:schemeClr val="bg1"/>
                </a:solidFill>
              </a:rPr>
              <a:t>	</a:t>
            </a:r>
            <a:r>
              <a:rPr lang="fr-FR" b="1" dirty="0" smtClean="0">
                <a:solidFill>
                  <a:schemeClr val="bg1"/>
                </a:solidFill>
              </a:rPr>
              <a:t>	Transport</a:t>
            </a:r>
          </a:p>
          <a:p>
            <a:r>
              <a:rPr lang="fr-FR" dirty="0"/>
              <a:t>	</a:t>
            </a:r>
            <a:r>
              <a:rPr lang="fr-FR" dirty="0" smtClean="0"/>
              <a:t>	</a:t>
            </a:r>
          </a:p>
          <a:p>
            <a:r>
              <a:rPr lang="fr-FR" dirty="0"/>
              <a:t>		</a:t>
            </a:r>
          </a:p>
        </p:txBody>
      </p:sp>
      <p:sp>
        <p:nvSpPr>
          <p:cNvPr id="16" name="Rectangle 15"/>
          <p:cNvSpPr/>
          <p:nvPr/>
        </p:nvSpPr>
        <p:spPr>
          <a:xfrm>
            <a:off x="6516216" y="4581128"/>
            <a:ext cx="1584176" cy="11521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588224" y="4532927"/>
            <a:ext cx="1656184" cy="1200329"/>
          </a:xfrm>
          <a:prstGeom prst="rect">
            <a:avLst/>
          </a:prstGeom>
          <a:noFill/>
          <a:ln>
            <a:solidFill>
              <a:schemeClr val="bg1"/>
            </a:solidFill>
          </a:ln>
        </p:spPr>
        <p:txBody>
          <a:bodyPr wrap="square" rtlCol="0">
            <a:spAutoFit/>
          </a:bodyPr>
          <a:lstStyle/>
          <a:p>
            <a:pPr>
              <a:buFont typeface="Wingdings" pitchFamily="2" charset="2"/>
              <a:buChar char="§"/>
            </a:pPr>
            <a:r>
              <a:rPr lang="fr-FR" b="1" dirty="0" smtClean="0">
                <a:solidFill>
                  <a:schemeClr val="bg1"/>
                </a:solidFill>
              </a:rPr>
              <a:t>Efficacité</a:t>
            </a:r>
          </a:p>
          <a:p>
            <a:pPr>
              <a:buFont typeface="Wingdings" pitchFamily="2" charset="2"/>
              <a:buChar char="§"/>
            </a:pPr>
            <a:r>
              <a:rPr lang="fr-FR" b="1" dirty="0" smtClean="0">
                <a:solidFill>
                  <a:schemeClr val="bg1"/>
                </a:solidFill>
              </a:rPr>
              <a:t>Sobriété</a:t>
            </a:r>
          </a:p>
          <a:p>
            <a:pPr>
              <a:buFont typeface="Wingdings" pitchFamily="2" charset="2"/>
              <a:buChar char="§"/>
            </a:pPr>
            <a:r>
              <a:rPr lang="fr-FR" b="1" dirty="0" smtClean="0">
                <a:solidFill>
                  <a:schemeClr val="bg1"/>
                </a:solidFill>
              </a:rPr>
              <a:t>Récupération</a:t>
            </a:r>
          </a:p>
          <a:p>
            <a:pPr>
              <a:buFont typeface="Wingdings" pitchFamily="2" charset="2"/>
              <a:buChar char="§"/>
            </a:pPr>
            <a:r>
              <a:rPr lang="fr-FR" b="1" dirty="0" smtClean="0">
                <a:solidFill>
                  <a:schemeClr val="bg1"/>
                </a:solidFill>
              </a:rPr>
              <a:t>…</a:t>
            </a:r>
            <a:r>
              <a:rPr lang="fr-FR" b="1" dirty="0" smtClean="0"/>
              <a:t>…</a:t>
            </a:r>
            <a:endParaRPr lang="fr-FR" b="1" dirty="0"/>
          </a:p>
        </p:txBody>
      </p:sp>
      <p:sp>
        <p:nvSpPr>
          <p:cNvPr id="18" name="ZoneTexte 17"/>
          <p:cNvSpPr txBox="1"/>
          <p:nvPr/>
        </p:nvSpPr>
        <p:spPr>
          <a:xfrm rot="5400000">
            <a:off x="-916577" y="3737468"/>
            <a:ext cx="4752528" cy="400110"/>
          </a:xfrm>
          <a:prstGeom prst="rect">
            <a:avLst/>
          </a:prstGeom>
          <a:noFill/>
        </p:spPr>
        <p:txBody>
          <a:bodyPr wrap="square" rtlCol="0">
            <a:spAutoFit/>
          </a:bodyPr>
          <a:lstStyle/>
          <a:p>
            <a:r>
              <a:rPr lang="fr-FR" sz="2000" b="1" dirty="0" smtClean="0">
                <a:solidFill>
                  <a:srgbClr val="FFFF00"/>
                </a:solidFill>
                <a:effectLst>
                  <a:outerShdw blurRad="38100" dist="38100" dir="2700000" algn="tl">
                    <a:srgbClr val="000000">
                      <a:alpha val="43137"/>
                    </a:srgbClr>
                  </a:outerShdw>
                </a:effectLst>
              </a:rPr>
              <a:t>Méthodologie, y compris interdisciplinarité</a:t>
            </a:r>
            <a:endParaRPr lang="fr-FR" sz="2000" b="1" dirty="0">
              <a:solidFill>
                <a:srgbClr val="FFFF00"/>
              </a:solidFill>
              <a:effectLst>
                <a:outerShdw blurRad="38100" dist="38100" dir="2700000" algn="tl">
                  <a:srgbClr val="000000">
                    <a:alpha val="43137"/>
                  </a:srgbClr>
                </a:outerShdw>
              </a:effectLst>
            </a:endParaRPr>
          </a:p>
        </p:txBody>
      </p:sp>
      <p:sp>
        <p:nvSpPr>
          <p:cNvPr id="26" name="Flèche vers le bas 25"/>
          <p:cNvSpPr/>
          <p:nvPr/>
        </p:nvSpPr>
        <p:spPr>
          <a:xfrm>
            <a:off x="4211960" y="2852936"/>
            <a:ext cx="576064" cy="288032"/>
          </a:xfrm>
          <a:prstGeom prst="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vers le bas 26"/>
          <p:cNvSpPr/>
          <p:nvPr/>
        </p:nvSpPr>
        <p:spPr>
          <a:xfrm>
            <a:off x="5148064" y="3573016"/>
            <a:ext cx="792088" cy="360040"/>
          </a:xfrm>
          <a:prstGeom prst="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vers le bas 27"/>
          <p:cNvSpPr/>
          <p:nvPr/>
        </p:nvSpPr>
        <p:spPr>
          <a:xfrm>
            <a:off x="3131840" y="3573016"/>
            <a:ext cx="792088" cy="360040"/>
          </a:xfrm>
          <a:prstGeom prst="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Double flèche horizontale 28"/>
          <p:cNvSpPr/>
          <p:nvPr/>
        </p:nvSpPr>
        <p:spPr>
          <a:xfrm>
            <a:off x="4377184" y="4077072"/>
            <a:ext cx="432048" cy="189735"/>
          </a:xfrm>
          <a:prstGeom prst="lef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vers le bas 29"/>
          <p:cNvSpPr/>
          <p:nvPr/>
        </p:nvSpPr>
        <p:spPr>
          <a:xfrm>
            <a:off x="5796136" y="4365104"/>
            <a:ext cx="216024" cy="216024"/>
          </a:xfrm>
          <a:prstGeom prst="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1143</TotalTime>
  <Words>1297</Words>
  <Application>Microsoft Office PowerPoint</Application>
  <PresentationFormat>Affichage à l'écran (4:3)</PresentationFormat>
  <Paragraphs>344</Paragraphs>
  <Slides>40</Slides>
  <Notes>6</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40</vt:i4>
      </vt:variant>
    </vt:vector>
  </HeadingPairs>
  <TitlesOfParts>
    <vt:vector size="42" baseType="lpstr">
      <vt:lpstr>Thème Office</vt:lpstr>
      <vt:lpstr>Acrobat Document</vt:lpstr>
      <vt:lpstr>Diapositive 1</vt:lpstr>
      <vt:lpstr>Laboratoires Impliqués</vt:lpstr>
      <vt:lpstr>Diapositive 3</vt:lpstr>
      <vt:lpstr>Innovation et pratiques sociales</vt:lpstr>
      <vt:lpstr>Décloisonner les sciences</vt:lpstr>
      <vt:lpstr>Objectif du programme : « l’écologie des énergies »</vt:lpstr>
      <vt:lpstr>Diapositive 7</vt:lpstr>
      <vt:lpstr>Diapositive 8</vt:lpstr>
      <vt:lpstr>Système énergétaique</vt:lpstr>
      <vt:lpstr>Modèle Intégré de Système Energétique</vt:lpstr>
      <vt:lpstr>Diapositive 11</vt:lpstr>
      <vt:lpstr>Diapositive 12</vt:lpstr>
      <vt:lpstr> 1-Risque, décision collective,  diffusion de l’information autour des questions énergétiques </vt:lpstr>
      <vt:lpstr>1-Risque, décision collective,  diffusion de l’information autour des questions énergétiques</vt:lpstr>
      <vt:lpstr>1-Risque, décision collective,  diffusion de l’information autour des questions énergétiques</vt:lpstr>
      <vt:lpstr>1-Risque, décision collective,  diffusion de l’information autour des questions  énergétiques</vt:lpstr>
      <vt:lpstr>1-Risque, décision collective,  diffusion de l’information autour des questions énergétiques</vt:lpstr>
      <vt:lpstr>2 -Bioraffinerie:  des micro-organismes vers bio-fuel</vt:lpstr>
      <vt:lpstr>2 -Bioraffinerie:  des micro-organismes au bio-fuel</vt:lpstr>
      <vt:lpstr>2 -Bioraffinerie:  des micro-organismes au bio-fuel</vt:lpstr>
      <vt:lpstr>2 -Bioraffinerie:  des micro-organismes au bio-fuel</vt:lpstr>
      <vt:lpstr>2 -Bioraffinerie:  des micro-organismes au bio-fuel</vt:lpstr>
      <vt:lpstr>2 -Bioraffinerie:  des micro-organismes au bio-fuel</vt:lpstr>
      <vt:lpstr>2 -Bioraffinerie:  des micro-organismes au bio-fuel</vt:lpstr>
      <vt:lpstr>2 -Bioraffinerie:  des micro-organismes au bio-fuel</vt:lpstr>
      <vt:lpstr>2 -Bioraffinerie:  des micro-organismes au bio-fuel</vt:lpstr>
      <vt:lpstr>3- Revalorisation des déchets organiques en énergie éco-responsable  </vt:lpstr>
      <vt:lpstr>Diapositive 28</vt:lpstr>
      <vt:lpstr>Diapositive 29</vt:lpstr>
      <vt:lpstr>Laboratoire</vt:lpstr>
      <vt:lpstr>5-Eau douce et climatisation passive par froid radiatif </vt:lpstr>
      <vt:lpstr>Diapositive 32</vt:lpstr>
      <vt:lpstr>Diapositive 33</vt:lpstr>
      <vt:lpstr>6-Demande de l’urbanisation et de la ruralisation en énergie  (DUREE)</vt:lpstr>
      <vt:lpstr>6-Demande de l’urbanisation et de la ruralisation en énergie  (DUREE)</vt:lpstr>
      <vt:lpstr>6-Demande de l’urbanisation et de la ruralisation en énergie  (DUREE)</vt:lpstr>
      <vt:lpstr>6-Demande de l’urbanisation et de la ruralisation en énergie  (DUREE)</vt:lpstr>
      <vt:lpstr>6-Demande de l’urbanisation et de la ruralisation en énergie  (DUREE)</vt:lpstr>
      <vt:lpstr>International</vt:lpstr>
      <vt:lpstr> Université Sorbonne Paris Cité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Bobée</dc:creator>
  <cp:lastModifiedBy>hpeerhos</cp:lastModifiedBy>
  <cp:revision>69</cp:revision>
  <dcterms:created xsi:type="dcterms:W3CDTF">2014-06-26T15:32:01Z</dcterms:created>
  <dcterms:modified xsi:type="dcterms:W3CDTF">2016-03-21T11:40:06Z</dcterms:modified>
</cp:coreProperties>
</file>