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2" r:id="rId1"/>
  </p:sldMasterIdLst>
  <p:notesMasterIdLst>
    <p:notesMasterId r:id="rId8"/>
  </p:notesMasterIdLst>
  <p:handoutMasterIdLst>
    <p:handoutMasterId r:id="rId9"/>
  </p:handoutMasterIdLst>
  <p:sldIdLst>
    <p:sldId id="326" r:id="rId2"/>
    <p:sldId id="375" r:id="rId3"/>
    <p:sldId id="371" r:id="rId4"/>
    <p:sldId id="377" r:id="rId5"/>
    <p:sldId id="374" r:id="rId6"/>
    <p:sldId id="376" r:id="rId7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  <a:srgbClr val="FF9933"/>
    <a:srgbClr val="66FF66"/>
    <a:srgbClr val="FFCC00"/>
    <a:srgbClr val="00FF00"/>
    <a:srgbClr val="00CCFF"/>
    <a:srgbClr val="0099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83" autoAdjust="0"/>
    <p:restoredTop sz="91724" autoAdjust="0"/>
  </p:normalViewPr>
  <p:slideViewPr>
    <p:cSldViewPr>
      <p:cViewPr>
        <p:scale>
          <a:sx n="60" d="100"/>
          <a:sy n="60" d="100"/>
        </p:scale>
        <p:origin x="-1140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2118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9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5119A41-B748-4EEF-800B-FA10991ABF2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24141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8123F16-98F4-4E5E-80DF-DA9238598DE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71521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8268AB-0187-47E2-A503-DF6ECE963B49}" type="slidenum">
              <a:rPr lang="fr-FR" smtClean="0"/>
              <a:pPr>
                <a:defRPr/>
              </a:pPr>
              <a:t>1</a:t>
            </a:fld>
            <a:endParaRPr lang="fr-FR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123F16-98F4-4E5E-80DF-DA9238598DE8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29B54-114B-4010-A597-58692DA2BA1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550CF-59F9-4EE8-AB58-D356DC328D5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97B6A-3177-4A5A-B5DD-06DEBBE6AEE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4F0B6-DFB6-4E07-AE3C-80BC152E2D3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F8562-FD45-4AF6-8000-CCB751EFD3D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17280-DAE2-4387-A124-01DB2FA2319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4CC7A-FAA1-4C5F-BBA3-31480C1231E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16AD6-ED51-44B5-8E4B-6EB9AC684EF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109EE-70D5-446A-9CDD-7C748DED126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A5418-CCE5-4A8D-BF44-AA7E130C98E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C6A5D-6433-499C-8A75-C36F27A12AD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03B18DF9-234E-49CB-82F5-F603EC36DF0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104" r:id="rId2"/>
    <p:sldLayoutId id="2147484105" r:id="rId3"/>
    <p:sldLayoutId id="2147484106" r:id="rId4"/>
    <p:sldLayoutId id="2147484107" r:id="rId5"/>
    <p:sldLayoutId id="2147484108" r:id="rId6"/>
    <p:sldLayoutId id="2147484109" r:id="rId7"/>
    <p:sldLayoutId id="2147484110" r:id="rId8"/>
    <p:sldLayoutId id="2147484111" r:id="rId9"/>
    <p:sldLayoutId id="2147484112" r:id="rId10"/>
    <p:sldLayoutId id="214748411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gi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Logo MiChem v2"/>
          <p:cNvPicPr>
            <a:picLocks noChangeAspect="1"/>
          </p:cNvPicPr>
          <p:nvPr/>
        </p:nvPicPr>
        <p:blipFill>
          <a:blip r:embed="rId3" cstate="print"/>
          <a:srcRect b="60001"/>
          <a:stretch>
            <a:fillRect/>
          </a:stretch>
        </p:blipFill>
        <p:spPr bwMode="auto">
          <a:xfrm>
            <a:off x="821049" y="435684"/>
            <a:ext cx="2893717" cy="1081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4" descr="C:\Users\jean marc\Desktop\UPMC_cart-blanc-Q_7504-16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9483" y="648458"/>
            <a:ext cx="1698964" cy="572019"/>
          </a:xfrm>
          <a:prstGeom prst="rect">
            <a:avLst/>
          </a:prstGeom>
          <a:noFill/>
        </p:spPr>
      </p:pic>
      <p:pic>
        <p:nvPicPr>
          <p:cNvPr id="9" name="Picture 2" descr="Logo_UPD_rv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34130" y="281180"/>
            <a:ext cx="726881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203341" y="4272791"/>
            <a:ext cx="23383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latin typeface="Comic Sans MS" pitchFamily="66" charset="0"/>
              </a:rPr>
              <a:t>Théorie</a:t>
            </a:r>
            <a:br>
              <a:rPr lang="fr-FR" sz="2000" b="1" dirty="0">
                <a:latin typeface="Comic Sans MS" pitchFamily="66" charset="0"/>
              </a:rPr>
            </a:br>
            <a:r>
              <a:rPr lang="fr-FR" sz="2000" b="1" dirty="0">
                <a:latin typeface="Comic Sans MS" pitchFamily="66" charset="0"/>
              </a:rPr>
              <a:t>Synthèse</a:t>
            </a:r>
            <a:br>
              <a:rPr lang="fr-FR" sz="2000" b="1" dirty="0">
                <a:latin typeface="Comic Sans MS" pitchFamily="66" charset="0"/>
              </a:rPr>
            </a:br>
            <a:r>
              <a:rPr lang="fr-FR" sz="2000" b="1" dirty="0" smtClean="0">
                <a:latin typeface="Comic Sans MS" pitchFamily="66" charset="0"/>
              </a:rPr>
              <a:t>Instrumentation</a:t>
            </a:r>
            <a:endParaRPr lang="fr-FR" sz="2000" b="1" dirty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8860" y="4780622"/>
            <a:ext cx="19196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Comic Sans MS" pitchFamily="66" charset="0"/>
              </a:rPr>
              <a:t>Chimie et </a:t>
            </a:r>
            <a:r>
              <a:rPr lang="fr-FR" dirty="0" smtClean="0">
                <a:solidFill>
                  <a:srgbClr val="FF0000"/>
                </a:solidFill>
                <a:latin typeface="Comic Sans MS" pitchFamily="66" charset="0"/>
              </a:rPr>
              <a:t>santé</a:t>
            </a:r>
            <a:endParaRPr lang="fr-F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75156" y="4595956"/>
            <a:ext cx="28698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Comic Sans MS" pitchFamily="66" charset="0"/>
              </a:rPr>
              <a:t>Chimie </a:t>
            </a:r>
            <a:r>
              <a:rPr lang="fr-FR" dirty="0">
                <a:solidFill>
                  <a:srgbClr val="FF0000"/>
                </a:solidFill>
                <a:latin typeface="Comic Sans MS" pitchFamily="66" charset="0"/>
              </a:rPr>
              <a:t>et </a:t>
            </a:r>
            <a:r>
              <a:rPr lang="fr-FR" dirty="0" smtClean="0">
                <a:solidFill>
                  <a:srgbClr val="FF0000"/>
                </a:solidFill>
                <a:latin typeface="Comic Sans MS" pitchFamily="66" charset="0"/>
              </a:rPr>
              <a:t>environnement</a:t>
            </a:r>
            <a:endParaRPr lang="fr-F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19680" y="3580293"/>
            <a:ext cx="2376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Chimie interstellaire</a:t>
            </a:r>
          </a:p>
          <a:p>
            <a:r>
              <a:rPr lang="fr-FR" dirty="0" smtClean="0">
                <a:latin typeface="Comic Sans MS" pitchFamily="66" charset="0"/>
              </a:rPr>
              <a:t> </a:t>
            </a:r>
            <a:r>
              <a:rPr lang="fr-FR" dirty="0">
                <a:latin typeface="Comic Sans MS" pitchFamily="66" charset="0"/>
              </a:rPr>
              <a:t>et </a:t>
            </a:r>
            <a:r>
              <a:rPr lang="fr-FR" dirty="0" smtClean="0">
                <a:latin typeface="Comic Sans MS" pitchFamily="66" charset="0"/>
              </a:rPr>
              <a:t>planétaire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52682" y="5719712"/>
            <a:ext cx="50520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  <a:latin typeface="Comic Sans MS" pitchFamily="66" charset="0"/>
              </a:rPr>
              <a:t>Nanochimie</a:t>
            </a:r>
            <a:r>
              <a:rPr lang="fr-FR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dirty="0" smtClean="0">
                <a:solidFill>
                  <a:srgbClr val="FF0000"/>
                </a:solidFill>
                <a:latin typeface="Comic Sans MS" pitchFamily="66" charset="0"/>
              </a:rPr>
              <a:t>de l'information et de l’énergie</a:t>
            </a:r>
            <a:endParaRPr lang="fr-F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93929" y="3534127"/>
            <a:ext cx="22186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Patrimoine culturel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5904" y="2081380"/>
            <a:ext cx="806663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Chimie intégrée </a:t>
            </a:r>
            <a:r>
              <a:rPr lang="fr-FR" sz="32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multi-échelle:</a:t>
            </a:r>
          </a:p>
          <a:p>
            <a:pPr algn="ctr"/>
            <a:r>
              <a:rPr lang="fr-FR" sz="32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d</a:t>
            </a:r>
            <a:r>
              <a:rPr lang="fr-FR" sz="32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e la molécule unique aux </a:t>
            </a:r>
            <a:r>
              <a:rPr lang="fr-FR" sz="3200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nanoédifices</a:t>
            </a:r>
            <a:r>
              <a:rPr lang="fr-FR" sz="32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endParaRPr lang="fr-FR" sz="32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1" name="Imagen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270" y="432684"/>
            <a:ext cx="1876160" cy="1003566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B29B54-114B-4010-A597-58692DA2BA10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</p:cSld>
  <p:clrMapOvr>
    <a:masterClrMapping/>
  </p:clrMapOvr>
  <p:transition advTm="2156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132456"/>
            <a:ext cx="1008112" cy="1001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49837"/>
            <a:ext cx="879686" cy="76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688236" y="2046052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latin typeface="Comic Sans MS" pitchFamily="66" charset="0"/>
              </a:rPr>
              <a:t>LEM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6091962" y="2124145"/>
            <a:ext cx="19688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b="1" dirty="0" smtClean="0">
                <a:latin typeface="Comic Sans MS" pitchFamily="66" charset="0"/>
              </a:rPr>
              <a:t>Equipe </a:t>
            </a:r>
          </a:p>
          <a:p>
            <a:pPr algn="ctr"/>
            <a:r>
              <a:rPr lang="fr-FR" sz="1600" b="1" dirty="0" err="1" smtClean="0">
                <a:latin typeface="Comic Sans MS" pitchFamily="66" charset="0"/>
              </a:rPr>
              <a:t>Kanoufi</a:t>
            </a:r>
            <a:r>
              <a:rPr lang="fr-FR" sz="1600" b="1" dirty="0" smtClean="0">
                <a:latin typeface="Comic Sans MS" pitchFamily="66" charset="0"/>
              </a:rPr>
              <a:t>/</a:t>
            </a:r>
            <a:r>
              <a:rPr lang="fr-FR" sz="1600" b="1" dirty="0" err="1" smtClean="0">
                <a:latin typeface="Comic Sans MS" pitchFamily="66" charset="0"/>
              </a:rPr>
              <a:t>Combellas</a:t>
            </a:r>
            <a:endParaRPr lang="fr-FR" sz="1600" dirty="0"/>
          </a:p>
        </p:txBody>
      </p:sp>
      <p:sp>
        <p:nvSpPr>
          <p:cNvPr id="10" name="Rectangle 9"/>
          <p:cNvSpPr/>
          <p:nvPr/>
        </p:nvSpPr>
        <p:spPr>
          <a:xfrm>
            <a:off x="3203341" y="1404673"/>
            <a:ext cx="23383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Chimie moléculaire</a:t>
            </a:r>
            <a:endParaRPr lang="fr-FR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259632" y="4005064"/>
            <a:ext cx="5976664" cy="2088232"/>
          </a:xfrm>
          <a:prstGeom prst="rect">
            <a:avLst/>
          </a:prstGeom>
          <a:ln w="25400" cap="flat" cmpd="sng" algn="ctr">
            <a:noFill/>
            <a:prstDash val="solid"/>
            <a:miter lim="800000"/>
            <a:headEnd/>
            <a:tailEnd/>
          </a:ln>
          <a:extLst/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1600" b="1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omic Sans MS" pitchFamily="66" charset="0"/>
                <a:cs typeface="Arial" pitchFamily="34" charset="0"/>
              </a:rPr>
              <a:t>Doctorants</a:t>
            </a:r>
            <a:endParaRPr lang="en-US" sz="1600" b="1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600" b="1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omic Sans MS" pitchFamily="66" charset="0"/>
                <a:cs typeface="Arial" pitchFamily="34" charset="0"/>
              </a:rPr>
              <a:t>Post</a:t>
            </a:r>
            <a:r>
              <a:rPr lang="en-US" sz="1600" b="1" dirty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omic Sans MS" pitchFamily="66" charset="0"/>
                <a:cs typeface="Arial" pitchFamily="34" charset="0"/>
              </a:rPr>
              <a:t>-</a:t>
            </a:r>
            <a:r>
              <a:rPr lang="en-US" sz="1600" b="1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omic Sans MS" pitchFamily="66" charset="0"/>
                <a:cs typeface="Arial" pitchFamily="34" charset="0"/>
              </a:rPr>
              <a:t>doctorants</a:t>
            </a:r>
            <a:endParaRPr lang="en-US" sz="1600" b="1" dirty="0">
              <a:latin typeface="Comic Sans MS" pitchFamily="66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600" b="1" dirty="0" smtClean="0">
                <a:latin typeface="Comic Sans MS" pitchFamily="66" charset="0"/>
                <a:cs typeface="Arial" pitchFamily="34" charset="0"/>
              </a:rPr>
              <a:t>Instrumentation   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600" b="1" dirty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1600" b="1" dirty="0" smtClean="0">
                <a:latin typeface="Comic Sans MS" pitchFamily="66" charset="0"/>
                <a:cs typeface="Arial" pitchFamily="34" charset="0"/>
              </a:rPr>
              <a:t>    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1600" b="1" dirty="0">
              <a:latin typeface="Comic Sans MS" pitchFamily="66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600" b="1" dirty="0" smtClean="0">
                <a:latin typeface="Comic Sans MS" pitchFamily="66" charset="0"/>
                <a:cs typeface="Arial" pitchFamily="34" charset="0"/>
              </a:rPr>
              <a:t>        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600" dirty="0" err="1" smtClean="0">
                <a:latin typeface="Comic Sans MS" pitchFamily="66" charset="0"/>
                <a:cs typeface="Arial" pitchFamily="34" charset="0"/>
              </a:rPr>
              <a:t>plateforme</a:t>
            </a:r>
            <a:r>
              <a:rPr lang="en-US" sz="1600" dirty="0" smtClean="0">
                <a:latin typeface="Comic Sans MS" pitchFamily="66" charset="0"/>
                <a:cs typeface="Arial" pitchFamily="34" charset="0"/>
              </a:rPr>
              <a:t> de </a:t>
            </a:r>
            <a:r>
              <a:rPr lang="en-US" sz="1600" dirty="0" err="1" smtClean="0">
                <a:latin typeface="Comic Sans MS" pitchFamily="66" charset="0"/>
                <a:cs typeface="Arial" pitchFamily="34" charset="0"/>
              </a:rPr>
              <a:t>microscopie</a:t>
            </a:r>
            <a:r>
              <a:rPr lang="en-US" sz="1600" dirty="0" smtClean="0">
                <a:latin typeface="Comic Sans MS" pitchFamily="66" charset="0"/>
                <a:cs typeface="Arial" pitchFamily="34" charset="0"/>
              </a:rPr>
              <a:t> Raman </a:t>
            </a:r>
            <a:r>
              <a:rPr lang="en-US" sz="1600" dirty="0" err="1" smtClean="0">
                <a:latin typeface="Comic Sans MS" pitchFamily="66" charset="0"/>
                <a:cs typeface="Arial" pitchFamily="34" charset="0"/>
              </a:rPr>
              <a:t>exaltée</a:t>
            </a:r>
            <a:r>
              <a:rPr lang="en-US" sz="1600" dirty="0" smtClean="0">
                <a:latin typeface="Comic Sans MS" pitchFamily="66" charset="0"/>
                <a:cs typeface="Arial" pitchFamily="34" charset="0"/>
              </a:rPr>
              <a:t> de surface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00524" y="5919663"/>
            <a:ext cx="12064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i="1" dirty="0" smtClean="0">
                <a:solidFill>
                  <a:srgbClr val="009900"/>
                </a:solidFill>
                <a:latin typeface="Comic Sans MS" pitchFamily="66" charset="0"/>
              </a:rPr>
              <a:t>UPMC</a:t>
            </a:r>
          </a:p>
          <a:p>
            <a:r>
              <a:rPr lang="fr-FR" sz="1200" b="1" i="1" dirty="0" smtClean="0">
                <a:solidFill>
                  <a:srgbClr val="009900"/>
                </a:solidFill>
                <a:latin typeface="Comic Sans MS" pitchFamily="66" charset="0"/>
              </a:rPr>
              <a:t>ITODYS-P7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561312" y="6356350"/>
            <a:ext cx="2133600" cy="365125"/>
          </a:xfrm>
        </p:spPr>
        <p:txBody>
          <a:bodyPr/>
          <a:lstStyle/>
          <a:p>
            <a:pPr>
              <a:defRPr/>
            </a:pPr>
            <a:fld id="{B344F0B6-DFB6-4E07-AE3C-80BC152E2D30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  <p:sp>
        <p:nvSpPr>
          <p:cNvPr id="16" name="Espace réservé du numéro de diapositive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3BB29B54-114B-4010-A597-58692DA2BA10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330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Image 7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99" t="67966"/>
          <a:stretch/>
        </p:blipFill>
        <p:spPr>
          <a:xfrm>
            <a:off x="1215455" y="3967820"/>
            <a:ext cx="2123678" cy="1220311"/>
          </a:xfrm>
          <a:prstGeom prst="rect">
            <a:avLst/>
          </a:prstGeom>
        </p:spPr>
      </p:pic>
      <p:grpSp>
        <p:nvGrpSpPr>
          <p:cNvPr id="81" name="Groupe 80"/>
          <p:cNvGrpSpPr/>
          <p:nvPr/>
        </p:nvGrpSpPr>
        <p:grpSpPr>
          <a:xfrm>
            <a:off x="299023" y="1522060"/>
            <a:ext cx="3760428" cy="2534324"/>
            <a:chOff x="3576464" y="3440842"/>
            <a:chExt cx="3760428" cy="2534324"/>
          </a:xfrm>
        </p:grpSpPr>
        <p:pic>
          <p:nvPicPr>
            <p:cNvPr id="82" name="Image 8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6643" r="52293" b="48966"/>
            <a:stretch/>
          </p:blipFill>
          <p:spPr>
            <a:xfrm>
              <a:off x="3576464" y="3440842"/>
              <a:ext cx="3760428" cy="2328556"/>
            </a:xfrm>
            <a:prstGeom prst="rect">
              <a:avLst/>
            </a:prstGeom>
          </p:spPr>
        </p:pic>
        <p:sp>
          <p:nvSpPr>
            <p:cNvPr id="83" name="ZoneTexte 82"/>
            <p:cNvSpPr txBox="1"/>
            <p:nvPr/>
          </p:nvSpPr>
          <p:spPr>
            <a:xfrm flipV="1">
              <a:off x="4458430" y="3501008"/>
              <a:ext cx="2273809" cy="84753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  <p:sp>
          <p:nvSpPr>
            <p:cNvPr id="84" name="ZoneTexte 83"/>
            <p:cNvSpPr txBox="1"/>
            <p:nvPr/>
          </p:nvSpPr>
          <p:spPr>
            <a:xfrm flipV="1">
              <a:off x="4067944" y="3501008"/>
              <a:ext cx="1299990" cy="47511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  <p:grpSp>
          <p:nvGrpSpPr>
            <p:cNvPr id="85" name="Groupe 84"/>
            <p:cNvGrpSpPr/>
            <p:nvPr/>
          </p:nvGrpSpPr>
          <p:grpSpPr>
            <a:xfrm>
              <a:off x="4178039" y="3814668"/>
              <a:ext cx="2932026" cy="2160498"/>
              <a:chOff x="4178039" y="3814668"/>
              <a:chExt cx="2932026" cy="2160498"/>
            </a:xfrm>
          </p:grpSpPr>
          <p:sp>
            <p:nvSpPr>
              <p:cNvPr id="86" name="ZoneTexte 85"/>
              <p:cNvSpPr txBox="1"/>
              <p:nvPr/>
            </p:nvSpPr>
            <p:spPr>
              <a:xfrm flipV="1">
                <a:off x="6656411" y="3814668"/>
                <a:ext cx="453654" cy="3229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fr-FR" dirty="0"/>
              </a:p>
            </p:txBody>
          </p:sp>
          <p:sp>
            <p:nvSpPr>
              <p:cNvPr id="87" name="ZoneTexte 86"/>
              <p:cNvSpPr txBox="1"/>
              <p:nvPr/>
            </p:nvSpPr>
            <p:spPr>
              <a:xfrm flipV="1">
                <a:off x="5284651" y="5652266"/>
                <a:ext cx="216024" cy="3229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fr-FR" dirty="0"/>
              </a:p>
            </p:txBody>
          </p:sp>
          <p:sp>
            <p:nvSpPr>
              <p:cNvPr id="88" name="ZoneTexte 87"/>
              <p:cNvSpPr txBox="1"/>
              <p:nvPr/>
            </p:nvSpPr>
            <p:spPr>
              <a:xfrm flipV="1">
                <a:off x="4178039" y="5208941"/>
                <a:ext cx="1469902" cy="56045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fr-FR" dirty="0"/>
              </a:p>
            </p:txBody>
          </p:sp>
          <p:sp>
            <p:nvSpPr>
              <p:cNvPr id="89" name="ZoneTexte 88"/>
              <p:cNvSpPr txBox="1"/>
              <p:nvPr/>
            </p:nvSpPr>
            <p:spPr>
              <a:xfrm flipV="1">
                <a:off x="4330439" y="5361341"/>
                <a:ext cx="1469902" cy="56045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fr-FR" dirty="0"/>
              </a:p>
            </p:txBody>
          </p:sp>
          <p:sp>
            <p:nvSpPr>
              <p:cNvPr id="90" name="ZoneTexte 89"/>
              <p:cNvSpPr txBox="1"/>
              <p:nvPr/>
            </p:nvSpPr>
            <p:spPr>
              <a:xfrm flipV="1">
                <a:off x="4535996" y="4948774"/>
                <a:ext cx="1764195" cy="4125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fr-FR" dirty="0"/>
              </a:p>
            </p:txBody>
          </p:sp>
          <p:sp>
            <p:nvSpPr>
              <p:cNvPr id="91" name="ZoneTexte 90"/>
              <p:cNvSpPr txBox="1"/>
              <p:nvPr/>
            </p:nvSpPr>
            <p:spPr>
              <a:xfrm flipV="1">
                <a:off x="4427984" y="4607422"/>
                <a:ext cx="21602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+</a:t>
                </a:r>
                <a:endParaRPr lang="fr-FR" dirty="0"/>
              </a:p>
            </p:txBody>
          </p:sp>
          <p:sp>
            <p:nvSpPr>
              <p:cNvPr id="92" name="ZoneTexte 91"/>
              <p:cNvSpPr txBox="1"/>
              <p:nvPr/>
            </p:nvSpPr>
            <p:spPr>
              <a:xfrm flipV="1">
                <a:off x="5647941" y="4424824"/>
                <a:ext cx="453654" cy="3229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fr-FR" dirty="0"/>
              </a:p>
            </p:txBody>
          </p:sp>
        </p:grpSp>
      </p:grpSp>
      <p:sp>
        <p:nvSpPr>
          <p:cNvPr id="93" name="Rectangle 92"/>
          <p:cNvSpPr/>
          <p:nvPr/>
        </p:nvSpPr>
        <p:spPr>
          <a:xfrm>
            <a:off x="1839050" y="5230522"/>
            <a:ext cx="10442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i="1" dirty="0" smtClean="0">
                <a:solidFill>
                  <a:srgbClr val="009900"/>
                </a:solidFill>
                <a:latin typeface="Comic Sans MS" pitchFamily="66" charset="0"/>
              </a:rPr>
              <a:t>LEM-P7</a:t>
            </a:r>
          </a:p>
          <a:p>
            <a:r>
              <a:rPr lang="fr-FR" sz="1200" b="1" i="1" dirty="0" smtClean="0">
                <a:solidFill>
                  <a:srgbClr val="009900"/>
                </a:solidFill>
                <a:latin typeface="Comic Sans MS" pitchFamily="66" charset="0"/>
              </a:rPr>
              <a:t>ENSCP</a:t>
            </a:r>
          </a:p>
        </p:txBody>
      </p:sp>
      <p:sp>
        <p:nvSpPr>
          <p:cNvPr id="79" name="Rectangle 2"/>
          <p:cNvSpPr txBox="1">
            <a:spLocks noChangeArrowheads="1"/>
          </p:cNvSpPr>
          <p:nvPr/>
        </p:nvSpPr>
        <p:spPr bwMode="auto">
          <a:xfrm>
            <a:off x="363038" y="1151110"/>
            <a:ext cx="3992938" cy="469359"/>
          </a:xfrm>
          <a:prstGeom prst="rect">
            <a:avLst/>
          </a:prstGeom>
          <a:ln w="25400" cap="flat" cmpd="sng" algn="ctr">
            <a:noFill/>
            <a:prstDash val="solid"/>
            <a:miter lim="800000"/>
            <a:headEnd/>
            <a:tailEnd/>
          </a:ln>
          <a:extLst/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1600" b="1" dirty="0" smtClean="0">
                <a:latin typeface="Comic Sans MS" pitchFamily="66" charset="0"/>
                <a:cs typeface="Arial" pitchFamily="34" charset="0"/>
              </a:rPr>
              <a:t>Intercalating redox probes in double </a:t>
            </a:r>
            <a:r>
              <a:rPr lang="en-US" sz="1600" b="1" dirty="0">
                <a:latin typeface="Comic Sans MS" pitchFamily="66" charset="0"/>
                <a:cs typeface="Arial" pitchFamily="34" charset="0"/>
              </a:rPr>
              <a:t>strand </a:t>
            </a:r>
            <a:r>
              <a:rPr lang="en-US" sz="1600" b="1" dirty="0" smtClean="0">
                <a:latin typeface="Comic Sans MS" pitchFamily="66" charset="0"/>
                <a:cs typeface="Arial" pitchFamily="34" charset="0"/>
              </a:rPr>
              <a:t>DNA for electrochemical PCR</a:t>
            </a:r>
            <a:endParaRPr lang="fr-FR" sz="1600" b="1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43" name="Rectangle 116"/>
          <p:cNvSpPr>
            <a:spLocks noChangeArrowheads="1"/>
          </p:cNvSpPr>
          <p:nvPr/>
        </p:nvSpPr>
        <p:spPr bwMode="auto">
          <a:xfrm>
            <a:off x="1371150" y="5775228"/>
            <a:ext cx="22880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fr-FR" altLang="fr-FR" sz="1200" dirty="0" err="1" smtClean="0">
                <a:solidFill>
                  <a:srgbClr val="0000FF"/>
                </a:solidFill>
                <a:latin typeface="Comic Sans MS" pitchFamily="66" charset="0"/>
              </a:rPr>
              <a:t>start</a:t>
            </a:r>
            <a:r>
              <a:rPr lang="fr-FR" altLang="fr-FR" sz="1200" dirty="0" smtClean="0">
                <a:solidFill>
                  <a:srgbClr val="0000FF"/>
                </a:solidFill>
                <a:latin typeface="Comic Sans MS" pitchFamily="66" charset="0"/>
              </a:rPr>
              <a:t>: </a:t>
            </a:r>
            <a:r>
              <a:rPr lang="fr-FR" altLang="fr-FR" sz="1200" dirty="0" err="1" smtClean="0">
                <a:solidFill>
                  <a:srgbClr val="0000FF"/>
                </a:solidFill>
                <a:latin typeface="Comic Sans MS" pitchFamily="66" charset="0"/>
              </a:rPr>
              <a:t>September</a:t>
            </a:r>
            <a:r>
              <a:rPr lang="fr-FR" altLang="fr-FR" sz="1200" dirty="0" smtClean="0">
                <a:solidFill>
                  <a:srgbClr val="0000FF"/>
                </a:solidFill>
                <a:latin typeface="Comic Sans MS" pitchFamily="66" charset="0"/>
              </a:rPr>
              <a:t> 2015</a:t>
            </a:r>
            <a:endParaRPr lang="en-US" altLang="fr-FR" sz="1200" dirty="0">
              <a:solidFill>
                <a:srgbClr val="0000FF"/>
              </a:solidFill>
              <a:latin typeface="Comic Sans MS" pitchFamily="66" charset="0"/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81165" y="535769"/>
            <a:ext cx="30514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Comic Sans MS" pitchFamily="66" charset="0"/>
              </a:rPr>
              <a:t>C</a:t>
            </a:r>
            <a:r>
              <a:rPr lang="fr-FR" sz="2000" b="1" dirty="0" err="1" smtClean="0">
                <a:solidFill>
                  <a:srgbClr val="FF0000"/>
                </a:solidFill>
                <a:latin typeface="Comic Sans MS" pitchFamily="66" charset="0"/>
              </a:rPr>
              <a:t>hemistry</a:t>
            </a:r>
            <a:r>
              <a:rPr lang="fr-FR" sz="2000" b="1" dirty="0" smtClean="0">
                <a:solidFill>
                  <a:srgbClr val="FF0000"/>
                </a:solidFill>
                <a:latin typeface="Comic Sans MS" pitchFamily="66" charset="0"/>
              </a:rPr>
              <a:t> and </a:t>
            </a:r>
            <a:r>
              <a:rPr lang="fr-FR" sz="2000" b="1" dirty="0" err="1" smtClean="0">
                <a:solidFill>
                  <a:srgbClr val="FF0000"/>
                </a:solidFill>
                <a:latin typeface="Comic Sans MS" pitchFamily="66" charset="0"/>
              </a:rPr>
              <a:t>Health</a:t>
            </a:r>
            <a:endParaRPr lang="fr-FR" sz="2000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6" name="Rectangle 2"/>
          <p:cNvSpPr txBox="1">
            <a:spLocks noChangeArrowheads="1"/>
          </p:cNvSpPr>
          <p:nvPr/>
        </p:nvSpPr>
        <p:spPr bwMode="auto">
          <a:xfrm>
            <a:off x="4427984" y="2271288"/>
            <a:ext cx="4248472" cy="557654"/>
          </a:xfrm>
          <a:prstGeom prst="rect">
            <a:avLst/>
          </a:prstGeom>
          <a:ln w="25400" cap="flat" cmpd="sng" algn="ctr">
            <a:noFill/>
            <a:prstDash val="solid"/>
            <a:miter lim="800000"/>
            <a:headEnd/>
            <a:tailEnd/>
          </a:ln>
          <a:extLst/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1600" b="1" dirty="0" smtClean="0">
                <a:latin typeface="Comic Sans MS" pitchFamily="66" charset="0"/>
                <a:cs typeface="Arial" pitchFamily="34" charset="0"/>
              </a:rPr>
              <a:t>2D or 3D </a:t>
            </a:r>
            <a:r>
              <a:rPr lang="en-US" sz="1600" b="1" dirty="0" err="1" smtClean="0">
                <a:latin typeface="Comic Sans MS" pitchFamily="66" charset="0"/>
                <a:cs typeface="Arial" pitchFamily="34" charset="0"/>
              </a:rPr>
              <a:t>supracrystals</a:t>
            </a:r>
            <a:r>
              <a:rPr lang="en-US" sz="1600" b="1" dirty="0" smtClean="0">
                <a:latin typeface="Comic Sans MS" pitchFamily="66" charset="0"/>
                <a:cs typeface="Arial" pitchFamily="34" charset="0"/>
              </a:rPr>
              <a:t> as a platform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600" b="1" dirty="0" smtClean="0">
                <a:latin typeface="Comic Sans MS" pitchFamily="66" charset="0"/>
                <a:cs typeface="Arial" pitchFamily="34" charset="0"/>
              </a:rPr>
              <a:t>for electrochemistry-SERS coupling</a:t>
            </a:r>
            <a:endParaRPr lang="fr-FR" sz="1600" b="1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821639" y="4577975"/>
            <a:ext cx="9326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i="1" dirty="0" smtClean="0">
                <a:solidFill>
                  <a:srgbClr val="009900"/>
                </a:solidFill>
                <a:latin typeface="Comic Sans MS" pitchFamily="66" charset="0"/>
              </a:rPr>
              <a:t>UPMC</a:t>
            </a:r>
          </a:p>
          <a:p>
            <a:r>
              <a:rPr lang="fr-FR" sz="1200" b="1" i="1" dirty="0" smtClean="0">
                <a:solidFill>
                  <a:srgbClr val="009900"/>
                </a:solidFill>
                <a:latin typeface="Comic Sans MS" pitchFamily="66" charset="0"/>
              </a:rPr>
              <a:t>LEM-P7</a:t>
            </a:r>
          </a:p>
        </p:txBody>
      </p:sp>
      <p:grpSp>
        <p:nvGrpSpPr>
          <p:cNvPr id="48" name="Group 80"/>
          <p:cNvGrpSpPr>
            <a:grpSpLocks/>
          </p:cNvGrpSpPr>
          <p:nvPr/>
        </p:nvGrpSpPr>
        <p:grpSpPr bwMode="auto">
          <a:xfrm>
            <a:off x="4670513" y="3142854"/>
            <a:ext cx="3516083" cy="2087668"/>
            <a:chOff x="1593" y="2452"/>
            <a:chExt cx="2573" cy="1684"/>
          </a:xfrm>
        </p:grpSpPr>
        <p:pic>
          <p:nvPicPr>
            <p:cNvPr id="49" name="Picture 31" descr="fcc111-1x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5" y="2908"/>
              <a:ext cx="1949" cy="1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Line 35"/>
            <p:cNvSpPr>
              <a:spLocks noChangeShapeType="1"/>
            </p:cNvSpPr>
            <p:nvPr/>
          </p:nvSpPr>
          <p:spPr bwMode="auto">
            <a:xfrm flipV="1">
              <a:off x="3039" y="3109"/>
              <a:ext cx="0" cy="63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" name="Text Box 36"/>
            <p:cNvSpPr txBox="1">
              <a:spLocks noChangeArrowheads="1"/>
            </p:cNvSpPr>
            <p:nvPr/>
          </p:nvSpPr>
          <p:spPr bwMode="auto">
            <a:xfrm>
              <a:off x="3099" y="3238"/>
              <a:ext cx="215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fr-FR">
                  <a:solidFill>
                    <a:schemeClr val="hlink"/>
                  </a:solidFill>
                </a:rPr>
                <a:t>e</a:t>
              </a:r>
              <a:r>
                <a:rPr lang="fr-FR" baseline="30000">
                  <a:solidFill>
                    <a:schemeClr val="hlink"/>
                  </a:solidFill>
                </a:rPr>
                <a:t>-</a:t>
              </a:r>
              <a:endParaRPr lang="fr-FR">
                <a:solidFill>
                  <a:schemeClr val="hlink"/>
                </a:solidFill>
              </a:endParaRPr>
            </a:p>
          </p:txBody>
        </p:sp>
        <p:sp>
          <p:nvSpPr>
            <p:cNvPr id="52" name="Text Box 38"/>
            <p:cNvSpPr txBox="1">
              <a:spLocks noChangeArrowheads="1"/>
            </p:cNvSpPr>
            <p:nvPr/>
          </p:nvSpPr>
          <p:spPr bwMode="auto">
            <a:xfrm>
              <a:off x="1593" y="2470"/>
              <a:ext cx="27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/>
                <a:t>h</a:t>
              </a:r>
              <a:r>
                <a:rPr lang="fr-FR">
                  <a:sym typeface="Symbol" pitchFamily="18" charset="2"/>
                </a:rPr>
                <a:t></a:t>
              </a:r>
            </a:p>
          </p:txBody>
        </p:sp>
        <p:sp>
          <p:nvSpPr>
            <p:cNvPr id="53" name="Freeform 39"/>
            <p:cNvSpPr>
              <a:spLocks/>
            </p:cNvSpPr>
            <p:nvPr/>
          </p:nvSpPr>
          <p:spPr bwMode="auto">
            <a:xfrm>
              <a:off x="3313" y="2637"/>
              <a:ext cx="631" cy="664"/>
            </a:xfrm>
            <a:custGeom>
              <a:avLst/>
              <a:gdLst>
                <a:gd name="T0" fmla="*/ 84 w 612"/>
                <a:gd name="T1" fmla="*/ 1084 h 1084"/>
                <a:gd name="T2" fmla="*/ 21 w 612"/>
                <a:gd name="T3" fmla="*/ 781 h 1084"/>
                <a:gd name="T4" fmla="*/ 215 w 612"/>
                <a:gd name="T5" fmla="*/ 845 h 1084"/>
                <a:gd name="T6" fmla="*/ 153 w 612"/>
                <a:gd name="T7" fmla="*/ 541 h 1084"/>
                <a:gd name="T8" fmla="*/ 345 w 612"/>
                <a:gd name="T9" fmla="*/ 610 h 1084"/>
                <a:gd name="T10" fmla="*/ 258 w 612"/>
                <a:gd name="T11" fmla="*/ 337 h 1084"/>
                <a:gd name="T12" fmla="*/ 478 w 612"/>
                <a:gd name="T13" fmla="*/ 370 h 1084"/>
                <a:gd name="T14" fmla="*/ 472 w 612"/>
                <a:gd name="T15" fmla="*/ 206 h 1084"/>
                <a:gd name="T16" fmla="*/ 591 w 612"/>
                <a:gd name="T17" fmla="*/ 30 h 1084"/>
                <a:gd name="T18" fmla="*/ 598 w 612"/>
                <a:gd name="T19" fmla="*/ 19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2" h="1084">
                  <a:moveTo>
                    <a:pt x="84" y="1084"/>
                  </a:moveTo>
                  <a:cubicBezTo>
                    <a:pt x="74" y="1034"/>
                    <a:pt x="0" y="820"/>
                    <a:pt x="21" y="781"/>
                  </a:cubicBezTo>
                  <a:cubicBezTo>
                    <a:pt x="43" y="741"/>
                    <a:pt x="194" y="885"/>
                    <a:pt x="215" y="845"/>
                  </a:cubicBezTo>
                  <a:cubicBezTo>
                    <a:pt x="238" y="806"/>
                    <a:pt x="132" y="581"/>
                    <a:pt x="153" y="541"/>
                  </a:cubicBezTo>
                  <a:cubicBezTo>
                    <a:pt x="176" y="501"/>
                    <a:pt x="328" y="644"/>
                    <a:pt x="345" y="610"/>
                  </a:cubicBezTo>
                  <a:cubicBezTo>
                    <a:pt x="361" y="576"/>
                    <a:pt x="236" y="378"/>
                    <a:pt x="258" y="337"/>
                  </a:cubicBezTo>
                  <a:cubicBezTo>
                    <a:pt x="279" y="298"/>
                    <a:pt x="443" y="391"/>
                    <a:pt x="478" y="370"/>
                  </a:cubicBezTo>
                  <a:cubicBezTo>
                    <a:pt x="514" y="348"/>
                    <a:pt x="453" y="263"/>
                    <a:pt x="472" y="206"/>
                  </a:cubicBezTo>
                  <a:cubicBezTo>
                    <a:pt x="489" y="148"/>
                    <a:pt x="568" y="60"/>
                    <a:pt x="591" y="30"/>
                  </a:cubicBezTo>
                  <a:cubicBezTo>
                    <a:pt x="612" y="0"/>
                    <a:pt x="597" y="21"/>
                    <a:pt x="598" y="19"/>
                  </a:cubicBezTo>
                </a:path>
              </a:pathLst>
            </a:custGeom>
            <a:noFill/>
            <a:ln w="25400">
              <a:solidFill>
                <a:srgbClr val="FFFF66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" name="Text Box 40"/>
            <p:cNvSpPr txBox="1">
              <a:spLocks noChangeArrowheads="1"/>
            </p:cNvSpPr>
            <p:nvPr/>
          </p:nvSpPr>
          <p:spPr bwMode="auto">
            <a:xfrm>
              <a:off x="3868" y="2467"/>
              <a:ext cx="29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/>
                <a:t>h</a:t>
              </a:r>
              <a:r>
                <a:rPr lang="fr-FR">
                  <a:sym typeface="Symbol" pitchFamily="18" charset="2"/>
                </a:rPr>
                <a:t>'</a:t>
              </a:r>
            </a:p>
          </p:txBody>
        </p:sp>
        <p:pic>
          <p:nvPicPr>
            <p:cNvPr id="55" name="Picture 48" descr="Abstract Imag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34" t="10068" r="72278" b="25235"/>
            <a:stretch>
              <a:fillRect/>
            </a:stretch>
          </p:blipFill>
          <p:spPr bwMode="auto">
            <a:xfrm rot="-5400000">
              <a:off x="2821" y="2537"/>
              <a:ext cx="406" cy="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Freeform 41"/>
            <p:cNvSpPr>
              <a:spLocks/>
            </p:cNvSpPr>
            <p:nvPr/>
          </p:nvSpPr>
          <p:spPr bwMode="auto">
            <a:xfrm>
              <a:off x="1790" y="2586"/>
              <a:ext cx="977" cy="684"/>
            </a:xfrm>
            <a:custGeom>
              <a:avLst/>
              <a:gdLst>
                <a:gd name="T0" fmla="*/ 0 w 600"/>
                <a:gd name="T1" fmla="*/ 15 h 573"/>
                <a:gd name="T2" fmla="*/ 136 w 600"/>
                <a:gd name="T3" fmla="*/ 15 h 573"/>
                <a:gd name="T4" fmla="*/ 90 w 600"/>
                <a:gd name="T5" fmla="*/ 106 h 573"/>
                <a:gd name="T6" fmla="*/ 226 w 600"/>
                <a:gd name="T7" fmla="*/ 106 h 573"/>
                <a:gd name="T8" fmla="*/ 181 w 600"/>
                <a:gd name="T9" fmla="*/ 196 h 573"/>
                <a:gd name="T10" fmla="*/ 317 w 600"/>
                <a:gd name="T11" fmla="*/ 196 h 573"/>
                <a:gd name="T12" fmla="*/ 272 w 600"/>
                <a:gd name="T13" fmla="*/ 287 h 573"/>
                <a:gd name="T14" fmla="*/ 408 w 600"/>
                <a:gd name="T15" fmla="*/ 287 h 573"/>
                <a:gd name="T16" fmla="*/ 362 w 600"/>
                <a:gd name="T17" fmla="*/ 376 h 573"/>
                <a:gd name="T18" fmla="*/ 486 w 600"/>
                <a:gd name="T19" fmla="*/ 360 h 573"/>
                <a:gd name="T20" fmla="*/ 453 w 600"/>
                <a:gd name="T21" fmla="*/ 468 h 573"/>
                <a:gd name="T22" fmla="*/ 524 w 600"/>
                <a:gd name="T23" fmla="*/ 481 h 573"/>
                <a:gd name="T24" fmla="*/ 589 w 600"/>
                <a:gd name="T25" fmla="*/ 559 h 573"/>
                <a:gd name="T26" fmla="*/ 593 w 600"/>
                <a:gd name="T27" fmla="*/ 564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0" h="573">
                  <a:moveTo>
                    <a:pt x="0" y="15"/>
                  </a:moveTo>
                  <a:cubicBezTo>
                    <a:pt x="60" y="7"/>
                    <a:pt x="121" y="0"/>
                    <a:pt x="136" y="15"/>
                  </a:cubicBezTo>
                  <a:cubicBezTo>
                    <a:pt x="151" y="30"/>
                    <a:pt x="75" y="91"/>
                    <a:pt x="90" y="106"/>
                  </a:cubicBezTo>
                  <a:cubicBezTo>
                    <a:pt x="105" y="121"/>
                    <a:pt x="211" y="91"/>
                    <a:pt x="226" y="106"/>
                  </a:cubicBezTo>
                  <a:cubicBezTo>
                    <a:pt x="241" y="121"/>
                    <a:pt x="166" y="181"/>
                    <a:pt x="181" y="196"/>
                  </a:cubicBezTo>
                  <a:cubicBezTo>
                    <a:pt x="196" y="211"/>
                    <a:pt x="302" y="181"/>
                    <a:pt x="317" y="196"/>
                  </a:cubicBezTo>
                  <a:cubicBezTo>
                    <a:pt x="332" y="211"/>
                    <a:pt x="257" y="272"/>
                    <a:pt x="272" y="287"/>
                  </a:cubicBezTo>
                  <a:cubicBezTo>
                    <a:pt x="287" y="302"/>
                    <a:pt x="393" y="272"/>
                    <a:pt x="408" y="287"/>
                  </a:cubicBezTo>
                  <a:cubicBezTo>
                    <a:pt x="423" y="302"/>
                    <a:pt x="349" y="364"/>
                    <a:pt x="362" y="376"/>
                  </a:cubicBezTo>
                  <a:cubicBezTo>
                    <a:pt x="375" y="388"/>
                    <a:pt x="471" y="345"/>
                    <a:pt x="486" y="360"/>
                  </a:cubicBezTo>
                  <a:cubicBezTo>
                    <a:pt x="501" y="375"/>
                    <a:pt x="447" y="448"/>
                    <a:pt x="453" y="468"/>
                  </a:cubicBezTo>
                  <a:cubicBezTo>
                    <a:pt x="459" y="488"/>
                    <a:pt x="501" y="466"/>
                    <a:pt x="524" y="481"/>
                  </a:cubicBezTo>
                  <a:cubicBezTo>
                    <a:pt x="547" y="496"/>
                    <a:pt x="578" y="545"/>
                    <a:pt x="589" y="559"/>
                  </a:cubicBezTo>
                  <a:cubicBezTo>
                    <a:pt x="600" y="573"/>
                    <a:pt x="592" y="563"/>
                    <a:pt x="593" y="564"/>
                  </a:cubicBezTo>
                </a:path>
              </a:pathLst>
            </a:custGeom>
            <a:noFill/>
            <a:ln w="25400">
              <a:solidFill>
                <a:srgbClr val="00FF00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7" name="Text Box 49"/>
            <p:cNvSpPr txBox="1">
              <a:spLocks noChangeArrowheads="1"/>
            </p:cNvSpPr>
            <p:nvPr/>
          </p:nvSpPr>
          <p:spPr bwMode="auto">
            <a:xfrm>
              <a:off x="2473" y="2452"/>
              <a:ext cx="2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defTabSz="914400"/>
              <a:r>
                <a:rPr lang="fr-FR">
                  <a:solidFill>
                    <a:schemeClr val="hlink"/>
                  </a:solidFill>
                  <a:latin typeface="Arial" charset="0"/>
                </a:rPr>
                <a:t>O</a:t>
              </a:r>
              <a:r>
                <a:rPr lang="fr-FR" baseline="-25000">
                  <a:solidFill>
                    <a:schemeClr val="hlink"/>
                  </a:solidFill>
                  <a:latin typeface="Arial" charset="0"/>
                </a:rPr>
                <a:t>2</a:t>
              </a:r>
              <a:endParaRPr lang="fr-FR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58" name="Freeform 50"/>
            <p:cNvSpPr>
              <a:spLocks/>
            </p:cNvSpPr>
            <p:nvPr/>
          </p:nvSpPr>
          <p:spPr bwMode="auto">
            <a:xfrm>
              <a:off x="2694" y="2549"/>
              <a:ext cx="652" cy="153"/>
            </a:xfrm>
            <a:custGeom>
              <a:avLst/>
              <a:gdLst>
                <a:gd name="T0" fmla="*/ 0 w 916"/>
                <a:gd name="T1" fmla="*/ 44 h 249"/>
                <a:gd name="T2" fmla="*/ 450 w 916"/>
                <a:gd name="T3" fmla="*/ 242 h 249"/>
                <a:gd name="T4" fmla="*/ 916 w 916"/>
                <a:gd name="T5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6" h="249">
                  <a:moveTo>
                    <a:pt x="0" y="44"/>
                  </a:moveTo>
                  <a:cubicBezTo>
                    <a:pt x="148" y="146"/>
                    <a:pt x="297" y="249"/>
                    <a:pt x="450" y="242"/>
                  </a:cubicBezTo>
                  <a:cubicBezTo>
                    <a:pt x="603" y="235"/>
                    <a:pt x="759" y="117"/>
                    <a:pt x="916" y="0"/>
                  </a:cubicBezTo>
                </a:path>
              </a:pathLst>
            </a:custGeom>
            <a:noFill/>
            <a:ln w="38100">
              <a:solidFill>
                <a:srgbClr val="FF330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9" name="Text Box 51"/>
            <p:cNvSpPr txBox="1">
              <a:spLocks noChangeArrowheads="1"/>
            </p:cNvSpPr>
            <p:nvPr/>
          </p:nvSpPr>
          <p:spPr bwMode="auto">
            <a:xfrm>
              <a:off x="3357" y="2458"/>
              <a:ext cx="43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>
                  <a:solidFill>
                    <a:schemeClr val="hlink"/>
                  </a:solidFill>
                </a:rPr>
                <a:t>H</a:t>
              </a:r>
              <a:r>
                <a:rPr lang="fr-FR" baseline="-25000">
                  <a:solidFill>
                    <a:schemeClr val="hlink"/>
                  </a:solidFill>
                </a:rPr>
                <a:t>2</a:t>
              </a:r>
              <a:r>
                <a:rPr lang="fr-FR">
                  <a:solidFill>
                    <a:schemeClr val="hlink"/>
                  </a:solidFill>
                </a:rPr>
                <a:t>O</a:t>
              </a:r>
              <a:r>
                <a:rPr lang="fr-FR" baseline="-25000">
                  <a:solidFill>
                    <a:schemeClr val="hlink"/>
                  </a:solidFill>
                </a:rPr>
                <a:t>2</a:t>
              </a:r>
              <a:endParaRPr lang="fr-FR">
                <a:solidFill>
                  <a:schemeClr val="hlink"/>
                </a:solidFill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4610374" y="1553332"/>
            <a:ext cx="4236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err="1" smtClean="0">
                <a:solidFill>
                  <a:srgbClr val="FF0000"/>
                </a:solidFill>
                <a:latin typeface="Comic Sans MS" pitchFamily="66" charset="0"/>
              </a:rPr>
              <a:t>Nanochemistry</a:t>
            </a:r>
            <a:r>
              <a:rPr lang="fr-FR" sz="2000" b="1" dirty="0" smtClean="0">
                <a:solidFill>
                  <a:srgbClr val="FF0000"/>
                </a:solidFill>
                <a:latin typeface="Comic Sans MS" pitchFamily="66" charset="0"/>
              </a:rPr>
              <a:t> for </a:t>
            </a:r>
            <a:r>
              <a:rPr lang="fr-FR" sz="2000" b="1" dirty="0" err="1" smtClean="0">
                <a:solidFill>
                  <a:srgbClr val="FF0000"/>
                </a:solidFill>
                <a:latin typeface="Comic Sans MS" pitchFamily="66" charset="0"/>
              </a:rPr>
              <a:t>Detection</a:t>
            </a:r>
            <a:endParaRPr lang="fr-FR" sz="2000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430244" y="5783110"/>
            <a:ext cx="24984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i="1" dirty="0" smtClean="0">
                <a:solidFill>
                  <a:srgbClr val="0000FF"/>
                </a:solidFill>
                <a:latin typeface="Comic Sans MS" pitchFamily="66" charset="0"/>
              </a:rPr>
              <a:t>Nano research, 2015, 8, 1615 </a:t>
            </a:r>
            <a:endParaRPr lang="fr-FR" sz="1200" i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4F0B6-DFB6-4E07-AE3C-80BC152E2D30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/>
      <p:bldP spid="60" grpId="0"/>
      <p:bldP spid="61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553200" y="6018307"/>
            <a:ext cx="2133600" cy="365125"/>
          </a:xfrm>
        </p:spPr>
        <p:txBody>
          <a:bodyPr/>
          <a:lstStyle/>
          <a:p>
            <a:pPr>
              <a:defRPr/>
            </a:pPr>
            <a:fld id="{716109EE-70D5-446A-9CDD-7C748DED1260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  <p:sp>
        <p:nvSpPr>
          <p:cNvPr id="3" name="Rectangle 2"/>
          <p:cNvSpPr/>
          <p:nvPr/>
        </p:nvSpPr>
        <p:spPr bwMode="auto">
          <a:xfrm rot="320270">
            <a:off x="3784778" y="5034299"/>
            <a:ext cx="1612040" cy="97061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50000"/>
              </a:schemeClr>
            </a:solidFill>
          </a:ln>
          <a:effectLst>
            <a:glow rad="101600">
              <a:schemeClr val="bg1">
                <a:lumMod val="65000"/>
                <a:alpha val="75000"/>
              </a:schemeClr>
            </a:glow>
            <a:outerShdw blurRad="40005" dist="22987" dir="5400000" algn="tl" rotWithShape="0">
              <a:schemeClr val="bg1">
                <a:lumMod val="50000"/>
                <a:alpha val="35000"/>
              </a:schemeClr>
            </a:outerShdw>
          </a:effectLst>
          <a:scene3d>
            <a:camera prst="isometricOffAxis1Top">
              <a:rot lat="17186750" lon="19757689" rev="2173699"/>
            </a:camera>
            <a:lightRig rig="threePt" dir="t"/>
          </a:scene3d>
          <a:sp3d prstMaterial="matte">
            <a:bevelT w="127000" h="127000" prst="coolSlant"/>
            <a:bevelB w="127000" h="127000" prst="coolSlant"/>
            <a:contourClr>
              <a:schemeClr val="bg1">
                <a:lumMod val="5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200">
              <a:latin typeface="Helvetica"/>
              <a:cs typeface="Helvetica"/>
            </a:endParaRPr>
          </a:p>
        </p:txBody>
      </p:sp>
      <p:sp>
        <p:nvSpPr>
          <p:cNvPr id="4" name="Rectangle 3"/>
          <p:cNvSpPr/>
          <p:nvPr/>
        </p:nvSpPr>
        <p:spPr bwMode="auto">
          <a:xfrm rot="320270">
            <a:off x="712316" y="5092088"/>
            <a:ext cx="1612040" cy="97061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50000"/>
              </a:schemeClr>
            </a:solidFill>
          </a:ln>
          <a:effectLst>
            <a:glow rad="101600">
              <a:schemeClr val="bg1">
                <a:lumMod val="65000"/>
                <a:alpha val="75000"/>
              </a:schemeClr>
            </a:glow>
            <a:outerShdw blurRad="40005" dist="22987" dir="5400000" algn="tl" rotWithShape="0">
              <a:schemeClr val="bg1">
                <a:lumMod val="50000"/>
                <a:alpha val="35000"/>
              </a:schemeClr>
            </a:outerShdw>
          </a:effectLst>
          <a:scene3d>
            <a:camera prst="isometricOffAxis1Top">
              <a:rot lat="17186750" lon="19757689" rev="2173699"/>
            </a:camera>
            <a:lightRig rig="threePt" dir="t"/>
          </a:scene3d>
          <a:sp3d prstMaterial="matte">
            <a:bevelT w="127000" h="127000" prst="coolSlant"/>
            <a:bevelB w="127000" h="127000" prst="coolSlant"/>
            <a:contourClr>
              <a:schemeClr val="bg1">
                <a:lumMod val="5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200" dirty="0">
              <a:latin typeface="Helvetica"/>
              <a:cs typeface="Helvetica"/>
            </a:endParaRPr>
          </a:p>
        </p:txBody>
      </p:sp>
      <p:sp>
        <p:nvSpPr>
          <p:cNvPr id="5" name="ZoneTexte 41"/>
          <p:cNvSpPr txBox="1">
            <a:spLocks noChangeAspect="1" noChangeArrowheads="1"/>
          </p:cNvSpPr>
          <p:nvPr/>
        </p:nvSpPr>
        <p:spPr bwMode="auto">
          <a:xfrm>
            <a:off x="2849277" y="5168098"/>
            <a:ext cx="468628" cy="35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fr-FR" sz="1200" dirty="0">
                <a:latin typeface="Helvetica" pitchFamily="34" charset="0"/>
                <a:cs typeface="Helvetica" pitchFamily="34" charset="0"/>
              </a:rPr>
              <a:t>N</a:t>
            </a:r>
            <a:r>
              <a:rPr lang="fr-FR" sz="1200" baseline="-25000" dirty="0">
                <a:latin typeface="Helvetica" pitchFamily="34" charset="0"/>
                <a:cs typeface="Helvetica" pitchFamily="34" charset="0"/>
              </a:rPr>
              <a:t>2</a:t>
            </a:r>
          </a:p>
        </p:txBody>
      </p:sp>
      <p:pic>
        <p:nvPicPr>
          <p:cNvPr id="6" name="Picture 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756" y="5149177"/>
            <a:ext cx="216919" cy="421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0027">
            <a:off x="3060934" y="5280197"/>
            <a:ext cx="218966" cy="421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cteur droit avec flèche 7"/>
          <p:cNvCxnSpPr/>
          <p:nvPr/>
        </p:nvCxnSpPr>
        <p:spPr bwMode="auto">
          <a:xfrm flipV="1">
            <a:off x="2472308" y="5638292"/>
            <a:ext cx="111283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 bwMode="auto">
          <a:xfrm>
            <a:off x="4155058" y="5908167"/>
            <a:ext cx="126523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200" dirty="0">
              <a:latin typeface="+mj-lt"/>
              <a:ea typeface="ＭＳ Ｐゴシック" charset="0"/>
              <a:cs typeface="ＭＳ Ｐゴシック" charset="0"/>
            </a:endParaRPr>
          </a:p>
        </p:txBody>
      </p:sp>
      <p:pic>
        <p:nvPicPr>
          <p:cNvPr id="10" name="Image 50" descr="pom N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996952"/>
            <a:ext cx="1911034" cy="203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51" descr="pomSURCARBON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42" y="3884125"/>
            <a:ext cx="802328" cy="160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52" descr="pomSURCARBON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743" y="3884125"/>
            <a:ext cx="802328" cy="160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53" descr="pomSURCARBON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16" y="4011154"/>
            <a:ext cx="802328" cy="160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5" descr="Greffage_CRA086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330" y="3823786"/>
            <a:ext cx="118110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Connecteur droit avec flèche 14"/>
          <p:cNvCxnSpPr/>
          <p:nvPr/>
        </p:nvCxnSpPr>
        <p:spPr bwMode="auto">
          <a:xfrm flipV="1">
            <a:off x="2845130" y="4439736"/>
            <a:ext cx="0" cy="150812"/>
          </a:xfrm>
          <a:prstGeom prst="straightConnector1">
            <a:avLst/>
          </a:prstGeom>
          <a:ln w="28575" cmpd="sng">
            <a:solidFill>
              <a:schemeClr val="bg1">
                <a:lumMod val="50000"/>
              </a:schemeClr>
            </a:solidFill>
            <a:headEnd type="none" w="med" len="med"/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 bwMode="auto">
          <a:xfrm>
            <a:off x="2607005" y="4687386"/>
            <a:ext cx="0" cy="187325"/>
          </a:xfrm>
          <a:prstGeom prst="straightConnector1">
            <a:avLst/>
          </a:prstGeom>
          <a:ln w="28575" cmpd="sng">
            <a:solidFill>
              <a:schemeClr val="bg1">
                <a:lumMod val="50000"/>
              </a:schemeClr>
            </a:solidFill>
            <a:headEnd type="none" w="med" len="med"/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ZoneTexte 4"/>
          <p:cNvSpPr txBox="1">
            <a:spLocks noChangeArrowheads="1"/>
          </p:cNvSpPr>
          <p:nvPr/>
        </p:nvSpPr>
        <p:spPr bwMode="auto">
          <a:xfrm>
            <a:off x="2607005" y="3545571"/>
            <a:ext cx="505298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fr-FR" sz="1600" b="1" dirty="0" err="1">
                <a:latin typeface="Comic Sans MS" pitchFamily="66" charset="0"/>
              </a:rPr>
              <a:t>Implementation</a:t>
            </a:r>
            <a:r>
              <a:rPr lang="fr-FR" sz="1600" b="1" dirty="0">
                <a:latin typeface="Comic Sans MS" pitchFamily="66" charset="0"/>
              </a:rPr>
              <a:t> of </a:t>
            </a:r>
            <a:r>
              <a:rPr lang="fr-FR" sz="1600" b="1" dirty="0" err="1">
                <a:latin typeface="Comic Sans MS" pitchFamily="66" charset="0"/>
              </a:rPr>
              <a:t>POMs</a:t>
            </a:r>
            <a:r>
              <a:rPr lang="fr-FR" sz="1600" b="1" dirty="0">
                <a:latin typeface="Comic Sans MS" pitchFamily="66" charset="0"/>
              </a:rPr>
              <a:t> for </a:t>
            </a:r>
            <a:r>
              <a:rPr lang="fr-FR" sz="1600" b="1" dirty="0" err="1">
                <a:latin typeface="Comic Sans MS" pitchFamily="66" charset="0"/>
              </a:rPr>
              <a:t>molecular</a:t>
            </a:r>
            <a:r>
              <a:rPr lang="fr-FR" sz="1600" b="1" dirty="0">
                <a:latin typeface="Comic Sans MS" pitchFamily="66" charset="0"/>
              </a:rPr>
              <a:t> </a:t>
            </a:r>
            <a:r>
              <a:rPr lang="fr-FR" sz="1600" b="1" dirty="0" err="1">
                <a:latin typeface="Comic Sans MS" pitchFamily="66" charset="0"/>
              </a:rPr>
              <a:t>memories</a:t>
            </a:r>
            <a:endParaRPr lang="fr-FR" sz="1600" b="1" i="1" dirty="0">
              <a:solidFill>
                <a:srgbClr val="0000FF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8" name="ZoneTexte 4"/>
          <p:cNvSpPr txBox="1">
            <a:spLocks noChangeArrowheads="1"/>
          </p:cNvSpPr>
          <p:nvPr/>
        </p:nvSpPr>
        <p:spPr bwMode="auto">
          <a:xfrm>
            <a:off x="3342970" y="6135583"/>
            <a:ext cx="20810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fr-FR" sz="1200" i="1" dirty="0" smtClean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Langmuir</a:t>
            </a:r>
            <a:r>
              <a:rPr lang="fr-FR" sz="1200" i="1" dirty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, </a:t>
            </a:r>
            <a:r>
              <a:rPr lang="fr-FR" sz="1200" b="1" i="1" dirty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2014</a:t>
            </a:r>
            <a:r>
              <a:rPr lang="fr-FR" sz="1200" i="1" dirty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, 30, </a:t>
            </a:r>
            <a:r>
              <a:rPr lang="fr-FR" sz="1200" i="1" dirty="0" smtClean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2287</a:t>
            </a:r>
            <a:endParaRPr lang="fr-FR" sz="1200" i="1" dirty="0">
              <a:solidFill>
                <a:srgbClr val="0000FF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868944" y="6135582"/>
            <a:ext cx="29490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i="1" dirty="0" smtClean="0">
                <a:solidFill>
                  <a:srgbClr val="0000FF"/>
                </a:solidFill>
                <a:latin typeface="Comic Sans MS" pitchFamily="66" charset="0"/>
              </a:rPr>
              <a:t>J. Mat. </a:t>
            </a:r>
            <a:r>
              <a:rPr lang="fr-FR" sz="1200" i="1" dirty="0" err="1" smtClean="0">
                <a:solidFill>
                  <a:srgbClr val="0000FF"/>
                </a:solidFill>
                <a:latin typeface="Comic Sans MS" pitchFamily="66" charset="0"/>
              </a:rPr>
              <a:t>Chem</a:t>
            </a:r>
            <a:r>
              <a:rPr lang="fr-FR" sz="1200" i="1" dirty="0" smtClean="0">
                <a:solidFill>
                  <a:srgbClr val="0000FF"/>
                </a:solidFill>
                <a:latin typeface="Comic Sans MS" pitchFamily="66" charset="0"/>
              </a:rPr>
              <a:t>. </a:t>
            </a:r>
            <a:r>
              <a:rPr lang="fr-FR" sz="1200" i="1" dirty="0">
                <a:solidFill>
                  <a:srgbClr val="0000FF"/>
                </a:solidFill>
                <a:latin typeface="Comic Sans MS" pitchFamily="66" charset="0"/>
              </a:rPr>
              <a:t>C, </a:t>
            </a:r>
            <a:r>
              <a:rPr lang="fr-FR" sz="1200" b="1" i="1" dirty="0" smtClean="0">
                <a:solidFill>
                  <a:srgbClr val="0000FF"/>
                </a:solidFill>
                <a:latin typeface="Comic Sans MS" pitchFamily="66" charset="0"/>
              </a:rPr>
              <a:t>2015</a:t>
            </a:r>
            <a:r>
              <a:rPr lang="fr-FR" sz="1200" i="1" dirty="0" smtClean="0">
                <a:solidFill>
                  <a:srgbClr val="0000FF"/>
                </a:solidFill>
                <a:latin typeface="Comic Sans MS" pitchFamily="66" charset="0"/>
              </a:rPr>
              <a:t>, 3</a:t>
            </a:r>
            <a:r>
              <a:rPr lang="fr-FR" sz="1200" i="1" dirty="0">
                <a:solidFill>
                  <a:srgbClr val="0000FF"/>
                </a:solidFill>
                <a:latin typeface="Comic Sans MS" pitchFamily="66" charset="0"/>
              </a:rPr>
              <a:t>, </a:t>
            </a:r>
            <a:r>
              <a:rPr lang="fr-FR" sz="1200" i="1" dirty="0" smtClean="0">
                <a:solidFill>
                  <a:srgbClr val="0000FF"/>
                </a:solidFill>
                <a:latin typeface="Comic Sans MS" pitchFamily="66" charset="0"/>
              </a:rPr>
              <a:t>6266</a:t>
            </a:r>
            <a:endParaRPr lang="fr-FR" sz="1200" i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8923" y="6145526"/>
            <a:ext cx="29737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i="1" dirty="0" smtClean="0">
                <a:solidFill>
                  <a:srgbClr val="0000FF"/>
                </a:solidFill>
                <a:latin typeface="Comic Sans MS" pitchFamily="66" charset="0"/>
              </a:rPr>
              <a:t>Chem. Eur. J., </a:t>
            </a:r>
            <a:r>
              <a:rPr lang="en-GB" sz="1200" b="1" i="1" dirty="0" smtClean="0">
                <a:solidFill>
                  <a:srgbClr val="0000FF"/>
                </a:solidFill>
                <a:latin typeface="Comic Sans MS" pitchFamily="66" charset="0"/>
              </a:rPr>
              <a:t>2013</a:t>
            </a:r>
            <a:r>
              <a:rPr lang="en-GB" sz="1200" i="1" dirty="0" smtClean="0">
                <a:solidFill>
                  <a:srgbClr val="0000FF"/>
                </a:solidFill>
                <a:latin typeface="Comic Sans MS" pitchFamily="66" charset="0"/>
              </a:rPr>
              <a:t>, 19</a:t>
            </a:r>
            <a:r>
              <a:rPr lang="en-GB" sz="1200" i="1" dirty="0">
                <a:solidFill>
                  <a:srgbClr val="0000FF"/>
                </a:solidFill>
                <a:latin typeface="Comic Sans MS" pitchFamily="66" charset="0"/>
              </a:rPr>
              <a:t>, </a:t>
            </a:r>
            <a:r>
              <a:rPr lang="en-GB" sz="1200" i="1" dirty="0" smtClean="0">
                <a:solidFill>
                  <a:srgbClr val="0000FF"/>
                </a:solidFill>
                <a:latin typeface="Comic Sans MS" pitchFamily="66" charset="0"/>
              </a:rPr>
              <a:t>13838</a:t>
            </a:r>
            <a:endParaRPr lang="fr-FR" sz="1200" b="1" i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21" name="Image 2" descr="POM surface 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697" y="4947782"/>
            <a:ext cx="11588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Connecteur droit avec flèche 21"/>
          <p:cNvCxnSpPr/>
          <p:nvPr/>
        </p:nvCxnSpPr>
        <p:spPr bwMode="auto">
          <a:xfrm>
            <a:off x="5438470" y="5628664"/>
            <a:ext cx="89923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627174" y="4208903"/>
            <a:ext cx="11605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i="1" dirty="0" smtClean="0">
                <a:solidFill>
                  <a:srgbClr val="009900"/>
                </a:solidFill>
                <a:latin typeface="Comic Sans MS" pitchFamily="66" charset="0"/>
              </a:rPr>
              <a:t>ITODYS-P7</a:t>
            </a:r>
          </a:p>
          <a:p>
            <a:r>
              <a:rPr lang="fr-FR" sz="1200" b="1" i="1" dirty="0" smtClean="0">
                <a:solidFill>
                  <a:srgbClr val="009900"/>
                </a:solidFill>
                <a:latin typeface="Comic Sans MS" pitchFamily="66" charset="0"/>
              </a:rPr>
              <a:t>UPMC</a:t>
            </a:r>
            <a:endParaRPr lang="fr-FR" sz="1200" b="1" i="1" dirty="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15804" y="302084"/>
            <a:ext cx="4236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err="1" smtClean="0">
                <a:solidFill>
                  <a:srgbClr val="FF0000"/>
                </a:solidFill>
                <a:latin typeface="Comic Sans MS" pitchFamily="66" charset="0"/>
              </a:rPr>
              <a:t>Nanochemistry</a:t>
            </a:r>
            <a:r>
              <a:rPr lang="fr-FR" sz="2000" b="1" dirty="0" smtClean="0">
                <a:solidFill>
                  <a:srgbClr val="FF0000"/>
                </a:solidFill>
                <a:latin typeface="Comic Sans MS" pitchFamily="66" charset="0"/>
              </a:rPr>
              <a:t> for Information</a:t>
            </a:r>
          </a:p>
        </p:txBody>
      </p:sp>
      <p:pic>
        <p:nvPicPr>
          <p:cNvPr id="51" name="imgGALoader" descr="Graphical abstract: Chemical communication between liposomes encapsulating a chemical oscillatory reaction"/>
          <p:cNvPicPr>
            <a:picLocks noChangeAspect="1"/>
          </p:cNvPicPr>
          <p:nvPr/>
        </p:nvPicPr>
        <p:blipFill>
          <a:blip r:embed="rId7" cstate="print"/>
          <a:srcRect t="22297"/>
          <a:stretch>
            <a:fillRect/>
          </a:stretch>
        </p:blipFill>
        <p:spPr bwMode="auto">
          <a:xfrm>
            <a:off x="3999803" y="1248469"/>
            <a:ext cx="262985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Rectangle 2"/>
          <p:cNvSpPr txBox="1">
            <a:spLocks noChangeArrowheads="1"/>
          </p:cNvSpPr>
          <p:nvPr/>
        </p:nvSpPr>
        <p:spPr bwMode="auto">
          <a:xfrm>
            <a:off x="409601" y="1489868"/>
            <a:ext cx="3857432" cy="720080"/>
          </a:xfrm>
          <a:prstGeom prst="rect">
            <a:avLst/>
          </a:prstGeom>
          <a:ln w="25400" cap="flat" cmpd="sng" algn="ctr">
            <a:noFill/>
            <a:prstDash val="solid"/>
            <a:miter lim="800000"/>
            <a:headEnd/>
            <a:tailEnd/>
          </a:ln>
          <a:extLst/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1600" b="1" dirty="0">
                <a:latin typeface="Comic Sans MS" pitchFamily="66" charset="0"/>
                <a:cs typeface="Arial" pitchFamily="34" charset="0"/>
              </a:rPr>
              <a:t>C</a:t>
            </a:r>
            <a:r>
              <a:rPr lang="en-US" sz="1600" b="1" dirty="0" smtClean="0">
                <a:latin typeface="Comic Sans MS" pitchFamily="66" charset="0"/>
                <a:cs typeface="Arial" pitchFamily="34" charset="0"/>
              </a:rPr>
              <a:t>ontrol of the propagation of an encapsulated oscillating reaction</a:t>
            </a:r>
            <a:endParaRPr lang="fr-FR" sz="1600" b="1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grpSp>
        <p:nvGrpSpPr>
          <p:cNvPr id="53" name="Groupe 52"/>
          <p:cNvGrpSpPr/>
          <p:nvPr/>
        </p:nvGrpSpPr>
        <p:grpSpPr>
          <a:xfrm>
            <a:off x="6808115" y="1180097"/>
            <a:ext cx="920367" cy="1883766"/>
            <a:chOff x="6275026" y="4548567"/>
            <a:chExt cx="920367" cy="1883766"/>
          </a:xfrm>
        </p:grpSpPr>
        <p:sp>
          <p:nvSpPr>
            <p:cNvPr id="54" name="Oval 21"/>
            <p:cNvSpPr>
              <a:spLocks noChangeArrowheads="1"/>
            </p:cNvSpPr>
            <p:nvPr/>
          </p:nvSpPr>
          <p:spPr bwMode="auto">
            <a:xfrm>
              <a:off x="6275026" y="5533146"/>
              <a:ext cx="920367" cy="899187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rgbClr val="FFCC66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5" name="Oval 22"/>
            <p:cNvSpPr>
              <a:spLocks noChangeArrowheads="1"/>
            </p:cNvSpPr>
            <p:nvPr/>
          </p:nvSpPr>
          <p:spPr bwMode="auto">
            <a:xfrm>
              <a:off x="6403085" y="5660939"/>
              <a:ext cx="665170" cy="6426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6" name="Trapèze 55"/>
            <p:cNvSpPr/>
            <p:nvPr/>
          </p:nvSpPr>
          <p:spPr>
            <a:xfrm rot="10800000">
              <a:off x="6546978" y="4554123"/>
              <a:ext cx="334312" cy="711634"/>
            </a:xfrm>
            <a:prstGeom prst="trapezoid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516216" y="4548567"/>
              <a:ext cx="376102" cy="531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672345" y="4596128"/>
              <a:ext cx="83550" cy="672075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65000"/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59" name="Group 39"/>
            <p:cNvGrpSpPr>
              <a:grpSpLocks noChangeAspect="1"/>
            </p:cNvGrpSpPr>
            <p:nvPr/>
          </p:nvGrpSpPr>
          <p:grpSpPr bwMode="auto">
            <a:xfrm rot="8100000">
              <a:off x="6482063" y="5728777"/>
              <a:ext cx="486337" cy="484467"/>
              <a:chOff x="4228" y="2684"/>
              <a:chExt cx="464" cy="460"/>
            </a:xfrm>
          </p:grpSpPr>
          <p:grpSp>
            <p:nvGrpSpPr>
              <p:cNvPr id="64" name="Group 40"/>
              <p:cNvGrpSpPr>
                <a:grpSpLocks noChangeAspect="1"/>
              </p:cNvGrpSpPr>
              <p:nvPr/>
            </p:nvGrpSpPr>
            <p:grpSpPr bwMode="auto">
              <a:xfrm>
                <a:off x="4459" y="2684"/>
                <a:ext cx="233" cy="235"/>
                <a:chOff x="4451" y="2700"/>
                <a:chExt cx="233" cy="235"/>
              </a:xfrm>
            </p:grpSpPr>
            <p:sp>
              <p:nvSpPr>
                <p:cNvPr id="70" name="Arc 41"/>
                <p:cNvSpPr>
                  <a:spLocks noChangeAspect="1"/>
                </p:cNvSpPr>
                <p:nvPr/>
              </p:nvSpPr>
              <p:spPr bwMode="auto">
                <a:xfrm>
                  <a:off x="4457" y="2700"/>
                  <a:ext cx="227" cy="22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71" name="Arc 42"/>
                <p:cNvSpPr>
                  <a:spLocks noChangeAspect="1"/>
                </p:cNvSpPr>
                <p:nvPr/>
              </p:nvSpPr>
              <p:spPr bwMode="auto">
                <a:xfrm>
                  <a:off x="4454" y="2761"/>
                  <a:ext cx="170" cy="17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72" name="Arc 43"/>
                <p:cNvSpPr>
                  <a:spLocks noChangeAspect="1"/>
                </p:cNvSpPr>
                <p:nvPr/>
              </p:nvSpPr>
              <p:spPr bwMode="auto">
                <a:xfrm>
                  <a:off x="4451" y="2822"/>
                  <a:ext cx="113" cy="11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65" name="Oval 44"/>
              <p:cNvSpPr>
                <a:spLocks noChangeAspect="1" noChangeArrowheads="1"/>
              </p:cNvSpPr>
              <p:nvPr/>
            </p:nvSpPr>
            <p:spPr bwMode="auto">
              <a:xfrm>
                <a:off x="4416" y="2872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66" name="Group 45"/>
              <p:cNvGrpSpPr>
                <a:grpSpLocks noChangeAspect="1"/>
              </p:cNvGrpSpPr>
              <p:nvPr/>
            </p:nvGrpSpPr>
            <p:grpSpPr bwMode="auto">
              <a:xfrm rot="10800000">
                <a:off x="4228" y="2909"/>
                <a:ext cx="233" cy="235"/>
                <a:chOff x="4451" y="2700"/>
                <a:chExt cx="233" cy="235"/>
              </a:xfrm>
            </p:grpSpPr>
            <p:sp>
              <p:nvSpPr>
                <p:cNvPr id="67" name="Arc 46"/>
                <p:cNvSpPr>
                  <a:spLocks noChangeAspect="1"/>
                </p:cNvSpPr>
                <p:nvPr/>
              </p:nvSpPr>
              <p:spPr bwMode="auto">
                <a:xfrm>
                  <a:off x="4457" y="2700"/>
                  <a:ext cx="227" cy="22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8" name="Arc 47"/>
                <p:cNvSpPr>
                  <a:spLocks noChangeAspect="1"/>
                </p:cNvSpPr>
                <p:nvPr/>
              </p:nvSpPr>
              <p:spPr bwMode="auto">
                <a:xfrm>
                  <a:off x="4454" y="2761"/>
                  <a:ext cx="170" cy="17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9" name="Arc 48"/>
                <p:cNvSpPr>
                  <a:spLocks noChangeAspect="1"/>
                </p:cNvSpPr>
                <p:nvPr/>
              </p:nvSpPr>
              <p:spPr bwMode="auto">
                <a:xfrm>
                  <a:off x="4451" y="2822"/>
                  <a:ext cx="113" cy="11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grpSp>
          <p:nvGrpSpPr>
            <p:cNvPr id="60" name="Group 45"/>
            <p:cNvGrpSpPr>
              <a:grpSpLocks noChangeAspect="1"/>
            </p:cNvGrpSpPr>
            <p:nvPr/>
          </p:nvGrpSpPr>
          <p:grpSpPr bwMode="auto">
            <a:xfrm rot="18900000">
              <a:off x="6621865" y="5306471"/>
              <a:ext cx="186547" cy="189054"/>
              <a:chOff x="4451" y="2700"/>
              <a:chExt cx="233" cy="235"/>
            </a:xfrm>
          </p:grpSpPr>
          <p:sp>
            <p:nvSpPr>
              <p:cNvPr id="61" name="Arc 46"/>
              <p:cNvSpPr>
                <a:spLocks noChangeAspect="1"/>
              </p:cNvSpPr>
              <p:nvPr/>
            </p:nvSpPr>
            <p:spPr bwMode="auto">
              <a:xfrm>
                <a:off x="4457" y="2700"/>
                <a:ext cx="227" cy="22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2" name="Arc 47"/>
              <p:cNvSpPr>
                <a:spLocks noChangeAspect="1"/>
              </p:cNvSpPr>
              <p:nvPr/>
            </p:nvSpPr>
            <p:spPr bwMode="auto">
              <a:xfrm>
                <a:off x="4454" y="2761"/>
                <a:ext cx="170" cy="1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3" name="Arc 48"/>
              <p:cNvSpPr>
                <a:spLocks noChangeAspect="1"/>
              </p:cNvSpPr>
              <p:nvPr/>
            </p:nvSpPr>
            <p:spPr bwMode="auto">
              <a:xfrm>
                <a:off x="4451" y="2822"/>
                <a:ext cx="113" cy="11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73" name="Rectangle 72"/>
          <p:cNvSpPr/>
          <p:nvPr/>
        </p:nvSpPr>
        <p:spPr>
          <a:xfrm>
            <a:off x="638180" y="2765979"/>
            <a:ext cx="24984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i="1" dirty="0" smtClean="0">
                <a:solidFill>
                  <a:srgbClr val="0000FF"/>
                </a:solidFill>
                <a:latin typeface="Comic Sans MS" pitchFamily="66" charset="0"/>
              </a:rPr>
              <a:t>Anal. Chem.</a:t>
            </a:r>
            <a:r>
              <a:rPr lang="en-CA" sz="1200" i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CA" sz="1200" b="1" i="1" dirty="0" smtClean="0">
                <a:solidFill>
                  <a:srgbClr val="0000FF"/>
                </a:solidFill>
                <a:latin typeface="Comic Sans MS" pitchFamily="66" charset="0"/>
              </a:rPr>
              <a:t>2015</a:t>
            </a:r>
            <a:r>
              <a:rPr lang="en-CA" sz="1200" i="1" dirty="0" smtClean="0">
                <a:solidFill>
                  <a:srgbClr val="0000FF"/>
                </a:solidFill>
                <a:latin typeface="Comic Sans MS" pitchFamily="66" charset="0"/>
              </a:rPr>
              <a:t>, </a:t>
            </a:r>
            <a:r>
              <a:rPr lang="en-CA" sz="1200" i="1" dirty="0">
                <a:solidFill>
                  <a:srgbClr val="0000FF"/>
                </a:solidFill>
                <a:latin typeface="Comic Sans MS" pitchFamily="66" charset="0"/>
              </a:rPr>
              <a:t>87, </a:t>
            </a:r>
            <a:r>
              <a:rPr lang="en-CA" sz="1200" i="1" dirty="0" smtClean="0">
                <a:solidFill>
                  <a:srgbClr val="0000FF"/>
                </a:solidFill>
                <a:latin typeface="Comic Sans MS" pitchFamily="66" charset="0"/>
              </a:rPr>
              <a:t>9621 </a:t>
            </a:r>
            <a:endParaRPr lang="fr-FR" sz="1200" i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62049" y="2439102"/>
            <a:ext cx="24745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i="1" dirty="0" smtClean="0">
                <a:solidFill>
                  <a:srgbClr val="0000FF"/>
                </a:solidFill>
                <a:latin typeface="Comic Sans MS" pitchFamily="66" charset="0"/>
              </a:rPr>
              <a:t>Chem</a:t>
            </a:r>
            <a:r>
              <a:rPr lang="en-GB" sz="1200" i="1" dirty="0">
                <a:solidFill>
                  <a:srgbClr val="0000FF"/>
                </a:solidFill>
                <a:latin typeface="Comic Sans MS" pitchFamily="66" charset="0"/>
              </a:rPr>
              <a:t>. Sci. </a:t>
            </a:r>
            <a:r>
              <a:rPr lang="en-GB" sz="1200" b="1" i="1" dirty="0">
                <a:solidFill>
                  <a:srgbClr val="0000FF"/>
                </a:solidFill>
                <a:latin typeface="Comic Sans MS" pitchFamily="66" charset="0"/>
              </a:rPr>
              <a:t>2014</a:t>
            </a:r>
            <a:r>
              <a:rPr lang="en-GB" sz="1200" i="1" dirty="0">
                <a:solidFill>
                  <a:srgbClr val="0000FF"/>
                </a:solidFill>
                <a:latin typeface="Comic Sans MS" pitchFamily="66" charset="0"/>
              </a:rPr>
              <a:t>, 5, </a:t>
            </a:r>
            <a:r>
              <a:rPr lang="en-GB" sz="1200" i="1" dirty="0" smtClean="0">
                <a:solidFill>
                  <a:srgbClr val="0000FF"/>
                </a:solidFill>
                <a:latin typeface="Comic Sans MS" pitchFamily="66" charset="0"/>
              </a:rPr>
              <a:t>1854</a:t>
            </a:r>
            <a:endParaRPr lang="fr-FR" sz="1200" i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522626" y="1511699"/>
            <a:ext cx="1162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i="1" dirty="0" smtClean="0">
                <a:solidFill>
                  <a:srgbClr val="009900"/>
                </a:solidFill>
                <a:latin typeface="Comic Sans MS" pitchFamily="66" charset="0"/>
              </a:rPr>
              <a:t>ITODYS-P7</a:t>
            </a:r>
          </a:p>
          <a:p>
            <a:r>
              <a:rPr lang="fr-FR" sz="1200" b="1" i="1" dirty="0" smtClean="0">
                <a:solidFill>
                  <a:srgbClr val="009900"/>
                </a:solidFill>
                <a:latin typeface="Comic Sans MS" pitchFamily="66" charset="0"/>
              </a:rPr>
              <a:t>UPMC</a:t>
            </a:r>
            <a:endParaRPr lang="fr-FR" sz="1200" b="1" i="1" dirty="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76" name="Espace réservé du numéro de diapositive 1"/>
          <p:cNvSpPr txBox="1">
            <a:spLocks/>
          </p:cNvSpPr>
          <p:nvPr/>
        </p:nvSpPr>
        <p:spPr>
          <a:xfrm>
            <a:off x="12082974" y="26081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B344F0B6-DFB6-4E07-AE3C-80BC152E2D30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17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/>
      <p:bldP spid="9" grpId="0"/>
      <p:bldP spid="17" grpId="0"/>
      <p:bldP spid="18" grpId="0"/>
      <p:bldP spid="19" grpId="0"/>
      <p:bldP spid="20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588986" y="1026146"/>
            <a:ext cx="3358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err="1" smtClean="0">
                <a:latin typeface="Comic Sans MS" pitchFamily="66" charset="0"/>
                <a:cs typeface="Arial" panose="020B0604020202020204" pitchFamily="34" charset="0"/>
              </a:rPr>
              <a:t>Selective</a:t>
            </a:r>
            <a:r>
              <a:rPr lang="fr-FR" sz="1600" b="1" dirty="0" smtClean="0">
                <a:latin typeface="Comic Sans MS" pitchFamily="66" charset="0"/>
                <a:cs typeface="Arial" panose="020B0604020202020204" pitchFamily="34" charset="0"/>
              </a:rPr>
              <a:t>, efficient CO</a:t>
            </a:r>
            <a:r>
              <a:rPr lang="fr-FR" sz="1600" b="1" baseline="-25000" dirty="0" smtClean="0">
                <a:latin typeface="Comic Sans MS" pitchFamily="66" charset="0"/>
                <a:cs typeface="Arial" panose="020B0604020202020204" pitchFamily="34" charset="0"/>
              </a:rPr>
              <a:t>2</a:t>
            </a:r>
            <a:r>
              <a:rPr lang="fr-FR" sz="1600" b="1" dirty="0" smtClean="0">
                <a:latin typeface="Comic Sans MS" pitchFamily="66" charset="0"/>
                <a:cs typeface="Arial" panose="020B0604020202020204" pitchFamily="34" charset="0"/>
              </a:rPr>
              <a:t> to CO </a:t>
            </a:r>
          </a:p>
          <a:p>
            <a:r>
              <a:rPr lang="fr-FR" sz="1600" b="1" dirty="0" smtClean="0">
                <a:latin typeface="Comic Sans MS" pitchFamily="66" charset="0"/>
                <a:cs typeface="Arial" panose="020B0604020202020204" pitchFamily="34" charset="0"/>
              </a:rPr>
              <a:t>conversion in water (pH 7)</a:t>
            </a:r>
            <a:endParaRPr lang="fr-FR" sz="1600" b="1" dirty="0">
              <a:latin typeface="Comic Sans MS" pitchFamily="66" charset="0"/>
              <a:cs typeface="Arial" panose="020B0604020202020204" pitchFamily="34" charset="0"/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826348" y="1720657"/>
            <a:ext cx="3496774" cy="4248472"/>
            <a:chOff x="2627784" y="895716"/>
            <a:chExt cx="4295694" cy="5845652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784" y="1588852"/>
              <a:ext cx="4295694" cy="5152516"/>
            </a:xfrm>
            <a:prstGeom prst="rect">
              <a:avLst/>
            </a:prstGeom>
          </p:spPr>
        </p:pic>
        <p:grpSp>
          <p:nvGrpSpPr>
            <p:cNvPr id="8" name="Groupe 7"/>
            <p:cNvGrpSpPr>
              <a:grpSpLocks noChangeAspect="1"/>
            </p:cNvGrpSpPr>
            <p:nvPr/>
          </p:nvGrpSpPr>
          <p:grpSpPr>
            <a:xfrm rot="20437632" flipH="1">
              <a:off x="5368965" y="895716"/>
              <a:ext cx="583238" cy="1138735"/>
              <a:chOff x="5100364" y="5529608"/>
              <a:chExt cx="530216" cy="1035214"/>
            </a:xfrm>
          </p:grpSpPr>
          <p:pic>
            <p:nvPicPr>
              <p:cNvPr id="9" name="Image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00364" y="6182556"/>
                <a:ext cx="462496" cy="382266"/>
              </a:xfrm>
              <a:prstGeom prst="rect">
                <a:avLst/>
              </a:prstGeom>
            </p:spPr>
          </p:pic>
          <p:pic>
            <p:nvPicPr>
              <p:cNvPr id="10" name="Image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03778" y="5529608"/>
                <a:ext cx="526802" cy="415056"/>
              </a:xfrm>
              <a:prstGeom prst="rect">
                <a:avLst/>
              </a:prstGeom>
            </p:spPr>
          </p:pic>
        </p:grpSp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524" t="21871" b="24296"/>
            <a:stretch/>
          </p:blipFill>
          <p:spPr>
            <a:xfrm rot="19907950">
              <a:off x="5031432" y="1273203"/>
              <a:ext cx="409911" cy="845389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 rot="19002196">
              <a:off x="4458529" y="5196812"/>
              <a:ext cx="208262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carbon</a:t>
              </a:r>
              <a:r>
                <a:rPr lang="fr-FR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electrode</a:t>
              </a:r>
              <a:endParaRPr lang="fr-FR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285304" y="5595786"/>
              <a:ext cx="878768" cy="461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carbon</a:t>
              </a:r>
              <a:r>
                <a:rPr lang="fr-F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fr-F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nanotube</a:t>
              </a:r>
              <a:endParaRPr lang="fr-FR" sz="1200" dirty="0"/>
            </a:p>
          </p:txBody>
        </p:sp>
      </p:grpSp>
      <p:sp>
        <p:nvSpPr>
          <p:cNvPr id="15" name="Rectangle 116"/>
          <p:cNvSpPr>
            <a:spLocks noChangeArrowheads="1"/>
          </p:cNvSpPr>
          <p:nvPr/>
        </p:nvSpPr>
        <p:spPr bwMode="auto">
          <a:xfrm>
            <a:off x="826348" y="6141053"/>
            <a:ext cx="27544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fr-FR" sz="1200" dirty="0" smtClean="0">
                <a:solidFill>
                  <a:srgbClr val="0000FF"/>
                </a:solidFill>
                <a:latin typeface="Comic Sans MS" pitchFamily="66" charset="0"/>
              </a:rPr>
              <a:t>J</a:t>
            </a:r>
            <a:r>
              <a:rPr lang="en-US" altLang="fr-FR" sz="1200" dirty="0">
                <a:solidFill>
                  <a:srgbClr val="0000FF"/>
                </a:solidFill>
                <a:latin typeface="Comic Sans MS" pitchFamily="66" charset="0"/>
              </a:rPr>
              <a:t>. Am. Chem. Soc</a:t>
            </a:r>
            <a:r>
              <a:rPr lang="en-US" altLang="fr-FR" sz="1200" dirty="0" smtClean="0">
                <a:solidFill>
                  <a:srgbClr val="0000FF"/>
                </a:solidFill>
                <a:latin typeface="Comic Sans MS" pitchFamily="66" charset="0"/>
              </a:rPr>
              <a:t>. </a:t>
            </a:r>
            <a:r>
              <a:rPr lang="en-US" altLang="fr-FR" sz="1200" b="1" dirty="0">
                <a:solidFill>
                  <a:srgbClr val="0000FF"/>
                </a:solidFill>
                <a:latin typeface="Comic Sans MS" pitchFamily="66" charset="0"/>
              </a:rPr>
              <a:t>2016</a:t>
            </a:r>
            <a:r>
              <a:rPr lang="en-US" altLang="fr-FR" sz="1200" dirty="0">
                <a:solidFill>
                  <a:srgbClr val="0000FF"/>
                </a:solidFill>
                <a:latin typeface="Comic Sans MS" pitchFamily="66" charset="0"/>
              </a:rPr>
              <a:t>, </a:t>
            </a:r>
            <a:r>
              <a:rPr lang="fr-FR" sz="1200" dirty="0">
                <a:solidFill>
                  <a:srgbClr val="0000FF"/>
                </a:solidFill>
                <a:latin typeface="Comic Sans MS" pitchFamily="66" charset="0"/>
                <a:cs typeface="Arial" panose="020B0604020202020204" pitchFamily="34" charset="0"/>
              </a:rPr>
              <a:t>138, 2492</a:t>
            </a:r>
            <a:endParaRPr lang="en-US" altLang="fr-FR" sz="1200" dirty="0">
              <a:solidFill>
                <a:srgbClr val="0000FF"/>
              </a:solidFill>
              <a:latin typeface="Comic Sans MS" pitchFamily="66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49898" y="5969129"/>
            <a:ext cx="9500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i="1" dirty="0" smtClean="0">
                <a:solidFill>
                  <a:srgbClr val="009900"/>
                </a:solidFill>
                <a:latin typeface="Comic Sans MS" pitchFamily="66" charset="0"/>
              </a:rPr>
              <a:t>LEM-P7</a:t>
            </a:r>
          </a:p>
          <a:p>
            <a:r>
              <a:rPr lang="fr-FR" sz="1200" b="1" i="1" dirty="0" smtClean="0">
                <a:solidFill>
                  <a:srgbClr val="009900"/>
                </a:solidFill>
                <a:latin typeface="Comic Sans MS" pitchFamily="66" charset="0"/>
              </a:rPr>
              <a:t>UPMC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76387" y="404664"/>
            <a:ext cx="36655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err="1" smtClean="0">
                <a:solidFill>
                  <a:srgbClr val="FF0000"/>
                </a:solidFill>
                <a:latin typeface="Comic Sans MS" pitchFamily="66" charset="0"/>
              </a:rPr>
              <a:t>Nanochemistry</a:t>
            </a:r>
            <a:r>
              <a:rPr lang="fr-FR" sz="2000" b="1" dirty="0" smtClean="0">
                <a:solidFill>
                  <a:srgbClr val="FF0000"/>
                </a:solidFill>
                <a:latin typeface="Comic Sans MS" pitchFamily="66" charset="0"/>
              </a:rPr>
              <a:t> for </a:t>
            </a:r>
            <a:r>
              <a:rPr lang="fr-FR" sz="2000" b="1" dirty="0" err="1" smtClean="0">
                <a:solidFill>
                  <a:srgbClr val="FF0000"/>
                </a:solidFill>
                <a:latin typeface="Comic Sans MS" pitchFamily="66" charset="0"/>
              </a:rPr>
              <a:t>Energy</a:t>
            </a:r>
            <a:endParaRPr lang="fr-FR" sz="2000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1901108"/>
            <a:ext cx="3128517" cy="323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ctangle 2"/>
          <p:cNvSpPr txBox="1">
            <a:spLocks noChangeArrowheads="1"/>
          </p:cNvSpPr>
          <p:nvPr/>
        </p:nvSpPr>
        <p:spPr bwMode="auto">
          <a:xfrm>
            <a:off x="4871318" y="984201"/>
            <a:ext cx="3970038" cy="720080"/>
          </a:xfrm>
          <a:prstGeom prst="rect">
            <a:avLst/>
          </a:prstGeom>
          <a:ln w="25400" cap="flat" cmpd="sng" algn="ctr">
            <a:noFill/>
            <a:prstDash val="solid"/>
            <a:miter lim="800000"/>
            <a:headEnd/>
            <a:tailEnd/>
          </a:ln>
          <a:extLst/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1600" b="1" dirty="0" smtClean="0">
                <a:latin typeface="Comic Sans MS" pitchFamily="66" charset="0"/>
                <a:cs typeface="Arial" pitchFamily="34" charset="0"/>
              </a:rPr>
              <a:t>O</a:t>
            </a:r>
            <a:r>
              <a:rPr lang="en-US" sz="1600" b="1" baseline="-25000" dirty="0" smtClean="0">
                <a:latin typeface="Comic Sans MS" pitchFamily="66" charset="0"/>
                <a:cs typeface="Arial" pitchFamily="34" charset="0"/>
              </a:rPr>
              <a:t>2</a:t>
            </a:r>
            <a:r>
              <a:rPr lang="en-US" sz="1600" b="1" dirty="0" smtClean="0">
                <a:latin typeface="Comic Sans MS" pitchFamily="66" charset="0"/>
                <a:cs typeface="Arial" pitchFamily="34" charset="0"/>
              </a:rPr>
              <a:t> reductive activation in </a:t>
            </a:r>
            <a:r>
              <a:rPr lang="en-US" sz="1600" b="1" dirty="0" err="1" smtClean="0">
                <a:latin typeface="Comic Sans MS" pitchFamily="66" charset="0"/>
                <a:cs typeface="Arial" pitchFamily="34" charset="0"/>
              </a:rPr>
              <a:t>bioinspired</a:t>
            </a:r>
            <a:r>
              <a:rPr lang="en-US" sz="1600" b="1" dirty="0" smtClean="0">
                <a:latin typeface="Comic Sans MS" pitchFamily="66" charset="0"/>
                <a:cs typeface="Arial" pitchFamily="34" charset="0"/>
              </a:rPr>
              <a:t> metallic complexes</a:t>
            </a:r>
            <a:endParaRPr lang="fr-FR" sz="1600" b="1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625344" y="5645963"/>
            <a:ext cx="11231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i="1" dirty="0" smtClean="0">
                <a:solidFill>
                  <a:srgbClr val="009900"/>
                </a:solidFill>
                <a:latin typeface="Comic Sans MS" pitchFamily="66" charset="0"/>
              </a:rPr>
              <a:t>LEM-P7</a:t>
            </a:r>
          </a:p>
          <a:p>
            <a:r>
              <a:rPr lang="fr-FR" sz="1200" b="1" i="1" dirty="0" smtClean="0">
                <a:solidFill>
                  <a:srgbClr val="009900"/>
                </a:solidFill>
                <a:latin typeface="Comic Sans MS" pitchFamily="66" charset="0"/>
              </a:rPr>
              <a:t>UPMC</a:t>
            </a:r>
          </a:p>
          <a:p>
            <a:r>
              <a:rPr lang="fr-FR" sz="1200" b="1" i="1" dirty="0" smtClean="0">
                <a:solidFill>
                  <a:srgbClr val="009900"/>
                </a:solidFill>
                <a:latin typeface="Comic Sans MS" pitchFamily="66" charset="0"/>
              </a:rPr>
              <a:t>ITODYS-P7</a:t>
            </a:r>
          </a:p>
        </p:txBody>
      </p:sp>
      <p:sp>
        <p:nvSpPr>
          <p:cNvPr id="55" name="Rectangle 116"/>
          <p:cNvSpPr>
            <a:spLocks noChangeArrowheads="1"/>
          </p:cNvSpPr>
          <p:nvPr/>
        </p:nvSpPr>
        <p:spPr bwMode="auto">
          <a:xfrm>
            <a:off x="5728927" y="5830628"/>
            <a:ext cx="1800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fr-FR" altLang="fr-FR" sz="1200" dirty="0" err="1" smtClean="0">
                <a:solidFill>
                  <a:srgbClr val="0000FF"/>
                </a:solidFill>
                <a:latin typeface="Comic Sans MS" pitchFamily="66" charset="0"/>
              </a:rPr>
              <a:t>start</a:t>
            </a:r>
            <a:r>
              <a:rPr lang="fr-FR" altLang="fr-FR" sz="1200" dirty="0" smtClean="0">
                <a:solidFill>
                  <a:srgbClr val="0000FF"/>
                </a:solidFill>
                <a:latin typeface="Comic Sans MS" pitchFamily="66" charset="0"/>
              </a:rPr>
              <a:t>: </a:t>
            </a:r>
            <a:r>
              <a:rPr lang="fr-FR" altLang="fr-FR" sz="1200" dirty="0" err="1" smtClean="0">
                <a:solidFill>
                  <a:srgbClr val="0000FF"/>
                </a:solidFill>
                <a:latin typeface="Comic Sans MS" pitchFamily="66" charset="0"/>
              </a:rPr>
              <a:t>October</a:t>
            </a:r>
            <a:r>
              <a:rPr lang="fr-FR" altLang="fr-FR" sz="1200" dirty="0" smtClean="0">
                <a:solidFill>
                  <a:srgbClr val="0000FF"/>
                </a:solidFill>
                <a:latin typeface="Comic Sans MS" pitchFamily="66" charset="0"/>
              </a:rPr>
              <a:t> 2016</a:t>
            </a:r>
            <a:endParaRPr lang="en-US" altLang="fr-FR" sz="1200" dirty="0">
              <a:solidFill>
                <a:srgbClr val="0000FF"/>
              </a:solidFill>
              <a:latin typeface="Comic Sans MS" pitchFamily="66" charset="0"/>
              <a:cs typeface="Arial" panose="020B0604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364088" y="436602"/>
            <a:ext cx="360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err="1" smtClean="0">
                <a:solidFill>
                  <a:srgbClr val="FF0000"/>
                </a:solidFill>
                <a:latin typeface="Comic Sans MS" pitchFamily="66" charset="0"/>
              </a:rPr>
              <a:t>Environment</a:t>
            </a:r>
            <a:r>
              <a:rPr lang="fr-FR" sz="2000" b="1" dirty="0" smtClean="0">
                <a:solidFill>
                  <a:srgbClr val="FF0000"/>
                </a:solidFill>
                <a:latin typeface="Comic Sans MS" pitchFamily="66" charset="0"/>
              </a:rPr>
              <a:t> and </a:t>
            </a:r>
            <a:r>
              <a:rPr lang="fr-FR" sz="2000" b="1" dirty="0" err="1" smtClean="0">
                <a:solidFill>
                  <a:srgbClr val="FF0000"/>
                </a:solidFill>
                <a:latin typeface="Comic Sans MS" pitchFamily="66" charset="0"/>
              </a:rPr>
              <a:t>Chemistry</a:t>
            </a:r>
            <a:endParaRPr lang="fr-FR" sz="2000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4F0B6-DFB6-4E07-AE3C-80BC152E2D30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944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/>
      <p:bldP spid="55" grpId="0"/>
      <p:bldP spid="56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592947" y="476672"/>
            <a:ext cx="60019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Chimie intégrée multi-échelle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05534" y="1511789"/>
            <a:ext cx="62013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latin typeface="Comic Sans MS" pitchFamily="66" charset="0"/>
              </a:rPr>
              <a:t>r</a:t>
            </a:r>
            <a:r>
              <a:rPr lang="fr-FR" sz="2000" dirty="0" smtClean="0">
                <a:latin typeface="Comic Sans MS" pitchFamily="66" charset="0"/>
              </a:rPr>
              <a:t>éactivité sous transfert d’électron</a:t>
            </a:r>
          </a:p>
          <a:p>
            <a:pPr algn="ctr"/>
            <a:r>
              <a:rPr lang="fr-FR" sz="2000" dirty="0" smtClean="0">
                <a:latin typeface="Comic Sans MS" pitchFamily="66" charset="0"/>
              </a:rPr>
              <a:t>mécanismes réactionnels</a:t>
            </a:r>
          </a:p>
          <a:p>
            <a:pPr algn="ctr"/>
            <a:r>
              <a:rPr lang="fr-FR" sz="2000" dirty="0">
                <a:latin typeface="Comic Sans MS" pitchFamily="66" charset="0"/>
              </a:rPr>
              <a:t>é</a:t>
            </a:r>
            <a:r>
              <a:rPr lang="fr-FR" sz="2000" dirty="0" smtClean="0">
                <a:latin typeface="Comic Sans MS" pitchFamily="66" charset="0"/>
              </a:rPr>
              <a:t>lectrochimie, spectroscopie locales</a:t>
            </a:r>
          </a:p>
          <a:p>
            <a:pPr algn="ctr"/>
            <a:r>
              <a:rPr lang="fr-FR" sz="2000" dirty="0" smtClean="0">
                <a:latin typeface="Comic Sans MS" pitchFamily="66" charset="0"/>
              </a:rPr>
              <a:t>fonctionnalisation, </a:t>
            </a:r>
            <a:r>
              <a:rPr lang="fr-FR" sz="2000" dirty="0" err="1" smtClean="0">
                <a:latin typeface="Comic Sans MS" pitchFamily="66" charset="0"/>
              </a:rPr>
              <a:t>nanostructuration</a:t>
            </a:r>
            <a:r>
              <a:rPr lang="fr-FR" sz="2000" dirty="0" smtClean="0">
                <a:latin typeface="Comic Sans MS" pitchFamily="66" charset="0"/>
              </a:rPr>
              <a:t> de surfaces</a:t>
            </a:r>
          </a:p>
          <a:p>
            <a:pPr algn="ctr"/>
            <a:r>
              <a:rPr lang="fr-FR" sz="2000" dirty="0">
                <a:latin typeface="Comic Sans MS" pitchFamily="66" charset="0"/>
              </a:rPr>
              <a:t>catalyse </a:t>
            </a:r>
            <a:r>
              <a:rPr lang="fr-FR" sz="2000" dirty="0" smtClean="0">
                <a:latin typeface="Comic Sans MS" pitchFamily="66" charset="0"/>
              </a:rPr>
              <a:t>moléculaire et supportée</a:t>
            </a:r>
            <a:endParaRPr lang="fr-FR" sz="2000" dirty="0">
              <a:latin typeface="Comic Sans MS" pitchFamily="66" charset="0"/>
            </a:endParaRPr>
          </a:p>
          <a:p>
            <a:pPr algn="ctr"/>
            <a:r>
              <a:rPr lang="fr-FR" sz="2000" dirty="0">
                <a:latin typeface="Comic Sans MS" pitchFamily="66" charset="0"/>
              </a:rPr>
              <a:t>systèmes </a:t>
            </a:r>
            <a:r>
              <a:rPr lang="fr-FR" sz="2000" dirty="0" smtClean="0">
                <a:latin typeface="Comic Sans MS" pitchFamily="66" charset="0"/>
              </a:rPr>
              <a:t>biomimétiques</a:t>
            </a:r>
            <a:endParaRPr lang="fr-FR" sz="2000" dirty="0">
              <a:latin typeface="Comic Sans MS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139783" y="4797152"/>
            <a:ext cx="212987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latin typeface="Comic Sans MS" pitchFamily="66" charset="0"/>
              </a:rPr>
              <a:t>s</a:t>
            </a:r>
            <a:r>
              <a:rPr lang="fr-FR" sz="2000" dirty="0" smtClean="0">
                <a:latin typeface="Comic Sans MS" pitchFamily="66" charset="0"/>
              </a:rPr>
              <a:t>anté</a:t>
            </a:r>
          </a:p>
          <a:p>
            <a:pPr algn="ctr"/>
            <a:r>
              <a:rPr lang="fr-FR" sz="2000" dirty="0">
                <a:latin typeface="Comic Sans MS" pitchFamily="66" charset="0"/>
              </a:rPr>
              <a:t>d</a:t>
            </a:r>
            <a:r>
              <a:rPr lang="fr-FR" sz="2000" dirty="0" smtClean="0">
                <a:latin typeface="Comic Sans MS" pitchFamily="66" charset="0"/>
              </a:rPr>
              <a:t>étection</a:t>
            </a:r>
          </a:p>
          <a:p>
            <a:pPr algn="ctr"/>
            <a:r>
              <a:rPr lang="fr-FR" sz="2000" dirty="0">
                <a:latin typeface="Comic Sans MS" pitchFamily="66" charset="0"/>
              </a:rPr>
              <a:t>i</a:t>
            </a:r>
            <a:r>
              <a:rPr lang="fr-FR" sz="2000" dirty="0" smtClean="0">
                <a:latin typeface="Comic Sans MS" pitchFamily="66" charset="0"/>
              </a:rPr>
              <a:t>nformation</a:t>
            </a:r>
          </a:p>
          <a:p>
            <a:pPr algn="ctr"/>
            <a:r>
              <a:rPr lang="fr-FR" sz="2000" dirty="0" smtClean="0">
                <a:latin typeface="Comic Sans MS" pitchFamily="66" charset="0"/>
              </a:rPr>
              <a:t>énergie</a:t>
            </a:r>
          </a:p>
          <a:p>
            <a:pPr algn="ctr"/>
            <a:r>
              <a:rPr lang="fr-FR" sz="2000" dirty="0" smtClean="0">
                <a:latin typeface="Comic Sans MS" pitchFamily="66" charset="0"/>
              </a:rPr>
              <a:t>environnement</a:t>
            </a:r>
          </a:p>
        </p:txBody>
      </p:sp>
      <p:cxnSp>
        <p:nvCxnSpPr>
          <p:cNvPr id="40" name="Connecteur droit avec flèche 39"/>
          <p:cNvCxnSpPr/>
          <p:nvPr/>
        </p:nvCxnSpPr>
        <p:spPr>
          <a:xfrm>
            <a:off x="4206206" y="3450781"/>
            <a:ext cx="0" cy="115212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4F0B6-DFB6-4E07-AE3C-80BC152E2D30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158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1094</TotalTime>
  <Words>263</Words>
  <Application>Microsoft Office PowerPoint</Application>
  <PresentationFormat>Affichage à l'écran (4:3)</PresentationFormat>
  <Paragraphs>89</Paragraphs>
  <Slides>6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SECM</dc:title>
  <dc:creator>z</dc:creator>
  <cp:lastModifiedBy>Catherine</cp:lastModifiedBy>
  <cp:revision>1182</cp:revision>
  <cp:lastPrinted>2016-03-18T15:46:32Z</cp:lastPrinted>
  <dcterms:created xsi:type="dcterms:W3CDTF">2006-07-29T17:52:35Z</dcterms:created>
  <dcterms:modified xsi:type="dcterms:W3CDTF">2016-03-21T08:27:17Z</dcterms:modified>
</cp:coreProperties>
</file>