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74" r:id="rId3"/>
    <p:sldId id="281" r:id="rId4"/>
    <p:sldId id="282" r:id="rId5"/>
    <p:sldId id="283" r:id="rId6"/>
    <p:sldId id="284" r:id="rId7"/>
    <p:sldId id="286" r:id="rId8"/>
    <p:sldId id="287" r:id="rId9"/>
    <p:sldId id="288" r:id="rId10"/>
    <p:sldId id="289" r:id="rId11"/>
    <p:sldId id="259" r:id="rId12"/>
    <p:sldId id="260" r:id="rId13"/>
    <p:sldId id="270" r:id="rId14"/>
    <p:sldId id="261" r:id="rId15"/>
    <p:sldId id="271" r:id="rId16"/>
    <p:sldId id="263" r:id="rId17"/>
    <p:sldId id="265" r:id="rId18"/>
    <p:sldId id="280" r:id="rId19"/>
    <p:sldId id="273" r:id="rId20"/>
    <p:sldId id="266" r:id="rId21"/>
    <p:sldId id="267" r:id="rId22"/>
    <p:sldId id="292" r:id="rId23"/>
    <p:sldId id="290" r:id="rId24"/>
    <p:sldId id="291" r:id="rId25"/>
    <p:sldId id="293" r:id="rId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3300"/>
    <a:srgbClr val="008000"/>
    <a:srgbClr val="FF6600"/>
    <a:srgbClr val="FFFF99"/>
    <a:srgbClr val="0033CC"/>
    <a:srgbClr val="33CC33"/>
    <a:srgbClr val="FF66CC"/>
    <a:srgbClr val="9966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B658B0-E921-4317-814A-C317CF9B9153}" type="datetimeFigureOut">
              <a:rPr lang="fr-FR" smtClean="0"/>
              <a:pPr/>
              <a:t>23/03/2016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24BCFE-BE59-44BB-924D-97C3F68B3A4C}" type="slidenum">
              <a:rPr lang="fr-FR" smtClean="0"/>
              <a:pPr/>
              <a:t>‹N°›</a:t>
            </a:fld>
            <a:endParaRPr lang="fr-FR"/>
          </a:p>
        </p:txBody>
      </p:sp>
    </p:spTree>
    <p:extLst>
      <p:ext uri="{BB962C8B-B14F-4D97-AF65-F5344CB8AC3E}">
        <p14:creationId xmlns:p14="http://schemas.microsoft.com/office/powerpoint/2010/main" val="235780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2.tif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tiff"/><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4" name="Rectangle 23"/>
          <p:cNvSpPr/>
          <p:nvPr userDrawn="1"/>
        </p:nvSpPr>
        <p:spPr>
          <a:xfrm>
            <a:off x="0" y="5921896"/>
            <a:ext cx="1152128"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userDrawn="1"/>
        </p:nvSpPr>
        <p:spPr>
          <a:xfrm>
            <a:off x="0" y="0"/>
            <a:ext cx="9144000" cy="1412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a:spLocks noGrp="1"/>
          </p:cNvSpPr>
          <p:nvPr userDrawn="1">
            <p:ph type="ctrTitle"/>
          </p:nvPr>
        </p:nvSpPr>
        <p:spPr>
          <a:xfrm>
            <a:off x="685800" y="1916832"/>
            <a:ext cx="7772400" cy="866527"/>
          </a:xfrm>
          <a:prstGeom prst="rect">
            <a:avLst/>
          </a:prstGeom>
        </p:spPr>
        <p:txBody>
          <a:bodyPr/>
          <a:lstStyle>
            <a:lvl1pPr algn="l">
              <a:defRPr/>
            </a:lvl1pPr>
          </a:lstStyle>
          <a:p>
            <a:r>
              <a:rPr lang="fr-FR" b="1" smtClean="0">
                <a:effectLst>
                  <a:outerShdw blurRad="38100" dist="38100" dir="2700000" algn="tl">
                    <a:srgbClr val="000000">
                      <a:alpha val="43137"/>
                    </a:srgbClr>
                  </a:outerShdw>
                </a:effectLst>
              </a:rPr>
              <a:t>Cliquez pour modifier le style du titre</a:t>
            </a:r>
            <a:endParaRPr lang="fr-FR" b="1">
              <a:effectLst>
                <a:outerShdw blurRad="38100" dist="38100" dir="2700000" algn="tl">
                  <a:srgbClr val="000000">
                    <a:alpha val="43137"/>
                  </a:srgbClr>
                </a:outerShdw>
              </a:effectLst>
            </a:endParaRPr>
          </a:p>
        </p:txBody>
      </p:sp>
      <p:sp>
        <p:nvSpPr>
          <p:cNvPr id="8" name="Sous-titre 2"/>
          <p:cNvSpPr>
            <a:spLocks noGrp="1"/>
          </p:cNvSpPr>
          <p:nvPr userDrawn="1">
            <p:ph type="subTitle" idx="1" hasCustomPrompt="1"/>
          </p:nvPr>
        </p:nvSpPr>
        <p:spPr>
          <a:xfrm>
            <a:off x="683568" y="3215407"/>
            <a:ext cx="7776864" cy="766936"/>
          </a:xfrm>
          <a:prstGeom prst="rect">
            <a:avLst/>
          </a:prstGeom>
        </p:spPr>
        <p:txBody>
          <a:bodyPr/>
          <a:lstStyle>
            <a:lvl1pPr>
              <a:buNone/>
              <a:defRPr baseline="0">
                <a:solidFill>
                  <a:schemeClr val="bg1">
                    <a:lumMod val="65000"/>
                  </a:schemeClr>
                </a:solidFill>
              </a:defRPr>
            </a:lvl1pPr>
          </a:lstStyle>
          <a:p>
            <a:r>
              <a:rPr lang="fr-FR" b="1" smtClean="0"/>
              <a:t>Auteurs</a:t>
            </a:r>
          </a:p>
          <a:p>
            <a:endParaRPr lang="fr-FR" b="1" smtClean="0"/>
          </a:p>
        </p:txBody>
      </p:sp>
      <p:pic>
        <p:nvPicPr>
          <p:cNvPr id="11" name="Image 10" descr="logo paris 13.png"/>
          <p:cNvPicPr>
            <a:picLocks noChangeAspect="1"/>
          </p:cNvPicPr>
          <p:nvPr userDrawn="1"/>
        </p:nvPicPr>
        <p:blipFill>
          <a:blip r:embed="rId2" cstate="email"/>
          <a:stretch>
            <a:fillRect/>
          </a:stretch>
        </p:blipFill>
        <p:spPr>
          <a:xfrm>
            <a:off x="0" y="5805264"/>
            <a:ext cx="936104" cy="261640"/>
          </a:xfrm>
          <a:prstGeom prst="rect">
            <a:avLst/>
          </a:prstGeom>
        </p:spPr>
      </p:pic>
      <p:pic>
        <p:nvPicPr>
          <p:cNvPr id="12" name="Image 11" descr="logo Insitut-Galilee.png"/>
          <p:cNvPicPr>
            <a:picLocks noChangeAspect="1"/>
          </p:cNvPicPr>
          <p:nvPr userDrawn="1"/>
        </p:nvPicPr>
        <p:blipFill>
          <a:blip r:embed="rId3" cstate="email"/>
          <a:stretch>
            <a:fillRect/>
          </a:stretch>
        </p:blipFill>
        <p:spPr>
          <a:xfrm>
            <a:off x="971600" y="6309320"/>
            <a:ext cx="693193" cy="548680"/>
          </a:xfrm>
          <a:prstGeom prst="rect">
            <a:avLst/>
          </a:prstGeom>
        </p:spPr>
      </p:pic>
      <p:pic>
        <p:nvPicPr>
          <p:cNvPr id="13" name="Image 12" descr="logo CNRS.jpg"/>
          <p:cNvPicPr>
            <a:picLocks noChangeAspect="1"/>
          </p:cNvPicPr>
          <p:nvPr userDrawn="1"/>
        </p:nvPicPr>
        <p:blipFill>
          <a:blip r:embed="rId4" cstate="email"/>
          <a:stretch>
            <a:fillRect/>
          </a:stretch>
        </p:blipFill>
        <p:spPr>
          <a:xfrm>
            <a:off x="1115616" y="5725362"/>
            <a:ext cx="432048" cy="432048"/>
          </a:xfrm>
          <a:prstGeom prst="rect">
            <a:avLst/>
          </a:prstGeom>
        </p:spPr>
      </p:pic>
      <p:pic>
        <p:nvPicPr>
          <p:cNvPr id="14" name="Image 13" descr="logo_sorbonne paris cité.jpg"/>
          <p:cNvPicPr>
            <a:picLocks noChangeAspect="1"/>
          </p:cNvPicPr>
          <p:nvPr userDrawn="1"/>
        </p:nvPicPr>
        <p:blipFill>
          <a:blip r:embed="rId5" cstate="email"/>
          <a:stretch>
            <a:fillRect/>
          </a:stretch>
        </p:blipFill>
        <p:spPr>
          <a:xfrm>
            <a:off x="177053" y="6308331"/>
            <a:ext cx="513425" cy="549668"/>
          </a:xfrm>
          <a:prstGeom prst="rect">
            <a:avLst/>
          </a:prstGeom>
        </p:spPr>
      </p:pic>
      <p:sp>
        <p:nvSpPr>
          <p:cNvPr id="15" name="ZoneTexte 14"/>
          <p:cNvSpPr txBox="1"/>
          <p:nvPr userDrawn="1"/>
        </p:nvSpPr>
        <p:spPr>
          <a:xfrm>
            <a:off x="683568" y="4365104"/>
            <a:ext cx="5616624" cy="120032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smtClean="0"/>
              <a:t>Laboratoire de Physique des Lasers</a:t>
            </a:r>
            <a:br>
              <a:rPr lang="fr-FR" b="1" smtClean="0"/>
            </a:br>
            <a:r>
              <a:rPr lang="fr-FR" b="1" smtClean="0"/>
              <a:t>UMR 7538 – CNRS – Université Paris 13</a:t>
            </a:r>
            <a:br>
              <a:rPr lang="fr-FR" b="1" smtClean="0"/>
            </a:br>
            <a:r>
              <a:rPr lang="fr-FR" b="1" i="1" smtClean="0"/>
              <a:t>Sorbonne Paris Cité</a:t>
            </a:r>
          </a:p>
          <a:p>
            <a:endParaRPr lang="fr-FR"/>
          </a:p>
        </p:txBody>
      </p:sp>
      <p:pic>
        <p:nvPicPr>
          <p:cNvPr id="18" name="Image 17" descr="bandeau2.tif"/>
          <p:cNvPicPr>
            <a:picLocks noChangeAspect="1"/>
          </p:cNvPicPr>
          <p:nvPr userDrawn="1"/>
        </p:nvPicPr>
        <p:blipFill>
          <a:blip r:embed="rId6" cstate="print"/>
          <a:srcRect l="50000" r="1750"/>
          <a:stretch>
            <a:fillRect/>
          </a:stretch>
        </p:blipFill>
        <p:spPr>
          <a:xfrm>
            <a:off x="-36512" y="-43261"/>
            <a:ext cx="8460432" cy="1240013"/>
          </a:xfrm>
          <a:prstGeom prst="rect">
            <a:avLst/>
          </a:prstGeom>
          <a:effectLst>
            <a:softEdge rad="31750"/>
          </a:effectLst>
        </p:spPr>
      </p:pic>
      <p:pic>
        <p:nvPicPr>
          <p:cNvPr id="20" name="Image 19" descr="bandeau2.tif"/>
          <p:cNvPicPr>
            <a:picLocks noChangeAspect="1"/>
          </p:cNvPicPr>
          <p:nvPr userDrawn="1"/>
        </p:nvPicPr>
        <p:blipFill>
          <a:blip r:embed="rId6" cstate="print"/>
          <a:srcRect l="3537" r="50000"/>
          <a:stretch>
            <a:fillRect/>
          </a:stretch>
        </p:blipFill>
        <p:spPr>
          <a:xfrm>
            <a:off x="2051720" y="5645370"/>
            <a:ext cx="7128000" cy="1246259"/>
          </a:xfrm>
          <a:prstGeom prst="rect">
            <a:avLst/>
          </a:prstGeom>
          <a:ln>
            <a:noFill/>
          </a:ln>
          <a:effectLst>
            <a:softEdge rad="31750"/>
          </a:effectLst>
        </p:spPr>
      </p:pic>
      <p:sp>
        <p:nvSpPr>
          <p:cNvPr id="22" name="Rectangle 21"/>
          <p:cNvSpPr/>
          <p:nvPr userDrawn="1"/>
        </p:nvSpPr>
        <p:spPr>
          <a:xfrm>
            <a:off x="4788024" y="-27384"/>
            <a:ext cx="3168352" cy="1296144"/>
          </a:xfrm>
          <a:prstGeom prst="rect">
            <a:avLst/>
          </a:prstGeom>
          <a:gradFill flip="none" rotWithShape="1">
            <a:gsLst>
              <a:gs pos="0">
                <a:schemeClr val="bg1">
                  <a:alpha val="0"/>
                </a:schemeClr>
              </a:gs>
              <a:gs pos="45000">
                <a:schemeClr val="bg1">
                  <a:alpha val="50000"/>
                </a:schemeClr>
              </a:gs>
              <a:gs pos="69000">
                <a:schemeClr val="bg1">
                  <a:alpha val="90000"/>
                </a:schemeClr>
              </a:gs>
              <a:gs pos="7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userDrawn="1"/>
        </p:nvSpPr>
        <p:spPr>
          <a:xfrm rot="10800000">
            <a:off x="1835696" y="5589240"/>
            <a:ext cx="3312368" cy="1268760"/>
          </a:xfrm>
          <a:prstGeom prst="rect">
            <a:avLst/>
          </a:prstGeom>
          <a:gradFill flip="none" rotWithShape="1">
            <a:gsLst>
              <a:gs pos="0">
                <a:schemeClr val="bg1">
                  <a:alpha val="0"/>
                </a:schemeClr>
              </a:gs>
              <a:gs pos="45000">
                <a:schemeClr val="bg1">
                  <a:alpha val="50000"/>
                </a:schemeClr>
              </a:gs>
              <a:gs pos="80000">
                <a:schemeClr val="bg1">
                  <a:alpha val="9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logo LPL.tif"/>
          <p:cNvPicPr>
            <a:picLocks noChangeAspect="1"/>
          </p:cNvPicPr>
          <p:nvPr userDrawn="1"/>
        </p:nvPicPr>
        <p:blipFill>
          <a:blip r:embed="rId7" cstate="email"/>
          <a:stretch>
            <a:fillRect/>
          </a:stretch>
        </p:blipFill>
        <p:spPr>
          <a:xfrm>
            <a:off x="7376622" y="-35512"/>
            <a:ext cx="1767378" cy="1268760"/>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3EF262F8-E350-49E3-B582-FDB49EC1B237}" type="slidenum">
              <a:rPr lang="fr-FR" smtClean="0"/>
              <a:pPr/>
              <a:t>‹N°›</a:t>
            </a:fld>
            <a:endParaRPr lang="fr-F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3EF262F8-E350-49E3-B582-FDB49EC1B237}" type="slidenum">
              <a:rPr lang="fr-FR" smtClean="0"/>
              <a:pPr/>
              <a:t>‹N°›</a:t>
            </a:fld>
            <a:endParaRPr lang="fr-F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620688"/>
            <a:ext cx="9144000" cy="72008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1"/>
          </p:nvPr>
        </p:nvSpPr>
        <p:spPr>
          <a:xfrm>
            <a:off x="1907704" y="6453336"/>
            <a:ext cx="4680520" cy="365125"/>
          </a:xfrm>
          <a:prstGeom prst="rect">
            <a:avLst/>
          </a:prstGeom>
        </p:spPr>
        <p:txBody>
          <a:bodyPr/>
          <a:lstStyle>
            <a:lvl1pPr>
              <a:defRPr i="1">
                <a:solidFill>
                  <a:schemeClr val="bg1">
                    <a:lumMod val="65000"/>
                  </a:schemeClr>
                </a:solidFill>
              </a:defRPr>
            </a:lvl1pPr>
          </a:lstStyle>
          <a:p>
            <a:pPr algn="ctr"/>
            <a:r>
              <a:rPr lang="fr-FR" smtClean="0"/>
              <a:t>Pied de page à remplir, date…</a:t>
            </a:r>
            <a:endParaRPr lang="fr-FR"/>
          </a:p>
        </p:txBody>
      </p:sp>
      <p:sp>
        <p:nvSpPr>
          <p:cNvPr id="6" name="Espace réservé du numéro de diapositive 5"/>
          <p:cNvSpPr>
            <a:spLocks noGrp="1"/>
          </p:cNvSpPr>
          <p:nvPr>
            <p:ph type="sldNum" sz="quarter" idx="12"/>
          </p:nvPr>
        </p:nvSpPr>
        <p:spPr/>
        <p:txBody>
          <a:bodyPr/>
          <a:lstStyle/>
          <a:p>
            <a:fld id="{3EF262F8-E350-49E3-B582-FDB49EC1B237}" type="slidenum">
              <a:rPr lang="fr-FR" smtClean="0"/>
              <a:pPr/>
              <a:t>‹N°›</a:t>
            </a:fld>
            <a:endParaRPr lang="fr-F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3EF262F8-E350-49E3-B582-FDB49EC1B237}" type="slidenum">
              <a:rPr lang="fr-FR" smtClean="0"/>
              <a:pPr/>
              <a:t>‹N°›</a:t>
            </a:fld>
            <a:endParaRPr lang="fr-F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p>
            <a:fld id="{3EF262F8-E350-49E3-B582-FDB49EC1B237}" type="slidenum">
              <a:rPr lang="fr-FR" smtClean="0"/>
              <a:pPr/>
              <a:t>‹N°›</a:t>
            </a:fld>
            <a:endParaRPr lang="fr-F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p:txBody>
          <a:bodyPr/>
          <a:lstStyle/>
          <a:p>
            <a:fld id="{3EF262F8-E350-49E3-B582-FDB49EC1B237}" type="slidenum">
              <a:rPr lang="fr-FR" smtClean="0"/>
              <a:pPr/>
              <a:t>‹N°›</a:t>
            </a:fld>
            <a:endParaRPr lang="fr-F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‹N°›</a:t>
            </a:fld>
            <a:endParaRPr lang="fr-F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3EF262F8-E350-49E3-B582-FDB49EC1B237}" type="slidenum">
              <a:rPr lang="fr-FR" smtClean="0"/>
              <a:pPr/>
              <a:t>‹N°›</a:t>
            </a:fld>
            <a:endParaRPr lang="fr-F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p>
            <a:fld id="{3EF262F8-E350-49E3-B582-FDB49EC1B237}" type="slidenum">
              <a:rPr lang="fr-FR" smtClean="0"/>
              <a:pPr/>
              <a:t>‹N°›</a:t>
            </a:fld>
            <a:endParaRPr lang="fr-F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p>
            <a:fld id="{3EF262F8-E350-49E3-B582-FDB49EC1B237}" type="slidenum">
              <a:rPr lang="fr-FR" smtClean="0"/>
              <a:pPr/>
              <a:t>‹N°›</a:t>
            </a:fld>
            <a:endParaRPr lang="fr-F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8388424" y="6381328"/>
            <a:ext cx="514400" cy="365125"/>
          </a:xfrm>
          <a:prstGeom prst="rect">
            <a:avLst/>
          </a:prstGeom>
        </p:spPr>
        <p:txBody>
          <a:bodyPr vert="horz" lIns="91440" tIns="45720" rIns="91440" bIns="45720"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a:defRPr sz="1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defRPr>
            </a:lvl1pPr>
          </a:lstStyle>
          <a:p>
            <a:fld id="{3EF262F8-E350-49E3-B582-FDB49EC1B237}" type="slidenum">
              <a:rPr lang="fr-FR" smtClean="0"/>
              <a:pPr/>
              <a:t>‹N°›</a:t>
            </a:fld>
            <a:endParaRPr lang="fr-FR"/>
          </a:p>
        </p:txBody>
      </p:sp>
      <p:pic>
        <p:nvPicPr>
          <p:cNvPr id="7" name="Image 6" descr="bandeau2.tif"/>
          <p:cNvPicPr>
            <a:picLocks noChangeAspect="1"/>
          </p:cNvPicPr>
          <p:nvPr/>
        </p:nvPicPr>
        <p:blipFill>
          <a:blip r:embed="rId13" cstate="email"/>
          <a:srcRect/>
          <a:stretch>
            <a:fillRect/>
          </a:stretch>
        </p:blipFill>
        <p:spPr>
          <a:xfrm>
            <a:off x="0" y="0"/>
            <a:ext cx="9144000" cy="562677"/>
          </a:xfrm>
          <a:prstGeom prst="rect">
            <a:avLst/>
          </a:prstGeom>
          <a:ln>
            <a:noFill/>
          </a:ln>
          <a:effectLst/>
        </p:spPr>
      </p:pic>
      <p:cxnSp>
        <p:nvCxnSpPr>
          <p:cNvPr id="10" name="Connecteur droit 9"/>
          <p:cNvCxnSpPr/>
          <p:nvPr/>
        </p:nvCxnSpPr>
        <p:spPr>
          <a:xfrm>
            <a:off x="0" y="1340768"/>
            <a:ext cx="9144000" cy="0"/>
          </a:xfrm>
          <a:prstGeom prst="line">
            <a:avLst/>
          </a:prstGeom>
          <a:ln w="19050">
            <a:solidFill>
              <a:schemeClr val="bg1">
                <a:lumMod val="65000"/>
              </a:schemeClr>
            </a:solidFill>
          </a:ln>
        </p:spPr>
        <p:style>
          <a:lnRef idx="2">
            <a:schemeClr val="dk1"/>
          </a:lnRef>
          <a:fillRef idx="0">
            <a:schemeClr val="dk1"/>
          </a:fillRef>
          <a:effectRef idx="1">
            <a:schemeClr val="dk1"/>
          </a:effectRef>
          <a:fontRef idx="minor">
            <a:schemeClr val="tx1"/>
          </a:fontRef>
        </p:style>
      </p:cxnSp>
      <p:pic>
        <p:nvPicPr>
          <p:cNvPr id="12" name="Image 11" descr="logo LPL.tif"/>
          <p:cNvPicPr>
            <a:picLocks noChangeAspect="1"/>
          </p:cNvPicPr>
          <p:nvPr/>
        </p:nvPicPr>
        <p:blipFill>
          <a:blip r:embed="rId14" cstate="email"/>
          <a:stretch>
            <a:fillRect/>
          </a:stretch>
        </p:blipFill>
        <p:spPr>
          <a:xfrm>
            <a:off x="0" y="6165304"/>
            <a:ext cx="964923" cy="692696"/>
          </a:xfrm>
          <a:prstGeom prst="rect">
            <a:avLst/>
          </a:prstGeom>
        </p:spPr>
      </p:pic>
      <p:sp>
        <p:nvSpPr>
          <p:cNvPr id="9" name="Espace réservé du titre 8"/>
          <p:cNvSpPr>
            <a:spLocks noGrp="1"/>
          </p:cNvSpPr>
          <p:nvPr>
            <p:ph type="title"/>
          </p:nvPr>
        </p:nvSpPr>
        <p:spPr>
          <a:xfrm>
            <a:off x="0" y="476672"/>
            <a:ext cx="8686800" cy="1012974"/>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13" name="Espace réservé du texte 12"/>
          <p:cNvSpPr>
            <a:spLocks noGrp="1"/>
          </p:cNvSpPr>
          <p:nvPr>
            <p:ph type="body" idx="1"/>
          </p:nvPr>
        </p:nvSpPr>
        <p:spPr>
          <a:xfrm>
            <a:off x="323528" y="1600200"/>
            <a:ext cx="8496944"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hdr="0" dt="0"/>
  <p:txStyles>
    <p:titleStyle>
      <a:lvl1pPr algn="l" defTabSz="914400" rtl="0" eaLnBrk="1" latinLnBrk="0" hangingPunct="1">
        <a:spcBef>
          <a:spcPct val="0"/>
        </a:spcBef>
        <a:buNone/>
        <a:defRPr sz="40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Clr>
          <a:srgbClr val="C00000"/>
        </a:buClr>
        <a:buFont typeface="Courier New" pitchFamily="49" charset="0"/>
        <a:buChar char="o"/>
        <a:defRPr sz="3200" b="1"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Courier New" pitchFamily="49" charset="0"/>
        <a:buChar char="o"/>
        <a:defRPr sz="2800" i="1"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00000"/>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00000"/>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1.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53.jp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0.png"/><Relationship Id="rId7" Type="http://schemas.openxmlformats.org/officeDocument/2006/relationships/image" Target="../media/image55.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4.png"/><Relationship Id="rId10" Type="http://schemas.openxmlformats.org/officeDocument/2006/relationships/image" Target="../media/image43.jpeg"/><Relationship Id="rId4" Type="http://schemas.openxmlformats.org/officeDocument/2006/relationships/image" Target="../media/image11.jpeg"/><Relationship Id="rId9" Type="http://schemas.openxmlformats.org/officeDocument/2006/relationships/image" Target="../media/image57.jpe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9.png"/><Relationship Id="rId7" Type="http://schemas.openxmlformats.org/officeDocument/2006/relationships/image" Target="../media/image60.png"/><Relationship Id="rId2" Type="http://schemas.openxmlformats.org/officeDocument/2006/relationships/image" Target="../media/image58.gif"/><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1.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10" Type="http://schemas.openxmlformats.org/officeDocument/2006/relationships/image" Target="../media/image43.jpeg"/><Relationship Id="rId4" Type="http://schemas.openxmlformats.org/officeDocument/2006/relationships/image" Target="../media/image11.jpe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1.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11.jpeg"/><Relationship Id="rId9" Type="http://schemas.openxmlformats.org/officeDocument/2006/relationships/image" Target="../media/image32.gif"/></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openxmlformats.org/officeDocument/2006/relationships/image" Target="../media/image35.wm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EF262F8-E350-49E3-B582-FDB49EC1B237}" type="slidenum">
              <a:rPr lang="fr-FR" smtClean="0"/>
              <a:pPr/>
              <a:t>1</a:t>
            </a:fld>
            <a:endParaRPr lang="fr-FR" dirty="0"/>
          </a:p>
        </p:txBody>
      </p:sp>
      <p:pic>
        <p:nvPicPr>
          <p:cNvPr id="6" name="Picture 2" descr="http://rack.1.mshcdn.com/media/ZgkyMDEzLzA2LzEzLzU0L2RuYS40NjE1MC5qcGcKcAl0aHVtYgkxMjAweDYyNyMKZQlqcGc/54ec3455/275/dna.jpg"/>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60000"/>
                    </a14:imgEffect>
                    <a14:imgEffect>
                      <a14:colorTemperature colorTemp="11200"/>
                    </a14:imgEffect>
                    <a14:imgEffect>
                      <a14:saturation sat="0"/>
                    </a14:imgEffect>
                    <a14:imgEffect>
                      <a14:brightnessContrast bright="30000" contrast="-60000"/>
                    </a14:imgEffect>
                  </a14:imgLayer>
                </a14:imgProps>
              </a:ext>
              <a:ext uri="{28A0092B-C50C-407E-A947-70E740481C1C}">
                <a14:useLocalDpi xmlns:a14="http://schemas.microsoft.com/office/drawing/2010/main" val="0"/>
              </a:ext>
            </a:extLst>
          </a:blip>
          <a:srcRect/>
          <a:stretch>
            <a:fillRect/>
          </a:stretch>
        </p:blipFill>
        <p:spPr bwMode="auto">
          <a:xfrm>
            <a:off x="-36512" y="-27384"/>
            <a:ext cx="9207675" cy="6957392"/>
          </a:xfrm>
          <a:prstGeom prst="rect">
            <a:avLst/>
          </a:prstGeom>
          <a:noFill/>
          <a:extLst/>
        </p:spPr>
      </p:pic>
      <p:sp>
        <p:nvSpPr>
          <p:cNvPr id="7" name="Rectangle 6"/>
          <p:cNvSpPr/>
          <p:nvPr/>
        </p:nvSpPr>
        <p:spPr>
          <a:xfrm>
            <a:off x="-36512" y="40556"/>
            <a:ext cx="4752528" cy="2677656"/>
          </a:xfrm>
          <a:prstGeom prst="rect">
            <a:avLst/>
          </a:prstGeom>
        </p:spPr>
        <p:txBody>
          <a:bodyPr wrap="square">
            <a:spAutoFit/>
          </a:bodyPr>
          <a:lstStyle/>
          <a:p>
            <a:pPr algn="ctr"/>
            <a:r>
              <a:rPr lang="fr-FR" dirty="0" smtClean="0"/>
              <a:t> </a:t>
            </a:r>
            <a:r>
              <a:rPr lang="fr-FR"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Recherches au LPL </a:t>
            </a:r>
            <a:endParaRPr lang="fr-F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fr-F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 </a:t>
            </a:r>
            <a:r>
              <a:rPr lang="fr-FR"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les biomolécules </a:t>
            </a:r>
            <a:endParaRPr lang="fr-F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fr-F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&amp; </a:t>
            </a:r>
          </a:p>
          <a:p>
            <a:pPr algn="ctr"/>
            <a:r>
              <a:rPr lang="fr-F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Présentation de </a:t>
            </a:r>
          </a:p>
          <a:p>
            <a:pPr algn="ctr"/>
            <a:r>
              <a:rPr lang="fr-F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l’Institut </a:t>
            </a:r>
            <a:r>
              <a:rPr lang="fr-FR"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Interdisciplinaire en Sciences Expérimentales (IISE) de </a:t>
            </a:r>
            <a:r>
              <a:rPr lang="fr-F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Paris 13</a:t>
            </a:r>
            <a:endPar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7"/>
          <p:cNvSpPr/>
          <p:nvPr/>
        </p:nvSpPr>
        <p:spPr>
          <a:xfrm>
            <a:off x="5869160" y="5301208"/>
            <a:ext cx="3239344" cy="1323439"/>
          </a:xfrm>
          <a:prstGeom prst="rect">
            <a:avLst/>
          </a:prstGeom>
        </p:spPr>
        <p:txBody>
          <a:bodyPr wrap="square">
            <a:spAutoFit/>
          </a:bodyPr>
          <a:lstStyle/>
          <a:p>
            <a:pPr algn="ctr"/>
            <a:r>
              <a:rPr lang="fr-F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Bruno </a:t>
            </a:r>
            <a:r>
              <a:rPr lang="fr-FR" sz="2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endParaRPr lang="fr-F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fr-FR" sz="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fr-FR" sz="1600"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LPL, UMR CNRS 7538</a:t>
            </a:r>
          </a:p>
          <a:p>
            <a:pPr algn="ctr"/>
            <a:r>
              <a:rPr lang="fr-FR" sz="16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Université Paris </a:t>
            </a:r>
            <a:r>
              <a:rPr lang="fr-FR" sz="1600"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p>
          <a:p>
            <a:pPr algn="ctr"/>
            <a:r>
              <a:rPr lang="fr-FR" sz="1600"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Université Sorbonne </a:t>
            </a:r>
            <a:r>
              <a:rPr lang="fr-FR" sz="16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Paris Cité</a:t>
            </a:r>
          </a:p>
        </p:txBody>
      </p:sp>
      <p:sp>
        <p:nvSpPr>
          <p:cNvPr id="9" name="Rectangle 8"/>
          <p:cNvSpPr/>
          <p:nvPr/>
        </p:nvSpPr>
        <p:spPr>
          <a:xfrm>
            <a:off x="666655" y="6488668"/>
            <a:ext cx="4464496" cy="369332"/>
          </a:xfrm>
          <a:prstGeom prst="rect">
            <a:avLst/>
          </a:prstGeom>
        </p:spPr>
        <p:txBody>
          <a:bodyPr wrap="square">
            <a:spAutoFit/>
          </a:bodyPr>
          <a:lstStyle/>
          <a:p>
            <a:pPr algn="ctr"/>
            <a:r>
              <a:rPr lang="fr-FR"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Prospectives Pôle SET – 23 mars 2016</a:t>
            </a:r>
          </a:p>
        </p:txBody>
      </p:sp>
    </p:spTree>
    <p:extLst>
      <p:ext uri="{BB962C8B-B14F-4D97-AF65-F5344CB8AC3E}">
        <p14:creationId xmlns:p14="http://schemas.microsoft.com/office/powerpoint/2010/main" val="747722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latin typeface="Arial" panose="020B0604020202020204" pitchFamily="34" charset="0"/>
                <a:cs typeface="Arial" panose="020B0604020202020204" pitchFamily="34" charset="0"/>
              </a:rPr>
              <a:t>Recherches</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l’équipes</a:t>
            </a:r>
            <a:r>
              <a:rPr lang="en-US" dirty="0" smtClean="0">
                <a:latin typeface="Arial" panose="020B0604020202020204" pitchFamily="34" charset="0"/>
                <a:cs typeface="Arial" panose="020B0604020202020204" pitchFamily="34" charset="0"/>
              </a:rPr>
              <a:t> BMS</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10</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5652120" y="2153575"/>
            <a:ext cx="2314223" cy="369332"/>
          </a:xfrm>
          <a:prstGeom prst="rect">
            <a:avLst/>
          </a:prstGeom>
          <a:noFill/>
        </p:spPr>
        <p:txBody>
          <a:bodyPr wrap="none" rtlCol="0">
            <a:spAutoFit/>
          </a:bodyPr>
          <a:lstStyle/>
          <a:p>
            <a:r>
              <a:rPr lang="fr-FR" dirty="0" smtClean="0"/>
              <a:t>Lien structure fonction</a:t>
            </a:r>
            <a:endParaRPr lang="fr-FR" dirty="0"/>
          </a:p>
        </p:txBody>
      </p:sp>
      <p:sp>
        <p:nvSpPr>
          <p:cNvPr id="22" name="ZoneTexte 21"/>
          <p:cNvSpPr txBox="1"/>
          <p:nvPr/>
        </p:nvSpPr>
        <p:spPr>
          <a:xfrm>
            <a:off x="495684" y="1445973"/>
            <a:ext cx="4513576" cy="369332"/>
          </a:xfrm>
          <a:prstGeom prst="rect">
            <a:avLst/>
          </a:prstGeom>
          <a:noFill/>
        </p:spPr>
        <p:txBody>
          <a:bodyPr wrap="square" rtlCol="0">
            <a:spAutoFit/>
          </a:bodyPr>
          <a:lstStyle/>
          <a:p>
            <a:r>
              <a:rPr lang="fr-FR" dirty="0"/>
              <a:t>Mécanismes de reconnaissance </a:t>
            </a:r>
            <a:r>
              <a:rPr lang="fr-FR" dirty="0" smtClean="0"/>
              <a:t>moléculaire</a:t>
            </a:r>
            <a:endParaRPr lang="fr-FR" dirty="0"/>
          </a:p>
        </p:txBody>
      </p:sp>
      <p:sp>
        <p:nvSpPr>
          <p:cNvPr id="23" name="ZoneTexte 22"/>
          <p:cNvSpPr txBox="1"/>
          <p:nvPr/>
        </p:nvSpPr>
        <p:spPr>
          <a:xfrm>
            <a:off x="4324679" y="4945706"/>
            <a:ext cx="3783970" cy="923330"/>
          </a:xfrm>
          <a:prstGeom prst="rect">
            <a:avLst/>
          </a:prstGeom>
          <a:noFill/>
        </p:spPr>
        <p:txBody>
          <a:bodyPr wrap="square" rtlCol="0">
            <a:spAutoFit/>
          </a:bodyPr>
          <a:lstStyle/>
          <a:p>
            <a:r>
              <a:rPr lang="fr-FR" b="1" dirty="0"/>
              <a:t>Endommagement causé par des radiations ionisantes</a:t>
            </a:r>
          </a:p>
          <a:p>
            <a:pPr algn="r"/>
            <a:endParaRPr lang="fr-FR" dirty="0"/>
          </a:p>
        </p:txBody>
      </p:sp>
      <p:pic>
        <p:nvPicPr>
          <p:cNvPr id="24" name="Imag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342" y="4138635"/>
            <a:ext cx="3105612" cy="1911146"/>
          </a:xfrm>
          <a:prstGeom prst="rect">
            <a:avLst/>
          </a:prstGeom>
        </p:spPr>
      </p:pic>
      <p:pic>
        <p:nvPicPr>
          <p:cNvPr id="25" name="Imag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8323" y="2497950"/>
            <a:ext cx="2841815" cy="1997711"/>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1782770"/>
            <a:ext cx="4104456" cy="1970138"/>
          </a:xfrm>
          <a:prstGeom prst="rect">
            <a:avLst/>
          </a:prstGeom>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117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3">
                                            <p:txEl>
                                              <p:pRg st="0" end="0"/>
                                            </p:txEl>
                                          </p:spTgt>
                                        </p:tgtEl>
                                        <p:attrNameLst>
                                          <p:attrName>style.color</p:attrName>
                                        </p:attrNameLst>
                                      </p:cBhvr>
                                      <p:to>
                                        <p:clrVal>
                                          <a:srgbClr val="CC0099"/>
                                        </p:clrVal>
                                      </p:to>
                                    </p:set>
                                    <p:set>
                                      <p:cBhvr>
                                        <p:cTn id="7" dur="500" fill="hold"/>
                                        <p:tgtEl>
                                          <p:spTgt spid="23">
                                            <p:txEl>
                                              <p:pRg st="0" end="0"/>
                                            </p:txEl>
                                          </p:spTgt>
                                        </p:tgtEl>
                                        <p:attrNameLst>
                                          <p:attrName>fillcolor</p:attrName>
                                        </p:attrNameLst>
                                      </p:cBhvr>
                                      <p:to>
                                        <p:clrVal>
                                          <a:srgbClr val="CC0099"/>
                                        </p:clrVal>
                                      </p:to>
                                    </p:set>
                                    <p:set>
                                      <p:cBhvr>
                                        <p:cTn id="8" dur="500" fill="hold"/>
                                        <p:tgtEl>
                                          <p:spTgt spid="2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Arial" panose="020B0604020202020204" pitchFamily="34" charset="0"/>
                <a:cs typeface="Arial" panose="020B0604020202020204" pitchFamily="34" charset="0"/>
              </a:rPr>
              <a:t>General motivations</a:t>
            </a:r>
            <a:endParaRPr lang="fr-FR"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11</a:t>
            </a:fld>
            <a:endParaRPr lang="fr-FR" dirty="0"/>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14" descr="The gantry rotates around the patient to deliver treatment from different angles, allowing the physician to precisely target the tumor site. Photo taken at the ProCure Proton Therapy Center in Oklahoma C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1209" y="1412776"/>
            <a:ext cx="2800662" cy="2100497"/>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126277" y="1412776"/>
            <a:ext cx="7987472" cy="707886"/>
          </a:xfrm>
          <a:prstGeom prst="rect">
            <a:avLst/>
          </a:prstGeom>
          <a:noFill/>
        </p:spPr>
        <p:txBody>
          <a:bodyPr wrap="square" rtlCol="0">
            <a:spAutoFit/>
          </a:bodyPr>
          <a:lstStyle/>
          <a:p>
            <a:pPr algn="just"/>
            <a:r>
              <a:rPr lang="en-US" sz="2000" b="1" dirty="0" err="1">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hadrontherapy</a:t>
            </a:r>
            <a:r>
              <a:rPr lang="en-US" sz="20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smtClean="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powerful </a:t>
            </a:r>
            <a:r>
              <a:rPr lang="en-US" sz="2000" b="1" dirty="0" smtClean="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emergent technique, </a:t>
            </a:r>
          </a:p>
          <a:p>
            <a:pPr algn="just"/>
            <a:r>
              <a:rPr lang="en-US" sz="2000" b="1" dirty="0" smtClean="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especially </a:t>
            </a:r>
            <a:r>
              <a:rPr lang="en-US" sz="20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deep-seated </a:t>
            </a:r>
            <a:r>
              <a:rPr lang="en-US" sz="2000" b="1" dirty="0" smtClean="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tumors</a:t>
            </a:r>
            <a:endParaRPr lang="en-US" sz="20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p:cNvSpPr/>
          <p:nvPr/>
        </p:nvSpPr>
        <p:spPr>
          <a:xfrm>
            <a:off x="256952" y="5036983"/>
            <a:ext cx="8710351" cy="1200329"/>
          </a:xfrm>
          <a:prstGeom prst="rect">
            <a:avLst/>
          </a:prstGeom>
        </p:spPr>
        <p:txBody>
          <a:bodyPr wrap="square">
            <a:spAutoFit/>
          </a:bodyPr>
          <a:lstStyle/>
          <a:p>
            <a:pPr algn="just"/>
            <a:r>
              <a:rPr lang="en-US" sz="24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Crucial improvement :</a:t>
            </a:r>
          </a:p>
          <a:p>
            <a:pPr algn="ctr"/>
            <a:r>
              <a:rPr lang="en-US" sz="24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Real understanding the DNA damage</a:t>
            </a:r>
          </a:p>
          <a:p>
            <a:pPr algn="ct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t>
            </a: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molecular </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level</a:t>
            </a:r>
            <a:endPar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7" name="Picture 79" descr="Picture2"/>
          <p:cNvPicPr>
            <a:picLocks noChangeAspect="1" noChangeArrowheads="1"/>
          </p:cNvPicPr>
          <p:nvPr/>
        </p:nvPicPr>
        <p:blipFill>
          <a:blip r:embed="rId6" cstate="print"/>
          <a:srcRect/>
          <a:stretch>
            <a:fillRect/>
          </a:stretch>
        </p:blipFill>
        <p:spPr bwMode="auto">
          <a:xfrm>
            <a:off x="126277" y="2253133"/>
            <a:ext cx="3492633" cy="2520280"/>
          </a:xfrm>
          <a:prstGeom prst="rect">
            <a:avLst/>
          </a:prstGeom>
          <a:noFill/>
        </p:spPr>
      </p:pic>
      <p:sp>
        <p:nvSpPr>
          <p:cNvPr id="18" name="Ellipse 17"/>
          <p:cNvSpPr/>
          <p:nvPr/>
        </p:nvSpPr>
        <p:spPr bwMode="auto">
          <a:xfrm>
            <a:off x="3059832" y="2253133"/>
            <a:ext cx="383350" cy="1751931"/>
          </a:xfrm>
          <a:prstGeom prst="ellipse">
            <a:avLst/>
          </a:prstGeom>
          <a:noFill/>
          <a:ln w="25400"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148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pitchFamily="18" charset="0"/>
            </a:endParaRPr>
          </a:p>
        </p:txBody>
      </p:sp>
      <p:sp>
        <p:nvSpPr>
          <p:cNvPr id="7" name="Rectangle à coins arrondis 6"/>
          <p:cNvSpPr/>
          <p:nvPr/>
        </p:nvSpPr>
        <p:spPr>
          <a:xfrm>
            <a:off x="4091390" y="3953942"/>
            <a:ext cx="4556442" cy="1275257"/>
          </a:xfrm>
          <a:prstGeom prst="wedgeRoundRectCallout">
            <a:avLst>
              <a:gd name="adj1" fmla="val -63868"/>
              <a:gd name="adj2" fmla="val -116583"/>
              <a:gd name="adj3" fmla="val 16667"/>
            </a:avLst>
          </a:prstGeom>
          <a:solidFill>
            <a:schemeClr val="bg1">
              <a:alpha val="20000"/>
            </a:schemeClr>
          </a:solidFill>
          <a:ln>
            <a:solidFill>
              <a:srgbClr val="006600"/>
            </a:solidFill>
          </a:ln>
          <a:scene3d>
            <a:camera prst="orthographicFront"/>
            <a:lightRig rig="flood"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smtClean="0">
                <a:solidFill>
                  <a:srgbClr val="00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Bragg peak characteristics :</a:t>
            </a:r>
          </a:p>
          <a:p>
            <a:r>
              <a:rPr lang="en-US" dirty="0">
                <a:solidFill>
                  <a:srgbClr val="006600"/>
                </a:solidFill>
                <a:latin typeface="Arial" panose="020B0604020202020204" pitchFamily="34" charset="0"/>
                <a:cs typeface="Arial" panose="020B0604020202020204" pitchFamily="34" charset="0"/>
              </a:rPr>
              <a:t> </a:t>
            </a:r>
            <a:r>
              <a:rPr lang="en-US" dirty="0" smtClean="0">
                <a:solidFill>
                  <a:srgbClr val="006600"/>
                </a:solidFill>
                <a:latin typeface="Arial" panose="020B0604020202020204" pitchFamily="34" charset="0"/>
                <a:cs typeface="Arial" panose="020B0604020202020204" pitchFamily="34" charset="0"/>
              </a:rPr>
              <a:t>  - small </a:t>
            </a:r>
            <a:r>
              <a:rPr lang="en-US" dirty="0">
                <a:solidFill>
                  <a:srgbClr val="006600"/>
                </a:solidFill>
                <a:latin typeface="Arial" panose="020B0604020202020204" pitchFamily="34" charset="0"/>
                <a:cs typeface="Arial" panose="020B0604020202020204" pitchFamily="34" charset="0"/>
              </a:rPr>
              <a:t>lateral spreading </a:t>
            </a:r>
            <a:endParaRPr lang="en-US" dirty="0" smtClean="0">
              <a:solidFill>
                <a:srgbClr val="006600"/>
              </a:solidFill>
              <a:latin typeface="Arial" panose="020B0604020202020204" pitchFamily="34" charset="0"/>
              <a:cs typeface="Arial" panose="020B0604020202020204" pitchFamily="34" charset="0"/>
            </a:endParaRPr>
          </a:p>
          <a:p>
            <a:r>
              <a:rPr lang="en-US" dirty="0" smtClean="0">
                <a:solidFill>
                  <a:srgbClr val="006600"/>
                </a:solidFill>
                <a:latin typeface="Arial" panose="020B0604020202020204" pitchFamily="34" charset="0"/>
                <a:cs typeface="Arial" panose="020B0604020202020204" pitchFamily="34" charset="0"/>
              </a:rPr>
              <a:t>   - increased </a:t>
            </a:r>
            <a:r>
              <a:rPr lang="en-US" b="1" dirty="0">
                <a:solidFill>
                  <a:srgbClr val="33CC33"/>
                </a:solidFill>
                <a:latin typeface="Arial" panose="020B0604020202020204" pitchFamily="34" charset="0"/>
                <a:cs typeface="Arial" panose="020B0604020202020204" pitchFamily="34" charset="0"/>
              </a:rPr>
              <a:t>relative </a:t>
            </a:r>
            <a:r>
              <a:rPr lang="en-US" b="1" dirty="0" smtClean="0">
                <a:solidFill>
                  <a:srgbClr val="33CC33"/>
                </a:solidFill>
                <a:latin typeface="Arial" panose="020B0604020202020204" pitchFamily="34" charset="0"/>
                <a:cs typeface="Arial" panose="020B0604020202020204" pitchFamily="34" charset="0"/>
              </a:rPr>
              <a:t>   </a:t>
            </a:r>
          </a:p>
          <a:p>
            <a:r>
              <a:rPr lang="en-US" b="1" dirty="0">
                <a:solidFill>
                  <a:srgbClr val="33CC33"/>
                </a:solidFill>
                <a:latin typeface="Arial" panose="020B0604020202020204" pitchFamily="34" charset="0"/>
                <a:cs typeface="Arial" panose="020B0604020202020204" pitchFamily="34" charset="0"/>
              </a:rPr>
              <a:t> </a:t>
            </a:r>
            <a:r>
              <a:rPr lang="en-US" b="1" dirty="0" smtClean="0">
                <a:solidFill>
                  <a:srgbClr val="33CC33"/>
                </a:solidFill>
                <a:latin typeface="Arial" panose="020B0604020202020204" pitchFamily="34" charset="0"/>
                <a:cs typeface="Arial" panose="020B0604020202020204" pitchFamily="34" charset="0"/>
              </a:rPr>
              <a:t>    radiobiological effectiveness (RBE)</a:t>
            </a:r>
            <a:endParaRPr lang="en-US" b="1" dirty="0">
              <a:solidFill>
                <a:srgbClr val="33CC33"/>
              </a:solidFill>
              <a:latin typeface="Arial" panose="020B0604020202020204" pitchFamily="34" charset="0"/>
              <a:cs typeface="Arial" panose="020B0604020202020204" pitchFamily="34" charset="0"/>
            </a:endParaRPr>
          </a:p>
        </p:txBody>
      </p:sp>
      <p:pic>
        <p:nvPicPr>
          <p:cNvPr id="16" name="Picture 4" descr="http://t3.gstatic.com/images?q=tbn:ANd9GcT1yKSwXLUnuqednKmhPpZGmH2nZAJG84EYPVRl9tsFB7WzzyDeYQxnsF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3655" y="6313148"/>
            <a:ext cx="1015557" cy="43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55439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74"/>
          <p:cNvGrpSpPr>
            <a:grpSpLocks/>
          </p:cNvGrpSpPr>
          <p:nvPr/>
        </p:nvGrpSpPr>
        <p:grpSpPr bwMode="auto">
          <a:xfrm>
            <a:off x="107504" y="1587405"/>
            <a:ext cx="2113875" cy="4641817"/>
            <a:chOff x="5572132" y="1142984"/>
            <a:chExt cx="2035509" cy="5143536"/>
          </a:xfrm>
        </p:grpSpPr>
        <p:pic>
          <p:nvPicPr>
            <p:cNvPr id="24" name="Picture 59" descr="http://upload.wikimedia.org/wikipedia/commons/f/f0/DNA_Over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019" y="1214421"/>
              <a:ext cx="2024622" cy="507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5572132" y="1142984"/>
              <a:ext cx="1928195" cy="214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5674253" y="2571743"/>
              <a:ext cx="141932" cy="2500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7287429" y="3286990"/>
              <a:ext cx="212898" cy="2357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re 1"/>
          <p:cNvSpPr>
            <a:spLocks noGrp="1"/>
          </p:cNvSpPr>
          <p:nvPr>
            <p:ph type="title"/>
          </p:nvPr>
        </p:nvSpPr>
        <p:spPr/>
        <p:txBody>
          <a:bodyPr/>
          <a:lstStyle/>
          <a:p>
            <a:r>
              <a:rPr lang="fr-FR" dirty="0" smtClean="0">
                <a:latin typeface="Arial" panose="020B0604020202020204" pitchFamily="34" charset="0"/>
                <a:cs typeface="Arial" panose="020B0604020202020204" pitchFamily="34" charset="0"/>
              </a:rPr>
              <a:t>Scientific background</a:t>
            </a:r>
            <a:endParaRPr lang="fr-FR"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12</a:t>
            </a:fld>
            <a:endParaRPr lang="fr-FR"/>
          </a:p>
        </p:txBody>
      </p:sp>
      <p:pic>
        <p:nvPicPr>
          <p:cNvPr id="1026" name="Picture 2" descr="Logo de l'université Paris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9542" y="1433736"/>
            <a:ext cx="7092303" cy="242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6479" y="5824619"/>
            <a:ext cx="5472608" cy="250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à coins arrondis 6"/>
          <p:cNvSpPr/>
          <p:nvPr/>
        </p:nvSpPr>
        <p:spPr>
          <a:xfrm>
            <a:off x="6012160" y="2883274"/>
            <a:ext cx="2485484" cy="4320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e 17"/>
          <p:cNvGrpSpPr/>
          <p:nvPr/>
        </p:nvGrpSpPr>
        <p:grpSpPr>
          <a:xfrm>
            <a:off x="3443182" y="4216499"/>
            <a:ext cx="4062768" cy="1520824"/>
            <a:chOff x="3443182" y="4216499"/>
            <a:chExt cx="4062768" cy="1520824"/>
          </a:xfrm>
        </p:grpSpPr>
        <p:pic>
          <p:nvPicPr>
            <p:cNvPr id="19" name="Picture 5" descr="Ssvs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3182" y="4365104"/>
              <a:ext cx="4062768" cy="137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4427984" y="4216499"/>
              <a:ext cx="490840" cy="369332"/>
            </a:xfrm>
            <a:prstGeom prst="rect">
              <a:avLst/>
            </a:prstGeom>
            <a:noFill/>
          </p:spPr>
          <p:txBody>
            <a:bodyPr wrap="none" rtlCol="0">
              <a:spAutoFit/>
            </a:bodyPr>
            <a:lstStyle/>
            <a:p>
              <a:r>
                <a:rPr lang="en-US" b="1" dirty="0" err="1" smtClean="0">
                  <a:solidFill>
                    <a:srgbClr val="FF0000"/>
                  </a:solidFill>
                </a:rPr>
                <a:t>ssb</a:t>
              </a:r>
              <a:endParaRPr lang="en-US" b="1" dirty="0">
                <a:solidFill>
                  <a:srgbClr val="FF0000"/>
                </a:solidFill>
              </a:endParaRPr>
            </a:p>
          </p:txBody>
        </p:sp>
        <p:sp>
          <p:nvSpPr>
            <p:cNvPr id="30" name="ZoneTexte 29"/>
            <p:cNvSpPr txBox="1"/>
            <p:nvPr/>
          </p:nvSpPr>
          <p:spPr>
            <a:xfrm>
              <a:off x="6444208" y="4220618"/>
              <a:ext cx="522900" cy="369332"/>
            </a:xfrm>
            <a:prstGeom prst="rect">
              <a:avLst/>
            </a:prstGeom>
            <a:noFill/>
          </p:spPr>
          <p:txBody>
            <a:bodyPr wrap="none" rtlCol="0">
              <a:spAutoFit/>
            </a:bodyPr>
            <a:lstStyle/>
            <a:p>
              <a:r>
                <a:rPr lang="en-US" b="1" dirty="0" err="1">
                  <a:solidFill>
                    <a:srgbClr val="FF0000"/>
                  </a:solidFill>
                </a:rPr>
                <a:t>d</a:t>
              </a:r>
              <a:r>
                <a:rPr lang="en-US" b="1" dirty="0" err="1" smtClean="0">
                  <a:solidFill>
                    <a:srgbClr val="FF0000"/>
                  </a:solidFill>
                </a:rPr>
                <a:t>sb</a:t>
              </a:r>
              <a:endParaRPr lang="en-US" b="1" dirty="0">
                <a:solidFill>
                  <a:srgbClr val="FF0000"/>
                </a:solidFill>
              </a:endParaRPr>
            </a:p>
          </p:txBody>
        </p:sp>
      </p:grpSp>
      <p:sp>
        <p:nvSpPr>
          <p:cNvPr id="21" name="ZoneTexte 20"/>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2" name="Picture 4" descr="http://t3.gstatic.com/images?q=tbn:ANd9GcT1yKSwXLUnuqednKmhPpZGmH2nZAJG84EYPVRl9tsFB7WzzyDeYQxnsF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3655" y="6313148"/>
            <a:ext cx="1015557" cy="43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1269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362" y="3799853"/>
            <a:ext cx="3097444" cy="2435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dirty="0" smtClean="0">
                <a:latin typeface="Arial" panose="020B0604020202020204" pitchFamily="34" charset="0"/>
                <a:cs typeface="Arial" panose="020B0604020202020204" pitchFamily="34" charset="0"/>
              </a:rPr>
              <a:t>Scientific background</a:t>
            </a:r>
            <a:endParaRPr lang="fr-FR"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13</a:t>
            </a:fld>
            <a:endParaRPr lang="fr-FR"/>
          </a:p>
        </p:txBody>
      </p:sp>
      <p:pic>
        <p:nvPicPr>
          <p:cNvPr id="1026" name="Picture 2" descr="Logo de l'université Paris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367" y="1389626"/>
            <a:ext cx="3153772" cy="239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14437" y="1389626"/>
            <a:ext cx="72008" cy="311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1949" y="5892918"/>
            <a:ext cx="1974974" cy="2662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p:cNvSpPr txBox="1"/>
          <p:nvPr/>
        </p:nvSpPr>
        <p:spPr>
          <a:xfrm>
            <a:off x="3347864" y="1700808"/>
            <a:ext cx="5809338" cy="2554545"/>
          </a:xfrm>
          <a:prstGeom prst="rect">
            <a:avLst/>
          </a:prstGeom>
          <a:noFill/>
        </p:spPr>
        <p:txBody>
          <a:bodyPr wrap="square" rtlCol="0">
            <a:spAutoFit/>
          </a:bodyPr>
          <a:lstStyle/>
          <a:p>
            <a:r>
              <a:rPr lang="en-US" sz="2000" i="1" u="sng" dirty="0" smtClean="0">
                <a:latin typeface="Arial" panose="020B0604020202020204" pitchFamily="34" charset="0"/>
                <a:cs typeface="Arial" panose="020B0604020202020204" pitchFamily="34" charset="0"/>
              </a:rPr>
              <a:t>Direct effect : </a:t>
            </a:r>
          </a:p>
          <a:p>
            <a:r>
              <a:rPr lang="en-US" sz="2000" dirty="0" smtClean="0">
                <a:latin typeface="Arial" panose="020B0604020202020204" pitchFamily="34" charset="0"/>
                <a:cs typeface="Arial" panose="020B0604020202020204" pitchFamily="34" charset="0"/>
              </a:rPr>
              <a:t>interaction with the primary ionization beam</a:t>
            </a:r>
          </a:p>
          <a:p>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r>
              <a:rPr lang="en-US" sz="2000" i="1" u="sng" dirty="0" smtClean="0">
                <a:latin typeface="Arial" panose="020B0604020202020204" pitchFamily="34" charset="0"/>
                <a:cs typeface="Arial" panose="020B0604020202020204" pitchFamily="34" charset="0"/>
              </a:rPr>
              <a:t>Indirect effect :</a:t>
            </a:r>
          </a:p>
          <a:p>
            <a:r>
              <a:rPr lang="en-US" sz="2000" dirty="0" smtClean="0">
                <a:latin typeface="Arial" panose="020B0604020202020204" pitchFamily="34" charset="0"/>
                <a:cs typeface="Arial" panose="020B0604020202020204" pitchFamily="34" charset="0"/>
              </a:rPr>
              <a:t>Production into the track of solvated electrons, </a:t>
            </a:r>
            <a:r>
              <a:rPr lang="en-US" sz="2000" dirty="0">
                <a:latin typeface="Arial" panose="020B0604020202020204" pitchFamily="34" charset="0"/>
                <a:cs typeface="Arial" panose="020B0604020202020204" pitchFamily="34" charset="0"/>
              </a:rPr>
              <a:t>slow and simply charged </a:t>
            </a:r>
            <a:r>
              <a:rPr lang="en-US" sz="2000" dirty="0" smtClean="0">
                <a:latin typeface="Arial" panose="020B0604020202020204" pitchFamily="34" charset="0"/>
                <a:cs typeface="Arial" panose="020B0604020202020204" pitchFamily="34" charset="0"/>
              </a:rPr>
              <a:t>ions and </a:t>
            </a:r>
            <a:r>
              <a:rPr lang="en-US" sz="2000" dirty="0">
                <a:latin typeface="Arial" panose="020B0604020202020204" pitchFamily="34" charset="0"/>
                <a:cs typeface="Arial" panose="020B0604020202020204" pitchFamily="34" charset="0"/>
              </a:rPr>
              <a:t>radical species </a:t>
            </a:r>
            <a:endParaRPr lang="en-US" sz="2000" dirty="0" smtClean="0">
              <a:latin typeface="Arial" panose="020B0604020202020204" pitchFamily="34" charset="0"/>
              <a:cs typeface="Arial" panose="020B0604020202020204" pitchFamily="34" charset="0"/>
            </a:endParaRPr>
          </a:p>
          <a:p>
            <a:endPar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1" name="Groupe 10"/>
          <p:cNvGrpSpPr/>
          <p:nvPr/>
        </p:nvGrpSpPr>
        <p:grpSpPr>
          <a:xfrm>
            <a:off x="3753134" y="4005558"/>
            <a:ext cx="5067338" cy="2221980"/>
            <a:chOff x="3609093" y="4173329"/>
            <a:chExt cx="5067338" cy="1985880"/>
          </a:xfrm>
        </p:grpSpPr>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8899" y="4654708"/>
              <a:ext cx="4427532" cy="1504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3609093" y="4173329"/>
              <a:ext cx="5067338" cy="962756"/>
            </a:xfrm>
            <a:prstGeom prst="rect">
              <a:avLst/>
            </a:prstGeom>
            <a:noFill/>
          </p:spPr>
          <p:txBody>
            <a:bodyPr wrap="square" rtlCol="0">
              <a:spAutoFit/>
            </a:bodyPr>
            <a:lstStyle/>
            <a:p>
              <a:r>
                <a:rPr lang="en-US" sz="2000" b="1" dirty="0" smtClean="0">
                  <a:solidFill>
                    <a:srgbClr val="FF9900"/>
                  </a:solidFill>
                  <a:latin typeface="Arial" panose="020B0604020202020204" pitchFamily="34" charset="0"/>
                  <a:cs typeface="Arial" panose="020B0604020202020204" pitchFamily="34" charset="0"/>
                </a:rPr>
                <a:t>~ 50% of the damage for conventional radiations in the Bragg peak</a:t>
              </a:r>
            </a:p>
            <a:p>
              <a:endParaRPr lang="en-US" sz="2400" b="1" dirty="0">
                <a:latin typeface="Arial" panose="020B0604020202020204" pitchFamily="34" charset="0"/>
                <a:cs typeface="Arial" panose="020B0604020202020204" pitchFamily="34" charset="0"/>
              </a:endParaRPr>
            </a:p>
          </p:txBody>
        </p:sp>
      </p:grpSp>
      <p:sp>
        <p:nvSpPr>
          <p:cNvPr id="17" name="ZoneTexte 1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 name="Picture 4" descr="http://t3.gstatic.com/images?q=tbn:ANd9GcT1yKSwXLUnuqednKmhPpZGmH2nZAJG84EYPVRl9tsFB7WzzyDeYQxnsF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3655" y="6313148"/>
            <a:ext cx="1015557" cy="43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664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7" presetClass="emph" presetSubtype="0" fill="remove" grpId="1" nodeType="withEffect">
                                  <p:stCondLst>
                                    <p:cond delay="0"/>
                                  </p:stCondLst>
                                  <p:childTnLst>
                                    <p:animClr clrSpc="rgb" dir="cw">
                                      <p:cBhvr override="childStyle">
                                        <p:cTn id="8" dur="250" autoRev="1" fill="remove"/>
                                        <p:tgtEl>
                                          <p:spTgt spid="8"/>
                                        </p:tgtEl>
                                        <p:attrNameLst>
                                          <p:attrName>style.color</p:attrName>
                                        </p:attrNameLst>
                                      </p:cBhvr>
                                      <p:to>
                                        <a:schemeClr val="bg1"/>
                                      </p:to>
                                    </p:animClr>
                                    <p:animClr clrSpc="rgb" dir="cw">
                                      <p:cBhvr>
                                        <p:cTn id="9" dur="250" autoRev="1" fill="remove"/>
                                        <p:tgtEl>
                                          <p:spTgt spid="8"/>
                                        </p:tgtEl>
                                        <p:attrNameLst>
                                          <p:attrName>fillcolor</p:attrName>
                                        </p:attrNameLst>
                                      </p:cBhvr>
                                      <p:to>
                                        <a:schemeClr val="bg1"/>
                                      </p:to>
                                    </p:animClr>
                                    <p:set>
                                      <p:cBhvr>
                                        <p:cTn id="10" dur="250" autoRev="1" fill="remove"/>
                                        <p:tgtEl>
                                          <p:spTgt spid="8"/>
                                        </p:tgtEl>
                                        <p:attrNameLst>
                                          <p:attrName>fill.type</p:attrName>
                                        </p:attrNameLst>
                                      </p:cBhvr>
                                      <p:to>
                                        <p:strVal val="solid"/>
                                      </p:to>
                                    </p:set>
                                    <p:set>
                                      <p:cBhvr>
                                        <p:cTn id="11" dur="250" autoRev="1" fill="remove"/>
                                        <p:tgtEl>
                                          <p:spTgt spid="8"/>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Arial" panose="020B0604020202020204" pitchFamily="34" charset="0"/>
                <a:cs typeface="Arial" panose="020B0604020202020204" pitchFamily="34" charset="0"/>
              </a:rPr>
              <a:t>How to </a:t>
            </a:r>
            <a:r>
              <a:rPr lang="en-US" dirty="0" smtClean="0">
                <a:latin typeface="Arial" panose="020B0604020202020204" pitchFamily="34" charset="0"/>
                <a:cs typeface="Arial" panose="020B0604020202020204" pitchFamily="34" charset="0"/>
              </a:rPr>
              <a:t>study</a:t>
            </a:r>
            <a:r>
              <a:rPr lang="fr-FR" dirty="0" smtClean="0">
                <a:latin typeface="Arial" panose="020B0604020202020204" pitchFamily="34" charset="0"/>
                <a:cs typeface="Arial" panose="020B0604020202020204" pitchFamily="34" charset="0"/>
              </a:rPr>
              <a:t> the indirect </a:t>
            </a:r>
            <a:r>
              <a:rPr lang="en-US" dirty="0" smtClean="0">
                <a:latin typeface="Arial" panose="020B0604020202020204" pitchFamily="34" charset="0"/>
                <a:cs typeface="Arial" panose="020B0604020202020204" pitchFamily="34" charset="0"/>
              </a:rPr>
              <a:t>effects</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14</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3" y="1521053"/>
            <a:ext cx="2088231" cy="212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descr="Image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5586" y="4365104"/>
            <a:ext cx="2676894" cy="168883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341560" y="1484784"/>
            <a:ext cx="5038752" cy="400110"/>
          </a:xfrm>
          <a:prstGeom prst="rect">
            <a:avLst/>
          </a:prstGeom>
          <a:noFill/>
        </p:spPr>
        <p:txBody>
          <a:bodyPr wrap="none" rtlCol="0">
            <a:spAutoFit/>
          </a:bodyPr>
          <a:lstStyle/>
          <a:p>
            <a:r>
              <a:rPr lang="en-US" sz="2000" b="1" dirty="0" smtClean="0">
                <a:solidFill>
                  <a:srgbClr val="0033CC"/>
                </a:solidFill>
                <a:latin typeface="Arial" panose="020B0604020202020204" pitchFamily="34" charset="0"/>
                <a:cs typeface="Arial" panose="020B0604020202020204" pitchFamily="34" charset="0"/>
              </a:rPr>
              <a:t>Top-down approach : </a:t>
            </a:r>
            <a:r>
              <a:rPr lang="en-US" sz="2000" i="1" dirty="0" smtClean="0">
                <a:solidFill>
                  <a:srgbClr val="0033CC"/>
                </a:solidFill>
                <a:latin typeface="Arial" panose="020B0604020202020204" pitchFamily="34" charset="0"/>
                <a:cs typeface="Arial" panose="020B0604020202020204" pitchFamily="34" charset="0"/>
              </a:rPr>
              <a:t>in vivo </a:t>
            </a:r>
            <a:r>
              <a:rPr lang="en-US" sz="2000" dirty="0" smtClean="0">
                <a:solidFill>
                  <a:srgbClr val="0033CC"/>
                </a:solidFill>
                <a:latin typeface="Arial" panose="020B0604020202020204" pitchFamily="34" charset="0"/>
                <a:cs typeface="Arial" panose="020B0604020202020204" pitchFamily="34" charset="0"/>
              </a:rPr>
              <a:t>experiments</a:t>
            </a:r>
            <a:endParaRPr lang="en-US" sz="2000" dirty="0">
              <a:solidFill>
                <a:srgbClr val="0033CC"/>
              </a:solidFill>
              <a:latin typeface="Arial" panose="020B0604020202020204" pitchFamily="34" charset="0"/>
              <a:cs typeface="Arial" panose="020B0604020202020204" pitchFamily="34" charset="0"/>
            </a:endParaRPr>
          </a:p>
        </p:txBody>
      </p:sp>
      <p:sp>
        <p:nvSpPr>
          <p:cNvPr id="12" name="ZoneTexte 11"/>
          <p:cNvSpPr txBox="1"/>
          <p:nvPr/>
        </p:nvSpPr>
        <p:spPr>
          <a:xfrm>
            <a:off x="160399" y="3861048"/>
            <a:ext cx="5484194" cy="400110"/>
          </a:xfrm>
          <a:prstGeom prst="rect">
            <a:avLst/>
          </a:prstGeom>
          <a:noFill/>
        </p:spPr>
        <p:txBody>
          <a:bodyPr wrap="none" rtlCol="0">
            <a:spAutoFit/>
          </a:bodyPr>
          <a:lstStyle/>
          <a:p>
            <a:r>
              <a:rPr lang="en-US" sz="2000" b="1" dirty="0" smtClean="0">
                <a:solidFill>
                  <a:srgbClr val="008000"/>
                </a:solidFill>
                <a:latin typeface="Arial" panose="020B0604020202020204" pitchFamily="34" charset="0"/>
                <a:cs typeface="Arial" panose="020B0604020202020204" pitchFamily="34" charset="0"/>
              </a:rPr>
              <a:t>Bottom-up approach : </a:t>
            </a:r>
            <a:r>
              <a:rPr lang="en-US" sz="2000" i="1" dirty="0" smtClean="0">
                <a:solidFill>
                  <a:srgbClr val="008000"/>
                </a:solidFill>
                <a:latin typeface="Arial" panose="020B0604020202020204" pitchFamily="34" charset="0"/>
                <a:cs typeface="Arial" panose="020B0604020202020204" pitchFamily="34" charset="0"/>
              </a:rPr>
              <a:t>in </a:t>
            </a:r>
            <a:r>
              <a:rPr lang="en-US" sz="2000" i="1" dirty="0" err="1" smtClean="0">
                <a:solidFill>
                  <a:srgbClr val="008000"/>
                </a:solidFill>
                <a:latin typeface="Arial" panose="020B0604020202020204" pitchFamily="34" charset="0"/>
                <a:cs typeface="Arial" panose="020B0604020202020204" pitchFamily="34" charset="0"/>
              </a:rPr>
              <a:t>vaccuo</a:t>
            </a:r>
            <a:r>
              <a:rPr lang="en-US" sz="2000" i="1" dirty="0" smtClean="0">
                <a:solidFill>
                  <a:srgbClr val="008000"/>
                </a:solidFill>
                <a:latin typeface="Arial" panose="020B0604020202020204" pitchFamily="34" charset="0"/>
                <a:cs typeface="Arial" panose="020B0604020202020204" pitchFamily="34" charset="0"/>
              </a:rPr>
              <a:t> </a:t>
            </a:r>
            <a:r>
              <a:rPr lang="en-US" sz="2000" dirty="0" smtClean="0">
                <a:solidFill>
                  <a:srgbClr val="008000"/>
                </a:solidFill>
                <a:latin typeface="Arial" panose="020B0604020202020204" pitchFamily="34" charset="0"/>
                <a:cs typeface="Arial" panose="020B0604020202020204" pitchFamily="34" charset="0"/>
              </a:rPr>
              <a:t>experiments</a:t>
            </a:r>
            <a:endParaRPr lang="en-US" sz="2000" dirty="0">
              <a:solidFill>
                <a:srgbClr val="008000"/>
              </a:solidFill>
              <a:latin typeface="Arial" panose="020B0604020202020204" pitchFamily="34" charset="0"/>
              <a:cs typeface="Arial" panose="020B0604020202020204" pitchFamily="34" charset="0"/>
            </a:endParaRPr>
          </a:p>
        </p:txBody>
      </p:sp>
      <p:sp>
        <p:nvSpPr>
          <p:cNvPr id="4" name="ZoneTexte 3"/>
          <p:cNvSpPr txBox="1"/>
          <p:nvPr/>
        </p:nvSpPr>
        <p:spPr>
          <a:xfrm>
            <a:off x="2699792" y="1818690"/>
            <a:ext cx="6120680" cy="1754326"/>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Major flaws :</a:t>
            </a:r>
          </a:p>
          <a:p>
            <a:pPr marL="285750" indent="-285750">
              <a:buFontTx/>
              <a:buChar char="-"/>
            </a:pPr>
            <a:r>
              <a:rPr lang="en-US" b="1" dirty="0">
                <a:solidFill>
                  <a:srgbClr val="FF0000"/>
                </a:solidFill>
                <a:latin typeface="Arial" panose="020B0604020202020204" pitchFamily="34" charset="0"/>
                <a:cs typeface="Arial" panose="020B0604020202020204" pitchFamily="34" charset="0"/>
              </a:rPr>
              <a:t>o</a:t>
            </a:r>
            <a:r>
              <a:rPr lang="en-US" b="1" dirty="0" smtClean="0">
                <a:solidFill>
                  <a:srgbClr val="FF0000"/>
                </a:solidFill>
                <a:latin typeface="Arial" panose="020B0604020202020204" pitchFamily="34" charset="0"/>
                <a:cs typeface="Arial" panose="020B0604020202020204" pitchFamily="34" charset="0"/>
              </a:rPr>
              <a:t>nly a </a:t>
            </a:r>
            <a:r>
              <a:rPr lang="en-US" b="1" dirty="0">
                <a:solidFill>
                  <a:srgbClr val="FF0000"/>
                </a:solidFill>
                <a:latin typeface="Arial" panose="020B0604020202020204" pitchFamily="34" charset="0"/>
                <a:cs typeface="Arial" panose="020B0604020202020204" pitchFamily="34" charset="0"/>
              </a:rPr>
              <a:t>combination </a:t>
            </a:r>
            <a:r>
              <a:rPr lang="en-US" b="1" dirty="0">
                <a:latin typeface="Arial" panose="020B0604020202020204" pitchFamily="34" charset="0"/>
                <a:cs typeface="Arial" panose="020B0604020202020204" pitchFamily="34" charset="0"/>
              </a:rPr>
              <a:t>of </a:t>
            </a:r>
            <a:r>
              <a:rPr lang="en-US" b="1" dirty="0" smtClean="0">
                <a:latin typeface="Arial" panose="020B0604020202020204" pitchFamily="34" charset="0"/>
                <a:cs typeface="Arial" panose="020B0604020202020204" pitchFamily="34" charset="0"/>
              </a:rPr>
              <a:t>the direct and indirect effects</a:t>
            </a:r>
          </a:p>
          <a:p>
            <a:pPr marL="285750" indent="-285750">
              <a:buFontTx/>
              <a:buChar char="-"/>
            </a:pPr>
            <a:r>
              <a:rPr lang="en-US" b="1" dirty="0">
                <a:latin typeface="Arial" panose="020B0604020202020204" pitchFamily="34" charset="0"/>
                <a:cs typeface="Arial" panose="020B0604020202020204" pitchFamily="34" charset="0"/>
              </a:rPr>
              <a:t>j</a:t>
            </a:r>
            <a:r>
              <a:rPr lang="en-US" b="1" dirty="0" smtClean="0">
                <a:latin typeface="Arial" panose="020B0604020202020204" pitchFamily="34" charset="0"/>
                <a:cs typeface="Arial" panose="020B0604020202020204" pitchFamily="34" charset="0"/>
              </a:rPr>
              <a:t>ust an insight </a:t>
            </a:r>
            <a:r>
              <a:rPr lang="en-US" b="1" dirty="0">
                <a:latin typeface="Arial" panose="020B0604020202020204" pitchFamily="34" charset="0"/>
                <a:cs typeface="Arial" panose="020B0604020202020204" pitchFamily="34" charset="0"/>
              </a:rPr>
              <a:t>in the biological consequences </a:t>
            </a:r>
            <a:r>
              <a:rPr lang="en-US" b="1" dirty="0" smtClean="0">
                <a:solidFill>
                  <a:srgbClr val="FF0000"/>
                </a:solidFill>
                <a:latin typeface="Arial" panose="020B0604020202020204" pitchFamily="34" charset="0"/>
                <a:cs typeface="Arial" panose="020B0604020202020204" pitchFamily="34" charset="0"/>
              </a:rPr>
              <a:t>without </a:t>
            </a:r>
            <a:r>
              <a:rPr lang="en-US" b="1" dirty="0">
                <a:solidFill>
                  <a:srgbClr val="FF0000"/>
                </a:solidFill>
                <a:latin typeface="Arial" panose="020B0604020202020204" pitchFamily="34" charset="0"/>
                <a:cs typeface="Arial" panose="020B0604020202020204" pitchFamily="34" charset="0"/>
              </a:rPr>
              <a:t>hierarchy</a:t>
            </a:r>
            <a:r>
              <a:rPr lang="en-US" b="1" dirty="0">
                <a:latin typeface="Arial" panose="020B0604020202020204" pitchFamily="34" charset="0"/>
                <a:cs typeface="Arial" panose="020B0604020202020204" pitchFamily="34" charset="0"/>
              </a:rPr>
              <a:t> in the irradiation </a:t>
            </a:r>
            <a:r>
              <a:rPr lang="en-US" b="1" dirty="0" smtClean="0">
                <a:latin typeface="Arial" panose="020B0604020202020204" pitchFamily="34" charset="0"/>
                <a:cs typeface="Arial" panose="020B0604020202020204" pitchFamily="34" charset="0"/>
              </a:rPr>
              <a:t>events</a:t>
            </a:r>
          </a:p>
          <a:p>
            <a:pPr marL="285750" indent="-285750">
              <a:buFontTx/>
              <a:buChar char="-"/>
            </a:pPr>
            <a:r>
              <a:rPr lang="en-US" b="1" dirty="0">
                <a:solidFill>
                  <a:srgbClr val="FF0000"/>
                </a:solidFill>
                <a:latin typeface="Arial" panose="020B0604020202020204" pitchFamily="34" charset="0"/>
                <a:cs typeface="Arial" panose="020B0604020202020204" pitchFamily="34" charset="0"/>
              </a:rPr>
              <a:t>d</a:t>
            </a:r>
            <a:r>
              <a:rPr lang="en-US" b="1" dirty="0" smtClean="0">
                <a:solidFill>
                  <a:srgbClr val="FF0000"/>
                </a:solidFill>
                <a:latin typeface="Arial" panose="020B0604020202020204" pitchFamily="34" charset="0"/>
                <a:cs typeface="Arial" panose="020B0604020202020204" pitchFamily="34" charset="0"/>
              </a:rPr>
              <a:t>evoid of the </a:t>
            </a:r>
            <a:r>
              <a:rPr lang="en-US" b="1" dirty="0">
                <a:solidFill>
                  <a:srgbClr val="FF0000"/>
                </a:solidFill>
                <a:latin typeface="Arial" panose="020B0604020202020204" pitchFamily="34" charset="0"/>
                <a:cs typeface="Arial" panose="020B0604020202020204" pitchFamily="34" charset="0"/>
              </a:rPr>
              <a:t>origins of </a:t>
            </a:r>
            <a:r>
              <a:rPr lang="en-US" b="1" dirty="0" smtClean="0">
                <a:solidFill>
                  <a:srgbClr val="FF0000"/>
                </a:solidFill>
                <a:latin typeface="Arial" panose="020B0604020202020204" pitchFamily="34" charset="0"/>
                <a:cs typeface="Arial" panose="020B0604020202020204" pitchFamily="34" charset="0"/>
              </a:rPr>
              <a:t>damages</a:t>
            </a:r>
            <a:r>
              <a:rPr lang="en-US" dirty="0">
                <a:solidFill>
                  <a:srgbClr val="FF0000"/>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the molecular </a:t>
            </a:r>
            <a:r>
              <a:rPr lang="en-US" b="1" dirty="0" smtClean="0">
                <a:latin typeface="Arial" panose="020B0604020202020204" pitchFamily="34" charset="0"/>
                <a:cs typeface="Arial" panose="020B0604020202020204" pitchFamily="34" charset="0"/>
              </a:rPr>
              <a:t>level</a:t>
            </a:r>
            <a:endParaRPr lang="en-US" b="1" dirty="0">
              <a:latin typeface="Arial" panose="020B0604020202020204" pitchFamily="34" charset="0"/>
              <a:cs typeface="Arial" panose="020B0604020202020204" pitchFamily="34" charset="0"/>
            </a:endParaRPr>
          </a:p>
        </p:txBody>
      </p:sp>
      <p:sp>
        <p:nvSpPr>
          <p:cNvPr id="14" name="ZoneTexte 13"/>
          <p:cNvSpPr txBox="1"/>
          <p:nvPr/>
        </p:nvSpPr>
        <p:spPr>
          <a:xfrm>
            <a:off x="454850" y="4221088"/>
            <a:ext cx="6061366" cy="1754326"/>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Major flaws :</a:t>
            </a:r>
          </a:p>
          <a:p>
            <a:pPr marL="285750" indent="-285750">
              <a:buFontTx/>
              <a:buChar char="-"/>
            </a:pPr>
            <a:r>
              <a:rPr lang="en-US" b="1" dirty="0">
                <a:solidFill>
                  <a:srgbClr val="FF0000"/>
                </a:solidFill>
                <a:latin typeface="Arial" panose="020B0604020202020204" pitchFamily="34" charset="0"/>
                <a:cs typeface="Arial" panose="020B0604020202020204" pitchFamily="34" charset="0"/>
              </a:rPr>
              <a:t>o</a:t>
            </a:r>
            <a:r>
              <a:rPr lang="en-US" b="1" dirty="0" smtClean="0">
                <a:solidFill>
                  <a:srgbClr val="FF0000"/>
                </a:solidFill>
                <a:latin typeface="Arial" panose="020B0604020202020204" pitchFamily="34" charset="0"/>
                <a:cs typeface="Arial" panose="020B0604020202020204" pitchFamily="34" charset="0"/>
              </a:rPr>
              <a:t>nly small molecules </a:t>
            </a:r>
            <a:r>
              <a:rPr lang="en-US" b="1" dirty="0" smtClean="0">
                <a:latin typeface="Arial" panose="020B0604020202020204" pitchFamily="34" charset="0"/>
                <a:cs typeface="Arial" panose="020B0604020202020204" pitchFamily="34" charset="0"/>
              </a:rPr>
              <a:t>are accessible </a:t>
            </a:r>
          </a:p>
          <a:p>
            <a:pPr marL="285750" indent="-285750">
              <a:buFontTx/>
              <a:buChar char="-"/>
            </a:pPr>
            <a:r>
              <a:rPr lang="en-US" b="1" dirty="0" smtClean="0">
                <a:latin typeface="Arial" panose="020B0604020202020204" pitchFamily="34" charset="0"/>
                <a:cs typeface="Arial" panose="020B0604020202020204" pitchFamily="34" charset="0"/>
              </a:rPr>
              <a:t>extrapolate </a:t>
            </a:r>
            <a:r>
              <a:rPr lang="en-US" b="1" dirty="0">
                <a:latin typeface="Arial" panose="020B0604020202020204" pitchFamily="34" charset="0"/>
                <a:cs typeface="Arial" panose="020B0604020202020204" pitchFamily="34" charset="0"/>
              </a:rPr>
              <a:t>their results to observable biological </a:t>
            </a:r>
            <a:r>
              <a:rPr lang="en-US" b="1" dirty="0" smtClean="0">
                <a:latin typeface="Arial" panose="020B0604020202020204" pitchFamily="34" charset="0"/>
                <a:cs typeface="Arial" panose="020B0604020202020204" pitchFamily="34" charset="0"/>
              </a:rPr>
              <a:t>consequences </a:t>
            </a:r>
            <a:r>
              <a:rPr lang="en-US" b="1" dirty="0" smtClean="0">
                <a:solidFill>
                  <a:srgbClr val="FF0000"/>
                </a:solidFill>
                <a:latin typeface="Arial" panose="020B0604020202020204" pitchFamily="34" charset="0"/>
                <a:cs typeface="Arial" panose="020B0604020202020204" pitchFamily="34" charset="0"/>
              </a:rPr>
              <a:t>is just impossible</a:t>
            </a:r>
          </a:p>
          <a:p>
            <a:pPr marL="285750" indent="-285750">
              <a:buFontTx/>
              <a:buChar char="-"/>
            </a:pPr>
            <a:r>
              <a:rPr lang="en-US" b="1" dirty="0">
                <a:latin typeface="Arial" panose="020B0604020202020204" pitchFamily="34" charset="0"/>
                <a:cs typeface="Arial" panose="020B0604020202020204" pitchFamily="34" charset="0"/>
              </a:rPr>
              <a:t>add water molecules on biomolecule </a:t>
            </a:r>
            <a:r>
              <a:rPr lang="en-US" b="1" dirty="0">
                <a:solidFill>
                  <a:srgbClr val="FF0000"/>
                </a:solidFill>
                <a:latin typeface="Arial" panose="020B0604020202020204" pitchFamily="34" charset="0"/>
                <a:cs typeface="Arial" panose="020B0604020202020204" pitchFamily="34" charset="0"/>
              </a:rPr>
              <a:t>cannot simulate a real aqueous environment </a:t>
            </a:r>
          </a:p>
        </p:txBody>
      </p:sp>
      <p:sp>
        <p:nvSpPr>
          <p:cNvPr id="15" name="ZoneTexte 14"/>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6" name="Picture 4" descr="http://t3.gstatic.com/images?q=tbn:ANd9GcT1yKSwXLUnuqednKmhPpZGmH2nZAJG84EYPVRl9tsFB7WzzyDeYQxnsF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3655" y="6313148"/>
            <a:ext cx="1015557" cy="43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12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4"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Arial" panose="020B0604020202020204" pitchFamily="34" charset="0"/>
                <a:cs typeface="Arial" panose="020B0604020202020204" pitchFamily="34" charset="0"/>
              </a:rPr>
              <a:t>Alternative </a:t>
            </a:r>
            <a:r>
              <a:rPr lang="en-US" dirty="0" smtClean="0">
                <a:latin typeface="Arial" panose="020B0604020202020204" pitchFamily="34" charset="0"/>
                <a:cs typeface="Arial" panose="020B0604020202020204" pitchFamily="34" charset="0"/>
              </a:rPr>
              <a:t>method</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15</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p:cNvSpPr/>
          <p:nvPr/>
        </p:nvSpPr>
        <p:spPr>
          <a:xfrm>
            <a:off x="4260197" y="1682620"/>
            <a:ext cx="1175899" cy="1170316"/>
          </a:xfrm>
          <a:prstGeom prst="ellipse">
            <a:avLst/>
          </a:prstGeom>
          <a:blipFill>
            <a:blip r:embed="rId5"/>
            <a:stretch>
              <a:fillRect/>
            </a:stretch>
          </a:blipFill>
          <a:ln>
            <a:noFill/>
          </a:ln>
          <a:scene3d>
            <a:camera prst="orthographicFront"/>
            <a:lightRig rig="threePt" dir="t"/>
          </a:scene3d>
          <a:sp3d extrusionH="76200">
            <a:bevelT w="914400" h="914400"/>
            <a:bevelB w="914400" h="9144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35496" y="1436583"/>
            <a:ext cx="4615259" cy="1200329"/>
          </a:xfrm>
          <a:prstGeom prst="rect">
            <a:avLst/>
          </a:prstGeom>
          <a:noFill/>
        </p:spPr>
        <p:txBody>
          <a:bodyPr wrap="square" rtlCol="0">
            <a:spAutoFit/>
          </a:bodyPr>
          <a:lstStyle/>
          <a:p>
            <a:r>
              <a:rPr lang="en-US" sz="2400" dirty="0">
                <a:solidFill>
                  <a:srgbClr val="FF33CC"/>
                </a:solidFill>
                <a:latin typeface="Arial" panose="020B0604020202020204" pitchFamily="34" charset="0"/>
                <a:cs typeface="Arial" panose="020B0604020202020204" pitchFamily="34" charset="0"/>
              </a:rPr>
              <a:t>s</a:t>
            </a:r>
            <a:r>
              <a:rPr lang="en-US" sz="2400" dirty="0" smtClean="0">
                <a:solidFill>
                  <a:srgbClr val="FF33CC"/>
                </a:solidFill>
                <a:latin typeface="Arial" panose="020B0604020202020204" pitchFamily="34" charset="0"/>
                <a:cs typeface="Arial" panose="020B0604020202020204" pitchFamily="34" charset="0"/>
              </a:rPr>
              <a:t>tudy </a:t>
            </a:r>
            <a:r>
              <a:rPr lang="en-US" sz="2400" b="1" dirty="0" smtClean="0">
                <a:solidFill>
                  <a:srgbClr val="FF33CC"/>
                </a:solidFill>
                <a:latin typeface="Arial" panose="020B0604020202020204" pitchFamily="34" charset="0"/>
                <a:cs typeface="Arial" panose="020B0604020202020204" pitchFamily="34" charset="0"/>
              </a:rPr>
              <a:t>only the radical action </a:t>
            </a:r>
            <a:r>
              <a:rPr lang="en-US" sz="2400" dirty="0" smtClean="0">
                <a:solidFill>
                  <a:srgbClr val="FF33CC"/>
                </a:solidFill>
                <a:latin typeface="Arial" panose="020B0604020202020204" pitchFamily="34" charset="0"/>
                <a:cs typeface="Arial" panose="020B0604020202020204" pitchFamily="34" charset="0"/>
              </a:rPr>
              <a:t>on </a:t>
            </a:r>
            <a:r>
              <a:rPr lang="en-US" sz="2400" dirty="0">
                <a:solidFill>
                  <a:srgbClr val="FF33CC"/>
                </a:solidFill>
                <a:latin typeface="Arial" panose="020B0604020202020204" pitchFamily="34" charset="0"/>
                <a:cs typeface="Arial" panose="020B0604020202020204" pitchFamily="34" charset="0"/>
              </a:rPr>
              <a:t>pertinent </a:t>
            </a:r>
            <a:r>
              <a:rPr lang="en-US" sz="2400" dirty="0" err="1">
                <a:solidFill>
                  <a:srgbClr val="FF33CC"/>
                </a:solidFill>
                <a:latin typeface="Arial" panose="020B0604020202020204" pitchFamily="34" charset="0"/>
                <a:cs typeface="Arial" panose="020B0604020202020204" pitchFamily="34" charset="0"/>
              </a:rPr>
              <a:t>biomolecular</a:t>
            </a:r>
            <a:r>
              <a:rPr lang="en-US" sz="2400" dirty="0">
                <a:solidFill>
                  <a:srgbClr val="FF33CC"/>
                </a:solidFill>
                <a:latin typeface="Arial" panose="020B0604020202020204" pitchFamily="34" charset="0"/>
                <a:cs typeface="Arial" panose="020B0604020202020204" pitchFamily="34" charset="0"/>
              </a:rPr>
              <a:t> systems</a:t>
            </a:r>
            <a:r>
              <a:rPr lang="en-US" sz="2400" b="1" dirty="0">
                <a:solidFill>
                  <a:srgbClr val="FF33CC"/>
                </a:solidFill>
                <a:latin typeface="Arial" panose="020B0604020202020204" pitchFamily="34" charset="0"/>
                <a:cs typeface="Arial" panose="020B0604020202020204" pitchFamily="34" charset="0"/>
              </a:rPr>
              <a:t> </a:t>
            </a:r>
            <a:r>
              <a:rPr lang="en-US" sz="2400" b="1" dirty="0" smtClean="0">
                <a:solidFill>
                  <a:srgbClr val="FF33CC"/>
                </a:solidFill>
                <a:latin typeface="Arial" panose="020B0604020202020204" pitchFamily="34" charset="0"/>
                <a:cs typeface="Arial" panose="020B0604020202020204" pitchFamily="34" charset="0"/>
              </a:rPr>
              <a:t>in native phase </a:t>
            </a:r>
            <a:endParaRPr lang="en-US" sz="2400" b="1" dirty="0">
              <a:solidFill>
                <a:srgbClr val="FF33CC"/>
              </a:solidFill>
              <a:latin typeface="Arial" panose="020B0604020202020204" pitchFamily="34" charset="0"/>
              <a:cs typeface="Arial" panose="020B0604020202020204" pitchFamily="34" charset="0"/>
            </a:endParaRPr>
          </a:p>
        </p:txBody>
      </p:sp>
      <p:sp>
        <p:nvSpPr>
          <p:cNvPr id="11" name="ZoneTexte 10"/>
          <p:cNvSpPr txBox="1"/>
          <p:nvPr/>
        </p:nvSpPr>
        <p:spPr>
          <a:xfrm>
            <a:off x="5652120" y="1412776"/>
            <a:ext cx="3421535" cy="1200329"/>
          </a:xfrm>
          <a:prstGeom prst="rect">
            <a:avLst/>
          </a:prstGeom>
          <a:noFill/>
        </p:spPr>
        <p:txBody>
          <a:bodyPr wrap="square" rtlCol="0">
            <a:spAutoFit/>
          </a:bodyPr>
          <a:lstStyle/>
          <a:p>
            <a:r>
              <a:rPr lang="en-US" sz="2400" dirty="0">
                <a:solidFill>
                  <a:srgbClr val="9966FF"/>
                </a:solidFill>
                <a:latin typeface="Arial" panose="020B0604020202020204" pitchFamily="34" charset="0"/>
                <a:cs typeface="Arial" panose="020B0604020202020204" pitchFamily="34" charset="0"/>
              </a:rPr>
              <a:t>u</a:t>
            </a:r>
            <a:r>
              <a:rPr lang="en-US" sz="2400" dirty="0" smtClean="0">
                <a:solidFill>
                  <a:srgbClr val="9966FF"/>
                </a:solidFill>
                <a:latin typeface="Arial" panose="020B0604020202020204" pitchFamily="34" charset="0"/>
                <a:cs typeface="Arial" panose="020B0604020202020204" pitchFamily="34" charset="0"/>
              </a:rPr>
              <a:t>nderstand processes by </a:t>
            </a:r>
            <a:r>
              <a:rPr lang="en-US" sz="2400" dirty="0">
                <a:solidFill>
                  <a:srgbClr val="9966FF"/>
                </a:solidFill>
                <a:latin typeface="Arial" panose="020B0604020202020204" pitchFamily="34" charset="0"/>
                <a:cs typeface="Arial" panose="020B0604020202020204" pitchFamily="34" charset="0"/>
              </a:rPr>
              <a:t>means of </a:t>
            </a:r>
            <a:r>
              <a:rPr lang="en-US" sz="2400" b="1" dirty="0">
                <a:solidFill>
                  <a:srgbClr val="9966FF"/>
                </a:solidFill>
                <a:latin typeface="Arial" panose="020B0604020202020204" pitchFamily="34" charset="0"/>
                <a:cs typeface="Arial" panose="020B0604020202020204" pitchFamily="34" charset="0"/>
              </a:rPr>
              <a:t>gas phase analysis </a:t>
            </a:r>
            <a:r>
              <a:rPr lang="en-US" sz="2400" b="1" dirty="0" smtClean="0">
                <a:solidFill>
                  <a:srgbClr val="9966FF"/>
                </a:solidFill>
                <a:latin typeface="Arial" panose="020B0604020202020204" pitchFamily="34" charset="0"/>
                <a:cs typeface="Arial" panose="020B0604020202020204" pitchFamily="34" charset="0"/>
              </a:rPr>
              <a:t>techniques</a:t>
            </a:r>
            <a:endParaRPr lang="en-US" sz="2400" b="1" dirty="0">
              <a:solidFill>
                <a:srgbClr val="9966FF"/>
              </a:solidFill>
              <a:latin typeface="Arial" panose="020B0604020202020204" pitchFamily="34" charset="0"/>
              <a:cs typeface="Arial" panose="020B0604020202020204" pitchFamily="34" charset="0"/>
            </a:endParaRPr>
          </a:p>
        </p:txBody>
      </p:sp>
      <p:sp>
        <p:nvSpPr>
          <p:cNvPr id="8" name="Rectangle 7"/>
          <p:cNvSpPr/>
          <p:nvPr/>
        </p:nvSpPr>
        <p:spPr>
          <a:xfrm>
            <a:off x="323528" y="3140968"/>
            <a:ext cx="8483510" cy="1200329"/>
          </a:xfrm>
          <a:prstGeom prst="rect">
            <a:avLst/>
          </a:prstGeom>
        </p:spPr>
        <p:txBody>
          <a:bodyPr wrap="square">
            <a:spAutoFit/>
          </a:bodyPr>
          <a:lstStyle/>
          <a:p>
            <a:r>
              <a:rPr lang="en-US" sz="2400" dirty="0" smtClean="0">
                <a:solidFill>
                  <a:srgbClr val="0033CC"/>
                </a:solidFill>
                <a:latin typeface="Arial" panose="020B0604020202020204" pitchFamily="34" charset="0"/>
                <a:cs typeface="Arial" panose="020B0604020202020204" pitchFamily="34" charset="0"/>
              </a:rPr>
              <a:t>1) new method to put large biomolecule in gas phase </a:t>
            </a:r>
            <a:r>
              <a:rPr lang="en-US" sz="2400" b="1" dirty="0" smtClean="0">
                <a:solidFill>
                  <a:srgbClr val="0033CC"/>
                </a:solidFill>
                <a:latin typeface="Arial" panose="020B0604020202020204" pitchFamily="34" charset="0"/>
                <a:cs typeface="Arial" panose="020B0604020202020204" pitchFamily="34" charset="0"/>
              </a:rPr>
              <a:t>based on a soft </a:t>
            </a:r>
            <a:r>
              <a:rPr lang="en-US" sz="2400" b="1" dirty="0">
                <a:solidFill>
                  <a:srgbClr val="0033CC"/>
                </a:solidFill>
                <a:latin typeface="Arial" panose="020B0604020202020204" pitchFamily="34" charset="0"/>
                <a:cs typeface="Arial" panose="020B0604020202020204" pitchFamily="34" charset="0"/>
              </a:rPr>
              <a:t>laser desorption from liquid </a:t>
            </a:r>
            <a:r>
              <a:rPr lang="en-US" sz="2400" b="1" dirty="0" err="1">
                <a:solidFill>
                  <a:srgbClr val="0033CC"/>
                </a:solidFill>
                <a:latin typeface="Arial" panose="020B0604020202020204" pitchFamily="34" charset="0"/>
                <a:cs typeface="Arial" panose="020B0604020202020204" pitchFamily="34" charset="0"/>
              </a:rPr>
              <a:t>microdroplets</a:t>
            </a:r>
            <a:r>
              <a:rPr lang="en-US" sz="2400" b="1" dirty="0">
                <a:solidFill>
                  <a:srgbClr val="0033CC"/>
                </a:solidFill>
                <a:latin typeface="Arial" panose="020B0604020202020204" pitchFamily="34" charset="0"/>
                <a:cs typeface="Arial" panose="020B0604020202020204" pitchFamily="34" charset="0"/>
              </a:rPr>
              <a:t> directly into </a:t>
            </a:r>
            <a:r>
              <a:rPr lang="en-US" sz="2400" b="1" dirty="0" smtClean="0">
                <a:solidFill>
                  <a:srgbClr val="0033CC"/>
                </a:solidFill>
                <a:latin typeface="Arial" panose="020B0604020202020204" pitchFamily="34" charset="0"/>
                <a:cs typeface="Arial" panose="020B0604020202020204" pitchFamily="34" charset="0"/>
              </a:rPr>
              <a:t>vacuum</a:t>
            </a:r>
            <a:endParaRPr lang="en-US" sz="2400" b="1" dirty="0">
              <a:solidFill>
                <a:srgbClr val="0033CC"/>
              </a:solidFill>
              <a:latin typeface="Arial" panose="020B0604020202020204" pitchFamily="34" charset="0"/>
              <a:cs typeface="Arial" panose="020B0604020202020204" pitchFamily="34" charset="0"/>
            </a:endParaRPr>
          </a:p>
        </p:txBody>
      </p:sp>
      <p:sp>
        <p:nvSpPr>
          <p:cNvPr id="15" name="Rectangle 14"/>
          <p:cNvSpPr/>
          <p:nvPr/>
        </p:nvSpPr>
        <p:spPr>
          <a:xfrm>
            <a:off x="331881" y="4604935"/>
            <a:ext cx="8483510" cy="1200329"/>
          </a:xfrm>
          <a:prstGeom prst="rect">
            <a:avLst/>
          </a:prstGeom>
        </p:spPr>
        <p:txBody>
          <a:bodyPr wrap="square">
            <a:spAutoFit/>
          </a:bodyPr>
          <a:lstStyle/>
          <a:p>
            <a:r>
              <a:rPr lang="en-US" sz="2400" dirty="0">
                <a:solidFill>
                  <a:srgbClr val="FF3300"/>
                </a:solidFill>
                <a:latin typeface="Arial" panose="020B0604020202020204" pitchFamily="34" charset="0"/>
                <a:cs typeface="Arial" panose="020B0604020202020204" pitchFamily="34" charset="0"/>
              </a:rPr>
              <a:t>2</a:t>
            </a:r>
            <a:r>
              <a:rPr lang="en-US" sz="2400" dirty="0" smtClean="0">
                <a:solidFill>
                  <a:srgbClr val="FF3300"/>
                </a:solidFill>
                <a:latin typeface="Arial" panose="020B0604020202020204" pitchFamily="34" charset="0"/>
                <a:cs typeface="Arial" panose="020B0604020202020204" pitchFamily="34" charset="0"/>
              </a:rPr>
              <a:t>) </a:t>
            </a:r>
            <a:r>
              <a:rPr lang="en-US" sz="2400" b="1" dirty="0">
                <a:solidFill>
                  <a:srgbClr val="FF3300"/>
                </a:solidFill>
                <a:latin typeface="Arial" panose="020B0604020202020204" pitchFamily="34" charset="0"/>
                <a:cs typeface="Arial" panose="020B0604020202020204" pitchFamily="34" charset="0"/>
              </a:rPr>
              <a:t>i</a:t>
            </a:r>
            <a:r>
              <a:rPr lang="en-US" sz="2400" b="1" dirty="0" smtClean="0">
                <a:solidFill>
                  <a:srgbClr val="FF3300"/>
                </a:solidFill>
                <a:latin typeface="Arial" panose="020B0604020202020204" pitchFamily="34" charset="0"/>
                <a:cs typeface="Arial" panose="020B0604020202020204" pitchFamily="34" charset="0"/>
              </a:rPr>
              <a:t>rradiation of </a:t>
            </a:r>
            <a:r>
              <a:rPr lang="en-US" sz="2400" b="1" dirty="0" err="1" smtClean="0">
                <a:solidFill>
                  <a:srgbClr val="FF3300"/>
                </a:solidFill>
                <a:latin typeface="Arial" panose="020B0604020202020204" pitchFamily="34" charset="0"/>
                <a:cs typeface="Arial" panose="020B0604020202020204" pitchFamily="34" charset="0"/>
              </a:rPr>
              <a:t>microdroplets</a:t>
            </a:r>
            <a:r>
              <a:rPr lang="en-US" sz="2400" b="1" dirty="0" smtClean="0">
                <a:solidFill>
                  <a:srgbClr val="FF3300"/>
                </a:solidFill>
                <a:latin typeface="Arial" panose="020B0604020202020204" pitchFamily="34" charset="0"/>
                <a:cs typeface="Arial" panose="020B0604020202020204" pitchFamily="34" charset="0"/>
              </a:rPr>
              <a:t> by slow singly charged ions </a:t>
            </a:r>
            <a:r>
              <a:rPr lang="en-US" sz="2400" dirty="0" smtClean="0">
                <a:solidFill>
                  <a:srgbClr val="FF3300"/>
                </a:solidFill>
                <a:latin typeface="Arial" panose="020B0604020202020204" pitchFamily="34" charset="0"/>
                <a:cs typeface="Arial" panose="020B0604020202020204" pitchFamily="34" charset="0"/>
              </a:rPr>
              <a:t>in order to create only radical species in </a:t>
            </a:r>
            <a:r>
              <a:rPr lang="en-US" sz="2400" dirty="0">
                <a:solidFill>
                  <a:srgbClr val="FF3300"/>
                </a:solidFill>
                <a:latin typeface="Arial" panose="020B0604020202020204" pitchFamily="34" charset="0"/>
                <a:cs typeface="Arial" panose="020B0604020202020204" pitchFamily="34" charset="0"/>
              </a:rPr>
              <a:t>the superficial layer </a:t>
            </a:r>
            <a:r>
              <a:rPr lang="en-US" sz="2400" dirty="0" smtClean="0">
                <a:solidFill>
                  <a:srgbClr val="FF3300"/>
                </a:solidFill>
                <a:latin typeface="Arial" panose="020B0604020202020204" pitchFamily="34" charset="0"/>
                <a:cs typeface="Arial" panose="020B0604020202020204" pitchFamily="34" charset="0"/>
              </a:rPr>
              <a:t>of the solvent   </a:t>
            </a:r>
            <a:endParaRPr lang="en-US" sz="2400" b="1" dirty="0">
              <a:solidFill>
                <a:srgbClr val="FF3300"/>
              </a:solidFill>
              <a:latin typeface="Arial" panose="020B0604020202020204" pitchFamily="34" charset="0"/>
              <a:cs typeface="Arial" panose="020B0604020202020204" pitchFamily="34" charset="0"/>
            </a:endParaRPr>
          </a:p>
        </p:txBody>
      </p:sp>
      <p:sp>
        <p:nvSpPr>
          <p:cNvPr id="14" name="ZoneTexte 13"/>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6" name="Picture 4" descr="http://t3.gstatic.com/images?q=tbn:ANd9GcT1yKSwXLUnuqednKmhPpZGmH2nZAJG84EYPVRl9tsFB7WzzyDeYQxnsF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3655" y="6313148"/>
            <a:ext cx="1015557" cy="43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111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8"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latin typeface="Arial" panose="020B0604020202020204" pitchFamily="34" charset="0"/>
                <a:cs typeface="Arial" panose="020B0604020202020204" pitchFamily="34" charset="0"/>
              </a:rPr>
              <a:t>Set-up</a:t>
            </a:r>
            <a:r>
              <a:rPr lang="fr-FR"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technical</a:t>
            </a:r>
            <a:r>
              <a:rPr lang="fr-FR"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schema</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16</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cxnSp>
        <p:nvCxnSpPr>
          <p:cNvPr id="215" name="Connecteur droit 214"/>
          <p:cNvCxnSpPr/>
          <p:nvPr/>
        </p:nvCxnSpPr>
        <p:spPr>
          <a:xfrm rot="60000">
            <a:off x="1350000" y="2136788"/>
            <a:ext cx="64625" cy="35835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16" name="Oval 5040"/>
          <p:cNvSpPr>
            <a:spLocks noChangeAspect="1" noChangeArrowheads="1"/>
          </p:cNvSpPr>
          <p:nvPr/>
        </p:nvSpPr>
        <p:spPr bwMode="auto">
          <a:xfrm>
            <a:off x="1263516" y="1800413"/>
            <a:ext cx="230896" cy="134550"/>
          </a:xfrm>
          <a:prstGeom prst="ellipse">
            <a:avLst/>
          </a:prstGeom>
          <a:solidFill>
            <a:schemeClr val="bg1">
              <a:lumMod val="65000"/>
            </a:schemeClr>
          </a:solidFill>
          <a:ln w="9525">
            <a:miter lim="800000"/>
            <a:headEnd/>
            <a:tailEnd/>
          </a:ln>
          <a:effectLst/>
          <a:scene3d>
            <a:camera prst="legacyObliqueTopRight">
              <a:rot lat="5400000" lon="0" rev="0"/>
            </a:camera>
            <a:lightRig rig="legacyFlat3" dir="b"/>
          </a:scene3d>
          <a:sp3d extrusionH="430200" prstMaterial="powder">
            <a:bevelT w="13500" h="13500" prst="angle"/>
            <a:bevelB w="13500" h="13500" prst="angle"/>
            <a:extrusionClr>
              <a:schemeClr val="bg1">
                <a:lumMod val="75000"/>
              </a:schemeClr>
            </a:extrusionClr>
          </a:sp3d>
        </p:spPr>
        <p:txBody>
          <a:bodyPr wrap="none" anchor="ctr">
            <a:flatTx/>
          </a:bodyPr>
          <a:lstStyle/>
          <a:p>
            <a:endParaRPr lang="fr-FR"/>
          </a:p>
        </p:txBody>
      </p:sp>
      <p:sp>
        <p:nvSpPr>
          <p:cNvPr id="217" name="AutoShape 5041"/>
          <p:cNvSpPr>
            <a:spLocks noChangeAspect="1" noChangeArrowheads="1"/>
          </p:cNvSpPr>
          <p:nvPr/>
        </p:nvSpPr>
        <p:spPr bwMode="auto">
          <a:xfrm>
            <a:off x="1263516" y="1867688"/>
            <a:ext cx="230896" cy="269100"/>
          </a:xfrm>
          <a:custGeom>
            <a:avLst/>
            <a:gdLst>
              <a:gd name="G0" fmla="+- 10575 0 0"/>
              <a:gd name="G1" fmla="+- 21600 0 10575"/>
              <a:gd name="G2" fmla="*/ 10575 1 2"/>
              <a:gd name="G3" fmla="+- 21600 0 G2"/>
              <a:gd name="G4" fmla="+/ 10575 21600 2"/>
              <a:gd name="G5" fmla="+/ G1 0 2"/>
              <a:gd name="G6" fmla="*/ 21600 21600 10575"/>
              <a:gd name="G7" fmla="*/ G6 1 2"/>
              <a:gd name="G8" fmla="+- 21600 0 G7"/>
              <a:gd name="G9" fmla="*/ 21600 1 2"/>
              <a:gd name="G10" fmla="+- 10575 0 G9"/>
              <a:gd name="G11" fmla="?: G10 G8 0"/>
              <a:gd name="G12" fmla="?: G10 G7 21600"/>
              <a:gd name="T0" fmla="*/ 16312 w 21600"/>
              <a:gd name="T1" fmla="*/ 10800 h 21600"/>
              <a:gd name="T2" fmla="*/ 10800 w 21600"/>
              <a:gd name="T3" fmla="*/ 21600 h 21600"/>
              <a:gd name="T4" fmla="*/ 5288 w 21600"/>
              <a:gd name="T5" fmla="*/ 10800 h 21600"/>
              <a:gd name="T6" fmla="*/ 10800 w 21600"/>
              <a:gd name="T7" fmla="*/ 0 h 21600"/>
              <a:gd name="T8" fmla="*/ 7088 w 21600"/>
              <a:gd name="T9" fmla="*/ 7088 h 21600"/>
              <a:gd name="T10" fmla="*/ 14512 w 21600"/>
              <a:gd name="T11" fmla="*/ 14512 h 21600"/>
            </a:gdLst>
            <a:ahLst/>
            <a:cxnLst>
              <a:cxn ang="0">
                <a:pos x="T0" y="T1"/>
              </a:cxn>
              <a:cxn ang="0">
                <a:pos x="T2" y="T3"/>
              </a:cxn>
              <a:cxn ang="0">
                <a:pos x="T4" y="T5"/>
              </a:cxn>
              <a:cxn ang="0">
                <a:pos x="T6" y="T7"/>
              </a:cxn>
            </a:cxnLst>
            <a:rect l="T8" t="T9" r="T10" b="T11"/>
            <a:pathLst>
              <a:path w="21600" h="21600">
                <a:moveTo>
                  <a:pt x="0" y="0"/>
                </a:moveTo>
                <a:lnTo>
                  <a:pt x="10575" y="21600"/>
                </a:lnTo>
                <a:lnTo>
                  <a:pt x="11025" y="21600"/>
                </a:lnTo>
                <a:lnTo>
                  <a:pt x="21600" y="0"/>
                </a:lnTo>
                <a:close/>
              </a:path>
            </a:pathLst>
          </a:custGeom>
          <a:gradFill>
            <a:gsLst>
              <a:gs pos="0">
                <a:schemeClr val="bg1">
                  <a:lumMod val="65000"/>
                </a:schemeClr>
              </a:gs>
              <a:gs pos="55000">
                <a:schemeClr val="bg1">
                  <a:lumMod val="85000"/>
                </a:schemeClr>
              </a:gs>
              <a:gs pos="50000">
                <a:schemeClr val="bg1">
                  <a:lumMod val="85000"/>
                </a:schemeClr>
              </a:gs>
              <a:gs pos="100000">
                <a:schemeClr val="bg1"/>
              </a:gs>
            </a:gsLst>
            <a:lin ang="2700000" scaled="1"/>
          </a:gradFill>
          <a:ln>
            <a:noFill/>
          </a:ln>
          <a:effectLst/>
        </p:spPr>
        <p:txBody>
          <a:bodyPr wrap="none" anchor="ctr"/>
          <a:lstStyle/>
          <a:p>
            <a:endParaRPr lang="fr-FR"/>
          </a:p>
        </p:txBody>
      </p:sp>
      <p:sp>
        <p:nvSpPr>
          <p:cNvPr id="218" name="Text Box 5046"/>
          <p:cNvSpPr txBox="1">
            <a:spLocks noChangeAspect="1" noChangeArrowheads="1"/>
          </p:cNvSpPr>
          <p:nvPr/>
        </p:nvSpPr>
        <p:spPr bwMode="auto">
          <a:xfrm>
            <a:off x="84636" y="5783088"/>
            <a:ext cx="700488" cy="28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1008063">
              <a:defRPr>
                <a:solidFill>
                  <a:schemeClr val="tx1"/>
                </a:solidFill>
                <a:latin typeface="Arial" charset="0"/>
              </a:defRPr>
            </a:lvl1pPr>
            <a:lvl2pPr marL="503238" defTabSz="1008063">
              <a:defRPr>
                <a:solidFill>
                  <a:schemeClr val="tx1"/>
                </a:solidFill>
                <a:latin typeface="Arial" charset="0"/>
              </a:defRPr>
            </a:lvl2pPr>
            <a:lvl3pPr marL="1008063" defTabSz="1008063">
              <a:defRPr>
                <a:solidFill>
                  <a:schemeClr val="tx1"/>
                </a:solidFill>
                <a:latin typeface="Arial" charset="0"/>
              </a:defRPr>
            </a:lvl3pPr>
            <a:lvl4pPr marL="1511300" defTabSz="1008063">
              <a:defRPr>
                <a:solidFill>
                  <a:schemeClr val="tx1"/>
                </a:solidFill>
                <a:latin typeface="Arial" charset="0"/>
              </a:defRPr>
            </a:lvl4pPr>
            <a:lvl5pPr marL="2016125" defTabSz="1008063">
              <a:defRPr>
                <a:solidFill>
                  <a:schemeClr val="tx1"/>
                </a:solidFill>
                <a:latin typeface="Arial" charset="0"/>
              </a:defRPr>
            </a:lvl5pPr>
            <a:lvl6pPr marL="2473325" defTabSz="1008063" fontAlgn="base">
              <a:spcBef>
                <a:spcPct val="0"/>
              </a:spcBef>
              <a:spcAft>
                <a:spcPct val="0"/>
              </a:spcAft>
              <a:defRPr>
                <a:solidFill>
                  <a:schemeClr val="tx1"/>
                </a:solidFill>
                <a:latin typeface="Arial" charset="0"/>
              </a:defRPr>
            </a:lvl6pPr>
            <a:lvl7pPr marL="2930525" defTabSz="1008063" fontAlgn="base">
              <a:spcBef>
                <a:spcPct val="0"/>
              </a:spcBef>
              <a:spcAft>
                <a:spcPct val="0"/>
              </a:spcAft>
              <a:defRPr>
                <a:solidFill>
                  <a:schemeClr val="tx1"/>
                </a:solidFill>
                <a:latin typeface="Arial" charset="0"/>
              </a:defRPr>
            </a:lvl7pPr>
            <a:lvl8pPr marL="3387725" defTabSz="1008063" fontAlgn="base">
              <a:spcBef>
                <a:spcPct val="0"/>
              </a:spcBef>
              <a:spcAft>
                <a:spcPct val="0"/>
              </a:spcAft>
              <a:defRPr>
                <a:solidFill>
                  <a:schemeClr val="tx1"/>
                </a:solidFill>
                <a:latin typeface="Arial" charset="0"/>
              </a:defRPr>
            </a:lvl8pPr>
            <a:lvl9pPr marL="3844925" defTabSz="1008063" fontAlgn="base">
              <a:spcBef>
                <a:spcPct val="0"/>
              </a:spcBef>
              <a:spcAft>
                <a:spcPct val="0"/>
              </a:spcAft>
              <a:defRPr>
                <a:solidFill>
                  <a:schemeClr val="tx1"/>
                </a:solidFill>
                <a:latin typeface="Arial" charset="0"/>
              </a:defRPr>
            </a:lvl9pPr>
          </a:lstStyle>
          <a:p>
            <a:pPr eaLnBrk="0" hangingPunct="0"/>
            <a:r>
              <a:rPr lang="fr-FR" altLang="fr-FR" sz="1200" b="1" dirty="0">
                <a:solidFill>
                  <a:srgbClr val="FF0000"/>
                </a:solidFill>
                <a:latin typeface="+mn-lt"/>
                <a:ea typeface="Arial Unicode MS" pitchFamily="34" charset="-128"/>
                <a:cs typeface="Arial Unicode MS" pitchFamily="34" charset="-128"/>
              </a:rPr>
              <a:t>IR Laser</a:t>
            </a:r>
          </a:p>
        </p:txBody>
      </p:sp>
      <p:sp>
        <p:nvSpPr>
          <p:cNvPr id="219" name="Rectangle 5055"/>
          <p:cNvSpPr>
            <a:spLocks noChangeAspect="1" noChangeArrowheads="1"/>
          </p:cNvSpPr>
          <p:nvPr/>
        </p:nvSpPr>
        <p:spPr bwMode="auto">
          <a:xfrm>
            <a:off x="3228949" y="5077243"/>
            <a:ext cx="252548" cy="238967"/>
          </a:xfrm>
          <a:prstGeom prst="rect">
            <a:avLst/>
          </a:prstGeom>
          <a:gradFill rotWithShape="0">
            <a:gsLst>
              <a:gs pos="0">
                <a:schemeClr val="bg1"/>
              </a:gs>
              <a:gs pos="50000">
                <a:srgbClr val="000000"/>
              </a:gs>
              <a:gs pos="100000">
                <a:schemeClr val="bg1"/>
              </a:gs>
            </a:gsLst>
            <a:lin ang="2700000" scaled="1"/>
          </a:gradFill>
          <a:ln w="9525">
            <a:miter lim="800000"/>
            <a:headEnd/>
            <a:tailEnd/>
          </a:ln>
          <a:effectLst/>
          <a:scene3d>
            <a:camera prst="legacyObliqueTopRight"/>
            <a:lightRig rig="legacyFlat3" dir="b"/>
          </a:scene3d>
          <a:sp3d extrusionH="11100" prstMaterial="legacyMatte">
            <a:bevelT w="13500" h="13500" prst="angle"/>
            <a:bevelB w="13500" h="13500" prst="angle"/>
            <a:extrusionClr>
              <a:srgbClr val="00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220" name="Rectangle 5056"/>
          <p:cNvSpPr>
            <a:spLocks noChangeAspect="1" noChangeArrowheads="1"/>
          </p:cNvSpPr>
          <p:nvPr/>
        </p:nvSpPr>
        <p:spPr bwMode="auto">
          <a:xfrm>
            <a:off x="3092437" y="5460794"/>
            <a:ext cx="293501" cy="24098"/>
          </a:xfrm>
          <a:prstGeom prst="rect">
            <a:avLst/>
          </a:prstGeom>
          <a:gradFill rotWithShape="0">
            <a:gsLst>
              <a:gs pos="0">
                <a:schemeClr val="bg1"/>
              </a:gs>
              <a:gs pos="100000">
                <a:srgbClr val="000000"/>
              </a:gs>
            </a:gsLst>
            <a:path path="shape">
              <a:fillToRect l="50000" t="50000" r="50000" b="50000"/>
            </a:path>
          </a:gradFill>
          <a:ln w="9525">
            <a:miter lim="800000"/>
            <a:headEnd/>
            <a:tailEnd/>
          </a:ln>
          <a:effectLst/>
          <a:scene3d>
            <a:camera prst="legacyObliqueTopRight"/>
            <a:lightRig rig="legacyFlat3" dir="b"/>
          </a:scene3d>
          <a:sp3d extrusionH="163500" prstMaterial="legacyMatte">
            <a:bevelT w="13500" h="13500" prst="angle"/>
            <a:bevelB w="13500" h="13500" prst="angle"/>
            <a:extrusionClr>
              <a:srgbClr val="00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221" name="Rectangle 5057"/>
          <p:cNvSpPr>
            <a:spLocks noChangeAspect="1" noChangeArrowheads="1"/>
          </p:cNvSpPr>
          <p:nvPr/>
        </p:nvSpPr>
        <p:spPr bwMode="auto">
          <a:xfrm>
            <a:off x="3092437" y="5073226"/>
            <a:ext cx="293501" cy="24098"/>
          </a:xfrm>
          <a:prstGeom prst="rect">
            <a:avLst/>
          </a:prstGeom>
          <a:gradFill rotWithShape="0">
            <a:gsLst>
              <a:gs pos="0">
                <a:schemeClr val="bg1"/>
              </a:gs>
              <a:gs pos="100000">
                <a:srgbClr val="333333"/>
              </a:gs>
            </a:gsLst>
            <a:path path="shape">
              <a:fillToRect l="50000" t="50000" r="50000" b="50000"/>
            </a:path>
          </a:gradFill>
          <a:ln w="9525">
            <a:miter lim="800000"/>
            <a:headEnd/>
            <a:tailEnd/>
          </a:ln>
          <a:effectLst/>
          <a:scene3d>
            <a:camera prst="legacyObliqueTopRight"/>
            <a:lightRig rig="legacyFlat3" dir="b"/>
          </a:scene3d>
          <a:sp3d extrusionH="163500" prstMaterial="legacyMatte">
            <a:bevelT w="13500" h="13500" prst="angle"/>
            <a:bevelB w="13500" h="13500" prst="angle"/>
            <a:extrusionClr>
              <a:srgbClr val="3333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222" name="Oval 5074"/>
          <p:cNvSpPr>
            <a:spLocks noChangeAspect="1" noChangeArrowheads="1"/>
          </p:cNvSpPr>
          <p:nvPr/>
        </p:nvSpPr>
        <p:spPr bwMode="auto">
          <a:xfrm>
            <a:off x="6514904" y="5006371"/>
            <a:ext cx="361352" cy="460239"/>
          </a:xfrm>
          <a:prstGeom prst="ellipse">
            <a:avLst/>
          </a:prstGeom>
          <a:pattFill prst="ltDnDiag">
            <a:fgClr>
              <a:schemeClr val="tx1"/>
            </a:fgClr>
            <a:bgClr>
              <a:schemeClr val="bg1"/>
            </a:bgClr>
          </a:pattFill>
          <a:ln w="9525">
            <a:round/>
            <a:headEnd/>
            <a:tailEnd/>
          </a:ln>
          <a:effectLst/>
          <a:scene3d>
            <a:camera prst="legacyObliqueTopRight">
              <a:rot lat="0" lon="5400000" rev="0"/>
            </a:camera>
            <a:lightRig rig="legacyFlat2" dir="b"/>
          </a:scene3d>
          <a:sp3d extrusionH="36500" prstMaterial="legacyMatte">
            <a:bevelT w="13500" h="13500" prst="angle"/>
            <a:bevelB w="13500" h="13500" prst="angle"/>
            <a:extrusionClr>
              <a:srgbClr val="ABABAB"/>
            </a:extrusionClr>
          </a:sp3d>
          <a:extLst/>
        </p:spPr>
        <p:txBody>
          <a:bodyPr wrap="none" anchor="ctr">
            <a:flatTx/>
          </a:bodyPr>
          <a:lstStyle/>
          <a:p>
            <a:endParaRPr lang="fr-FR"/>
          </a:p>
        </p:txBody>
      </p:sp>
      <p:sp>
        <p:nvSpPr>
          <p:cNvPr id="223" name="Text Box 5097"/>
          <p:cNvSpPr txBox="1">
            <a:spLocks noChangeAspect="1" noChangeArrowheads="1"/>
          </p:cNvSpPr>
          <p:nvPr/>
        </p:nvSpPr>
        <p:spPr bwMode="auto">
          <a:xfrm>
            <a:off x="1757454" y="1448209"/>
            <a:ext cx="1575938" cy="30144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Droplet</a:t>
            </a:r>
            <a:r>
              <a:rPr lang="fr-FR" altLang="fr-FR" sz="1200" b="1" dirty="0">
                <a:solidFill>
                  <a:srgbClr val="0070C0"/>
                </a:solidFill>
                <a:ea typeface="Arial Unicode MS" pitchFamily="34" charset="-128"/>
                <a:cs typeface="Arial Unicode MS" pitchFamily="34" charset="-128"/>
              </a:rPr>
              <a:t> </a:t>
            </a:r>
            <a:r>
              <a:rPr lang="fr-FR" altLang="fr-FR" sz="1200" b="1" dirty="0" err="1">
                <a:solidFill>
                  <a:srgbClr val="0070C0"/>
                </a:solidFill>
                <a:ea typeface="Arial Unicode MS" pitchFamily="34" charset="-128"/>
                <a:cs typeface="Arial Unicode MS" pitchFamily="34" charset="-128"/>
              </a:rPr>
              <a:t>g</a:t>
            </a:r>
            <a:r>
              <a:rPr lang="fr-FR" altLang="fr-FR" sz="1200" b="1" dirty="0" err="1" smtClean="0">
                <a:solidFill>
                  <a:srgbClr val="0070C0"/>
                </a:solidFill>
                <a:ea typeface="Arial Unicode MS" pitchFamily="34" charset="-128"/>
                <a:cs typeface="Arial Unicode MS" pitchFamily="34" charset="-128"/>
              </a:rPr>
              <a:t>enerator</a:t>
            </a:r>
            <a:endParaRPr lang="fr-FR" altLang="fr-FR" sz="1200" b="1" dirty="0">
              <a:solidFill>
                <a:srgbClr val="0070C0"/>
              </a:solidFill>
              <a:ea typeface="Arial Unicode MS" pitchFamily="34" charset="-128"/>
              <a:cs typeface="Arial Unicode MS" pitchFamily="34" charset="-128"/>
            </a:endParaRPr>
          </a:p>
        </p:txBody>
      </p:sp>
      <p:sp>
        <p:nvSpPr>
          <p:cNvPr id="224" name="Line 5244"/>
          <p:cNvSpPr>
            <a:spLocks noChangeShapeType="1"/>
          </p:cNvSpPr>
          <p:nvPr/>
        </p:nvSpPr>
        <p:spPr bwMode="auto">
          <a:xfrm flipH="1">
            <a:off x="1502580" y="1550662"/>
            <a:ext cx="416767" cy="96542"/>
          </a:xfrm>
          <a:prstGeom prst="line">
            <a:avLst/>
          </a:prstGeom>
          <a:ln>
            <a:headEnd/>
            <a:tailEnd type="triangle" w="med" len="med"/>
          </a:ln>
          <a:extLst/>
        </p:spPr>
        <p:style>
          <a:lnRef idx="1">
            <a:schemeClr val="accent1"/>
          </a:lnRef>
          <a:fillRef idx="0">
            <a:schemeClr val="accent1"/>
          </a:fillRef>
          <a:effectRef idx="0">
            <a:schemeClr val="accent1"/>
          </a:effectRef>
          <a:fontRef idx="minor">
            <a:schemeClr val="tx1"/>
          </a:fontRef>
        </p:style>
        <p:txBody>
          <a:bodyPr/>
          <a:lstStyle/>
          <a:p>
            <a:endParaRPr lang="fr-FR"/>
          </a:p>
        </p:txBody>
      </p:sp>
      <p:sp>
        <p:nvSpPr>
          <p:cNvPr id="225" name="Line 5248"/>
          <p:cNvSpPr>
            <a:spLocks noChangeShapeType="1"/>
          </p:cNvSpPr>
          <p:nvPr/>
        </p:nvSpPr>
        <p:spPr bwMode="auto">
          <a:xfrm flipH="1">
            <a:off x="1436728" y="2538738"/>
            <a:ext cx="672233" cy="116917"/>
          </a:xfrm>
          <a:prstGeom prst="line">
            <a:avLst/>
          </a:prstGeom>
          <a:ln>
            <a:headEnd/>
            <a:tailEnd type="triangle" w="med" len="med"/>
          </a:ln>
          <a:extLst/>
        </p:spPr>
        <p:style>
          <a:lnRef idx="1">
            <a:schemeClr val="accent1"/>
          </a:lnRef>
          <a:fillRef idx="0">
            <a:schemeClr val="accent1"/>
          </a:fillRef>
          <a:effectRef idx="0">
            <a:schemeClr val="accent1"/>
          </a:effectRef>
          <a:fontRef idx="minor">
            <a:schemeClr val="tx1"/>
          </a:fontRef>
        </p:style>
        <p:txBody>
          <a:bodyPr/>
          <a:lstStyle/>
          <a:p>
            <a:endParaRPr lang="fr-FR"/>
          </a:p>
        </p:txBody>
      </p:sp>
      <p:sp>
        <p:nvSpPr>
          <p:cNvPr id="226" name="Line 5237"/>
          <p:cNvSpPr>
            <a:spLocks noChangeShapeType="1"/>
          </p:cNvSpPr>
          <p:nvPr/>
        </p:nvSpPr>
        <p:spPr bwMode="auto">
          <a:xfrm flipH="1">
            <a:off x="1443589" y="3389243"/>
            <a:ext cx="647667" cy="58746"/>
          </a:xfrm>
          <a:prstGeom prst="line">
            <a:avLst/>
          </a:prstGeom>
          <a:ln>
            <a:headEnd/>
            <a:tailEnd type="triangle" w="med" len="med"/>
          </a:ln>
          <a:extLst/>
        </p:spPr>
        <p:style>
          <a:lnRef idx="1">
            <a:schemeClr val="accent1"/>
          </a:lnRef>
          <a:fillRef idx="0">
            <a:schemeClr val="accent1"/>
          </a:fillRef>
          <a:effectRef idx="0">
            <a:schemeClr val="accent1"/>
          </a:effectRef>
          <a:fontRef idx="minor">
            <a:schemeClr val="tx1"/>
          </a:fontRef>
        </p:style>
        <p:txBody>
          <a:bodyPr/>
          <a:lstStyle/>
          <a:p>
            <a:endParaRPr lang="fr-FR"/>
          </a:p>
        </p:txBody>
      </p:sp>
      <p:sp>
        <p:nvSpPr>
          <p:cNvPr id="227" name="Text Box 5097"/>
          <p:cNvSpPr txBox="1">
            <a:spLocks noChangeAspect="1" noChangeArrowheads="1"/>
          </p:cNvSpPr>
          <p:nvPr/>
        </p:nvSpPr>
        <p:spPr bwMode="auto">
          <a:xfrm>
            <a:off x="2004463" y="2346007"/>
            <a:ext cx="877339" cy="30144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skimmer</a:t>
            </a:r>
            <a:endParaRPr lang="fr-FR" altLang="fr-FR" sz="1200" b="1" dirty="0">
              <a:solidFill>
                <a:srgbClr val="0070C0"/>
              </a:solidFill>
              <a:ea typeface="Arial Unicode MS" pitchFamily="34" charset="-128"/>
              <a:cs typeface="Arial Unicode MS" pitchFamily="34" charset="-128"/>
            </a:endParaRPr>
          </a:p>
        </p:txBody>
      </p:sp>
      <p:sp>
        <p:nvSpPr>
          <p:cNvPr id="228" name="Text Box 5097"/>
          <p:cNvSpPr txBox="1">
            <a:spLocks noChangeAspect="1" noChangeArrowheads="1"/>
          </p:cNvSpPr>
          <p:nvPr/>
        </p:nvSpPr>
        <p:spPr bwMode="auto">
          <a:xfrm>
            <a:off x="1978143" y="3182852"/>
            <a:ext cx="877339" cy="30144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skimmer</a:t>
            </a:r>
            <a:endParaRPr lang="fr-FR" altLang="fr-FR" sz="1200" b="1" dirty="0">
              <a:solidFill>
                <a:srgbClr val="0070C0"/>
              </a:solidFill>
              <a:ea typeface="Arial Unicode MS" pitchFamily="34" charset="-128"/>
              <a:cs typeface="Arial Unicode MS" pitchFamily="34" charset="-128"/>
            </a:endParaRPr>
          </a:p>
        </p:txBody>
      </p:sp>
      <p:sp>
        <p:nvSpPr>
          <p:cNvPr id="229" name="Oval 5040"/>
          <p:cNvSpPr>
            <a:spLocks noChangeAspect="1" noChangeArrowheads="1"/>
          </p:cNvSpPr>
          <p:nvPr/>
        </p:nvSpPr>
        <p:spPr bwMode="auto">
          <a:xfrm>
            <a:off x="589849" y="2079575"/>
            <a:ext cx="196262" cy="140796"/>
          </a:xfrm>
          <a:prstGeom prst="ellipse">
            <a:avLst/>
          </a:prstGeom>
          <a:solidFill>
            <a:schemeClr val="tx2">
              <a:lumMod val="60000"/>
              <a:lumOff val="40000"/>
            </a:schemeClr>
          </a:solidFill>
          <a:ln w="9525">
            <a:miter lim="800000"/>
            <a:headEnd/>
            <a:tailEnd/>
          </a:ln>
          <a:effectLst/>
          <a:scene3d>
            <a:camera prst="legacyObliqueTopRight">
              <a:rot lat="5400000" lon="0" rev="0"/>
            </a:camera>
            <a:lightRig rig="legacyFlat3" dir="b"/>
          </a:scene3d>
          <a:sp3d extrusionH="546100" prstMaterial="powder">
            <a:bevelT w="13500" h="13500" prst="angle"/>
            <a:bevelB w="13500" h="13500" prst="angle"/>
            <a:extrusionClr>
              <a:schemeClr val="accent1">
                <a:lumMod val="60000"/>
                <a:lumOff val="40000"/>
              </a:schemeClr>
            </a:extrusionClr>
          </a:sp3d>
        </p:spPr>
        <p:txBody>
          <a:bodyPr wrap="none" anchor="ctr">
            <a:flatTx/>
          </a:bodyPr>
          <a:lstStyle/>
          <a:p>
            <a:endParaRPr lang="fr-FR"/>
          </a:p>
        </p:txBody>
      </p:sp>
      <p:sp>
        <p:nvSpPr>
          <p:cNvPr id="230" name="Text Box 5097"/>
          <p:cNvSpPr txBox="1">
            <a:spLocks noChangeAspect="1" noChangeArrowheads="1"/>
          </p:cNvSpPr>
          <p:nvPr/>
        </p:nvSpPr>
        <p:spPr bwMode="auto">
          <a:xfrm>
            <a:off x="-36512" y="2132856"/>
            <a:ext cx="1234971" cy="49748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Solvent</a:t>
            </a:r>
            <a:r>
              <a:rPr lang="fr-FR" altLang="fr-FR" sz="1200" b="1" dirty="0">
                <a:solidFill>
                  <a:srgbClr val="0070C0"/>
                </a:solidFill>
                <a:ea typeface="Arial Unicode MS" pitchFamily="34" charset="-128"/>
                <a:cs typeface="Arial Unicode MS" pitchFamily="34" charset="-128"/>
              </a:rPr>
              <a:t> </a:t>
            </a:r>
            <a:r>
              <a:rPr lang="fr-FR" altLang="fr-FR" sz="1200" b="1" dirty="0" smtClean="0">
                <a:solidFill>
                  <a:srgbClr val="0070C0"/>
                </a:solidFill>
                <a:ea typeface="Arial Unicode MS" pitchFamily="34" charset="-128"/>
                <a:cs typeface="Arial Unicode MS" pitchFamily="34" charset="-128"/>
              </a:rPr>
              <a:t>+</a:t>
            </a:r>
          </a:p>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Biomolecules</a:t>
            </a:r>
            <a:endParaRPr lang="fr-FR" altLang="fr-FR" sz="1200" b="1" dirty="0" smtClean="0">
              <a:solidFill>
                <a:srgbClr val="0070C0"/>
              </a:solidFill>
              <a:ea typeface="Arial Unicode MS" pitchFamily="34" charset="-128"/>
              <a:cs typeface="Arial Unicode MS" pitchFamily="34" charset="-128"/>
            </a:endParaRPr>
          </a:p>
        </p:txBody>
      </p:sp>
      <p:sp>
        <p:nvSpPr>
          <p:cNvPr id="231" name="Text Box 5097"/>
          <p:cNvSpPr txBox="1">
            <a:spLocks noChangeAspect="1" noChangeArrowheads="1"/>
          </p:cNvSpPr>
          <p:nvPr/>
        </p:nvSpPr>
        <p:spPr bwMode="auto">
          <a:xfrm>
            <a:off x="1665372" y="1940817"/>
            <a:ext cx="880051" cy="2640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hangingPunct="0">
              <a:lnSpc>
                <a:spcPct val="93000"/>
              </a:lnSpc>
              <a:buClr>
                <a:srgbClr val="000000"/>
              </a:buClr>
              <a:buSzPct val="45000"/>
              <a:buFont typeface="Wingdings" pitchFamily="2" charset="2"/>
              <a:buNone/>
            </a:pPr>
            <a:r>
              <a:rPr lang="fr-FR" altLang="fr-FR" sz="1200" b="1" dirty="0" smtClean="0">
                <a:ea typeface="Arial Unicode MS" pitchFamily="34" charset="-128"/>
                <a:cs typeface="Arial Unicode MS" pitchFamily="34" charset="-128"/>
              </a:rPr>
              <a:t>300 mbar</a:t>
            </a:r>
            <a:endParaRPr lang="fr-FR" altLang="fr-FR" sz="1200" b="1" dirty="0">
              <a:ea typeface="Arial Unicode MS" pitchFamily="34" charset="-128"/>
              <a:cs typeface="Arial Unicode MS" pitchFamily="34" charset="-128"/>
            </a:endParaRPr>
          </a:p>
        </p:txBody>
      </p:sp>
      <p:sp>
        <p:nvSpPr>
          <p:cNvPr id="232" name="Rectangle 231"/>
          <p:cNvSpPr/>
          <p:nvPr/>
        </p:nvSpPr>
        <p:spPr>
          <a:xfrm>
            <a:off x="671239" y="4844621"/>
            <a:ext cx="888386" cy="759315"/>
          </a:xfrm>
          <a:prstGeom prst="rect">
            <a:avLst/>
          </a:prstGeom>
          <a:gradFill flip="none" rotWithShape="1">
            <a:gsLst>
              <a:gs pos="0">
                <a:schemeClr val="bg1"/>
              </a:gs>
              <a:gs pos="100000">
                <a:schemeClr val="tx1">
                  <a:lumMod val="65000"/>
                  <a:lumOff val="35000"/>
                </a:schemeClr>
              </a:gs>
            </a:gsLst>
            <a:lin ang="2700000" scaled="1"/>
            <a:tileRect/>
          </a:gradFill>
          <a:ln w="3175" cmpd="sng">
            <a:noFill/>
          </a:ln>
          <a:scene3d>
            <a:camera prst="orthographicFront">
              <a:rot lat="1200000" lon="6300000" rev="0"/>
            </a:camera>
            <a:lightRig rig="contrasting" dir="t"/>
          </a:scene3d>
          <a:sp3d extrusionH="38100" contourW="12700" prstMaterial="flat">
            <a:extrusionClr>
              <a:schemeClr val="bg1">
                <a:lumMod val="65000"/>
              </a:schemeClr>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3" name="Line 5043"/>
          <p:cNvSpPr>
            <a:spLocks noChangeAspect="1" noChangeShapeType="1"/>
          </p:cNvSpPr>
          <p:nvPr/>
        </p:nvSpPr>
        <p:spPr bwMode="auto">
          <a:xfrm>
            <a:off x="1217049" y="5237029"/>
            <a:ext cx="5478531" cy="0"/>
          </a:xfrm>
          <a:prstGeom prst="line">
            <a:avLst/>
          </a:prstGeom>
          <a:noFill/>
          <a:ln w="9525" cap="flat">
            <a:solidFill>
              <a:schemeClr val="accent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grpSp>
        <p:nvGrpSpPr>
          <p:cNvPr id="234" name="Groupe 233"/>
          <p:cNvGrpSpPr/>
          <p:nvPr/>
        </p:nvGrpSpPr>
        <p:grpSpPr>
          <a:xfrm>
            <a:off x="381614" y="2398714"/>
            <a:ext cx="2035198" cy="726557"/>
            <a:chOff x="246850" y="1784945"/>
            <a:chExt cx="1714996" cy="636413"/>
          </a:xfrm>
        </p:grpSpPr>
        <p:sp>
          <p:nvSpPr>
            <p:cNvPr id="235" name="AutoShape 5247"/>
            <p:cNvSpPr>
              <a:spLocks noChangeAspect="1" noChangeArrowheads="1"/>
            </p:cNvSpPr>
            <p:nvPr/>
          </p:nvSpPr>
          <p:spPr bwMode="auto">
            <a:xfrm flipH="1">
              <a:off x="246850" y="2024893"/>
              <a:ext cx="1714996" cy="396465"/>
            </a:xfrm>
            <a:prstGeom prst="parallelogram">
              <a:avLst>
                <a:gd name="adj" fmla="val 62688"/>
              </a:avLst>
            </a:prstGeom>
            <a:gradFill flip="none" rotWithShape="1">
              <a:gsLst>
                <a:gs pos="0">
                  <a:schemeClr val="bg1"/>
                </a:gs>
                <a:gs pos="80000">
                  <a:schemeClr val="bg1">
                    <a:lumMod val="75000"/>
                  </a:schemeClr>
                </a:gs>
                <a:gs pos="29000">
                  <a:schemeClr val="bg1">
                    <a:lumMod val="85000"/>
                  </a:schemeClr>
                </a:gs>
                <a:gs pos="0">
                  <a:schemeClr val="bg1"/>
                </a:gs>
                <a:gs pos="100000">
                  <a:schemeClr val="bg1">
                    <a:lumMod val="75000"/>
                  </a:schemeClr>
                </a:gs>
              </a:gsLst>
              <a:path path="rect">
                <a:fillToRect l="100000" t="100000"/>
              </a:path>
              <a:tileRect r="-100000" b="-100000"/>
            </a:gradFill>
            <a:ln>
              <a:noFill/>
            </a:ln>
            <a:effectLst/>
            <a:extLst/>
          </p:spPr>
          <p:txBody>
            <a:bodyPr wrap="none" anchor="ctr"/>
            <a:lstStyle/>
            <a:p>
              <a:endParaRPr lang="fr-FR"/>
            </a:p>
          </p:txBody>
        </p:sp>
        <p:sp>
          <p:nvSpPr>
            <p:cNvPr id="236" name="Triangle isocèle 235"/>
            <p:cNvSpPr/>
            <p:nvPr/>
          </p:nvSpPr>
          <p:spPr>
            <a:xfrm>
              <a:off x="936000" y="1784945"/>
              <a:ext cx="310408" cy="449433"/>
            </a:xfrm>
            <a:prstGeom prst="triangle">
              <a:avLst/>
            </a:prstGeom>
            <a:gradFill>
              <a:gsLst>
                <a:gs pos="0">
                  <a:schemeClr val="bg1"/>
                </a:gs>
                <a:gs pos="40000">
                  <a:schemeClr val="bg1">
                    <a:lumMod val="75000"/>
                  </a:schemeClr>
                </a:gs>
                <a:gs pos="24000">
                  <a:schemeClr val="bg1">
                    <a:lumMod val="85000"/>
                  </a:schemeClr>
                </a:gs>
                <a:gs pos="13000">
                  <a:schemeClr val="bg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7" name="Ellipse 236"/>
            <p:cNvSpPr/>
            <p:nvPr/>
          </p:nvSpPr>
          <p:spPr>
            <a:xfrm rot="5400000">
              <a:off x="1024298" y="2080540"/>
              <a:ext cx="133812" cy="310408"/>
            </a:xfrm>
            <a:prstGeom prst="ellipse">
              <a:avLst/>
            </a:prstGeom>
            <a:solidFill>
              <a:schemeClr val="tx1"/>
            </a:solidFill>
            <a:ln>
              <a:noFill/>
            </a:ln>
            <a:scene3d>
              <a:camera prst="orthographicFront">
                <a:rot lat="0" lon="3000000" rev="0"/>
              </a:camera>
              <a:lightRig rig="threePt" dir="t"/>
            </a:scene3d>
            <a:sp3d>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8" name="Groupe 237"/>
          <p:cNvGrpSpPr/>
          <p:nvPr/>
        </p:nvGrpSpPr>
        <p:grpSpPr>
          <a:xfrm>
            <a:off x="381600" y="3281177"/>
            <a:ext cx="2035198" cy="726557"/>
            <a:chOff x="246850" y="1784945"/>
            <a:chExt cx="1714996" cy="636413"/>
          </a:xfrm>
        </p:grpSpPr>
        <p:sp>
          <p:nvSpPr>
            <p:cNvPr id="239" name="AutoShape 5247"/>
            <p:cNvSpPr>
              <a:spLocks noChangeAspect="1" noChangeArrowheads="1"/>
            </p:cNvSpPr>
            <p:nvPr/>
          </p:nvSpPr>
          <p:spPr bwMode="auto">
            <a:xfrm flipH="1">
              <a:off x="246850" y="2024893"/>
              <a:ext cx="1714996" cy="396465"/>
            </a:xfrm>
            <a:prstGeom prst="parallelogram">
              <a:avLst>
                <a:gd name="adj" fmla="val 62688"/>
              </a:avLst>
            </a:prstGeom>
            <a:gradFill flip="none" rotWithShape="1">
              <a:gsLst>
                <a:gs pos="0">
                  <a:schemeClr val="bg1"/>
                </a:gs>
                <a:gs pos="80000">
                  <a:schemeClr val="bg1">
                    <a:lumMod val="75000"/>
                  </a:schemeClr>
                </a:gs>
                <a:gs pos="29000">
                  <a:schemeClr val="bg1">
                    <a:lumMod val="85000"/>
                  </a:schemeClr>
                </a:gs>
                <a:gs pos="0">
                  <a:schemeClr val="bg1"/>
                </a:gs>
                <a:gs pos="100000">
                  <a:schemeClr val="bg1">
                    <a:lumMod val="75000"/>
                  </a:schemeClr>
                </a:gs>
              </a:gsLst>
              <a:path path="rect">
                <a:fillToRect l="100000" t="100000"/>
              </a:path>
              <a:tileRect r="-100000" b="-100000"/>
            </a:gradFill>
            <a:ln>
              <a:noFill/>
            </a:ln>
            <a:effectLst/>
            <a:extLst/>
          </p:spPr>
          <p:txBody>
            <a:bodyPr wrap="none" anchor="ctr"/>
            <a:lstStyle/>
            <a:p>
              <a:endParaRPr lang="fr-FR"/>
            </a:p>
          </p:txBody>
        </p:sp>
        <p:sp>
          <p:nvSpPr>
            <p:cNvPr id="240" name="Triangle isocèle 239"/>
            <p:cNvSpPr/>
            <p:nvPr/>
          </p:nvSpPr>
          <p:spPr>
            <a:xfrm>
              <a:off x="936000" y="1784945"/>
              <a:ext cx="310408" cy="449433"/>
            </a:xfrm>
            <a:prstGeom prst="triangle">
              <a:avLst/>
            </a:prstGeom>
            <a:gradFill>
              <a:gsLst>
                <a:gs pos="0">
                  <a:schemeClr val="bg1"/>
                </a:gs>
                <a:gs pos="40000">
                  <a:schemeClr val="bg1">
                    <a:lumMod val="75000"/>
                  </a:schemeClr>
                </a:gs>
                <a:gs pos="24000">
                  <a:schemeClr val="bg1">
                    <a:lumMod val="85000"/>
                  </a:schemeClr>
                </a:gs>
                <a:gs pos="13000">
                  <a:schemeClr val="bg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1" name="Ellipse 240"/>
            <p:cNvSpPr/>
            <p:nvPr/>
          </p:nvSpPr>
          <p:spPr>
            <a:xfrm rot="5400000">
              <a:off x="1024298" y="2080540"/>
              <a:ext cx="133812" cy="310408"/>
            </a:xfrm>
            <a:prstGeom prst="ellipse">
              <a:avLst/>
            </a:prstGeom>
            <a:solidFill>
              <a:schemeClr val="tx1"/>
            </a:solidFill>
            <a:ln>
              <a:noFill/>
            </a:ln>
            <a:scene3d>
              <a:camera prst="orthographicFront">
                <a:rot lat="0" lon="3000000" rev="0"/>
              </a:camera>
              <a:lightRig rig="threePt" dir="t"/>
            </a:scene3d>
            <a:sp3d>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2" name="Groupe 241"/>
          <p:cNvGrpSpPr/>
          <p:nvPr/>
        </p:nvGrpSpPr>
        <p:grpSpPr>
          <a:xfrm>
            <a:off x="3567018" y="4227604"/>
            <a:ext cx="926058" cy="1957915"/>
            <a:chOff x="5383105" y="2106176"/>
            <a:chExt cx="780359" cy="1714996"/>
          </a:xfrm>
        </p:grpSpPr>
        <p:sp>
          <p:nvSpPr>
            <p:cNvPr id="243" name="Triangle isocèle 242"/>
            <p:cNvSpPr/>
            <p:nvPr/>
          </p:nvSpPr>
          <p:spPr>
            <a:xfrm rot="16200000">
              <a:off x="5452618" y="2770220"/>
              <a:ext cx="310408" cy="449433"/>
            </a:xfrm>
            <a:prstGeom prst="triangle">
              <a:avLst/>
            </a:prstGeom>
            <a:gradFill>
              <a:gsLst>
                <a:gs pos="0">
                  <a:schemeClr val="bg1"/>
                </a:gs>
                <a:gs pos="40000">
                  <a:schemeClr val="bg1">
                    <a:lumMod val="75000"/>
                  </a:schemeClr>
                </a:gs>
                <a:gs pos="24000">
                  <a:schemeClr val="bg1">
                    <a:lumMod val="85000"/>
                  </a:schemeClr>
                </a:gs>
                <a:gs pos="13000">
                  <a:schemeClr val="bg1"/>
                </a:gs>
                <a:gs pos="100000">
                  <a:schemeClr val="tx1"/>
                </a:gs>
              </a:gsLst>
              <a:lin ang="5400000" scaled="0"/>
            </a:gra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4" name="Ellipse 243"/>
            <p:cNvSpPr/>
            <p:nvPr/>
          </p:nvSpPr>
          <p:spPr>
            <a:xfrm>
              <a:off x="5766999" y="2839733"/>
              <a:ext cx="133812" cy="310408"/>
            </a:xfrm>
            <a:prstGeom prst="ellipse">
              <a:avLst/>
            </a:prstGeom>
            <a:solidFill>
              <a:schemeClr val="tx1"/>
            </a:solidFill>
            <a:ln>
              <a:noFill/>
            </a:ln>
            <a:scene3d>
              <a:camera prst="orthographicFront">
                <a:rot lat="0" lon="0" rev="0"/>
              </a:camera>
              <a:lightRig rig="threePt" dir="t"/>
            </a:scene3d>
            <a:sp3d>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5" name="AutoShape 5247"/>
            <p:cNvSpPr>
              <a:spLocks noChangeAspect="1" noChangeArrowheads="1"/>
            </p:cNvSpPr>
            <p:nvPr/>
          </p:nvSpPr>
          <p:spPr bwMode="auto">
            <a:xfrm rot="16200000" flipH="1">
              <a:off x="5107734" y="2765441"/>
              <a:ext cx="1714996" cy="396465"/>
            </a:xfrm>
            <a:prstGeom prst="parallelogram">
              <a:avLst>
                <a:gd name="adj" fmla="val 62688"/>
              </a:avLst>
            </a:prstGeom>
            <a:gradFill flip="none" rotWithShape="1">
              <a:gsLst>
                <a:gs pos="0">
                  <a:schemeClr val="bg1"/>
                </a:gs>
                <a:gs pos="80000">
                  <a:schemeClr val="bg1">
                    <a:lumMod val="75000"/>
                  </a:schemeClr>
                </a:gs>
                <a:gs pos="29000">
                  <a:schemeClr val="bg1">
                    <a:lumMod val="85000"/>
                  </a:schemeClr>
                </a:gs>
                <a:gs pos="0">
                  <a:schemeClr val="bg1"/>
                </a:gs>
                <a:gs pos="100000">
                  <a:schemeClr val="bg1">
                    <a:lumMod val="75000"/>
                  </a:schemeClr>
                </a:gs>
              </a:gsLst>
              <a:path path="rect">
                <a:fillToRect l="100000" t="100000"/>
              </a:path>
              <a:tileRect r="-100000" b="-100000"/>
            </a:gradFill>
            <a:ln>
              <a:noFill/>
            </a:ln>
            <a:effectLst/>
            <a:scene3d>
              <a:camera prst="orthographicFront">
                <a:rot lat="0" lon="0" rev="0"/>
              </a:camera>
              <a:lightRig rig="threePt" dir="t"/>
            </a:scene3d>
            <a:extLst/>
          </p:spPr>
          <p:txBody>
            <a:bodyPr wrap="none" anchor="ctr"/>
            <a:lstStyle/>
            <a:p>
              <a:endParaRPr lang="fr-FR"/>
            </a:p>
          </p:txBody>
        </p:sp>
        <p:sp>
          <p:nvSpPr>
            <p:cNvPr id="246" name="Ellipse 245"/>
            <p:cNvSpPr/>
            <p:nvPr/>
          </p:nvSpPr>
          <p:spPr>
            <a:xfrm>
              <a:off x="5900811" y="2847981"/>
              <a:ext cx="133812" cy="310408"/>
            </a:xfrm>
            <a:prstGeom prst="ellipse">
              <a:avLst/>
            </a:prstGeom>
            <a:solidFill>
              <a:schemeClr val="tx1"/>
            </a:solidFill>
            <a:ln>
              <a:noFill/>
            </a:ln>
            <a:scene3d>
              <a:camera prst="orthographicFront">
                <a:rot lat="0" lon="0" rev="0"/>
              </a:camera>
              <a:lightRig rig="threePt" dir="t"/>
            </a:scene3d>
            <a:sp3d>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7" name="Groupe 246"/>
          <p:cNvGrpSpPr/>
          <p:nvPr/>
        </p:nvGrpSpPr>
        <p:grpSpPr>
          <a:xfrm>
            <a:off x="4493077" y="5021590"/>
            <a:ext cx="716497" cy="461085"/>
            <a:chOff x="1821600" y="4082400"/>
            <a:chExt cx="603769" cy="403878"/>
          </a:xfrm>
        </p:grpSpPr>
        <p:sp>
          <p:nvSpPr>
            <p:cNvPr id="248" name="Oval 5051"/>
            <p:cNvSpPr>
              <a:spLocks noChangeAspect="1" noChangeArrowheads="1"/>
            </p:cNvSpPr>
            <p:nvPr/>
          </p:nvSpPr>
          <p:spPr bwMode="auto">
            <a:xfrm>
              <a:off x="1821600" y="4082400"/>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sp>
          <p:nvSpPr>
            <p:cNvPr id="249" name="Oval 5051"/>
            <p:cNvSpPr>
              <a:spLocks noChangeAspect="1" noChangeArrowheads="1"/>
            </p:cNvSpPr>
            <p:nvPr/>
          </p:nvSpPr>
          <p:spPr bwMode="auto">
            <a:xfrm>
              <a:off x="1974839" y="4082400"/>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sp>
          <p:nvSpPr>
            <p:cNvPr id="250" name="Oval 5051"/>
            <p:cNvSpPr>
              <a:spLocks noChangeAspect="1" noChangeArrowheads="1"/>
            </p:cNvSpPr>
            <p:nvPr/>
          </p:nvSpPr>
          <p:spPr bwMode="auto">
            <a:xfrm>
              <a:off x="2122439" y="4082838"/>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grpSp>
      <p:grpSp>
        <p:nvGrpSpPr>
          <p:cNvPr id="251" name="Groupe 250"/>
          <p:cNvGrpSpPr/>
          <p:nvPr/>
        </p:nvGrpSpPr>
        <p:grpSpPr>
          <a:xfrm rot="1848758">
            <a:off x="328935" y="4662619"/>
            <a:ext cx="709069" cy="1310272"/>
            <a:chOff x="241038" y="4164838"/>
            <a:chExt cx="620588" cy="1147706"/>
          </a:xfrm>
        </p:grpSpPr>
        <p:sp>
          <p:nvSpPr>
            <p:cNvPr id="252" name="Triangle isocèle 251"/>
            <p:cNvSpPr/>
            <p:nvPr/>
          </p:nvSpPr>
          <p:spPr>
            <a:xfrm rot="2354403">
              <a:off x="592936" y="4164838"/>
              <a:ext cx="268690" cy="1147706"/>
            </a:xfrm>
            <a:prstGeom prst="triangle">
              <a:avLst/>
            </a:prstGeom>
            <a:gradFill>
              <a:gsLst>
                <a:gs pos="0">
                  <a:srgbClr val="FF0000"/>
                </a:gs>
                <a:gs pos="67937">
                  <a:srgbClr val="FFADAD"/>
                </a:gs>
                <a:gs pos="70000">
                  <a:srgbClr val="FF8989"/>
                </a:gs>
                <a:gs pos="100000">
                  <a:schemeClr val="bg1"/>
                </a:gs>
              </a:gsLst>
              <a:path path="rect">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3" name="Ellipse 252"/>
            <p:cNvSpPr/>
            <p:nvPr/>
          </p:nvSpPr>
          <p:spPr>
            <a:xfrm rot="2087419">
              <a:off x="241038" y="5076000"/>
              <a:ext cx="276917" cy="206357"/>
            </a:xfrm>
            <a:prstGeom prst="ellipse">
              <a:avLst/>
            </a:prstGeom>
            <a:gradFill flip="none" rotWithShape="1">
              <a:gsLst>
                <a:gs pos="0">
                  <a:srgbClr val="FF0000"/>
                </a:gs>
                <a:gs pos="67937">
                  <a:srgbClr val="FFADAD"/>
                </a:gs>
                <a:gs pos="70000">
                  <a:srgbClr val="FF8989"/>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4" name="Text Box 5097"/>
          <p:cNvSpPr txBox="1">
            <a:spLocks noChangeAspect="1" noChangeArrowheads="1"/>
          </p:cNvSpPr>
          <p:nvPr/>
        </p:nvSpPr>
        <p:spPr bwMode="auto">
          <a:xfrm>
            <a:off x="168307" y="3207366"/>
            <a:ext cx="947725" cy="301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ea typeface="Arial Unicode MS" pitchFamily="34" charset="-128"/>
                <a:cs typeface="Arial Unicode MS" pitchFamily="34" charset="-128"/>
              </a:rPr>
              <a:t>10</a:t>
            </a:r>
            <a:r>
              <a:rPr lang="fr-FR" altLang="fr-FR" sz="1200" b="1" baseline="30000" dirty="0" smtClean="0">
                <a:ea typeface="Arial Unicode MS" pitchFamily="34" charset="-128"/>
                <a:cs typeface="Arial Unicode MS" pitchFamily="34" charset="-128"/>
              </a:rPr>
              <a:t>-2</a:t>
            </a:r>
            <a:r>
              <a:rPr lang="fr-FR" altLang="fr-FR" sz="1200" b="1" dirty="0" smtClean="0">
                <a:ea typeface="Arial Unicode MS" pitchFamily="34" charset="-128"/>
                <a:cs typeface="Arial Unicode MS" pitchFamily="34" charset="-128"/>
              </a:rPr>
              <a:t> mbar</a:t>
            </a:r>
            <a:endParaRPr lang="fr-FR" altLang="fr-FR" sz="1200" b="1" dirty="0">
              <a:ea typeface="Arial Unicode MS" pitchFamily="34" charset="-128"/>
              <a:cs typeface="Arial Unicode MS" pitchFamily="34" charset="-128"/>
            </a:endParaRPr>
          </a:p>
        </p:txBody>
      </p:sp>
      <p:sp>
        <p:nvSpPr>
          <p:cNvPr id="255" name="Text Box 5097"/>
          <p:cNvSpPr txBox="1">
            <a:spLocks noChangeAspect="1" noChangeArrowheads="1"/>
          </p:cNvSpPr>
          <p:nvPr/>
        </p:nvSpPr>
        <p:spPr bwMode="auto">
          <a:xfrm>
            <a:off x="131917" y="4343780"/>
            <a:ext cx="947725" cy="301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ea typeface="Arial Unicode MS" pitchFamily="34" charset="-128"/>
                <a:cs typeface="Arial Unicode MS" pitchFamily="34" charset="-128"/>
              </a:rPr>
              <a:t>10</a:t>
            </a:r>
            <a:r>
              <a:rPr lang="fr-FR" altLang="fr-FR" sz="1200" b="1" baseline="30000" dirty="0" smtClean="0">
                <a:ea typeface="Arial Unicode MS" pitchFamily="34" charset="-128"/>
                <a:cs typeface="Arial Unicode MS" pitchFamily="34" charset="-128"/>
              </a:rPr>
              <a:t>-6</a:t>
            </a:r>
            <a:r>
              <a:rPr lang="fr-FR" altLang="fr-FR" sz="1200" b="1" dirty="0" smtClean="0">
                <a:ea typeface="Arial Unicode MS" pitchFamily="34" charset="-128"/>
                <a:cs typeface="Arial Unicode MS" pitchFamily="34" charset="-128"/>
              </a:rPr>
              <a:t> mbar</a:t>
            </a:r>
            <a:endParaRPr lang="fr-FR" altLang="fr-FR" sz="1200" b="1" dirty="0">
              <a:ea typeface="Arial Unicode MS" pitchFamily="34" charset="-128"/>
              <a:cs typeface="Arial Unicode MS" pitchFamily="34" charset="-128"/>
            </a:endParaRPr>
          </a:p>
        </p:txBody>
      </p:sp>
      <p:sp>
        <p:nvSpPr>
          <p:cNvPr id="256" name="Text Box 5097"/>
          <p:cNvSpPr txBox="1">
            <a:spLocks noChangeAspect="1" noChangeArrowheads="1"/>
          </p:cNvSpPr>
          <p:nvPr/>
        </p:nvSpPr>
        <p:spPr bwMode="auto">
          <a:xfrm>
            <a:off x="4910826" y="4608329"/>
            <a:ext cx="947725" cy="301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ea typeface="Arial Unicode MS" pitchFamily="34" charset="-128"/>
                <a:cs typeface="Arial Unicode MS" pitchFamily="34" charset="-128"/>
              </a:rPr>
              <a:t>10</a:t>
            </a:r>
            <a:r>
              <a:rPr lang="fr-FR" altLang="fr-FR" sz="1200" b="1" baseline="30000" dirty="0" smtClean="0">
                <a:ea typeface="Arial Unicode MS" pitchFamily="34" charset="-128"/>
                <a:cs typeface="Arial Unicode MS" pitchFamily="34" charset="-128"/>
              </a:rPr>
              <a:t>-7</a:t>
            </a:r>
            <a:r>
              <a:rPr lang="fr-FR" altLang="fr-FR" sz="1200" b="1" dirty="0" smtClean="0">
                <a:ea typeface="Arial Unicode MS" pitchFamily="34" charset="-128"/>
                <a:cs typeface="Arial Unicode MS" pitchFamily="34" charset="-128"/>
              </a:rPr>
              <a:t> mbar</a:t>
            </a:r>
            <a:endParaRPr lang="fr-FR" altLang="fr-FR" sz="1200" b="1" dirty="0">
              <a:ea typeface="Arial Unicode MS" pitchFamily="34" charset="-128"/>
              <a:cs typeface="Arial Unicode MS" pitchFamily="34" charset="-128"/>
            </a:endParaRPr>
          </a:p>
        </p:txBody>
      </p:sp>
      <p:cxnSp>
        <p:nvCxnSpPr>
          <p:cNvPr id="257" name="Connecteur droit avec flèche 256"/>
          <p:cNvCxnSpPr>
            <a:stCxn id="258" idx="0"/>
          </p:cNvCxnSpPr>
          <p:nvPr/>
        </p:nvCxnSpPr>
        <p:spPr>
          <a:xfrm flipV="1">
            <a:off x="1710964" y="5666249"/>
            <a:ext cx="100970" cy="203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8" name="Text Box 5097"/>
          <p:cNvSpPr txBox="1">
            <a:spLocks noChangeAspect="1" noChangeArrowheads="1"/>
          </p:cNvSpPr>
          <p:nvPr/>
        </p:nvSpPr>
        <p:spPr bwMode="auto">
          <a:xfrm>
            <a:off x="1260880" y="5870121"/>
            <a:ext cx="900166" cy="30144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Paul </a:t>
            </a:r>
            <a:r>
              <a:rPr lang="fr-FR" altLang="fr-FR" sz="1200" b="1" dirty="0" err="1" smtClean="0">
                <a:solidFill>
                  <a:srgbClr val="0070C0"/>
                </a:solidFill>
                <a:ea typeface="Arial Unicode MS" pitchFamily="34" charset="-128"/>
                <a:cs typeface="Arial Unicode MS" pitchFamily="34" charset="-128"/>
              </a:rPr>
              <a:t>trap</a:t>
            </a:r>
            <a:endParaRPr lang="fr-FR" altLang="fr-FR" sz="1200" b="1" dirty="0">
              <a:solidFill>
                <a:srgbClr val="0070C0"/>
              </a:solidFill>
              <a:ea typeface="Arial Unicode MS" pitchFamily="34" charset="-128"/>
              <a:cs typeface="Arial Unicode MS" pitchFamily="34" charset="-128"/>
            </a:endParaRPr>
          </a:p>
        </p:txBody>
      </p:sp>
      <p:sp>
        <p:nvSpPr>
          <p:cNvPr id="259" name="Text Box 5097"/>
          <p:cNvSpPr txBox="1">
            <a:spLocks noChangeAspect="1" noChangeArrowheads="1"/>
          </p:cNvSpPr>
          <p:nvPr/>
        </p:nvSpPr>
        <p:spPr bwMode="auto">
          <a:xfrm>
            <a:off x="2268492" y="5653737"/>
            <a:ext cx="658955" cy="49748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Einzel</a:t>
            </a:r>
            <a:endParaRPr lang="fr-FR" altLang="fr-FR" sz="1200" b="1" dirty="0" smtClean="0">
              <a:solidFill>
                <a:srgbClr val="0070C0"/>
              </a:solidFill>
              <a:ea typeface="Arial Unicode MS" pitchFamily="34" charset="-128"/>
              <a:cs typeface="Arial Unicode MS" pitchFamily="34" charset="-128"/>
            </a:endParaRPr>
          </a:p>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 </a:t>
            </a:r>
            <a:r>
              <a:rPr lang="fr-FR" altLang="fr-FR" sz="1200" b="1" dirty="0" err="1" smtClean="0">
                <a:solidFill>
                  <a:srgbClr val="0070C0"/>
                </a:solidFill>
                <a:ea typeface="Arial Unicode MS" pitchFamily="34" charset="-128"/>
                <a:cs typeface="Arial Unicode MS" pitchFamily="34" charset="-128"/>
              </a:rPr>
              <a:t>lens</a:t>
            </a:r>
            <a:endParaRPr lang="fr-FR" altLang="fr-FR" sz="1200" b="1" dirty="0">
              <a:solidFill>
                <a:srgbClr val="0070C0"/>
              </a:solidFill>
              <a:ea typeface="Arial Unicode MS" pitchFamily="34" charset="-128"/>
              <a:cs typeface="Arial Unicode MS" pitchFamily="34" charset="-128"/>
            </a:endParaRPr>
          </a:p>
        </p:txBody>
      </p:sp>
      <p:cxnSp>
        <p:nvCxnSpPr>
          <p:cNvPr id="260" name="Connecteur droit avec flèche 259"/>
          <p:cNvCxnSpPr/>
          <p:nvPr/>
        </p:nvCxnSpPr>
        <p:spPr>
          <a:xfrm flipV="1">
            <a:off x="2597969" y="5539932"/>
            <a:ext cx="50485" cy="3257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1" name="Text Box 5097"/>
          <p:cNvSpPr txBox="1">
            <a:spLocks noChangeAspect="1" noChangeArrowheads="1"/>
          </p:cNvSpPr>
          <p:nvPr/>
        </p:nvSpPr>
        <p:spPr bwMode="auto">
          <a:xfrm>
            <a:off x="4520607" y="5811837"/>
            <a:ext cx="658955" cy="49748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Einzel</a:t>
            </a:r>
            <a:endParaRPr lang="fr-FR" altLang="fr-FR" sz="1200" b="1" dirty="0" smtClean="0">
              <a:solidFill>
                <a:srgbClr val="0070C0"/>
              </a:solidFill>
              <a:ea typeface="Arial Unicode MS" pitchFamily="34" charset="-128"/>
              <a:cs typeface="Arial Unicode MS" pitchFamily="34" charset="-128"/>
            </a:endParaRPr>
          </a:p>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 </a:t>
            </a:r>
            <a:r>
              <a:rPr lang="fr-FR" altLang="fr-FR" sz="1200" b="1" dirty="0" err="1" smtClean="0">
                <a:solidFill>
                  <a:srgbClr val="0070C0"/>
                </a:solidFill>
                <a:ea typeface="Arial Unicode MS" pitchFamily="34" charset="-128"/>
                <a:cs typeface="Arial Unicode MS" pitchFamily="34" charset="-128"/>
              </a:rPr>
              <a:t>lens</a:t>
            </a:r>
            <a:endParaRPr lang="fr-FR" altLang="fr-FR" sz="1200" b="1" dirty="0">
              <a:solidFill>
                <a:srgbClr val="0070C0"/>
              </a:solidFill>
              <a:ea typeface="Arial Unicode MS" pitchFamily="34" charset="-128"/>
              <a:cs typeface="Arial Unicode MS" pitchFamily="34" charset="-128"/>
            </a:endParaRPr>
          </a:p>
        </p:txBody>
      </p:sp>
      <p:cxnSp>
        <p:nvCxnSpPr>
          <p:cNvPr id="262" name="Connecteur droit avec flèche 261"/>
          <p:cNvCxnSpPr/>
          <p:nvPr/>
        </p:nvCxnSpPr>
        <p:spPr>
          <a:xfrm flipV="1">
            <a:off x="4850085" y="5553236"/>
            <a:ext cx="50485" cy="3257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3" name="Text Box 5097"/>
          <p:cNvSpPr txBox="1">
            <a:spLocks noChangeAspect="1" noChangeArrowheads="1"/>
          </p:cNvSpPr>
          <p:nvPr/>
        </p:nvSpPr>
        <p:spPr bwMode="auto">
          <a:xfrm>
            <a:off x="6046431" y="5808985"/>
            <a:ext cx="725327" cy="4357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MCP</a:t>
            </a:r>
          </a:p>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detector</a:t>
            </a:r>
            <a:endParaRPr lang="fr-FR" altLang="fr-FR" sz="1200" b="1" dirty="0">
              <a:solidFill>
                <a:srgbClr val="0070C0"/>
              </a:solidFill>
              <a:ea typeface="Arial Unicode MS" pitchFamily="34" charset="-128"/>
              <a:cs typeface="Arial Unicode MS" pitchFamily="34" charset="-128"/>
            </a:endParaRPr>
          </a:p>
        </p:txBody>
      </p:sp>
      <p:cxnSp>
        <p:nvCxnSpPr>
          <p:cNvPr id="264" name="Connecteur droit avec flèche 263"/>
          <p:cNvCxnSpPr>
            <a:stCxn id="263" idx="0"/>
          </p:cNvCxnSpPr>
          <p:nvPr/>
        </p:nvCxnSpPr>
        <p:spPr>
          <a:xfrm flipV="1">
            <a:off x="6409095" y="5503393"/>
            <a:ext cx="286484" cy="3055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5" name="Connecteur droit avec flèche 264"/>
          <p:cNvCxnSpPr/>
          <p:nvPr/>
        </p:nvCxnSpPr>
        <p:spPr>
          <a:xfrm flipV="1">
            <a:off x="3213945" y="5539932"/>
            <a:ext cx="50485" cy="3257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 name="Text Box 5097"/>
          <p:cNvSpPr txBox="1">
            <a:spLocks noChangeAspect="1" noChangeArrowheads="1"/>
          </p:cNvSpPr>
          <p:nvPr/>
        </p:nvSpPr>
        <p:spPr bwMode="auto">
          <a:xfrm>
            <a:off x="2860245" y="5882271"/>
            <a:ext cx="989955" cy="30144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Deflectors</a:t>
            </a:r>
            <a:endParaRPr lang="fr-FR" altLang="fr-FR" sz="1200" b="1" dirty="0">
              <a:solidFill>
                <a:srgbClr val="0070C0"/>
              </a:solidFill>
              <a:ea typeface="Arial Unicode MS" pitchFamily="34" charset="-128"/>
              <a:cs typeface="Arial Unicode MS" pitchFamily="34" charset="-128"/>
            </a:endParaRPr>
          </a:p>
        </p:txBody>
      </p:sp>
      <p:sp>
        <p:nvSpPr>
          <p:cNvPr id="267" name="Text Box 5097"/>
          <p:cNvSpPr txBox="1">
            <a:spLocks noChangeAspect="1" noChangeArrowheads="1"/>
          </p:cNvSpPr>
          <p:nvPr/>
        </p:nvSpPr>
        <p:spPr bwMode="auto">
          <a:xfrm>
            <a:off x="3092437" y="4417637"/>
            <a:ext cx="877339" cy="30144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skimmer</a:t>
            </a:r>
            <a:endParaRPr lang="fr-FR" altLang="fr-FR" sz="1200" b="1" dirty="0">
              <a:solidFill>
                <a:srgbClr val="0070C0"/>
              </a:solidFill>
              <a:ea typeface="Arial Unicode MS" pitchFamily="34" charset="-128"/>
              <a:cs typeface="Arial Unicode MS" pitchFamily="34" charset="-128"/>
            </a:endParaRPr>
          </a:p>
        </p:txBody>
      </p:sp>
      <p:cxnSp>
        <p:nvCxnSpPr>
          <p:cNvPr id="268" name="Connecteur droit avec flèche 267"/>
          <p:cNvCxnSpPr/>
          <p:nvPr/>
        </p:nvCxnSpPr>
        <p:spPr>
          <a:xfrm>
            <a:off x="3734239" y="4719085"/>
            <a:ext cx="143243" cy="381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9" name="Rectangle 5058"/>
          <p:cNvSpPr>
            <a:spLocks noChangeAspect="1" noChangeArrowheads="1"/>
          </p:cNvSpPr>
          <p:nvPr/>
        </p:nvSpPr>
        <p:spPr bwMode="auto">
          <a:xfrm>
            <a:off x="3092437" y="5179657"/>
            <a:ext cx="252548" cy="240975"/>
          </a:xfrm>
          <a:prstGeom prst="rect">
            <a:avLst/>
          </a:prstGeom>
          <a:gradFill rotWithShape="0">
            <a:gsLst>
              <a:gs pos="0">
                <a:schemeClr val="bg1"/>
              </a:gs>
              <a:gs pos="50000">
                <a:srgbClr val="000000"/>
              </a:gs>
              <a:gs pos="100000">
                <a:schemeClr val="bg1"/>
              </a:gs>
            </a:gsLst>
            <a:lin ang="2700000" scaled="1"/>
          </a:gradFill>
          <a:ln w="9525">
            <a:miter lim="800000"/>
            <a:headEnd/>
            <a:tailEnd/>
          </a:ln>
          <a:effectLst/>
          <a:scene3d>
            <a:camera prst="legacyObliqueTopRight"/>
            <a:lightRig rig="legacyFlat3" dir="b"/>
          </a:scene3d>
          <a:sp3d extrusionH="11100" prstMaterial="legacyMatte">
            <a:bevelT w="13500" h="13500" prst="angle"/>
            <a:bevelB w="13500" h="13500" prst="angle"/>
            <a:extrusionClr>
              <a:srgbClr val="00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pic>
        <p:nvPicPr>
          <p:cNvPr id="2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1494411" y="4828424"/>
            <a:ext cx="745574" cy="837823"/>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1" name="Groupe 270"/>
          <p:cNvGrpSpPr/>
          <p:nvPr/>
        </p:nvGrpSpPr>
        <p:grpSpPr>
          <a:xfrm>
            <a:off x="2250382" y="5021590"/>
            <a:ext cx="716497" cy="461085"/>
            <a:chOff x="1821600" y="4082400"/>
            <a:chExt cx="603769" cy="403878"/>
          </a:xfrm>
        </p:grpSpPr>
        <p:sp>
          <p:nvSpPr>
            <p:cNvPr id="272" name="Oval 5051"/>
            <p:cNvSpPr>
              <a:spLocks noChangeAspect="1" noChangeArrowheads="1"/>
            </p:cNvSpPr>
            <p:nvPr/>
          </p:nvSpPr>
          <p:spPr bwMode="auto">
            <a:xfrm>
              <a:off x="1821600" y="4082400"/>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sp>
          <p:nvSpPr>
            <p:cNvPr id="273" name="Oval 5051"/>
            <p:cNvSpPr>
              <a:spLocks noChangeAspect="1" noChangeArrowheads="1"/>
            </p:cNvSpPr>
            <p:nvPr/>
          </p:nvSpPr>
          <p:spPr bwMode="auto">
            <a:xfrm>
              <a:off x="1974839" y="4082400"/>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sp>
          <p:nvSpPr>
            <p:cNvPr id="274" name="Oval 5051"/>
            <p:cNvSpPr>
              <a:spLocks noChangeAspect="1" noChangeArrowheads="1"/>
            </p:cNvSpPr>
            <p:nvPr/>
          </p:nvSpPr>
          <p:spPr bwMode="auto">
            <a:xfrm>
              <a:off x="2122439" y="4082838"/>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grpSp>
      <p:sp>
        <p:nvSpPr>
          <p:cNvPr id="275" name="Oval 5042"/>
          <p:cNvSpPr>
            <a:spLocks noChangeAspect="1" noChangeArrowheads="1"/>
          </p:cNvSpPr>
          <p:nvPr/>
        </p:nvSpPr>
        <p:spPr bwMode="auto">
          <a:xfrm>
            <a:off x="1317600" y="2330587"/>
            <a:ext cx="117540" cy="136254"/>
          </a:xfrm>
          <a:prstGeom prst="ellipse">
            <a:avLst/>
          </a:prstGeom>
          <a:gradFill rotWithShape="1">
            <a:gsLst>
              <a:gs pos="0">
                <a:schemeClr val="tx2">
                  <a:lumMod val="20000"/>
                  <a:lumOff val="80000"/>
                </a:schemeClr>
              </a:gs>
              <a:gs pos="100000">
                <a:schemeClr val="tx2"/>
              </a:gs>
            </a:gsLst>
            <a:path path="shape">
              <a:fillToRect l="50000" t="50000" r="50000" b="50000"/>
            </a:path>
          </a:gradFill>
          <a:ln>
            <a:noFill/>
          </a:ln>
          <a:effectLst/>
          <a:extLst/>
        </p:spPr>
        <p:txBody>
          <a:bodyPr wrap="none" anchor="ctr"/>
          <a:lstStyle/>
          <a:p>
            <a:endParaRPr lang="fr-FR"/>
          </a:p>
        </p:txBody>
      </p:sp>
      <p:sp>
        <p:nvSpPr>
          <p:cNvPr id="276" name="Ellipse 275"/>
          <p:cNvSpPr/>
          <p:nvPr/>
        </p:nvSpPr>
        <p:spPr>
          <a:xfrm>
            <a:off x="3930513" y="1434074"/>
            <a:ext cx="829978" cy="867907"/>
          </a:xfrm>
          <a:prstGeom prst="ellipse">
            <a:avLst/>
          </a:prstGeom>
          <a:blipFill>
            <a:blip r:embed="rId6"/>
            <a:stretch>
              <a:fillRect/>
            </a:stretch>
          </a:blipFill>
          <a:ln>
            <a:noFill/>
          </a:ln>
          <a:scene3d>
            <a:camera prst="orthographicFront"/>
            <a:lightRig rig="threePt" dir="t"/>
          </a:scene3d>
          <a:sp3d extrusionH="76200">
            <a:bevelT w="914400" h="914400"/>
            <a:bevelB w="914400" h="9144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7" name="Oval 5042"/>
          <p:cNvSpPr>
            <a:spLocks noChangeAspect="1" noChangeArrowheads="1"/>
          </p:cNvSpPr>
          <p:nvPr/>
        </p:nvSpPr>
        <p:spPr bwMode="auto">
          <a:xfrm>
            <a:off x="1317600" y="3114725"/>
            <a:ext cx="117540" cy="136254"/>
          </a:xfrm>
          <a:prstGeom prst="ellipse">
            <a:avLst/>
          </a:prstGeom>
          <a:gradFill rotWithShape="1">
            <a:gsLst>
              <a:gs pos="0">
                <a:schemeClr val="tx2">
                  <a:lumMod val="20000"/>
                  <a:lumOff val="80000"/>
                </a:schemeClr>
              </a:gs>
              <a:gs pos="100000">
                <a:schemeClr val="tx2"/>
              </a:gs>
            </a:gsLst>
            <a:path path="shape">
              <a:fillToRect l="50000" t="50000" r="50000" b="50000"/>
            </a:path>
          </a:gradFill>
          <a:ln>
            <a:noFill/>
          </a:ln>
          <a:effectLst/>
          <a:extLst/>
        </p:spPr>
        <p:txBody>
          <a:bodyPr wrap="none" anchor="ctr"/>
          <a:lstStyle/>
          <a:p>
            <a:endParaRPr lang="fr-FR"/>
          </a:p>
        </p:txBody>
      </p:sp>
      <p:sp>
        <p:nvSpPr>
          <p:cNvPr id="278" name="Oval 5042"/>
          <p:cNvSpPr>
            <a:spLocks noChangeAspect="1" noChangeArrowheads="1"/>
          </p:cNvSpPr>
          <p:nvPr/>
        </p:nvSpPr>
        <p:spPr bwMode="auto">
          <a:xfrm>
            <a:off x="1317600" y="4007734"/>
            <a:ext cx="117540" cy="136254"/>
          </a:xfrm>
          <a:prstGeom prst="ellipse">
            <a:avLst/>
          </a:prstGeom>
          <a:gradFill rotWithShape="1">
            <a:gsLst>
              <a:gs pos="0">
                <a:schemeClr val="tx2">
                  <a:lumMod val="20000"/>
                  <a:lumOff val="80000"/>
                </a:schemeClr>
              </a:gs>
              <a:gs pos="100000">
                <a:schemeClr val="tx2"/>
              </a:gs>
            </a:gsLst>
            <a:path path="shape">
              <a:fillToRect l="50000" t="50000" r="50000" b="50000"/>
            </a:path>
          </a:gradFill>
          <a:ln>
            <a:noFill/>
          </a:ln>
          <a:effectLst/>
          <a:extLst/>
        </p:spPr>
        <p:txBody>
          <a:bodyPr wrap="none" anchor="ctr"/>
          <a:lstStyle/>
          <a:p>
            <a:endParaRPr lang="fr-FR"/>
          </a:p>
        </p:txBody>
      </p:sp>
      <p:sp>
        <p:nvSpPr>
          <p:cNvPr id="279" name="Oval 5042"/>
          <p:cNvSpPr>
            <a:spLocks noChangeAspect="1" noChangeArrowheads="1"/>
          </p:cNvSpPr>
          <p:nvPr/>
        </p:nvSpPr>
        <p:spPr bwMode="auto">
          <a:xfrm>
            <a:off x="1317600" y="4349510"/>
            <a:ext cx="117540" cy="136254"/>
          </a:xfrm>
          <a:prstGeom prst="ellipse">
            <a:avLst/>
          </a:prstGeom>
          <a:gradFill rotWithShape="1">
            <a:gsLst>
              <a:gs pos="0">
                <a:schemeClr val="tx2">
                  <a:lumMod val="20000"/>
                  <a:lumOff val="80000"/>
                </a:schemeClr>
              </a:gs>
              <a:gs pos="100000">
                <a:schemeClr val="tx2"/>
              </a:gs>
            </a:gsLst>
            <a:path path="shape">
              <a:fillToRect l="50000" t="50000" r="50000" b="50000"/>
            </a:path>
          </a:gradFill>
          <a:ln>
            <a:noFill/>
          </a:ln>
          <a:effectLst/>
          <a:extLst/>
        </p:spPr>
        <p:txBody>
          <a:bodyPr wrap="none" anchor="ctr"/>
          <a:lstStyle/>
          <a:p>
            <a:endParaRPr lang="fr-FR"/>
          </a:p>
        </p:txBody>
      </p:sp>
      <p:sp>
        <p:nvSpPr>
          <p:cNvPr id="280" name="Oval 5042"/>
          <p:cNvSpPr>
            <a:spLocks noChangeAspect="1" noChangeArrowheads="1"/>
          </p:cNvSpPr>
          <p:nvPr/>
        </p:nvSpPr>
        <p:spPr bwMode="auto">
          <a:xfrm>
            <a:off x="1323542" y="4719085"/>
            <a:ext cx="117540" cy="136254"/>
          </a:xfrm>
          <a:prstGeom prst="ellipse">
            <a:avLst/>
          </a:prstGeom>
          <a:gradFill rotWithShape="1">
            <a:gsLst>
              <a:gs pos="0">
                <a:schemeClr val="tx2">
                  <a:lumMod val="20000"/>
                  <a:lumOff val="80000"/>
                </a:schemeClr>
              </a:gs>
              <a:gs pos="100000">
                <a:schemeClr val="tx2"/>
              </a:gs>
            </a:gsLst>
            <a:path path="shape">
              <a:fillToRect l="50000" t="50000" r="50000" b="50000"/>
            </a:path>
          </a:gradFill>
          <a:ln>
            <a:noFill/>
          </a:ln>
          <a:effectLst/>
          <a:extLst/>
        </p:spPr>
        <p:txBody>
          <a:bodyPr wrap="none" anchor="ctr"/>
          <a:lstStyle/>
          <a:p>
            <a:endParaRPr lang="fr-FR"/>
          </a:p>
        </p:txBody>
      </p:sp>
      <p:sp>
        <p:nvSpPr>
          <p:cNvPr id="281" name="Oval 5042"/>
          <p:cNvSpPr>
            <a:spLocks noChangeAspect="1" noChangeArrowheads="1"/>
          </p:cNvSpPr>
          <p:nvPr/>
        </p:nvSpPr>
        <p:spPr bwMode="auto">
          <a:xfrm>
            <a:off x="1323542" y="5163890"/>
            <a:ext cx="117540" cy="136254"/>
          </a:xfrm>
          <a:prstGeom prst="ellipse">
            <a:avLst/>
          </a:prstGeom>
          <a:gradFill rotWithShape="1">
            <a:gsLst>
              <a:gs pos="0">
                <a:schemeClr val="tx2">
                  <a:lumMod val="20000"/>
                  <a:lumOff val="80000"/>
                </a:schemeClr>
              </a:gs>
              <a:gs pos="100000">
                <a:schemeClr val="tx2"/>
              </a:gs>
            </a:gsLst>
            <a:path path="shape">
              <a:fillToRect l="50000" t="50000" r="50000" b="50000"/>
            </a:path>
          </a:gradFill>
          <a:ln>
            <a:noFill/>
          </a:ln>
          <a:effectLst/>
          <a:extLst/>
        </p:spPr>
        <p:txBody>
          <a:bodyPr wrap="none" anchor="ctr"/>
          <a:lstStyle/>
          <a:p>
            <a:endParaRPr lang="fr-FR"/>
          </a:p>
        </p:txBody>
      </p:sp>
      <p:sp>
        <p:nvSpPr>
          <p:cNvPr id="282" name="Oval 5042"/>
          <p:cNvSpPr>
            <a:spLocks noChangeAspect="1" noChangeArrowheads="1"/>
          </p:cNvSpPr>
          <p:nvPr/>
        </p:nvSpPr>
        <p:spPr bwMode="auto">
          <a:xfrm>
            <a:off x="1317600" y="5032342"/>
            <a:ext cx="117540" cy="136254"/>
          </a:xfrm>
          <a:prstGeom prst="ellipse">
            <a:avLst/>
          </a:prstGeom>
          <a:gradFill rotWithShape="1">
            <a:gsLst>
              <a:gs pos="0">
                <a:schemeClr val="tx2">
                  <a:lumMod val="20000"/>
                  <a:lumOff val="80000"/>
                </a:schemeClr>
              </a:gs>
              <a:gs pos="100000">
                <a:schemeClr val="tx2"/>
              </a:gs>
            </a:gsLst>
            <a:path path="shape">
              <a:fillToRect l="50000" t="50000" r="50000" b="50000"/>
            </a:path>
          </a:gradFill>
          <a:ln>
            <a:noFill/>
          </a:ln>
          <a:effectLst/>
          <a:extLst/>
        </p:spPr>
        <p:txBody>
          <a:bodyPr wrap="none" anchor="ctr"/>
          <a:lstStyle/>
          <a:p>
            <a:endParaRPr lang="fr-FR"/>
          </a:p>
        </p:txBody>
      </p:sp>
      <p:sp>
        <p:nvSpPr>
          <p:cNvPr id="283" name="Oval 5042"/>
          <p:cNvSpPr>
            <a:spLocks noChangeAspect="1" noChangeArrowheads="1"/>
          </p:cNvSpPr>
          <p:nvPr/>
        </p:nvSpPr>
        <p:spPr bwMode="auto">
          <a:xfrm>
            <a:off x="1317600" y="2152244"/>
            <a:ext cx="117540" cy="136254"/>
          </a:xfrm>
          <a:prstGeom prst="ellipse">
            <a:avLst/>
          </a:prstGeom>
          <a:gradFill rotWithShape="1">
            <a:gsLst>
              <a:gs pos="0">
                <a:schemeClr val="tx2">
                  <a:lumMod val="20000"/>
                  <a:lumOff val="80000"/>
                </a:schemeClr>
              </a:gs>
              <a:gs pos="100000">
                <a:schemeClr val="tx2"/>
              </a:gs>
            </a:gsLst>
            <a:path path="shape">
              <a:fillToRect l="50000" t="50000" r="50000" b="50000"/>
            </a:path>
          </a:gradFill>
          <a:ln>
            <a:noFill/>
          </a:ln>
          <a:effectLst/>
          <a:extLst/>
        </p:spPr>
        <p:txBody>
          <a:bodyPr wrap="none" anchor="ctr"/>
          <a:lstStyle/>
          <a:p>
            <a:endParaRPr lang="fr-FR"/>
          </a:p>
        </p:txBody>
      </p:sp>
      <p:cxnSp>
        <p:nvCxnSpPr>
          <p:cNvPr id="284" name="Connecteur droit 283"/>
          <p:cNvCxnSpPr>
            <a:stCxn id="283" idx="0"/>
            <a:endCxn id="276" idx="0"/>
          </p:cNvCxnSpPr>
          <p:nvPr/>
        </p:nvCxnSpPr>
        <p:spPr>
          <a:xfrm flipV="1">
            <a:off x="1376370" y="1434074"/>
            <a:ext cx="2969132" cy="7181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5" name="Connecteur droit 284"/>
          <p:cNvCxnSpPr>
            <a:stCxn id="283" idx="4"/>
            <a:endCxn id="276" idx="4"/>
          </p:cNvCxnSpPr>
          <p:nvPr/>
        </p:nvCxnSpPr>
        <p:spPr>
          <a:xfrm>
            <a:off x="1376370" y="2288498"/>
            <a:ext cx="2969132" cy="1348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6" name="Explosion 2 285"/>
          <p:cNvSpPr/>
          <p:nvPr/>
        </p:nvSpPr>
        <p:spPr>
          <a:xfrm>
            <a:off x="1155839" y="5132525"/>
            <a:ext cx="489009" cy="229620"/>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7" name="Oval 5042"/>
          <p:cNvSpPr>
            <a:spLocks noChangeAspect="1" noChangeArrowheads="1"/>
          </p:cNvSpPr>
          <p:nvPr/>
        </p:nvSpPr>
        <p:spPr bwMode="auto">
          <a:xfrm>
            <a:off x="3438561" y="5201029"/>
            <a:ext cx="62111" cy="72000"/>
          </a:xfrm>
          <a:prstGeom prst="ellipse">
            <a:avLst/>
          </a:prstGeom>
          <a:gradFill rotWithShape="1">
            <a:gsLst>
              <a:gs pos="0">
                <a:schemeClr val="accent2">
                  <a:lumMod val="20000"/>
                  <a:lumOff val="80000"/>
                </a:schemeClr>
              </a:gs>
              <a:gs pos="100000">
                <a:srgbClr val="FF0000"/>
              </a:gs>
            </a:gsLst>
            <a:path path="shape">
              <a:fillToRect l="50000" t="50000" r="50000" b="50000"/>
            </a:path>
          </a:gradFill>
          <a:ln>
            <a:noFill/>
          </a:ln>
          <a:effectLst/>
          <a:extLst/>
        </p:spPr>
        <p:txBody>
          <a:bodyPr wrap="none" anchor="ctr"/>
          <a:lstStyle/>
          <a:p>
            <a:endParaRPr lang="fr-FR"/>
          </a:p>
        </p:txBody>
      </p:sp>
      <p:sp>
        <p:nvSpPr>
          <p:cNvPr id="288" name="Oval 5042"/>
          <p:cNvSpPr>
            <a:spLocks noChangeAspect="1" noChangeArrowheads="1"/>
          </p:cNvSpPr>
          <p:nvPr/>
        </p:nvSpPr>
        <p:spPr bwMode="auto">
          <a:xfrm>
            <a:off x="2161046" y="5192493"/>
            <a:ext cx="62111" cy="72000"/>
          </a:xfrm>
          <a:prstGeom prst="ellipse">
            <a:avLst/>
          </a:prstGeom>
          <a:gradFill rotWithShape="1">
            <a:gsLst>
              <a:gs pos="0">
                <a:schemeClr val="accent3">
                  <a:lumMod val="20000"/>
                  <a:lumOff val="80000"/>
                </a:schemeClr>
              </a:gs>
              <a:gs pos="100000">
                <a:schemeClr val="accent3">
                  <a:lumMod val="75000"/>
                </a:schemeClr>
              </a:gs>
            </a:gsLst>
            <a:path path="shape">
              <a:fillToRect l="50000" t="50000" r="50000" b="50000"/>
            </a:path>
          </a:gradFill>
          <a:ln>
            <a:noFill/>
          </a:ln>
          <a:effectLst/>
          <a:extLst/>
        </p:spPr>
        <p:txBody>
          <a:bodyPr wrap="none" anchor="ctr"/>
          <a:lstStyle/>
          <a:p>
            <a:endParaRPr lang="fr-FR"/>
          </a:p>
        </p:txBody>
      </p:sp>
      <p:sp>
        <p:nvSpPr>
          <p:cNvPr id="289" name="Oval 5042"/>
          <p:cNvSpPr>
            <a:spLocks noChangeAspect="1" noChangeArrowheads="1"/>
          </p:cNvSpPr>
          <p:nvPr/>
        </p:nvSpPr>
        <p:spPr bwMode="auto">
          <a:xfrm>
            <a:off x="2330603" y="5192675"/>
            <a:ext cx="62111" cy="72000"/>
          </a:xfrm>
          <a:prstGeom prst="ellipse">
            <a:avLst/>
          </a:prstGeom>
          <a:gradFill rotWithShape="1">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fr-FR"/>
          </a:p>
        </p:txBody>
      </p:sp>
      <p:sp>
        <p:nvSpPr>
          <p:cNvPr id="290" name="Oval 5042"/>
          <p:cNvSpPr>
            <a:spLocks noChangeAspect="1" noChangeArrowheads="1"/>
          </p:cNvSpPr>
          <p:nvPr/>
        </p:nvSpPr>
        <p:spPr bwMode="auto">
          <a:xfrm>
            <a:off x="2268492" y="5192675"/>
            <a:ext cx="62111" cy="72000"/>
          </a:xfrm>
          <a:prstGeom prst="ellipse">
            <a:avLst/>
          </a:prstGeom>
          <a:gradFill rotWithShape="1">
            <a:gsLst>
              <a:gs pos="0">
                <a:schemeClr val="accent4">
                  <a:lumMod val="20000"/>
                  <a:lumOff val="80000"/>
                </a:schemeClr>
              </a:gs>
              <a:gs pos="100000">
                <a:schemeClr val="accent4">
                  <a:lumMod val="75000"/>
                </a:schemeClr>
              </a:gs>
            </a:gsLst>
            <a:path path="shape">
              <a:fillToRect l="50000" t="50000" r="50000" b="50000"/>
            </a:path>
          </a:gradFill>
          <a:ln>
            <a:noFill/>
          </a:ln>
          <a:effectLst/>
          <a:extLst/>
        </p:spPr>
        <p:txBody>
          <a:bodyPr wrap="none" anchor="ctr"/>
          <a:lstStyle/>
          <a:p>
            <a:endParaRPr lang="fr-FR"/>
          </a:p>
        </p:txBody>
      </p:sp>
      <p:sp>
        <p:nvSpPr>
          <p:cNvPr id="291" name="Oval 5042"/>
          <p:cNvSpPr>
            <a:spLocks noChangeAspect="1" noChangeArrowheads="1"/>
          </p:cNvSpPr>
          <p:nvPr/>
        </p:nvSpPr>
        <p:spPr bwMode="auto">
          <a:xfrm>
            <a:off x="2219326" y="5192493"/>
            <a:ext cx="62111" cy="72000"/>
          </a:xfrm>
          <a:prstGeom prst="ellipse">
            <a:avLst/>
          </a:prstGeom>
          <a:gradFill rotWithShape="1">
            <a:gsLst>
              <a:gs pos="0">
                <a:schemeClr val="accent2">
                  <a:lumMod val="20000"/>
                  <a:lumOff val="80000"/>
                </a:schemeClr>
              </a:gs>
              <a:gs pos="100000">
                <a:srgbClr val="FF0000"/>
              </a:gs>
            </a:gsLst>
            <a:path path="shape">
              <a:fillToRect l="50000" t="50000" r="50000" b="50000"/>
            </a:path>
          </a:gradFill>
          <a:ln>
            <a:noFill/>
          </a:ln>
          <a:effectLst/>
          <a:extLst/>
        </p:spPr>
        <p:txBody>
          <a:bodyPr wrap="none" anchor="ctr"/>
          <a:lstStyle/>
          <a:p>
            <a:endParaRPr lang="fr-FR"/>
          </a:p>
        </p:txBody>
      </p:sp>
      <p:sp>
        <p:nvSpPr>
          <p:cNvPr id="292" name="Oval 5042"/>
          <p:cNvSpPr>
            <a:spLocks noChangeAspect="1" noChangeArrowheads="1"/>
          </p:cNvSpPr>
          <p:nvPr/>
        </p:nvSpPr>
        <p:spPr bwMode="auto">
          <a:xfrm>
            <a:off x="5292080" y="5206561"/>
            <a:ext cx="62111" cy="72000"/>
          </a:xfrm>
          <a:prstGeom prst="ellipse">
            <a:avLst/>
          </a:prstGeom>
          <a:gradFill rotWithShape="1">
            <a:gsLst>
              <a:gs pos="0">
                <a:schemeClr val="accent2">
                  <a:lumMod val="20000"/>
                  <a:lumOff val="80000"/>
                </a:schemeClr>
              </a:gs>
              <a:gs pos="100000">
                <a:srgbClr val="FF0000"/>
              </a:gs>
            </a:gsLst>
            <a:path path="shape">
              <a:fillToRect l="50000" t="50000" r="50000" b="50000"/>
            </a:path>
          </a:gradFill>
          <a:ln>
            <a:noFill/>
          </a:ln>
          <a:effectLst/>
          <a:extLst/>
        </p:spPr>
        <p:txBody>
          <a:bodyPr wrap="none" anchor="ctr"/>
          <a:lstStyle/>
          <a:p>
            <a:endParaRPr lang="fr-FR"/>
          </a:p>
        </p:txBody>
      </p:sp>
      <p:sp>
        <p:nvSpPr>
          <p:cNvPr id="293" name="Oval 5042"/>
          <p:cNvSpPr>
            <a:spLocks noChangeAspect="1" noChangeArrowheads="1"/>
          </p:cNvSpPr>
          <p:nvPr/>
        </p:nvSpPr>
        <p:spPr bwMode="auto">
          <a:xfrm>
            <a:off x="1404084" y="5192493"/>
            <a:ext cx="62111" cy="72000"/>
          </a:xfrm>
          <a:prstGeom prst="ellipse">
            <a:avLst/>
          </a:prstGeom>
          <a:gradFill rotWithShape="1">
            <a:gsLst>
              <a:gs pos="0">
                <a:schemeClr val="accent2">
                  <a:lumMod val="20000"/>
                  <a:lumOff val="80000"/>
                </a:schemeClr>
              </a:gs>
              <a:gs pos="100000">
                <a:srgbClr val="FF0000"/>
              </a:gs>
            </a:gsLst>
            <a:path path="shape">
              <a:fillToRect l="50000" t="50000" r="50000" b="50000"/>
            </a:path>
          </a:gradFill>
          <a:ln>
            <a:noFill/>
          </a:ln>
          <a:effectLst/>
          <a:extLst/>
        </p:spPr>
        <p:txBody>
          <a:bodyPr wrap="none" anchor="ctr"/>
          <a:lstStyle/>
          <a:p>
            <a:endParaRPr lang="fr-FR"/>
          </a:p>
        </p:txBody>
      </p:sp>
      <p:sp>
        <p:nvSpPr>
          <p:cNvPr id="294" name="Oval 5042"/>
          <p:cNvSpPr>
            <a:spLocks noChangeAspect="1" noChangeArrowheads="1"/>
          </p:cNvSpPr>
          <p:nvPr/>
        </p:nvSpPr>
        <p:spPr bwMode="auto">
          <a:xfrm>
            <a:off x="6585547" y="5200490"/>
            <a:ext cx="62111" cy="72000"/>
          </a:xfrm>
          <a:prstGeom prst="ellipse">
            <a:avLst/>
          </a:prstGeom>
          <a:gradFill rotWithShape="1">
            <a:gsLst>
              <a:gs pos="0">
                <a:schemeClr val="accent2">
                  <a:lumMod val="20000"/>
                  <a:lumOff val="80000"/>
                </a:schemeClr>
              </a:gs>
              <a:gs pos="100000">
                <a:srgbClr val="FF0000"/>
              </a:gs>
            </a:gsLst>
            <a:path path="shape">
              <a:fillToRect l="50000" t="50000" r="50000" b="50000"/>
            </a:path>
          </a:gradFill>
          <a:ln>
            <a:noFill/>
          </a:ln>
          <a:effectLst/>
          <a:extLst/>
        </p:spPr>
        <p:txBody>
          <a:bodyPr wrap="none" anchor="ctr"/>
          <a:lstStyle/>
          <a:p>
            <a:endParaRPr lang="fr-FR"/>
          </a:p>
        </p:txBody>
      </p:sp>
      <p:sp>
        <p:nvSpPr>
          <p:cNvPr id="295" name="Oval 5042"/>
          <p:cNvSpPr>
            <a:spLocks noChangeAspect="1" noChangeArrowheads="1"/>
          </p:cNvSpPr>
          <p:nvPr/>
        </p:nvSpPr>
        <p:spPr bwMode="auto">
          <a:xfrm>
            <a:off x="3362759" y="5200490"/>
            <a:ext cx="62111" cy="72000"/>
          </a:xfrm>
          <a:prstGeom prst="ellipse">
            <a:avLst/>
          </a:prstGeom>
          <a:gradFill rotWithShape="1">
            <a:gsLst>
              <a:gs pos="0">
                <a:schemeClr val="accent3">
                  <a:lumMod val="20000"/>
                  <a:lumOff val="80000"/>
                </a:schemeClr>
              </a:gs>
              <a:gs pos="100000">
                <a:schemeClr val="accent3">
                  <a:lumMod val="75000"/>
                </a:schemeClr>
              </a:gs>
            </a:gsLst>
            <a:path path="shape">
              <a:fillToRect l="50000" t="50000" r="50000" b="50000"/>
            </a:path>
          </a:gradFill>
          <a:ln>
            <a:noFill/>
          </a:ln>
          <a:effectLst/>
          <a:extLst/>
        </p:spPr>
        <p:txBody>
          <a:bodyPr wrap="none" anchor="ctr"/>
          <a:lstStyle/>
          <a:p>
            <a:endParaRPr lang="fr-FR"/>
          </a:p>
        </p:txBody>
      </p:sp>
      <p:sp>
        <p:nvSpPr>
          <p:cNvPr id="296" name="Oval 5042"/>
          <p:cNvSpPr>
            <a:spLocks noChangeAspect="1" noChangeArrowheads="1"/>
          </p:cNvSpPr>
          <p:nvPr/>
        </p:nvSpPr>
        <p:spPr bwMode="auto">
          <a:xfrm>
            <a:off x="5148506" y="5196017"/>
            <a:ext cx="62111" cy="72000"/>
          </a:xfrm>
          <a:prstGeom prst="ellipse">
            <a:avLst/>
          </a:prstGeom>
          <a:gradFill rotWithShape="1">
            <a:gsLst>
              <a:gs pos="0">
                <a:schemeClr val="accent3">
                  <a:lumMod val="20000"/>
                  <a:lumOff val="80000"/>
                </a:schemeClr>
              </a:gs>
              <a:gs pos="100000">
                <a:schemeClr val="accent3">
                  <a:lumMod val="75000"/>
                </a:schemeClr>
              </a:gs>
            </a:gsLst>
            <a:path path="shape">
              <a:fillToRect l="50000" t="50000" r="50000" b="50000"/>
            </a:path>
          </a:gradFill>
          <a:ln>
            <a:noFill/>
          </a:ln>
          <a:effectLst/>
          <a:extLst/>
        </p:spPr>
        <p:txBody>
          <a:bodyPr wrap="none" anchor="ctr"/>
          <a:lstStyle/>
          <a:p>
            <a:endParaRPr lang="fr-FR"/>
          </a:p>
        </p:txBody>
      </p:sp>
      <p:sp>
        <p:nvSpPr>
          <p:cNvPr id="297" name="Oval 5042"/>
          <p:cNvSpPr>
            <a:spLocks noChangeAspect="1" noChangeArrowheads="1"/>
          </p:cNvSpPr>
          <p:nvPr/>
        </p:nvSpPr>
        <p:spPr bwMode="auto">
          <a:xfrm>
            <a:off x="1373029" y="5196017"/>
            <a:ext cx="62111" cy="72000"/>
          </a:xfrm>
          <a:prstGeom prst="ellipse">
            <a:avLst/>
          </a:prstGeom>
          <a:gradFill rotWithShape="1">
            <a:gsLst>
              <a:gs pos="0">
                <a:schemeClr val="accent3">
                  <a:lumMod val="20000"/>
                  <a:lumOff val="80000"/>
                </a:schemeClr>
              </a:gs>
              <a:gs pos="100000">
                <a:schemeClr val="accent3">
                  <a:lumMod val="75000"/>
                </a:schemeClr>
              </a:gs>
            </a:gsLst>
            <a:path path="shape">
              <a:fillToRect l="50000" t="50000" r="50000" b="50000"/>
            </a:path>
          </a:gradFill>
          <a:ln>
            <a:noFill/>
          </a:ln>
          <a:effectLst/>
          <a:extLst/>
        </p:spPr>
        <p:txBody>
          <a:bodyPr wrap="none" anchor="ctr"/>
          <a:lstStyle/>
          <a:p>
            <a:endParaRPr lang="fr-FR"/>
          </a:p>
        </p:txBody>
      </p:sp>
      <p:sp>
        <p:nvSpPr>
          <p:cNvPr id="298" name="Oval 5042"/>
          <p:cNvSpPr>
            <a:spLocks noChangeAspect="1" noChangeArrowheads="1"/>
          </p:cNvSpPr>
          <p:nvPr/>
        </p:nvSpPr>
        <p:spPr bwMode="auto">
          <a:xfrm>
            <a:off x="6591754" y="5204459"/>
            <a:ext cx="62111" cy="72000"/>
          </a:xfrm>
          <a:prstGeom prst="ellipse">
            <a:avLst/>
          </a:prstGeom>
          <a:gradFill rotWithShape="1">
            <a:gsLst>
              <a:gs pos="0">
                <a:schemeClr val="accent3">
                  <a:lumMod val="20000"/>
                  <a:lumOff val="80000"/>
                </a:schemeClr>
              </a:gs>
              <a:gs pos="100000">
                <a:schemeClr val="accent3">
                  <a:lumMod val="75000"/>
                </a:schemeClr>
              </a:gs>
            </a:gsLst>
            <a:path path="shape">
              <a:fillToRect l="50000" t="50000" r="50000" b="50000"/>
            </a:path>
          </a:gradFill>
          <a:ln>
            <a:noFill/>
          </a:ln>
          <a:effectLst/>
          <a:extLst/>
        </p:spPr>
        <p:txBody>
          <a:bodyPr wrap="none" anchor="ctr"/>
          <a:lstStyle/>
          <a:p>
            <a:endParaRPr lang="fr-FR"/>
          </a:p>
        </p:txBody>
      </p:sp>
      <p:sp>
        <p:nvSpPr>
          <p:cNvPr id="299" name="Oval 5042"/>
          <p:cNvSpPr>
            <a:spLocks noChangeAspect="1" noChangeArrowheads="1"/>
          </p:cNvSpPr>
          <p:nvPr/>
        </p:nvSpPr>
        <p:spPr bwMode="auto">
          <a:xfrm>
            <a:off x="3593853" y="5196017"/>
            <a:ext cx="62111" cy="72000"/>
          </a:xfrm>
          <a:prstGeom prst="ellipse">
            <a:avLst/>
          </a:prstGeom>
          <a:gradFill rotWithShape="1">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fr-FR"/>
          </a:p>
        </p:txBody>
      </p:sp>
      <p:sp>
        <p:nvSpPr>
          <p:cNvPr id="300" name="Oval 5042"/>
          <p:cNvSpPr>
            <a:spLocks noChangeAspect="1" noChangeArrowheads="1"/>
          </p:cNvSpPr>
          <p:nvPr/>
        </p:nvSpPr>
        <p:spPr bwMode="auto">
          <a:xfrm>
            <a:off x="5724128" y="5192493"/>
            <a:ext cx="62111" cy="72000"/>
          </a:xfrm>
          <a:prstGeom prst="ellipse">
            <a:avLst/>
          </a:prstGeom>
          <a:gradFill rotWithShape="1">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fr-FR"/>
          </a:p>
        </p:txBody>
      </p:sp>
      <p:sp>
        <p:nvSpPr>
          <p:cNvPr id="301" name="Oval 5042"/>
          <p:cNvSpPr>
            <a:spLocks noChangeAspect="1" noChangeArrowheads="1"/>
          </p:cNvSpPr>
          <p:nvPr/>
        </p:nvSpPr>
        <p:spPr bwMode="auto">
          <a:xfrm>
            <a:off x="1463355" y="5196017"/>
            <a:ext cx="62111" cy="72000"/>
          </a:xfrm>
          <a:prstGeom prst="ellipse">
            <a:avLst/>
          </a:prstGeom>
          <a:gradFill rotWithShape="1">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fr-FR"/>
          </a:p>
        </p:txBody>
      </p:sp>
      <p:sp>
        <p:nvSpPr>
          <p:cNvPr id="302" name="Oval 5042"/>
          <p:cNvSpPr>
            <a:spLocks noChangeAspect="1" noChangeArrowheads="1"/>
          </p:cNvSpPr>
          <p:nvPr/>
        </p:nvSpPr>
        <p:spPr bwMode="auto">
          <a:xfrm>
            <a:off x="6588224" y="5192493"/>
            <a:ext cx="62111" cy="72000"/>
          </a:xfrm>
          <a:prstGeom prst="ellipse">
            <a:avLst/>
          </a:prstGeom>
          <a:gradFill rotWithShape="1">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fr-FR"/>
          </a:p>
        </p:txBody>
      </p:sp>
      <p:sp>
        <p:nvSpPr>
          <p:cNvPr id="303" name="Oval 5042"/>
          <p:cNvSpPr>
            <a:spLocks noChangeAspect="1" noChangeArrowheads="1"/>
          </p:cNvSpPr>
          <p:nvPr/>
        </p:nvSpPr>
        <p:spPr bwMode="auto">
          <a:xfrm>
            <a:off x="3521410" y="5201029"/>
            <a:ext cx="62111" cy="72000"/>
          </a:xfrm>
          <a:prstGeom prst="ellipse">
            <a:avLst/>
          </a:prstGeom>
          <a:gradFill rotWithShape="1">
            <a:gsLst>
              <a:gs pos="0">
                <a:schemeClr val="accent4">
                  <a:lumMod val="20000"/>
                  <a:lumOff val="80000"/>
                </a:schemeClr>
              </a:gs>
              <a:gs pos="100000">
                <a:schemeClr val="accent4">
                  <a:lumMod val="75000"/>
                </a:schemeClr>
              </a:gs>
            </a:gsLst>
            <a:path path="shape">
              <a:fillToRect l="50000" t="50000" r="50000" b="50000"/>
            </a:path>
          </a:gradFill>
          <a:ln>
            <a:noFill/>
          </a:ln>
          <a:effectLst/>
          <a:extLst/>
        </p:spPr>
        <p:txBody>
          <a:bodyPr wrap="none" anchor="ctr"/>
          <a:lstStyle/>
          <a:p>
            <a:endParaRPr lang="fr-FR"/>
          </a:p>
        </p:txBody>
      </p:sp>
      <p:sp>
        <p:nvSpPr>
          <p:cNvPr id="304" name="Oval 5042"/>
          <p:cNvSpPr>
            <a:spLocks noChangeAspect="1" noChangeArrowheads="1"/>
          </p:cNvSpPr>
          <p:nvPr/>
        </p:nvSpPr>
        <p:spPr bwMode="auto">
          <a:xfrm>
            <a:off x="5508104" y="5204459"/>
            <a:ext cx="62111" cy="72000"/>
          </a:xfrm>
          <a:prstGeom prst="ellipse">
            <a:avLst/>
          </a:prstGeom>
          <a:gradFill rotWithShape="1">
            <a:gsLst>
              <a:gs pos="0">
                <a:schemeClr val="accent4">
                  <a:lumMod val="20000"/>
                  <a:lumOff val="80000"/>
                </a:schemeClr>
              </a:gs>
              <a:gs pos="100000">
                <a:schemeClr val="accent4">
                  <a:lumMod val="75000"/>
                </a:schemeClr>
              </a:gs>
            </a:gsLst>
            <a:path path="shape">
              <a:fillToRect l="50000" t="50000" r="50000" b="50000"/>
            </a:path>
          </a:gradFill>
          <a:ln>
            <a:noFill/>
          </a:ln>
          <a:effectLst/>
          <a:extLst/>
        </p:spPr>
        <p:txBody>
          <a:bodyPr wrap="none" anchor="ctr"/>
          <a:lstStyle/>
          <a:p>
            <a:endParaRPr lang="fr-FR"/>
          </a:p>
        </p:txBody>
      </p:sp>
      <p:sp>
        <p:nvSpPr>
          <p:cNvPr id="305" name="Oval 5042"/>
          <p:cNvSpPr>
            <a:spLocks noChangeAspect="1" noChangeArrowheads="1"/>
          </p:cNvSpPr>
          <p:nvPr/>
        </p:nvSpPr>
        <p:spPr bwMode="auto">
          <a:xfrm>
            <a:off x="1441082" y="5201166"/>
            <a:ext cx="62111" cy="72000"/>
          </a:xfrm>
          <a:prstGeom prst="ellipse">
            <a:avLst/>
          </a:prstGeom>
          <a:gradFill rotWithShape="1">
            <a:gsLst>
              <a:gs pos="0">
                <a:schemeClr val="accent4">
                  <a:lumMod val="20000"/>
                  <a:lumOff val="80000"/>
                </a:schemeClr>
              </a:gs>
              <a:gs pos="100000">
                <a:schemeClr val="accent4">
                  <a:lumMod val="75000"/>
                </a:schemeClr>
              </a:gs>
            </a:gsLst>
            <a:path path="shape">
              <a:fillToRect l="50000" t="50000" r="50000" b="50000"/>
            </a:path>
          </a:gradFill>
          <a:ln>
            <a:noFill/>
          </a:ln>
          <a:effectLst/>
          <a:extLst/>
        </p:spPr>
        <p:txBody>
          <a:bodyPr wrap="none" anchor="ctr"/>
          <a:lstStyle/>
          <a:p>
            <a:endParaRPr lang="fr-FR"/>
          </a:p>
        </p:txBody>
      </p:sp>
      <p:sp>
        <p:nvSpPr>
          <p:cNvPr id="306" name="Oval 5042"/>
          <p:cNvSpPr>
            <a:spLocks noChangeAspect="1" noChangeArrowheads="1"/>
          </p:cNvSpPr>
          <p:nvPr/>
        </p:nvSpPr>
        <p:spPr bwMode="auto">
          <a:xfrm>
            <a:off x="6596813" y="5192222"/>
            <a:ext cx="62111" cy="72000"/>
          </a:xfrm>
          <a:prstGeom prst="ellipse">
            <a:avLst/>
          </a:prstGeom>
          <a:gradFill rotWithShape="1">
            <a:gsLst>
              <a:gs pos="0">
                <a:schemeClr val="accent4">
                  <a:lumMod val="20000"/>
                  <a:lumOff val="80000"/>
                </a:schemeClr>
              </a:gs>
              <a:gs pos="100000">
                <a:schemeClr val="accent4">
                  <a:lumMod val="75000"/>
                </a:schemeClr>
              </a:gs>
            </a:gsLst>
            <a:path path="shape">
              <a:fillToRect l="50000" t="50000" r="50000" b="50000"/>
            </a:path>
          </a:gradFill>
          <a:ln>
            <a:noFill/>
          </a:ln>
          <a:effectLst/>
          <a:extLst/>
        </p:spPr>
        <p:txBody>
          <a:bodyPr wrap="none" anchor="ctr"/>
          <a:lstStyle/>
          <a:p>
            <a:endParaRPr lang="fr-FR"/>
          </a:p>
        </p:txBody>
      </p:sp>
      <p:cxnSp>
        <p:nvCxnSpPr>
          <p:cNvPr id="307" name="Connecteur droit avec flèche 306"/>
          <p:cNvCxnSpPr/>
          <p:nvPr/>
        </p:nvCxnSpPr>
        <p:spPr>
          <a:xfrm flipV="1">
            <a:off x="7430851" y="4189210"/>
            <a:ext cx="0" cy="13640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8" name="Connecteur droit avec flèche 307"/>
          <p:cNvCxnSpPr/>
          <p:nvPr/>
        </p:nvCxnSpPr>
        <p:spPr>
          <a:xfrm>
            <a:off x="7286869" y="5365349"/>
            <a:ext cx="1461595" cy="31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9" name="Forme libre 308"/>
          <p:cNvSpPr/>
          <p:nvPr/>
        </p:nvSpPr>
        <p:spPr>
          <a:xfrm>
            <a:off x="7571480" y="4365498"/>
            <a:ext cx="133368" cy="1030780"/>
          </a:xfrm>
          <a:custGeom>
            <a:avLst/>
            <a:gdLst>
              <a:gd name="connsiteX0" fmla="*/ 0 w 190500"/>
              <a:gd name="connsiteY0" fmla="*/ 734061 h 743586"/>
              <a:gd name="connsiteX1" fmla="*/ 28575 w 190500"/>
              <a:gd name="connsiteY1" fmla="*/ 248286 h 743586"/>
              <a:gd name="connsiteX2" fmla="*/ 114300 w 190500"/>
              <a:gd name="connsiteY2" fmla="*/ 636 h 743586"/>
              <a:gd name="connsiteX3" fmla="*/ 161925 w 190500"/>
              <a:gd name="connsiteY3" fmla="*/ 314961 h 743586"/>
              <a:gd name="connsiteX4" fmla="*/ 190500 w 190500"/>
              <a:gd name="connsiteY4" fmla="*/ 743586 h 743586"/>
              <a:gd name="connsiteX5" fmla="*/ 190500 w 190500"/>
              <a:gd name="connsiteY5" fmla="*/ 743586 h 743586"/>
              <a:gd name="connsiteX6" fmla="*/ 190500 w 190500"/>
              <a:gd name="connsiteY6" fmla="*/ 743586 h 74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743586">
                <a:moveTo>
                  <a:pt x="0" y="734061"/>
                </a:moveTo>
                <a:cubicBezTo>
                  <a:pt x="4762" y="552292"/>
                  <a:pt x="9525" y="370523"/>
                  <a:pt x="28575" y="248286"/>
                </a:cubicBezTo>
                <a:cubicBezTo>
                  <a:pt x="47625" y="126049"/>
                  <a:pt x="92075" y="-10476"/>
                  <a:pt x="114300" y="636"/>
                </a:cubicBezTo>
                <a:cubicBezTo>
                  <a:pt x="136525" y="11748"/>
                  <a:pt x="149225" y="191136"/>
                  <a:pt x="161925" y="314961"/>
                </a:cubicBezTo>
                <a:cubicBezTo>
                  <a:pt x="174625" y="438786"/>
                  <a:pt x="190500" y="743586"/>
                  <a:pt x="190500" y="743586"/>
                </a:cubicBezTo>
                <a:lnTo>
                  <a:pt x="190500" y="743586"/>
                </a:lnTo>
                <a:lnTo>
                  <a:pt x="190500" y="743586"/>
                </a:lnTo>
              </a:path>
            </a:pathLst>
          </a:cu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0" name="Forme libre 309"/>
          <p:cNvSpPr/>
          <p:nvPr/>
        </p:nvSpPr>
        <p:spPr>
          <a:xfrm>
            <a:off x="7849565" y="4704615"/>
            <a:ext cx="133368" cy="699547"/>
          </a:xfrm>
          <a:custGeom>
            <a:avLst/>
            <a:gdLst>
              <a:gd name="connsiteX0" fmla="*/ 0 w 190500"/>
              <a:gd name="connsiteY0" fmla="*/ 734061 h 743586"/>
              <a:gd name="connsiteX1" fmla="*/ 28575 w 190500"/>
              <a:gd name="connsiteY1" fmla="*/ 248286 h 743586"/>
              <a:gd name="connsiteX2" fmla="*/ 114300 w 190500"/>
              <a:gd name="connsiteY2" fmla="*/ 636 h 743586"/>
              <a:gd name="connsiteX3" fmla="*/ 161925 w 190500"/>
              <a:gd name="connsiteY3" fmla="*/ 314961 h 743586"/>
              <a:gd name="connsiteX4" fmla="*/ 190500 w 190500"/>
              <a:gd name="connsiteY4" fmla="*/ 743586 h 743586"/>
              <a:gd name="connsiteX5" fmla="*/ 190500 w 190500"/>
              <a:gd name="connsiteY5" fmla="*/ 743586 h 743586"/>
              <a:gd name="connsiteX6" fmla="*/ 190500 w 190500"/>
              <a:gd name="connsiteY6" fmla="*/ 743586 h 74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743586">
                <a:moveTo>
                  <a:pt x="0" y="734061"/>
                </a:moveTo>
                <a:cubicBezTo>
                  <a:pt x="4762" y="552292"/>
                  <a:pt x="9525" y="370523"/>
                  <a:pt x="28575" y="248286"/>
                </a:cubicBezTo>
                <a:cubicBezTo>
                  <a:pt x="47625" y="126049"/>
                  <a:pt x="92075" y="-10476"/>
                  <a:pt x="114300" y="636"/>
                </a:cubicBezTo>
                <a:cubicBezTo>
                  <a:pt x="136525" y="11748"/>
                  <a:pt x="149225" y="191136"/>
                  <a:pt x="161925" y="314961"/>
                </a:cubicBezTo>
                <a:cubicBezTo>
                  <a:pt x="174625" y="438786"/>
                  <a:pt x="190500" y="743586"/>
                  <a:pt x="190500" y="743586"/>
                </a:cubicBezTo>
                <a:lnTo>
                  <a:pt x="190500" y="743586"/>
                </a:lnTo>
                <a:lnTo>
                  <a:pt x="190500" y="743586"/>
                </a:lnTo>
              </a:path>
            </a:pathLst>
          </a:cu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1" name="Forme libre 310"/>
          <p:cNvSpPr/>
          <p:nvPr/>
        </p:nvSpPr>
        <p:spPr>
          <a:xfrm>
            <a:off x="8123931" y="4500176"/>
            <a:ext cx="133368" cy="904569"/>
          </a:xfrm>
          <a:custGeom>
            <a:avLst/>
            <a:gdLst>
              <a:gd name="connsiteX0" fmla="*/ 0 w 190500"/>
              <a:gd name="connsiteY0" fmla="*/ 734061 h 743586"/>
              <a:gd name="connsiteX1" fmla="*/ 28575 w 190500"/>
              <a:gd name="connsiteY1" fmla="*/ 248286 h 743586"/>
              <a:gd name="connsiteX2" fmla="*/ 114300 w 190500"/>
              <a:gd name="connsiteY2" fmla="*/ 636 h 743586"/>
              <a:gd name="connsiteX3" fmla="*/ 161925 w 190500"/>
              <a:gd name="connsiteY3" fmla="*/ 314961 h 743586"/>
              <a:gd name="connsiteX4" fmla="*/ 190500 w 190500"/>
              <a:gd name="connsiteY4" fmla="*/ 743586 h 743586"/>
              <a:gd name="connsiteX5" fmla="*/ 190500 w 190500"/>
              <a:gd name="connsiteY5" fmla="*/ 743586 h 743586"/>
              <a:gd name="connsiteX6" fmla="*/ 190500 w 190500"/>
              <a:gd name="connsiteY6" fmla="*/ 743586 h 74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743586">
                <a:moveTo>
                  <a:pt x="0" y="734061"/>
                </a:moveTo>
                <a:cubicBezTo>
                  <a:pt x="4762" y="552292"/>
                  <a:pt x="9525" y="370523"/>
                  <a:pt x="28575" y="248286"/>
                </a:cubicBezTo>
                <a:cubicBezTo>
                  <a:pt x="47625" y="126049"/>
                  <a:pt x="92075" y="-10476"/>
                  <a:pt x="114300" y="636"/>
                </a:cubicBezTo>
                <a:cubicBezTo>
                  <a:pt x="136525" y="11748"/>
                  <a:pt x="149225" y="191136"/>
                  <a:pt x="161925" y="314961"/>
                </a:cubicBezTo>
                <a:cubicBezTo>
                  <a:pt x="174625" y="438786"/>
                  <a:pt x="190500" y="743586"/>
                  <a:pt x="190500" y="743586"/>
                </a:cubicBezTo>
                <a:lnTo>
                  <a:pt x="190500" y="743586"/>
                </a:lnTo>
                <a:lnTo>
                  <a:pt x="190500" y="743586"/>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2" name="Forme libre 311"/>
          <p:cNvSpPr/>
          <p:nvPr/>
        </p:nvSpPr>
        <p:spPr>
          <a:xfrm>
            <a:off x="8415145" y="4366031"/>
            <a:ext cx="133368" cy="1030780"/>
          </a:xfrm>
          <a:custGeom>
            <a:avLst/>
            <a:gdLst>
              <a:gd name="connsiteX0" fmla="*/ 0 w 190500"/>
              <a:gd name="connsiteY0" fmla="*/ 734061 h 743586"/>
              <a:gd name="connsiteX1" fmla="*/ 28575 w 190500"/>
              <a:gd name="connsiteY1" fmla="*/ 248286 h 743586"/>
              <a:gd name="connsiteX2" fmla="*/ 114300 w 190500"/>
              <a:gd name="connsiteY2" fmla="*/ 636 h 743586"/>
              <a:gd name="connsiteX3" fmla="*/ 161925 w 190500"/>
              <a:gd name="connsiteY3" fmla="*/ 314961 h 743586"/>
              <a:gd name="connsiteX4" fmla="*/ 190500 w 190500"/>
              <a:gd name="connsiteY4" fmla="*/ 743586 h 743586"/>
              <a:gd name="connsiteX5" fmla="*/ 190500 w 190500"/>
              <a:gd name="connsiteY5" fmla="*/ 743586 h 743586"/>
              <a:gd name="connsiteX6" fmla="*/ 190500 w 190500"/>
              <a:gd name="connsiteY6" fmla="*/ 743586 h 74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743586">
                <a:moveTo>
                  <a:pt x="0" y="734061"/>
                </a:moveTo>
                <a:cubicBezTo>
                  <a:pt x="4762" y="552292"/>
                  <a:pt x="9525" y="370523"/>
                  <a:pt x="28575" y="248286"/>
                </a:cubicBezTo>
                <a:cubicBezTo>
                  <a:pt x="47625" y="126049"/>
                  <a:pt x="92075" y="-10476"/>
                  <a:pt x="114300" y="636"/>
                </a:cubicBezTo>
                <a:cubicBezTo>
                  <a:pt x="136525" y="11748"/>
                  <a:pt x="149225" y="191136"/>
                  <a:pt x="161925" y="314961"/>
                </a:cubicBezTo>
                <a:cubicBezTo>
                  <a:pt x="174625" y="438786"/>
                  <a:pt x="190500" y="743586"/>
                  <a:pt x="190500" y="743586"/>
                </a:cubicBezTo>
                <a:lnTo>
                  <a:pt x="190500" y="743586"/>
                </a:lnTo>
                <a:lnTo>
                  <a:pt x="190500" y="743586"/>
                </a:lnTo>
              </a:path>
            </a:pathLst>
          </a:cu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ZoneTexte 312"/>
          <p:cNvSpPr txBox="1"/>
          <p:nvPr/>
        </p:nvSpPr>
        <p:spPr>
          <a:xfrm>
            <a:off x="8475760" y="5450047"/>
            <a:ext cx="493357" cy="307777"/>
          </a:xfrm>
          <a:prstGeom prst="rect">
            <a:avLst/>
          </a:prstGeom>
          <a:noFill/>
        </p:spPr>
        <p:txBody>
          <a:bodyPr wrap="square" rtlCol="0">
            <a:spAutoFit/>
          </a:bodyPr>
          <a:lstStyle/>
          <a:p>
            <a:r>
              <a:rPr lang="fr-FR" sz="1400" dirty="0" smtClean="0"/>
              <a:t>TOF</a:t>
            </a:r>
            <a:endParaRPr lang="fr-FR" sz="1400" dirty="0"/>
          </a:p>
        </p:txBody>
      </p:sp>
      <p:sp>
        <p:nvSpPr>
          <p:cNvPr id="314" name="ZoneTexte 313"/>
          <p:cNvSpPr txBox="1"/>
          <p:nvPr/>
        </p:nvSpPr>
        <p:spPr>
          <a:xfrm rot="16200000">
            <a:off x="6641760" y="4558920"/>
            <a:ext cx="1137641" cy="307777"/>
          </a:xfrm>
          <a:prstGeom prst="rect">
            <a:avLst/>
          </a:prstGeom>
          <a:noFill/>
        </p:spPr>
        <p:txBody>
          <a:bodyPr wrap="square" rtlCol="0">
            <a:spAutoFit/>
          </a:bodyPr>
          <a:lstStyle/>
          <a:p>
            <a:r>
              <a:rPr lang="fr-FR" sz="1400" dirty="0" err="1" smtClean="0"/>
              <a:t>Intensity</a:t>
            </a:r>
            <a:endParaRPr lang="fr-FR" sz="1400" dirty="0"/>
          </a:p>
        </p:txBody>
      </p:sp>
      <p:cxnSp>
        <p:nvCxnSpPr>
          <p:cNvPr id="1037" name="Connecteur en angle 1036"/>
          <p:cNvCxnSpPr/>
          <p:nvPr/>
        </p:nvCxnSpPr>
        <p:spPr>
          <a:xfrm flipV="1">
            <a:off x="701568" y="1496480"/>
            <a:ext cx="674802" cy="102453"/>
          </a:xfrm>
          <a:prstGeom prst="bentConnector3">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77" name="Groupe 1076"/>
          <p:cNvGrpSpPr/>
          <p:nvPr/>
        </p:nvGrpSpPr>
        <p:grpSpPr>
          <a:xfrm>
            <a:off x="1149704" y="2573392"/>
            <a:ext cx="7522244" cy="1960576"/>
            <a:chOff x="1200194" y="2467495"/>
            <a:chExt cx="7522244" cy="1960576"/>
          </a:xfrm>
        </p:grpSpPr>
        <p:grpSp>
          <p:nvGrpSpPr>
            <p:cNvPr id="1070" name="Groupe 1069"/>
            <p:cNvGrpSpPr/>
            <p:nvPr/>
          </p:nvGrpSpPr>
          <p:grpSpPr>
            <a:xfrm>
              <a:off x="3734239" y="2467495"/>
              <a:ext cx="4988199" cy="1514838"/>
              <a:chOff x="3734239" y="2467495"/>
              <a:chExt cx="4988199" cy="1514838"/>
            </a:xfrm>
          </p:grpSpPr>
          <p:sp>
            <p:nvSpPr>
              <p:cNvPr id="1069" name="Rectangle à coins arrondis 1068"/>
              <p:cNvSpPr/>
              <p:nvPr/>
            </p:nvSpPr>
            <p:spPr>
              <a:xfrm>
                <a:off x="3734239" y="2467495"/>
                <a:ext cx="4988199" cy="1514838"/>
              </a:xfrm>
              <a:prstGeom prst="roundRect">
                <a:avLst/>
              </a:prstGeom>
              <a:solidFill>
                <a:srgbClr val="FF0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8" name="Groupe 1067"/>
              <p:cNvGrpSpPr/>
              <p:nvPr/>
            </p:nvGrpSpPr>
            <p:grpSpPr>
              <a:xfrm>
                <a:off x="3833691" y="2755776"/>
                <a:ext cx="4830230" cy="1181397"/>
                <a:chOff x="3684002" y="2924944"/>
                <a:chExt cx="4830230" cy="1181397"/>
              </a:xfrm>
            </p:grpSpPr>
            <p:pic>
              <p:nvPicPr>
                <p:cNvPr id="360" name="Picture 70" descr="DROPC1"/>
                <p:cNvPicPr>
                  <a:picLocks noChangeAspect="1" noChangeArrowheads="1"/>
                </p:cNvPicPr>
                <p:nvPr/>
              </p:nvPicPr>
              <p:blipFill>
                <a:blip r:embed="rId7" cstate="print"/>
                <a:srcRect l="37743" t="9418" b="33377"/>
                <a:stretch>
                  <a:fillRect/>
                </a:stretch>
              </p:blipFill>
              <p:spPr bwMode="auto">
                <a:xfrm>
                  <a:off x="3848451" y="2985039"/>
                  <a:ext cx="1225207" cy="1121209"/>
                </a:xfrm>
                <a:prstGeom prst="rect">
                  <a:avLst/>
                </a:prstGeom>
                <a:noFill/>
                <a:ln w="9525">
                  <a:noFill/>
                  <a:miter lim="800000"/>
                  <a:headEnd/>
                  <a:tailEnd/>
                </a:ln>
              </p:spPr>
            </p:pic>
            <p:pic>
              <p:nvPicPr>
                <p:cNvPr id="361" name="Picture 71" descr="DROPC3"/>
                <p:cNvPicPr>
                  <a:picLocks noChangeAspect="1" noChangeArrowheads="1"/>
                </p:cNvPicPr>
                <p:nvPr/>
              </p:nvPicPr>
              <p:blipFill>
                <a:blip r:embed="rId8" cstate="print"/>
                <a:srcRect l="38011" t="9418" b="33377"/>
                <a:stretch>
                  <a:fillRect/>
                </a:stretch>
              </p:blipFill>
              <p:spPr bwMode="auto">
                <a:xfrm>
                  <a:off x="4991210" y="2979596"/>
                  <a:ext cx="1236423" cy="1126652"/>
                </a:xfrm>
                <a:prstGeom prst="rect">
                  <a:avLst/>
                </a:prstGeom>
                <a:noFill/>
                <a:ln w="9525">
                  <a:noFill/>
                  <a:miter lim="800000"/>
                  <a:headEnd/>
                  <a:tailEnd/>
                </a:ln>
              </p:spPr>
            </p:pic>
            <p:pic>
              <p:nvPicPr>
                <p:cNvPr id="362" name="Picture 72" descr="DROPNL3"/>
                <p:cNvPicPr>
                  <a:picLocks noChangeAspect="1" noChangeArrowheads="1"/>
                </p:cNvPicPr>
                <p:nvPr/>
              </p:nvPicPr>
              <p:blipFill>
                <a:blip r:embed="rId9" cstate="print"/>
                <a:srcRect l="18285" t="16400" r="20184" b="40878"/>
                <a:stretch>
                  <a:fillRect/>
                </a:stretch>
              </p:blipFill>
              <p:spPr bwMode="auto">
                <a:xfrm>
                  <a:off x="6200924" y="2983153"/>
                  <a:ext cx="1635254" cy="1123188"/>
                </a:xfrm>
                <a:prstGeom prst="rect">
                  <a:avLst/>
                </a:prstGeom>
                <a:noFill/>
                <a:ln w="9525">
                  <a:noFill/>
                  <a:miter lim="800000"/>
                  <a:headEnd/>
                  <a:tailEnd/>
                </a:ln>
              </p:spPr>
            </p:pic>
            <p:sp>
              <p:nvSpPr>
                <p:cNvPr id="363" name="Line 73"/>
                <p:cNvSpPr>
                  <a:spLocks noChangeShapeType="1"/>
                </p:cNvSpPr>
                <p:nvPr/>
              </p:nvSpPr>
              <p:spPr bwMode="auto">
                <a:xfrm>
                  <a:off x="3684002" y="2924944"/>
                  <a:ext cx="4565290" cy="0"/>
                </a:xfrm>
                <a:prstGeom prst="line">
                  <a:avLst/>
                </a:prstGeom>
                <a:noFill/>
                <a:ln w="25400">
                  <a:solidFill>
                    <a:schemeClr val="tx1"/>
                  </a:solidFill>
                  <a:round/>
                  <a:headEnd/>
                  <a:tailEnd type="triangle" w="lg" len="lg"/>
                </a:ln>
              </p:spPr>
              <p:txBody>
                <a:bodyPr/>
                <a:lstStyle/>
                <a:p>
                  <a:endParaRPr lang="fr-FR"/>
                </a:p>
              </p:txBody>
            </p:sp>
            <p:sp>
              <p:nvSpPr>
                <p:cNvPr id="364" name="Text Box 74"/>
                <p:cNvSpPr txBox="1">
                  <a:spLocks noChangeArrowheads="1"/>
                </p:cNvSpPr>
                <p:nvPr/>
              </p:nvSpPr>
              <p:spPr bwMode="auto">
                <a:xfrm>
                  <a:off x="7867977" y="2925107"/>
                  <a:ext cx="646255" cy="369332"/>
                </a:xfrm>
                <a:prstGeom prst="rect">
                  <a:avLst/>
                </a:prstGeom>
                <a:noFill/>
                <a:ln w="9525">
                  <a:noFill/>
                  <a:miter lim="800000"/>
                  <a:headEnd/>
                  <a:tailEnd/>
                </a:ln>
              </p:spPr>
              <p:txBody>
                <a:bodyPr wrap="square">
                  <a:spAutoFit/>
                </a:bodyPr>
                <a:lstStyle/>
                <a:p>
                  <a:r>
                    <a:rPr lang="fr-FR" dirty="0" smtClean="0"/>
                    <a:t>time</a:t>
                  </a:r>
                  <a:endParaRPr lang="fr-FR" dirty="0"/>
                </a:p>
              </p:txBody>
            </p:sp>
          </p:grpSp>
        </p:grpSp>
        <p:sp>
          <p:nvSpPr>
            <p:cNvPr id="1071" name="Flèche vers le haut 1070"/>
            <p:cNvSpPr/>
            <p:nvPr/>
          </p:nvSpPr>
          <p:spPr>
            <a:xfrm rot="14107436">
              <a:off x="2556860" y="2781980"/>
              <a:ext cx="289425" cy="3002757"/>
            </a:xfrm>
            <a:prstGeom prst="upArrow">
              <a:avLst/>
            </a:prstGeom>
            <a:solidFill>
              <a:srgbClr val="FF0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ZoneTexte 3"/>
          <p:cNvSpPr txBox="1"/>
          <p:nvPr/>
        </p:nvSpPr>
        <p:spPr>
          <a:xfrm>
            <a:off x="4680945" y="1407224"/>
            <a:ext cx="4042394" cy="1200329"/>
          </a:xfrm>
          <a:prstGeom prst="rect">
            <a:avLst/>
          </a:prstGeom>
          <a:noFill/>
        </p:spPr>
        <p:txBody>
          <a:bodyPr wrap="square" rtlCol="0">
            <a:spAutoFit/>
          </a:bodyPr>
          <a:lstStyle/>
          <a:p>
            <a:pPr algn="ctr"/>
            <a:r>
              <a:rPr lang="en-US" b="1" dirty="0">
                <a:solidFill>
                  <a:srgbClr val="FF3300"/>
                </a:solidFill>
                <a:latin typeface="Arial" panose="020B0604020202020204" pitchFamily="34" charset="0"/>
                <a:cs typeface="Arial" panose="020B0604020202020204" pitchFamily="34" charset="0"/>
              </a:rPr>
              <a:t>p</a:t>
            </a:r>
            <a:r>
              <a:rPr lang="en-US" b="1" dirty="0" smtClean="0">
                <a:solidFill>
                  <a:srgbClr val="FF3300"/>
                </a:solidFill>
                <a:latin typeface="Arial" panose="020B0604020202020204" pitchFamily="34" charset="0"/>
                <a:cs typeface="Arial" panose="020B0604020202020204" pitchFamily="34" charset="0"/>
              </a:rPr>
              <a:t>ulsed home-made </a:t>
            </a:r>
            <a:r>
              <a:rPr lang="en-US" b="1" dirty="0">
                <a:solidFill>
                  <a:srgbClr val="FF3300"/>
                </a:solidFill>
                <a:latin typeface="Arial" panose="020B0604020202020204" pitchFamily="34" charset="0"/>
                <a:cs typeface="Arial" panose="020B0604020202020204" pitchFamily="34" charset="0"/>
              </a:rPr>
              <a:t>mid-IR broad band </a:t>
            </a:r>
            <a:r>
              <a:rPr lang="en-US" b="1" dirty="0" smtClean="0">
                <a:solidFill>
                  <a:srgbClr val="FF3300"/>
                </a:solidFill>
                <a:latin typeface="Arial" panose="020B0604020202020204" pitchFamily="34" charset="0"/>
                <a:cs typeface="Arial" panose="020B0604020202020204" pitchFamily="34" charset="0"/>
              </a:rPr>
              <a:t>laser centered on an </a:t>
            </a:r>
            <a:r>
              <a:rPr lang="en-US" b="1" dirty="0">
                <a:solidFill>
                  <a:srgbClr val="FF3300"/>
                </a:solidFill>
                <a:latin typeface="Arial" panose="020B0604020202020204" pitchFamily="34" charset="0"/>
                <a:cs typeface="Arial" panose="020B0604020202020204" pitchFamily="34" charset="0"/>
              </a:rPr>
              <a:t>absorption band of the </a:t>
            </a:r>
            <a:r>
              <a:rPr lang="en-US" b="1" dirty="0" smtClean="0">
                <a:solidFill>
                  <a:srgbClr val="FF3300"/>
                </a:solidFill>
                <a:latin typeface="Arial" panose="020B0604020202020204" pitchFamily="34" charset="0"/>
                <a:cs typeface="Arial" panose="020B0604020202020204" pitchFamily="34" charset="0"/>
              </a:rPr>
              <a:t>solvent </a:t>
            </a:r>
            <a:r>
              <a:rPr lang="en-US" i="1" dirty="0" smtClean="0">
                <a:solidFill>
                  <a:srgbClr val="FF3300"/>
                </a:solidFill>
                <a:latin typeface="Arial" panose="020B0604020202020204" pitchFamily="34" charset="0"/>
                <a:cs typeface="Arial" panose="020B0604020202020204" pitchFamily="34" charset="0"/>
              </a:rPr>
              <a:t>(several </a:t>
            </a:r>
            <a:r>
              <a:rPr lang="en-US" i="1" dirty="0" err="1" smtClean="0">
                <a:solidFill>
                  <a:srgbClr val="FF3300"/>
                </a:solidFill>
                <a:latin typeface="Arial" panose="020B0604020202020204" pitchFamily="34" charset="0"/>
                <a:cs typeface="Arial" panose="020B0604020202020204" pitchFamily="34" charset="0"/>
              </a:rPr>
              <a:t>mJ</a:t>
            </a:r>
            <a:r>
              <a:rPr lang="en-US" i="1" dirty="0" smtClean="0">
                <a:solidFill>
                  <a:srgbClr val="FF3300"/>
                </a:solidFill>
                <a:latin typeface="Arial" panose="020B0604020202020204" pitchFamily="34" charset="0"/>
                <a:cs typeface="Arial" panose="020B0604020202020204" pitchFamily="34" charset="0"/>
              </a:rPr>
              <a:t> from 2.5 to 4 µm)</a:t>
            </a:r>
            <a:endParaRPr lang="en-US" i="1" dirty="0">
              <a:solidFill>
                <a:srgbClr val="FF3300"/>
              </a:solidFill>
              <a:latin typeface="Arial" panose="020B0604020202020204" pitchFamily="34" charset="0"/>
              <a:cs typeface="Arial" panose="020B0604020202020204" pitchFamily="34" charset="0"/>
            </a:endParaRPr>
          </a:p>
        </p:txBody>
      </p:sp>
      <p:sp>
        <p:nvSpPr>
          <p:cNvPr id="123" name="ZoneTexte 122"/>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4" name="Picture 4" descr="http://t3.gstatic.com/images?q=tbn:ANd9GcT1yKSwXLUnuqednKmhPpZGmH2nZAJG84EYPVRl9tsFB7WzzyDeYQxnsF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3655" y="6313148"/>
            <a:ext cx="1015557" cy="43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12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8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8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7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83"/>
                                        </p:tgtEl>
                                        <p:attrNameLst>
                                          <p:attrName>style.visibility</p:attrName>
                                        </p:attrNameLst>
                                      </p:cBhvr>
                                      <p:to>
                                        <p:strVal val="hidden"/>
                                      </p:to>
                                    </p:set>
                                  </p:childTnLst>
                                </p:cTn>
                              </p:par>
                              <p:par>
                                <p:cTn id="27" presetID="1" presetClass="entr" presetSubtype="0" fill="hold" grpId="0" nodeType="withEffect">
                                  <p:stCondLst>
                                    <p:cond delay="500"/>
                                  </p:stCondLst>
                                  <p:childTnLst>
                                    <p:set>
                                      <p:cBhvr>
                                        <p:cTn id="28" dur="1" fill="hold">
                                          <p:stCondLst>
                                            <p:cond delay="0"/>
                                          </p:stCondLst>
                                        </p:cTn>
                                        <p:tgtEl>
                                          <p:spTgt spid="277"/>
                                        </p:tgtEl>
                                        <p:attrNameLst>
                                          <p:attrName>style.visibility</p:attrName>
                                        </p:attrNameLst>
                                      </p:cBhvr>
                                      <p:to>
                                        <p:strVal val="visible"/>
                                      </p:to>
                                    </p:set>
                                  </p:childTnLst>
                                </p:cTn>
                              </p:par>
                              <p:par>
                                <p:cTn id="29" presetID="1" presetClass="entr" presetSubtype="0" fill="hold" grpId="0" nodeType="withEffect">
                                  <p:stCondLst>
                                    <p:cond delay="1000"/>
                                  </p:stCondLst>
                                  <p:childTnLst>
                                    <p:set>
                                      <p:cBhvr>
                                        <p:cTn id="30" dur="1" fill="hold">
                                          <p:stCondLst>
                                            <p:cond delay="0"/>
                                          </p:stCondLst>
                                        </p:cTn>
                                        <p:tgtEl>
                                          <p:spTgt spid="278"/>
                                        </p:tgtEl>
                                        <p:attrNameLst>
                                          <p:attrName>style.visibility</p:attrName>
                                        </p:attrNameLst>
                                      </p:cBhvr>
                                      <p:to>
                                        <p:strVal val="visible"/>
                                      </p:to>
                                    </p:set>
                                  </p:childTnLst>
                                </p:cTn>
                              </p:par>
                              <p:par>
                                <p:cTn id="31" presetID="1" presetClass="entr" presetSubtype="0" fill="hold" grpId="0" nodeType="withEffect">
                                  <p:stCondLst>
                                    <p:cond delay="1500"/>
                                  </p:stCondLst>
                                  <p:childTnLst>
                                    <p:set>
                                      <p:cBhvr>
                                        <p:cTn id="32" dur="1" fill="hold">
                                          <p:stCondLst>
                                            <p:cond delay="0"/>
                                          </p:stCondLst>
                                        </p:cTn>
                                        <p:tgtEl>
                                          <p:spTgt spid="279"/>
                                        </p:tgtEl>
                                        <p:attrNameLst>
                                          <p:attrName>style.visibility</p:attrName>
                                        </p:attrNameLst>
                                      </p:cBhvr>
                                      <p:to>
                                        <p:strVal val="visible"/>
                                      </p:to>
                                    </p:set>
                                  </p:childTnLst>
                                </p:cTn>
                              </p:par>
                              <p:par>
                                <p:cTn id="33" presetID="1" presetClass="entr" presetSubtype="0" fill="hold" grpId="0" nodeType="withEffect">
                                  <p:stCondLst>
                                    <p:cond delay="2000"/>
                                  </p:stCondLst>
                                  <p:childTnLst>
                                    <p:set>
                                      <p:cBhvr>
                                        <p:cTn id="34" dur="1" fill="hold">
                                          <p:stCondLst>
                                            <p:cond delay="0"/>
                                          </p:stCondLst>
                                        </p:cTn>
                                        <p:tgtEl>
                                          <p:spTgt spid="280"/>
                                        </p:tgtEl>
                                        <p:attrNameLst>
                                          <p:attrName>style.visibility</p:attrName>
                                        </p:attrNameLst>
                                      </p:cBhvr>
                                      <p:to>
                                        <p:strVal val="visible"/>
                                      </p:to>
                                    </p:set>
                                  </p:childTnLst>
                                </p:cTn>
                              </p:par>
                              <p:par>
                                <p:cTn id="35" presetID="1" presetClass="entr" presetSubtype="0" fill="hold" grpId="0" nodeType="withEffect">
                                  <p:stCondLst>
                                    <p:cond delay="2500"/>
                                  </p:stCondLst>
                                  <p:childTnLst>
                                    <p:set>
                                      <p:cBhvr>
                                        <p:cTn id="36" dur="1" fill="hold">
                                          <p:stCondLst>
                                            <p:cond delay="0"/>
                                          </p:stCondLst>
                                        </p:cTn>
                                        <p:tgtEl>
                                          <p:spTgt spid="282"/>
                                        </p:tgtEl>
                                        <p:attrNameLst>
                                          <p:attrName>style.visibility</p:attrName>
                                        </p:attrNameLst>
                                      </p:cBhvr>
                                      <p:to>
                                        <p:strVal val="visible"/>
                                      </p:to>
                                    </p:set>
                                  </p:childTnLst>
                                </p:cTn>
                              </p:par>
                              <p:par>
                                <p:cTn id="37" presetID="1" presetClass="entr" presetSubtype="0" fill="hold" grpId="0" nodeType="withEffect">
                                  <p:stCondLst>
                                    <p:cond delay="3000"/>
                                  </p:stCondLst>
                                  <p:childTnLst>
                                    <p:set>
                                      <p:cBhvr>
                                        <p:cTn id="38" dur="1" fill="hold">
                                          <p:stCondLst>
                                            <p:cond delay="0"/>
                                          </p:stCondLst>
                                        </p:cTn>
                                        <p:tgtEl>
                                          <p:spTgt spid="281"/>
                                        </p:tgtEl>
                                        <p:attrNameLst>
                                          <p:attrName>style.visibility</p:attrName>
                                        </p:attrNameLst>
                                      </p:cBhvr>
                                      <p:to>
                                        <p:strVal val="visible"/>
                                      </p:to>
                                    </p:set>
                                  </p:childTnLst>
                                </p:cTn>
                              </p:par>
                              <p:par>
                                <p:cTn id="39" presetID="1" presetClass="exit" presetSubtype="0" fill="hold" grpId="1" nodeType="withEffect">
                                  <p:stCondLst>
                                    <p:cond delay="500"/>
                                  </p:stCondLst>
                                  <p:childTnLst>
                                    <p:set>
                                      <p:cBhvr>
                                        <p:cTn id="40" dur="1" fill="hold">
                                          <p:stCondLst>
                                            <p:cond delay="0"/>
                                          </p:stCondLst>
                                        </p:cTn>
                                        <p:tgtEl>
                                          <p:spTgt spid="275"/>
                                        </p:tgtEl>
                                        <p:attrNameLst>
                                          <p:attrName>style.visibility</p:attrName>
                                        </p:attrNameLst>
                                      </p:cBhvr>
                                      <p:to>
                                        <p:strVal val="hidden"/>
                                      </p:to>
                                    </p:set>
                                  </p:childTnLst>
                                </p:cTn>
                              </p:par>
                              <p:par>
                                <p:cTn id="41" presetID="1" presetClass="exit" presetSubtype="0" fill="hold" grpId="1" nodeType="withEffect">
                                  <p:stCondLst>
                                    <p:cond delay="1000"/>
                                  </p:stCondLst>
                                  <p:childTnLst>
                                    <p:set>
                                      <p:cBhvr>
                                        <p:cTn id="42" dur="1" fill="hold">
                                          <p:stCondLst>
                                            <p:cond delay="0"/>
                                          </p:stCondLst>
                                        </p:cTn>
                                        <p:tgtEl>
                                          <p:spTgt spid="277"/>
                                        </p:tgtEl>
                                        <p:attrNameLst>
                                          <p:attrName>style.visibility</p:attrName>
                                        </p:attrNameLst>
                                      </p:cBhvr>
                                      <p:to>
                                        <p:strVal val="hidden"/>
                                      </p:to>
                                    </p:set>
                                  </p:childTnLst>
                                </p:cTn>
                              </p:par>
                              <p:par>
                                <p:cTn id="43" presetID="1" presetClass="exit" presetSubtype="0" fill="hold" grpId="1" nodeType="withEffect">
                                  <p:stCondLst>
                                    <p:cond delay="1500"/>
                                  </p:stCondLst>
                                  <p:childTnLst>
                                    <p:set>
                                      <p:cBhvr>
                                        <p:cTn id="44" dur="1" fill="hold">
                                          <p:stCondLst>
                                            <p:cond delay="0"/>
                                          </p:stCondLst>
                                        </p:cTn>
                                        <p:tgtEl>
                                          <p:spTgt spid="278"/>
                                        </p:tgtEl>
                                        <p:attrNameLst>
                                          <p:attrName>style.visibility</p:attrName>
                                        </p:attrNameLst>
                                      </p:cBhvr>
                                      <p:to>
                                        <p:strVal val="hidden"/>
                                      </p:to>
                                    </p:set>
                                  </p:childTnLst>
                                </p:cTn>
                              </p:par>
                              <p:par>
                                <p:cTn id="45" presetID="1" presetClass="exit" presetSubtype="0" fill="hold" grpId="1" nodeType="withEffect">
                                  <p:stCondLst>
                                    <p:cond delay="2000"/>
                                  </p:stCondLst>
                                  <p:childTnLst>
                                    <p:set>
                                      <p:cBhvr>
                                        <p:cTn id="46" dur="1" fill="hold">
                                          <p:stCondLst>
                                            <p:cond delay="0"/>
                                          </p:stCondLst>
                                        </p:cTn>
                                        <p:tgtEl>
                                          <p:spTgt spid="279"/>
                                        </p:tgtEl>
                                        <p:attrNameLst>
                                          <p:attrName>style.visibility</p:attrName>
                                        </p:attrNameLst>
                                      </p:cBhvr>
                                      <p:to>
                                        <p:strVal val="hidden"/>
                                      </p:to>
                                    </p:set>
                                  </p:childTnLst>
                                </p:cTn>
                              </p:par>
                              <p:par>
                                <p:cTn id="47" presetID="1" presetClass="exit" presetSubtype="0" fill="hold" grpId="1" nodeType="withEffect">
                                  <p:stCondLst>
                                    <p:cond delay="2500"/>
                                  </p:stCondLst>
                                  <p:childTnLst>
                                    <p:set>
                                      <p:cBhvr>
                                        <p:cTn id="48" dur="1" fill="hold">
                                          <p:stCondLst>
                                            <p:cond delay="0"/>
                                          </p:stCondLst>
                                        </p:cTn>
                                        <p:tgtEl>
                                          <p:spTgt spid="280"/>
                                        </p:tgtEl>
                                        <p:attrNameLst>
                                          <p:attrName>style.visibility</p:attrName>
                                        </p:attrNameLst>
                                      </p:cBhvr>
                                      <p:to>
                                        <p:strVal val="hidden"/>
                                      </p:to>
                                    </p:set>
                                  </p:childTnLst>
                                </p:cTn>
                              </p:par>
                              <p:par>
                                <p:cTn id="49" presetID="1" presetClass="exit" presetSubtype="0" fill="hold" grpId="1" nodeType="withEffect">
                                  <p:stCondLst>
                                    <p:cond delay="3000"/>
                                  </p:stCondLst>
                                  <p:childTnLst>
                                    <p:set>
                                      <p:cBhvr>
                                        <p:cTn id="50" dur="1" fill="hold">
                                          <p:stCondLst>
                                            <p:cond delay="0"/>
                                          </p:stCondLst>
                                        </p:cTn>
                                        <p:tgtEl>
                                          <p:spTgt spid="28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1"/>
                                        </p:tgtEl>
                                        <p:attrNameLst>
                                          <p:attrName>style.visibility</p:attrName>
                                        </p:attrNameLst>
                                      </p:cBhvr>
                                      <p:to>
                                        <p:strVal val="visible"/>
                                      </p:to>
                                    </p:set>
                                  </p:childTnLst>
                                </p:cTn>
                              </p:par>
                              <p:par>
                                <p:cTn id="57" presetID="1" presetClass="entr" presetSubtype="0" fill="hold" grpId="0" nodeType="withEffect">
                                  <p:stCondLst>
                                    <p:cond delay="1000"/>
                                  </p:stCondLst>
                                  <p:childTnLst>
                                    <p:set>
                                      <p:cBhvr>
                                        <p:cTn id="58" dur="1" fill="hold">
                                          <p:stCondLst>
                                            <p:cond delay="0"/>
                                          </p:stCondLst>
                                        </p:cTn>
                                        <p:tgtEl>
                                          <p:spTgt spid="286"/>
                                        </p:tgtEl>
                                        <p:attrNameLst>
                                          <p:attrName>style.visibility</p:attrName>
                                        </p:attrNameLst>
                                      </p:cBhvr>
                                      <p:to>
                                        <p:strVal val="visible"/>
                                      </p:to>
                                    </p:set>
                                  </p:childTnLst>
                                </p:cTn>
                              </p:par>
                            </p:childTnLst>
                          </p:cTn>
                        </p:par>
                        <p:par>
                          <p:cTn id="59" fill="hold">
                            <p:stCondLst>
                              <p:cond delay="1000"/>
                            </p:stCondLst>
                            <p:childTnLst>
                              <p:par>
                                <p:cTn id="60" presetID="10" presetClass="entr" presetSubtype="0" fill="hold" nodeType="afterEffect">
                                  <p:stCondLst>
                                    <p:cond delay="500"/>
                                  </p:stCondLst>
                                  <p:childTnLst>
                                    <p:set>
                                      <p:cBhvr>
                                        <p:cTn id="61" dur="1" fill="hold">
                                          <p:stCondLst>
                                            <p:cond delay="0"/>
                                          </p:stCondLst>
                                        </p:cTn>
                                        <p:tgtEl>
                                          <p:spTgt spid="1077"/>
                                        </p:tgtEl>
                                        <p:attrNameLst>
                                          <p:attrName>style.visibility</p:attrName>
                                        </p:attrNameLst>
                                      </p:cBhvr>
                                      <p:to>
                                        <p:strVal val="visible"/>
                                      </p:to>
                                    </p:set>
                                    <p:animEffect transition="in" filter="fade">
                                      <p:cBhvr>
                                        <p:cTn id="62" dur="500"/>
                                        <p:tgtEl>
                                          <p:spTgt spid="1077"/>
                                        </p:tgtEl>
                                      </p:cBhvr>
                                    </p:animEffect>
                                  </p:childTnLst>
                                </p:cTn>
                              </p:par>
                              <p:par>
                                <p:cTn id="63" presetID="1" presetClass="entr" presetSubtype="0" fill="hold" grpId="0" nodeType="withEffect">
                                  <p:stCondLst>
                                    <p:cond delay="200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8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81"/>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9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1"/>
                                        </p:tgtEl>
                                        <p:attrNameLst>
                                          <p:attrName>style.visibility</p:attrName>
                                        </p:attrNameLst>
                                      </p:cBhvr>
                                      <p:to>
                                        <p:strVal val="visible"/>
                                      </p:to>
                                    </p:set>
                                  </p:childTnLst>
                                </p:cTn>
                              </p:par>
                              <p:par>
                                <p:cTn id="79" presetID="1" presetClass="entr" presetSubtype="0" fill="hold" grpId="0" nodeType="withEffect">
                                  <p:stCondLst>
                                    <p:cond delay="500"/>
                                  </p:stCondLst>
                                  <p:childTnLst>
                                    <p:set>
                                      <p:cBhvr>
                                        <p:cTn id="80" dur="1" fill="hold">
                                          <p:stCondLst>
                                            <p:cond delay="0"/>
                                          </p:stCondLst>
                                        </p:cTn>
                                        <p:tgtEl>
                                          <p:spTgt spid="288"/>
                                        </p:tgtEl>
                                        <p:attrNameLst>
                                          <p:attrName>style.visibility</p:attrName>
                                        </p:attrNameLst>
                                      </p:cBhvr>
                                      <p:to>
                                        <p:strVal val="visible"/>
                                      </p:to>
                                    </p:set>
                                  </p:childTnLst>
                                </p:cTn>
                              </p:par>
                              <p:par>
                                <p:cTn id="81" presetID="1" presetClass="entr" presetSubtype="0" fill="hold" grpId="0" nodeType="withEffect">
                                  <p:stCondLst>
                                    <p:cond delay="500"/>
                                  </p:stCondLst>
                                  <p:childTnLst>
                                    <p:set>
                                      <p:cBhvr>
                                        <p:cTn id="82" dur="1" fill="hold">
                                          <p:stCondLst>
                                            <p:cond delay="0"/>
                                          </p:stCondLst>
                                        </p:cTn>
                                        <p:tgtEl>
                                          <p:spTgt spid="291"/>
                                        </p:tgtEl>
                                        <p:attrNameLst>
                                          <p:attrName>style.visibility</p:attrName>
                                        </p:attrNameLst>
                                      </p:cBhvr>
                                      <p:to>
                                        <p:strVal val="visible"/>
                                      </p:to>
                                    </p:set>
                                  </p:childTnLst>
                                </p:cTn>
                              </p:par>
                              <p:par>
                                <p:cTn id="83" presetID="1" presetClass="entr" presetSubtype="0" fill="hold" grpId="0" nodeType="withEffect">
                                  <p:stCondLst>
                                    <p:cond delay="500"/>
                                  </p:stCondLst>
                                  <p:childTnLst>
                                    <p:set>
                                      <p:cBhvr>
                                        <p:cTn id="84" dur="1" fill="hold">
                                          <p:stCondLst>
                                            <p:cond delay="0"/>
                                          </p:stCondLst>
                                        </p:cTn>
                                        <p:tgtEl>
                                          <p:spTgt spid="290"/>
                                        </p:tgtEl>
                                        <p:attrNameLst>
                                          <p:attrName>style.visibility</p:attrName>
                                        </p:attrNameLst>
                                      </p:cBhvr>
                                      <p:to>
                                        <p:strVal val="visible"/>
                                      </p:to>
                                    </p:set>
                                  </p:childTnLst>
                                </p:cTn>
                              </p:par>
                              <p:par>
                                <p:cTn id="85" presetID="1" presetClass="entr" presetSubtype="0" fill="hold" grpId="0" nodeType="withEffect">
                                  <p:stCondLst>
                                    <p:cond delay="500"/>
                                  </p:stCondLst>
                                  <p:childTnLst>
                                    <p:set>
                                      <p:cBhvr>
                                        <p:cTn id="86" dur="1" fill="hold">
                                          <p:stCondLst>
                                            <p:cond delay="0"/>
                                          </p:stCondLst>
                                        </p:cTn>
                                        <p:tgtEl>
                                          <p:spTgt spid="289"/>
                                        </p:tgtEl>
                                        <p:attrNameLst>
                                          <p:attrName>style.visibility</p:attrName>
                                        </p:attrNameLst>
                                      </p:cBhvr>
                                      <p:to>
                                        <p:strVal val="visible"/>
                                      </p:to>
                                    </p:set>
                                  </p:childTnLst>
                                </p:cTn>
                              </p:par>
                              <p:par>
                                <p:cTn id="87" presetID="1" presetClass="exit" presetSubtype="0" fill="hold" grpId="1" nodeType="withEffect">
                                  <p:stCondLst>
                                    <p:cond delay="500"/>
                                  </p:stCondLst>
                                  <p:childTnLst>
                                    <p:set>
                                      <p:cBhvr>
                                        <p:cTn id="88" dur="1" fill="hold">
                                          <p:stCondLst>
                                            <p:cond delay="0"/>
                                          </p:stCondLst>
                                        </p:cTn>
                                        <p:tgtEl>
                                          <p:spTgt spid="297"/>
                                        </p:tgtEl>
                                        <p:attrNameLst>
                                          <p:attrName>style.visibility</p:attrName>
                                        </p:attrNameLst>
                                      </p:cBhvr>
                                      <p:to>
                                        <p:strVal val="hidden"/>
                                      </p:to>
                                    </p:set>
                                  </p:childTnLst>
                                </p:cTn>
                              </p:par>
                              <p:par>
                                <p:cTn id="89" presetID="1" presetClass="exit" presetSubtype="0" fill="hold" grpId="1" nodeType="withEffect">
                                  <p:stCondLst>
                                    <p:cond delay="500"/>
                                  </p:stCondLst>
                                  <p:childTnLst>
                                    <p:set>
                                      <p:cBhvr>
                                        <p:cTn id="90" dur="1" fill="hold">
                                          <p:stCondLst>
                                            <p:cond delay="0"/>
                                          </p:stCondLst>
                                        </p:cTn>
                                        <p:tgtEl>
                                          <p:spTgt spid="293"/>
                                        </p:tgtEl>
                                        <p:attrNameLst>
                                          <p:attrName>style.visibility</p:attrName>
                                        </p:attrNameLst>
                                      </p:cBhvr>
                                      <p:to>
                                        <p:strVal val="hidden"/>
                                      </p:to>
                                    </p:set>
                                  </p:childTnLst>
                                </p:cTn>
                              </p:par>
                              <p:par>
                                <p:cTn id="91" presetID="1" presetClass="exit" presetSubtype="0" fill="hold" grpId="1" nodeType="withEffect">
                                  <p:stCondLst>
                                    <p:cond delay="500"/>
                                  </p:stCondLst>
                                  <p:childTnLst>
                                    <p:set>
                                      <p:cBhvr>
                                        <p:cTn id="92" dur="1" fill="hold">
                                          <p:stCondLst>
                                            <p:cond delay="0"/>
                                          </p:stCondLst>
                                        </p:cTn>
                                        <p:tgtEl>
                                          <p:spTgt spid="305"/>
                                        </p:tgtEl>
                                        <p:attrNameLst>
                                          <p:attrName>style.visibility</p:attrName>
                                        </p:attrNameLst>
                                      </p:cBhvr>
                                      <p:to>
                                        <p:strVal val="hidden"/>
                                      </p:to>
                                    </p:set>
                                  </p:childTnLst>
                                </p:cTn>
                              </p:par>
                              <p:par>
                                <p:cTn id="93" presetID="1" presetClass="exit" presetSubtype="0" fill="hold" grpId="1" nodeType="withEffect">
                                  <p:stCondLst>
                                    <p:cond delay="500"/>
                                  </p:stCondLst>
                                  <p:childTnLst>
                                    <p:set>
                                      <p:cBhvr>
                                        <p:cTn id="94" dur="1" fill="hold">
                                          <p:stCondLst>
                                            <p:cond delay="0"/>
                                          </p:stCondLst>
                                        </p:cTn>
                                        <p:tgtEl>
                                          <p:spTgt spid="301"/>
                                        </p:tgtEl>
                                        <p:attrNameLst>
                                          <p:attrName>style.visibility</p:attrName>
                                        </p:attrNameLst>
                                      </p:cBhvr>
                                      <p:to>
                                        <p:strVal val="hidden"/>
                                      </p:to>
                                    </p:set>
                                  </p:childTnLst>
                                </p:cTn>
                              </p:par>
                              <p:par>
                                <p:cTn id="95" presetID="1" presetClass="entr" presetSubtype="0" fill="hold" grpId="0" nodeType="withEffect">
                                  <p:stCondLst>
                                    <p:cond delay="1000"/>
                                  </p:stCondLst>
                                  <p:childTnLst>
                                    <p:set>
                                      <p:cBhvr>
                                        <p:cTn id="96" dur="1" fill="hold">
                                          <p:stCondLst>
                                            <p:cond delay="0"/>
                                          </p:stCondLst>
                                        </p:cTn>
                                        <p:tgtEl>
                                          <p:spTgt spid="295"/>
                                        </p:tgtEl>
                                        <p:attrNameLst>
                                          <p:attrName>style.visibility</p:attrName>
                                        </p:attrNameLst>
                                      </p:cBhvr>
                                      <p:to>
                                        <p:strVal val="visible"/>
                                      </p:to>
                                    </p:set>
                                  </p:childTnLst>
                                </p:cTn>
                              </p:par>
                              <p:par>
                                <p:cTn id="97" presetID="1" presetClass="entr" presetSubtype="0" fill="hold" grpId="0" nodeType="withEffect">
                                  <p:stCondLst>
                                    <p:cond delay="1000"/>
                                  </p:stCondLst>
                                  <p:childTnLst>
                                    <p:set>
                                      <p:cBhvr>
                                        <p:cTn id="98" dur="1" fill="hold">
                                          <p:stCondLst>
                                            <p:cond delay="0"/>
                                          </p:stCondLst>
                                        </p:cTn>
                                        <p:tgtEl>
                                          <p:spTgt spid="287"/>
                                        </p:tgtEl>
                                        <p:attrNameLst>
                                          <p:attrName>style.visibility</p:attrName>
                                        </p:attrNameLst>
                                      </p:cBhvr>
                                      <p:to>
                                        <p:strVal val="visible"/>
                                      </p:to>
                                    </p:set>
                                  </p:childTnLst>
                                </p:cTn>
                              </p:par>
                              <p:par>
                                <p:cTn id="99" presetID="1" presetClass="entr" presetSubtype="0" fill="hold" grpId="0" nodeType="withEffect">
                                  <p:stCondLst>
                                    <p:cond delay="1000"/>
                                  </p:stCondLst>
                                  <p:childTnLst>
                                    <p:set>
                                      <p:cBhvr>
                                        <p:cTn id="100" dur="1" fill="hold">
                                          <p:stCondLst>
                                            <p:cond delay="0"/>
                                          </p:stCondLst>
                                        </p:cTn>
                                        <p:tgtEl>
                                          <p:spTgt spid="303"/>
                                        </p:tgtEl>
                                        <p:attrNameLst>
                                          <p:attrName>style.visibility</p:attrName>
                                        </p:attrNameLst>
                                      </p:cBhvr>
                                      <p:to>
                                        <p:strVal val="visible"/>
                                      </p:to>
                                    </p:set>
                                  </p:childTnLst>
                                </p:cTn>
                              </p:par>
                              <p:par>
                                <p:cTn id="101" presetID="1" presetClass="entr" presetSubtype="0" fill="hold" grpId="0" nodeType="withEffect">
                                  <p:stCondLst>
                                    <p:cond delay="1000"/>
                                  </p:stCondLst>
                                  <p:childTnLst>
                                    <p:set>
                                      <p:cBhvr>
                                        <p:cTn id="102" dur="1" fill="hold">
                                          <p:stCondLst>
                                            <p:cond delay="0"/>
                                          </p:stCondLst>
                                        </p:cTn>
                                        <p:tgtEl>
                                          <p:spTgt spid="299"/>
                                        </p:tgtEl>
                                        <p:attrNameLst>
                                          <p:attrName>style.visibility</p:attrName>
                                        </p:attrNameLst>
                                      </p:cBhvr>
                                      <p:to>
                                        <p:strVal val="visible"/>
                                      </p:to>
                                    </p:set>
                                  </p:childTnLst>
                                </p:cTn>
                              </p:par>
                              <p:par>
                                <p:cTn id="103" presetID="1" presetClass="exit" presetSubtype="0" fill="hold" grpId="1" nodeType="withEffect">
                                  <p:stCondLst>
                                    <p:cond delay="1000"/>
                                  </p:stCondLst>
                                  <p:childTnLst>
                                    <p:set>
                                      <p:cBhvr>
                                        <p:cTn id="104" dur="1" fill="hold">
                                          <p:stCondLst>
                                            <p:cond delay="0"/>
                                          </p:stCondLst>
                                        </p:cTn>
                                        <p:tgtEl>
                                          <p:spTgt spid="288"/>
                                        </p:tgtEl>
                                        <p:attrNameLst>
                                          <p:attrName>style.visibility</p:attrName>
                                        </p:attrNameLst>
                                      </p:cBhvr>
                                      <p:to>
                                        <p:strVal val="hidden"/>
                                      </p:to>
                                    </p:set>
                                  </p:childTnLst>
                                </p:cTn>
                              </p:par>
                              <p:par>
                                <p:cTn id="105" presetID="1" presetClass="exit" presetSubtype="0" fill="hold" grpId="1" nodeType="withEffect">
                                  <p:stCondLst>
                                    <p:cond delay="1000"/>
                                  </p:stCondLst>
                                  <p:childTnLst>
                                    <p:set>
                                      <p:cBhvr>
                                        <p:cTn id="106" dur="1" fill="hold">
                                          <p:stCondLst>
                                            <p:cond delay="0"/>
                                          </p:stCondLst>
                                        </p:cTn>
                                        <p:tgtEl>
                                          <p:spTgt spid="291"/>
                                        </p:tgtEl>
                                        <p:attrNameLst>
                                          <p:attrName>style.visibility</p:attrName>
                                        </p:attrNameLst>
                                      </p:cBhvr>
                                      <p:to>
                                        <p:strVal val="hidden"/>
                                      </p:to>
                                    </p:set>
                                  </p:childTnLst>
                                </p:cTn>
                              </p:par>
                              <p:par>
                                <p:cTn id="107" presetID="1" presetClass="exit" presetSubtype="0" fill="hold" grpId="1" nodeType="withEffect">
                                  <p:stCondLst>
                                    <p:cond delay="1000"/>
                                  </p:stCondLst>
                                  <p:childTnLst>
                                    <p:set>
                                      <p:cBhvr>
                                        <p:cTn id="108" dur="1" fill="hold">
                                          <p:stCondLst>
                                            <p:cond delay="0"/>
                                          </p:stCondLst>
                                        </p:cTn>
                                        <p:tgtEl>
                                          <p:spTgt spid="289"/>
                                        </p:tgtEl>
                                        <p:attrNameLst>
                                          <p:attrName>style.visibility</p:attrName>
                                        </p:attrNameLst>
                                      </p:cBhvr>
                                      <p:to>
                                        <p:strVal val="hidden"/>
                                      </p:to>
                                    </p:set>
                                  </p:childTnLst>
                                </p:cTn>
                              </p:par>
                              <p:par>
                                <p:cTn id="109" presetID="1" presetClass="exit" presetSubtype="0" fill="hold" grpId="1" nodeType="withEffect">
                                  <p:stCondLst>
                                    <p:cond delay="1000"/>
                                  </p:stCondLst>
                                  <p:childTnLst>
                                    <p:set>
                                      <p:cBhvr>
                                        <p:cTn id="110" dur="1" fill="hold">
                                          <p:stCondLst>
                                            <p:cond delay="0"/>
                                          </p:stCondLst>
                                        </p:cTn>
                                        <p:tgtEl>
                                          <p:spTgt spid="290"/>
                                        </p:tgtEl>
                                        <p:attrNameLst>
                                          <p:attrName>style.visibility</p:attrName>
                                        </p:attrNameLst>
                                      </p:cBhvr>
                                      <p:to>
                                        <p:strVal val="hidden"/>
                                      </p:to>
                                    </p:set>
                                  </p:childTnLst>
                                </p:cTn>
                              </p:par>
                              <p:par>
                                <p:cTn id="111" presetID="1" presetClass="entr" presetSubtype="0" fill="hold" grpId="0" nodeType="withEffect">
                                  <p:stCondLst>
                                    <p:cond delay="1500"/>
                                  </p:stCondLst>
                                  <p:childTnLst>
                                    <p:set>
                                      <p:cBhvr>
                                        <p:cTn id="112" dur="1" fill="hold">
                                          <p:stCondLst>
                                            <p:cond delay="0"/>
                                          </p:stCondLst>
                                        </p:cTn>
                                        <p:tgtEl>
                                          <p:spTgt spid="296"/>
                                        </p:tgtEl>
                                        <p:attrNameLst>
                                          <p:attrName>style.visibility</p:attrName>
                                        </p:attrNameLst>
                                      </p:cBhvr>
                                      <p:to>
                                        <p:strVal val="visible"/>
                                      </p:to>
                                    </p:set>
                                  </p:childTnLst>
                                </p:cTn>
                              </p:par>
                              <p:par>
                                <p:cTn id="113" presetID="1" presetClass="entr" presetSubtype="0" fill="hold" grpId="0" nodeType="withEffect">
                                  <p:stCondLst>
                                    <p:cond delay="1500"/>
                                  </p:stCondLst>
                                  <p:childTnLst>
                                    <p:set>
                                      <p:cBhvr>
                                        <p:cTn id="114" dur="1" fill="hold">
                                          <p:stCondLst>
                                            <p:cond delay="0"/>
                                          </p:stCondLst>
                                        </p:cTn>
                                        <p:tgtEl>
                                          <p:spTgt spid="292"/>
                                        </p:tgtEl>
                                        <p:attrNameLst>
                                          <p:attrName>style.visibility</p:attrName>
                                        </p:attrNameLst>
                                      </p:cBhvr>
                                      <p:to>
                                        <p:strVal val="visible"/>
                                      </p:to>
                                    </p:set>
                                  </p:childTnLst>
                                </p:cTn>
                              </p:par>
                              <p:par>
                                <p:cTn id="115" presetID="1" presetClass="entr" presetSubtype="0" fill="hold" grpId="0" nodeType="withEffect">
                                  <p:stCondLst>
                                    <p:cond delay="1500"/>
                                  </p:stCondLst>
                                  <p:childTnLst>
                                    <p:set>
                                      <p:cBhvr>
                                        <p:cTn id="116" dur="1" fill="hold">
                                          <p:stCondLst>
                                            <p:cond delay="0"/>
                                          </p:stCondLst>
                                        </p:cTn>
                                        <p:tgtEl>
                                          <p:spTgt spid="304"/>
                                        </p:tgtEl>
                                        <p:attrNameLst>
                                          <p:attrName>style.visibility</p:attrName>
                                        </p:attrNameLst>
                                      </p:cBhvr>
                                      <p:to>
                                        <p:strVal val="visible"/>
                                      </p:to>
                                    </p:set>
                                  </p:childTnLst>
                                </p:cTn>
                              </p:par>
                              <p:par>
                                <p:cTn id="117" presetID="1" presetClass="entr" presetSubtype="0" fill="hold" grpId="0" nodeType="withEffect">
                                  <p:stCondLst>
                                    <p:cond delay="1500"/>
                                  </p:stCondLst>
                                  <p:childTnLst>
                                    <p:set>
                                      <p:cBhvr>
                                        <p:cTn id="118" dur="1" fill="hold">
                                          <p:stCondLst>
                                            <p:cond delay="0"/>
                                          </p:stCondLst>
                                        </p:cTn>
                                        <p:tgtEl>
                                          <p:spTgt spid="300"/>
                                        </p:tgtEl>
                                        <p:attrNameLst>
                                          <p:attrName>style.visibility</p:attrName>
                                        </p:attrNameLst>
                                      </p:cBhvr>
                                      <p:to>
                                        <p:strVal val="visible"/>
                                      </p:to>
                                    </p:set>
                                  </p:childTnLst>
                                </p:cTn>
                              </p:par>
                              <p:par>
                                <p:cTn id="119" presetID="1" presetClass="exit" presetSubtype="0" fill="hold" grpId="1" nodeType="withEffect">
                                  <p:stCondLst>
                                    <p:cond delay="1500"/>
                                  </p:stCondLst>
                                  <p:childTnLst>
                                    <p:set>
                                      <p:cBhvr>
                                        <p:cTn id="120" dur="1" fill="hold">
                                          <p:stCondLst>
                                            <p:cond delay="0"/>
                                          </p:stCondLst>
                                        </p:cTn>
                                        <p:tgtEl>
                                          <p:spTgt spid="295"/>
                                        </p:tgtEl>
                                        <p:attrNameLst>
                                          <p:attrName>style.visibility</p:attrName>
                                        </p:attrNameLst>
                                      </p:cBhvr>
                                      <p:to>
                                        <p:strVal val="hidden"/>
                                      </p:to>
                                    </p:set>
                                  </p:childTnLst>
                                </p:cTn>
                              </p:par>
                              <p:par>
                                <p:cTn id="121" presetID="1" presetClass="exit" presetSubtype="0" fill="hold" grpId="1" nodeType="withEffect">
                                  <p:stCondLst>
                                    <p:cond delay="1500"/>
                                  </p:stCondLst>
                                  <p:childTnLst>
                                    <p:set>
                                      <p:cBhvr>
                                        <p:cTn id="122" dur="1" fill="hold">
                                          <p:stCondLst>
                                            <p:cond delay="0"/>
                                          </p:stCondLst>
                                        </p:cTn>
                                        <p:tgtEl>
                                          <p:spTgt spid="287"/>
                                        </p:tgtEl>
                                        <p:attrNameLst>
                                          <p:attrName>style.visibility</p:attrName>
                                        </p:attrNameLst>
                                      </p:cBhvr>
                                      <p:to>
                                        <p:strVal val="hidden"/>
                                      </p:to>
                                    </p:set>
                                  </p:childTnLst>
                                </p:cTn>
                              </p:par>
                              <p:par>
                                <p:cTn id="123" presetID="1" presetClass="exit" presetSubtype="0" fill="hold" grpId="1" nodeType="withEffect">
                                  <p:stCondLst>
                                    <p:cond delay="1500"/>
                                  </p:stCondLst>
                                  <p:childTnLst>
                                    <p:set>
                                      <p:cBhvr>
                                        <p:cTn id="124" dur="1" fill="hold">
                                          <p:stCondLst>
                                            <p:cond delay="0"/>
                                          </p:stCondLst>
                                        </p:cTn>
                                        <p:tgtEl>
                                          <p:spTgt spid="303"/>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299"/>
                                        </p:tgtEl>
                                        <p:attrNameLst>
                                          <p:attrName>style.visibility</p:attrName>
                                        </p:attrNameLst>
                                      </p:cBhvr>
                                      <p:to>
                                        <p:strVal val="hidden"/>
                                      </p:to>
                                    </p:set>
                                  </p:childTnLst>
                                </p:cTn>
                              </p:par>
                              <p:par>
                                <p:cTn id="127" presetID="1" presetClass="entr" presetSubtype="0" fill="hold" grpId="0" nodeType="withEffect">
                                  <p:stCondLst>
                                    <p:cond delay="2000"/>
                                  </p:stCondLst>
                                  <p:childTnLst>
                                    <p:set>
                                      <p:cBhvr>
                                        <p:cTn id="128" dur="1" fill="hold">
                                          <p:stCondLst>
                                            <p:cond delay="0"/>
                                          </p:stCondLst>
                                        </p:cTn>
                                        <p:tgtEl>
                                          <p:spTgt spid="302"/>
                                        </p:tgtEl>
                                        <p:attrNameLst>
                                          <p:attrName>style.visibility</p:attrName>
                                        </p:attrNameLst>
                                      </p:cBhvr>
                                      <p:to>
                                        <p:strVal val="visible"/>
                                      </p:to>
                                    </p:set>
                                  </p:childTnLst>
                                </p:cTn>
                              </p:par>
                              <p:par>
                                <p:cTn id="129" presetID="1" presetClass="exit" presetSubtype="0" fill="hold" grpId="1" nodeType="withEffect">
                                  <p:stCondLst>
                                    <p:cond delay="2000"/>
                                  </p:stCondLst>
                                  <p:childTnLst>
                                    <p:set>
                                      <p:cBhvr>
                                        <p:cTn id="130" dur="1" fill="hold">
                                          <p:stCondLst>
                                            <p:cond delay="0"/>
                                          </p:stCondLst>
                                        </p:cTn>
                                        <p:tgtEl>
                                          <p:spTgt spid="300"/>
                                        </p:tgtEl>
                                        <p:attrNameLst>
                                          <p:attrName>style.visibility</p:attrName>
                                        </p:attrNameLst>
                                      </p:cBhvr>
                                      <p:to>
                                        <p:strVal val="hidden"/>
                                      </p:to>
                                    </p:set>
                                  </p:childTnLst>
                                </p:cTn>
                              </p:par>
                              <p:par>
                                <p:cTn id="131" presetID="1" presetClass="exit" presetSubtype="0" fill="hold" grpId="1" nodeType="withEffect">
                                  <p:stCondLst>
                                    <p:cond delay="2000"/>
                                  </p:stCondLst>
                                  <p:childTnLst>
                                    <p:set>
                                      <p:cBhvr>
                                        <p:cTn id="132" dur="1" fill="hold">
                                          <p:stCondLst>
                                            <p:cond delay="0"/>
                                          </p:stCondLst>
                                        </p:cTn>
                                        <p:tgtEl>
                                          <p:spTgt spid="304"/>
                                        </p:tgtEl>
                                        <p:attrNameLst>
                                          <p:attrName>style.visibility</p:attrName>
                                        </p:attrNameLst>
                                      </p:cBhvr>
                                      <p:to>
                                        <p:strVal val="hidden"/>
                                      </p:to>
                                    </p:set>
                                  </p:childTnLst>
                                </p:cTn>
                              </p:par>
                              <p:par>
                                <p:cTn id="133" presetID="1" presetClass="exit" presetSubtype="0" fill="hold" grpId="1" nodeType="withEffect">
                                  <p:stCondLst>
                                    <p:cond delay="2000"/>
                                  </p:stCondLst>
                                  <p:childTnLst>
                                    <p:set>
                                      <p:cBhvr>
                                        <p:cTn id="134" dur="1" fill="hold">
                                          <p:stCondLst>
                                            <p:cond delay="0"/>
                                          </p:stCondLst>
                                        </p:cTn>
                                        <p:tgtEl>
                                          <p:spTgt spid="292"/>
                                        </p:tgtEl>
                                        <p:attrNameLst>
                                          <p:attrName>style.visibility</p:attrName>
                                        </p:attrNameLst>
                                      </p:cBhvr>
                                      <p:to>
                                        <p:strVal val="hidden"/>
                                      </p:to>
                                    </p:set>
                                  </p:childTnLst>
                                </p:cTn>
                              </p:par>
                              <p:par>
                                <p:cTn id="135" presetID="1" presetClass="exit" presetSubtype="0" fill="hold" grpId="1" nodeType="withEffect">
                                  <p:stCondLst>
                                    <p:cond delay="2000"/>
                                  </p:stCondLst>
                                  <p:childTnLst>
                                    <p:set>
                                      <p:cBhvr>
                                        <p:cTn id="136" dur="1" fill="hold">
                                          <p:stCondLst>
                                            <p:cond delay="0"/>
                                          </p:stCondLst>
                                        </p:cTn>
                                        <p:tgtEl>
                                          <p:spTgt spid="296"/>
                                        </p:tgtEl>
                                        <p:attrNameLst>
                                          <p:attrName>style.visibility</p:attrName>
                                        </p:attrNameLst>
                                      </p:cBhvr>
                                      <p:to>
                                        <p:strVal val="hidden"/>
                                      </p:to>
                                    </p:set>
                                  </p:childTnLst>
                                </p:cTn>
                              </p:par>
                              <p:par>
                                <p:cTn id="137" presetID="1" presetClass="entr" presetSubtype="0" fill="hold" nodeType="withEffect">
                                  <p:stCondLst>
                                    <p:cond delay="2000"/>
                                  </p:stCondLst>
                                  <p:childTnLst>
                                    <p:set>
                                      <p:cBhvr>
                                        <p:cTn id="138" dur="1" fill="hold">
                                          <p:stCondLst>
                                            <p:cond delay="0"/>
                                          </p:stCondLst>
                                        </p:cTn>
                                        <p:tgtEl>
                                          <p:spTgt spid="307"/>
                                        </p:tgtEl>
                                        <p:attrNameLst>
                                          <p:attrName>style.visibility</p:attrName>
                                        </p:attrNameLst>
                                      </p:cBhvr>
                                      <p:to>
                                        <p:strVal val="visible"/>
                                      </p:to>
                                    </p:set>
                                  </p:childTnLst>
                                </p:cTn>
                              </p:par>
                              <p:par>
                                <p:cTn id="139" presetID="1" presetClass="entr" presetSubtype="0" fill="hold" grpId="0" nodeType="withEffect">
                                  <p:stCondLst>
                                    <p:cond delay="2000"/>
                                  </p:stCondLst>
                                  <p:childTnLst>
                                    <p:set>
                                      <p:cBhvr>
                                        <p:cTn id="140" dur="1" fill="hold">
                                          <p:stCondLst>
                                            <p:cond delay="0"/>
                                          </p:stCondLst>
                                        </p:cTn>
                                        <p:tgtEl>
                                          <p:spTgt spid="313"/>
                                        </p:tgtEl>
                                        <p:attrNameLst>
                                          <p:attrName>style.visibility</p:attrName>
                                        </p:attrNameLst>
                                      </p:cBhvr>
                                      <p:to>
                                        <p:strVal val="visible"/>
                                      </p:to>
                                    </p:set>
                                  </p:childTnLst>
                                </p:cTn>
                              </p:par>
                              <p:par>
                                <p:cTn id="141" presetID="1" presetClass="entr" presetSubtype="0" fill="hold" nodeType="withEffect">
                                  <p:stCondLst>
                                    <p:cond delay="2000"/>
                                  </p:stCondLst>
                                  <p:childTnLst>
                                    <p:set>
                                      <p:cBhvr>
                                        <p:cTn id="142" dur="1" fill="hold">
                                          <p:stCondLst>
                                            <p:cond delay="0"/>
                                          </p:stCondLst>
                                        </p:cTn>
                                        <p:tgtEl>
                                          <p:spTgt spid="308"/>
                                        </p:tgtEl>
                                        <p:attrNameLst>
                                          <p:attrName>style.visibility</p:attrName>
                                        </p:attrNameLst>
                                      </p:cBhvr>
                                      <p:to>
                                        <p:strVal val="visible"/>
                                      </p:to>
                                    </p:set>
                                  </p:childTnLst>
                                </p:cTn>
                              </p:par>
                              <p:par>
                                <p:cTn id="143" presetID="1" presetClass="entr" presetSubtype="0" fill="hold" grpId="0" nodeType="withEffect">
                                  <p:stCondLst>
                                    <p:cond delay="2000"/>
                                  </p:stCondLst>
                                  <p:childTnLst>
                                    <p:set>
                                      <p:cBhvr>
                                        <p:cTn id="144" dur="1" fill="hold">
                                          <p:stCondLst>
                                            <p:cond delay="0"/>
                                          </p:stCondLst>
                                        </p:cTn>
                                        <p:tgtEl>
                                          <p:spTgt spid="314"/>
                                        </p:tgtEl>
                                        <p:attrNameLst>
                                          <p:attrName>style.visibility</p:attrName>
                                        </p:attrNameLst>
                                      </p:cBhvr>
                                      <p:to>
                                        <p:strVal val="visible"/>
                                      </p:to>
                                    </p:set>
                                  </p:childTnLst>
                                </p:cTn>
                              </p:par>
                              <p:par>
                                <p:cTn id="145" presetID="1" presetClass="entr" presetSubtype="0" fill="hold" grpId="0" nodeType="withEffect">
                                  <p:stCondLst>
                                    <p:cond delay="2000"/>
                                  </p:stCondLst>
                                  <p:childTnLst>
                                    <p:set>
                                      <p:cBhvr>
                                        <p:cTn id="146" dur="1" fill="hold">
                                          <p:stCondLst>
                                            <p:cond delay="0"/>
                                          </p:stCondLst>
                                        </p:cTn>
                                        <p:tgtEl>
                                          <p:spTgt spid="309"/>
                                        </p:tgtEl>
                                        <p:attrNameLst>
                                          <p:attrName>style.visibility</p:attrName>
                                        </p:attrNameLst>
                                      </p:cBhvr>
                                      <p:to>
                                        <p:strVal val="visible"/>
                                      </p:to>
                                    </p:set>
                                  </p:childTnLst>
                                </p:cTn>
                              </p:par>
                              <p:par>
                                <p:cTn id="147" presetID="1" presetClass="exit" presetSubtype="0" fill="hold" grpId="1" nodeType="withEffect">
                                  <p:stCondLst>
                                    <p:cond delay="2250"/>
                                  </p:stCondLst>
                                  <p:childTnLst>
                                    <p:set>
                                      <p:cBhvr>
                                        <p:cTn id="148" dur="1" fill="hold">
                                          <p:stCondLst>
                                            <p:cond delay="0"/>
                                          </p:stCondLst>
                                        </p:cTn>
                                        <p:tgtEl>
                                          <p:spTgt spid="302"/>
                                        </p:tgtEl>
                                        <p:attrNameLst>
                                          <p:attrName>style.visibility</p:attrName>
                                        </p:attrNameLst>
                                      </p:cBhvr>
                                      <p:to>
                                        <p:strVal val="hidden"/>
                                      </p:to>
                                    </p:set>
                                  </p:childTnLst>
                                </p:cTn>
                              </p:par>
                              <p:par>
                                <p:cTn id="149" presetID="1" presetClass="entr" presetSubtype="0" fill="hold" grpId="0" nodeType="withEffect">
                                  <p:stCondLst>
                                    <p:cond delay="2250"/>
                                  </p:stCondLst>
                                  <p:childTnLst>
                                    <p:set>
                                      <p:cBhvr>
                                        <p:cTn id="150" dur="1" fill="hold">
                                          <p:stCondLst>
                                            <p:cond delay="0"/>
                                          </p:stCondLst>
                                        </p:cTn>
                                        <p:tgtEl>
                                          <p:spTgt spid="306"/>
                                        </p:tgtEl>
                                        <p:attrNameLst>
                                          <p:attrName>style.visibility</p:attrName>
                                        </p:attrNameLst>
                                      </p:cBhvr>
                                      <p:to>
                                        <p:strVal val="visible"/>
                                      </p:to>
                                    </p:set>
                                  </p:childTnLst>
                                </p:cTn>
                              </p:par>
                              <p:par>
                                <p:cTn id="151" presetID="1" presetClass="entr" presetSubtype="0" fill="hold" grpId="0" nodeType="withEffect">
                                  <p:stCondLst>
                                    <p:cond delay="2250"/>
                                  </p:stCondLst>
                                  <p:childTnLst>
                                    <p:set>
                                      <p:cBhvr>
                                        <p:cTn id="152" dur="1" fill="hold">
                                          <p:stCondLst>
                                            <p:cond delay="0"/>
                                          </p:stCondLst>
                                        </p:cTn>
                                        <p:tgtEl>
                                          <p:spTgt spid="310"/>
                                        </p:tgtEl>
                                        <p:attrNameLst>
                                          <p:attrName>style.visibility</p:attrName>
                                        </p:attrNameLst>
                                      </p:cBhvr>
                                      <p:to>
                                        <p:strVal val="visible"/>
                                      </p:to>
                                    </p:set>
                                  </p:childTnLst>
                                </p:cTn>
                              </p:par>
                              <p:par>
                                <p:cTn id="153" presetID="1" presetClass="exit" presetSubtype="0" fill="hold" grpId="1" nodeType="withEffect">
                                  <p:stCondLst>
                                    <p:cond delay="2500"/>
                                  </p:stCondLst>
                                  <p:childTnLst>
                                    <p:set>
                                      <p:cBhvr>
                                        <p:cTn id="154" dur="1" fill="hold">
                                          <p:stCondLst>
                                            <p:cond delay="0"/>
                                          </p:stCondLst>
                                        </p:cTn>
                                        <p:tgtEl>
                                          <p:spTgt spid="306"/>
                                        </p:tgtEl>
                                        <p:attrNameLst>
                                          <p:attrName>style.visibility</p:attrName>
                                        </p:attrNameLst>
                                      </p:cBhvr>
                                      <p:to>
                                        <p:strVal val="hidden"/>
                                      </p:to>
                                    </p:set>
                                  </p:childTnLst>
                                </p:cTn>
                              </p:par>
                              <p:par>
                                <p:cTn id="155" presetID="1" presetClass="entr" presetSubtype="0" fill="hold" grpId="0" nodeType="withEffect">
                                  <p:stCondLst>
                                    <p:cond delay="2500"/>
                                  </p:stCondLst>
                                  <p:childTnLst>
                                    <p:set>
                                      <p:cBhvr>
                                        <p:cTn id="156" dur="1" fill="hold">
                                          <p:stCondLst>
                                            <p:cond delay="0"/>
                                          </p:stCondLst>
                                        </p:cTn>
                                        <p:tgtEl>
                                          <p:spTgt spid="294"/>
                                        </p:tgtEl>
                                        <p:attrNameLst>
                                          <p:attrName>style.visibility</p:attrName>
                                        </p:attrNameLst>
                                      </p:cBhvr>
                                      <p:to>
                                        <p:strVal val="visible"/>
                                      </p:to>
                                    </p:set>
                                  </p:childTnLst>
                                </p:cTn>
                              </p:par>
                              <p:par>
                                <p:cTn id="157" presetID="1" presetClass="entr" presetSubtype="0" fill="hold" grpId="0" nodeType="withEffect">
                                  <p:stCondLst>
                                    <p:cond delay="2500"/>
                                  </p:stCondLst>
                                  <p:childTnLst>
                                    <p:set>
                                      <p:cBhvr>
                                        <p:cTn id="158" dur="1" fill="hold">
                                          <p:stCondLst>
                                            <p:cond delay="0"/>
                                          </p:stCondLst>
                                        </p:cTn>
                                        <p:tgtEl>
                                          <p:spTgt spid="311"/>
                                        </p:tgtEl>
                                        <p:attrNameLst>
                                          <p:attrName>style.visibility</p:attrName>
                                        </p:attrNameLst>
                                      </p:cBhvr>
                                      <p:to>
                                        <p:strVal val="visible"/>
                                      </p:to>
                                    </p:set>
                                  </p:childTnLst>
                                </p:cTn>
                              </p:par>
                              <p:par>
                                <p:cTn id="159" presetID="1" presetClass="exit" presetSubtype="0" fill="hold" grpId="1" nodeType="withEffect">
                                  <p:stCondLst>
                                    <p:cond delay="2750"/>
                                  </p:stCondLst>
                                  <p:childTnLst>
                                    <p:set>
                                      <p:cBhvr>
                                        <p:cTn id="160" dur="1" fill="hold">
                                          <p:stCondLst>
                                            <p:cond delay="0"/>
                                          </p:stCondLst>
                                        </p:cTn>
                                        <p:tgtEl>
                                          <p:spTgt spid="294"/>
                                        </p:tgtEl>
                                        <p:attrNameLst>
                                          <p:attrName>style.visibility</p:attrName>
                                        </p:attrNameLst>
                                      </p:cBhvr>
                                      <p:to>
                                        <p:strVal val="hidden"/>
                                      </p:to>
                                    </p:set>
                                  </p:childTnLst>
                                </p:cTn>
                              </p:par>
                              <p:par>
                                <p:cTn id="161" presetID="1" presetClass="entr" presetSubtype="0" fill="hold" grpId="0" nodeType="withEffect">
                                  <p:stCondLst>
                                    <p:cond delay="2750"/>
                                  </p:stCondLst>
                                  <p:childTnLst>
                                    <p:set>
                                      <p:cBhvr>
                                        <p:cTn id="162" dur="1" fill="hold">
                                          <p:stCondLst>
                                            <p:cond delay="0"/>
                                          </p:stCondLst>
                                        </p:cTn>
                                        <p:tgtEl>
                                          <p:spTgt spid="298"/>
                                        </p:tgtEl>
                                        <p:attrNameLst>
                                          <p:attrName>style.visibility</p:attrName>
                                        </p:attrNameLst>
                                      </p:cBhvr>
                                      <p:to>
                                        <p:strVal val="visible"/>
                                      </p:to>
                                    </p:set>
                                  </p:childTnLst>
                                </p:cTn>
                              </p:par>
                              <p:par>
                                <p:cTn id="163" presetID="1" presetClass="entr" presetSubtype="0" fill="hold" grpId="0" nodeType="withEffect">
                                  <p:stCondLst>
                                    <p:cond delay="2750"/>
                                  </p:stCondLst>
                                  <p:childTnLst>
                                    <p:set>
                                      <p:cBhvr>
                                        <p:cTn id="164" dur="1" fill="hold">
                                          <p:stCondLst>
                                            <p:cond delay="0"/>
                                          </p:stCondLst>
                                        </p:cTn>
                                        <p:tgtEl>
                                          <p:spTgt spid="312"/>
                                        </p:tgtEl>
                                        <p:attrNameLst>
                                          <p:attrName>style.visibility</p:attrName>
                                        </p:attrNameLst>
                                      </p:cBhvr>
                                      <p:to>
                                        <p:strVal val="visible"/>
                                      </p:to>
                                    </p:set>
                                  </p:childTnLst>
                                </p:cTn>
                              </p:par>
                              <p:par>
                                <p:cTn id="165" presetID="1" presetClass="exit" presetSubtype="0" fill="hold" grpId="1" nodeType="withEffect">
                                  <p:stCondLst>
                                    <p:cond delay="3000"/>
                                  </p:stCondLst>
                                  <p:childTnLst>
                                    <p:set>
                                      <p:cBhvr>
                                        <p:cTn id="166" dur="1" fill="hold">
                                          <p:stCondLst>
                                            <p:cond delay="0"/>
                                          </p:stCondLst>
                                        </p:cTn>
                                        <p:tgtEl>
                                          <p:spTgt spid="2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p:bldP spid="275" grpId="0" animBg="1"/>
      <p:bldP spid="275" grpId="1" animBg="1"/>
      <p:bldP spid="276" grpId="0" animBg="1"/>
      <p:bldP spid="276" grpId="1" animBg="1"/>
      <p:bldP spid="277" grpId="0" animBg="1"/>
      <p:bldP spid="277" grpId="1" animBg="1"/>
      <p:bldP spid="278" grpId="0" animBg="1"/>
      <p:bldP spid="278" grpId="1" animBg="1"/>
      <p:bldP spid="279" grpId="0" animBg="1"/>
      <p:bldP spid="279" grpId="1" animBg="1"/>
      <p:bldP spid="280" grpId="0" animBg="1"/>
      <p:bldP spid="280" grpId="1" animBg="1"/>
      <p:bldP spid="281" grpId="0" animBg="1"/>
      <p:bldP spid="281" grpId="1" animBg="1"/>
      <p:bldP spid="282" grpId="0" animBg="1"/>
      <p:bldP spid="282" grpId="1" animBg="1"/>
      <p:bldP spid="283" grpId="0" animBg="1"/>
      <p:bldP spid="283" grpId="1" animBg="1"/>
      <p:bldP spid="286" grpId="0" animBg="1"/>
      <p:bldP spid="286" grpId="1" animBg="1"/>
      <p:bldP spid="287" grpId="0" animBg="1"/>
      <p:bldP spid="287" grpId="1" animBg="1"/>
      <p:bldP spid="288" grpId="0" animBg="1"/>
      <p:bldP spid="288" grpId="1" animBg="1"/>
      <p:bldP spid="289" grpId="0" animBg="1"/>
      <p:bldP spid="289" grpId="1" animBg="1"/>
      <p:bldP spid="290" grpId="0" animBg="1"/>
      <p:bldP spid="290" grpId="1" animBg="1"/>
      <p:bldP spid="291" grpId="0" animBg="1"/>
      <p:bldP spid="291" grpId="1" animBg="1"/>
      <p:bldP spid="292" grpId="0" animBg="1"/>
      <p:bldP spid="292" grpId="1" animBg="1"/>
      <p:bldP spid="293" grpId="0" animBg="1"/>
      <p:bldP spid="293" grpId="1" animBg="1"/>
      <p:bldP spid="294" grpId="0" animBg="1"/>
      <p:bldP spid="294" grpId="1" animBg="1"/>
      <p:bldP spid="295" grpId="0" animBg="1"/>
      <p:bldP spid="295" grpId="1" animBg="1"/>
      <p:bldP spid="296" grpId="0" animBg="1"/>
      <p:bldP spid="296" grpId="1" animBg="1"/>
      <p:bldP spid="297" grpId="0" animBg="1"/>
      <p:bldP spid="297" grpId="1" animBg="1"/>
      <p:bldP spid="298" grpId="0" animBg="1"/>
      <p:bldP spid="298" grpId="1" animBg="1"/>
      <p:bldP spid="299" grpId="0" animBg="1"/>
      <p:bldP spid="299" grpId="1" animBg="1"/>
      <p:bldP spid="300" grpId="0" animBg="1"/>
      <p:bldP spid="300" grpId="1" animBg="1"/>
      <p:bldP spid="301" grpId="0" animBg="1"/>
      <p:bldP spid="301" grpId="1" animBg="1"/>
      <p:bldP spid="302" grpId="0" animBg="1"/>
      <p:bldP spid="302" grpId="1" animBg="1"/>
      <p:bldP spid="303" grpId="0" animBg="1"/>
      <p:bldP spid="303" grpId="1" animBg="1"/>
      <p:bldP spid="304" grpId="0" animBg="1"/>
      <p:bldP spid="304" grpId="1" animBg="1"/>
      <p:bldP spid="305" grpId="0" animBg="1"/>
      <p:bldP spid="305" grpId="1" animBg="1"/>
      <p:bldP spid="306" grpId="0" animBg="1"/>
      <p:bldP spid="306" grpId="1" animBg="1"/>
      <p:bldP spid="309" grpId="0" animBg="1"/>
      <p:bldP spid="310" grpId="0" animBg="1"/>
      <p:bldP spid="311" grpId="0" animBg="1"/>
      <p:bldP spid="312" grpId="0" animBg="1"/>
      <p:bldP spid="313" grpId="0"/>
      <p:bldP spid="314"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ttp://www.sciencemag.org/content/284/5413/442/F1.mediu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628800"/>
            <a:ext cx="3509679" cy="379424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7937" y="548680"/>
            <a:ext cx="9144000" cy="720080"/>
          </a:xfrm>
        </p:spPr>
        <p:txBody>
          <a:bodyPr/>
          <a:lstStyle/>
          <a:p>
            <a:r>
              <a:rPr lang="en-US" dirty="0" smtClean="0">
                <a:latin typeface="Arial" panose="020B0604020202020204" pitchFamily="34" charset="0"/>
                <a:cs typeface="Arial" panose="020B0604020202020204" pitchFamily="34" charset="0"/>
              </a:rPr>
              <a:t>Preliminary results (1)</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17</a:t>
            </a:fld>
            <a:endParaRPr lang="fr-FR"/>
          </a:p>
        </p:txBody>
      </p:sp>
      <p:pic>
        <p:nvPicPr>
          <p:cNvPr id="1026" name="Picture 2" descr="Logo de l'université Paris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1916832"/>
            <a:ext cx="6342819" cy="4182413"/>
          </a:xfrm>
          <a:prstGeom prst="rect">
            <a:avLst/>
          </a:prstGeom>
          <a:noFill/>
        </p:spPr>
      </p:pic>
      <p:sp>
        <p:nvSpPr>
          <p:cNvPr id="7" name="AutoShape 2" descr="Fichier:Vancomycin.png"/>
          <p:cNvSpPr>
            <a:spLocks noChangeAspect="1" noChangeArrowheads="1"/>
          </p:cNvSpPr>
          <p:nvPr/>
        </p:nvSpPr>
        <p:spPr bwMode="auto">
          <a:xfrm>
            <a:off x="155575" y="-2346325"/>
            <a:ext cx="5715000" cy="4895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Fichier:Vancomycin.png"/>
          <p:cNvSpPr>
            <a:spLocks noChangeAspect="1" noChangeArrowheads="1"/>
          </p:cNvSpPr>
          <p:nvPr/>
        </p:nvSpPr>
        <p:spPr bwMode="auto">
          <a:xfrm>
            <a:off x="307975" y="-2193925"/>
            <a:ext cx="5715000" cy="4895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6" descr="File:Vancomycin ball-and-stic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134" y="1747925"/>
            <a:ext cx="2927722" cy="207502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necteur droit avec flèche 18"/>
          <p:cNvCxnSpPr/>
          <p:nvPr/>
        </p:nvCxnSpPr>
        <p:spPr>
          <a:xfrm>
            <a:off x="2902496" y="3525924"/>
            <a:ext cx="534336" cy="371128"/>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6" name="Picture 4" descr="http://t3.gstatic.com/images?q=tbn:ANd9GcT1yKSwXLUnuqednKmhPpZGmH2nZAJG84EYPVRl9tsFB7WzzyDeYQxnsF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3655" y="6313148"/>
            <a:ext cx="1015557" cy="43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1269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Preliminary result (2)</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18</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861" y="1196752"/>
            <a:ext cx="6573061" cy="5358735"/>
          </a:xfrm>
          <a:prstGeom prst="rect">
            <a:avLst/>
          </a:prstGeom>
          <a:noFill/>
          <a:ln>
            <a:noFill/>
          </a:ln>
        </p:spPr>
      </p:pic>
      <p:sp>
        <p:nvSpPr>
          <p:cNvPr id="3" name="ZoneTexte 2"/>
          <p:cNvSpPr txBox="1"/>
          <p:nvPr/>
        </p:nvSpPr>
        <p:spPr>
          <a:xfrm>
            <a:off x="6266949" y="4653136"/>
            <a:ext cx="2337499" cy="1200329"/>
          </a:xfrm>
          <a:prstGeom prst="rect">
            <a:avLst/>
          </a:prstGeom>
          <a:noFill/>
        </p:spPr>
        <p:txBody>
          <a:bodyPr wrap="none" rtlCol="0">
            <a:spAutoFit/>
          </a:bodyPr>
          <a:lstStyle/>
          <a:p>
            <a:r>
              <a:rPr lang="en-US" sz="2200" b="1" i="1" dirty="0" smtClean="0">
                <a:solidFill>
                  <a:srgbClr val="CC0066"/>
                </a:solidFill>
                <a:latin typeface="Arial" panose="020B0604020202020204" pitchFamily="34" charset="0"/>
                <a:cs typeface="Arial" panose="020B0604020202020204" pitchFamily="34" charset="0"/>
              </a:rPr>
              <a:t>Mass resolution</a:t>
            </a:r>
          </a:p>
          <a:p>
            <a:pPr algn="ctr"/>
            <a:r>
              <a:rPr lang="en-US" sz="2200" b="1" i="1" dirty="0" smtClean="0">
                <a:solidFill>
                  <a:srgbClr val="CC0066"/>
                </a:solidFill>
                <a:latin typeface="Arial" panose="020B0604020202020204" pitchFamily="34" charset="0"/>
                <a:cs typeface="Arial" panose="020B0604020202020204" pitchFamily="34" charset="0"/>
              </a:rPr>
              <a:t> limitation :</a:t>
            </a:r>
          </a:p>
          <a:p>
            <a:endParaRPr lang="en-US" sz="400" b="1" i="1" dirty="0" smtClean="0">
              <a:solidFill>
                <a:srgbClr val="CC0066"/>
              </a:solidFill>
              <a:latin typeface="Arial" panose="020B0604020202020204" pitchFamily="34" charset="0"/>
              <a:cs typeface="Arial" panose="020B0604020202020204" pitchFamily="34" charset="0"/>
            </a:endParaRPr>
          </a:p>
          <a:p>
            <a:pPr algn="ctr"/>
            <a:r>
              <a:rPr lang="en-US" sz="2400" b="1" dirty="0" smtClean="0">
                <a:solidFill>
                  <a:srgbClr val="CC0066"/>
                </a:solidFill>
                <a:latin typeface="Arial" panose="020B0604020202020204" pitchFamily="34" charset="0"/>
                <a:cs typeface="Arial" panose="020B0604020202020204" pitchFamily="34" charset="0"/>
              </a:rPr>
              <a:t>5 </a:t>
            </a:r>
            <a:r>
              <a:rPr lang="en-US" sz="2400" b="1" dirty="0" err="1" smtClean="0">
                <a:solidFill>
                  <a:srgbClr val="CC0066"/>
                </a:solidFill>
                <a:latin typeface="Arial" panose="020B0604020202020204" pitchFamily="34" charset="0"/>
                <a:cs typeface="Arial" panose="020B0604020202020204" pitchFamily="34" charset="0"/>
              </a:rPr>
              <a:t>a.m.u</a:t>
            </a:r>
            <a:r>
              <a:rPr lang="en-US" sz="2400" b="1" dirty="0" smtClean="0">
                <a:solidFill>
                  <a:srgbClr val="CC0066"/>
                </a:solidFill>
                <a:latin typeface="Arial" panose="020B0604020202020204" pitchFamily="34" charset="0"/>
                <a:cs typeface="Arial" panose="020B0604020202020204" pitchFamily="34" charset="0"/>
              </a:rPr>
              <a:t>.</a:t>
            </a:r>
            <a:r>
              <a:rPr lang="en-US" sz="2000" b="1" dirty="0" smtClean="0">
                <a:solidFill>
                  <a:srgbClr val="CC0066"/>
                </a:solidFill>
                <a:latin typeface="Arial" panose="020B0604020202020204" pitchFamily="34" charset="0"/>
                <a:cs typeface="Arial" panose="020B0604020202020204" pitchFamily="34" charset="0"/>
              </a:rPr>
              <a:t> </a:t>
            </a:r>
          </a:p>
        </p:txBody>
      </p:sp>
      <p:grpSp>
        <p:nvGrpSpPr>
          <p:cNvPr id="14" name="Groupe 13"/>
          <p:cNvGrpSpPr/>
          <p:nvPr/>
        </p:nvGrpSpPr>
        <p:grpSpPr>
          <a:xfrm>
            <a:off x="4204531" y="881193"/>
            <a:ext cx="5436604" cy="3402378"/>
            <a:chOff x="4175956" y="908720"/>
            <a:chExt cx="5436604" cy="3402378"/>
          </a:xfrm>
        </p:grpSpPr>
        <p:pic>
          <p:nvPicPr>
            <p:cNvPr id="10" name="Picture 327" descr="http://www.ebi.ac.uk/pdbe/entry-images/1bdk_cbc6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908720"/>
              <a:ext cx="4536504" cy="3402378"/>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p:cNvSpPr/>
            <p:nvPr/>
          </p:nvSpPr>
          <p:spPr>
            <a:xfrm>
              <a:off x="4175956" y="2692920"/>
              <a:ext cx="1476164" cy="52005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7"/>
            <p:cNvCxnSpPr>
              <a:stCxn id="4" idx="0"/>
            </p:cNvCxnSpPr>
            <p:nvPr/>
          </p:nvCxnSpPr>
          <p:spPr>
            <a:xfrm flipV="1">
              <a:off x="4914038" y="1972842"/>
              <a:ext cx="1350150" cy="720078"/>
            </a:xfrm>
            <a:prstGeom prst="line">
              <a:avLst/>
            </a:prstGeom>
            <a:ln w="254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804248" y="3526441"/>
              <a:ext cx="2176493" cy="369332"/>
            </a:xfrm>
            <a:prstGeom prst="rect">
              <a:avLst/>
            </a:prstGeom>
          </p:spPr>
          <p:txBody>
            <a:bodyPr wrap="none">
              <a:spAutoFit/>
            </a:bodyPr>
            <a:lstStyle/>
            <a:p>
              <a:r>
                <a:rPr lang="en-US" dirty="0"/>
                <a:t> </a:t>
              </a:r>
              <a:r>
                <a:rPr lang="en-US" sz="1600" i="1" dirty="0"/>
                <a:t>inflammatory mediator</a:t>
              </a:r>
            </a:p>
          </p:txBody>
        </p:sp>
      </p:grpSp>
      <p:sp>
        <p:nvSpPr>
          <p:cNvPr id="16" name="ZoneTexte 15"/>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7" name="Picture 4" descr="http://t3.gstatic.com/images?q=tbn:ANd9GcT1yKSwXLUnuqednKmhPpZGmH2nZAJG84EYPVRl9tsFB7WzzyDeYQxnsF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3655" y="6313148"/>
            <a:ext cx="1015557" cy="43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13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Arial" panose="020B0604020202020204" pitchFamily="34" charset="0"/>
                <a:cs typeface="Arial" panose="020B0604020202020204" pitchFamily="34" charset="0"/>
              </a:rPr>
              <a:t>Irradiation </a:t>
            </a:r>
            <a:r>
              <a:rPr lang="en-US" dirty="0" smtClean="0">
                <a:latin typeface="Arial" panose="020B0604020202020204" pitchFamily="34" charset="0"/>
                <a:cs typeface="Arial" panose="020B0604020202020204" pitchFamily="34" charset="0"/>
              </a:rPr>
              <a:t>platform</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19</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e 8"/>
          <p:cNvGrpSpPr/>
          <p:nvPr/>
        </p:nvGrpSpPr>
        <p:grpSpPr>
          <a:xfrm>
            <a:off x="1488140" y="1820373"/>
            <a:ext cx="7260324" cy="4416939"/>
            <a:chOff x="760311" y="1567263"/>
            <a:chExt cx="7726503" cy="4974796"/>
          </a:xfrm>
        </p:grpSpPr>
        <p:cxnSp>
          <p:nvCxnSpPr>
            <p:cNvPr id="10" name="Connecteur droit 9"/>
            <p:cNvCxnSpPr>
              <a:stCxn id="12" idx="1"/>
            </p:cNvCxnSpPr>
            <p:nvPr/>
          </p:nvCxnSpPr>
          <p:spPr>
            <a:xfrm>
              <a:off x="3515425" y="2638525"/>
              <a:ext cx="54457" cy="3138942"/>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1" name="Oval 5040"/>
            <p:cNvSpPr>
              <a:spLocks noChangeAspect="1" noChangeArrowheads="1"/>
            </p:cNvSpPr>
            <p:nvPr/>
          </p:nvSpPr>
          <p:spPr bwMode="auto">
            <a:xfrm>
              <a:off x="3418140" y="2343884"/>
              <a:ext cx="194569" cy="117856"/>
            </a:xfrm>
            <a:prstGeom prst="ellipse">
              <a:avLst/>
            </a:prstGeom>
            <a:solidFill>
              <a:schemeClr val="bg1">
                <a:lumMod val="65000"/>
              </a:schemeClr>
            </a:solidFill>
            <a:ln w="9525">
              <a:miter lim="800000"/>
              <a:headEnd/>
              <a:tailEnd/>
            </a:ln>
            <a:effectLst/>
            <a:scene3d>
              <a:camera prst="legacyObliqueTopRight">
                <a:rot lat="5400000" lon="0" rev="0"/>
              </a:camera>
              <a:lightRig rig="legacyFlat3" dir="b"/>
            </a:scene3d>
            <a:sp3d extrusionH="430200" prstMaterial="powder">
              <a:bevelT w="13500" h="13500" prst="angle"/>
              <a:bevelB w="13500" h="13500" prst="angle"/>
              <a:extrusionClr>
                <a:schemeClr val="bg1">
                  <a:lumMod val="75000"/>
                </a:schemeClr>
              </a:extrusionClr>
            </a:sp3d>
          </p:spPr>
          <p:txBody>
            <a:bodyPr wrap="none" anchor="ctr">
              <a:flatTx/>
            </a:bodyPr>
            <a:lstStyle/>
            <a:p>
              <a:endParaRPr lang="fr-FR"/>
            </a:p>
          </p:txBody>
        </p:sp>
        <p:sp>
          <p:nvSpPr>
            <p:cNvPr id="12" name="AutoShape 5041"/>
            <p:cNvSpPr>
              <a:spLocks noChangeAspect="1" noChangeArrowheads="1"/>
            </p:cNvSpPr>
            <p:nvPr/>
          </p:nvSpPr>
          <p:spPr bwMode="auto">
            <a:xfrm>
              <a:off x="3418140" y="2402812"/>
              <a:ext cx="194569" cy="235713"/>
            </a:xfrm>
            <a:custGeom>
              <a:avLst/>
              <a:gdLst>
                <a:gd name="G0" fmla="+- 10575 0 0"/>
                <a:gd name="G1" fmla="+- 21600 0 10575"/>
                <a:gd name="G2" fmla="*/ 10575 1 2"/>
                <a:gd name="G3" fmla="+- 21600 0 G2"/>
                <a:gd name="G4" fmla="+/ 10575 21600 2"/>
                <a:gd name="G5" fmla="+/ G1 0 2"/>
                <a:gd name="G6" fmla="*/ 21600 21600 10575"/>
                <a:gd name="G7" fmla="*/ G6 1 2"/>
                <a:gd name="G8" fmla="+- 21600 0 G7"/>
                <a:gd name="G9" fmla="*/ 21600 1 2"/>
                <a:gd name="G10" fmla="+- 10575 0 G9"/>
                <a:gd name="G11" fmla="?: G10 G8 0"/>
                <a:gd name="G12" fmla="?: G10 G7 21600"/>
                <a:gd name="T0" fmla="*/ 16312 w 21600"/>
                <a:gd name="T1" fmla="*/ 10800 h 21600"/>
                <a:gd name="T2" fmla="*/ 10800 w 21600"/>
                <a:gd name="T3" fmla="*/ 21600 h 21600"/>
                <a:gd name="T4" fmla="*/ 5288 w 21600"/>
                <a:gd name="T5" fmla="*/ 10800 h 21600"/>
                <a:gd name="T6" fmla="*/ 10800 w 21600"/>
                <a:gd name="T7" fmla="*/ 0 h 21600"/>
                <a:gd name="T8" fmla="*/ 7088 w 21600"/>
                <a:gd name="T9" fmla="*/ 7088 h 21600"/>
                <a:gd name="T10" fmla="*/ 14512 w 21600"/>
                <a:gd name="T11" fmla="*/ 14512 h 21600"/>
              </a:gdLst>
              <a:ahLst/>
              <a:cxnLst>
                <a:cxn ang="0">
                  <a:pos x="T0" y="T1"/>
                </a:cxn>
                <a:cxn ang="0">
                  <a:pos x="T2" y="T3"/>
                </a:cxn>
                <a:cxn ang="0">
                  <a:pos x="T4" y="T5"/>
                </a:cxn>
                <a:cxn ang="0">
                  <a:pos x="T6" y="T7"/>
                </a:cxn>
              </a:cxnLst>
              <a:rect l="T8" t="T9" r="T10" b="T11"/>
              <a:pathLst>
                <a:path w="21600" h="21600">
                  <a:moveTo>
                    <a:pt x="0" y="0"/>
                  </a:moveTo>
                  <a:lnTo>
                    <a:pt x="10575" y="21600"/>
                  </a:lnTo>
                  <a:lnTo>
                    <a:pt x="11025" y="21600"/>
                  </a:lnTo>
                  <a:lnTo>
                    <a:pt x="21600" y="0"/>
                  </a:lnTo>
                  <a:close/>
                </a:path>
              </a:pathLst>
            </a:custGeom>
            <a:gradFill>
              <a:gsLst>
                <a:gs pos="0">
                  <a:schemeClr val="bg1">
                    <a:lumMod val="65000"/>
                  </a:schemeClr>
                </a:gs>
                <a:gs pos="55000">
                  <a:schemeClr val="bg1">
                    <a:lumMod val="85000"/>
                  </a:schemeClr>
                </a:gs>
                <a:gs pos="50000">
                  <a:schemeClr val="bg1">
                    <a:lumMod val="85000"/>
                  </a:schemeClr>
                </a:gs>
                <a:gs pos="100000">
                  <a:schemeClr val="bg1"/>
                </a:gs>
              </a:gsLst>
              <a:lin ang="2700000" scaled="1"/>
            </a:gradFill>
            <a:ln>
              <a:noFill/>
            </a:ln>
            <a:effectLst/>
          </p:spPr>
          <p:txBody>
            <a:bodyPr wrap="none" anchor="ctr"/>
            <a:lstStyle/>
            <a:p>
              <a:endParaRPr lang="fr-FR"/>
            </a:p>
          </p:txBody>
        </p:sp>
        <p:sp>
          <p:nvSpPr>
            <p:cNvPr id="13" name="Oval 5042"/>
            <p:cNvSpPr>
              <a:spLocks noChangeAspect="1" noChangeArrowheads="1"/>
            </p:cNvSpPr>
            <p:nvPr/>
          </p:nvSpPr>
          <p:spPr bwMode="auto">
            <a:xfrm>
              <a:off x="3464940" y="2763844"/>
              <a:ext cx="99047" cy="119349"/>
            </a:xfrm>
            <a:prstGeom prst="ellipse">
              <a:avLst/>
            </a:prstGeom>
            <a:gradFill rotWithShape="1">
              <a:gsLst>
                <a:gs pos="0">
                  <a:srgbClr val="FF0000"/>
                </a:gs>
                <a:gs pos="100000">
                  <a:schemeClr val="tx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4" name="Text Box 5046"/>
            <p:cNvSpPr txBox="1">
              <a:spLocks noChangeAspect="1" noChangeArrowheads="1"/>
            </p:cNvSpPr>
            <p:nvPr/>
          </p:nvSpPr>
          <p:spPr bwMode="auto">
            <a:xfrm>
              <a:off x="2540692" y="6255615"/>
              <a:ext cx="700488" cy="28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1008063">
                <a:defRPr>
                  <a:solidFill>
                    <a:schemeClr val="tx1"/>
                  </a:solidFill>
                  <a:latin typeface="Arial" charset="0"/>
                </a:defRPr>
              </a:lvl1pPr>
              <a:lvl2pPr marL="503238" defTabSz="1008063">
                <a:defRPr>
                  <a:solidFill>
                    <a:schemeClr val="tx1"/>
                  </a:solidFill>
                  <a:latin typeface="Arial" charset="0"/>
                </a:defRPr>
              </a:lvl2pPr>
              <a:lvl3pPr marL="1008063" defTabSz="1008063">
                <a:defRPr>
                  <a:solidFill>
                    <a:schemeClr val="tx1"/>
                  </a:solidFill>
                  <a:latin typeface="Arial" charset="0"/>
                </a:defRPr>
              </a:lvl3pPr>
              <a:lvl4pPr marL="1511300" defTabSz="1008063">
                <a:defRPr>
                  <a:solidFill>
                    <a:schemeClr val="tx1"/>
                  </a:solidFill>
                  <a:latin typeface="Arial" charset="0"/>
                </a:defRPr>
              </a:lvl4pPr>
              <a:lvl5pPr marL="2016125" defTabSz="1008063">
                <a:defRPr>
                  <a:solidFill>
                    <a:schemeClr val="tx1"/>
                  </a:solidFill>
                  <a:latin typeface="Arial" charset="0"/>
                </a:defRPr>
              </a:lvl5pPr>
              <a:lvl6pPr marL="2473325" defTabSz="1008063" fontAlgn="base">
                <a:spcBef>
                  <a:spcPct val="0"/>
                </a:spcBef>
                <a:spcAft>
                  <a:spcPct val="0"/>
                </a:spcAft>
                <a:defRPr>
                  <a:solidFill>
                    <a:schemeClr val="tx1"/>
                  </a:solidFill>
                  <a:latin typeface="Arial" charset="0"/>
                </a:defRPr>
              </a:lvl6pPr>
              <a:lvl7pPr marL="2930525" defTabSz="1008063" fontAlgn="base">
                <a:spcBef>
                  <a:spcPct val="0"/>
                </a:spcBef>
                <a:spcAft>
                  <a:spcPct val="0"/>
                </a:spcAft>
                <a:defRPr>
                  <a:solidFill>
                    <a:schemeClr val="tx1"/>
                  </a:solidFill>
                  <a:latin typeface="Arial" charset="0"/>
                </a:defRPr>
              </a:lvl7pPr>
              <a:lvl8pPr marL="3387725" defTabSz="1008063" fontAlgn="base">
                <a:spcBef>
                  <a:spcPct val="0"/>
                </a:spcBef>
                <a:spcAft>
                  <a:spcPct val="0"/>
                </a:spcAft>
                <a:defRPr>
                  <a:solidFill>
                    <a:schemeClr val="tx1"/>
                  </a:solidFill>
                  <a:latin typeface="Arial" charset="0"/>
                </a:defRPr>
              </a:lvl8pPr>
              <a:lvl9pPr marL="3844925" defTabSz="1008063" fontAlgn="base">
                <a:spcBef>
                  <a:spcPct val="0"/>
                </a:spcBef>
                <a:spcAft>
                  <a:spcPct val="0"/>
                </a:spcAft>
                <a:defRPr>
                  <a:solidFill>
                    <a:schemeClr val="tx1"/>
                  </a:solidFill>
                  <a:latin typeface="Arial" charset="0"/>
                </a:defRPr>
              </a:lvl9pPr>
            </a:lstStyle>
            <a:p>
              <a:pPr eaLnBrk="0" hangingPunct="0"/>
              <a:r>
                <a:rPr lang="fr-FR" altLang="fr-FR" sz="1200" b="1" dirty="0">
                  <a:latin typeface="+mn-lt"/>
                  <a:ea typeface="Arial Unicode MS" pitchFamily="34" charset="-128"/>
                  <a:cs typeface="Arial Unicode MS" pitchFamily="34" charset="-128"/>
                </a:rPr>
                <a:t>IR Laser</a:t>
              </a:r>
            </a:p>
          </p:txBody>
        </p:sp>
        <p:sp>
          <p:nvSpPr>
            <p:cNvPr id="15" name="Rectangle 5055"/>
            <p:cNvSpPr>
              <a:spLocks noChangeAspect="1" noChangeArrowheads="1"/>
            </p:cNvSpPr>
            <p:nvPr/>
          </p:nvSpPr>
          <p:spPr bwMode="auto">
            <a:xfrm>
              <a:off x="5074347" y="5214157"/>
              <a:ext cx="212814" cy="209318"/>
            </a:xfrm>
            <a:prstGeom prst="rect">
              <a:avLst/>
            </a:prstGeom>
            <a:gradFill rotWithShape="0">
              <a:gsLst>
                <a:gs pos="0">
                  <a:schemeClr val="bg1"/>
                </a:gs>
                <a:gs pos="50000">
                  <a:srgbClr val="000000"/>
                </a:gs>
                <a:gs pos="100000">
                  <a:schemeClr val="bg1"/>
                </a:gs>
              </a:gsLst>
              <a:lin ang="2700000" scaled="1"/>
            </a:gradFill>
            <a:ln w="9525">
              <a:miter lim="800000"/>
              <a:headEnd/>
              <a:tailEnd/>
            </a:ln>
            <a:effectLst/>
            <a:scene3d>
              <a:camera prst="legacyObliqueTopRight"/>
              <a:lightRig rig="legacyFlat3" dir="b"/>
            </a:scene3d>
            <a:sp3d extrusionH="11100" prstMaterial="legacyMatte">
              <a:bevelT w="13500" h="13500" prst="angle"/>
              <a:bevelB w="13500" h="13500" prst="angle"/>
              <a:extrusionClr>
                <a:srgbClr val="00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16" name="Rectangle 5056"/>
            <p:cNvSpPr>
              <a:spLocks noChangeAspect="1" noChangeArrowheads="1"/>
            </p:cNvSpPr>
            <p:nvPr/>
          </p:nvSpPr>
          <p:spPr bwMode="auto">
            <a:xfrm>
              <a:off x="4959313" y="5550121"/>
              <a:ext cx="247324" cy="21108"/>
            </a:xfrm>
            <a:prstGeom prst="rect">
              <a:avLst/>
            </a:prstGeom>
            <a:gradFill rotWithShape="0">
              <a:gsLst>
                <a:gs pos="0">
                  <a:schemeClr val="bg1"/>
                </a:gs>
                <a:gs pos="100000">
                  <a:srgbClr val="000000"/>
                </a:gs>
              </a:gsLst>
              <a:path path="shape">
                <a:fillToRect l="50000" t="50000" r="50000" b="50000"/>
              </a:path>
            </a:gradFill>
            <a:ln w="9525">
              <a:miter lim="800000"/>
              <a:headEnd/>
              <a:tailEnd/>
            </a:ln>
            <a:effectLst/>
            <a:scene3d>
              <a:camera prst="legacyObliqueTopRight"/>
              <a:lightRig rig="legacyFlat3" dir="b"/>
            </a:scene3d>
            <a:sp3d extrusionH="163500" prstMaterial="legacyMatte">
              <a:bevelT w="13500" h="13500" prst="angle"/>
              <a:bevelB w="13500" h="13500" prst="angle"/>
              <a:extrusionClr>
                <a:srgbClr val="00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17" name="Rectangle 5057"/>
            <p:cNvSpPr>
              <a:spLocks noChangeAspect="1" noChangeArrowheads="1"/>
            </p:cNvSpPr>
            <p:nvPr/>
          </p:nvSpPr>
          <p:spPr bwMode="auto">
            <a:xfrm>
              <a:off x="4959313" y="5210639"/>
              <a:ext cx="247324" cy="21108"/>
            </a:xfrm>
            <a:prstGeom prst="rect">
              <a:avLst/>
            </a:prstGeom>
            <a:gradFill rotWithShape="0">
              <a:gsLst>
                <a:gs pos="0">
                  <a:schemeClr val="bg1"/>
                </a:gs>
                <a:gs pos="100000">
                  <a:srgbClr val="333333"/>
                </a:gs>
              </a:gsLst>
              <a:path path="shape">
                <a:fillToRect l="50000" t="50000" r="50000" b="50000"/>
              </a:path>
            </a:gradFill>
            <a:ln w="9525">
              <a:miter lim="800000"/>
              <a:headEnd/>
              <a:tailEnd/>
            </a:ln>
            <a:effectLst/>
            <a:scene3d>
              <a:camera prst="legacyObliqueTopRight"/>
              <a:lightRig rig="legacyFlat3" dir="b"/>
            </a:scene3d>
            <a:sp3d extrusionH="163500" prstMaterial="legacyMatte">
              <a:bevelT w="13500" h="13500" prst="angle"/>
              <a:bevelB w="13500" h="13500" prst="angle"/>
              <a:extrusionClr>
                <a:srgbClr val="3333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18" name="Text Box 5097"/>
            <p:cNvSpPr txBox="1">
              <a:spLocks noChangeAspect="1" noChangeArrowheads="1"/>
            </p:cNvSpPr>
            <p:nvPr/>
          </p:nvSpPr>
          <p:spPr bwMode="auto">
            <a:xfrm>
              <a:off x="3878645" y="1945637"/>
              <a:ext cx="1327992" cy="26404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Droplet</a:t>
              </a:r>
              <a:r>
                <a:rPr lang="fr-FR" altLang="fr-FR" sz="1200" b="1" dirty="0">
                  <a:solidFill>
                    <a:srgbClr val="0070C0"/>
                  </a:solidFill>
                  <a:ea typeface="Arial Unicode MS" pitchFamily="34" charset="-128"/>
                  <a:cs typeface="Arial Unicode MS" pitchFamily="34" charset="-128"/>
                </a:rPr>
                <a:t> </a:t>
              </a:r>
              <a:r>
                <a:rPr lang="fr-FR" altLang="fr-FR" sz="1200" b="1" dirty="0" err="1">
                  <a:solidFill>
                    <a:srgbClr val="0070C0"/>
                  </a:solidFill>
                  <a:ea typeface="Arial Unicode MS" pitchFamily="34" charset="-128"/>
                  <a:cs typeface="Arial Unicode MS" pitchFamily="34" charset="-128"/>
                </a:rPr>
                <a:t>g</a:t>
              </a:r>
              <a:r>
                <a:rPr lang="fr-FR" altLang="fr-FR" sz="1200" b="1" dirty="0" err="1" smtClean="0">
                  <a:solidFill>
                    <a:srgbClr val="0070C0"/>
                  </a:solidFill>
                  <a:ea typeface="Arial Unicode MS" pitchFamily="34" charset="-128"/>
                  <a:cs typeface="Arial Unicode MS" pitchFamily="34" charset="-128"/>
                </a:rPr>
                <a:t>enerator</a:t>
              </a:r>
              <a:endParaRPr lang="fr-FR" altLang="fr-FR" sz="1200" b="1" dirty="0">
                <a:solidFill>
                  <a:srgbClr val="0070C0"/>
                </a:solidFill>
                <a:ea typeface="Arial Unicode MS" pitchFamily="34" charset="-128"/>
                <a:cs typeface="Arial Unicode MS" pitchFamily="34" charset="-128"/>
              </a:endParaRPr>
            </a:p>
          </p:txBody>
        </p:sp>
        <p:sp>
          <p:nvSpPr>
            <p:cNvPr id="19" name="Line 5244"/>
            <p:cNvSpPr>
              <a:spLocks noChangeShapeType="1"/>
            </p:cNvSpPr>
            <p:nvPr/>
          </p:nvSpPr>
          <p:spPr bwMode="auto">
            <a:xfrm flipH="1">
              <a:off x="3619592" y="2125120"/>
              <a:ext cx="351196" cy="84564"/>
            </a:xfrm>
            <a:prstGeom prst="line">
              <a:avLst/>
            </a:prstGeom>
            <a:ln>
              <a:headEnd/>
              <a:tailEnd type="triangle" w="med" len="med"/>
            </a:ln>
            <a:extLst/>
          </p:spPr>
          <p:style>
            <a:lnRef idx="1">
              <a:schemeClr val="accent1"/>
            </a:lnRef>
            <a:fillRef idx="0">
              <a:schemeClr val="accent1"/>
            </a:fillRef>
            <a:effectRef idx="0">
              <a:schemeClr val="accent1"/>
            </a:effectRef>
            <a:fontRef idx="minor">
              <a:schemeClr val="tx1"/>
            </a:fontRef>
          </p:style>
          <p:txBody>
            <a:bodyPr/>
            <a:lstStyle/>
            <a:p>
              <a:endParaRPr lang="fr-FR"/>
            </a:p>
          </p:txBody>
        </p:sp>
        <p:sp>
          <p:nvSpPr>
            <p:cNvPr id="20" name="Line 5248"/>
            <p:cNvSpPr>
              <a:spLocks noChangeShapeType="1"/>
            </p:cNvSpPr>
            <p:nvPr/>
          </p:nvSpPr>
          <p:spPr bwMode="auto">
            <a:xfrm flipH="1">
              <a:off x="3564100" y="2990605"/>
              <a:ext cx="566469" cy="102411"/>
            </a:xfrm>
            <a:prstGeom prst="line">
              <a:avLst/>
            </a:prstGeom>
            <a:ln>
              <a:headEnd/>
              <a:tailEnd type="triangle" w="med" len="med"/>
            </a:ln>
            <a:extLst/>
          </p:spPr>
          <p:style>
            <a:lnRef idx="1">
              <a:schemeClr val="accent1"/>
            </a:lnRef>
            <a:fillRef idx="0">
              <a:schemeClr val="accent1"/>
            </a:fillRef>
            <a:effectRef idx="0">
              <a:schemeClr val="accent1"/>
            </a:effectRef>
            <a:fontRef idx="minor">
              <a:schemeClr val="tx1"/>
            </a:fontRef>
          </p:style>
          <p:txBody>
            <a:bodyPr/>
            <a:lstStyle/>
            <a:p>
              <a:endParaRPr lang="fr-FR"/>
            </a:p>
          </p:txBody>
        </p:sp>
        <p:sp>
          <p:nvSpPr>
            <p:cNvPr id="21" name="Line 5237"/>
            <p:cNvSpPr>
              <a:spLocks noChangeShapeType="1"/>
            </p:cNvSpPr>
            <p:nvPr/>
          </p:nvSpPr>
          <p:spPr bwMode="auto">
            <a:xfrm flipH="1">
              <a:off x="3569882" y="3735588"/>
              <a:ext cx="545768" cy="51457"/>
            </a:xfrm>
            <a:prstGeom prst="line">
              <a:avLst/>
            </a:prstGeom>
            <a:ln>
              <a:headEnd/>
              <a:tailEnd type="triangle" w="med" len="med"/>
            </a:ln>
            <a:extLst/>
          </p:spPr>
          <p:style>
            <a:lnRef idx="1">
              <a:schemeClr val="accent1"/>
            </a:lnRef>
            <a:fillRef idx="0">
              <a:schemeClr val="accent1"/>
            </a:fillRef>
            <a:effectRef idx="0">
              <a:schemeClr val="accent1"/>
            </a:effectRef>
            <a:fontRef idx="minor">
              <a:schemeClr val="tx1"/>
            </a:fontRef>
          </p:style>
          <p:txBody>
            <a:bodyPr/>
            <a:lstStyle/>
            <a:p>
              <a:endParaRPr lang="fr-FR"/>
            </a:p>
          </p:txBody>
        </p:sp>
        <p:sp>
          <p:nvSpPr>
            <p:cNvPr id="22" name="Text Box 5097"/>
            <p:cNvSpPr txBox="1">
              <a:spLocks noChangeAspect="1" noChangeArrowheads="1"/>
            </p:cNvSpPr>
            <p:nvPr/>
          </p:nvSpPr>
          <p:spPr bwMode="auto">
            <a:xfrm>
              <a:off x="4042512" y="2821786"/>
              <a:ext cx="739305" cy="26404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skimmer</a:t>
              </a:r>
              <a:endParaRPr lang="fr-FR" altLang="fr-FR" sz="1200" b="1" dirty="0">
                <a:solidFill>
                  <a:srgbClr val="0070C0"/>
                </a:solidFill>
                <a:ea typeface="Arial Unicode MS" pitchFamily="34" charset="-128"/>
                <a:cs typeface="Arial Unicode MS" pitchFamily="34" charset="-128"/>
              </a:endParaRPr>
            </a:p>
          </p:txBody>
        </p:sp>
        <p:sp>
          <p:nvSpPr>
            <p:cNvPr id="23" name="Text Box 5097"/>
            <p:cNvSpPr txBox="1">
              <a:spLocks noChangeAspect="1" noChangeArrowheads="1"/>
            </p:cNvSpPr>
            <p:nvPr/>
          </p:nvSpPr>
          <p:spPr bwMode="auto">
            <a:xfrm>
              <a:off x="4020333" y="3554804"/>
              <a:ext cx="739305" cy="26404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skimmer</a:t>
              </a:r>
              <a:endParaRPr lang="fr-FR" altLang="fr-FR" sz="1200" b="1" dirty="0">
                <a:solidFill>
                  <a:srgbClr val="0070C0"/>
                </a:solidFill>
                <a:ea typeface="Arial Unicode MS" pitchFamily="34" charset="-128"/>
                <a:cs typeface="Arial Unicode MS" pitchFamily="34" charset="-128"/>
              </a:endParaRPr>
            </a:p>
          </p:txBody>
        </p:sp>
        <p:sp>
          <p:nvSpPr>
            <p:cNvPr id="24" name="Oval 5040"/>
            <p:cNvSpPr>
              <a:spLocks noChangeAspect="1" noChangeArrowheads="1"/>
            </p:cNvSpPr>
            <p:nvPr/>
          </p:nvSpPr>
          <p:spPr bwMode="auto">
            <a:xfrm>
              <a:off x="2850463" y="2588411"/>
              <a:ext cx="165384" cy="123327"/>
            </a:xfrm>
            <a:prstGeom prst="ellipse">
              <a:avLst/>
            </a:prstGeom>
            <a:solidFill>
              <a:schemeClr val="tx2">
                <a:lumMod val="60000"/>
                <a:lumOff val="40000"/>
              </a:schemeClr>
            </a:solidFill>
            <a:ln w="9525">
              <a:miter lim="800000"/>
              <a:headEnd/>
              <a:tailEnd/>
            </a:ln>
            <a:effectLst/>
            <a:scene3d>
              <a:camera prst="legacyObliqueTopRight">
                <a:rot lat="5400000" lon="0" rev="0"/>
              </a:camera>
              <a:lightRig rig="legacyFlat3" dir="b"/>
            </a:scene3d>
            <a:sp3d extrusionH="546100" prstMaterial="powder">
              <a:bevelT w="13500" h="13500" prst="angle"/>
              <a:bevelB w="13500" h="13500" prst="angle"/>
              <a:extrusionClr>
                <a:schemeClr val="accent1">
                  <a:lumMod val="60000"/>
                  <a:lumOff val="40000"/>
                </a:schemeClr>
              </a:extrusionClr>
            </a:sp3d>
          </p:spPr>
          <p:txBody>
            <a:bodyPr wrap="none" anchor="ctr">
              <a:flatTx/>
            </a:bodyPr>
            <a:lstStyle/>
            <a:p>
              <a:endParaRPr lang="fr-FR"/>
            </a:p>
          </p:txBody>
        </p:sp>
        <p:sp>
          <p:nvSpPr>
            <p:cNvPr id="25" name="Forme libre 24"/>
            <p:cNvSpPr/>
            <p:nvPr/>
          </p:nvSpPr>
          <p:spPr>
            <a:xfrm>
              <a:off x="2908221" y="1567263"/>
              <a:ext cx="625220" cy="524414"/>
            </a:xfrm>
            <a:custGeom>
              <a:avLst/>
              <a:gdLst>
                <a:gd name="connsiteX0" fmla="*/ 686 w 625220"/>
                <a:gd name="connsiteY0" fmla="*/ 524414 h 524414"/>
                <a:gd name="connsiteX1" fmla="*/ 28966 w 625220"/>
                <a:gd name="connsiteY1" fmla="*/ 251037 h 524414"/>
                <a:gd name="connsiteX2" fmla="*/ 189222 w 625220"/>
                <a:gd name="connsiteY2" fmla="*/ 43647 h 524414"/>
                <a:gd name="connsiteX3" fmla="*/ 490880 w 625220"/>
                <a:gd name="connsiteY3" fmla="*/ 15367 h 524414"/>
                <a:gd name="connsiteX4" fmla="*/ 613428 w 625220"/>
                <a:gd name="connsiteY4" fmla="*/ 232183 h 524414"/>
                <a:gd name="connsiteX5" fmla="*/ 613428 w 625220"/>
                <a:gd name="connsiteY5" fmla="*/ 383012 h 5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20" h="524414">
                  <a:moveTo>
                    <a:pt x="686" y="524414"/>
                  </a:moveTo>
                  <a:cubicBezTo>
                    <a:pt x="-886" y="427789"/>
                    <a:pt x="-2457" y="331165"/>
                    <a:pt x="28966" y="251037"/>
                  </a:cubicBezTo>
                  <a:cubicBezTo>
                    <a:pt x="60389" y="170909"/>
                    <a:pt x="112236" y="82925"/>
                    <a:pt x="189222" y="43647"/>
                  </a:cubicBezTo>
                  <a:cubicBezTo>
                    <a:pt x="266208" y="4369"/>
                    <a:pt x="420179" y="-16056"/>
                    <a:pt x="490880" y="15367"/>
                  </a:cubicBezTo>
                  <a:cubicBezTo>
                    <a:pt x="561581" y="46790"/>
                    <a:pt x="593003" y="170909"/>
                    <a:pt x="613428" y="232183"/>
                  </a:cubicBezTo>
                  <a:cubicBezTo>
                    <a:pt x="633853" y="293457"/>
                    <a:pt x="623640" y="338234"/>
                    <a:pt x="613428" y="383012"/>
                  </a:cubicBez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ext Box 5097"/>
            <p:cNvSpPr txBox="1">
              <a:spLocks noChangeAspect="1" noChangeArrowheads="1"/>
            </p:cNvSpPr>
            <p:nvPr/>
          </p:nvSpPr>
          <p:spPr bwMode="auto">
            <a:xfrm>
              <a:off x="2424270" y="2650074"/>
              <a:ext cx="1040670" cy="4357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Solvent</a:t>
              </a:r>
              <a:r>
                <a:rPr lang="fr-FR" altLang="fr-FR" sz="1200" b="1" dirty="0">
                  <a:solidFill>
                    <a:srgbClr val="0070C0"/>
                  </a:solidFill>
                  <a:ea typeface="Arial Unicode MS" pitchFamily="34" charset="-128"/>
                  <a:cs typeface="Arial Unicode MS" pitchFamily="34" charset="-128"/>
                </a:rPr>
                <a:t> </a:t>
              </a:r>
              <a:r>
                <a:rPr lang="fr-FR" altLang="fr-FR" sz="1200" b="1" dirty="0" smtClean="0">
                  <a:solidFill>
                    <a:srgbClr val="0070C0"/>
                  </a:solidFill>
                  <a:ea typeface="Arial Unicode MS" pitchFamily="34" charset="-128"/>
                  <a:cs typeface="Arial Unicode MS" pitchFamily="34" charset="-128"/>
                </a:rPr>
                <a:t>+</a:t>
              </a:r>
            </a:p>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Biomolecules</a:t>
              </a:r>
              <a:endParaRPr lang="fr-FR" altLang="fr-FR" sz="1200" b="1" dirty="0" smtClean="0">
                <a:solidFill>
                  <a:srgbClr val="0070C0"/>
                </a:solidFill>
                <a:ea typeface="Arial Unicode MS" pitchFamily="34" charset="-128"/>
                <a:cs typeface="Arial Unicode MS" pitchFamily="34" charset="-128"/>
              </a:endParaRPr>
            </a:p>
          </p:txBody>
        </p:sp>
        <p:sp>
          <p:nvSpPr>
            <p:cNvPr id="27" name="Text Box 5097"/>
            <p:cNvSpPr txBox="1">
              <a:spLocks noChangeAspect="1" noChangeArrowheads="1"/>
            </p:cNvSpPr>
            <p:nvPr/>
          </p:nvSpPr>
          <p:spPr bwMode="auto">
            <a:xfrm>
              <a:off x="3810060" y="2456387"/>
              <a:ext cx="793808" cy="2640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ea typeface="Arial Unicode MS" pitchFamily="34" charset="-128"/>
                  <a:cs typeface="Arial Unicode MS" pitchFamily="34" charset="-128"/>
                </a:rPr>
                <a:t>300 mbar</a:t>
              </a:r>
              <a:endParaRPr lang="fr-FR" altLang="fr-FR" sz="1200" b="1" dirty="0">
                <a:ea typeface="Arial Unicode MS" pitchFamily="34" charset="-128"/>
                <a:cs typeface="Arial Unicode MS" pitchFamily="34" charset="-128"/>
              </a:endParaRPr>
            </a:p>
          </p:txBody>
        </p:sp>
        <p:sp>
          <p:nvSpPr>
            <p:cNvPr id="28" name="Rectangle 27"/>
            <p:cNvSpPr/>
            <p:nvPr/>
          </p:nvSpPr>
          <p:spPr>
            <a:xfrm>
              <a:off x="2919047" y="5010397"/>
              <a:ext cx="748614" cy="665107"/>
            </a:xfrm>
            <a:prstGeom prst="rect">
              <a:avLst/>
            </a:prstGeom>
            <a:gradFill flip="none" rotWithShape="1">
              <a:gsLst>
                <a:gs pos="0">
                  <a:schemeClr val="bg1"/>
                </a:gs>
                <a:gs pos="100000">
                  <a:schemeClr val="tx1">
                    <a:lumMod val="65000"/>
                    <a:lumOff val="35000"/>
                  </a:schemeClr>
                </a:gs>
              </a:gsLst>
              <a:lin ang="2700000" scaled="1"/>
              <a:tileRect/>
            </a:gradFill>
            <a:ln w="3175" cmpd="sng">
              <a:noFill/>
            </a:ln>
            <a:scene3d>
              <a:camera prst="orthographicFront">
                <a:rot lat="1200000" lon="6300000" rev="0"/>
              </a:camera>
              <a:lightRig rig="contrasting" dir="t"/>
            </a:scene3d>
            <a:sp3d extrusionH="38100" contourW="12700" prstMaterial="flat">
              <a:extrusionClr>
                <a:schemeClr val="bg1">
                  <a:lumMod val="65000"/>
                </a:schemeClr>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Line 5043"/>
            <p:cNvSpPr>
              <a:spLocks noChangeAspect="1" noChangeShapeType="1"/>
            </p:cNvSpPr>
            <p:nvPr/>
          </p:nvSpPr>
          <p:spPr bwMode="auto">
            <a:xfrm>
              <a:off x="3378985" y="5354119"/>
              <a:ext cx="3820462" cy="0"/>
            </a:xfrm>
            <a:prstGeom prst="line">
              <a:avLst/>
            </a:prstGeom>
            <a:noFill/>
            <a:ln w="9525" cap="flat">
              <a:solidFill>
                <a:schemeClr val="accent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grpSp>
          <p:nvGrpSpPr>
            <p:cNvPr id="30" name="Groupe 29"/>
            <p:cNvGrpSpPr/>
            <p:nvPr/>
          </p:nvGrpSpPr>
          <p:grpSpPr>
            <a:xfrm>
              <a:off x="2674990" y="2867954"/>
              <a:ext cx="1714996" cy="636413"/>
              <a:chOff x="246850" y="1784945"/>
              <a:chExt cx="1714996" cy="636413"/>
            </a:xfrm>
          </p:grpSpPr>
          <p:sp>
            <p:nvSpPr>
              <p:cNvPr id="109" name="AutoShape 5247"/>
              <p:cNvSpPr>
                <a:spLocks noChangeAspect="1" noChangeArrowheads="1"/>
              </p:cNvSpPr>
              <p:nvPr/>
            </p:nvSpPr>
            <p:spPr bwMode="auto">
              <a:xfrm flipH="1">
                <a:off x="246850" y="2024893"/>
                <a:ext cx="1714996" cy="396465"/>
              </a:xfrm>
              <a:prstGeom prst="parallelogram">
                <a:avLst>
                  <a:gd name="adj" fmla="val 62688"/>
                </a:avLst>
              </a:prstGeom>
              <a:gradFill flip="none" rotWithShape="1">
                <a:gsLst>
                  <a:gs pos="0">
                    <a:schemeClr val="bg1"/>
                  </a:gs>
                  <a:gs pos="80000">
                    <a:schemeClr val="bg1">
                      <a:lumMod val="75000"/>
                    </a:schemeClr>
                  </a:gs>
                  <a:gs pos="29000">
                    <a:schemeClr val="bg1">
                      <a:lumMod val="85000"/>
                    </a:schemeClr>
                  </a:gs>
                  <a:gs pos="0">
                    <a:schemeClr val="bg1"/>
                  </a:gs>
                  <a:gs pos="100000">
                    <a:schemeClr val="bg1">
                      <a:lumMod val="75000"/>
                    </a:schemeClr>
                  </a:gs>
                </a:gsLst>
                <a:path path="rect">
                  <a:fillToRect l="100000" t="100000"/>
                </a:path>
                <a:tileRect r="-100000" b="-100000"/>
              </a:gradFill>
              <a:ln>
                <a:noFill/>
              </a:ln>
              <a:effectLst/>
              <a:extLst/>
            </p:spPr>
            <p:txBody>
              <a:bodyPr wrap="none" anchor="ctr"/>
              <a:lstStyle/>
              <a:p>
                <a:endParaRPr lang="fr-FR"/>
              </a:p>
            </p:txBody>
          </p:sp>
          <p:sp>
            <p:nvSpPr>
              <p:cNvPr id="110" name="Triangle isocèle 109"/>
              <p:cNvSpPr/>
              <p:nvPr/>
            </p:nvSpPr>
            <p:spPr>
              <a:xfrm>
                <a:off x="936000" y="1784945"/>
                <a:ext cx="310408" cy="449433"/>
              </a:xfrm>
              <a:prstGeom prst="triangle">
                <a:avLst/>
              </a:prstGeom>
              <a:gradFill>
                <a:gsLst>
                  <a:gs pos="0">
                    <a:schemeClr val="bg1"/>
                  </a:gs>
                  <a:gs pos="40000">
                    <a:schemeClr val="bg1">
                      <a:lumMod val="75000"/>
                    </a:schemeClr>
                  </a:gs>
                  <a:gs pos="24000">
                    <a:schemeClr val="bg1">
                      <a:lumMod val="85000"/>
                    </a:schemeClr>
                  </a:gs>
                  <a:gs pos="13000">
                    <a:schemeClr val="bg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Ellipse 110"/>
              <p:cNvSpPr/>
              <p:nvPr/>
            </p:nvSpPr>
            <p:spPr>
              <a:xfrm rot="5400000">
                <a:off x="1024298" y="2080540"/>
                <a:ext cx="133812" cy="310408"/>
              </a:xfrm>
              <a:prstGeom prst="ellipse">
                <a:avLst/>
              </a:prstGeom>
              <a:solidFill>
                <a:schemeClr val="tx1"/>
              </a:solidFill>
              <a:ln>
                <a:noFill/>
              </a:ln>
              <a:scene3d>
                <a:camera prst="orthographicFront">
                  <a:rot lat="0" lon="3000000" rev="0"/>
                </a:camera>
                <a:lightRig rig="threePt" dir="t"/>
              </a:scene3d>
              <a:sp3d>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e 30"/>
            <p:cNvGrpSpPr/>
            <p:nvPr/>
          </p:nvGrpSpPr>
          <p:grpSpPr>
            <a:xfrm>
              <a:off x="2694477" y="3640930"/>
              <a:ext cx="1714996" cy="636413"/>
              <a:chOff x="246850" y="1784945"/>
              <a:chExt cx="1714996" cy="636413"/>
            </a:xfrm>
          </p:grpSpPr>
          <p:sp>
            <p:nvSpPr>
              <p:cNvPr id="106" name="AutoShape 5247"/>
              <p:cNvSpPr>
                <a:spLocks noChangeAspect="1" noChangeArrowheads="1"/>
              </p:cNvSpPr>
              <p:nvPr/>
            </p:nvSpPr>
            <p:spPr bwMode="auto">
              <a:xfrm flipH="1">
                <a:off x="246850" y="2024893"/>
                <a:ext cx="1714996" cy="396465"/>
              </a:xfrm>
              <a:prstGeom prst="parallelogram">
                <a:avLst>
                  <a:gd name="adj" fmla="val 62688"/>
                </a:avLst>
              </a:prstGeom>
              <a:gradFill flip="none" rotWithShape="1">
                <a:gsLst>
                  <a:gs pos="0">
                    <a:schemeClr val="bg1"/>
                  </a:gs>
                  <a:gs pos="80000">
                    <a:schemeClr val="bg1">
                      <a:lumMod val="75000"/>
                    </a:schemeClr>
                  </a:gs>
                  <a:gs pos="29000">
                    <a:schemeClr val="bg1">
                      <a:lumMod val="85000"/>
                    </a:schemeClr>
                  </a:gs>
                  <a:gs pos="0">
                    <a:schemeClr val="bg1"/>
                  </a:gs>
                  <a:gs pos="100000">
                    <a:schemeClr val="bg1">
                      <a:lumMod val="75000"/>
                    </a:schemeClr>
                  </a:gs>
                </a:gsLst>
                <a:path path="rect">
                  <a:fillToRect l="100000" t="100000"/>
                </a:path>
                <a:tileRect r="-100000" b="-100000"/>
              </a:gradFill>
              <a:ln>
                <a:noFill/>
              </a:ln>
              <a:effectLst/>
              <a:extLst/>
            </p:spPr>
            <p:txBody>
              <a:bodyPr wrap="none" anchor="ctr"/>
              <a:lstStyle/>
              <a:p>
                <a:endParaRPr lang="fr-FR"/>
              </a:p>
            </p:txBody>
          </p:sp>
          <p:sp>
            <p:nvSpPr>
              <p:cNvPr id="107" name="Triangle isocèle 106"/>
              <p:cNvSpPr/>
              <p:nvPr/>
            </p:nvSpPr>
            <p:spPr>
              <a:xfrm>
                <a:off x="936000" y="1784945"/>
                <a:ext cx="310408" cy="449433"/>
              </a:xfrm>
              <a:prstGeom prst="triangle">
                <a:avLst/>
              </a:prstGeom>
              <a:gradFill>
                <a:gsLst>
                  <a:gs pos="0">
                    <a:schemeClr val="bg1"/>
                  </a:gs>
                  <a:gs pos="40000">
                    <a:schemeClr val="bg1">
                      <a:lumMod val="75000"/>
                    </a:schemeClr>
                  </a:gs>
                  <a:gs pos="24000">
                    <a:schemeClr val="bg1">
                      <a:lumMod val="85000"/>
                    </a:schemeClr>
                  </a:gs>
                  <a:gs pos="13000">
                    <a:schemeClr val="bg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p:cNvSpPr/>
              <p:nvPr/>
            </p:nvSpPr>
            <p:spPr>
              <a:xfrm rot="5400000">
                <a:off x="1024298" y="2080540"/>
                <a:ext cx="133812" cy="310408"/>
              </a:xfrm>
              <a:prstGeom prst="ellipse">
                <a:avLst/>
              </a:prstGeom>
              <a:solidFill>
                <a:schemeClr val="tx1"/>
              </a:solidFill>
              <a:ln>
                <a:noFill/>
              </a:ln>
              <a:scene3d>
                <a:camera prst="orthographicFront">
                  <a:rot lat="0" lon="3000000" rev="0"/>
                </a:camera>
                <a:lightRig rig="threePt" dir="t"/>
              </a:scene3d>
              <a:sp3d>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 name="Groupe 31"/>
            <p:cNvGrpSpPr/>
            <p:nvPr/>
          </p:nvGrpSpPr>
          <p:grpSpPr>
            <a:xfrm>
              <a:off x="5359227" y="4469933"/>
              <a:ext cx="780359" cy="1714996"/>
              <a:chOff x="5383105" y="2106176"/>
              <a:chExt cx="780359" cy="1714996"/>
            </a:xfrm>
          </p:grpSpPr>
          <p:sp>
            <p:nvSpPr>
              <p:cNvPr id="102" name="Triangle isocèle 101"/>
              <p:cNvSpPr/>
              <p:nvPr/>
            </p:nvSpPr>
            <p:spPr>
              <a:xfrm rot="16200000">
                <a:off x="5452618" y="2770220"/>
                <a:ext cx="310408" cy="449433"/>
              </a:xfrm>
              <a:prstGeom prst="triangle">
                <a:avLst/>
              </a:prstGeom>
              <a:gradFill>
                <a:gsLst>
                  <a:gs pos="0">
                    <a:schemeClr val="bg1"/>
                  </a:gs>
                  <a:gs pos="40000">
                    <a:schemeClr val="bg1">
                      <a:lumMod val="75000"/>
                    </a:schemeClr>
                  </a:gs>
                  <a:gs pos="24000">
                    <a:schemeClr val="bg1">
                      <a:lumMod val="85000"/>
                    </a:schemeClr>
                  </a:gs>
                  <a:gs pos="13000">
                    <a:schemeClr val="bg1"/>
                  </a:gs>
                  <a:gs pos="100000">
                    <a:schemeClr val="tx1"/>
                  </a:gs>
                </a:gsLst>
                <a:lin ang="5400000" scaled="0"/>
              </a:gra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Ellipse 102"/>
              <p:cNvSpPr/>
              <p:nvPr/>
            </p:nvSpPr>
            <p:spPr>
              <a:xfrm>
                <a:off x="5766999" y="2839733"/>
                <a:ext cx="133812" cy="310408"/>
              </a:xfrm>
              <a:prstGeom prst="ellipse">
                <a:avLst/>
              </a:prstGeom>
              <a:solidFill>
                <a:schemeClr val="tx1"/>
              </a:solidFill>
              <a:ln>
                <a:noFill/>
              </a:ln>
              <a:scene3d>
                <a:camera prst="orthographicFront">
                  <a:rot lat="0" lon="0" rev="0"/>
                </a:camera>
                <a:lightRig rig="threePt" dir="t"/>
              </a:scene3d>
              <a:sp3d>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AutoShape 5247"/>
              <p:cNvSpPr>
                <a:spLocks noChangeAspect="1" noChangeArrowheads="1"/>
              </p:cNvSpPr>
              <p:nvPr/>
            </p:nvSpPr>
            <p:spPr bwMode="auto">
              <a:xfrm rot="16200000" flipH="1">
                <a:off x="5107734" y="2765441"/>
                <a:ext cx="1714996" cy="396465"/>
              </a:xfrm>
              <a:prstGeom prst="parallelogram">
                <a:avLst>
                  <a:gd name="adj" fmla="val 62688"/>
                </a:avLst>
              </a:prstGeom>
              <a:gradFill flip="none" rotWithShape="1">
                <a:gsLst>
                  <a:gs pos="0">
                    <a:schemeClr val="bg1"/>
                  </a:gs>
                  <a:gs pos="80000">
                    <a:schemeClr val="bg1">
                      <a:lumMod val="75000"/>
                    </a:schemeClr>
                  </a:gs>
                  <a:gs pos="29000">
                    <a:schemeClr val="bg1">
                      <a:lumMod val="85000"/>
                    </a:schemeClr>
                  </a:gs>
                  <a:gs pos="0">
                    <a:schemeClr val="bg1"/>
                  </a:gs>
                  <a:gs pos="100000">
                    <a:schemeClr val="bg1">
                      <a:lumMod val="75000"/>
                    </a:schemeClr>
                  </a:gs>
                </a:gsLst>
                <a:path path="rect">
                  <a:fillToRect l="100000" t="100000"/>
                </a:path>
                <a:tileRect r="-100000" b="-100000"/>
              </a:gradFill>
              <a:ln>
                <a:noFill/>
              </a:ln>
              <a:effectLst/>
              <a:scene3d>
                <a:camera prst="orthographicFront">
                  <a:rot lat="0" lon="0" rev="0"/>
                </a:camera>
                <a:lightRig rig="threePt" dir="t"/>
              </a:scene3d>
              <a:extLst/>
            </p:spPr>
            <p:txBody>
              <a:bodyPr wrap="none" anchor="ctr"/>
              <a:lstStyle/>
              <a:p>
                <a:endParaRPr lang="fr-FR"/>
              </a:p>
            </p:txBody>
          </p:sp>
          <p:sp>
            <p:nvSpPr>
              <p:cNvPr id="105" name="Ellipse 104"/>
              <p:cNvSpPr/>
              <p:nvPr/>
            </p:nvSpPr>
            <p:spPr>
              <a:xfrm>
                <a:off x="5900811" y="2847981"/>
                <a:ext cx="133812" cy="310408"/>
              </a:xfrm>
              <a:prstGeom prst="ellipse">
                <a:avLst/>
              </a:prstGeom>
              <a:solidFill>
                <a:schemeClr val="tx1"/>
              </a:solidFill>
              <a:ln>
                <a:noFill/>
              </a:ln>
              <a:scene3d>
                <a:camera prst="orthographicFront">
                  <a:rot lat="0" lon="0" rev="0"/>
                </a:camera>
                <a:lightRig rig="threePt" dir="t"/>
              </a:scene3d>
              <a:sp3d>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3" name="Groupe 32"/>
            <p:cNvGrpSpPr/>
            <p:nvPr/>
          </p:nvGrpSpPr>
          <p:grpSpPr>
            <a:xfrm>
              <a:off x="6139587" y="5165409"/>
              <a:ext cx="603769" cy="403878"/>
              <a:chOff x="1821600" y="4082400"/>
              <a:chExt cx="603769" cy="403878"/>
            </a:xfrm>
          </p:grpSpPr>
          <p:sp>
            <p:nvSpPr>
              <p:cNvPr id="99" name="Oval 5051"/>
              <p:cNvSpPr>
                <a:spLocks noChangeAspect="1" noChangeArrowheads="1"/>
              </p:cNvSpPr>
              <p:nvPr/>
            </p:nvSpPr>
            <p:spPr bwMode="auto">
              <a:xfrm>
                <a:off x="1821600" y="4082400"/>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sp>
            <p:nvSpPr>
              <p:cNvPr id="100" name="Oval 5051"/>
              <p:cNvSpPr>
                <a:spLocks noChangeAspect="1" noChangeArrowheads="1"/>
              </p:cNvSpPr>
              <p:nvPr/>
            </p:nvSpPr>
            <p:spPr bwMode="auto">
              <a:xfrm>
                <a:off x="1974839" y="4082400"/>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sp>
            <p:nvSpPr>
              <p:cNvPr id="101" name="Oval 5051"/>
              <p:cNvSpPr>
                <a:spLocks noChangeAspect="1" noChangeArrowheads="1"/>
              </p:cNvSpPr>
              <p:nvPr/>
            </p:nvSpPr>
            <p:spPr bwMode="auto">
              <a:xfrm>
                <a:off x="2122439" y="4082838"/>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grpSp>
        <p:grpSp>
          <p:nvGrpSpPr>
            <p:cNvPr id="34" name="Groupe 33"/>
            <p:cNvGrpSpPr/>
            <p:nvPr/>
          </p:nvGrpSpPr>
          <p:grpSpPr>
            <a:xfrm>
              <a:off x="2752478" y="5190083"/>
              <a:ext cx="622881" cy="1147706"/>
              <a:chOff x="270000" y="4164838"/>
              <a:chExt cx="622881" cy="1147706"/>
            </a:xfrm>
          </p:grpSpPr>
          <p:sp>
            <p:nvSpPr>
              <p:cNvPr id="97" name="Triangle isocèle 96"/>
              <p:cNvSpPr/>
              <p:nvPr/>
            </p:nvSpPr>
            <p:spPr>
              <a:xfrm rot="2354403">
                <a:off x="624191" y="4164838"/>
                <a:ext cx="268690" cy="1147706"/>
              </a:xfrm>
              <a:prstGeom prst="triangle">
                <a:avLst/>
              </a:prstGeom>
              <a:gradFill>
                <a:gsLst>
                  <a:gs pos="0">
                    <a:srgbClr val="FF0000"/>
                  </a:gs>
                  <a:gs pos="67937">
                    <a:srgbClr val="FFADAD"/>
                  </a:gs>
                  <a:gs pos="70000">
                    <a:srgbClr val="FF8989"/>
                  </a:gs>
                  <a:gs pos="100000">
                    <a:schemeClr val="bg1"/>
                  </a:gs>
                </a:gsLst>
                <a:path path="rect">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p:cNvSpPr/>
              <p:nvPr/>
            </p:nvSpPr>
            <p:spPr>
              <a:xfrm rot="2087419">
                <a:off x="270000" y="5076000"/>
                <a:ext cx="276917" cy="206357"/>
              </a:xfrm>
              <a:prstGeom prst="ellipse">
                <a:avLst/>
              </a:prstGeom>
              <a:gradFill flip="none" rotWithShape="1">
                <a:gsLst>
                  <a:gs pos="0">
                    <a:srgbClr val="FF0000"/>
                  </a:gs>
                  <a:gs pos="67937">
                    <a:srgbClr val="FFADAD"/>
                  </a:gs>
                  <a:gs pos="70000">
                    <a:srgbClr val="FF8989"/>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Text Box 5097"/>
            <p:cNvSpPr txBox="1">
              <a:spLocks noChangeAspect="1" noChangeArrowheads="1"/>
            </p:cNvSpPr>
            <p:nvPr/>
          </p:nvSpPr>
          <p:spPr bwMode="auto">
            <a:xfrm>
              <a:off x="2559067" y="3554804"/>
              <a:ext cx="785793" cy="2640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ea typeface="Arial Unicode MS" pitchFamily="34" charset="-128"/>
                  <a:cs typeface="Arial Unicode MS" pitchFamily="34" charset="-128"/>
                </a:rPr>
                <a:t>10</a:t>
              </a:r>
              <a:r>
                <a:rPr lang="fr-FR" altLang="fr-FR" sz="1200" b="1" baseline="30000" dirty="0" smtClean="0">
                  <a:ea typeface="Arial Unicode MS" pitchFamily="34" charset="-128"/>
                  <a:cs typeface="Arial Unicode MS" pitchFamily="34" charset="-128"/>
                </a:rPr>
                <a:t>-2 </a:t>
              </a:r>
              <a:r>
                <a:rPr lang="fr-FR" altLang="fr-FR" sz="1200" b="1" dirty="0" smtClean="0">
                  <a:ea typeface="Arial Unicode MS" pitchFamily="34" charset="-128"/>
                  <a:cs typeface="Arial Unicode MS" pitchFamily="34" charset="-128"/>
                </a:rPr>
                <a:t>mbar</a:t>
              </a:r>
              <a:endParaRPr lang="fr-FR" altLang="fr-FR" sz="1200" b="1" dirty="0">
                <a:ea typeface="Arial Unicode MS" pitchFamily="34" charset="-128"/>
                <a:cs typeface="Arial Unicode MS" pitchFamily="34" charset="-128"/>
              </a:endParaRPr>
            </a:p>
          </p:txBody>
        </p:sp>
        <p:sp>
          <p:nvSpPr>
            <p:cNvPr id="36" name="Text Box 5097"/>
            <p:cNvSpPr txBox="1">
              <a:spLocks noChangeAspect="1" noChangeArrowheads="1"/>
            </p:cNvSpPr>
            <p:nvPr/>
          </p:nvSpPr>
          <p:spPr bwMode="auto">
            <a:xfrm>
              <a:off x="4153361" y="4661663"/>
              <a:ext cx="798617" cy="2640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ea typeface="Arial Unicode MS" pitchFamily="34" charset="-128"/>
                  <a:cs typeface="Arial Unicode MS" pitchFamily="34" charset="-128"/>
                </a:rPr>
                <a:t>10</a:t>
              </a:r>
              <a:r>
                <a:rPr lang="fr-FR" altLang="fr-FR" sz="1200" b="1" baseline="30000" dirty="0" smtClean="0">
                  <a:ea typeface="Arial Unicode MS" pitchFamily="34" charset="-128"/>
                  <a:cs typeface="Arial Unicode MS" pitchFamily="34" charset="-128"/>
                </a:rPr>
                <a:t>-6</a:t>
              </a:r>
              <a:r>
                <a:rPr lang="fr-FR" altLang="fr-FR" sz="1200" b="1" dirty="0" smtClean="0">
                  <a:ea typeface="Arial Unicode MS" pitchFamily="34" charset="-128"/>
                  <a:cs typeface="Arial Unicode MS" pitchFamily="34" charset="-128"/>
                </a:rPr>
                <a:t> mbar</a:t>
              </a:r>
              <a:endParaRPr lang="fr-FR" altLang="fr-FR" sz="1200" b="1" dirty="0">
                <a:ea typeface="Arial Unicode MS" pitchFamily="34" charset="-128"/>
                <a:cs typeface="Arial Unicode MS" pitchFamily="34" charset="-128"/>
              </a:endParaRPr>
            </a:p>
          </p:txBody>
        </p:sp>
        <p:cxnSp>
          <p:nvCxnSpPr>
            <p:cNvPr id="37" name="Connecteur droit avec flèche 36"/>
            <p:cNvCxnSpPr>
              <a:stCxn id="38" idx="0"/>
            </p:cNvCxnSpPr>
            <p:nvPr/>
          </p:nvCxnSpPr>
          <p:spPr>
            <a:xfrm flipV="1">
              <a:off x="3795190" y="5730085"/>
              <a:ext cx="85084" cy="178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 Box 5097"/>
            <p:cNvSpPr txBox="1">
              <a:spLocks noChangeAspect="1" noChangeArrowheads="1"/>
            </p:cNvSpPr>
            <p:nvPr/>
          </p:nvSpPr>
          <p:spPr bwMode="auto">
            <a:xfrm>
              <a:off x="3415919" y="5908663"/>
              <a:ext cx="758541" cy="26404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Paul </a:t>
              </a:r>
              <a:r>
                <a:rPr lang="fr-FR" altLang="fr-FR" sz="1200" b="1" dirty="0" err="1" smtClean="0">
                  <a:solidFill>
                    <a:srgbClr val="0070C0"/>
                  </a:solidFill>
                  <a:ea typeface="Arial Unicode MS" pitchFamily="34" charset="-128"/>
                  <a:cs typeface="Arial Unicode MS" pitchFamily="34" charset="-128"/>
                </a:rPr>
                <a:t>trap</a:t>
              </a:r>
              <a:endParaRPr lang="fr-FR" altLang="fr-FR" sz="1200" b="1" dirty="0">
                <a:solidFill>
                  <a:srgbClr val="0070C0"/>
                </a:solidFill>
                <a:ea typeface="Arial Unicode MS" pitchFamily="34" charset="-128"/>
                <a:cs typeface="Arial Unicode MS" pitchFamily="34" charset="-128"/>
              </a:endParaRPr>
            </a:p>
          </p:txBody>
        </p:sp>
        <p:sp>
          <p:nvSpPr>
            <p:cNvPr id="39" name="Text Box 5097"/>
            <p:cNvSpPr txBox="1">
              <a:spLocks noChangeAspect="1" noChangeArrowheads="1"/>
            </p:cNvSpPr>
            <p:nvPr/>
          </p:nvSpPr>
          <p:spPr bwMode="auto">
            <a:xfrm>
              <a:off x="4265001" y="5904740"/>
              <a:ext cx="555280" cy="4357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Einzel</a:t>
              </a:r>
              <a:endParaRPr lang="fr-FR" altLang="fr-FR" sz="1200" b="1" dirty="0" smtClean="0">
                <a:solidFill>
                  <a:srgbClr val="0070C0"/>
                </a:solidFill>
                <a:ea typeface="Arial Unicode MS" pitchFamily="34" charset="-128"/>
                <a:cs typeface="Arial Unicode MS" pitchFamily="34" charset="-128"/>
              </a:endParaRPr>
            </a:p>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 </a:t>
              </a:r>
              <a:r>
                <a:rPr lang="fr-FR" altLang="fr-FR" sz="1200" b="1" dirty="0" err="1" smtClean="0">
                  <a:solidFill>
                    <a:srgbClr val="0070C0"/>
                  </a:solidFill>
                  <a:ea typeface="Arial Unicode MS" pitchFamily="34" charset="-128"/>
                  <a:cs typeface="Arial Unicode MS" pitchFamily="34" charset="-128"/>
                </a:rPr>
                <a:t>lens</a:t>
              </a:r>
              <a:endParaRPr lang="fr-FR" altLang="fr-FR" sz="1200" b="1" dirty="0">
                <a:solidFill>
                  <a:srgbClr val="0070C0"/>
                </a:solidFill>
                <a:ea typeface="Arial Unicode MS" pitchFamily="34" charset="-128"/>
                <a:cs typeface="Arial Unicode MS" pitchFamily="34" charset="-128"/>
              </a:endParaRPr>
            </a:p>
          </p:txBody>
        </p:sp>
        <p:cxnSp>
          <p:nvCxnSpPr>
            <p:cNvPr id="40" name="Connecteur droit avec flèche 39"/>
            <p:cNvCxnSpPr>
              <a:stCxn id="39" idx="0"/>
            </p:cNvCxnSpPr>
            <p:nvPr/>
          </p:nvCxnSpPr>
          <p:spPr>
            <a:xfrm flipV="1">
              <a:off x="4542641" y="5619440"/>
              <a:ext cx="42542" cy="28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Text Box 5097"/>
            <p:cNvSpPr txBox="1">
              <a:spLocks noChangeAspect="1" noChangeArrowheads="1"/>
            </p:cNvSpPr>
            <p:nvPr/>
          </p:nvSpPr>
          <p:spPr bwMode="auto">
            <a:xfrm>
              <a:off x="6162786" y="5857610"/>
              <a:ext cx="555280" cy="4357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Einzel</a:t>
              </a:r>
              <a:endParaRPr lang="fr-FR" altLang="fr-FR" sz="1200" b="1" dirty="0" smtClean="0">
                <a:solidFill>
                  <a:srgbClr val="0070C0"/>
                </a:solidFill>
                <a:ea typeface="Arial Unicode MS" pitchFamily="34" charset="-128"/>
                <a:cs typeface="Arial Unicode MS" pitchFamily="34" charset="-128"/>
              </a:endParaRPr>
            </a:p>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 </a:t>
              </a:r>
              <a:r>
                <a:rPr lang="fr-FR" altLang="fr-FR" sz="1200" b="1" dirty="0" err="1" smtClean="0">
                  <a:solidFill>
                    <a:srgbClr val="0070C0"/>
                  </a:solidFill>
                  <a:ea typeface="Arial Unicode MS" pitchFamily="34" charset="-128"/>
                  <a:cs typeface="Arial Unicode MS" pitchFamily="34" charset="-128"/>
                </a:rPr>
                <a:t>lens</a:t>
              </a:r>
              <a:endParaRPr lang="fr-FR" altLang="fr-FR" sz="1200" b="1" dirty="0">
                <a:solidFill>
                  <a:srgbClr val="0070C0"/>
                </a:solidFill>
                <a:ea typeface="Arial Unicode MS" pitchFamily="34" charset="-128"/>
                <a:cs typeface="Arial Unicode MS" pitchFamily="34" charset="-128"/>
              </a:endParaRPr>
            </a:p>
          </p:txBody>
        </p:sp>
        <p:cxnSp>
          <p:nvCxnSpPr>
            <p:cNvPr id="42" name="Connecteur droit avec flèche 41"/>
            <p:cNvCxnSpPr/>
            <p:nvPr/>
          </p:nvCxnSpPr>
          <p:spPr>
            <a:xfrm flipV="1">
              <a:off x="6440426" y="5631094"/>
              <a:ext cx="42542" cy="28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 Box 5097"/>
            <p:cNvSpPr txBox="1">
              <a:spLocks noChangeAspect="1" noChangeArrowheads="1"/>
            </p:cNvSpPr>
            <p:nvPr/>
          </p:nvSpPr>
          <p:spPr bwMode="auto">
            <a:xfrm>
              <a:off x="4959313" y="4636389"/>
              <a:ext cx="739305" cy="26404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skimmer</a:t>
              </a:r>
              <a:endParaRPr lang="fr-FR" altLang="fr-FR" sz="1200" b="1" dirty="0">
                <a:solidFill>
                  <a:srgbClr val="0070C0"/>
                </a:solidFill>
                <a:ea typeface="Arial Unicode MS" pitchFamily="34" charset="-128"/>
                <a:cs typeface="Arial Unicode MS" pitchFamily="34" charset="-128"/>
              </a:endParaRPr>
            </a:p>
          </p:txBody>
        </p:sp>
        <p:cxnSp>
          <p:nvCxnSpPr>
            <p:cNvPr id="44" name="Connecteur droit avec flèche 43"/>
            <p:cNvCxnSpPr/>
            <p:nvPr/>
          </p:nvCxnSpPr>
          <p:spPr>
            <a:xfrm>
              <a:off x="5500139" y="4900436"/>
              <a:ext cx="120706" cy="334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Rectangle 5058"/>
            <p:cNvSpPr>
              <a:spLocks noChangeAspect="1" noChangeArrowheads="1"/>
            </p:cNvSpPr>
            <p:nvPr/>
          </p:nvSpPr>
          <p:spPr bwMode="auto">
            <a:xfrm>
              <a:off x="4959313" y="5303865"/>
              <a:ext cx="212814" cy="211077"/>
            </a:xfrm>
            <a:prstGeom prst="rect">
              <a:avLst/>
            </a:prstGeom>
            <a:gradFill rotWithShape="0">
              <a:gsLst>
                <a:gs pos="0">
                  <a:schemeClr val="bg1"/>
                </a:gs>
                <a:gs pos="50000">
                  <a:srgbClr val="000000"/>
                </a:gs>
                <a:gs pos="100000">
                  <a:schemeClr val="bg1"/>
                </a:gs>
              </a:gsLst>
              <a:lin ang="2700000" scaled="1"/>
            </a:gradFill>
            <a:ln w="9525">
              <a:miter lim="800000"/>
              <a:headEnd/>
              <a:tailEnd/>
            </a:ln>
            <a:effectLst/>
            <a:scene3d>
              <a:camera prst="legacyObliqueTopRight"/>
              <a:lightRig rig="legacyFlat3" dir="b"/>
            </a:scene3d>
            <a:sp3d extrusionH="11100" prstMaterial="legacyMatte">
              <a:bevelT w="13500" h="13500" prst="angle"/>
              <a:bevelB w="13500" h="13500" prst="angle"/>
              <a:extrusionClr>
                <a:srgbClr val="00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pic>
          <p:nvPicPr>
            <p:cNvPr id="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3612708" y="4996209"/>
              <a:ext cx="628271" cy="733874"/>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7" name="Groupe 46"/>
            <p:cNvGrpSpPr/>
            <p:nvPr/>
          </p:nvGrpSpPr>
          <p:grpSpPr>
            <a:xfrm>
              <a:off x="4249740" y="5165409"/>
              <a:ext cx="603769" cy="403878"/>
              <a:chOff x="1821600" y="4082400"/>
              <a:chExt cx="603769" cy="403878"/>
            </a:xfrm>
          </p:grpSpPr>
          <p:sp>
            <p:nvSpPr>
              <p:cNvPr id="94" name="Oval 5051"/>
              <p:cNvSpPr>
                <a:spLocks noChangeAspect="1" noChangeArrowheads="1"/>
              </p:cNvSpPr>
              <p:nvPr/>
            </p:nvSpPr>
            <p:spPr bwMode="auto">
              <a:xfrm>
                <a:off x="1821600" y="4082400"/>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sp>
            <p:nvSpPr>
              <p:cNvPr id="95" name="Oval 5051"/>
              <p:cNvSpPr>
                <a:spLocks noChangeAspect="1" noChangeArrowheads="1"/>
              </p:cNvSpPr>
              <p:nvPr/>
            </p:nvSpPr>
            <p:spPr bwMode="auto">
              <a:xfrm>
                <a:off x="1974839" y="4082400"/>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sp>
            <p:nvSpPr>
              <p:cNvPr id="96" name="Oval 5051"/>
              <p:cNvSpPr>
                <a:spLocks noChangeAspect="1" noChangeArrowheads="1"/>
              </p:cNvSpPr>
              <p:nvPr/>
            </p:nvSpPr>
            <p:spPr bwMode="auto">
              <a:xfrm>
                <a:off x="2122439" y="4082838"/>
                <a:ext cx="302930" cy="403440"/>
              </a:xfrm>
              <a:prstGeom prst="ellipse">
                <a:avLst/>
              </a:prstGeom>
              <a:gradFill flip="none" rotWithShape="1">
                <a:gsLst>
                  <a:gs pos="41000">
                    <a:schemeClr val="bg1">
                      <a:lumMod val="50000"/>
                    </a:schemeClr>
                  </a:gs>
                  <a:gs pos="35000">
                    <a:schemeClr val="bg1"/>
                  </a:gs>
                  <a:gs pos="0">
                    <a:schemeClr val="bg1"/>
                  </a:gs>
                  <a:gs pos="100000">
                    <a:schemeClr val="bg1">
                      <a:lumMod val="65000"/>
                    </a:schemeClr>
                  </a:gs>
                </a:gsLst>
                <a:path path="shape">
                  <a:fillToRect l="50000" t="50000" r="50000" b="50000"/>
                </a:path>
                <a:tileRect/>
              </a:gradFill>
              <a:ln w="9525">
                <a:round/>
                <a:headEnd/>
                <a:tailEnd/>
              </a:ln>
              <a:effectLst/>
              <a:scene3d>
                <a:camera prst="legacyObliqueBottomLeft">
                  <a:rot lat="780000" lon="7680000" rev="0"/>
                </a:camera>
                <a:lightRig rig="threePt" dir="b">
                  <a:rot lat="0" lon="0" rev="13800000"/>
                </a:lightRig>
              </a:scene3d>
              <a:sp3d extrusionH="88900" contourW="12700">
                <a:bevelT w="13500" h="13500" prst="angle"/>
                <a:bevelB w="13500" h="13500" prst="angle"/>
                <a:extrusionClr>
                  <a:schemeClr val="bg1">
                    <a:lumMod val="65000"/>
                  </a:schemeClr>
                </a:extrusionClr>
                <a:contourClr>
                  <a:schemeClr val="bg1">
                    <a:lumMod val="50000"/>
                  </a:schemeClr>
                </a:contourClr>
              </a:sp3d>
              <a:extLst/>
            </p:spPr>
            <p:txBody>
              <a:bodyPr wrap="none" anchor="ctr">
                <a:flatTx/>
              </a:bodyPr>
              <a:lstStyle/>
              <a:p>
                <a:endParaRPr lang="fr-FR"/>
              </a:p>
            </p:txBody>
          </p:sp>
        </p:grpSp>
        <p:sp>
          <p:nvSpPr>
            <p:cNvPr id="48" name="Text Box 5097"/>
            <p:cNvSpPr txBox="1">
              <a:spLocks noChangeAspect="1" noChangeArrowheads="1"/>
            </p:cNvSpPr>
            <p:nvPr/>
          </p:nvSpPr>
          <p:spPr bwMode="auto">
            <a:xfrm>
              <a:off x="6289724" y="4584594"/>
              <a:ext cx="798617" cy="2640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ea typeface="Arial Unicode MS" pitchFamily="34" charset="-128"/>
                  <a:cs typeface="Arial Unicode MS" pitchFamily="34" charset="-128"/>
                </a:rPr>
                <a:t>10</a:t>
              </a:r>
              <a:r>
                <a:rPr lang="fr-FR" altLang="fr-FR" sz="1200" b="1" baseline="30000" dirty="0" smtClean="0">
                  <a:ea typeface="Arial Unicode MS" pitchFamily="34" charset="-128"/>
                  <a:cs typeface="Arial Unicode MS" pitchFamily="34" charset="-128"/>
                </a:rPr>
                <a:t>-7</a:t>
              </a:r>
              <a:r>
                <a:rPr lang="fr-FR" altLang="fr-FR" sz="1200" b="1" dirty="0" smtClean="0">
                  <a:ea typeface="Arial Unicode MS" pitchFamily="34" charset="-128"/>
                  <a:cs typeface="Arial Unicode MS" pitchFamily="34" charset="-128"/>
                </a:rPr>
                <a:t> mbar</a:t>
              </a:r>
              <a:endParaRPr lang="fr-FR" altLang="fr-FR" sz="1200" b="1" dirty="0">
                <a:ea typeface="Arial Unicode MS" pitchFamily="34" charset="-128"/>
                <a:cs typeface="Arial Unicode MS" pitchFamily="34" charset="-128"/>
              </a:endParaRPr>
            </a:p>
          </p:txBody>
        </p:sp>
        <p:sp>
          <p:nvSpPr>
            <p:cNvPr id="49" name="Text Box 5097"/>
            <p:cNvSpPr txBox="1">
              <a:spLocks noChangeAspect="1" noChangeArrowheads="1"/>
            </p:cNvSpPr>
            <p:nvPr/>
          </p:nvSpPr>
          <p:spPr bwMode="auto">
            <a:xfrm>
              <a:off x="4820281" y="5914658"/>
              <a:ext cx="834203" cy="26404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Deflectors</a:t>
              </a:r>
              <a:endParaRPr lang="fr-FR" altLang="fr-FR" sz="1200" b="1" dirty="0">
                <a:solidFill>
                  <a:srgbClr val="0070C0"/>
                </a:solidFill>
                <a:ea typeface="Arial Unicode MS" pitchFamily="34" charset="-128"/>
                <a:cs typeface="Arial Unicode MS" pitchFamily="34" charset="-128"/>
              </a:endParaRPr>
            </a:p>
          </p:txBody>
        </p:sp>
        <p:cxnSp>
          <p:nvCxnSpPr>
            <p:cNvPr id="50" name="Connecteur droit avec flèche 49"/>
            <p:cNvCxnSpPr/>
            <p:nvPr/>
          </p:nvCxnSpPr>
          <p:spPr>
            <a:xfrm flipH="1" flipV="1">
              <a:off x="5082975" y="5619440"/>
              <a:ext cx="89152" cy="2618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760311" y="2719385"/>
              <a:ext cx="4980671" cy="3546330"/>
              <a:chOff x="760311" y="2719385"/>
              <a:chExt cx="4980671" cy="3546330"/>
            </a:xfrm>
          </p:grpSpPr>
          <p:grpSp>
            <p:nvGrpSpPr>
              <p:cNvPr id="76" name="Groupe 75"/>
              <p:cNvGrpSpPr/>
              <p:nvPr/>
            </p:nvGrpSpPr>
            <p:grpSpPr>
              <a:xfrm>
                <a:off x="760311" y="2719385"/>
                <a:ext cx="2852396" cy="3546330"/>
                <a:chOff x="760311" y="2719385"/>
                <a:chExt cx="2852396" cy="3546330"/>
              </a:xfrm>
            </p:grpSpPr>
            <p:sp>
              <p:nvSpPr>
                <p:cNvPr id="79" name="Rectangle 78"/>
                <p:cNvSpPr/>
                <p:nvPr/>
              </p:nvSpPr>
              <p:spPr>
                <a:xfrm rot="2054622">
                  <a:off x="894477" y="4721523"/>
                  <a:ext cx="915209" cy="1544192"/>
                </a:xfrm>
                <a:prstGeom prst="rect">
                  <a:avLst/>
                </a:prstGeom>
                <a:pattFill prst="lgGrid">
                  <a:fgClr>
                    <a:schemeClr val="bg1">
                      <a:lumMod val="65000"/>
                    </a:schemeClr>
                  </a:fgClr>
                  <a:bgClr>
                    <a:schemeClr val="bg1"/>
                  </a:bgClr>
                </a:pattFill>
                <a:ln w="6350">
                  <a:solidFill>
                    <a:schemeClr val="bg1">
                      <a:lumMod val="65000"/>
                    </a:schemeClr>
                  </a:solidFill>
                </a:ln>
                <a:scene3d>
                  <a:camera prst="orthographicFront">
                    <a:rot lat="4200000" lon="8700000" rev="0"/>
                  </a:camera>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0" name="Groupe 79"/>
                <p:cNvGrpSpPr/>
                <p:nvPr/>
              </p:nvGrpSpPr>
              <p:grpSpPr>
                <a:xfrm>
                  <a:off x="760311" y="2719385"/>
                  <a:ext cx="2852396" cy="3209994"/>
                  <a:chOff x="760311" y="2719385"/>
                  <a:chExt cx="2852396" cy="3209994"/>
                </a:xfrm>
              </p:grpSpPr>
              <p:sp>
                <p:nvSpPr>
                  <p:cNvPr id="81" name="Triangle isocèle 80"/>
                  <p:cNvSpPr/>
                  <p:nvPr/>
                </p:nvSpPr>
                <p:spPr>
                  <a:xfrm rot="16200000">
                    <a:off x="2478974" y="3849440"/>
                    <a:ext cx="516943" cy="1590088"/>
                  </a:xfrm>
                  <a:prstGeom prst="triangle">
                    <a:avLst/>
                  </a:prstGeom>
                  <a:gradFill flip="none" rotWithShape="1">
                    <a:gsLst>
                      <a:gs pos="58000">
                        <a:schemeClr val="tx2">
                          <a:lumMod val="60000"/>
                          <a:lumOff val="40000"/>
                        </a:schemeClr>
                      </a:gs>
                      <a:gs pos="0">
                        <a:schemeClr val="bg1"/>
                      </a:gs>
                      <a:gs pos="0">
                        <a:schemeClr val="bg1"/>
                      </a:gs>
                      <a:gs pos="100000">
                        <a:schemeClr val="tx2">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p:cNvSpPr/>
                  <p:nvPr/>
                </p:nvSpPr>
                <p:spPr>
                  <a:xfrm rot="16200000">
                    <a:off x="3268976" y="4581979"/>
                    <a:ext cx="539697" cy="147765"/>
                  </a:xfrm>
                  <a:prstGeom prst="ellipse">
                    <a:avLst/>
                  </a:prstGeom>
                  <a:gradFill>
                    <a:gsLst>
                      <a:gs pos="46000">
                        <a:schemeClr val="tx2">
                          <a:lumMod val="60000"/>
                          <a:lumOff val="40000"/>
                        </a:schemeClr>
                      </a:gs>
                      <a:gs pos="0">
                        <a:schemeClr val="bg1"/>
                      </a:gs>
                      <a:gs pos="0">
                        <a:schemeClr val="bg1"/>
                      </a:gs>
                      <a:gs pos="100000">
                        <a:schemeClr val="tx2">
                          <a:lumMod val="75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3" name="Groupe 82"/>
                  <p:cNvGrpSpPr/>
                  <p:nvPr/>
                </p:nvGrpSpPr>
                <p:grpSpPr>
                  <a:xfrm>
                    <a:off x="760311" y="2719385"/>
                    <a:ext cx="2048204" cy="3209994"/>
                    <a:chOff x="760311" y="2719385"/>
                    <a:chExt cx="2048204" cy="3209994"/>
                  </a:xfrm>
                </p:grpSpPr>
                <p:sp>
                  <p:nvSpPr>
                    <p:cNvPr id="84" name="Rectangle 83"/>
                    <p:cNvSpPr/>
                    <p:nvPr/>
                  </p:nvSpPr>
                  <p:spPr>
                    <a:xfrm>
                      <a:off x="1067277" y="3496932"/>
                      <a:ext cx="896750" cy="1778160"/>
                    </a:xfrm>
                    <a:prstGeom prst="rect">
                      <a:avLst/>
                    </a:prstGeom>
                    <a:pattFill prst="lgGrid">
                      <a:fgClr>
                        <a:schemeClr val="bg1">
                          <a:lumMod val="65000"/>
                        </a:schemeClr>
                      </a:fgClr>
                      <a:bgClr>
                        <a:schemeClr val="bg1"/>
                      </a:bgClr>
                    </a:pattFill>
                    <a:ln w="6350">
                      <a:solidFill>
                        <a:schemeClr val="bg1">
                          <a:lumMod val="65000"/>
                        </a:schemeClr>
                      </a:solidFill>
                    </a:ln>
                    <a:scene3d>
                      <a:camera prst="orthographicFront"/>
                      <a:lightRig rig="chilly"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5" name="Groupe 84"/>
                    <p:cNvGrpSpPr/>
                    <p:nvPr/>
                  </p:nvGrpSpPr>
                  <p:grpSpPr>
                    <a:xfrm>
                      <a:off x="1354142" y="4424135"/>
                      <a:ext cx="644975" cy="424507"/>
                      <a:chOff x="685855" y="5337634"/>
                      <a:chExt cx="644975" cy="424507"/>
                    </a:xfrm>
                  </p:grpSpPr>
                  <p:sp>
                    <p:nvSpPr>
                      <p:cNvPr id="92" name="Ellipse 91"/>
                      <p:cNvSpPr/>
                      <p:nvPr/>
                    </p:nvSpPr>
                    <p:spPr>
                      <a:xfrm>
                        <a:off x="685855" y="5337635"/>
                        <a:ext cx="87397" cy="424506"/>
                      </a:xfrm>
                      <a:prstGeom prst="ellipse">
                        <a:avLst/>
                      </a:prstGeom>
                      <a:solidFill>
                        <a:schemeClr val="bg1">
                          <a:lumMod val="65000"/>
                        </a:schemeClr>
                      </a:solidFill>
                      <a:ln>
                        <a:noFill/>
                      </a:ln>
                      <a:scene3d>
                        <a:camera prst="orthographicFront">
                          <a:rot lat="0" lon="18600000" rev="0"/>
                        </a:camera>
                        <a:lightRig rig="threePt" dir="t"/>
                      </a:scene3d>
                      <a:sp3d extrusionH="749300">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Triangle isocèle 92"/>
                      <p:cNvSpPr/>
                      <p:nvPr/>
                    </p:nvSpPr>
                    <p:spPr>
                      <a:xfrm rot="5400000">
                        <a:off x="829087" y="5260397"/>
                        <a:ext cx="424506" cy="578980"/>
                      </a:xfrm>
                      <a:prstGeom prst="triangle">
                        <a:avLst/>
                      </a:prstGeom>
                      <a:gradFill>
                        <a:gsLst>
                          <a:gs pos="58000">
                            <a:schemeClr val="bg1">
                              <a:lumMod val="75000"/>
                            </a:schemeClr>
                          </a:gs>
                          <a:gs pos="0">
                            <a:schemeClr val="bg1"/>
                          </a:gs>
                          <a:gs pos="0">
                            <a:schemeClr val="bg1"/>
                          </a:gs>
                          <a:gs pos="100000">
                            <a:schemeClr val="tx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6" name="Rectangle 85"/>
                    <p:cNvSpPr/>
                    <p:nvPr/>
                  </p:nvSpPr>
                  <p:spPr>
                    <a:xfrm>
                      <a:off x="760311" y="3946300"/>
                      <a:ext cx="896750" cy="1778160"/>
                    </a:xfrm>
                    <a:prstGeom prst="rect">
                      <a:avLst/>
                    </a:prstGeom>
                    <a:pattFill prst="lgGrid">
                      <a:fgClr>
                        <a:schemeClr val="bg1">
                          <a:lumMod val="65000"/>
                        </a:schemeClr>
                      </a:fgClr>
                      <a:bgClr>
                        <a:schemeClr val="bg1"/>
                      </a:bgClr>
                    </a:pattFill>
                    <a:ln w="6350">
                      <a:solidFill>
                        <a:schemeClr val="bg1">
                          <a:lumMod val="65000"/>
                        </a:schemeClr>
                      </a:solidFill>
                    </a:ln>
                    <a:scene3d>
                      <a:camera prst="orthographicFront"/>
                      <a:lightRig rig="chilly"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p:cNvSpPr/>
                    <p:nvPr/>
                  </p:nvSpPr>
                  <p:spPr>
                    <a:xfrm rot="2054622">
                      <a:off x="894477" y="2945445"/>
                      <a:ext cx="915209" cy="1544192"/>
                    </a:xfrm>
                    <a:prstGeom prst="rect">
                      <a:avLst/>
                    </a:prstGeom>
                    <a:pattFill prst="lgGrid">
                      <a:fgClr>
                        <a:schemeClr val="bg1">
                          <a:lumMod val="65000"/>
                        </a:schemeClr>
                      </a:fgClr>
                      <a:bgClr>
                        <a:schemeClr val="bg1"/>
                      </a:bgClr>
                    </a:pattFill>
                    <a:ln w="6350">
                      <a:solidFill>
                        <a:schemeClr val="bg1">
                          <a:lumMod val="65000"/>
                        </a:schemeClr>
                      </a:solidFill>
                    </a:ln>
                    <a:scene3d>
                      <a:camera prst="orthographicFront">
                        <a:rot lat="4200000" lon="8640000" rev="0"/>
                      </a:camera>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Text Box 5097"/>
                    <p:cNvSpPr txBox="1">
                      <a:spLocks noChangeAspect="1" noChangeArrowheads="1"/>
                    </p:cNvSpPr>
                    <p:nvPr/>
                  </p:nvSpPr>
                  <p:spPr bwMode="auto">
                    <a:xfrm>
                      <a:off x="907034" y="2719385"/>
                      <a:ext cx="981614" cy="4357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High voltage</a:t>
                      </a:r>
                    </a:p>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platform</a:t>
                      </a:r>
                      <a:endParaRPr lang="fr-FR" altLang="fr-FR" sz="1200" b="1" dirty="0">
                        <a:solidFill>
                          <a:srgbClr val="0070C0"/>
                        </a:solidFill>
                        <a:ea typeface="Arial Unicode MS" pitchFamily="34" charset="-128"/>
                        <a:cs typeface="Arial Unicode MS" pitchFamily="34" charset="-128"/>
                      </a:endParaRPr>
                    </a:p>
                  </p:txBody>
                </p:sp>
                <p:cxnSp>
                  <p:nvCxnSpPr>
                    <p:cNvPr id="89" name="Connecteur droit avec flèche 88"/>
                    <p:cNvCxnSpPr/>
                    <p:nvPr/>
                  </p:nvCxnSpPr>
                  <p:spPr>
                    <a:xfrm>
                      <a:off x="1329572" y="3164346"/>
                      <a:ext cx="68268" cy="2966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 name="Text Box 5097"/>
                    <p:cNvSpPr txBox="1">
                      <a:spLocks noChangeAspect="1" noChangeArrowheads="1"/>
                    </p:cNvSpPr>
                    <p:nvPr/>
                  </p:nvSpPr>
                  <p:spPr bwMode="auto">
                    <a:xfrm>
                      <a:off x="1888648" y="5493619"/>
                      <a:ext cx="919867" cy="4357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Ion source</a:t>
                      </a:r>
                    </a:p>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 ion </a:t>
                      </a:r>
                      <a:r>
                        <a:rPr lang="fr-FR" altLang="fr-FR" sz="1200" b="1" dirty="0" err="1" smtClean="0">
                          <a:solidFill>
                            <a:srgbClr val="0070C0"/>
                          </a:solidFill>
                          <a:ea typeface="Arial Unicode MS" pitchFamily="34" charset="-128"/>
                          <a:cs typeface="Arial Unicode MS" pitchFamily="34" charset="-128"/>
                        </a:rPr>
                        <a:t>optics</a:t>
                      </a:r>
                      <a:endParaRPr lang="fr-FR" altLang="fr-FR" sz="1200" b="1" dirty="0">
                        <a:solidFill>
                          <a:srgbClr val="0070C0"/>
                        </a:solidFill>
                        <a:ea typeface="Arial Unicode MS" pitchFamily="34" charset="-128"/>
                        <a:cs typeface="Arial Unicode MS" pitchFamily="34" charset="-128"/>
                      </a:endParaRPr>
                    </a:p>
                  </p:txBody>
                </p:sp>
                <p:cxnSp>
                  <p:nvCxnSpPr>
                    <p:cNvPr id="91" name="Connecteur droit avec flèche 90"/>
                    <p:cNvCxnSpPr>
                      <a:stCxn id="90" idx="0"/>
                      <a:endCxn id="93" idx="5"/>
                    </p:cNvCxnSpPr>
                    <p:nvPr/>
                  </p:nvCxnSpPr>
                  <p:spPr>
                    <a:xfrm flipH="1" flipV="1">
                      <a:off x="1709627" y="4742515"/>
                      <a:ext cx="638955" cy="751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cxnSp>
            <p:nvCxnSpPr>
              <p:cNvPr id="77" name="Connecteur droit avec flèche 76"/>
              <p:cNvCxnSpPr/>
              <p:nvPr/>
            </p:nvCxnSpPr>
            <p:spPr>
              <a:xfrm flipH="1">
                <a:off x="3674549" y="4323823"/>
                <a:ext cx="929319" cy="2882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Text Box 5097"/>
              <p:cNvSpPr txBox="1">
                <a:spLocks noChangeAspect="1" noChangeArrowheads="1"/>
              </p:cNvSpPr>
              <p:nvPr/>
            </p:nvSpPr>
            <p:spPr bwMode="auto">
              <a:xfrm>
                <a:off x="4542641" y="4113959"/>
                <a:ext cx="1198341" cy="26404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Irradiation zone</a:t>
                </a:r>
                <a:endParaRPr lang="fr-FR" altLang="fr-FR" sz="1200" b="1" dirty="0">
                  <a:solidFill>
                    <a:srgbClr val="0070C0"/>
                  </a:solidFill>
                  <a:ea typeface="Arial Unicode MS" pitchFamily="34" charset="-128"/>
                  <a:cs typeface="Arial Unicode MS" pitchFamily="34" charset="-128"/>
                </a:endParaRPr>
              </a:p>
            </p:txBody>
          </p:sp>
        </p:grpSp>
        <p:grpSp>
          <p:nvGrpSpPr>
            <p:cNvPr id="52" name="Groupe 51"/>
            <p:cNvGrpSpPr/>
            <p:nvPr/>
          </p:nvGrpSpPr>
          <p:grpSpPr>
            <a:xfrm>
              <a:off x="6508533" y="2784559"/>
              <a:ext cx="1978281" cy="3508811"/>
              <a:chOff x="6508533" y="2784559"/>
              <a:chExt cx="1978281" cy="3508811"/>
            </a:xfrm>
          </p:grpSpPr>
          <p:sp>
            <p:nvSpPr>
              <p:cNvPr id="53" name="Text Box 5097"/>
              <p:cNvSpPr txBox="1">
                <a:spLocks noChangeAspect="1" noChangeArrowheads="1"/>
              </p:cNvSpPr>
              <p:nvPr/>
            </p:nvSpPr>
            <p:spPr bwMode="auto">
              <a:xfrm>
                <a:off x="6508533" y="4059776"/>
                <a:ext cx="834203" cy="26404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Deflectors</a:t>
                </a:r>
                <a:endParaRPr lang="fr-FR" altLang="fr-FR" sz="1200" b="1" dirty="0">
                  <a:solidFill>
                    <a:srgbClr val="0070C0"/>
                  </a:solidFill>
                  <a:ea typeface="Arial Unicode MS" pitchFamily="34" charset="-128"/>
                  <a:cs typeface="Arial Unicode MS" pitchFamily="34" charset="-128"/>
                </a:endParaRPr>
              </a:p>
            </p:txBody>
          </p:sp>
          <p:grpSp>
            <p:nvGrpSpPr>
              <p:cNvPr id="54" name="Groupe 53"/>
              <p:cNvGrpSpPr/>
              <p:nvPr/>
            </p:nvGrpSpPr>
            <p:grpSpPr>
              <a:xfrm>
                <a:off x="6702851" y="2784559"/>
                <a:ext cx="1783963" cy="3508811"/>
                <a:chOff x="6702851" y="2784559"/>
                <a:chExt cx="1783963" cy="3508811"/>
              </a:xfrm>
            </p:grpSpPr>
            <p:sp>
              <p:nvSpPr>
                <p:cNvPr id="55" name="Rectangle 54"/>
                <p:cNvSpPr/>
                <p:nvPr/>
              </p:nvSpPr>
              <p:spPr>
                <a:xfrm>
                  <a:off x="7109612" y="4617651"/>
                  <a:ext cx="456434" cy="472940"/>
                </a:xfrm>
                <a:prstGeom prst="rect">
                  <a:avLst/>
                </a:prstGeom>
                <a:gradFill flip="none" rotWithShape="1">
                  <a:gsLst>
                    <a:gs pos="0">
                      <a:schemeClr val="bg1"/>
                    </a:gs>
                    <a:gs pos="100000">
                      <a:schemeClr val="tx1">
                        <a:lumMod val="65000"/>
                        <a:lumOff val="35000"/>
                      </a:schemeClr>
                    </a:gs>
                  </a:gsLst>
                  <a:lin ang="2700000" scaled="1"/>
                  <a:tileRect/>
                </a:gradFill>
                <a:ln w="3175" cmpd="sng">
                  <a:noFill/>
                </a:ln>
                <a:scene3d>
                  <a:camera prst="orthographicFront">
                    <a:rot lat="1200000" lon="6300000" rev="0"/>
                  </a:camera>
                  <a:lightRig rig="contrasting" dir="t"/>
                </a:scene3d>
                <a:sp3d extrusionH="38100" contourW="12700" prstMaterial="flat">
                  <a:extrusionClr>
                    <a:schemeClr val="bg1">
                      <a:lumMod val="65000"/>
                    </a:schemeClr>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Text Box 5097"/>
                <p:cNvSpPr txBox="1">
                  <a:spLocks noChangeAspect="1" noChangeArrowheads="1"/>
                </p:cNvSpPr>
                <p:nvPr/>
              </p:nvSpPr>
              <p:spPr bwMode="auto">
                <a:xfrm>
                  <a:off x="7660704" y="5731392"/>
                  <a:ext cx="482824" cy="26404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MCP</a:t>
                  </a:r>
                  <a:endParaRPr lang="fr-FR" altLang="fr-FR" sz="1200" b="1" dirty="0">
                    <a:solidFill>
                      <a:srgbClr val="0070C0"/>
                    </a:solidFill>
                    <a:ea typeface="Arial Unicode MS" pitchFamily="34" charset="-128"/>
                    <a:cs typeface="Arial Unicode MS" pitchFamily="34" charset="-128"/>
                  </a:endParaRPr>
                </a:p>
              </p:txBody>
            </p:sp>
            <p:cxnSp>
              <p:nvCxnSpPr>
                <p:cNvPr id="57" name="Connecteur droit avec flèche 56"/>
                <p:cNvCxnSpPr>
                  <a:stCxn id="53" idx="2"/>
                </p:cNvCxnSpPr>
                <p:nvPr/>
              </p:nvCxnSpPr>
              <p:spPr>
                <a:xfrm>
                  <a:off x="6925635" y="4323823"/>
                  <a:ext cx="378735" cy="3329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58" name="Groupe 57"/>
                <p:cNvGrpSpPr/>
                <p:nvPr/>
              </p:nvGrpSpPr>
              <p:grpSpPr>
                <a:xfrm rot="20993935">
                  <a:off x="7955471" y="3038680"/>
                  <a:ext cx="531343" cy="655392"/>
                  <a:chOff x="7912234" y="2094472"/>
                  <a:chExt cx="531343" cy="655392"/>
                </a:xfrm>
              </p:grpSpPr>
              <p:sp>
                <p:nvSpPr>
                  <p:cNvPr id="69" name="Ellipse 68"/>
                  <p:cNvSpPr/>
                  <p:nvPr/>
                </p:nvSpPr>
                <p:spPr>
                  <a:xfrm rot="21132314">
                    <a:off x="8053200" y="2094472"/>
                    <a:ext cx="390377" cy="404544"/>
                  </a:xfrm>
                  <a:prstGeom prst="ellipse">
                    <a:avLst/>
                  </a:prstGeom>
                  <a:gradFill flip="none" rotWithShape="1">
                    <a:gsLst>
                      <a:gs pos="0">
                        <a:schemeClr val="bg1"/>
                      </a:gs>
                      <a:gs pos="62000">
                        <a:schemeClr val="bg1">
                          <a:lumMod val="75000"/>
                        </a:schemeClr>
                      </a:gs>
                      <a:gs pos="24000">
                        <a:schemeClr val="bg1"/>
                      </a:gs>
                      <a:gs pos="100000">
                        <a:schemeClr val="bg1">
                          <a:lumMod val="50000"/>
                        </a:schemeClr>
                      </a:gs>
                    </a:gsLst>
                    <a:path path="circle">
                      <a:fillToRect l="50000" t="50000" r="50000" b="50000"/>
                    </a:path>
                    <a:tileRect/>
                  </a:gradFill>
                  <a:ln>
                    <a:noFill/>
                  </a:ln>
                  <a:scene3d>
                    <a:camera prst="orthographicFront">
                      <a:rot lat="1800000" lon="11400000" rev="0"/>
                    </a:camera>
                    <a:lightRig rig="threePt" dir="t"/>
                  </a:scene3d>
                  <a:sp3d extrusionH="50800" prstMaterial="plastic">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p:cNvSpPr/>
                  <p:nvPr/>
                </p:nvSpPr>
                <p:spPr>
                  <a:xfrm rot="21132314">
                    <a:off x="8031600" y="2132718"/>
                    <a:ext cx="390377" cy="404544"/>
                  </a:xfrm>
                  <a:prstGeom prst="ellipse">
                    <a:avLst/>
                  </a:prstGeom>
                  <a:gradFill flip="none" rotWithShape="1">
                    <a:gsLst>
                      <a:gs pos="0">
                        <a:schemeClr val="bg1"/>
                      </a:gs>
                      <a:gs pos="62000">
                        <a:schemeClr val="bg1">
                          <a:lumMod val="75000"/>
                        </a:schemeClr>
                      </a:gs>
                      <a:gs pos="24000">
                        <a:schemeClr val="bg1"/>
                      </a:gs>
                      <a:gs pos="100000">
                        <a:schemeClr val="bg1">
                          <a:lumMod val="50000"/>
                        </a:schemeClr>
                      </a:gs>
                    </a:gsLst>
                    <a:path path="circle">
                      <a:fillToRect l="50000" t="50000" r="50000" b="50000"/>
                    </a:path>
                    <a:tileRect/>
                  </a:gradFill>
                  <a:ln>
                    <a:noFill/>
                  </a:ln>
                  <a:scene3d>
                    <a:camera prst="orthographicFront">
                      <a:rot lat="1800000" lon="11400000" rev="0"/>
                    </a:camera>
                    <a:lightRig rig="threePt" dir="t"/>
                  </a:scene3d>
                  <a:sp3d extrusionH="50800" prstMaterial="plastic">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p:cNvSpPr/>
                  <p:nvPr/>
                </p:nvSpPr>
                <p:spPr>
                  <a:xfrm rot="21132314">
                    <a:off x="8005926" y="2181473"/>
                    <a:ext cx="390377" cy="404544"/>
                  </a:xfrm>
                  <a:prstGeom prst="ellipse">
                    <a:avLst/>
                  </a:prstGeom>
                  <a:gradFill flip="none" rotWithShape="1">
                    <a:gsLst>
                      <a:gs pos="0">
                        <a:schemeClr val="bg1"/>
                      </a:gs>
                      <a:gs pos="62000">
                        <a:schemeClr val="bg1">
                          <a:lumMod val="75000"/>
                        </a:schemeClr>
                      </a:gs>
                      <a:gs pos="24000">
                        <a:schemeClr val="bg1"/>
                      </a:gs>
                      <a:gs pos="100000">
                        <a:schemeClr val="bg1">
                          <a:lumMod val="50000"/>
                        </a:schemeClr>
                      </a:gs>
                    </a:gsLst>
                    <a:path path="circle">
                      <a:fillToRect l="50000" t="50000" r="50000" b="50000"/>
                    </a:path>
                    <a:tileRect/>
                  </a:gradFill>
                  <a:ln>
                    <a:noFill/>
                  </a:ln>
                  <a:scene3d>
                    <a:camera prst="orthographicFront">
                      <a:rot lat="1800000" lon="11400000" rev="0"/>
                    </a:camera>
                    <a:lightRig rig="threePt" dir="t"/>
                  </a:scene3d>
                  <a:sp3d extrusionH="50800" prstMaterial="plastic">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p:cNvSpPr/>
                  <p:nvPr/>
                </p:nvSpPr>
                <p:spPr>
                  <a:xfrm rot="21132314">
                    <a:off x="7986693" y="2226361"/>
                    <a:ext cx="390377" cy="404544"/>
                  </a:xfrm>
                  <a:prstGeom prst="ellipse">
                    <a:avLst/>
                  </a:prstGeom>
                  <a:gradFill flip="none" rotWithShape="1">
                    <a:gsLst>
                      <a:gs pos="0">
                        <a:schemeClr val="bg1"/>
                      </a:gs>
                      <a:gs pos="62000">
                        <a:schemeClr val="bg1">
                          <a:lumMod val="75000"/>
                        </a:schemeClr>
                      </a:gs>
                      <a:gs pos="24000">
                        <a:schemeClr val="bg1"/>
                      </a:gs>
                      <a:gs pos="100000">
                        <a:schemeClr val="bg1">
                          <a:lumMod val="50000"/>
                        </a:schemeClr>
                      </a:gs>
                    </a:gsLst>
                    <a:path path="circle">
                      <a:fillToRect l="50000" t="50000" r="50000" b="50000"/>
                    </a:path>
                    <a:tileRect/>
                  </a:gradFill>
                  <a:ln>
                    <a:noFill/>
                  </a:ln>
                  <a:scene3d>
                    <a:camera prst="orthographicFront">
                      <a:rot lat="1800000" lon="11400000" rev="0"/>
                    </a:camera>
                    <a:lightRig rig="threePt" dir="t"/>
                  </a:scene3d>
                  <a:sp3d extrusionH="50800" prstMaterial="plastic">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p:cNvSpPr/>
                  <p:nvPr/>
                </p:nvSpPr>
                <p:spPr>
                  <a:xfrm rot="21132314">
                    <a:off x="7960055" y="2269076"/>
                    <a:ext cx="390377" cy="404544"/>
                  </a:xfrm>
                  <a:prstGeom prst="ellipse">
                    <a:avLst/>
                  </a:prstGeom>
                  <a:gradFill flip="none" rotWithShape="1">
                    <a:gsLst>
                      <a:gs pos="0">
                        <a:schemeClr val="bg1"/>
                      </a:gs>
                      <a:gs pos="62000">
                        <a:schemeClr val="bg1">
                          <a:lumMod val="75000"/>
                        </a:schemeClr>
                      </a:gs>
                      <a:gs pos="24000">
                        <a:schemeClr val="bg1"/>
                      </a:gs>
                      <a:gs pos="100000">
                        <a:schemeClr val="bg1">
                          <a:lumMod val="50000"/>
                        </a:schemeClr>
                      </a:gs>
                    </a:gsLst>
                    <a:path path="circle">
                      <a:fillToRect l="50000" t="50000" r="50000" b="50000"/>
                    </a:path>
                    <a:tileRect/>
                  </a:gradFill>
                  <a:ln>
                    <a:noFill/>
                  </a:ln>
                  <a:scene3d>
                    <a:camera prst="orthographicFront">
                      <a:rot lat="1800000" lon="11400000" rev="0"/>
                    </a:camera>
                    <a:lightRig rig="threePt" dir="t"/>
                  </a:scene3d>
                  <a:sp3d extrusionH="50800" prstMaterial="plastic">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p:cNvSpPr/>
                  <p:nvPr/>
                </p:nvSpPr>
                <p:spPr>
                  <a:xfrm rot="21132314">
                    <a:off x="7934352" y="2307348"/>
                    <a:ext cx="390377" cy="404544"/>
                  </a:xfrm>
                  <a:prstGeom prst="ellipse">
                    <a:avLst/>
                  </a:prstGeom>
                  <a:gradFill flip="none" rotWithShape="1">
                    <a:gsLst>
                      <a:gs pos="0">
                        <a:schemeClr val="bg1"/>
                      </a:gs>
                      <a:gs pos="62000">
                        <a:schemeClr val="bg1">
                          <a:lumMod val="75000"/>
                        </a:schemeClr>
                      </a:gs>
                      <a:gs pos="24000">
                        <a:schemeClr val="bg1"/>
                      </a:gs>
                      <a:gs pos="100000">
                        <a:schemeClr val="bg1">
                          <a:lumMod val="50000"/>
                        </a:schemeClr>
                      </a:gs>
                    </a:gsLst>
                    <a:path path="circle">
                      <a:fillToRect l="50000" t="50000" r="50000" b="50000"/>
                    </a:path>
                    <a:tileRect/>
                  </a:gradFill>
                  <a:ln>
                    <a:noFill/>
                  </a:ln>
                  <a:scene3d>
                    <a:camera prst="orthographicFront">
                      <a:rot lat="1800000" lon="11400000" rev="0"/>
                    </a:camera>
                    <a:lightRig rig="threePt" dir="t"/>
                  </a:scene3d>
                  <a:sp3d extrusionH="50800" prstMaterial="plastic">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p:cNvSpPr/>
                  <p:nvPr/>
                </p:nvSpPr>
                <p:spPr>
                  <a:xfrm rot="21132314">
                    <a:off x="7912234" y="2345320"/>
                    <a:ext cx="390377" cy="404544"/>
                  </a:xfrm>
                  <a:prstGeom prst="ellipse">
                    <a:avLst/>
                  </a:prstGeom>
                  <a:gradFill flip="none" rotWithShape="1">
                    <a:gsLst>
                      <a:gs pos="0">
                        <a:schemeClr val="bg1"/>
                      </a:gs>
                      <a:gs pos="62000">
                        <a:schemeClr val="bg1">
                          <a:lumMod val="75000"/>
                        </a:schemeClr>
                      </a:gs>
                      <a:gs pos="24000">
                        <a:schemeClr val="bg1"/>
                      </a:gs>
                      <a:gs pos="100000">
                        <a:schemeClr val="bg1">
                          <a:lumMod val="50000"/>
                        </a:schemeClr>
                      </a:gs>
                    </a:gsLst>
                    <a:path path="circle">
                      <a:fillToRect l="50000" t="50000" r="50000" b="50000"/>
                    </a:path>
                    <a:tileRect/>
                  </a:gradFill>
                  <a:ln>
                    <a:noFill/>
                  </a:ln>
                  <a:scene3d>
                    <a:camera prst="orthographicFront">
                      <a:rot lat="1800000" lon="11400000" rev="0"/>
                    </a:camera>
                    <a:lightRig rig="threePt" dir="t"/>
                  </a:scene3d>
                  <a:sp3d extrusionH="50800" prstMaterial="plastic">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59" name="Connecteur droit avec flèche 58"/>
                <p:cNvCxnSpPr>
                  <a:stCxn id="56" idx="0"/>
                </p:cNvCxnSpPr>
                <p:nvPr/>
              </p:nvCxnSpPr>
              <p:spPr>
                <a:xfrm flipH="1" flipV="1">
                  <a:off x="7782610" y="5423475"/>
                  <a:ext cx="119506" cy="3079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 Box 5097"/>
                <p:cNvSpPr txBox="1">
                  <a:spLocks noChangeAspect="1" noChangeArrowheads="1"/>
                </p:cNvSpPr>
                <p:nvPr/>
              </p:nvSpPr>
              <p:spPr bwMode="auto">
                <a:xfrm>
                  <a:off x="6718066" y="5857610"/>
                  <a:ext cx="915764" cy="4357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Orthogonal</a:t>
                  </a:r>
                </a:p>
                <a:p>
                  <a:pPr algn="ctr" hangingPunct="0">
                    <a:lnSpc>
                      <a:spcPct val="93000"/>
                    </a:lnSpc>
                    <a:buClr>
                      <a:srgbClr val="000000"/>
                    </a:buClr>
                    <a:buSzPct val="45000"/>
                    <a:buFont typeface="Wingdings" pitchFamily="2" charset="2"/>
                    <a:buNone/>
                  </a:pPr>
                  <a:r>
                    <a:rPr lang="fr-FR" altLang="fr-FR" sz="1200" b="1" dirty="0" smtClean="0">
                      <a:solidFill>
                        <a:srgbClr val="0070C0"/>
                      </a:solidFill>
                      <a:ea typeface="Arial Unicode MS" pitchFamily="34" charset="-128"/>
                      <a:cs typeface="Arial Unicode MS" pitchFamily="34" charset="-128"/>
                    </a:rPr>
                    <a:t>extraction</a:t>
                  </a:r>
                  <a:endParaRPr lang="fr-FR" altLang="fr-FR" sz="1200" b="1" dirty="0">
                    <a:solidFill>
                      <a:srgbClr val="0070C0"/>
                    </a:solidFill>
                    <a:ea typeface="Arial Unicode MS" pitchFamily="34" charset="-128"/>
                    <a:cs typeface="Arial Unicode MS" pitchFamily="34" charset="-128"/>
                  </a:endParaRPr>
                </a:p>
              </p:txBody>
            </p:sp>
            <p:cxnSp>
              <p:nvCxnSpPr>
                <p:cNvPr id="61" name="Connecteur droit avec flèche 60"/>
                <p:cNvCxnSpPr/>
                <p:nvPr/>
              </p:nvCxnSpPr>
              <p:spPr>
                <a:xfrm flipV="1">
                  <a:off x="7088341" y="5619440"/>
                  <a:ext cx="42542" cy="28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Rectangle 5058"/>
                <p:cNvSpPr>
                  <a:spLocks noChangeAspect="1" noChangeArrowheads="1"/>
                </p:cNvSpPr>
                <p:nvPr/>
              </p:nvSpPr>
              <p:spPr bwMode="auto">
                <a:xfrm>
                  <a:off x="7130883" y="5001175"/>
                  <a:ext cx="346974" cy="344142"/>
                </a:xfrm>
                <a:prstGeom prst="rect">
                  <a:avLst/>
                </a:prstGeom>
                <a:pattFill prst="smGrid">
                  <a:fgClr>
                    <a:schemeClr val="bg1">
                      <a:lumMod val="50000"/>
                    </a:schemeClr>
                  </a:fgClr>
                  <a:bgClr>
                    <a:schemeClr val="bg1"/>
                  </a:bgClr>
                </a:pattFill>
                <a:ln w="9525">
                  <a:miter lim="800000"/>
                  <a:headEnd/>
                  <a:tailEnd/>
                </a:ln>
                <a:effectLst/>
                <a:scene3d>
                  <a:camera prst="legacyObliqueTopRight"/>
                  <a:lightRig rig="legacyFlat3" dir="b"/>
                </a:scene3d>
                <a:sp3d extrusionH="11100" prstMaterial="legacyMatte">
                  <a:bevelT w="13500" h="13500" prst="angle"/>
                  <a:bevelB w="13500" h="13500" prst="angle"/>
                  <a:extrusionClr>
                    <a:srgbClr val="000000"/>
                  </a:extrusionClr>
                </a:sp3d>
                <a:extLst/>
              </p:spPr>
              <p:txBody>
                <a:bodyPr wrap="none" anchor="ctr">
                  <a:flatTx/>
                </a:bodyPr>
                <a:lstStyle/>
                <a:p>
                  <a:endParaRPr lang="fr-FR"/>
                </a:p>
              </p:txBody>
            </p:sp>
            <p:sp>
              <p:nvSpPr>
                <p:cNvPr id="63" name="Forme libre 62"/>
                <p:cNvSpPr/>
                <p:nvPr/>
              </p:nvSpPr>
              <p:spPr>
                <a:xfrm>
                  <a:off x="7199446" y="3434364"/>
                  <a:ext cx="1022467" cy="1951704"/>
                </a:xfrm>
                <a:custGeom>
                  <a:avLst/>
                  <a:gdLst>
                    <a:gd name="connsiteX0" fmla="*/ 0 w 1022467"/>
                    <a:gd name="connsiteY0" fmla="*/ 1951704 h 1951704"/>
                    <a:gd name="connsiteX1" fmla="*/ 927279 w 1022467"/>
                    <a:gd name="connsiteY1" fmla="*/ 148662 h 1951704"/>
                    <a:gd name="connsiteX2" fmla="*/ 953037 w 1022467"/>
                    <a:gd name="connsiteY2" fmla="*/ 277451 h 1951704"/>
                    <a:gd name="connsiteX3" fmla="*/ 579549 w 1022467"/>
                    <a:gd name="connsiteY3" fmla="*/ 1668369 h 1951704"/>
                  </a:gdLst>
                  <a:ahLst/>
                  <a:cxnLst>
                    <a:cxn ang="0">
                      <a:pos x="connsiteX0" y="connsiteY0"/>
                    </a:cxn>
                    <a:cxn ang="0">
                      <a:pos x="connsiteX1" y="connsiteY1"/>
                    </a:cxn>
                    <a:cxn ang="0">
                      <a:pos x="connsiteX2" y="connsiteY2"/>
                    </a:cxn>
                    <a:cxn ang="0">
                      <a:pos x="connsiteX3" y="connsiteY3"/>
                    </a:cxn>
                  </a:cxnLst>
                  <a:rect l="l" t="t" r="r" b="b"/>
                  <a:pathLst>
                    <a:path w="1022467" h="1951704">
                      <a:moveTo>
                        <a:pt x="0" y="1951704"/>
                      </a:moveTo>
                      <a:cubicBezTo>
                        <a:pt x="384220" y="1189704"/>
                        <a:pt x="768440" y="427704"/>
                        <a:pt x="927279" y="148662"/>
                      </a:cubicBezTo>
                      <a:cubicBezTo>
                        <a:pt x="1086118" y="-130380"/>
                        <a:pt x="1010992" y="24166"/>
                        <a:pt x="953037" y="277451"/>
                      </a:cubicBezTo>
                      <a:cubicBezTo>
                        <a:pt x="895082" y="530736"/>
                        <a:pt x="737315" y="1099552"/>
                        <a:pt x="579549" y="16683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Text Box 5097"/>
                <p:cNvSpPr txBox="1">
                  <a:spLocks noChangeAspect="1" noChangeArrowheads="1"/>
                </p:cNvSpPr>
                <p:nvPr/>
              </p:nvSpPr>
              <p:spPr bwMode="auto">
                <a:xfrm>
                  <a:off x="6702851" y="2784559"/>
                  <a:ext cx="844655" cy="26404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hangingPunct="0">
                    <a:lnSpc>
                      <a:spcPct val="93000"/>
                    </a:lnSpc>
                    <a:buClr>
                      <a:srgbClr val="000000"/>
                    </a:buClr>
                    <a:buSzPct val="45000"/>
                    <a:buFont typeface="Wingdings" pitchFamily="2" charset="2"/>
                    <a:buNone/>
                  </a:pPr>
                  <a:r>
                    <a:rPr lang="fr-FR" altLang="fr-FR" sz="1200" b="1" dirty="0" err="1" smtClean="0">
                      <a:solidFill>
                        <a:srgbClr val="0070C0"/>
                      </a:solidFill>
                      <a:ea typeface="Arial Unicode MS" pitchFamily="34" charset="-128"/>
                      <a:cs typeface="Arial Unicode MS" pitchFamily="34" charset="-128"/>
                    </a:rPr>
                    <a:t>Reflectron</a:t>
                  </a:r>
                  <a:endParaRPr lang="fr-FR" altLang="fr-FR" sz="1200" b="1" dirty="0">
                    <a:solidFill>
                      <a:srgbClr val="0070C0"/>
                    </a:solidFill>
                    <a:ea typeface="Arial Unicode MS" pitchFamily="34" charset="-128"/>
                    <a:cs typeface="Arial Unicode MS" pitchFamily="34" charset="-128"/>
                  </a:endParaRPr>
                </a:p>
              </p:txBody>
            </p:sp>
            <p:cxnSp>
              <p:nvCxnSpPr>
                <p:cNvPr id="65" name="Connecteur droit avec flèche 64"/>
                <p:cNvCxnSpPr/>
                <p:nvPr/>
              </p:nvCxnSpPr>
              <p:spPr>
                <a:xfrm>
                  <a:off x="7199447" y="3060265"/>
                  <a:ext cx="760110" cy="189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6" name="Rectangle 5058"/>
                <p:cNvSpPr>
                  <a:spLocks noChangeAspect="1" noChangeArrowheads="1"/>
                </p:cNvSpPr>
                <p:nvPr/>
              </p:nvSpPr>
              <p:spPr bwMode="auto">
                <a:xfrm>
                  <a:off x="6957396" y="5251404"/>
                  <a:ext cx="346974" cy="344142"/>
                </a:xfrm>
                <a:prstGeom prst="rect">
                  <a:avLst/>
                </a:prstGeom>
                <a:gradFill rotWithShape="0">
                  <a:gsLst>
                    <a:gs pos="0">
                      <a:schemeClr val="bg1"/>
                    </a:gs>
                    <a:gs pos="50000">
                      <a:srgbClr val="000000"/>
                    </a:gs>
                    <a:gs pos="100000">
                      <a:schemeClr val="bg1"/>
                    </a:gs>
                  </a:gsLst>
                  <a:lin ang="2700000" scaled="1"/>
                </a:gradFill>
                <a:ln w="9525">
                  <a:miter lim="800000"/>
                  <a:headEnd/>
                  <a:tailEnd/>
                </a:ln>
                <a:effectLst/>
                <a:scene3d>
                  <a:camera prst="legacyObliqueTopRight"/>
                  <a:lightRig rig="legacyFlat3" dir="b"/>
                </a:scene3d>
                <a:sp3d extrusionH="11100" prstMaterial="legacyMatte">
                  <a:bevelT w="13500" h="13500" prst="angle"/>
                  <a:bevelB w="13500" h="13500" prst="angle"/>
                  <a:extrusionClr>
                    <a:srgbClr val="00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67" name="Rectangle 66"/>
                <p:cNvSpPr/>
                <p:nvPr/>
              </p:nvSpPr>
              <p:spPr>
                <a:xfrm>
                  <a:off x="7330275" y="4636389"/>
                  <a:ext cx="456434" cy="472940"/>
                </a:xfrm>
                <a:prstGeom prst="rect">
                  <a:avLst/>
                </a:prstGeom>
                <a:gradFill flip="none" rotWithShape="1">
                  <a:gsLst>
                    <a:gs pos="0">
                      <a:schemeClr val="bg1"/>
                    </a:gs>
                    <a:gs pos="100000">
                      <a:schemeClr val="tx1">
                        <a:lumMod val="65000"/>
                        <a:lumOff val="35000"/>
                      </a:schemeClr>
                    </a:gs>
                  </a:gsLst>
                  <a:lin ang="2700000" scaled="1"/>
                  <a:tileRect/>
                </a:gradFill>
                <a:ln w="3175" cmpd="sng">
                  <a:noFill/>
                </a:ln>
                <a:scene3d>
                  <a:camera prst="orthographicFront">
                    <a:rot lat="1200000" lon="6300000" rev="0"/>
                  </a:camera>
                  <a:lightRig rig="contrasting" dir="t"/>
                </a:scene3d>
                <a:sp3d extrusionH="38100" contourW="12700" prstMaterial="flat">
                  <a:extrusionClr>
                    <a:schemeClr val="bg1">
                      <a:lumMod val="65000"/>
                    </a:schemeClr>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p:cNvSpPr/>
                <p:nvPr/>
              </p:nvSpPr>
              <p:spPr>
                <a:xfrm rot="21418727">
                  <a:off x="7587422" y="4970974"/>
                  <a:ext cx="390377" cy="404544"/>
                </a:xfrm>
                <a:prstGeom prst="ellipse">
                  <a:avLst/>
                </a:prstGeom>
                <a:pattFill prst="pct25">
                  <a:fgClr>
                    <a:schemeClr val="accent1"/>
                  </a:fgClr>
                  <a:bgClr>
                    <a:schemeClr val="bg1"/>
                  </a:bgClr>
                </a:pattFill>
                <a:ln>
                  <a:noFill/>
                </a:ln>
                <a:scene3d>
                  <a:camera prst="orthographicFront">
                    <a:rot lat="1200000" lon="10800000" rev="0"/>
                  </a:camera>
                  <a:lightRig rig="threePt" dir="t"/>
                </a:scene3d>
                <a:sp3d extrusionH="508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sp>
        <p:nvSpPr>
          <p:cNvPr id="3" name="Ellipse 2"/>
          <p:cNvSpPr/>
          <p:nvPr/>
        </p:nvSpPr>
        <p:spPr>
          <a:xfrm rot="772882">
            <a:off x="6660988" y="2249205"/>
            <a:ext cx="2305851" cy="3967274"/>
          </a:xfrm>
          <a:prstGeom prst="ellipse">
            <a:avLst/>
          </a:prstGeom>
          <a:solidFill>
            <a:schemeClr val="accent6">
              <a:lumMod val="20000"/>
              <a:lumOff val="80000"/>
              <a:alpha val="32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p:cNvSpPr txBox="1"/>
          <p:nvPr/>
        </p:nvSpPr>
        <p:spPr>
          <a:xfrm>
            <a:off x="6542610" y="1935882"/>
            <a:ext cx="2637902" cy="646331"/>
          </a:xfrm>
          <a:prstGeom prst="rect">
            <a:avLst/>
          </a:prstGeom>
          <a:noFill/>
        </p:spPr>
        <p:txBody>
          <a:bodyPr wrap="none" rtlCol="0">
            <a:spAutoFit/>
          </a:bodyPr>
          <a:lstStyle/>
          <a:p>
            <a:r>
              <a:rPr lang="en-US" i="1" dirty="0">
                <a:solidFill>
                  <a:schemeClr val="accent6">
                    <a:lumMod val="75000"/>
                  </a:schemeClr>
                </a:solidFill>
              </a:rPr>
              <a:t>e</a:t>
            </a:r>
            <a:r>
              <a:rPr lang="en-US" i="1" dirty="0" smtClean="0">
                <a:solidFill>
                  <a:schemeClr val="accent6">
                    <a:lumMod val="75000"/>
                  </a:schemeClr>
                </a:solidFill>
              </a:rPr>
              <a:t>xpected mass resolution:</a:t>
            </a:r>
          </a:p>
          <a:p>
            <a:r>
              <a:rPr lang="en-US" b="1" dirty="0" smtClean="0">
                <a:solidFill>
                  <a:schemeClr val="accent6">
                    <a:lumMod val="75000"/>
                  </a:schemeClr>
                </a:solidFill>
              </a:rPr>
              <a:t>1 </a:t>
            </a:r>
            <a:r>
              <a:rPr lang="en-US" b="1" dirty="0" err="1" smtClean="0">
                <a:solidFill>
                  <a:schemeClr val="accent6">
                    <a:lumMod val="75000"/>
                  </a:schemeClr>
                </a:solidFill>
              </a:rPr>
              <a:t>a.m.u</a:t>
            </a:r>
            <a:r>
              <a:rPr lang="en-US" b="1" dirty="0" smtClean="0">
                <a:solidFill>
                  <a:schemeClr val="accent6">
                    <a:lumMod val="75000"/>
                  </a:schemeClr>
                </a:solidFill>
              </a:rPr>
              <a:t>.</a:t>
            </a:r>
            <a:endParaRPr lang="en-US" b="1" dirty="0">
              <a:solidFill>
                <a:schemeClr val="accent6">
                  <a:lumMod val="75000"/>
                </a:schemeClr>
              </a:solidFill>
            </a:endParaRPr>
          </a:p>
        </p:txBody>
      </p:sp>
      <p:sp>
        <p:nvSpPr>
          <p:cNvPr id="7" name="Ellipse 6"/>
          <p:cNvSpPr/>
          <p:nvPr/>
        </p:nvSpPr>
        <p:spPr>
          <a:xfrm>
            <a:off x="683568" y="2509906"/>
            <a:ext cx="2603729" cy="3399475"/>
          </a:xfrm>
          <a:prstGeom prst="ellipse">
            <a:avLst/>
          </a:prstGeom>
          <a:solidFill>
            <a:schemeClr val="accent3">
              <a:lumMod val="40000"/>
              <a:lumOff val="60000"/>
              <a:alpha val="2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722" y="2924944"/>
            <a:ext cx="3020150" cy="1731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ZoneTexte 112"/>
          <p:cNvSpPr txBox="1"/>
          <p:nvPr/>
        </p:nvSpPr>
        <p:spPr>
          <a:xfrm>
            <a:off x="111688" y="1488759"/>
            <a:ext cx="6310099" cy="1261884"/>
          </a:xfrm>
          <a:prstGeom prst="rect">
            <a:avLst/>
          </a:prstGeom>
          <a:solidFill>
            <a:schemeClr val="accent3">
              <a:lumMod val="20000"/>
              <a:lumOff val="80000"/>
            </a:schemeClr>
          </a:solidFill>
        </p:spPr>
        <p:txBody>
          <a:bodyPr wrap="square" rtlCol="0">
            <a:spAutoFit/>
          </a:bodyPr>
          <a:lstStyle/>
          <a:p>
            <a:r>
              <a:rPr lang="en-US" dirty="0">
                <a:solidFill>
                  <a:srgbClr val="008000"/>
                </a:solidFill>
                <a:latin typeface="Arial" panose="020B0604020202020204" pitchFamily="34" charset="0"/>
                <a:cs typeface="Arial" panose="020B0604020202020204" pitchFamily="34" charset="0"/>
              </a:rPr>
              <a:t>magnetron plasma ion source delivering high ion intensities </a:t>
            </a:r>
            <a:r>
              <a:rPr lang="en-US" dirty="0" smtClean="0">
                <a:solidFill>
                  <a:srgbClr val="008000"/>
                </a:solidFill>
                <a:latin typeface="Arial" panose="020B0604020202020204" pitchFamily="34" charset="0"/>
                <a:cs typeface="Arial" panose="020B0604020202020204" pitchFamily="34" charset="0"/>
              </a:rPr>
              <a:t>: </a:t>
            </a:r>
            <a:r>
              <a:rPr lang="en-US" b="1" dirty="0" smtClean="0">
                <a:solidFill>
                  <a:srgbClr val="33CC33"/>
                </a:solidFill>
                <a:latin typeface="Arial" panose="020B0604020202020204" pitchFamily="34" charset="0"/>
                <a:cs typeface="Arial" panose="020B0604020202020204" pitchFamily="34" charset="0"/>
              </a:rPr>
              <a:t>up to 20 mA</a:t>
            </a:r>
          </a:p>
          <a:p>
            <a:endParaRPr lang="en-US" sz="400" b="1" dirty="0" smtClean="0">
              <a:solidFill>
                <a:srgbClr val="33CC33"/>
              </a:solidFill>
              <a:latin typeface="Arial" panose="020B0604020202020204" pitchFamily="34" charset="0"/>
              <a:cs typeface="Arial" panose="020B0604020202020204" pitchFamily="34" charset="0"/>
            </a:endParaRPr>
          </a:p>
          <a:p>
            <a:r>
              <a:rPr lang="en-US" dirty="0">
                <a:solidFill>
                  <a:srgbClr val="008000"/>
                </a:solidFill>
                <a:latin typeface="Arial" panose="020B0604020202020204" pitchFamily="34" charset="0"/>
                <a:cs typeface="Arial" panose="020B0604020202020204" pitchFamily="34" charset="0"/>
              </a:rPr>
              <a:t>k</a:t>
            </a:r>
            <a:r>
              <a:rPr lang="en-US" dirty="0" smtClean="0">
                <a:solidFill>
                  <a:srgbClr val="008000"/>
                </a:solidFill>
                <a:latin typeface="Arial" panose="020B0604020202020204" pitchFamily="34" charset="0"/>
                <a:cs typeface="Arial" panose="020B0604020202020204" pitchFamily="34" charset="0"/>
              </a:rPr>
              <a:t>inetic energy tunable up to 50 </a:t>
            </a:r>
            <a:r>
              <a:rPr lang="en-US" dirty="0" err="1" smtClean="0">
                <a:solidFill>
                  <a:srgbClr val="008000"/>
                </a:solidFill>
                <a:latin typeface="Arial" panose="020B0604020202020204" pitchFamily="34" charset="0"/>
                <a:cs typeface="Arial" panose="020B0604020202020204" pitchFamily="34" charset="0"/>
              </a:rPr>
              <a:t>keV</a:t>
            </a:r>
            <a:r>
              <a:rPr lang="en-US" dirty="0" smtClean="0">
                <a:solidFill>
                  <a:srgbClr val="008000"/>
                </a:solidFill>
                <a:latin typeface="Arial" panose="020B0604020202020204" pitchFamily="34" charset="0"/>
                <a:cs typeface="Arial" panose="020B0604020202020204" pitchFamily="34" charset="0"/>
              </a:rPr>
              <a:t> :</a:t>
            </a:r>
          </a:p>
          <a:p>
            <a:r>
              <a:rPr lang="en-US" b="1" dirty="0" smtClean="0">
                <a:solidFill>
                  <a:srgbClr val="33CC33"/>
                </a:solidFill>
                <a:latin typeface="Arial" panose="020B0604020202020204" pitchFamily="34" charset="0"/>
                <a:cs typeface="Arial" panose="020B0604020202020204" pitchFamily="34" charset="0"/>
              </a:rPr>
              <a:t>max penetration length only few nm</a:t>
            </a:r>
            <a:endParaRPr lang="en-US" b="1" dirty="0">
              <a:solidFill>
                <a:srgbClr val="33CC33"/>
              </a:solidFill>
              <a:latin typeface="Arial" panose="020B0604020202020204" pitchFamily="34" charset="0"/>
              <a:cs typeface="Arial" panose="020B0604020202020204" pitchFamily="34" charset="0"/>
            </a:endParaRPr>
          </a:p>
        </p:txBody>
      </p:sp>
      <p:sp>
        <p:nvSpPr>
          <p:cNvPr id="117" name="ZoneTexte 11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8" name="Picture 4" descr="http://t3.gstatic.com/images?q=tbn:ANd9GcT1yKSwXLUnuqednKmhPpZGmH2nZAJG84EYPVRl9tsFB7WzzyDeYQxnsF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3655" y="6313148"/>
            <a:ext cx="1015557" cy="43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970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50"/>
                                        <p:tgtEl>
                                          <p:spTgt spid="7"/>
                                        </p:tgtEl>
                                      </p:cBhvr>
                                    </p:animEffect>
                                  </p:childTnLst>
                                </p:cTn>
                              </p:par>
                            </p:childTnLst>
                          </p:cTn>
                        </p:par>
                        <p:par>
                          <p:cTn id="18" fill="hold">
                            <p:stCondLst>
                              <p:cond delay="250"/>
                            </p:stCondLst>
                            <p:childTnLst>
                              <p:par>
                                <p:cTn id="19" presetID="6" presetClass="entr" presetSubtype="16" fill="hold" nodeType="afterEffect">
                                  <p:stCondLst>
                                    <p:cond delay="500"/>
                                  </p:stCondLst>
                                  <p:childTnLst>
                                    <p:set>
                                      <p:cBhvr>
                                        <p:cTn id="20" dur="1" fill="hold">
                                          <p:stCondLst>
                                            <p:cond delay="0"/>
                                          </p:stCondLst>
                                        </p:cTn>
                                        <p:tgtEl>
                                          <p:spTgt spid="112"/>
                                        </p:tgtEl>
                                        <p:attrNameLst>
                                          <p:attrName>style.visibility</p:attrName>
                                        </p:attrNameLst>
                                      </p:cBhvr>
                                      <p:to>
                                        <p:strVal val="visible"/>
                                      </p:to>
                                    </p:set>
                                    <p:animEffect transition="in" filter="circle(in)">
                                      <p:cBhvr>
                                        <p:cTn id="21" dur="1000"/>
                                        <p:tgtEl>
                                          <p:spTgt spid="1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1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latin typeface="Arial" panose="020B0604020202020204" pitchFamily="34" charset="0"/>
                <a:cs typeface="Arial" panose="020B0604020202020204" pitchFamily="34" charset="0"/>
              </a:rPr>
              <a:t>Laboratoire</a:t>
            </a:r>
            <a:r>
              <a:rPr lang="en-US" dirty="0" smtClean="0">
                <a:latin typeface="Arial" panose="020B0604020202020204" pitchFamily="34" charset="0"/>
                <a:cs typeface="Arial" panose="020B0604020202020204" pitchFamily="34" charset="0"/>
              </a:rPr>
              <a:t> de Physiques de Lasers</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2</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6136" y="1455167"/>
            <a:ext cx="5655715" cy="461665"/>
          </a:xfrm>
          <a:prstGeom prst="rect">
            <a:avLst/>
          </a:prstGeom>
        </p:spPr>
        <p:txBody>
          <a:bodyPr wrap="none">
            <a:spAutoFit/>
          </a:bodyPr>
          <a:lstStyle/>
          <a:p>
            <a:r>
              <a:rPr lang="en-US" sz="2400" b="1" i="1" dirty="0" err="1" smtClean="0">
                <a:latin typeface="Arial" panose="020B0604020202020204" pitchFamily="34" charset="0"/>
                <a:cs typeface="Arial" panose="020B0604020202020204" pitchFamily="34" charset="0"/>
              </a:rPr>
              <a:t>BioMolecules</a:t>
            </a:r>
            <a:r>
              <a:rPr lang="en-US" sz="2400" b="1" i="1" dirty="0" smtClean="0">
                <a:latin typeface="Arial" panose="020B0604020202020204" pitchFamily="34" charset="0"/>
                <a:cs typeface="Arial" panose="020B0604020202020204" pitchFamily="34" charset="0"/>
              </a:rPr>
              <a:t> &amp; </a:t>
            </a:r>
            <a:r>
              <a:rPr lang="en-US" sz="2400" b="1" i="1" dirty="0" err="1" smtClean="0">
                <a:latin typeface="Arial" panose="020B0604020202020204" pitchFamily="34" charset="0"/>
                <a:cs typeface="Arial" panose="020B0604020202020204" pitchFamily="34" charset="0"/>
              </a:rPr>
              <a:t>Spectroscopie</a:t>
            </a:r>
            <a:r>
              <a:rPr lang="en-US" sz="2400" b="1" i="1" dirty="0" smtClean="0">
                <a:latin typeface="Arial" panose="020B0604020202020204" pitchFamily="34" charset="0"/>
                <a:cs typeface="Arial" panose="020B0604020202020204" pitchFamily="34" charset="0"/>
              </a:rPr>
              <a:t> (BMS)</a:t>
            </a:r>
            <a:endParaRPr lang="en-US" sz="2400" b="1" i="1" dirty="0">
              <a:latin typeface="Arial" panose="020B0604020202020204" pitchFamily="34" charset="0"/>
              <a:cs typeface="Arial" panose="020B0604020202020204" pitchFamily="34" charset="0"/>
            </a:endParaRPr>
          </a:p>
        </p:txBody>
      </p:sp>
      <p:pic>
        <p:nvPicPr>
          <p:cNvPr id="7" name="Picture 2" descr="http://www-lpl.univ-paris13.fr/bms/amibes/membres/desfranco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994" y="4711280"/>
            <a:ext cx="1088339" cy="13698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lpl.univ-paris13.fr/Images/Avatar/Avatar-0004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610" y="2474959"/>
            <a:ext cx="10477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lpl.univ-paris13.fr/bms/amibes/membres/lecom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330" y="1922914"/>
            <a:ext cx="1082004" cy="12839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lpl.univ-paris13.fr/bms/amibes/membres/nieuwjae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5995" y="3346572"/>
            <a:ext cx="1088339" cy="1306007"/>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1732912" y="2240639"/>
            <a:ext cx="2339167" cy="369332"/>
          </a:xfrm>
          <a:prstGeom prst="rect">
            <a:avLst/>
          </a:prstGeom>
          <a:noFill/>
        </p:spPr>
        <p:txBody>
          <a:bodyPr wrap="none" rtlCol="0">
            <a:spAutoFit/>
          </a:bodyPr>
          <a:lstStyle/>
          <a:p>
            <a:pPr algn="ctr"/>
            <a:r>
              <a:rPr lang="en-US" dirty="0" smtClean="0">
                <a:latin typeface="Arial" panose="020B0604020202020204" pitchFamily="34" charset="0"/>
                <a:cs typeface="Arial" panose="020B0604020202020204" pitchFamily="34" charset="0"/>
              </a:rPr>
              <a:t>Dr. </a:t>
            </a:r>
            <a:r>
              <a:rPr lang="en-US" dirty="0" err="1" smtClean="0">
                <a:latin typeface="Arial" panose="020B0604020202020204" pitchFamily="34" charset="0"/>
                <a:cs typeface="Arial" panose="020B0604020202020204" pitchFamily="34" charset="0"/>
              </a:rPr>
              <a:t>Fréderic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Lecomte</a:t>
            </a:r>
            <a:endParaRPr lang="en-US" dirty="0" smtClean="0">
              <a:latin typeface="Arial" panose="020B0604020202020204" pitchFamily="34" charset="0"/>
              <a:cs typeface="Arial" panose="020B0604020202020204" pitchFamily="34" charset="0"/>
            </a:endParaRPr>
          </a:p>
        </p:txBody>
      </p:sp>
      <p:sp>
        <p:nvSpPr>
          <p:cNvPr id="17" name="ZoneTexte 16"/>
          <p:cNvSpPr txBox="1"/>
          <p:nvPr/>
        </p:nvSpPr>
        <p:spPr>
          <a:xfrm>
            <a:off x="1709197" y="3751309"/>
            <a:ext cx="2390463" cy="369332"/>
          </a:xfrm>
          <a:prstGeom prst="rect">
            <a:avLst/>
          </a:prstGeom>
          <a:noFill/>
        </p:spPr>
        <p:txBody>
          <a:bodyPr wrap="none" rtlCol="0">
            <a:spAutoFit/>
          </a:bodyPr>
          <a:lstStyle/>
          <a:p>
            <a:pPr algn="ctr"/>
            <a:r>
              <a:rPr lang="en-US" dirty="0" smtClean="0">
                <a:latin typeface="Arial" panose="020B0604020202020204" pitchFamily="34" charset="0"/>
                <a:cs typeface="Arial" panose="020B0604020202020204" pitchFamily="34" charset="0"/>
              </a:rPr>
              <a:t>Dr</a:t>
            </a:r>
            <a:r>
              <a:rPr lang="en-US" dirty="0">
                <a:latin typeface="Arial" panose="020B0604020202020204" pitchFamily="34" charset="0"/>
                <a:cs typeface="Arial" panose="020B0604020202020204" pitchFamily="34" charset="0"/>
              </a:rPr>
              <a:t>. Nicolas </a:t>
            </a:r>
            <a:r>
              <a:rPr lang="en-US" dirty="0" err="1" smtClean="0">
                <a:latin typeface="Arial" panose="020B0604020202020204" pitchFamily="34" charset="0"/>
                <a:cs typeface="Arial" panose="020B0604020202020204" pitchFamily="34" charset="0"/>
              </a:rPr>
              <a:t>Nieuwjaer</a:t>
            </a:r>
            <a:endParaRPr lang="en-US" dirty="0" smtClean="0">
              <a:latin typeface="Arial" panose="020B0604020202020204" pitchFamily="34" charset="0"/>
              <a:cs typeface="Arial" panose="020B0604020202020204" pitchFamily="34" charset="0"/>
            </a:endParaRPr>
          </a:p>
        </p:txBody>
      </p:sp>
      <p:sp>
        <p:nvSpPr>
          <p:cNvPr id="18" name="ZoneTexte 17"/>
          <p:cNvSpPr txBox="1"/>
          <p:nvPr/>
        </p:nvSpPr>
        <p:spPr>
          <a:xfrm>
            <a:off x="1709197" y="5193188"/>
            <a:ext cx="2621294" cy="369332"/>
          </a:xfrm>
          <a:prstGeom prst="rect">
            <a:avLst/>
          </a:prstGeom>
          <a:noFill/>
        </p:spPr>
        <p:txBody>
          <a:bodyPr wrap="none" rtlCol="0">
            <a:spAutoFit/>
          </a:bodyPr>
          <a:lstStyle/>
          <a:p>
            <a:pPr algn="ctr"/>
            <a:r>
              <a:rPr lang="en-US" dirty="0" smtClean="0">
                <a:latin typeface="Arial" panose="020B0604020202020204" pitchFamily="34" charset="0"/>
                <a:cs typeface="Arial" panose="020B0604020202020204" pitchFamily="34" charset="0"/>
              </a:rPr>
              <a:t>Dr. Charles </a:t>
            </a:r>
            <a:r>
              <a:rPr lang="en-US" dirty="0" err="1" smtClean="0">
                <a:latin typeface="Arial" panose="020B0604020202020204" pitchFamily="34" charset="0"/>
                <a:cs typeface="Arial" panose="020B0604020202020204" pitchFamily="34" charset="0"/>
              </a:rPr>
              <a:t>Desfrançois</a:t>
            </a:r>
            <a:endParaRPr lang="en-US" dirty="0" smtClean="0">
              <a:latin typeface="Arial" panose="020B0604020202020204" pitchFamily="34" charset="0"/>
              <a:cs typeface="Arial" panose="020B0604020202020204" pitchFamily="34" charset="0"/>
            </a:endParaRPr>
          </a:p>
        </p:txBody>
      </p:sp>
      <p:sp>
        <p:nvSpPr>
          <p:cNvPr id="19" name="ZoneTexte 18"/>
          <p:cNvSpPr txBox="1"/>
          <p:nvPr/>
        </p:nvSpPr>
        <p:spPr>
          <a:xfrm>
            <a:off x="6463322" y="2841358"/>
            <a:ext cx="2082621" cy="646331"/>
          </a:xfrm>
          <a:prstGeom prst="rect">
            <a:avLst/>
          </a:prstGeom>
          <a:noFill/>
        </p:spPr>
        <p:txBody>
          <a:bodyPr wrap="none" rtlCol="0">
            <a:spAutoFit/>
          </a:bodyPr>
          <a:lstStyle/>
          <a:p>
            <a:pPr algn="ctr"/>
            <a:r>
              <a:rPr lang="en-US" dirty="0" smtClean="0">
                <a:latin typeface="Arial" panose="020B0604020202020204" pitchFamily="34" charset="0"/>
                <a:cs typeface="Arial" panose="020B0604020202020204" pitchFamily="34" charset="0"/>
              </a:rPr>
              <a:t>Serge Daniel </a:t>
            </a:r>
            <a:r>
              <a:rPr lang="en-US" dirty="0" err="1" smtClean="0">
                <a:latin typeface="Arial" panose="020B0604020202020204" pitchFamily="34" charset="0"/>
                <a:cs typeface="Arial" panose="020B0604020202020204" pitchFamily="34" charset="0"/>
              </a:rPr>
              <a:t>Leite</a:t>
            </a:r>
            <a:endParaRPr lang="en-US" dirty="0" smtClean="0">
              <a:latin typeface="Arial" panose="020B0604020202020204" pitchFamily="34" charset="0"/>
              <a:cs typeface="Arial" panose="020B0604020202020204" pitchFamily="34" charset="0"/>
            </a:endParaRPr>
          </a:p>
          <a:p>
            <a:pPr algn="ctr"/>
            <a:r>
              <a:rPr lang="en-US" i="1" dirty="0" smtClean="0">
                <a:solidFill>
                  <a:schemeClr val="tx1">
                    <a:lumMod val="65000"/>
                    <a:lumOff val="35000"/>
                  </a:schemeClr>
                </a:solidFill>
                <a:latin typeface="Arial" panose="020B0604020202020204" pitchFamily="34" charset="0"/>
                <a:cs typeface="Arial" panose="020B0604020202020204" pitchFamily="34" charset="0"/>
              </a:rPr>
              <a:t>PhD</a:t>
            </a:r>
          </a:p>
        </p:txBody>
      </p:sp>
      <p:pic>
        <p:nvPicPr>
          <p:cNvPr id="3" name="Picture 2" descr="http://www-lpl.univ-paris13.fr/Images/Avatar/Avatar-00059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5610" y="4286170"/>
            <a:ext cx="1047750" cy="1276350"/>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6405582" y="4462680"/>
            <a:ext cx="2198101" cy="923330"/>
          </a:xfrm>
          <a:prstGeom prst="rect">
            <a:avLst/>
          </a:prstGeom>
          <a:noFill/>
        </p:spPr>
        <p:txBody>
          <a:bodyPr wrap="none" rtlCol="0">
            <a:spAutoFit/>
          </a:bodyPr>
          <a:lstStyle/>
          <a:p>
            <a:pPr algn="ctr"/>
            <a:r>
              <a:rPr lang="en-US" dirty="0" smtClean="0">
                <a:latin typeface="Arial" panose="020B0604020202020204" pitchFamily="34" charset="0"/>
                <a:cs typeface="Arial" panose="020B0604020202020204" pitchFamily="34" charset="0"/>
              </a:rPr>
              <a:t>Dr. Rolando </a:t>
            </a:r>
            <a:r>
              <a:rPr lang="en-US" dirty="0">
                <a:latin typeface="Arial" panose="020B0604020202020204" pitchFamily="34" charset="0"/>
                <a:cs typeface="Arial" panose="020B0604020202020204" pitchFamily="34" charset="0"/>
              </a:rPr>
              <a:t>Rafael </a:t>
            </a:r>
            <a:endParaRPr lang="en-US" dirty="0" smtClean="0">
              <a:latin typeface="Arial" panose="020B0604020202020204" pitchFamily="34" charset="0"/>
              <a:cs typeface="Arial" panose="020B0604020202020204" pitchFamily="34" charset="0"/>
            </a:endParaRPr>
          </a:p>
          <a:p>
            <a:pPr algn="ctr"/>
            <a:r>
              <a:rPr lang="en-US" dirty="0" err="1" smtClean="0">
                <a:latin typeface="Arial" panose="020B0604020202020204" pitchFamily="34" charset="0"/>
                <a:cs typeface="Arial" panose="020B0604020202020204" pitchFamily="34" charset="0"/>
              </a:rPr>
              <a:t>Lozada</a:t>
            </a:r>
            <a:r>
              <a:rPr lang="en-US" dirty="0" smtClean="0">
                <a:latin typeface="Arial" panose="020B0604020202020204" pitchFamily="34" charset="0"/>
                <a:cs typeface="Arial" panose="020B0604020202020204" pitchFamily="34" charset="0"/>
              </a:rPr>
              <a:t> Garcia</a:t>
            </a:r>
          </a:p>
          <a:p>
            <a:pPr algn="ctr"/>
            <a:r>
              <a:rPr lang="en-US" dirty="0" smtClean="0">
                <a:solidFill>
                  <a:schemeClr val="tx1">
                    <a:lumMod val="65000"/>
                    <a:lumOff val="35000"/>
                  </a:schemeClr>
                </a:solidFill>
                <a:latin typeface="Arial" panose="020B0604020202020204" pitchFamily="34" charset="0"/>
                <a:cs typeface="Arial" panose="020B0604020202020204" pitchFamily="34" charset="0"/>
              </a:rPr>
              <a:t> </a:t>
            </a:r>
            <a:r>
              <a:rPr lang="en-US" i="1" dirty="0" smtClean="0">
                <a:solidFill>
                  <a:schemeClr val="tx1">
                    <a:lumMod val="65000"/>
                    <a:lumOff val="35000"/>
                  </a:schemeClr>
                </a:solidFill>
                <a:latin typeface="Arial" panose="020B0604020202020204" pitchFamily="34" charset="0"/>
                <a:cs typeface="Arial" panose="020B0604020202020204" pitchFamily="34" charset="0"/>
              </a:rPr>
              <a:t>ATER</a:t>
            </a:r>
          </a:p>
        </p:txBody>
      </p:sp>
    </p:spTree>
    <p:extLst>
      <p:ext uri="{BB962C8B-B14F-4D97-AF65-F5344CB8AC3E}">
        <p14:creationId xmlns:p14="http://schemas.microsoft.com/office/powerpoint/2010/main" val="36997115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Comparison</a:t>
            </a:r>
            <a:r>
              <a:rPr lang="fr-FR"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with</a:t>
            </a:r>
            <a:r>
              <a:rPr lang="fr-FR" dirty="0" smtClean="0">
                <a:latin typeface="Arial" panose="020B0604020202020204" pitchFamily="34" charset="0"/>
                <a:cs typeface="Arial" panose="020B0604020202020204" pitchFamily="34" charset="0"/>
              </a:rPr>
              <a:t> the </a:t>
            </a:r>
            <a:r>
              <a:rPr lang="fr-FR" dirty="0" err="1" smtClean="0">
                <a:latin typeface="Arial" panose="020B0604020202020204" pitchFamily="34" charset="0"/>
                <a:cs typeface="Arial" panose="020B0604020202020204" pitchFamily="34" charset="0"/>
              </a:rPr>
              <a:t>condensed</a:t>
            </a:r>
            <a:r>
              <a:rPr lang="fr-FR" dirty="0" smtClean="0">
                <a:latin typeface="Arial" panose="020B0604020202020204" pitchFamily="34" charset="0"/>
                <a:cs typeface="Arial" panose="020B0604020202020204" pitchFamily="34" charset="0"/>
              </a:rPr>
              <a:t> phase</a:t>
            </a:r>
            <a:endParaRPr lang="fr-FR"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20</a:t>
            </a:fld>
            <a:endParaRPr lang="fr-FR" dirty="0"/>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1595721"/>
            <a:ext cx="4400042" cy="1631216"/>
          </a:xfrm>
          <a:prstGeom prst="rect">
            <a:avLst/>
          </a:prstGeom>
        </p:spPr>
        <p:txBody>
          <a:bodyPr wrap="square">
            <a:spAutoFit/>
          </a:bodyPr>
          <a:lstStyle/>
          <a:p>
            <a:pPr algn="ctr"/>
            <a:r>
              <a:rPr lang="en-US" sz="2000" dirty="0">
                <a:solidFill>
                  <a:srgbClr val="9966FF"/>
                </a:solidFill>
                <a:latin typeface="Arial" panose="020B0604020202020204" pitchFamily="34" charset="0"/>
                <a:cs typeface="Arial" panose="020B0604020202020204" pitchFamily="34" charset="0"/>
              </a:rPr>
              <a:t>direct effect contribution </a:t>
            </a:r>
            <a:r>
              <a:rPr lang="en-US" sz="2000" dirty="0" smtClean="0">
                <a:solidFill>
                  <a:srgbClr val="9966FF"/>
                </a:solidFill>
                <a:latin typeface="Arial" panose="020B0604020202020204" pitchFamily="34" charset="0"/>
                <a:cs typeface="Arial" panose="020B0604020202020204" pitchFamily="34" charset="0"/>
              </a:rPr>
              <a:t>extracted </a:t>
            </a:r>
            <a:r>
              <a:rPr lang="en-US" sz="2000" dirty="0">
                <a:solidFill>
                  <a:srgbClr val="9966FF"/>
                </a:solidFill>
                <a:latin typeface="Arial" panose="020B0604020202020204" pitchFamily="34" charset="0"/>
                <a:cs typeface="Arial" panose="020B0604020202020204" pitchFamily="34" charset="0"/>
              </a:rPr>
              <a:t>from the irradiation of same </a:t>
            </a:r>
            <a:r>
              <a:rPr lang="en-US" sz="2000" dirty="0" err="1">
                <a:solidFill>
                  <a:srgbClr val="9966FF"/>
                </a:solidFill>
                <a:latin typeface="Arial" panose="020B0604020202020204" pitchFamily="34" charset="0"/>
                <a:cs typeface="Arial" panose="020B0604020202020204" pitchFamily="34" charset="0"/>
              </a:rPr>
              <a:t>biomolecular</a:t>
            </a:r>
            <a:r>
              <a:rPr lang="en-US" sz="2000" dirty="0">
                <a:solidFill>
                  <a:srgbClr val="9966FF"/>
                </a:solidFill>
                <a:latin typeface="Arial" panose="020B0604020202020204" pitchFamily="34" charset="0"/>
                <a:cs typeface="Arial" panose="020B0604020202020204" pitchFamily="34" charset="0"/>
              </a:rPr>
              <a:t> targets </a:t>
            </a:r>
            <a:endParaRPr lang="en-US" sz="2000" dirty="0" smtClean="0">
              <a:solidFill>
                <a:srgbClr val="9966FF"/>
              </a:solidFill>
              <a:latin typeface="Arial" panose="020B0604020202020204" pitchFamily="34" charset="0"/>
              <a:cs typeface="Arial" panose="020B0604020202020204" pitchFamily="34" charset="0"/>
            </a:endParaRPr>
          </a:p>
          <a:p>
            <a:pPr algn="ctr"/>
            <a:r>
              <a:rPr lang="en-US" sz="2000" b="1" dirty="0" smtClean="0">
                <a:solidFill>
                  <a:srgbClr val="9966FF"/>
                </a:solidFill>
                <a:latin typeface="Arial" panose="020B0604020202020204" pitchFamily="34" charset="0"/>
                <a:cs typeface="Arial" panose="020B0604020202020204" pitchFamily="34" charset="0"/>
              </a:rPr>
              <a:t>into </a:t>
            </a:r>
            <a:r>
              <a:rPr lang="en-US" sz="2000" b="1" dirty="0">
                <a:solidFill>
                  <a:srgbClr val="9966FF"/>
                </a:solidFill>
                <a:latin typeface="Arial" panose="020B0604020202020204" pitchFamily="34" charset="0"/>
                <a:cs typeface="Arial" panose="020B0604020202020204" pitchFamily="34" charset="0"/>
              </a:rPr>
              <a:t>ices with </a:t>
            </a:r>
            <a:r>
              <a:rPr lang="en-US" sz="2000" b="1" dirty="0" smtClean="0">
                <a:solidFill>
                  <a:srgbClr val="9966FF"/>
                </a:solidFill>
                <a:latin typeface="Arial" panose="020B0604020202020204" pitchFamily="34" charset="0"/>
                <a:cs typeface="Arial" panose="020B0604020202020204" pitchFamily="34" charset="0"/>
              </a:rPr>
              <a:t>low and high </a:t>
            </a:r>
            <a:r>
              <a:rPr lang="en-US" sz="2000" b="1" dirty="0">
                <a:solidFill>
                  <a:srgbClr val="9966FF"/>
                </a:solidFill>
                <a:latin typeface="Arial" panose="020B0604020202020204" pitchFamily="34" charset="0"/>
                <a:cs typeface="Arial" panose="020B0604020202020204" pitchFamily="34" charset="0"/>
              </a:rPr>
              <a:t>energy heavy ions</a:t>
            </a:r>
          </a:p>
        </p:txBody>
      </p:sp>
      <p:grpSp>
        <p:nvGrpSpPr>
          <p:cNvPr id="7" name="Groupe 6"/>
          <p:cNvGrpSpPr/>
          <p:nvPr/>
        </p:nvGrpSpPr>
        <p:grpSpPr>
          <a:xfrm>
            <a:off x="703405" y="3332436"/>
            <a:ext cx="4268416" cy="2730500"/>
            <a:chOff x="4767808" y="1412776"/>
            <a:chExt cx="4268416" cy="2730500"/>
          </a:xfrm>
        </p:grpSpPr>
        <p:pic>
          <p:nvPicPr>
            <p:cNvPr id="13" name="Picture 7" descr="ARI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1412776"/>
              <a:ext cx="3240088" cy="2730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A_LOGO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0872" y="1637833"/>
              <a:ext cx="1369318" cy="4544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logo gani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7808" y="2847829"/>
              <a:ext cx="1888628" cy="252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e 10"/>
          <p:cNvGrpSpPr/>
          <p:nvPr/>
        </p:nvGrpSpPr>
        <p:grpSpPr>
          <a:xfrm>
            <a:off x="5255349" y="1778106"/>
            <a:ext cx="3596450" cy="2897662"/>
            <a:chOff x="226038" y="3123626"/>
            <a:chExt cx="3596450" cy="2897662"/>
          </a:xfrm>
        </p:grpSpPr>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038" y="3123626"/>
              <a:ext cx="2977810" cy="289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0" descr="Imag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0675" y="3284984"/>
              <a:ext cx="1801813" cy="72231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ZoneTexte 21"/>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3" name="Picture 4" descr="http://t3.gstatic.com/images?q=tbn:ANd9GcT1yKSwXLUnuqednKmhPpZGmH2nZAJG84EYPVRl9tsFB7WzzyDeYQxnsF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3655" y="6313148"/>
            <a:ext cx="1015557" cy="43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20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500"/>
                            </p:stCondLst>
                            <p:childTnLst>
                              <p:par>
                                <p:cTn id="16" presetID="22" presetClass="entr" presetSubtype="4" fill="hold" nodeType="afterEffect">
                                  <p:stCondLst>
                                    <p:cond delay="75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latin typeface="Arial" panose="020B0604020202020204" pitchFamily="34" charset="0"/>
                <a:cs typeface="Arial" panose="020B0604020202020204" pitchFamily="34" charset="0"/>
              </a:rPr>
              <a:t>Radiosensitizer</a:t>
            </a:r>
            <a:r>
              <a:rPr lang="fr-FR"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effects</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21</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5"/>
          <p:cNvSpPr txBox="1">
            <a:spLocks noChangeArrowheads="1"/>
          </p:cNvSpPr>
          <p:nvPr/>
        </p:nvSpPr>
        <p:spPr bwMode="auto">
          <a:xfrm>
            <a:off x="313136" y="4932457"/>
            <a:ext cx="3898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spcBef>
                <a:spcPct val="20000"/>
              </a:spcBef>
              <a:buClr>
                <a:schemeClr val="accent2"/>
              </a:buClr>
              <a:buFont typeface="Century Gothic" pitchFamily="34" charset="0"/>
              <a:buChar char="►"/>
              <a:defRPr sz="2400">
                <a:solidFill>
                  <a:schemeClr val="accent2"/>
                </a:solidFill>
                <a:latin typeface="Century Gothic" pitchFamily="34" charset="0"/>
              </a:defRPr>
            </a:lvl1pPr>
            <a:lvl2pPr marL="742950" indent="-285750" eaLnBrk="0" hangingPunct="0">
              <a:spcBef>
                <a:spcPct val="20000"/>
              </a:spcBef>
              <a:buClr>
                <a:srgbClr val="9966FF"/>
              </a:buClr>
              <a:buSzPct val="70000"/>
              <a:buFont typeface="Century Gothic" pitchFamily="34" charset="0"/>
              <a:buChar char="►"/>
              <a:defRPr sz="2000" b="1">
                <a:solidFill>
                  <a:srgbClr val="9966FF"/>
                </a:solidFill>
                <a:latin typeface="Century Gothic" pitchFamily="34" charset="0"/>
              </a:defRPr>
            </a:lvl2pPr>
            <a:lvl3pPr marL="1143000" indent="-228600" eaLnBrk="0" hangingPunct="0">
              <a:spcBef>
                <a:spcPct val="20000"/>
              </a:spcBef>
              <a:buClr>
                <a:srgbClr val="000000"/>
              </a:buClr>
              <a:buSzPct val="60000"/>
              <a:buFont typeface="Century Gothic" pitchFamily="34" charset="0"/>
              <a:buChar char="►"/>
              <a:defRPr sz="2400">
                <a:solidFill>
                  <a:schemeClr val="tx1"/>
                </a:solidFill>
                <a:latin typeface="Century Gothic" pitchFamily="34" charset="0"/>
              </a:defRPr>
            </a:lvl3pPr>
            <a:lvl4pPr marL="1600200" indent="-228600" eaLnBrk="0" hangingPunct="0">
              <a:spcBef>
                <a:spcPct val="20000"/>
              </a:spcBef>
              <a:buChar char="–"/>
              <a:defRPr sz="2000">
                <a:solidFill>
                  <a:schemeClr val="tx1"/>
                </a:solidFill>
                <a:latin typeface="Century Gothic" pitchFamily="34" charset="0"/>
              </a:defRPr>
            </a:lvl4pPr>
            <a:lvl5pPr marL="2057400" indent="-228600" eaLnBrk="0" hangingPunct="0">
              <a:spcBef>
                <a:spcPct val="20000"/>
              </a:spcBef>
              <a:buChar char="»"/>
              <a:defRPr sz="2000">
                <a:solidFill>
                  <a:schemeClr val="tx1"/>
                </a:solidFill>
                <a:latin typeface="Century Gothic" pitchFamily="34" charset="0"/>
              </a:defRPr>
            </a:lvl5pPr>
            <a:lvl6pPr marL="2514600" indent="-228600" eaLnBrk="0" fontAlgn="base" hangingPunct="0">
              <a:spcBef>
                <a:spcPct val="20000"/>
              </a:spcBef>
              <a:spcAft>
                <a:spcPct val="0"/>
              </a:spcAft>
              <a:buChar char="»"/>
              <a:defRPr sz="2000">
                <a:solidFill>
                  <a:schemeClr val="tx1"/>
                </a:solidFill>
                <a:latin typeface="Century Gothic" pitchFamily="34" charset="0"/>
              </a:defRPr>
            </a:lvl6pPr>
            <a:lvl7pPr marL="2971800" indent="-228600" eaLnBrk="0" fontAlgn="base" hangingPunct="0">
              <a:spcBef>
                <a:spcPct val="20000"/>
              </a:spcBef>
              <a:spcAft>
                <a:spcPct val="0"/>
              </a:spcAft>
              <a:buChar char="»"/>
              <a:defRPr sz="2000">
                <a:solidFill>
                  <a:schemeClr val="tx1"/>
                </a:solidFill>
                <a:latin typeface="Century Gothic" pitchFamily="34" charset="0"/>
              </a:defRPr>
            </a:lvl7pPr>
            <a:lvl8pPr marL="3429000" indent="-228600" eaLnBrk="0" fontAlgn="base" hangingPunct="0">
              <a:spcBef>
                <a:spcPct val="20000"/>
              </a:spcBef>
              <a:spcAft>
                <a:spcPct val="0"/>
              </a:spcAft>
              <a:buChar char="»"/>
              <a:defRPr sz="2000">
                <a:solidFill>
                  <a:schemeClr val="tx1"/>
                </a:solidFill>
                <a:latin typeface="Century Gothic" pitchFamily="34" charset="0"/>
              </a:defRPr>
            </a:lvl8pPr>
            <a:lvl9pPr marL="3886200" indent="-228600" eaLnBrk="0" fontAlgn="base" hangingPunct="0">
              <a:spcBef>
                <a:spcPct val="20000"/>
              </a:spcBef>
              <a:spcAft>
                <a:spcPct val="0"/>
              </a:spcAft>
              <a:buChar char="»"/>
              <a:defRPr sz="2000">
                <a:solidFill>
                  <a:schemeClr val="tx1"/>
                </a:solidFill>
                <a:latin typeface="Century Gothic" pitchFamily="34" charset="0"/>
              </a:defRPr>
            </a:lvl9pPr>
          </a:lstStyle>
          <a:p>
            <a:pPr marL="0" indent="0" eaLnBrk="1" hangingPunct="1">
              <a:spcBef>
                <a:spcPct val="0"/>
              </a:spcBef>
              <a:buClr>
                <a:srgbClr val="FF0000"/>
              </a:buClr>
              <a:buNone/>
            </a:pPr>
            <a:r>
              <a:rPr lang="en-US" altLang="fr-FR" sz="1600" i="1" dirty="0" smtClean="0">
                <a:solidFill>
                  <a:schemeClr val="tx1">
                    <a:lumMod val="75000"/>
                    <a:lumOff val="25000"/>
                  </a:schemeClr>
                </a:solidFill>
                <a:latin typeface="Arial" charset="0"/>
              </a:rPr>
              <a:t>University Paris 13 internal collaboration </a:t>
            </a:r>
          </a:p>
          <a:p>
            <a:pPr marL="0" indent="0" eaLnBrk="1" hangingPunct="1">
              <a:spcBef>
                <a:spcPct val="0"/>
              </a:spcBef>
              <a:buClr>
                <a:srgbClr val="FF0000"/>
              </a:buClr>
              <a:buNone/>
            </a:pPr>
            <a:r>
              <a:rPr lang="en-US" altLang="fr-FR" sz="1600" i="1" dirty="0" smtClean="0">
                <a:solidFill>
                  <a:schemeClr val="tx1">
                    <a:lumMod val="75000"/>
                    <a:lumOff val="25000"/>
                  </a:schemeClr>
                </a:solidFill>
                <a:latin typeface="Arial" charset="0"/>
              </a:rPr>
              <a:t>with CSPBAT Lab (biochemistry faculty)</a:t>
            </a:r>
          </a:p>
        </p:txBody>
      </p:sp>
      <p:grpSp>
        <p:nvGrpSpPr>
          <p:cNvPr id="14" name="Groupe 13"/>
          <p:cNvGrpSpPr/>
          <p:nvPr/>
        </p:nvGrpSpPr>
        <p:grpSpPr>
          <a:xfrm>
            <a:off x="330900" y="1413223"/>
            <a:ext cx="8561580" cy="4680784"/>
            <a:chOff x="330900" y="1413223"/>
            <a:chExt cx="8561580" cy="4680784"/>
          </a:xfrm>
        </p:grpSpPr>
        <p:grpSp>
          <p:nvGrpSpPr>
            <p:cNvPr id="7" name="Groupe 6"/>
            <p:cNvGrpSpPr/>
            <p:nvPr/>
          </p:nvGrpSpPr>
          <p:grpSpPr>
            <a:xfrm>
              <a:off x="330900" y="1413223"/>
              <a:ext cx="2840038" cy="2363787"/>
              <a:chOff x="330900" y="1413223"/>
              <a:chExt cx="2840038" cy="2363787"/>
            </a:xfrm>
          </p:grpSpPr>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00" y="1413223"/>
                <a:ext cx="2840038"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4"/>
              <p:cNvSpPr txBox="1">
                <a:spLocks noChangeArrowheads="1"/>
              </p:cNvSpPr>
              <p:nvPr/>
            </p:nvSpPr>
            <p:spPr bwMode="auto">
              <a:xfrm>
                <a:off x="442025" y="3500785"/>
                <a:ext cx="2617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Century Gothic" pitchFamily="34" charset="0"/>
                  <a:buChar char="►"/>
                  <a:defRPr sz="2400">
                    <a:solidFill>
                      <a:schemeClr val="accent2"/>
                    </a:solidFill>
                    <a:latin typeface="Century Gothic" pitchFamily="34" charset="0"/>
                  </a:defRPr>
                </a:lvl1pPr>
                <a:lvl2pPr marL="742950" indent="-285750" eaLnBrk="0" hangingPunct="0">
                  <a:spcBef>
                    <a:spcPct val="20000"/>
                  </a:spcBef>
                  <a:buClr>
                    <a:srgbClr val="9966FF"/>
                  </a:buClr>
                  <a:buSzPct val="70000"/>
                  <a:buFont typeface="Century Gothic" pitchFamily="34" charset="0"/>
                  <a:buChar char="►"/>
                  <a:defRPr sz="2000" b="1">
                    <a:solidFill>
                      <a:srgbClr val="9966FF"/>
                    </a:solidFill>
                    <a:latin typeface="Century Gothic" pitchFamily="34" charset="0"/>
                  </a:defRPr>
                </a:lvl2pPr>
                <a:lvl3pPr marL="1143000" indent="-228600" eaLnBrk="0" hangingPunct="0">
                  <a:spcBef>
                    <a:spcPct val="20000"/>
                  </a:spcBef>
                  <a:buClr>
                    <a:srgbClr val="000000"/>
                  </a:buClr>
                  <a:buSzPct val="60000"/>
                  <a:buFont typeface="Century Gothic" pitchFamily="34" charset="0"/>
                  <a:buChar char="►"/>
                  <a:defRPr sz="2400">
                    <a:solidFill>
                      <a:schemeClr val="tx1"/>
                    </a:solidFill>
                    <a:latin typeface="Century Gothic" pitchFamily="34" charset="0"/>
                  </a:defRPr>
                </a:lvl3pPr>
                <a:lvl4pPr marL="1600200" indent="-228600" eaLnBrk="0" hangingPunct="0">
                  <a:spcBef>
                    <a:spcPct val="20000"/>
                  </a:spcBef>
                  <a:buChar char="–"/>
                  <a:defRPr sz="2000">
                    <a:solidFill>
                      <a:schemeClr val="tx1"/>
                    </a:solidFill>
                    <a:latin typeface="Century Gothic" pitchFamily="34" charset="0"/>
                  </a:defRPr>
                </a:lvl4pPr>
                <a:lvl5pPr marL="2057400" indent="-228600" eaLnBrk="0" hangingPunct="0">
                  <a:spcBef>
                    <a:spcPct val="20000"/>
                  </a:spcBef>
                  <a:buChar char="»"/>
                  <a:defRPr sz="2000">
                    <a:solidFill>
                      <a:schemeClr val="tx1"/>
                    </a:solidFill>
                    <a:latin typeface="Century Gothic" pitchFamily="34" charset="0"/>
                  </a:defRPr>
                </a:lvl5pPr>
                <a:lvl6pPr marL="2514600" indent="-228600" eaLnBrk="0" fontAlgn="base" hangingPunct="0">
                  <a:spcBef>
                    <a:spcPct val="20000"/>
                  </a:spcBef>
                  <a:spcAft>
                    <a:spcPct val="0"/>
                  </a:spcAft>
                  <a:buChar char="»"/>
                  <a:defRPr sz="2000">
                    <a:solidFill>
                      <a:schemeClr val="tx1"/>
                    </a:solidFill>
                    <a:latin typeface="Century Gothic" pitchFamily="34" charset="0"/>
                  </a:defRPr>
                </a:lvl6pPr>
                <a:lvl7pPr marL="2971800" indent="-228600" eaLnBrk="0" fontAlgn="base" hangingPunct="0">
                  <a:spcBef>
                    <a:spcPct val="20000"/>
                  </a:spcBef>
                  <a:spcAft>
                    <a:spcPct val="0"/>
                  </a:spcAft>
                  <a:buChar char="»"/>
                  <a:defRPr sz="2000">
                    <a:solidFill>
                      <a:schemeClr val="tx1"/>
                    </a:solidFill>
                    <a:latin typeface="Century Gothic" pitchFamily="34" charset="0"/>
                  </a:defRPr>
                </a:lvl7pPr>
                <a:lvl8pPr marL="3429000" indent="-228600" eaLnBrk="0" fontAlgn="base" hangingPunct="0">
                  <a:spcBef>
                    <a:spcPct val="20000"/>
                  </a:spcBef>
                  <a:spcAft>
                    <a:spcPct val="0"/>
                  </a:spcAft>
                  <a:buChar char="»"/>
                  <a:defRPr sz="2000">
                    <a:solidFill>
                      <a:schemeClr val="tx1"/>
                    </a:solidFill>
                    <a:latin typeface="Century Gothic" pitchFamily="34" charset="0"/>
                  </a:defRPr>
                </a:lvl8pPr>
                <a:lvl9pPr marL="3886200" indent="-228600" eaLnBrk="0" fontAlgn="base" hangingPunct="0">
                  <a:spcBef>
                    <a:spcPct val="20000"/>
                  </a:spcBef>
                  <a:spcAft>
                    <a:spcPct val="0"/>
                  </a:spcAft>
                  <a:buChar char="»"/>
                  <a:defRPr sz="2000">
                    <a:solidFill>
                      <a:schemeClr val="tx1"/>
                    </a:solidFill>
                    <a:latin typeface="Century Gothic" pitchFamily="34" charset="0"/>
                  </a:defRPr>
                </a:lvl9pPr>
              </a:lstStyle>
              <a:p>
                <a:pPr eaLnBrk="1" hangingPunct="1">
                  <a:spcBef>
                    <a:spcPct val="0"/>
                  </a:spcBef>
                  <a:buClrTx/>
                  <a:buFontTx/>
                  <a:buNone/>
                </a:pPr>
                <a:r>
                  <a:rPr lang="fr-FR" altLang="fr-FR" sz="1200">
                    <a:solidFill>
                      <a:schemeClr val="tx1"/>
                    </a:solidFill>
                    <a:latin typeface="Arial" charset="0"/>
                  </a:rPr>
                  <a:t>Aufaure et al. RSC adv. </a:t>
                </a:r>
                <a:r>
                  <a:rPr lang="fr-FR" altLang="fr-FR" sz="1200" b="1">
                    <a:solidFill>
                      <a:schemeClr val="tx1"/>
                    </a:solidFill>
                    <a:latin typeface="Arial" charset="0"/>
                  </a:rPr>
                  <a:t>2014</a:t>
                </a:r>
                <a:r>
                  <a:rPr lang="fr-FR" altLang="fr-FR" sz="1200">
                    <a:solidFill>
                      <a:schemeClr val="tx1"/>
                    </a:solidFill>
                    <a:latin typeface="Arial" charset="0"/>
                  </a:rPr>
                  <a:t>, 4, 59315  </a:t>
                </a:r>
              </a:p>
            </p:txBody>
          </p:sp>
        </p:grpSp>
        <p:grpSp>
          <p:nvGrpSpPr>
            <p:cNvPr id="8" name="Groupe 7"/>
            <p:cNvGrpSpPr/>
            <p:nvPr/>
          </p:nvGrpSpPr>
          <p:grpSpPr>
            <a:xfrm>
              <a:off x="4371280" y="3933056"/>
              <a:ext cx="4521200" cy="2160951"/>
              <a:chOff x="4371280" y="3933056"/>
              <a:chExt cx="4521200" cy="2160951"/>
            </a:xfrm>
          </p:grpSpPr>
          <p:pic>
            <p:nvPicPr>
              <p:cNvPr id="12" name="Image 6" descr="Abstract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8484" y="3933056"/>
                <a:ext cx="4421988" cy="188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7"/>
              <p:cNvSpPr txBox="1">
                <a:spLocks noChangeArrowheads="1"/>
              </p:cNvSpPr>
              <p:nvPr/>
            </p:nvSpPr>
            <p:spPr bwMode="auto">
              <a:xfrm>
                <a:off x="4371280" y="5816195"/>
                <a:ext cx="4521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Century Gothic" pitchFamily="34" charset="0"/>
                  <a:buChar char="►"/>
                  <a:defRPr sz="2400">
                    <a:solidFill>
                      <a:schemeClr val="accent2"/>
                    </a:solidFill>
                    <a:latin typeface="Century Gothic" pitchFamily="34" charset="0"/>
                  </a:defRPr>
                </a:lvl1pPr>
                <a:lvl2pPr marL="742950" indent="-285750" eaLnBrk="0" hangingPunct="0">
                  <a:spcBef>
                    <a:spcPct val="20000"/>
                  </a:spcBef>
                  <a:buClr>
                    <a:srgbClr val="9966FF"/>
                  </a:buClr>
                  <a:buSzPct val="70000"/>
                  <a:buFont typeface="Century Gothic" pitchFamily="34" charset="0"/>
                  <a:buChar char="►"/>
                  <a:defRPr sz="2000" b="1">
                    <a:solidFill>
                      <a:srgbClr val="9966FF"/>
                    </a:solidFill>
                    <a:latin typeface="Century Gothic" pitchFamily="34" charset="0"/>
                  </a:defRPr>
                </a:lvl2pPr>
                <a:lvl3pPr marL="1143000" indent="-228600" eaLnBrk="0" hangingPunct="0">
                  <a:spcBef>
                    <a:spcPct val="20000"/>
                  </a:spcBef>
                  <a:buClr>
                    <a:srgbClr val="000000"/>
                  </a:buClr>
                  <a:buSzPct val="60000"/>
                  <a:buFont typeface="Century Gothic" pitchFamily="34" charset="0"/>
                  <a:buChar char="►"/>
                  <a:defRPr sz="2400">
                    <a:solidFill>
                      <a:schemeClr val="tx1"/>
                    </a:solidFill>
                    <a:latin typeface="Century Gothic" pitchFamily="34" charset="0"/>
                  </a:defRPr>
                </a:lvl3pPr>
                <a:lvl4pPr marL="1600200" indent="-228600" eaLnBrk="0" hangingPunct="0">
                  <a:spcBef>
                    <a:spcPct val="20000"/>
                  </a:spcBef>
                  <a:buChar char="–"/>
                  <a:defRPr sz="2000">
                    <a:solidFill>
                      <a:schemeClr val="tx1"/>
                    </a:solidFill>
                    <a:latin typeface="Century Gothic" pitchFamily="34" charset="0"/>
                  </a:defRPr>
                </a:lvl4pPr>
                <a:lvl5pPr marL="2057400" indent="-228600" eaLnBrk="0" hangingPunct="0">
                  <a:spcBef>
                    <a:spcPct val="20000"/>
                  </a:spcBef>
                  <a:buChar char="»"/>
                  <a:defRPr sz="2000">
                    <a:solidFill>
                      <a:schemeClr val="tx1"/>
                    </a:solidFill>
                    <a:latin typeface="Century Gothic" pitchFamily="34" charset="0"/>
                  </a:defRPr>
                </a:lvl5pPr>
                <a:lvl6pPr marL="2514600" indent="-228600" eaLnBrk="0" fontAlgn="base" hangingPunct="0">
                  <a:spcBef>
                    <a:spcPct val="20000"/>
                  </a:spcBef>
                  <a:spcAft>
                    <a:spcPct val="0"/>
                  </a:spcAft>
                  <a:buChar char="»"/>
                  <a:defRPr sz="2000">
                    <a:solidFill>
                      <a:schemeClr val="tx1"/>
                    </a:solidFill>
                    <a:latin typeface="Century Gothic" pitchFamily="34" charset="0"/>
                  </a:defRPr>
                </a:lvl6pPr>
                <a:lvl7pPr marL="2971800" indent="-228600" eaLnBrk="0" fontAlgn="base" hangingPunct="0">
                  <a:spcBef>
                    <a:spcPct val="20000"/>
                  </a:spcBef>
                  <a:spcAft>
                    <a:spcPct val="0"/>
                  </a:spcAft>
                  <a:buChar char="»"/>
                  <a:defRPr sz="2000">
                    <a:solidFill>
                      <a:schemeClr val="tx1"/>
                    </a:solidFill>
                    <a:latin typeface="Century Gothic" pitchFamily="34" charset="0"/>
                  </a:defRPr>
                </a:lvl7pPr>
                <a:lvl8pPr marL="3429000" indent="-228600" eaLnBrk="0" fontAlgn="base" hangingPunct="0">
                  <a:spcBef>
                    <a:spcPct val="20000"/>
                  </a:spcBef>
                  <a:spcAft>
                    <a:spcPct val="0"/>
                  </a:spcAft>
                  <a:buChar char="»"/>
                  <a:defRPr sz="2000">
                    <a:solidFill>
                      <a:schemeClr val="tx1"/>
                    </a:solidFill>
                    <a:latin typeface="Century Gothic" pitchFamily="34" charset="0"/>
                  </a:defRPr>
                </a:lvl8pPr>
                <a:lvl9pPr marL="3886200" indent="-228600" eaLnBrk="0" fontAlgn="base" hangingPunct="0">
                  <a:spcBef>
                    <a:spcPct val="20000"/>
                  </a:spcBef>
                  <a:spcAft>
                    <a:spcPct val="0"/>
                  </a:spcAft>
                  <a:buChar char="»"/>
                  <a:defRPr sz="2000">
                    <a:solidFill>
                      <a:schemeClr val="tx1"/>
                    </a:solidFill>
                    <a:latin typeface="Century Gothic" pitchFamily="34" charset="0"/>
                  </a:defRPr>
                </a:lvl9pPr>
              </a:lstStyle>
              <a:p>
                <a:pPr eaLnBrk="1" hangingPunct="1">
                  <a:spcBef>
                    <a:spcPct val="0"/>
                  </a:spcBef>
                  <a:buClrTx/>
                  <a:buFontTx/>
                  <a:buNone/>
                </a:pPr>
                <a:r>
                  <a:rPr lang="fr-FR" altLang="fr-FR" sz="1200" dirty="0">
                    <a:solidFill>
                      <a:schemeClr val="tx1"/>
                    </a:solidFill>
                    <a:latin typeface="Arial" charset="0"/>
                  </a:rPr>
                  <a:t>Carter J.D. et al. J. Phys. </a:t>
                </a:r>
                <a:r>
                  <a:rPr lang="fr-FR" altLang="fr-FR" sz="1200" dirty="0" err="1">
                    <a:solidFill>
                      <a:schemeClr val="tx1"/>
                    </a:solidFill>
                    <a:latin typeface="Arial" charset="0"/>
                  </a:rPr>
                  <a:t>Chem</a:t>
                </a:r>
                <a:r>
                  <a:rPr lang="fr-FR" altLang="fr-FR" sz="1200" dirty="0">
                    <a:solidFill>
                      <a:schemeClr val="tx1"/>
                    </a:solidFill>
                    <a:latin typeface="Arial" charset="0"/>
                  </a:rPr>
                  <a:t>. B </a:t>
                </a:r>
                <a:r>
                  <a:rPr lang="fr-FR" altLang="fr-FR" sz="1200" b="1" dirty="0">
                    <a:solidFill>
                      <a:schemeClr val="tx1"/>
                    </a:solidFill>
                    <a:latin typeface="Arial" charset="0"/>
                  </a:rPr>
                  <a:t>2007,</a:t>
                </a:r>
                <a:r>
                  <a:rPr lang="fr-FR" altLang="fr-FR" sz="1200" dirty="0">
                    <a:solidFill>
                      <a:schemeClr val="tx1"/>
                    </a:solidFill>
                    <a:latin typeface="Arial" charset="0"/>
                  </a:rPr>
                  <a:t> 111 (40), 11622-11625</a:t>
                </a:r>
              </a:p>
            </p:txBody>
          </p:sp>
        </p:grpSp>
      </p:grpSp>
      <p:sp>
        <p:nvSpPr>
          <p:cNvPr id="3" name="Rectangle 2"/>
          <p:cNvSpPr/>
          <p:nvPr/>
        </p:nvSpPr>
        <p:spPr>
          <a:xfrm>
            <a:off x="3602043" y="1762626"/>
            <a:ext cx="5145478" cy="1877437"/>
          </a:xfrm>
          <a:prstGeom prst="rect">
            <a:avLst/>
          </a:prstGeom>
        </p:spPr>
        <p:txBody>
          <a:bodyPr wrap="square">
            <a:spAutoFit/>
          </a:bodyPr>
          <a:lstStyle/>
          <a:p>
            <a:r>
              <a:rPr lang="en-US" sz="2000" i="1" dirty="0">
                <a:solidFill>
                  <a:srgbClr val="FF66CC"/>
                </a:solidFill>
                <a:latin typeface="Arial" panose="020B0604020202020204" pitchFamily="34" charset="0"/>
                <a:cs typeface="Arial" panose="020B0604020202020204" pitchFamily="34" charset="0"/>
              </a:rPr>
              <a:t>metal nanoparticles </a:t>
            </a:r>
            <a:r>
              <a:rPr lang="en-US" sz="2000" i="1" dirty="0" smtClean="0">
                <a:solidFill>
                  <a:srgbClr val="FF66CC"/>
                </a:solidFill>
                <a:latin typeface="Arial" panose="020B0604020202020204" pitchFamily="34" charset="0"/>
                <a:cs typeface="Arial" panose="020B0604020202020204" pitchFamily="34" charset="0"/>
              </a:rPr>
              <a:t>included </a:t>
            </a:r>
            <a:r>
              <a:rPr lang="en-US" sz="2000" i="1" dirty="0">
                <a:solidFill>
                  <a:srgbClr val="FF66CC"/>
                </a:solidFill>
                <a:latin typeface="Arial" panose="020B0604020202020204" pitchFamily="34" charset="0"/>
                <a:cs typeface="Arial" panose="020B0604020202020204" pitchFamily="34" charset="0"/>
              </a:rPr>
              <a:t>in the </a:t>
            </a:r>
            <a:r>
              <a:rPr lang="en-US" sz="2000" i="1" dirty="0" smtClean="0">
                <a:solidFill>
                  <a:srgbClr val="FF66CC"/>
                </a:solidFill>
                <a:latin typeface="Arial" panose="020B0604020202020204" pitchFamily="34" charset="0"/>
                <a:cs typeface="Arial" panose="020B0604020202020204" pitchFamily="34" charset="0"/>
              </a:rPr>
              <a:t>liquid droplet :</a:t>
            </a:r>
            <a:endParaRPr lang="en-US" sz="2000" i="1" dirty="0">
              <a:solidFill>
                <a:srgbClr val="FF66CC"/>
              </a:solidFill>
              <a:latin typeface="Arial" panose="020B0604020202020204" pitchFamily="34" charset="0"/>
              <a:cs typeface="Arial" panose="020B0604020202020204" pitchFamily="34" charset="0"/>
            </a:endParaRPr>
          </a:p>
          <a:p>
            <a:r>
              <a:rPr lang="en-US" sz="2000" dirty="0" smtClean="0">
                <a:solidFill>
                  <a:srgbClr val="FF66CC"/>
                </a:solidFill>
                <a:latin typeface="Arial" panose="020B0604020202020204" pitchFamily="34" charset="0"/>
                <a:cs typeface="Arial" panose="020B0604020202020204" pitchFamily="34" charset="0"/>
              </a:rPr>
              <a:t>	</a:t>
            </a:r>
            <a:r>
              <a:rPr lang="en-US" sz="2800" b="1" dirty="0" smtClean="0">
                <a:solidFill>
                  <a:srgbClr val="FF66CC"/>
                </a:solidFill>
                <a:latin typeface="Arial" panose="020B0604020202020204" pitchFamily="34" charset="0"/>
                <a:cs typeface="Arial" panose="020B0604020202020204" pitchFamily="34" charset="0"/>
                <a:sym typeface="Wingdings"/>
              </a:rPr>
              <a:t> </a:t>
            </a:r>
            <a:r>
              <a:rPr lang="en-US" sz="2400" dirty="0" smtClean="0">
                <a:solidFill>
                  <a:srgbClr val="FF66CC"/>
                </a:solidFill>
                <a:latin typeface="Arial" panose="020B0604020202020204" pitchFamily="34" charset="0"/>
                <a:cs typeface="Arial" panose="020B0604020202020204" pitchFamily="34" charset="0"/>
              </a:rPr>
              <a:t>elucidation of </a:t>
            </a:r>
            <a:r>
              <a:rPr lang="en-US" sz="2400" b="1" dirty="0" smtClean="0">
                <a:solidFill>
                  <a:srgbClr val="FF66CC"/>
                </a:solidFill>
                <a:latin typeface="Arial" panose="020B0604020202020204" pitchFamily="34" charset="0"/>
                <a:cs typeface="Arial" panose="020B0604020202020204" pitchFamily="34" charset="0"/>
              </a:rPr>
              <a:t>enhancing 	effects </a:t>
            </a:r>
            <a:r>
              <a:rPr lang="en-US" sz="2400" dirty="0" smtClean="0">
                <a:solidFill>
                  <a:srgbClr val="FF66CC"/>
                </a:solidFill>
                <a:latin typeface="Arial" panose="020B0604020202020204" pitchFamily="34" charset="0"/>
                <a:cs typeface="Arial" panose="020B0604020202020204" pitchFamily="34" charset="0"/>
              </a:rPr>
              <a:t>on </a:t>
            </a:r>
            <a:r>
              <a:rPr lang="en-US" sz="2400" dirty="0">
                <a:solidFill>
                  <a:srgbClr val="FF66CC"/>
                </a:solidFill>
                <a:latin typeface="Arial" panose="020B0604020202020204" pitchFamily="34" charset="0"/>
                <a:cs typeface="Arial" panose="020B0604020202020204" pitchFamily="34" charset="0"/>
              </a:rPr>
              <a:t>the </a:t>
            </a:r>
            <a:r>
              <a:rPr lang="en-US" sz="2400" dirty="0" smtClean="0">
                <a:solidFill>
                  <a:srgbClr val="FF66CC"/>
                </a:solidFill>
                <a:latin typeface="Arial" panose="020B0604020202020204" pitchFamily="34" charset="0"/>
                <a:cs typeface="Arial" panose="020B0604020202020204" pitchFamily="34" charset="0"/>
              </a:rPr>
              <a:t>radiobiological 	efficiency</a:t>
            </a:r>
            <a:endParaRPr lang="en-US" sz="2400" dirty="0">
              <a:solidFill>
                <a:srgbClr val="FF66CC"/>
              </a:solidFill>
              <a:latin typeface="Arial" panose="020B0604020202020204" pitchFamily="34" charset="0"/>
              <a:cs typeface="Arial" panose="020B0604020202020204" pitchFamily="34" charset="0"/>
            </a:endParaRPr>
          </a:p>
        </p:txBody>
      </p:sp>
      <p:sp>
        <p:nvSpPr>
          <p:cNvPr id="4" name="Rectangle 3"/>
          <p:cNvSpPr/>
          <p:nvPr/>
        </p:nvSpPr>
        <p:spPr>
          <a:xfrm>
            <a:off x="107504" y="4222829"/>
            <a:ext cx="4126530" cy="646331"/>
          </a:xfrm>
          <a:prstGeom prst="rect">
            <a:avLst/>
          </a:prstGeom>
        </p:spPr>
        <p:txBody>
          <a:bodyPr wrap="square">
            <a:spAutoFit/>
          </a:bodyPr>
          <a:lstStyle/>
          <a:p>
            <a:pPr algn="ctr"/>
            <a:r>
              <a:rPr lang="en-US" dirty="0">
                <a:solidFill>
                  <a:srgbClr val="0033CC"/>
                </a:solidFill>
                <a:latin typeface="Arial" panose="020B0604020202020204" pitchFamily="34" charset="0"/>
                <a:cs typeface="Arial" panose="020B0604020202020204" pitchFamily="34" charset="0"/>
              </a:rPr>
              <a:t>f</a:t>
            </a:r>
            <a:r>
              <a:rPr lang="en-US" dirty="0" smtClean="0">
                <a:solidFill>
                  <a:srgbClr val="0033CC"/>
                </a:solidFill>
                <a:latin typeface="Arial" panose="020B0604020202020204" pitchFamily="34" charset="0"/>
                <a:cs typeface="Arial" panose="020B0604020202020204" pitchFamily="34" charset="0"/>
              </a:rPr>
              <a:t>unctionalized </a:t>
            </a:r>
            <a:r>
              <a:rPr lang="en-US" dirty="0">
                <a:solidFill>
                  <a:srgbClr val="0033CC"/>
                </a:solidFill>
                <a:latin typeface="Arial" panose="020B0604020202020204" pitchFamily="34" charset="0"/>
                <a:cs typeface="Arial" panose="020B0604020202020204" pitchFamily="34" charset="0"/>
              </a:rPr>
              <a:t>nanoparticles </a:t>
            </a:r>
            <a:r>
              <a:rPr lang="en-US" dirty="0" smtClean="0">
                <a:solidFill>
                  <a:srgbClr val="0033CC"/>
                </a:solidFill>
                <a:latin typeface="Arial" panose="020B0604020202020204" pitchFamily="34" charset="0"/>
                <a:cs typeface="Arial" panose="020B0604020202020204" pitchFamily="34" charset="0"/>
              </a:rPr>
              <a:t>to </a:t>
            </a:r>
            <a:r>
              <a:rPr lang="en-US" dirty="0">
                <a:solidFill>
                  <a:srgbClr val="0033CC"/>
                </a:solidFill>
                <a:latin typeface="Arial" panose="020B0604020202020204" pitchFamily="34" charset="0"/>
                <a:cs typeface="Arial" panose="020B0604020202020204" pitchFamily="34" charset="0"/>
              </a:rPr>
              <a:t>improve </a:t>
            </a:r>
            <a:r>
              <a:rPr lang="en-US" dirty="0" smtClean="0">
                <a:solidFill>
                  <a:srgbClr val="0033CC"/>
                </a:solidFill>
                <a:latin typeface="Arial" panose="020B0604020202020204" pitchFamily="34" charset="0"/>
                <a:cs typeface="Arial" panose="020B0604020202020204" pitchFamily="34" charset="0"/>
              </a:rPr>
              <a:t>the treatment targeting</a:t>
            </a:r>
            <a:endParaRPr lang="en-US" dirty="0">
              <a:solidFill>
                <a:srgbClr val="0033CC"/>
              </a:solidFill>
              <a:latin typeface="Arial" panose="020B0604020202020204" pitchFamily="34" charset="0"/>
              <a:cs typeface="Arial" panose="020B0604020202020204" pitchFamily="34" charset="0"/>
            </a:endParaRPr>
          </a:p>
        </p:txBody>
      </p:sp>
      <p:sp>
        <p:nvSpPr>
          <p:cNvPr id="21" name="ZoneTexte 20"/>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2" name="Picture 4" descr="http://t3.gstatic.com/images?q=tbn:ANd9GcT1yKSwXLUnuqednKmhPpZGmH2nZAJG84EYPVRl9tsFB7WzzyDeYQxnsF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3655" y="6313148"/>
            <a:ext cx="1015557" cy="43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20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6" presetClass="entr" presetSubtype="16"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2400" dirty="0" smtClean="0">
                <a:latin typeface="Arial" panose="020B0604020202020204" pitchFamily="34" charset="0"/>
                <a:cs typeface="Arial" panose="020B0604020202020204" pitchFamily="34" charset="0"/>
              </a:rPr>
              <a:t>Institut Interdisciplinaire en </a:t>
            </a:r>
            <a:r>
              <a:rPr lang="fr-FR" sz="2400" dirty="0">
                <a:latin typeface="Arial" panose="020B0604020202020204" pitchFamily="34" charset="0"/>
                <a:cs typeface="Arial" panose="020B0604020202020204" pitchFamily="34" charset="0"/>
              </a:rPr>
              <a:t>Sciences </a:t>
            </a:r>
            <a:r>
              <a:rPr lang="fr-FR" sz="2400" dirty="0" smtClean="0">
                <a:latin typeface="Arial" panose="020B0604020202020204" pitchFamily="34" charset="0"/>
                <a:cs typeface="Arial" panose="020B0604020202020204" pitchFamily="34" charset="0"/>
              </a:rPr>
              <a:t>Expérimentales </a:t>
            </a:r>
            <a:r>
              <a:rPr lang="fr-FR" sz="2400" dirty="0">
                <a:latin typeface="Arial" panose="020B0604020202020204" pitchFamily="34" charset="0"/>
                <a:cs typeface="Arial" panose="020B0604020202020204" pitchFamily="34" charset="0"/>
              </a:rPr>
              <a:t>(IISE)</a:t>
            </a: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22</a:t>
            </a:fld>
            <a:endParaRPr lang="fr-FR"/>
          </a:p>
        </p:txBody>
      </p:sp>
      <p:pic>
        <p:nvPicPr>
          <p:cNvPr id="1028" name="Picture 4" descr="Image illustrative de l'article Université Sorbonne Paris Cit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7802" y="6202143"/>
            <a:ext cx="599490" cy="605737"/>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Rectangle 2"/>
          <p:cNvSpPr/>
          <p:nvPr/>
        </p:nvSpPr>
        <p:spPr>
          <a:xfrm>
            <a:off x="5444" y="5724867"/>
            <a:ext cx="1080120" cy="11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Logo de l'université Paris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8" y="6215533"/>
            <a:ext cx="1333500" cy="6206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03612" y="2189323"/>
            <a:ext cx="6984776" cy="1415772"/>
          </a:xfrm>
          <a:prstGeom prst="rect">
            <a:avLst/>
          </a:prstGeom>
        </p:spPr>
        <p:txBody>
          <a:bodyPr wrap="square">
            <a:spAutoFit/>
          </a:bodyPr>
          <a:lstStyle/>
          <a:p>
            <a:pPr algn="just"/>
            <a:r>
              <a:rPr lang="fr-FR" sz="1600" i="1" dirty="0" smtClean="0">
                <a:solidFill>
                  <a:schemeClr val="tx1">
                    <a:lumMod val="65000"/>
                    <a:lumOff val="35000"/>
                  </a:schemeClr>
                </a:solidFill>
                <a:latin typeface="Arial" panose="020B0604020202020204" pitchFamily="34" charset="0"/>
                <a:cs typeface="Arial" panose="020B0604020202020204" pitchFamily="34" charset="0"/>
              </a:rPr>
              <a:t>Objectif initial :</a:t>
            </a:r>
          </a:p>
          <a:p>
            <a:pPr algn="just"/>
            <a:endParaRPr lang="fr-FR" sz="1600" i="1" dirty="0" smtClean="0">
              <a:solidFill>
                <a:schemeClr val="tx1">
                  <a:lumMod val="65000"/>
                  <a:lumOff val="35000"/>
                </a:schemeClr>
              </a:solidFill>
              <a:latin typeface="Arial" panose="020B0604020202020204" pitchFamily="34" charset="0"/>
              <a:cs typeface="Arial" panose="020B0604020202020204" pitchFamily="34" charset="0"/>
            </a:endParaRPr>
          </a:p>
          <a:p>
            <a:r>
              <a:rPr lang="fr-FR" sz="1600" b="1" i="1" dirty="0">
                <a:solidFill>
                  <a:schemeClr val="tx1">
                    <a:lumMod val="65000"/>
                    <a:lumOff val="35000"/>
                  </a:schemeClr>
                </a:solidFill>
                <a:latin typeface="Arial" panose="020B0604020202020204" pitchFamily="34" charset="0"/>
                <a:cs typeface="Arial" panose="020B0604020202020204" pitchFamily="34" charset="0"/>
              </a:rPr>
              <a:t>	</a:t>
            </a:r>
            <a:r>
              <a:rPr lang="fr-FR" b="1" i="1" dirty="0" smtClean="0">
                <a:solidFill>
                  <a:srgbClr val="00B050"/>
                </a:solidFill>
                <a:latin typeface="Arial" panose="020B0604020202020204" pitchFamily="34" charset="0"/>
                <a:cs typeface="Arial" panose="020B0604020202020204" pitchFamily="34" charset="0"/>
              </a:rPr>
              <a:t>favoriser l’émergence </a:t>
            </a:r>
            <a:r>
              <a:rPr lang="fr-FR" b="1" i="1" dirty="0">
                <a:solidFill>
                  <a:srgbClr val="00B050"/>
                </a:solidFill>
                <a:latin typeface="Arial" panose="020B0604020202020204" pitchFamily="34" charset="0"/>
                <a:cs typeface="Arial" panose="020B0604020202020204" pitchFamily="34" charset="0"/>
              </a:rPr>
              <a:t>de projets </a:t>
            </a:r>
            <a:r>
              <a:rPr lang="fr-FR" b="1" i="1" dirty="0" smtClean="0">
                <a:solidFill>
                  <a:srgbClr val="00B050"/>
                </a:solidFill>
                <a:latin typeface="Arial" panose="020B0604020202020204" pitchFamily="34" charset="0"/>
                <a:cs typeface="Arial" panose="020B0604020202020204" pitchFamily="34" charset="0"/>
              </a:rPr>
              <a:t>collaboratifs et 	d’actions communes </a:t>
            </a:r>
            <a:r>
              <a:rPr lang="fr-FR" b="1" i="1" dirty="0">
                <a:solidFill>
                  <a:schemeClr val="tx1">
                    <a:lumMod val="65000"/>
                    <a:lumOff val="35000"/>
                  </a:schemeClr>
                </a:solidFill>
                <a:latin typeface="Arial" panose="020B0604020202020204" pitchFamily="34" charset="0"/>
                <a:cs typeface="Arial" panose="020B0604020202020204" pitchFamily="34" charset="0"/>
              </a:rPr>
              <a:t>entre </a:t>
            </a:r>
            <a:r>
              <a:rPr lang="fr-FR" b="1" i="1" dirty="0">
                <a:solidFill>
                  <a:srgbClr val="0000FF"/>
                </a:solidFill>
                <a:latin typeface="Arial" panose="020B0604020202020204" pitchFamily="34" charset="0"/>
                <a:cs typeface="Arial" panose="020B0604020202020204" pitchFamily="34" charset="0"/>
              </a:rPr>
              <a:t>les </a:t>
            </a:r>
            <a:r>
              <a:rPr lang="fr-FR" b="1" i="1" dirty="0" smtClean="0">
                <a:solidFill>
                  <a:srgbClr val="0000FF"/>
                </a:solidFill>
                <a:latin typeface="Arial" panose="020B0604020202020204" pitchFamily="34" charset="0"/>
                <a:cs typeface="Arial" panose="020B0604020202020204" pitchFamily="34" charset="0"/>
              </a:rPr>
              <a:t>différents laboratoires 	en </a:t>
            </a:r>
            <a:r>
              <a:rPr lang="fr-FR" b="1" i="1" dirty="0">
                <a:solidFill>
                  <a:srgbClr val="0000FF"/>
                </a:solidFill>
                <a:latin typeface="Arial" panose="020B0604020202020204" pitchFamily="34" charset="0"/>
                <a:cs typeface="Arial" panose="020B0604020202020204" pitchFamily="34" charset="0"/>
              </a:rPr>
              <a:t>sciences </a:t>
            </a:r>
            <a:r>
              <a:rPr lang="fr-FR" b="1" i="1" dirty="0" smtClean="0">
                <a:solidFill>
                  <a:srgbClr val="0000FF"/>
                </a:solidFill>
                <a:latin typeface="Arial" panose="020B0604020202020204" pitchFamily="34" charset="0"/>
                <a:cs typeface="Arial" panose="020B0604020202020204" pitchFamily="34" charset="0"/>
              </a:rPr>
              <a:t>expérimentales</a:t>
            </a:r>
            <a:r>
              <a:rPr lang="fr-FR" b="1" i="1" dirty="0" smtClean="0">
                <a:solidFill>
                  <a:schemeClr val="tx1">
                    <a:lumMod val="65000"/>
                    <a:lumOff val="35000"/>
                  </a:schemeClr>
                </a:solidFill>
                <a:latin typeface="Arial" panose="020B0604020202020204" pitchFamily="34" charset="0"/>
                <a:cs typeface="Arial" panose="020B0604020202020204" pitchFamily="34" charset="0"/>
              </a:rPr>
              <a:t> </a:t>
            </a:r>
            <a:r>
              <a:rPr lang="fr-FR" b="1" i="1" dirty="0">
                <a:solidFill>
                  <a:schemeClr val="tx1">
                    <a:lumMod val="65000"/>
                    <a:lumOff val="35000"/>
                  </a:schemeClr>
                </a:solidFill>
                <a:latin typeface="Arial" panose="020B0604020202020204" pitchFamily="34" charset="0"/>
                <a:cs typeface="Arial" panose="020B0604020202020204" pitchFamily="34" charset="0"/>
              </a:rPr>
              <a:t>de l’Université.</a:t>
            </a:r>
          </a:p>
        </p:txBody>
      </p:sp>
      <p:sp>
        <p:nvSpPr>
          <p:cNvPr id="9" name="ZoneTexte 8"/>
          <p:cNvSpPr txBox="1"/>
          <p:nvPr/>
        </p:nvSpPr>
        <p:spPr>
          <a:xfrm>
            <a:off x="1271961" y="3823880"/>
            <a:ext cx="5184576" cy="338554"/>
          </a:xfrm>
          <a:prstGeom prst="rect">
            <a:avLst/>
          </a:prstGeom>
          <a:noFill/>
        </p:spPr>
        <p:txBody>
          <a:bodyPr wrap="square" rtlCol="0">
            <a:spAutoFit/>
          </a:bodyPr>
          <a:lstStyle/>
          <a:p>
            <a:r>
              <a:rPr lang="fr-FR" sz="1600" i="1" dirty="0" smtClean="0">
                <a:solidFill>
                  <a:schemeClr val="tx1">
                    <a:lumMod val="65000"/>
                    <a:lumOff val="35000"/>
                  </a:schemeClr>
                </a:solidFill>
                <a:latin typeface="Arial" panose="020B0604020202020204" pitchFamily="34" charset="0"/>
                <a:cs typeface="Arial" panose="020B0604020202020204" pitchFamily="34" charset="0"/>
              </a:rPr>
              <a:t>Composition :  </a:t>
            </a:r>
            <a:r>
              <a:rPr lang="fr-FR"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7 laboratoires </a:t>
            </a:r>
            <a:endParaRPr lang="fr-FR"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9"/>
          <p:cNvSpPr/>
          <p:nvPr/>
        </p:nvSpPr>
        <p:spPr>
          <a:xfrm>
            <a:off x="1735957" y="4277414"/>
            <a:ext cx="7228531" cy="1815882"/>
          </a:xfrm>
          <a:prstGeom prst="rect">
            <a:avLst/>
          </a:prstGeom>
        </p:spPr>
        <p:txBody>
          <a:bodyPr wrap="square">
            <a:spAutoFit/>
          </a:bodyPr>
          <a:lstStyle/>
          <a:p>
            <a:pPr marL="285750" lvl="0" indent="-285750">
              <a:buFont typeface="Arial" panose="020B0604020202020204" pitchFamily="34" charset="0"/>
              <a:buChar char="•"/>
            </a:pPr>
            <a:r>
              <a:rPr lang="fr-FR" sz="1400" dirty="0">
                <a:latin typeface="Arial" panose="020B0604020202020204" pitchFamily="34" charset="0"/>
                <a:cs typeface="Arial" panose="020B0604020202020204" pitchFamily="34" charset="0"/>
              </a:rPr>
              <a:t>Laboratoire des Sciences des Procédés et des Matériaux </a:t>
            </a:r>
            <a:r>
              <a:rPr lang="fr-FR" sz="1400" b="1" dirty="0">
                <a:latin typeface="Arial" panose="020B0604020202020204" pitchFamily="34" charset="0"/>
                <a:cs typeface="Arial" panose="020B0604020202020204" pitchFamily="34" charset="0"/>
              </a:rPr>
              <a:t>(LSPM) </a:t>
            </a:r>
            <a:r>
              <a:rPr lang="fr-FR" sz="1400" dirty="0">
                <a:latin typeface="Arial" panose="020B0604020202020204" pitchFamily="34" charset="0"/>
                <a:cs typeface="Arial" panose="020B0604020202020204" pitchFamily="34" charset="0"/>
              </a:rPr>
              <a:t>- UPR 3407 CNRS </a:t>
            </a:r>
            <a:endParaRPr lang="fr-FR" sz="1400"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fr-FR" sz="1400" dirty="0" smtClean="0">
                <a:effectLst/>
                <a:latin typeface="Arial" panose="020B0604020202020204" pitchFamily="34" charset="0"/>
                <a:cs typeface="Arial" panose="020B0604020202020204" pitchFamily="34" charset="0"/>
              </a:rPr>
              <a:t>Laboratoire de Physique des Lasers </a:t>
            </a:r>
            <a:r>
              <a:rPr lang="fr-FR" sz="1400" b="1" dirty="0" smtClean="0">
                <a:effectLst/>
                <a:latin typeface="Arial" panose="020B0604020202020204" pitchFamily="34" charset="0"/>
                <a:cs typeface="Arial" panose="020B0604020202020204" pitchFamily="34" charset="0"/>
              </a:rPr>
              <a:t>(LPL) </a:t>
            </a:r>
            <a:r>
              <a:rPr lang="fr-FR" sz="1400" dirty="0" smtClean="0">
                <a:effectLst/>
                <a:latin typeface="Arial" panose="020B0604020202020204" pitchFamily="34" charset="0"/>
                <a:cs typeface="Arial" panose="020B0604020202020204" pitchFamily="34" charset="0"/>
              </a:rPr>
              <a:t>- UMR 7538 CNRS</a:t>
            </a:r>
          </a:p>
          <a:p>
            <a:pPr marL="285750" lvl="0" indent="-285750">
              <a:buFont typeface="Arial" panose="020B0604020202020204" pitchFamily="34" charset="0"/>
              <a:buChar char="•"/>
            </a:pPr>
            <a:r>
              <a:rPr lang="fr-FR" sz="1400" dirty="0" smtClean="0">
                <a:effectLst/>
                <a:latin typeface="Arial" panose="020B0604020202020204" pitchFamily="34" charset="0"/>
                <a:cs typeface="Arial" panose="020B0604020202020204" pitchFamily="34" charset="0"/>
              </a:rPr>
              <a:t>Laboratoire Chimie, Structure, Propriétés des Biomatériaux et Agents Thérapeutiques </a:t>
            </a:r>
            <a:r>
              <a:rPr lang="fr-FR" sz="1400" b="1" dirty="0" smtClean="0">
                <a:effectLst/>
                <a:latin typeface="Arial" panose="020B0604020202020204" pitchFamily="34" charset="0"/>
                <a:cs typeface="Arial" panose="020B0604020202020204" pitchFamily="34" charset="0"/>
              </a:rPr>
              <a:t>(CSPBAT)</a:t>
            </a:r>
            <a:r>
              <a:rPr lang="fr-FR" sz="1400" dirty="0" smtClean="0">
                <a:effectLst/>
                <a:latin typeface="Arial" panose="020B0604020202020204" pitchFamily="34" charset="0"/>
                <a:cs typeface="Arial" panose="020B0604020202020204" pitchFamily="34" charset="0"/>
              </a:rPr>
              <a:t> - UMR 7244 CNRS</a:t>
            </a:r>
          </a:p>
          <a:p>
            <a:pPr marL="285750" lvl="0" indent="-285750">
              <a:buFont typeface="Arial" panose="020B0604020202020204" pitchFamily="34" charset="0"/>
              <a:buChar char="•"/>
            </a:pPr>
            <a:r>
              <a:rPr lang="fr-FR" sz="1400" dirty="0" err="1" smtClean="0">
                <a:effectLst/>
                <a:latin typeface="Arial" panose="020B0604020202020204" pitchFamily="34" charset="0"/>
                <a:cs typeface="Arial" panose="020B0604020202020204" pitchFamily="34" charset="0"/>
              </a:rPr>
              <a:t>Laboratory</a:t>
            </a:r>
            <a:r>
              <a:rPr lang="fr-FR" sz="1400" dirty="0" smtClean="0">
                <a:effectLst/>
                <a:latin typeface="Arial" panose="020B0604020202020204" pitchFamily="34" charset="0"/>
                <a:cs typeface="Arial" panose="020B0604020202020204" pitchFamily="34" charset="0"/>
              </a:rPr>
              <a:t> for </a:t>
            </a:r>
            <a:r>
              <a:rPr lang="fr-FR" sz="1400" dirty="0" err="1" smtClean="0">
                <a:effectLst/>
                <a:latin typeface="Arial" panose="020B0604020202020204" pitchFamily="34" charset="0"/>
                <a:cs typeface="Arial" panose="020B0604020202020204" pitchFamily="34" charset="0"/>
              </a:rPr>
              <a:t>Vascular</a:t>
            </a:r>
            <a:r>
              <a:rPr lang="fr-FR" sz="1400" dirty="0" smtClean="0">
                <a:effectLst/>
                <a:latin typeface="Arial" panose="020B0604020202020204" pitchFamily="34" charset="0"/>
                <a:cs typeface="Arial" panose="020B0604020202020204" pitchFamily="34" charset="0"/>
              </a:rPr>
              <a:t> </a:t>
            </a:r>
            <a:r>
              <a:rPr lang="fr-FR" sz="1400" dirty="0" err="1" smtClean="0">
                <a:effectLst/>
                <a:latin typeface="Arial" panose="020B0604020202020204" pitchFamily="34" charset="0"/>
                <a:cs typeface="Arial" panose="020B0604020202020204" pitchFamily="34" charset="0"/>
              </a:rPr>
              <a:t>Translational</a:t>
            </a:r>
            <a:r>
              <a:rPr lang="fr-FR" sz="1400" dirty="0" smtClean="0">
                <a:effectLst/>
                <a:latin typeface="Arial" panose="020B0604020202020204" pitchFamily="34" charset="0"/>
                <a:cs typeface="Arial" panose="020B0604020202020204" pitchFamily="34" charset="0"/>
              </a:rPr>
              <a:t> Science  </a:t>
            </a:r>
            <a:r>
              <a:rPr lang="fr-FR" sz="1400" b="1" dirty="0" smtClean="0">
                <a:effectLst/>
                <a:latin typeface="Arial" panose="020B0604020202020204" pitchFamily="34" charset="0"/>
                <a:cs typeface="Arial" panose="020B0604020202020204" pitchFamily="34" charset="0"/>
              </a:rPr>
              <a:t>(LVTS) </a:t>
            </a:r>
            <a:r>
              <a:rPr lang="fr-FR" sz="1400" dirty="0" smtClean="0">
                <a:effectLst/>
                <a:latin typeface="Arial" panose="020B0604020202020204" pitchFamily="34" charset="0"/>
                <a:cs typeface="Arial" panose="020B0604020202020204" pitchFamily="34" charset="0"/>
              </a:rPr>
              <a:t>- UMR 698 Inserm</a:t>
            </a:r>
          </a:p>
          <a:p>
            <a:pPr marL="285750" lvl="0" indent="-285750">
              <a:buFont typeface="Arial" panose="020B0604020202020204" pitchFamily="34" charset="0"/>
              <a:buChar char="•"/>
            </a:pPr>
            <a:r>
              <a:rPr lang="fr-FR" sz="1400" dirty="0" smtClean="0">
                <a:effectLst/>
                <a:latin typeface="Arial" panose="020B0604020202020204" pitchFamily="34" charset="0"/>
                <a:cs typeface="Arial" panose="020B0604020202020204" pitchFamily="34" charset="0"/>
              </a:rPr>
              <a:t>Laboratoire d’Ethologie Expérimentale Comparée  </a:t>
            </a:r>
            <a:r>
              <a:rPr lang="fr-FR" sz="1400" b="1" dirty="0" smtClean="0">
                <a:effectLst/>
                <a:latin typeface="Arial" panose="020B0604020202020204" pitchFamily="34" charset="0"/>
                <a:cs typeface="Arial" panose="020B0604020202020204" pitchFamily="34" charset="0"/>
              </a:rPr>
              <a:t>(LEEC) </a:t>
            </a:r>
            <a:r>
              <a:rPr lang="fr-FR" sz="1400" dirty="0" smtClean="0">
                <a:effectLst/>
                <a:latin typeface="Arial" panose="020B0604020202020204" pitchFamily="34" charset="0"/>
                <a:cs typeface="Arial" panose="020B0604020202020204" pitchFamily="34" charset="0"/>
              </a:rPr>
              <a:t>– EA4443</a:t>
            </a:r>
          </a:p>
          <a:p>
            <a:pPr marL="285750" lvl="0" indent="-285750">
              <a:buFont typeface="Arial" panose="020B0604020202020204" pitchFamily="34" charset="0"/>
              <a:buChar char="•"/>
            </a:pPr>
            <a:r>
              <a:rPr lang="fr-FR" sz="1400" dirty="0" smtClean="0">
                <a:effectLst/>
                <a:latin typeface="Arial" panose="020B0604020202020204" pitchFamily="34" charset="0"/>
                <a:cs typeface="Arial" panose="020B0604020202020204" pitchFamily="34" charset="0"/>
              </a:rPr>
              <a:t>Laboratoire Adaptateurs de </a:t>
            </a:r>
            <a:r>
              <a:rPr lang="fr-FR" sz="1400" dirty="0" err="1" smtClean="0">
                <a:effectLst/>
                <a:latin typeface="Arial" panose="020B0604020202020204" pitchFamily="34" charset="0"/>
                <a:cs typeface="Arial" panose="020B0604020202020204" pitchFamily="34" charset="0"/>
              </a:rPr>
              <a:t>SIgnalisation</a:t>
            </a:r>
            <a:r>
              <a:rPr lang="fr-FR" sz="1400" dirty="0" smtClean="0">
                <a:effectLst/>
                <a:latin typeface="Arial" panose="020B0604020202020204" pitchFamily="34" charset="0"/>
                <a:cs typeface="Arial" panose="020B0604020202020204" pitchFamily="34" charset="0"/>
              </a:rPr>
              <a:t> en Hématologie </a:t>
            </a:r>
            <a:r>
              <a:rPr lang="fr-FR" sz="1400" b="1" dirty="0" smtClean="0">
                <a:effectLst/>
                <a:latin typeface="Arial" panose="020B0604020202020204" pitchFamily="34" charset="0"/>
                <a:cs typeface="Arial" panose="020B0604020202020204" pitchFamily="34" charset="0"/>
              </a:rPr>
              <a:t>(ASIH) </a:t>
            </a:r>
            <a:r>
              <a:rPr lang="fr-FR" sz="1400" dirty="0" smtClean="0">
                <a:effectLst/>
                <a:latin typeface="Arial" panose="020B0604020202020204" pitchFamily="34" charset="0"/>
                <a:cs typeface="Arial" panose="020B0604020202020204" pitchFamily="34" charset="0"/>
              </a:rPr>
              <a:t>– UMR978 INSERM</a:t>
            </a:r>
          </a:p>
          <a:p>
            <a:pPr marL="285750" lvl="0" indent="-285750">
              <a:buFont typeface="Arial" panose="020B0604020202020204" pitchFamily="34" charset="0"/>
              <a:buChar char="•"/>
            </a:pPr>
            <a:r>
              <a:rPr lang="fr-FR" sz="1400" dirty="0" smtClean="0">
                <a:latin typeface="Arial" panose="020B0604020202020204" pitchFamily="34" charset="0"/>
                <a:cs typeface="Arial" panose="020B0604020202020204" pitchFamily="34" charset="0"/>
              </a:rPr>
              <a:t>Laboratoire </a:t>
            </a:r>
            <a:r>
              <a:rPr lang="fr-FR" sz="1400" dirty="0">
                <a:latin typeface="Arial" panose="020B0604020202020204" pitchFamily="34" charset="0"/>
                <a:cs typeface="Arial" panose="020B0604020202020204" pitchFamily="34" charset="0"/>
              </a:rPr>
              <a:t>d'Immunologie et </a:t>
            </a:r>
            <a:r>
              <a:rPr lang="fr-FR" sz="1400" dirty="0" err="1">
                <a:latin typeface="Arial" panose="020B0604020202020204" pitchFamily="34" charset="0"/>
                <a:cs typeface="Arial" panose="020B0604020202020204" pitchFamily="34" charset="0"/>
              </a:rPr>
              <a:t>ImmunoPathologie</a:t>
            </a:r>
            <a:r>
              <a:rPr lang="fr-FR" sz="1400" dirty="0">
                <a:latin typeface="Arial" panose="020B0604020202020204" pitchFamily="34" charset="0"/>
                <a:cs typeface="Arial" panose="020B0604020202020204" pitchFamily="34" charset="0"/>
              </a:rPr>
              <a:t> </a:t>
            </a:r>
            <a:r>
              <a:rPr lang="fr-FR" sz="1400" dirty="0" smtClean="0">
                <a:latin typeface="Arial" panose="020B0604020202020204" pitchFamily="34" charset="0"/>
                <a:cs typeface="Arial" panose="020B0604020202020204" pitchFamily="34" charset="0"/>
              </a:rPr>
              <a:t> </a:t>
            </a:r>
            <a:r>
              <a:rPr lang="fr-FR" sz="1400" b="1" dirty="0" smtClean="0">
                <a:latin typeface="Arial" panose="020B0604020202020204" pitchFamily="34" charset="0"/>
                <a:cs typeface="Arial" panose="020B0604020202020204" pitchFamily="34" charset="0"/>
              </a:rPr>
              <a:t>(Li2P) </a:t>
            </a:r>
            <a:r>
              <a:rPr lang="fr-FR" sz="1400" dirty="0" smtClean="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UMR </a:t>
            </a:r>
            <a:r>
              <a:rPr lang="fr-FR" sz="1400" dirty="0" smtClean="0">
                <a:latin typeface="Arial" panose="020B0604020202020204" pitchFamily="34" charset="0"/>
                <a:cs typeface="Arial" panose="020B0604020202020204" pitchFamily="34" charset="0"/>
              </a:rPr>
              <a:t>INSERM</a:t>
            </a:r>
            <a:endParaRPr lang="fr-FR" sz="1400" dirty="0">
              <a:latin typeface="Arial" panose="020B0604020202020204" pitchFamily="34" charset="0"/>
              <a:cs typeface="Arial" panose="020B0604020202020204" pitchFamily="34" charset="0"/>
            </a:endParaRPr>
          </a:p>
        </p:txBody>
      </p:sp>
      <p:sp>
        <p:nvSpPr>
          <p:cNvPr id="4" name="Rectangle 3"/>
          <p:cNvSpPr/>
          <p:nvPr/>
        </p:nvSpPr>
        <p:spPr>
          <a:xfrm>
            <a:off x="112558" y="1590943"/>
            <a:ext cx="5652830" cy="523220"/>
          </a:xfrm>
          <a:prstGeom prst="rect">
            <a:avLst/>
          </a:prstGeom>
        </p:spPr>
        <p:txBody>
          <a:bodyPr wrap="square">
            <a:spAutoFit/>
          </a:bodyPr>
          <a:lstStyle/>
          <a:p>
            <a:r>
              <a:rPr lang="fr-FR" sz="2800" b="1" dirty="0">
                <a:solidFill>
                  <a:srgbClr val="FF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structure </a:t>
            </a:r>
            <a:r>
              <a:rPr lang="fr-FR" sz="2800" b="1" dirty="0" smtClean="0">
                <a:solidFill>
                  <a:srgbClr val="FF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fédérative de Paris 13 </a:t>
            </a:r>
            <a:endParaRPr lang="fr-FR" sz="2800" dirty="0">
              <a:solidFill>
                <a:srgbClr val="FF9900"/>
              </a:solidFill>
            </a:endParaRPr>
          </a:p>
        </p:txBody>
      </p:sp>
    </p:spTree>
    <p:extLst>
      <p:ext uri="{BB962C8B-B14F-4D97-AF65-F5344CB8AC3E}">
        <p14:creationId xmlns:p14="http://schemas.microsoft.com/office/powerpoint/2010/main" val="921501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2400" dirty="0" smtClean="0">
                <a:latin typeface="Arial" panose="020B0604020202020204" pitchFamily="34" charset="0"/>
                <a:cs typeface="Arial" panose="020B0604020202020204" pitchFamily="34" charset="0"/>
              </a:rPr>
              <a:t>Institut Interdisciplinaire en </a:t>
            </a:r>
            <a:r>
              <a:rPr lang="fr-FR" sz="2400" dirty="0">
                <a:latin typeface="Arial" panose="020B0604020202020204" pitchFamily="34" charset="0"/>
                <a:cs typeface="Arial" panose="020B0604020202020204" pitchFamily="34" charset="0"/>
              </a:rPr>
              <a:t>Sciences </a:t>
            </a:r>
            <a:r>
              <a:rPr lang="fr-FR" sz="2400" dirty="0" smtClean="0">
                <a:latin typeface="Arial" panose="020B0604020202020204" pitchFamily="34" charset="0"/>
                <a:cs typeface="Arial" panose="020B0604020202020204" pitchFamily="34" charset="0"/>
              </a:rPr>
              <a:t>Expérimentales </a:t>
            </a:r>
            <a:r>
              <a:rPr lang="fr-FR" sz="2400" dirty="0">
                <a:latin typeface="Arial" panose="020B0604020202020204" pitchFamily="34" charset="0"/>
                <a:cs typeface="Arial" panose="020B0604020202020204" pitchFamily="34" charset="0"/>
              </a:rPr>
              <a:t>(IISE)</a:t>
            </a: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23</a:t>
            </a:fld>
            <a:endParaRPr lang="fr-FR"/>
          </a:p>
        </p:txBody>
      </p:sp>
      <p:pic>
        <p:nvPicPr>
          <p:cNvPr id="1028" name="Picture 4" descr="Image illustrative de l'article Université Sorbonne Paris Cit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7802" y="6202143"/>
            <a:ext cx="599490" cy="605737"/>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Rectangle 2"/>
          <p:cNvSpPr/>
          <p:nvPr/>
        </p:nvSpPr>
        <p:spPr>
          <a:xfrm>
            <a:off x="5444" y="5724867"/>
            <a:ext cx="1080120" cy="11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Logo de l'université Paris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8" y="6215533"/>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Pôles_Recherc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399" y="1919487"/>
            <a:ext cx="5574033" cy="335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p:cNvSpPr txBox="1"/>
          <p:nvPr/>
        </p:nvSpPr>
        <p:spPr>
          <a:xfrm>
            <a:off x="875598" y="1657877"/>
            <a:ext cx="5184576" cy="523220"/>
          </a:xfrm>
          <a:prstGeom prst="rect">
            <a:avLst/>
          </a:prstGeom>
          <a:noFill/>
        </p:spPr>
        <p:txBody>
          <a:bodyPr wrap="square" rtlCol="0">
            <a:spAutoFit/>
          </a:bodyPr>
          <a:lstStyle/>
          <a:p>
            <a:r>
              <a:rPr lang="fr-FR"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Structuration :</a:t>
            </a:r>
            <a:endParaRPr lang="fr-FR"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ZoneTexte 22"/>
          <p:cNvSpPr txBox="1"/>
          <p:nvPr/>
        </p:nvSpPr>
        <p:spPr>
          <a:xfrm>
            <a:off x="2339752" y="5642084"/>
            <a:ext cx="4713150" cy="523220"/>
          </a:xfrm>
          <a:prstGeom prst="rect">
            <a:avLst/>
          </a:prstGeom>
          <a:noFill/>
        </p:spPr>
        <p:txBody>
          <a:bodyPr wrap="none" rtlCol="0">
            <a:spAutoFit/>
          </a:bodyPr>
          <a:lstStyle/>
          <a:p>
            <a:r>
              <a:rPr lang="fr-FR" sz="2800" b="1"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CAMPUS DIFFERENTS ! </a:t>
            </a:r>
            <a:endParaRPr lang="fr-FR" sz="28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ZoneTexte 23"/>
          <p:cNvSpPr txBox="1"/>
          <p:nvPr/>
        </p:nvSpPr>
        <p:spPr>
          <a:xfrm>
            <a:off x="875598" y="3403759"/>
            <a:ext cx="2016224" cy="1015663"/>
          </a:xfrm>
          <a:prstGeom prst="rect">
            <a:avLst/>
          </a:prstGeom>
          <a:noFill/>
        </p:spPr>
        <p:txBody>
          <a:bodyPr wrap="square" rtlCol="0">
            <a:spAutoFit/>
          </a:bodyPr>
          <a:lstStyle/>
          <a:p>
            <a:pPr algn="ctr"/>
            <a:r>
              <a:rPr lang="fr-FR" sz="20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axes thématiques</a:t>
            </a:r>
          </a:p>
          <a:p>
            <a:pPr algn="ctr"/>
            <a:r>
              <a:rPr lang="fr-FR" sz="20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à imbriquer</a:t>
            </a:r>
            <a:endParaRPr lang="fr-FR" sz="20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Ellipse 3"/>
          <p:cNvSpPr/>
          <p:nvPr/>
        </p:nvSpPr>
        <p:spPr>
          <a:xfrm>
            <a:off x="6056281" y="3081405"/>
            <a:ext cx="888090" cy="432048"/>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6056281" y="4304067"/>
            <a:ext cx="888090" cy="432048"/>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2163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4"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2400" dirty="0" smtClean="0">
                <a:latin typeface="Arial" panose="020B0604020202020204" pitchFamily="34" charset="0"/>
                <a:cs typeface="Arial" panose="020B0604020202020204" pitchFamily="34" charset="0"/>
              </a:rPr>
              <a:t>Institut Interdisciplinaire en </a:t>
            </a:r>
            <a:r>
              <a:rPr lang="fr-FR" sz="2400" dirty="0">
                <a:latin typeface="Arial" panose="020B0604020202020204" pitchFamily="34" charset="0"/>
                <a:cs typeface="Arial" panose="020B0604020202020204" pitchFamily="34" charset="0"/>
              </a:rPr>
              <a:t>Sciences </a:t>
            </a:r>
            <a:r>
              <a:rPr lang="fr-FR" sz="2400" dirty="0" smtClean="0">
                <a:latin typeface="Arial" panose="020B0604020202020204" pitchFamily="34" charset="0"/>
                <a:cs typeface="Arial" panose="020B0604020202020204" pitchFamily="34" charset="0"/>
              </a:rPr>
              <a:t>Expérimentales </a:t>
            </a:r>
            <a:r>
              <a:rPr lang="fr-FR" sz="2400" dirty="0">
                <a:latin typeface="Arial" panose="020B0604020202020204" pitchFamily="34" charset="0"/>
                <a:cs typeface="Arial" panose="020B0604020202020204" pitchFamily="34" charset="0"/>
              </a:rPr>
              <a:t>(IISE)</a:t>
            </a: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24</a:t>
            </a:fld>
            <a:endParaRPr lang="fr-FR"/>
          </a:p>
        </p:txBody>
      </p:sp>
      <p:pic>
        <p:nvPicPr>
          <p:cNvPr id="1028" name="Picture 4" descr="Image illustrative de l'article Université Sorbonne Paris Cit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7802" y="6202143"/>
            <a:ext cx="599490" cy="605737"/>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Rectangle 2"/>
          <p:cNvSpPr/>
          <p:nvPr/>
        </p:nvSpPr>
        <p:spPr>
          <a:xfrm>
            <a:off x="5444" y="5724867"/>
            <a:ext cx="1080120" cy="11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Logo de l'université Paris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8" y="6215533"/>
            <a:ext cx="1333500" cy="62068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331640" y="1700808"/>
            <a:ext cx="7056784" cy="1169551"/>
          </a:xfrm>
          <a:prstGeom prst="rect">
            <a:avLst/>
          </a:prstGeom>
          <a:noFill/>
        </p:spPr>
        <p:txBody>
          <a:bodyPr wrap="square" rtlCol="0">
            <a:spAutoFit/>
          </a:bodyPr>
          <a:lstStyle/>
          <a:p>
            <a:r>
              <a:rPr lang="fr-FR"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Equipe de direction :</a:t>
            </a:r>
            <a:endParaRPr lang="fr-FR" dirty="0">
              <a:latin typeface="Arial" panose="020B0604020202020204" pitchFamily="34" charset="0"/>
              <a:cs typeface="Arial" panose="020B0604020202020204" pitchFamily="34" charset="0"/>
            </a:endParaRPr>
          </a:p>
          <a:p>
            <a:r>
              <a:rPr lang="fr-FR" dirty="0" smtClean="0">
                <a:latin typeface="Arial" panose="020B0604020202020204" pitchFamily="34" charset="0"/>
                <a:cs typeface="Arial" panose="020B0604020202020204" pitchFamily="34" charset="0"/>
              </a:rPr>
              <a:t>	</a:t>
            </a:r>
            <a:r>
              <a:rPr lang="fr-FR" sz="1400" dirty="0" smtClean="0">
                <a:latin typeface="Arial" panose="020B0604020202020204" pitchFamily="34" charset="0"/>
                <a:cs typeface="Arial" panose="020B0604020202020204" pitchFamily="34" charset="0"/>
              </a:rPr>
              <a:t>Bruno </a:t>
            </a:r>
            <a:r>
              <a:rPr lang="fr-FR" sz="1400" dirty="0" err="1" smtClean="0">
                <a:latin typeface="Arial" panose="020B0604020202020204" pitchFamily="34" charset="0"/>
                <a:cs typeface="Arial" panose="020B0604020202020204" pitchFamily="34" charset="0"/>
              </a:rPr>
              <a:t>Manil</a:t>
            </a:r>
            <a:r>
              <a:rPr lang="fr-FR" sz="1400" dirty="0" smtClean="0">
                <a:latin typeface="Arial" panose="020B0604020202020204" pitchFamily="34" charset="0"/>
                <a:cs typeface="Arial" panose="020B0604020202020204" pitchFamily="34" charset="0"/>
              </a:rPr>
              <a:t> (LPL)</a:t>
            </a:r>
          </a:p>
          <a:p>
            <a:endParaRPr lang="fr-FR" sz="600" dirty="0">
              <a:latin typeface="Arial" panose="020B0604020202020204" pitchFamily="34" charset="0"/>
              <a:cs typeface="Arial" panose="020B0604020202020204" pitchFamily="34" charset="0"/>
            </a:endParaRPr>
          </a:p>
          <a:p>
            <a:r>
              <a:rPr lang="fr-FR" sz="1400" dirty="0" smtClean="0">
                <a:latin typeface="Arial" panose="020B0604020202020204" pitchFamily="34" charset="0"/>
                <a:cs typeface="Arial" panose="020B0604020202020204" pitchFamily="34" charset="0"/>
              </a:rPr>
              <a:t>		</a:t>
            </a:r>
            <a:r>
              <a:rPr lang="fr-FR" sz="1400" i="1" dirty="0" smtClean="0">
                <a:latin typeface="Arial" panose="020B0604020202020204" pitchFamily="34" charset="0"/>
                <a:cs typeface="Arial" panose="020B0604020202020204" pitchFamily="34" charset="0"/>
              </a:rPr>
              <a:t>Axe SFPI : </a:t>
            </a:r>
            <a:r>
              <a:rPr lang="fr-FR" sz="1400" dirty="0" smtClean="0">
                <a:latin typeface="Arial" panose="020B0604020202020204" pitchFamily="34" charset="0"/>
                <a:cs typeface="Arial" panose="020B0604020202020204" pitchFamily="34" charset="0"/>
              </a:rPr>
              <a:t>Xavier </a:t>
            </a:r>
            <a:r>
              <a:rPr lang="fr-FR" sz="1400" dirty="0" err="1" smtClean="0">
                <a:latin typeface="Arial" panose="020B0604020202020204" pitchFamily="34" charset="0"/>
                <a:cs typeface="Arial" panose="020B0604020202020204" pitchFamily="34" charset="0"/>
              </a:rPr>
              <a:t>Duten</a:t>
            </a:r>
            <a:r>
              <a:rPr lang="fr-FR" sz="1400" dirty="0" smtClean="0">
                <a:latin typeface="Arial" panose="020B0604020202020204" pitchFamily="34" charset="0"/>
                <a:cs typeface="Arial" panose="020B0604020202020204" pitchFamily="34" charset="0"/>
              </a:rPr>
              <a:t> (LSPM) et Sébastien </a:t>
            </a:r>
            <a:r>
              <a:rPr lang="fr-FR" sz="1400" dirty="0" err="1" smtClean="0">
                <a:latin typeface="Arial" panose="020B0604020202020204" pitchFamily="34" charset="0"/>
                <a:cs typeface="Arial" panose="020B0604020202020204" pitchFamily="34" charset="0"/>
              </a:rPr>
              <a:t>Chénais</a:t>
            </a:r>
            <a:r>
              <a:rPr lang="fr-FR" sz="1400" dirty="0" smtClean="0">
                <a:latin typeface="Arial" panose="020B0604020202020204" pitchFamily="34" charset="0"/>
                <a:cs typeface="Arial" panose="020B0604020202020204" pitchFamily="34" charset="0"/>
              </a:rPr>
              <a:t> (LPL)</a:t>
            </a:r>
          </a:p>
          <a:p>
            <a:r>
              <a:rPr lang="fr-FR" sz="1400" dirty="0" smtClean="0">
                <a:latin typeface="Arial" panose="020B0604020202020204" pitchFamily="34" charset="0"/>
                <a:cs typeface="Arial" panose="020B0604020202020204" pitchFamily="34" charset="0"/>
              </a:rPr>
              <a:t>		</a:t>
            </a:r>
            <a:r>
              <a:rPr lang="fr-FR" sz="1400" i="1" dirty="0" smtClean="0">
                <a:latin typeface="Arial" panose="020B0604020202020204" pitchFamily="34" charset="0"/>
                <a:cs typeface="Arial" panose="020B0604020202020204" pitchFamily="34" charset="0"/>
              </a:rPr>
              <a:t>Axe IAV : </a:t>
            </a:r>
            <a:r>
              <a:rPr lang="fr-FR" sz="1400" dirty="0" smtClean="0">
                <a:latin typeface="Arial" panose="020B0604020202020204" pitchFamily="34" charset="0"/>
                <a:cs typeface="Arial" panose="020B0604020202020204" pitchFamily="34" charset="0"/>
              </a:rPr>
              <a:t>Laurence Motte (CSPBAT) et Denis Lesage (ASIH)</a:t>
            </a:r>
            <a:endParaRPr lang="fr-FR" sz="1400" dirty="0">
              <a:latin typeface="Arial" panose="020B0604020202020204" pitchFamily="34" charset="0"/>
              <a:cs typeface="Arial" panose="020B0604020202020204" pitchFamily="34" charset="0"/>
            </a:endParaRPr>
          </a:p>
        </p:txBody>
      </p:sp>
      <p:sp>
        <p:nvSpPr>
          <p:cNvPr id="9" name="ZoneTexte 8"/>
          <p:cNvSpPr txBox="1"/>
          <p:nvPr/>
        </p:nvSpPr>
        <p:spPr>
          <a:xfrm>
            <a:off x="1296134" y="2780928"/>
            <a:ext cx="7380321" cy="646331"/>
          </a:xfrm>
          <a:prstGeom prst="rect">
            <a:avLst/>
          </a:prstGeom>
          <a:noFill/>
        </p:spPr>
        <p:txBody>
          <a:bodyPr wrap="square" rtlCol="0">
            <a:spAutoFit/>
          </a:bodyPr>
          <a:lstStyle/>
          <a:p>
            <a:r>
              <a:rPr lang="fr-FR"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Comité de Pilotage (</a:t>
            </a:r>
            <a:r>
              <a:rPr lang="fr-FR" b="1"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CoPil</a:t>
            </a:r>
            <a:r>
              <a:rPr lang="fr-FR"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12 membres</a:t>
            </a:r>
          </a:p>
          <a:p>
            <a:r>
              <a:rPr lang="fr-FR"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1400" i="1" dirty="0" smtClean="0">
                <a:latin typeface="Arial" panose="020B0604020202020204" pitchFamily="34" charset="0"/>
                <a:cs typeface="Arial" panose="020B0604020202020204" pitchFamily="34" charset="0"/>
              </a:rPr>
              <a:t>(représentativité des laboratoires membres + représentant de la CR de P13)</a:t>
            </a:r>
            <a:endParaRPr lang="fr-FR" i="1" dirty="0" smtClean="0">
              <a:latin typeface="Arial" panose="020B0604020202020204" pitchFamily="34" charset="0"/>
              <a:cs typeface="Arial" panose="020B0604020202020204" pitchFamily="34" charset="0"/>
            </a:endParaRPr>
          </a:p>
        </p:txBody>
      </p:sp>
      <p:sp>
        <p:nvSpPr>
          <p:cNvPr id="10" name="ZoneTexte 9"/>
          <p:cNvSpPr txBox="1"/>
          <p:nvPr/>
        </p:nvSpPr>
        <p:spPr>
          <a:xfrm>
            <a:off x="395536" y="1340768"/>
            <a:ext cx="5184576" cy="461665"/>
          </a:xfrm>
          <a:prstGeom prst="rect">
            <a:avLst/>
          </a:prstGeom>
          <a:noFill/>
        </p:spPr>
        <p:txBody>
          <a:bodyPr wrap="square" rtlCol="0">
            <a:spAutoFit/>
          </a:bodyPr>
          <a:lstStyle/>
          <a:p>
            <a:r>
              <a:rPr lang="fr-FR"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Gouvernance :</a:t>
            </a:r>
            <a:endParaRPr lang="fr-F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ZoneTexte 10"/>
          <p:cNvSpPr txBox="1"/>
          <p:nvPr/>
        </p:nvSpPr>
        <p:spPr>
          <a:xfrm>
            <a:off x="467544" y="3645024"/>
            <a:ext cx="8435280" cy="2523768"/>
          </a:xfrm>
          <a:prstGeom prst="rect">
            <a:avLst/>
          </a:prstGeom>
          <a:noFill/>
        </p:spPr>
        <p:txBody>
          <a:bodyPr wrap="square" rtlCol="0">
            <a:spAutoFit/>
          </a:bodyPr>
          <a:lstStyle/>
          <a:p>
            <a:r>
              <a:rPr lang="fr-FR"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Actions :    </a:t>
            </a:r>
            <a:r>
              <a:rPr lang="fr-FR" sz="24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(budget annuel ~ 65 k€)</a:t>
            </a:r>
          </a:p>
          <a:p>
            <a:endParaRPr lang="fr-FR" sz="10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fr-FR" sz="2000" dirty="0" smtClean="0">
                <a:latin typeface="Arial" panose="020B0604020202020204" pitchFamily="34" charset="0"/>
                <a:cs typeface="Arial" panose="020B0604020202020204" pitchFamily="34" charset="0"/>
              </a:rPr>
              <a:t>Appels </a:t>
            </a:r>
            <a:r>
              <a:rPr lang="fr-FR" sz="2000" dirty="0">
                <a:latin typeface="Arial" panose="020B0604020202020204" pitchFamily="34" charset="0"/>
                <a:cs typeface="Arial" panose="020B0604020202020204" pitchFamily="34" charset="0"/>
              </a:rPr>
              <a:t>à </a:t>
            </a:r>
            <a:r>
              <a:rPr lang="fr-FR" sz="2000" dirty="0" smtClean="0">
                <a:latin typeface="Arial" panose="020B0604020202020204" pitchFamily="34" charset="0"/>
                <a:cs typeface="Arial" panose="020B0604020202020204" pitchFamily="34" charset="0"/>
              </a:rPr>
              <a:t>projets « émergeants » </a:t>
            </a:r>
            <a:r>
              <a:rPr lang="fr-FR" sz="2000" b="1" dirty="0" smtClean="0">
                <a:latin typeface="Arial" panose="020B0604020202020204" pitchFamily="34" charset="0"/>
                <a:cs typeface="Arial" panose="020B0604020202020204" pitchFamily="34" charset="0"/>
              </a:rPr>
              <a:t>(de 10 à 15 k€)</a:t>
            </a:r>
            <a:r>
              <a:rPr lang="fr-FR" sz="2000" dirty="0" smtClean="0">
                <a:latin typeface="Arial" panose="020B0604020202020204" pitchFamily="34" charset="0"/>
                <a:cs typeface="Arial" panose="020B0604020202020204" pitchFamily="34" charset="0"/>
              </a:rPr>
              <a:t> </a:t>
            </a:r>
          </a:p>
          <a:p>
            <a:pPr lvl="2"/>
            <a:r>
              <a:rPr lang="fr-FR" sz="2000" i="1" dirty="0">
                <a:latin typeface="Arial" panose="020B0604020202020204" pitchFamily="34" charset="0"/>
                <a:cs typeface="Arial" panose="020B0604020202020204" pitchFamily="34" charset="0"/>
              </a:rPr>
              <a:t>	</a:t>
            </a:r>
            <a:r>
              <a:rPr lang="fr-FR" sz="2000" i="1" dirty="0" smtClean="0">
                <a:latin typeface="Arial" panose="020B0604020202020204" pitchFamily="34" charset="0"/>
                <a:cs typeface="Arial" panose="020B0604020202020204" pitchFamily="34" charset="0"/>
              </a:rPr>
              <a:t>		</a:t>
            </a:r>
            <a:r>
              <a:rPr lang="fr-FR" i="1" dirty="0" smtClean="0">
                <a:latin typeface="Arial" panose="020B0604020202020204" pitchFamily="34" charset="0"/>
                <a:cs typeface="Arial" panose="020B0604020202020204" pitchFamily="34" charset="0"/>
              </a:rPr>
              <a:t>(prise de risque, transdisciplinaire, …)</a:t>
            </a:r>
          </a:p>
          <a:p>
            <a:pPr lvl="2"/>
            <a:endParaRPr lang="fr-FR" sz="400" i="1" dirty="0" smtClean="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Aide à la rétribution des stagiaires de </a:t>
            </a:r>
            <a:r>
              <a:rPr lang="fr-FR" sz="2000" dirty="0" smtClean="0">
                <a:latin typeface="Arial" panose="020B0604020202020204" pitchFamily="34" charset="0"/>
                <a:cs typeface="Arial" panose="020B0604020202020204" pitchFamily="34" charset="0"/>
              </a:rPr>
              <a:t>M2</a:t>
            </a:r>
          </a:p>
          <a:p>
            <a:pPr marL="1257300" lvl="2" indent="-342900">
              <a:buFont typeface="Arial" panose="020B0604020202020204" pitchFamily="34" charset="0"/>
              <a:buChar char="•"/>
            </a:pPr>
            <a:r>
              <a:rPr lang="fr-FR" sz="2000" dirty="0" smtClean="0">
                <a:latin typeface="Arial" panose="020B0604020202020204" pitchFamily="34" charset="0"/>
                <a:cs typeface="Arial" panose="020B0604020202020204" pitchFamily="34" charset="0"/>
              </a:rPr>
              <a:t>Soutien financier aux plateformes de Paris 13</a:t>
            </a:r>
          </a:p>
          <a:p>
            <a:pPr marL="1257300" lvl="2" indent="-342900">
              <a:buFont typeface="Arial" panose="020B0604020202020204" pitchFamily="34" charset="0"/>
              <a:buChar char="•"/>
            </a:pPr>
            <a:r>
              <a:rPr lang="fr-FR" sz="2000" dirty="0" smtClean="0">
                <a:latin typeface="Arial" panose="020B0604020202020204" pitchFamily="34" charset="0"/>
                <a:cs typeface="Arial" panose="020B0604020202020204" pitchFamily="34" charset="0"/>
              </a:rPr>
              <a:t>Journées d’échanges, séminaires …</a:t>
            </a:r>
          </a:p>
          <a:p>
            <a:pPr lvl="2"/>
            <a:r>
              <a:rPr lang="fr-FR" sz="2000" i="1" dirty="0">
                <a:latin typeface="Arial" panose="020B0604020202020204" pitchFamily="34" charset="0"/>
                <a:cs typeface="Arial" panose="020B0604020202020204" pitchFamily="34" charset="0"/>
              </a:rPr>
              <a:t>	</a:t>
            </a:r>
            <a:r>
              <a:rPr lang="fr-FR" sz="2000" i="1" dirty="0" smtClean="0">
                <a:latin typeface="Arial" panose="020B0604020202020204" pitchFamily="34" charset="0"/>
                <a:cs typeface="Arial" panose="020B0604020202020204" pitchFamily="34" charset="0"/>
              </a:rPr>
              <a:t>		</a:t>
            </a:r>
            <a:r>
              <a:rPr lang="fr-FR" i="1" dirty="0" smtClean="0">
                <a:latin typeface="Arial" panose="020B0604020202020204" pitchFamily="34" charset="0"/>
                <a:cs typeface="Arial" panose="020B0604020202020204" pitchFamily="34" charset="0"/>
              </a:rPr>
              <a:t>(favoriser l’interdisciplinarité)</a:t>
            </a:r>
            <a:endParaRPr lang="fr-FR" sz="20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352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3200" dirty="0" smtClean="0">
                <a:latin typeface="Arial" panose="020B0604020202020204" pitchFamily="34" charset="0"/>
                <a:cs typeface="Arial" panose="020B0604020202020204" pitchFamily="34" charset="0"/>
              </a:rPr>
              <a:t>A construire : Liens IISE </a:t>
            </a:r>
            <a:r>
              <a:rPr lang="fr-FR" sz="3200" dirty="0" smtClean="0">
                <a:latin typeface="Arial" panose="020B0604020202020204" pitchFamily="34" charset="0"/>
                <a:cs typeface="Arial" panose="020B0604020202020204" pitchFamily="34" charset="0"/>
                <a:sym typeface="Symbol" panose="05050102010706020507" pitchFamily="18" charset="2"/>
              </a:rPr>
              <a:t>/ Pôle SET</a:t>
            </a:r>
            <a:endParaRPr lang="fr-FR" sz="3200"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25</a:t>
            </a:fld>
            <a:endParaRPr lang="fr-FR"/>
          </a:p>
        </p:txBody>
      </p:sp>
      <p:pic>
        <p:nvPicPr>
          <p:cNvPr id="1028" name="Picture 4" descr="Image illustrative de l'article Université Sorbonne Paris Cit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7802" y="6202143"/>
            <a:ext cx="599490" cy="605737"/>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Rectangle 2"/>
          <p:cNvSpPr/>
          <p:nvPr/>
        </p:nvSpPr>
        <p:spPr>
          <a:xfrm>
            <a:off x="5444" y="5724867"/>
            <a:ext cx="1080120" cy="11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Logo de l'université Paris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8" y="6215533"/>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ôles_Recherc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3847" y="2420888"/>
            <a:ext cx="2816857" cy="169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e 6"/>
          <p:cNvGrpSpPr/>
          <p:nvPr/>
        </p:nvGrpSpPr>
        <p:grpSpPr>
          <a:xfrm>
            <a:off x="2627784" y="3270567"/>
            <a:ext cx="6336704" cy="967132"/>
            <a:chOff x="2195736" y="3270567"/>
            <a:chExt cx="6336704" cy="967132"/>
          </a:xfrm>
        </p:grpSpPr>
        <p:sp>
          <p:nvSpPr>
            <p:cNvPr id="4" name="Ellipse 3"/>
            <p:cNvSpPr/>
            <p:nvPr/>
          </p:nvSpPr>
          <p:spPr>
            <a:xfrm>
              <a:off x="5868144" y="3270567"/>
              <a:ext cx="2664296" cy="96713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à coins arrondis 5"/>
            <p:cNvSpPr/>
            <p:nvPr/>
          </p:nvSpPr>
          <p:spPr>
            <a:xfrm>
              <a:off x="2195736" y="3501008"/>
              <a:ext cx="2549878" cy="427852"/>
            </a:xfrm>
            <a:prstGeom prst="wedgeRoundRectCallout">
              <a:avLst>
                <a:gd name="adj1" fmla="val 98942"/>
                <a:gd name="adj2" fmla="val 604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Axe B du pôle SET  </a:t>
              </a:r>
              <a:endParaRPr lang="fr-FR" dirty="0"/>
            </a:p>
          </p:txBody>
        </p:sp>
      </p:grpSp>
      <p:grpSp>
        <p:nvGrpSpPr>
          <p:cNvPr id="9" name="Groupe 8"/>
          <p:cNvGrpSpPr/>
          <p:nvPr/>
        </p:nvGrpSpPr>
        <p:grpSpPr>
          <a:xfrm>
            <a:off x="3275856" y="1873619"/>
            <a:ext cx="5478125" cy="2660496"/>
            <a:chOff x="2843808" y="1873619"/>
            <a:chExt cx="5478125" cy="2660496"/>
          </a:xfrm>
        </p:grpSpPr>
        <p:sp>
          <p:nvSpPr>
            <p:cNvPr id="10" name="Ellipse 9"/>
            <p:cNvSpPr/>
            <p:nvPr/>
          </p:nvSpPr>
          <p:spPr>
            <a:xfrm>
              <a:off x="6078651" y="2420888"/>
              <a:ext cx="2243282" cy="2113227"/>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2843808" y="1873619"/>
              <a:ext cx="2664296" cy="432048"/>
            </a:xfrm>
            <a:prstGeom prst="wedgeRoundRectCallout">
              <a:avLst>
                <a:gd name="adj1" fmla="val 80856"/>
                <a:gd name="adj2" fmla="val 158249"/>
                <a:gd name="adj3" fmla="val 16667"/>
              </a:avLst>
            </a:prstGeom>
            <a:solidFill>
              <a:srgbClr val="FF99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Axe C du Pôle SET</a:t>
              </a:r>
              <a:endParaRPr lang="fr-FR" dirty="0"/>
            </a:p>
          </p:txBody>
        </p:sp>
      </p:grpSp>
      <p:sp>
        <p:nvSpPr>
          <p:cNvPr id="11" name="ZoneTexte 10"/>
          <p:cNvSpPr txBox="1"/>
          <p:nvPr/>
        </p:nvSpPr>
        <p:spPr>
          <a:xfrm>
            <a:off x="226414" y="2564138"/>
            <a:ext cx="3601755" cy="646331"/>
          </a:xfrm>
          <a:prstGeom prst="rect">
            <a:avLst/>
          </a:prstGeom>
          <a:solidFill>
            <a:schemeClr val="accent3">
              <a:lumMod val="60000"/>
              <a:lumOff val="40000"/>
            </a:schemeClr>
          </a:solidFill>
          <a:ln w="25400">
            <a:solidFill>
              <a:srgbClr val="00B050"/>
            </a:solidFill>
          </a:ln>
        </p:spPr>
        <p:txBody>
          <a:bodyPr wrap="none" rtlCol="0">
            <a:spAutoFit/>
          </a:bodyPr>
          <a:lstStyle/>
          <a:p>
            <a:r>
              <a:rPr lang="fr-FR" dirty="0" smtClean="0"/>
              <a:t>Besoin de simulations multi-échelles</a:t>
            </a:r>
          </a:p>
          <a:p>
            <a:r>
              <a:rPr lang="fr-FR" dirty="0"/>
              <a:t>	</a:t>
            </a:r>
            <a:r>
              <a:rPr lang="fr-FR" dirty="0" smtClean="0">
                <a:sym typeface="Wingdings" panose="05000000000000000000" pitchFamily="2" charset="2"/>
              </a:rPr>
              <a:t> Axe A du pôle SET</a:t>
            </a:r>
            <a:endParaRPr lang="fr-FR" dirty="0"/>
          </a:p>
        </p:txBody>
      </p:sp>
      <p:sp>
        <p:nvSpPr>
          <p:cNvPr id="13" name="ZoneTexte 12"/>
          <p:cNvSpPr txBox="1"/>
          <p:nvPr/>
        </p:nvSpPr>
        <p:spPr>
          <a:xfrm>
            <a:off x="723043" y="4602758"/>
            <a:ext cx="7427610" cy="1477328"/>
          </a:xfrm>
          <a:prstGeom prst="rect">
            <a:avLst/>
          </a:prstGeom>
          <a:noFill/>
        </p:spPr>
        <p:txBody>
          <a:bodyPr wrap="square" rtlCol="0">
            <a:spAutoFit/>
          </a:bodyPr>
          <a:lstStyle/>
          <a:p>
            <a:r>
              <a:rPr lang="fr-FR" b="1" dirty="0" smtClean="0"/>
              <a:t>A définir (non-exhaustif) :</a:t>
            </a:r>
          </a:p>
          <a:p>
            <a:r>
              <a:rPr lang="fr-FR" dirty="0"/>
              <a:t> </a:t>
            </a:r>
            <a:r>
              <a:rPr lang="fr-FR" dirty="0" smtClean="0"/>
              <a:t>	- formalisation d’un dialogue entre l’IISE et le pôle SET</a:t>
            </a:r>
          </a:p>
          <a:p>
            <a:r>
              <a:rPr lang="fr-FR" dirty="0" smtClean="0"/>
              <a:t>	- création de nouvelles synergies par l’ouverture de l’IISE vers USPC 	   au travers du pôle SET  </a:t>
            </a:r>
          </a:p>
          <a:p>
            <a:r>
              <a:rPr lang="fr-FR" dirty="0"/>
              <a:t>	</a:t>
            </a:r>
            <a:r>
              <a:rPr lang="fr-FR" dirty="0" smtClean="0"/>
              <a:t>- …</a:t>
            </a:r>
            <a:endParaRPr lang="fr-FR" dirty="0"/>
          </a:p>
        </p:txBody>
      </p:sp>
    </p:spTree>
    <p:extLst>
      <p:ext uri="{BB962C8B-B14F-4D97-AF65-F5344CB8AC3E}">
        <p14:creationId xmlns:p14="http://schemas.microsoft.com/office/powerpoint/2010/main" val="1665565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latin typeface="Arial" panose="020B0604020202020204" pitchFamily="34" charset="0"/>
                <a:cs typeface="Arial" panose="020B0604020202020204" pitchFamily="34" charset="0"/>
              </a:rPr>
              <a:t>Recherches</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l’équipes</a:t>
            </a:r>
            <a:r>
              <a:rPr lang="en-US" dirty="0" smtClean="0">
                <a:latin typeface="Arial" panose="020B0604020202020204" pitchFamily="34" charset="0"/>
                <a:cs typeface="Arial" panose="020B0604020202020204" pitchFamily="34" charset="0"/>
              </a:rPr>
              <a:t> BMS</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3</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5652120" y="2153575"/>
            <a:ext cx="2348143" cy="369332"/>
          </a:xfrm>
          <a:prstGeom prst="rect">
            <a:avLst/>
          </a:prstGeom>
          <a:noFill/>
        </p:spPr>
        <p:txBody>
          <a:bodyPr wrap="none" rtlCol="0">
            <a:spAutoFit/>
          </a:bodyPr>
          <a:lstStyle/>
          <a:p>
            <a:r>
              <a:rPr lang="fr-FR" b="1" dirty="0" smtClean="0"/>
              <a:t>Lien structure fonction</a:t>
            </a:r>
            <a:endParaRPr lang="fr-FR" b="1" dirty="0"/>
          </a:p>
        </p:txBody>
      </p:sp>
      <p:sp>
        <p:nvSpPr>
          <p:cNvPr id="22" name="ZoneTexte 21"/>
          <p:cNvSpPr txBox="1"/>
          <p:nvPr/>
        </p:nvSpPr>
        <p:spPr>
          <a:xfrm>
            <a:off x="495684" y="1445973"/>
            <a:ext cx="4513576" cy="369332"/>
          </a:xfrm>
          <a:prstGeom prst="rect">
            <a:avLst/>
          </a:prstGeom>
          <a:noFill/>
        </p:spPr>
        <p:txBody>
          <a:bodyPr wrap="square" rtlCol="0">
            <a:spAutoFit/>
          </a:bodyPr>
          <a:lstStyle/>
          <a:p>
            <a:r>
              <a:rPr lang="fr-FR" dirty="0"/>
              <a:t>Mécanismes de reconnaissance </a:t>
            </a:r>
            <a:r>
              <a:rPr lang="fr-FR" dirty="0" smtClean="0"/>
              <a:t>moléculaire</a:t>
            </a:r>
            <a:endParaRPr lang="fr-FR" dirty="0"/>
          </a:p>
        </p:txBody>
      </p:sp>
      <p:sp>
        <p:nvSpPr>
          <p:cNvPr id="23" name="ZoneTexte 22"/>
          <p:cNvSpPr txBox="1"/>
          <p:nvPr/>
        </p:nvSpPr>
        <p:spPr>
          <a:xfrm>
            <a:off x="4271116" y="4910090"/>
            <a:ext cx="3783970" cy="923330"/>
          </a:xfrm>
          <a:prstGeom prst="rect">
            <a:avLst/>
          </a:prstGeom>
          <a:noFill/>
        </p:spPr>
        <p:txBody>
          <a:bodyPr wrap="square" rtlCol="0">
            <a:spAutoFit/>
          </a:bodyPr>
          <a:lstStyle/>
          <a:p>
            <a:r>
              <a:rPr lang="fr-FR" dirty="0"/>
              <a:t>Endommagement causé par des radiations ionisantes</a:t>
            </a:r>
          </a:p>
          <a:p>
            <a:pPr algn="r"/>
            <a:endParaRPr lang="fr-FR" dirty="0"/>
          </a:p>
        </p:txBody>
      </p:sp>
      <p:pic>
        <p:nvPicPr>
          <p:cNvPr id="24" name="Imag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342" y="4138635"/>
            <a:ext cx="3105612" cy="1911146"/>
          </a:xfrm>
          <a:prstGeom prst="rect">
            <a:avLst/>
          </a:prstGeom>
        </p:spPr>
      </p:pic>
      <p:pic>
        <p:nvPicPr>
          <p:cNvPr id="25" name="Imag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8323" y="2497950"/>
            <a:ext cx="2841815" cy="1997711"/>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1782770"/>
            <a:ext cx="4104456" cy="1970138"/>
          </a:xfrm>
          <a:prstGeom prst="rect">
            <a:avLst/>
          </a:prstGeom>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56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0">
                                            <p:txEl>
                                              <p:pRg st="0" end="0"/>
                                            </p:txEl>
                                          </p:spTgt>
                                        </p:tgtEl>
                                        <p:attrNameLst>
                                          <p:attrName>style.color</p:attrName>
                                        </p:attrNameLst>
                                      </p:cBhvr>
                                      <p:to>
                                        <p:clrVal>
                                          <a:srgbClr val="FF0000"/>
                                        </p:clrVal>
                                      </p:to>
                                    </p:set>
                                    <p:set>
                                      <p:cBhvr>
                                        <p:cTn id="7" dur="500" fill="hold"/>
                                        <p:tgtEl>
                                          <p:spTgt spid="20">
                                            <p:txEl>
                                              <p:pRg st="0" end="0"/>
                                            </p:txEl>
                                          </p:spTgt>
                                        </p:tgtEl>
                                        <p:attrNameLst>
                                          <p:attrName>fillcolor</p:attrName>
                                        </p:attrNameLst>
                                      </p:cBhvr>
                                      <p:to>
                                        <p:clrVal>
                                          <a:srgbClr val="FF0000"/>
                                        </p:clrVal>
                                      </p:to>
                                    </p:set>
                                    <p:set>
                                      <p:cBhvr>
                                        <p:cTn id="8" dur="500" fill="hold"/>
                                        <p:tgtEl>
                                          <p:spTgt spid="2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Techniques </a:t>
            </a:r>
            <a:r>
              <a:rPr lang="en-US" dirty="0" err="1" smtClean="0">
                <a:latin typeface="Arial" panose="020B0604020202020204" pitchFamily="34" charset="0"/>
                <a:cs typeface="Arial" panose="020B0604020202020204" pitchFamily="34" charset="0"/>
              </a:rPr>
              <a:t>utilisées</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4</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ZoneTexte 13"/>
          <p:cNvSpPr txBox="1"/>
          <p:nvPr/>
        </p:nvSpPr>
        <p:spPr>
          <a:xfrm>
            <a:off x="387106" y="1421635"/>
            <a:ext cx="5128327" cy="1723549"/>
          </a:xfrm>
          <a:prstGeom prst="rect">
            <a:avLst/>
          </a:prstGeom>
          <a:noFill/>
        </p:spPr>
        <p:txBody>
          <a:bodyPr wrap="none" rtlCol="0">
            <a:spAutoFit/>
          </a:bodyPr>
          <a:lstStyle/>
          <a:p>
            <a:r>
              <a:rPr lang="fr-FR" b="1" dirty="0" smtClean="0">
                <a:latin typeface="Comic Sans MS" panose="030F0702030302020204" pitchFamily="66" charset="0"/>
              </a:rPr>
              <a:t>Mise en phase gaz de la biomolécule</a:t>
            </a:r>
          </a:p>
          <a:p>
            <a:endParaRPr lang="fr-FR" sz="200" b="1" dirty="0">
              <a:latin typeface="Comic Sans MS" panose="030F0702030302020204" pitchFamily="66" charset="0"/>
            </a:endParaRPr>
          </a:p>
          <a:p>
            <a:r>
              <a:rPr lang="fr-FR" sz="1600" b="1" dirty="0" smtClean="0">
                <a:latin typeface="Times New Roman" panose="02020603050405020304" pitchFamily="18" charset="0"/>
                <a:cs typeface="Times New Roman" panose="02020603050405020304" pitchFamily="18" charset="0"/>
              </a:rPr>
              <a:t>	</a:t>
            </a:r>
            <a:r>
              <a:rPr lang="fr-FR" sz="1600" dirty="0" smtClean="0">
                <a:latin typeface="Arial" panose="020B0604020202020204" pitchFamily="34" charset="0"/>
                <a:cs typeface="Arial" panose="020B0604020202020204" pitchFamily="34" charset="0"/>
              </a:rPr>
              <a:t>Sélection de l’objet d’étude.</a:t>
            </a:r>
          </a:p>
          <a:p>
            <a:r>
              <a:rPr lang="fr-FR" sz="1600" b="1"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Propriétés intrinsèques de la biomolécule.</a:t>
            </a:r>
          </a:p>
          <a:p>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Contrôle de la stœchiométrie.</a:t>
            </a:r>
          </a:p>
          <a:p>
            <a:endParaRPr lang="fr-FR" sz="400" dirty="0" smtClean="0">
              <a:latin typeface="Arial" panose="020B0604020202020204" pitchFamily="34" charset="0"/>
              <a:cs typeface="Arial" panose="020B0604020202020204" pitchFamily="34" charset="0"/>
            </a:endParaRPr>
          </a:p>
          <a:p>
            <a:endParaRPr lang="fr-FR" sz="200" dirty="0">
              <a:latin typeface="Arial" panose="020B0604020202020204" pitchFamily="34" charset="0"/>
              <a:cs typeface="Arial" panose="020B0604020202020204" pitchFamily="34" charset="0"/>
            </a:endParaRPr>
          </a:p>
          <a:p>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      </a:t>
            </a:r>
            <a:r>
              <a:rPr lang="fr-FR" sz="1600" b="1" dirty="0" smtClean="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Conservation de la structure native ?</a:t>
            </a:r>
          </a:p>
          <a:p>
            <a:r>
              <a:rPr lang="fr-FR" sz="16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1600" b="1" dirty="0" smtClean="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Perte de l’environnement !</a:t>
            </a:r>
          </a:p>
        </p:txBody>
      </p:sp>
      <p:sp>
        <p:nvSpPr>
          <p:cNvPr id="15" name="ZoneTexte 14"/>
          <p:cNvSpPr txBox="1"/>
          <p:nvPr/>
        </p:nvSpPr>
        <p:spPr>
          <a:xfrm>
            <a:off x="392773" y="3239762"/>
            <a:ext cx="4568879" cy="1661993"/>
          </a:xfrm>
          <a:prstGeom prst="rect">
            <a:avLst/>
          </a:prstGeom>
          <a:noFill/>
        </p:spPr>
        <p:txBody>
          <a:bodyPr wrap="none" rtlCol="0">
            <a:spAutoFit/>
          </a:bodyPr>
          <a:lstStyle/>
          <a:p>
            <a:r>
              <a:rPr lang="fr-FR" b="1" dirty="0" smtClean="0">
                <a:latin typeface="Comic Sans MS" panose="030F0702030302020204" pitchFamily="66" charset="0"/>
              </a:rPr>
              <a:t>Interrogation par une sonde et</a:t>
            </a:r>
          </a:p>
          <a:p>
            <a:r>
              <a:rPr lang="fr-FR" b="1" dirty="0" smtClean="0">
                <a:latin typeface="Comic Sans MS" panose="030F0702030302020204" pitchFamily="66" charset="0"/>
              </a:rPr>
              <a:t>analyse par spectrométrie de masse</a:t>
            </a:r>
          </a:p>
          <a:p>
            <a:endParaRPr lang="fr-FR" sz="200" b="1" dirty="0">
              <a:latin typeface="Comic Sans MS" panose="030F0702030302020204" pitchFamily="66" charset="0"/>
            </a:endParaRPr>
          </a:p>
          <a:p>
            <a:r>
              <a:rPr lang="fr-FR" sz="1600" b="1" dirty="0" smtClean="0">
                <a:latin typeface="Times New Roman" panose="02020603050405020304" pitchFamily="18" charset="0"/>
                <a:cs typeface="Times New Roman" panose="02020603050405020304" pitchFamily="18" charset="0"/>
              </a:rPr>
              <a:t>	</a:t>
            </a:r>
            <a:r>
              <a:rPr lang="fr-FR" sz="1600" dirty="0" smtClean="0">
                <a:latin typeface="Arial" panose="020B0604020202020204" pitchFamily="34" charset="0"/>
                <a:cs typeface="Arial" panose="020B0604020202020204" pitchFamily="34" charset="0"/>
              </a:rPr>
              <a:t>Spectroscopie d’action (IR / UV).</a:t>
            </a:r>
          </a:p>
          <a:p>
            <a:r>
              <a:rPr lang="fr-FR" sz="1600" b="1"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Mobilité ionique.</a:t>
            </a:r>
          </a:p>
          <a:p>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Dissociation par capture électronique.</a:t>
            </a:r>
          </a:p>
          <a:p>
            <a:r>
              <a:rPr lang="fr-FR" sz="1600" dirty="0">
                <a:latin typeface="Arial" panose="020B0604020202020204" pitchFamily="34" charset="0"/>
                <a:cs typeface="Arial" panose="020B0604020202020204" pitchFamily="34" charset="0"/>
              </a:rPr>
              <a:t>	F</a:t>
            </a:r>
            <a:r>
              <a:rPr lang="fr-FR" sz="1600" dirty="0" smtClean="0">
                <a:latin typeface="Arial" panose="020B0604020202020204" pitchFamily="34" charset="0"/>
                <a:cs typeface="Arial" panose="020B0604020202020204" pitchFamily="34" charset="0"/>
              </a:rPr>
              <a:t>ragmentation par faisceau d’ions.</a:t>
            </a:r>
          </a:p>
        </p:txBody>
      </p:sp>
      <p:sp>
        <p:nvSpPr>
          <p:cNvPr id="16" name="ZoneTexte 15"/>
          <p:cNvSpPr txBox="1"/>
          <p:nvPr/>
        </p:nvSpPr>
        <p:spPr>
          <a:xfrm>
            <a:off x="392773" y="4996333"/>
            <a:ext cx="5811206" cy="892552"/>
          </a:xfrm>
          <a:prstGeom prst="rect">
            <a:avLst/>
          </a:prstGeom>
          <a:noFill/>
        </p:spPr>
        <p:txBody>
          <a:bodyPr wrap="none" rtlCol="0">
            <a:spAutoFit/>
          </a:bodyPr>
          <a:lstStyle/>
          <a:p>
            <a:r>
              <a:rPr lang="fr-FR" b="1" dirty="0" smtClean="0">
                <a:latin typeface="Comic Sans MS" panose="030F0702030302020204" pitchFamily="66" charset="0"/>
              </a:rPr>
              <a:t>Comparaison avec des calculs de chimie quantique </a:t>
            </a:r>
          </a:p>
          <a:p>
            <a:endParaRPr lang="fr-FR" sz="200" b="1" dirty="0">
              <a:latin typeface="Comic Sans MS" panose="030F0702030302020204" pitchFamily="66" charset="0"/>
            </a:endParaRPr>
          </a:p>
          <a:p>
            <a:r>
              <a:rPr lang="fr-FR" sz="1600" b="1" dirty="0" smtClean="0">
                <a:latin typeface="Times New Roman" panose="02020603050405020304" pitchFamily="18" charset="0"/>
                <a:cs typeface="Times New Roman" panose="02020603050405020304" pitchFamily="18" charset="0"/>
              </a:rPr>
              <a:t>	</a:t>
            </a:r>
            <a:r>
              <a:rPr lang="fr-FR" sz="1600" dirty="0" smtClean="0">
                <a:latin typeface="Arial" panose="020B0604020202020204" pitchFamily="34" charset="0"/>
                <a:cs typeface="Arial" panose="020B0604020202020204" pitchFamily="34" charset="0"/>
              </a:rPr>
              <a:t>Exploration de la surface d’énergie potentielle.</a:t>
            </a:r>
          </a:p>
          <a:p>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Méthodes QM/MM</a:t>
            </a:r>
          </a:p>
        </p:txBody>
      </p:sp>
      <p:grpSp>
        <p:nvGrpSpPr>
          <p:cNvPr id="17" name="Group 5"/>
          <p:cNvGrpSpPr>
            <a:grpSpLocks/>
          </p:cNvGrpSpPr>
          <p:nvPr/>
        </p:nvGrpSpPr>
        <p:grpSpPr bwMode="auto">
          <a:xfrm>
            <a:off x="5724128" y="1808653"/>
            <a:ext cx="3342996" cy="2941680"/>
            <a:chOff x="48" y="0"/>
            <a:chExt cx="4656" cy="4128"/>
          </a:xfrm>
        </p:grpSpPr>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l="1935" t="18977" r="10999" b="13869"/>
            <a:stretch>
              <a:fillRect/>
            </a:stretch>
          </p:blipFill>
          <p:spPr bwMode="auto">
            <a:xfrm>
              <a:off x="441" y="192"/>
              <a:ext cx="3710" cy="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7"/>
            <p:cNvSpPr>
              <a:spLocks noChangeArrowheads="1"/>
            </p:cNvSpPr>
            <p:nvPr/>
          </p:nvSpPr>
          <p:spPr bwMode="auto">
            <a:xfrm>
              <a:off x="336" y="0"/>
              <a:ext cx="4176"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1" name="Rectangle 8"/>
            <p:cNvSpPr>
              <a:spLocks noChangeArrowheads="1"/>
            </p:cNvSpPr>
            <p:nvPr/>
          </p:nvSpPr>
          <p:spPr bwMode="auto">
            <a:xfrm>
              <a:off x="3312" y="240"/>
              <a:ext cx="1296" cy="38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 name="Rectangle 9"/>
            <p:cNvSpPr>
              <a:spLocks noChangeArrowheads="1"/>
            </p:cNvSpPr>
            <p:nvPr/>
          </p:nvSpPr>
          <p:spPr bwMode="auto">
            <a:xfrm>
              <a:off x="48" y="144"/>
              <a:ext cx="1296" cy="38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 name="Rectangle 10"/>
            <p:cNvSpPr>
              <a:spLocks noChangeArrowheads="1"/>
            </p:cNvSpPr>
            <p:nvPr/>
          </p:nvSpPr>
          <p:spPr bwMode="auto">
            <a:xfrm>
              <a:off x="3408" y="3504"/>
              <a:ext cx="1296" cy="62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Tree>
    <p:extLst>
      <p:ext uri="{BB962C8B-B14F-4D97-AF65-F5344CB8AC3E}">
        <p14:creationId xmlns:p14="http://schemas.microsoft.com/office/powerpoint/2010/main" val="216621864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Structure </a:t>
            </a:r>
            <a:r>
              <a:rPr lang="en-US" sz="3600" dirty="0" err="1" smtClean="0">
                <a:latin typeface="Arial" panose="020B0604020202020204" pitchFamily="34" charset="0"/>
                <a:cs typeface="Arial" panose="020B0604020202020204" pitchFamily="34" charset="0"/>
              </a:rPr>
              <a:t>moleculaire</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en</a:t>
            </a:r>
            <a:r>
              <a:rPr lang="en-US" sz="3600" dirty="0" smtClean="0">
                <a:latin typeface="Arial" panose="020B0604020202020204" pitchFamily="34" charset="0"/>
                <a:cs typeface="Arial" panose="020B0604020202020204" pitchFamily="34" charset="0"/>
              </a:rPr>
              <a:t> phase </a:t>
            </a:r>
            <a:r>
              <a:rPr lang="en-US" sz="3600" dirty="0" err="1" smtClean="0">
                <a:latin typeface="Arial" panose="020B0604020202020204" pitchFamily="34" charset="0"/>
                <a:cs typeface="Arial" panose="020B0604020202020204" pitchFamily="34" charset="0"/>
              </a:rPr>
              <a:t>gaz</a:t>
            </a:r>
            <a:endParaRPr lang="en-US" sz="3600"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5</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6" descr="pdb"/>
          <p:cNvPicPr>
            <a:picLocks noChangeAspect="1" noChangeArrowheads="1"/>
          </p:cNvPicPr>
          <p:nvPr/>
        </p:nvPicPr>
        <p:blipFill>
          <a:blip r:embed="rId5">
            <a:extLst>
              <a:ext uri="{28A0092B-C50C-407E-A947-70E740481C1C}">
                <a14:useLocalDpi xmlns:a14="http://schemas.microsoft.com/office/drawing/2010/main" val="0"/>
              </a:ext>
            </a:extLst>
          </a:blip>
          <a:srcRect t="14468" r="5249" b="27725"/>
          <a:stretch>
            <a:fillRect/>
          </a:stretch>
        </p:blipFill>
        <p:spPr bwMode="auto">
          <a:xfrm>
            <a:off x="3637861" y="1548444"/>
            <a:ext cx="5390190" cy="27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1114765" y="2539282"/>
            <a:ext cx="2645276" cy="369332"/>
          </a:xfrm>
          <a:prstGeom prst="rect">
            <a:avLst/>
          </a:prstGeom>
          <a:noFill/>
        </p:spPr>
        <p:txBody>
          <a:bodyPr wrap="none" rtlCol="0">
            <a:spAutoFit/>
          </a:bodyPr>
          <a:lstStyle/>
          <a:p>
            <a:r>
              <a:rPr lang="fr-FR" b="1" dirty="0" smtClean="0">
                <a:latin typeface="Comic Sans MS" panose="030F0702030302020204" pitchFamily="66" charset="0"/>
              </a:rPr>
              <a:t>Tryptophane zipper  </a:t>
            </a:r>
          </a:p>
        </p:txBody>
      </p:sp>
      <p:sp>
        <p:nvSpPr>
          <p:cNvPr id="11" name="Rectangle 10"/>
          <p:cNvSpPr/>
          <p:nvPr/>
        </p:nvSpPr>
        <p:spPr>
          <a:xfrm>
            <a:off x="-176264" y="3036592"/>
            <a:ext cx="4572000" cy="892552"/>
          </a:xfrm>
          <a:prstGeom prst="rect">
            <a:avLst/>
          </a:prstGeom>
        </p:spPr>
        <p:txBody>
          <a:bodyPr>
            <a:spAutoFit/>
          </a:bodyPr>
          <a:lstStyle/>
          <a:p>
            <a:pPr algn="ctr" defTabSz="4114800">
              <a:defRPr/>
            </a:pPr>
            <a:r>
              <a:rPr lang="fr-FR" sz="1600" dirty="0">
                <a:latin typeface="Times New Roman" panose="02020603050405020304" pitchFamily="18" charset="0"/>
                <a:cs typeface="Times New Roman" panose="02020603050405020304" pitchFamily="18" charset="0"/>
              </a:rPr>
              <a:t>P</a:t>
            </a:r>
            <a:r>
              <a:rPr lang="fr-FR" sz="1600" dirty="0" smtClean="0">
                <a:latin typeface="Times New Roman" panose="02020603050405020304" pitchFamily="18" charset="0"/>
                <a:cs typeface="Times New Roman" panose="02020603050405020304" pitchFamily="18" charset="0"/>
              </a:rPr>
              <a:t>eptide synthétique (16 acides aminés) </a:t>
            </a:r>
            <a:endParaRPr lang="fr-FR" sz="1400" dirty="0"/>
          </a:p>
          <a:p>
            <a:pPr algn="ctr" defTabSz="4114800">
              <a:defRPr/>
            </a:pPr>
            <a:endParaRPr lang="fr-FR" dirty="0" smtClean="0">
              <a:latin typeface="Times New Roman"/>
              <a:ea typeface="Times New Roman"/>
              <a:cs typeface="Times New Roman"/>
            </a:endParaRPr>
          </a:p>
          <a:p>
            <a:pPr algn="ctr" defTabSz="4114800">
              <a:defRPr/>
            </a:pPr>
            <a:r>
              <a:rPr lang="fr-FR" dirty="0" smtClean="0">
                <a:latin typeface="Times New Roman"/>
                <a:ea typeface="Times New Roman"/>
                <a:cs typeface="Times New Roman"/>
              </a:rPr>
              <a:t>TZ4 </a:t>
            </a:r>
            <a:r>
              <a:rPr lang="fr-FR" dirty="0">
                <a:latin typeface="Times New Roman"/>
                <a:ea typeface="Times New Roman"/>
                <a:cs typeface="Times New Roman"/>
              </a:rPr>
              <a:t>: GEWTWD </a:t>
            </a:r>
            <a:r>
              <a:rPr lang="fr-FR" dirty="0">
                <a:solidFill>
                  <a:srgbClr val="FF0000"/>
                </a:solidFill>
                <a:latin typeface="Times New Roman"/>
                <a:ea typeface="Times New Roman"/>
                <a:cs typeface="Times New Roman"/>
              </a:rPr>
              <a:t>DATK</a:t>
            </a:r>
            <a:r>
              <a:rPr lang="fr-FR" dirty="0">
                <a:latin typeface="Times New Roman"/>
                <a:ea typeface="Times New Roman"/>
                <a:cs typeface="Times New Roman"/>
              </a:rPr>
              <a:t> </a:t>
            </a:r>
            <a:r>
              <a:rPr lang="fr-FR" dirty="0" smtClean="0">
                <a:latin typeface="Times New Roman"/>
                <a:ea typeface="Times New Roman"/>
                <a:cs typeface="Times New Roman"/>
              </a:rPr>
              <a:t>TWTWTE</a:t>
            </a:r>
            <a:endParaRPr lang="fr-FR" sz="1400" dirty="0"/>
          </a:p>
        </p:txBody>
      </p:sp>
      <p:sp>
        <p:nvSpPr>
          <p:cNvPr id="12" name="ZoneTexte 11"/>
          <p:cNvSpPr txBox="1"/>
          <p:nvPr/>
        </p:nvSpPr>
        <p:spPr>
          <a:xfrm>
            <a:off x="430708" y="4143666"/>
            <a:ext cx="7930056" cy="1323439"/>
          </a:xfrm>
          <a:prstGeom prst="rect">
            <a:avLst/>
          </a:prstGeom>
          <a:noFill/>
        </p:spPr>
        <p:txBody>
          <a:bodyPr wrap="none" rtlCol="0">
            <a:spAutoFit/>
          </a:bodyPr>
          <a:lstStyle/>
          <a:p>
            <a:r>
              <a:rPr lang="fr-FR" sz="1600" dirty="0">
                <a:latin typeface="Times New Roman" panose="02020603050405020304" pitchFamily="18" charset="0"/>
                <a:cs typeface="Times New Roman" panose="02020603050405020304" pitchFamily="18" charset="0"/>
              </a:rPr>
              <a:t>Groupe d’acides aminés hydrophobes</a:t>
            </a:r>
            <a:r>
              <a:rPr lang="fr-FR" sz="1600" dirty="0" smtClean="0">
                <a:latin typeface="Times New Roman" panose="02020603050405020304" pitchFamily="18" charset="0"/>
                <a:cs typeface="Times New Roman" panose="02020603050405020304" pitchFamily="18" charset="0"/>
              </a:rPr>
              <a:t>.</a:t>
            </a:r>
          </a:p>
          <a:p>
            <a:endParaRPr lang="fr-FR" sz="1600" dirty="0">
              <a:latin typeface="Times New Roman" panose="02020603050405020304" pitchFamily="18" charset="0"/>
              <a:cs typeface="Times New Roman" panose="02020603050405020304" pitchFamily="18" charset="0"/>
            </a:endParaRPr>
          </a:p>
          <a:p>
            <a:r>
              <a:rPr lang="fr-FR" sz="1600" dirty="0" smtClean="0">
                <a:latin typeface="Times New Roman" panose="02020603050405020304" pitchFamily="18" charset="0"/>
                <a:cs typeface="Times New Roman" panose="02020603050405020304" pitchFamily="18" charset="0"/>
              </a:rPr>
              <a:t>La partie centrale de la séquence peptidique (DATK) forme facilement une épingle à cheveux.</a:t>
            </a:r>
          </a:p>
          <a:p>
            <a:endParaRPr lang="fr-FR" sz="1600" dirty="0">
              <a:latin typeface="Times New Roman" panose="02020603050405020304" pitchFamily="18" charset="0"/>
              <a:cs typeface="Times New Roman" panose="02020603050405020304" pitchFamily="18" charset="0"/>
            </a:endParaRPr>
          </a:p>
          <a:p>
            <a:r>
              <a:rPr lang="fr-FR" sz="1600" dirty="0" smtClean="0">
                <a:latin typeface="Times New Roman" panose="02020603050405020304" pitchFamily="18" charset="0"/>
                <a:cs typeface="Times New Roman" panose="02020603050405020304" pitchFamily="18" charset="0"/>
              </a:rPr>
              <a:t>Empilement </a:t>
            </a:r>
            <a:r>
              <a:rPr lang="fr-FR" sz="1600" dirty="0" smtClean="0">
                <a:latin typeface="Symbol" panose="05050102010706020507" pitchFamily="18" charset="2"/>
                <a:cs typeface="Times New Roman" panose="02020603050405020304" pitchFamily="18" charset="0"/>
              </a:rPr>
              <a:t>p</a:t>
            </a:r>
            <a:r>
              <a:rPr lang="fr-FR" sz="1600" dirty="0" smtClean="0">
                <a:latin typeface="Times New Roman" panose="02020603050405020304" pitchFamily="18" charset="0"/>
                <a:cs typeface="Times New Roman" panose="02020603050405020304" pitchFamily="18" charset="0"/>
              </a:rPr>
              <a:t> entre les tryptophanes des deux brins opposés.</a:t>
            </a:r>
            <a:endParaRPr lang="fr-FR" sz="1600" dirty="0">
              <a:latin typeface="Times New Roman" panose="02020603050405020304" pitchFamily="18" charset="0"/>
              <a:cs typeface="Times New Roman" panose="02020603050405020304" pitchFamily="18" charset="0"/>
            </a:endParaRPr>
          </a:p>
        </p:txBody>
      </p:sp>
      <p:sp>
        <p:nvSpPr>
          <p:cNvPr id="13" name="ZoneTexte 12"/>
          <p:cNvSpPr txBox="1"/>
          <p:nvPr/>
        </p:nvSpPr>
        <p:spPr>
          <a:xfrm>
            <a:off x="1907704" y="5549662"/>
            <a:ext cx="7120347" cy="338554"/>
          </a:xfrm>
          <a:prstGeom prst="rect">
            <a:avLst/>
          </a:prstGeom>
          <a:noFill/>
        </p:spPr>
        <p:txBody>
          <a:bodyPr wrap="none" rtlCol="0">
            <a:spAutoFit/>
          </a:bodyPr>
          <a:lstStyle/>
          <a:p>
            <a:r>
              <a:rPr lang="fr-FR" sz="1600" b="1" dirty="0" smtClean="0">
                <a:latin typeface="Times New Roman" panose="02020603050405020304" pitchFamily="18" charset="0"/>
                <a:cs typeface="Times New Roman" panose="02020603050405020304" pitchFamily="18" charset="0"/>
              </a:rPr>
              <a:t>Structure en épingle à cheveux stable dans l’eau, avec deux brins en feuillets </a:t>
            </a:r>
            <a:r>
              <a:rPr lang="fr-FR" sz="1600" b="1" dirty="0" smtClean="0">
                <a:latin typeface="Symbol" panose="05050102010706020507" pitchFamily="18" charset="2"/>
                <a:cs typeface="Times New Roman" panose="02020603050405020304" pitchFamily="18" charset="0"/>
              </a:rPr>
              <a:t>b.</a:t>
            </a:r>
            <a:r>
              <a:rPr lang="fr-FR" sz="1600" b="1" dirty="0" smtClean="0">
                <a:latin typeface="Times New Roman" panose="02020603050405020304" pitchFamily="18" charset="0"/>
                <a:cs typeface="Times New Roman" panose="02020603050405020304" pitchFamily="18" charset="0"/>
              </a:rPr>
              <a:t> </a:t>
            </a:r>
            <a:endParaRPr lang="fr-FR" sz="1600" b="1" dirty="0">
              <a:latin typeface="Times New Roman" panose="02020603050405020304" pitchFamily="18" charset="0"/>
              <a:cs typeface="Times New Roman" panose="02020603050405020304" pitchFamily="18" charset="0"/>
            </a:endParaRPr>
          </a:p>
        </p:txBody>
      </p:sp>
      <p:cxnSp>
        <p:nvCxnSpPr>
          <p:cNvPr id="14" name="Connecteur droit avec flèche 13"/>
          <p:cNvCxnSpPr/>
          <p:nvPr/>
        </p:nvCxnSpPr>
        <p:spPr>
          <a:xfrm>
            <a:off x="1403648" y="5718939"/>
            <a:ext cx="43204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 name="Rectangle 2"/>
          <p:cNvSpPr/>
          <p:nvPr/>
        </p:nvSpPr>
        <p:spPr>
          <a:xfrm>
            <a:off x="360040" y="1576026"/>
            <a:ext cx="4572000" cy="646331"/>
          </a:xfrm>
          <a:prstGeom prst="rect">
            <a:avLst/>
          </a:prstGeom>
        </p:spPr>
        <p:txBody>
          <a:bodyPr>
            <a:spAutoFit/>
          </a:bodyPr>
          <a:lstStyle/>
          <a:p>
            <a:pPr algn="ctr"/>
            <a:r>
              <a:rPr lang="fr-FR" b="1" dirty="0">
                <a:solidFill>
                  <a:srgbClr val="FF0000"/>
                </a:solidFill>
                <a:latin typeface="Comic Sans MS" panose="030F0702030302020204" pitchFamily="66" charset="0"/>
              </a:rPr>
              <a:t>Exemple d’étude</a:t>
            </a:r>
          </a:p>
          <a:p>
            <a:pPr algn="ctr"/>
            <a:r>
              <a:rPr lang="fr-FR" b="1" dirty="0">
                <a:solidFill>
                  <a:srgbClr val="FF0000"/>
                </a:solidFill>
                <a:latin typeface="Comic Sans MS" panose="030F0702030302020204" pitchFamily="66" charset="0"/>
              </a:rPr>
              <a:t>d’un polypeptide :</a:t>
            </a:r>
          </a:p>
        </p:txBody>
      </p:sp>
      <p:cxnSp>
        <p:nvCxnSpPr>
          <p:cNvPr id="16" name="Connecteur droit avec flèche 15"/>
          <p:cNvCxnSpPr/>
          <p:nvPr/>
        </p:nvCxnSpPr>
        <p:spPr>
          <a:xfrm>
            <a:off x="611560" y="2723948"/>
            <a:ext cx="43204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7125257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latin typeface="Arial" panose="020B0604020202020204" pitchFamily="34" charset="0"/>
                <a:cs typeface="Arial" panose="020B0604020202020204" pitchFamily="34" charset="0"/>
              </a:rPr>
              <a:t>Structure </a:t>
            </a:r>
            <a:r>
              <a:rPr lang="en-US" dirty="0" err="1">
                <a:latin typeface="Arial" panose="020B0604020202020204" pitchFamily="34" charset="0"/>
                <a:cs typeface="Arial" panose="020B0604020202020204" pitchFamily="34" charset="0"/>
              </a:rPr>
              <a:t>moleculaire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phase </a:t>
            </a:r>
            <a:r>
              <a:rPr lang="en-US" dirty="0" err="1">
                <a:latin typeface="Arial" panose="020B0604020202020204" pitchFamily="34" charset="0"/>
                <a:cs typeface="Arial" panose="020B0604020202020204" pitchFamily="34" charset="0"/>
              </a:rPr>
              <a:t>gaz</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6</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0538" y="1469256"/>
            <a:ext cx="3949930" cy="2179405"/>
          </a:xfrm>
          <a:prstGeom prst="rect">
            <a:avLst/>
          </a:prstGeom>
        </p:spPr>
      </p:pic>
      <p:sp>
        <p:nvSpPr>
          <p:cNvPr id="23" name="ZoneTexte 22"/>
          <p:cNvSpPr txBox="1"/>
          <p:nvPr/>
        </p:nvSpPr>
        <p:spPr>
          <a:xfrm>
            <a:off x="1763688" y="2748650"/>
            <a:ext cx="2452916" cy="646331"/>
          </a:xfrm>
          <a:prstGeom prst="rect">
            <a:avLst/>
          </a:prstGeom>
          <a:noFill/>
        </p:spPr>
        <p:txBody>
          <a:bodyPr wrap="none" rtlCol="0">
            <a:spAutoFit/>
          </a:bodyPr>
          <a:lstStyle/>
          <a:p>
            <a:pPr algn="ctr"/>
            <a:r>
              <a:rPr lang="fr-FR" b="1" dirty="0" smtClean="0">
                <a:latin typeface="Comic Sans MS" panose="030F0702030302020204" pitchFamily="66" charset="0"/>
              </a:rPr>
              <a:t>Spectrométrie </a:t>
            </a:r>
          </a:p>
          <a:p>
            <a:pPr algn="ctr"/>
            <a:r>
              <a:rPr lang="fr-FR" b="1" dirty="0" smtClean="0">
                <a:latin typeface="Comic Sans MS" panose="030F0702030302020204" pitchFamily="66" charset="0"/>
              </a:rPr>
              <a:t>par mobilité ionique </a:t>
            </a:r>
            <a:endParaRPr lang="fr-FR" b="1" dirty="0">
              <a:latin typeface="Comic Sans MS" panose="030F0702030302020204" pitchFamily="66" charset="0"/>
            </a:endParaRPr>
          </a:p>
        </p:txBody>
      </p:sp>
      <p:pic>
        <p:nvPicPr>
          <p:cNvPr id="24" name="Picture 6" descr="Ab2p_min2sg"/>
          <p:cNvPicPr>
            <a:picLocks noChangeAspect="1" noChangeArrowheads="1"/>
          </p:cNvPicPr>
          <p:nvPr/>
        </p:nvPicPr>
        <p:blipFill>
          <a:blip r:embed="rId6">
            <a:extLst>
              <a:ext uri="{28A0092B-C50C-407E-A947-70E740481C1C}">
                <a14:useLocalDpi xmlns:a14="http://schemas.microsoft.com/office/drawing/2010/main" val="0"/>
              </a:ext>
            </a:extLst>
          </a:blip>
          <a:srcRect l="10861" t="12059" r="8617" b="334"/>
          <a:stretch>
            <a:fillRect/>
          </a:stretch>
        </p:blipFill>
        <p:spPr bwMode="auto">
          <a:xfrm>
            <a:off x="501496" y="3819679"/>
            <a:ext cx="20161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Ab3p_H13min3"/>
          <p:cNvPicPr>
            <a:picLocks noChangeAspect="1" noChangeArrowheads="1"/>
          </p:cNvPicPr>
          <p:nvPr/>
        </p:nvPicPr>
        <p:blipFill>
          <a:blip r:embed="rId7">
            <a:extLst>
              <a:ext uri="{28A0092B-C50C-407E-A947-70E740481C1C}">
                <a14:useLocalDpi xmlns:a14="http://schemas.microsoft.com/office/drawing/2010/main" val="0"/>
              </a:ext>
            </a:extLst>
          </a:blip>
          <a:srcRect t="27519" b="26625"/>
          <a:stretch>
            <a:fillRect/>
          </a:stretch>
        </p:blipFill>
        <p:spPr bwMode="auto">
          <a:xfrm>
            <a:off x="2894815" y="4199929"/>
            <a:ext cx="2804879" cy="12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5207"/>
          <p:cNvSpPr txBox="1">
            <a:spLocks noChangeArrowheads="1"/>
          </p:cNvSpPr>
          <p:nvPr/>
        </p:nvSpPr>
        <p:spPr bwMode="auto">
          <a:xfrm>
            <a:off x="103635" y="5671588"/>
            <a:ext cx="27140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114800" eaLnBrk="0" hangingPunct="0">
              <a:defRPr sz="2400">
                <a:solidFill>
                  <a:schemeClr val="tx1"/>
                </a:solidFill>
                <a:latin typeface="Arial" panose="020B0604020202020204" pitchFamily="34" charset="0"/>
              </a:defRPr>
            </a:lvl1pPr>
            <a:lvl2pPr marL="742950" indent="-285750" defTabSz="4114800" eaLnBrk="0" hangingPunct="0">
              <a:defRPr sz="2400">
                <a:solidFill>
                  <a:schemeClr val="tx1"/>
                </a:solidFill>
                <a:latin typeface="Arial" panose="020B0604020202020204" pitchFamily="34" charset="0"/>
              </a:defRPr>
            </a:lvl2pPr>
            <a:lvl3pPr marL="1143000" indent="-228600" defTabSz="4114800" eaLnBrk="0" hangingPunct="0">
              <a:defRPr sz="2400">
                <a:solidFill>
                  <a:schemeClr val="tx1"/>
                </a:solidFill>
                <a:latin typeface="Arial" panose="020B0604020202020204" pitchFamily="34" charset="0"/>
              </a:defRPr>
            </a:lvl3pPr>
            <a:lvl4pPr marL="1600200" indent="-228600" defTabSz="4114800" eaLnBrk="0" hangingPunct="0">
              <a:defRPr sz="2400">
                <a:solidFill>
                  <a:schemeClr val="tx1"/>
                </a:solidFill>
                <a:latin typeface="Arial" panose="020B0604020202020204" pitchFamily="34" charset="0"/>
              </a:defRPr>
            </a:lvl4pPr>
            <a:lvl5pPr marL="2057400" indent="-228600" defTabSz="4114800" eaLnBrk="0" hangingPunct="0">
              <a:defRPr sz="2400">
                <a:solidFill>
                  <a:schemeClr val="tx1"/>
                </a:solidFill>
                <a:latin typeface="Arial" panose="020B0604020202020204" pitchFamily="34" charset="0"/>
              </a:defRPr>
            </a:lvl5pPr>
            <a:lvl6pPr marL="2514600" indent="-228600" defTabSz="41148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1148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1148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1148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fr-FR" altLang="fr-FR" sz="1600" dirty="0" smtClean="0">
                <a:latin typeface="Times New Roman" panose="02020603050405020304" pitchFamily="18" charset="0"/>
                <a:cs typeface="Times New Roman" panose="02020603050405020304" pitchFamily="18" charset="0"/>
              </a:rPr>
              <a:t>Conformation globulaire</a:t>
            </a:r>
            <a:r>
              <a:rPr lang="fr-FR" altLang="fr-FR" sz="1600" dirty="0">
                <a:latin typeface="Times New Roman" panose="02020603050405020304" pitchFamily="18" charset="0"/>
                <a:cs typeface="Times New Roman" panose="02020603050405020304" pitchFamily="18" charset="0"/>
              </a:rPr>
              <a:t> </a:t>
            </a:r>
            <a:r>
              <a:rPr lang="fr-FR" altLang="fr-FR" sz="1600" dirty="0" smtClean="0">
                <a:latin typeface="Times New Roman" panose="02020603050405020304" pitchFamily="18" charset="0"/>
                <a:cs typeface="Times New Roman" panose="02020603050405020304" pitchFamily="18" charset="0"/>
              </a:rPr>
              <a:t>(t</a:t>
            </a:r>
            <a:r>
              <a:rPr lang="fr-FR" altLang="fr-FR" sz="1600" baseline="-25000" dirty="0" smtClean="0">
                <a:latin typeface="Times New Roman" panose="02020603050405020304" pitchFamily="18" charset="0"/>
                <a:cs typeface="Times New Roman" panose="02020603050405020304" pitchFamily="18" charset="0"/>
              </a:rPr>
              <a:t>1</a:t>
            </a:r>
            <a:r>
              <a:rPr lang="fr-FR" altLang="fr-FR" sz="1600" dirty="0" smtClean="0">
                <a:latin typeface="Times New Roman" panose="02020603050405020304" pitchFamily="18" charset="0"/>
                <a:cs typeface="Times New Roman" panose="02020603050405020304" pitchFamily="18" charset="0"/>
              </a:rPr>
              <a:t>)</a:t>
            </a:r>
            <a:endParaRPr lang="fr-FR" altLang="fr-FR" sz="1600" dirty="0">
              <a:latin typeface="Times New Roman" panose="02020603050405020304" pitchFamily="18" charset="0"/>
              <a:cs typeface="Times New Roman" panose="02020603050405020304" pitchFamily="18" charset="0"/>
            </a:endParaRPr>
          </a:p>
        </p:txBody>
      </p:sp>
      <p:sp>
        <p:nvSpPr>
          <p:cNvPr id="28" name="Text Box 5207"/>
          <p:cNvSpPr txBox="1">
            <a:spLocks noChangeArrowheads="1"/>
          </p:cNvSpPr>
          <p:nvPr/>
        </p:nvSpPr>
        <p:spPr bwMode="auto">
          <a:xfrm>
            <a:off x="2817659" y="5671588"/>
            <a:ext cx="30652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114800" eaLnBrk="0" hangingPunct="0">
              <a:defRPr sz="2400">
                <a:solidFill>
                  <a:schemeClr val="tx1"/>
                </a:solidFill>
                <a:latin typeface="Arial" panose="020B0604020202020204" pitchFamily="34" charset="0"/>
              </a:defRPr>
            </a:lvl1pPr>
            <a:lvl2pPr marL="742950" indent="-285750" defTabSz="4114800" eaLnBrk="0" hangingPunct="0">
              <a:defRPr sz="2400">
                <a:solidFill>
                  <a:schemeClr val="tx1"/>
                </a:solidFill>
                <a:latin typeface="Arial" panose="020B0604020202020204" pitchFamily="34" charset="0"/>
              </a:defRPr>
            </a:lvl2pPr>
            <a:lvl3pPr marL="1143000" indent="-228600" defTabSz="4114800" eaLnBrk="0" hangingPunct="0">
              <a:defRPr sz="2400">
                <a:solidFill>
                  <a:schemeClr val="tx1"/>
                </a:solidFill>
                <a:latin typeface="Arial" panose="020B0604020202020204" pitchFamily="34" charset="0"/>
              </a:defRPr>
            </a:lvl3pPr>
            <a:lvl4pPr marL="1600200" indent="-228600" defTabSz="4114800" eaLnBrk="0" hangingPunct="0">
              <a:defRPr sz="2400">
                <a:solidFill>
                  <a:schemeClr val="tx1"/>
                </a:solidFill>
                <a:latin typeface="Arial" panose="020B0604020202020204" pitchFamily="34" charset="0"/>
              </a:defRPr>
            </a:lvl4pPr>
            <a:lvl5pPr marL="2057400" indent="-228600" defTabSz="4114800" eaLnBrk="0" hangingPunct="0">
              <a:defRPr sz="2400">
                <a:solidFill>
                  <a:schemeClr val="tx1"/>
                </a:solidFill>
                <a:latin typeface="Arial" panose="020B0604020202020204" pitchFamily="34" charset="0"/>
              </a:defRPr>
            </a:lvl5pPr>
            <a:lvl6pPr marL="2514600" indent="-228600" defTabSz="41148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1148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1148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1148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fr-FR" altLang="fr-FR" sz="1600" dirty="0" smtClean="0">
                <a:latin typeface="Times New Roman" panose="02020603050405020304" pitchFamily="18" charset="0"/>
                <a:cs typeface="Times New Roman" panose="02020603050405020304" pitchFamily="18" charset="0"/>
              </a:rPr>
              <a:t>Conformation étendue</a:t>
            </a:r>
            <a:r>
              <a:rPr lang="fr-FR" altLang="fr-FR" sz="1600" dirty="0">
                <a:latin typeface="Times New Roman" panose="02020603050405020304" pitchFamily="18" charset="0"/>
                <a:cs typeface="Times New Roman" panose="02020603050405020304" pitchFamily="18" charset="0"/>
              </a:rPr>
              <a:t> </a:t>
            </a:r>
            <a:r>
              <a:rPr lang="fr-FR" altLang="fr-FR" sz="1600" dirty="0" smtClean="0">
                <a:latin typeface="Times New Roman" panose="02020603050405020304" pitchFamily="18" charset="0"/>
                <a:cs typeface="Times New Roman" panose="02020603050405020304" pitchFamily="18" charset="0"/>
              </a:rPr>
              <a:t>(t</a:t>
            </a:r>
            <a:r>
              <a:rPr lang="fr-FR" altLang="fr-FR" sz="1600" baseline="-25000" dirty="0" smtClean="0">
                <a:latin typeface="Times New Roman" panose="02020603050405020304" pitchFamily="18" charset="0"/>
                <a:cs typeface="Times New Roman" panose="02020603050405020304" pitchFamily="18" charset="0"/>
              </a:rPr>
              <a:t>2</a:t>
            </a:r>
            <a:r>
              <a:rPr lang="fr-FR" altLang="fr-FR" sz="1600" dirty="0" smtClean="0">
                <a:latin typeface="Times New Roman" panose="02020603050405020304" pitchFamily="18" charset="0"/>
                <a:cs typeface="Times New Roman" panose="02020603050405020304" pitchFamily="18" charset="0"/>
              </a:rPr>
              <a:t>)</a:t>
            </a:r>
            <a:endParaRPr lang="fr-FR" altLang="fr-FR" sz="1600" dirty="0">
              <a:latin typeface="Times New Roman" panose="02020603050405020304" pitchFamily="18" charset="0"/>
              <a:cs typeface="Times New Roman" panose="02020603050405020304" pitchFamily="18" charset="0"/>
            </a:endParaRPr>
          </a:p>
        </p:txBody>
      </p:sp>
      <p:sp>
        <p:nvSpPr>
          <p:cNvPr id="29" name="AutoShape 5150"/>
          <p:cNvSpPr>
            <a:spLocks noChangeArrowheads="1"/>
          </p:cNvSpPr>
          <p:nvPr/>
        </p:nvSpPr>
        <p:spPr bwMode="auto">
          <a:xfrm>
            <a:off x="6071367" y="4780605"/>
            <a:ext cx="576262" cy="263525"/>
          </a:xfrm>
          <a:prstGeom prst="rightArrow">
            <a:avLst>
              <a:gd name="adj1" fmla="val 50000"/>
              <a:gd name="adj2" fmla="val 54669"/>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fr-FR"/>
          </a:p>
        </p:txBody>
      </p:sp>
      <p:grpSp>
        <p:nvGrpSpPr>
          <p:cNvPr id="30" name="Groupe 29"/>
          <p:cNvGrpSpPr/>
          <p:nvPr/>
        </p:nvGrpSpPr>
        <p:grpSpPr>
          <a:xfrm>
            <a:off x="6833319" y="3988539"/>
            <a:ext cx="2092325" cy="2100889"/>
            <a:chOff x="6944816" y="3580755"/>
            <a:chExt cx="2092325" cy="2100889"/>
          </a:xfrm>
        </p:grpSpPr>
        <p:pic>
          <p:nvPicPr>
            <p:cNvPr id="31" name="Picture 5128" descr="gaussian_2peak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4816" y="3580755"/>
              <a:ext cx="2092325" cy="17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5156"/>
            <p:cNvSpPr txBox="1">
              <a:spLocks noChangeArrowheads="1"/>
            </p:cNvSpPr>
            <p:nvPr/>
          </p:nvSpPr>
          <p:spPr bwMode="auto">
            <a:xfrm>
              <a:off x="8367136" y="5281534"/>
              <a:ext cx="3642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fr-FR" altLang="fr-FR" sz="2000" b="1" i="1" dirty="0">
                  <a:cs typeface="Arial" panose="020B0604020202020204" pitchFamily="34" charset="0"/>
                </a:rPr>
                <a:t>t</a:t>
              </a:r>
              <a:r>
                <a:rPr lang="fr-FR" altLang="fr-FR" sz="2000" b="1" i="1" baseline="-25000" dirty="0">
                  <a:cs typeface="Arial" panose="020B0604020202020204" pitchFamily="34" charset="0"/>
                </a:rPr>
                <a:t>2</a:t>
              </a:r>
              <a:endParaRPr lang="fr-FR" altLang="fr-FR" sz="2000" b="1" i="1" baseline="-25000" dirty="0"/>
            </a:p>
          </p:txBody>
        </p:sp>
        <p:sp>
          <p:nvSpPr>
            <p:cNvPr id="33" name="Text Box 5158"/>
            <p:cNvSpPr txBox="1">
              <a:spLocks noChangeArrowheads="1"/>
            </p:cNvSpPr>
            <p:nvPr/>
          </p:nvSpPr>
          <p:spPr bwMode="auto">
            <a:xfrm>
              <a:off x="7491809" y="5281534"/>
              <a:ext cx="3642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fr-FR" altLang="fr-FR" sz="2000" b="1" i="1" dirty="0">
                  <a:cs typeface="Arial" panose="020B0604020202020204" pitchFamily="34" charset="0"/>
                </a:rPr>
                <a:t>t</a:t>
              </a:r>
              <a:r>
                <a:rPr lang="fr-FR" altLang="fr-FR" sz="2000" b="1" i="1" baseline="-25000" dirty="0">
                  <a:cs typeface="Arial" panose="020B0604020202020204" pitchFamily="34" charset="0"/>
                </a:rPr>
                <a:t>1</a:t>
              </a:r>
              <a:endParaRPr lang="fr-FR" altLang="fr-FR" sz="2000" b="1" i="1" baseline="-25000" dirty="0"/>
            </a:p>
          </p:txBody>
        </p:sp>
      </p:grpSp>
      <p:grpSp>
        <p:nvGrpSpPr>
          <p:cNvPr id="34" name="Groupe 33"/>
          <p:cNvGrpSpPr/>
          <p:nvPr/>
        </p:nvGrpSpPr>
        <p:grpSpPr>
          <a:xfrm>
            <a:off x="323528" y="1459496"/>
            <a:ext cx="4345125" cy="749997"/>
            <a:chOff x="743573" y="6102564"/>
            <a:chExt cx="4345125" cy="749997"/>
          </a:xfrm>
        </p:grpSpPr>
        <p:sp>
          <p:nvSpPr>
            <p:cNvPr id="35" name="Ellipse 319"/>
            <p:cNvSpPr>
              <a:spLocks noChangeArrowheads="1"/>
            </p:cNvSpPr>
            <p:nvPr/>
          </p:nvSpPr>
          <p:spPr bwMode="auto">
            <a:xfrm>
              <a:off x="743573" y="6102564"/>
              <a:ext cx="4345125" cy="749997"/>
            </a:xfrm>
            <a:prstGeom prst="ellipse">
              <a:avLst/>
            </a:prstGeom>
            <a:solidFill>
              <a:srgbClr val="FFFF66"/>
            </a:solidFill>
            <a:ln>
              <a:noFill/>
            </a:ln>
          </p:spPr>
          <p:txBody>
            <a:bodyPr/>
            <a:lstStyle>
              <a:lvl1pPr defTabSz="4114800" eaLnBrk="0" hangingPunct="0">
                <a:defRPr sz="2400">
                  <a:solidFill>
                    <a:schemeClr val="tx1"/>
                  </a:solidFill>
                  <a:latin typeface="Arial" panose="020B0604020202020204" pitchFamily="34" charset="0"/>
                </a:defRPr>
              </a:lvl1pPr>
              <a:lvl2pPr marL="742950" indent="-285750" defTabSz="4114800" eaLnBrk="0" hangingPunct="0">
                <a:defRPr sz="2400">
                  <a:solidFill>
                    <a:schemeClr val="tx1"/>
                  </a:solidFill>
                  <a:latin typeface="Arial" panose="020B0604020202020204" pitchFamily="34" charset="0"/>
                </a:defRPr>
              </a:lvl2pPr>
              <a:lvl3pPr marL="1143000" indent="-228600" defTabSz="4114800" eaLnBrk="0" hangingPunct="0">
                <a:defRPr sz="2400">
                  <a:solidFill>
                    <a:schemeClr val="tx1"/>
                  </a:solidFill>
                  <a:latin typeface="Arial" panose="020B0604020202020204" pitchFamily="34" charset="0"/>
                </a:defRPr>
              </a:lvl3pPr>
              <a:lvl4pPr marL="1600200" indent="-228600" defTabSz="4114800" eaLnBrk="0" hangingPunct="0">
                <a:defRPr sz="2400">
                  <a:solidFill>
                    <a:schemeClr val="tx1"/>
                  </a:solidFill>
                  <a:latin typeface="Arial" panose="020B0604020202020204" pitchFamily="34" charset="0"/>
                </a:defRPr>
              </a:lvl4pPr>
              <a:lvl5pPr marL="2057400" indent="-228600" defTabSz="4114800" eaLnBrk="0" hangingPunct="0">
                <a:defRPr sz="2400">
                  <a:solidFill>
                    <a:schemeClr val="tx1"/>
                  </a:solidFill>
                  <a:latin typeface="Arial" panose="020B0604020202020204" pitchFamily="34" charset="0"/>
                </a:defRPr>
              </a:lvl5pPr>
              <a:lvl6pPr marL="2514600" indent="-228600" defTabSz="41148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1148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1148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1148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fr-FR" altLang="fr-FR">
                <a:latin typeface="Times New Roman" panose="02020603050405020304" pitchFamily="18" charset="0"/>
              </a:endParaRPr>
            </a:p>
          </p:txBody>
        </p:sp>
        <p:sp>
          <p:nvSpPr>
            <p:cNvPr id="36" name="Rectangle 220"/>
            <p:cNvSpPr>
              <a:spLocks noChangeArrowheads="1"/>
            </p:cNvSpPr>
            <p:nvPr/>
          </p:nvSpPr>
          <p:spPr bwMode="auto">
            <a:xfrm>
              <a:off x="977992" y="6133157"/>
              <a:ext cx="39983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fr-FR" altLang="fr-FR" sz="2800" b="1" dirty="0" smtClean="0"/>
                <a:t> </a:t>
              </a:r>
              <a:r>
                <a:rPr lang="fr-FR" altLang="fr-FR" sz="1600" b="1" dirty="0" smtClean="0">
                  <a:latin typeface="Times New Roman" panose="02020603050405020304" pitchFamily="18" charset="0"/>
                  <a:cs typeface="Times New Roman" panose="02020603050405020304" pitchFamily="18" charset="0"/>
                </a:rPr>
                <a:t>Sonde globale de la structure secondaire</a:t>
              </a:r>
              <a:endParaRPr lang="en-US" altLang="fr-FR" sz="1600" b="1" dirty="0">
                <a:latin typeface="Times New Roman" panose="02020603050405020304" pitchFamily="18" charset="0"/>
                <a:cs typeface="Times New Roman" panose="02020603050405020304" pitchFamily="18" charset="0"/>
              </a:endParaRPr>
            </a:p>
          </p:txBody>
        </p:sp>
      </p:grpSp>
      <p:pic>
        <p:nvPicPr>
          <p:cNvPr id="2050" name="Picture 2" descr="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7630" y="2561429"/>
            <a:ext cx="934232" cy="4382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té Lyon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528" y="2995160"/>
            <a:ext cx="914400" cy="41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66033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latin typeface="Arial" panose="020B0604020202020204" pitchFamily="34" charset="0"/>
                <a:cs typeface="Arial" panose="020B0604020202020204" pitchFamily="34" charset="0"/>
              </a:rPr>
              <a:t>Structure </a:t>
            </a:r>
            <a:r>
              <a:rPr lang="en-US" dirty="0" err="1">
                <a:latin typeface="Arial" panose="020B0604020202020204" pitchFamily="34" charset="0"/>
                <a:cs typeface="Arial" panose="020B0604020202020204" pitchFamily="34" charset="0"/>
              </a:rPr>
              <a:t>moleculaire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phase </a:t>
            </a:r>
            <a:r>
              <a:rPr lang="en-US" dirty="0" err="1">
                <a:latin typeface="Arial" panose="020B0604020202020204" pitchFamily="34" charset="0"/>
                <a:cs typeface="Arial" panose="020B0604020202020204" pitchFamily="34" charset="0"/>
              </a:rPr>
              <a:t>gaz</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7</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37" name="Groupe 36"/>
          <p:cNvGrpSpPr/>
          <p:nvPr/>
        </p:nvGrpSpPr>
        <p:grpSpPr>
          <a:xfrm>
            <a:off x="6156176" y="1926044"/>
            <a:ext cx="2857319" cy="3548387"/>
            <a:chOff x="638861" y="2125314"/>
            <a:chExt cx="2984500" cy="3568700"/>
          </a:xfrm>
        </p:grpSpPr>
        <p:pic>
          <p:nvPicPr>
            <p:cNvPr id="38" name="Imag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61" y="2125314"/>
              <a:ext cx="2984500" cy="3568700"/>
            </a:xfrm>
            <a:prstGeom prst="rect">
              <a:avLst/>
            </a:prstGeom>
          </p:spPr>
        </p:pic>
        <p:sp>
          <p:nvSpPr>
            <p:cNvPr id="39" name="Rectangle 38"/>
            <p:cNvSpPr/>
            <p:nvPr/>
          </p:nvSpPr>
          <p:spPr>
            <a:xfrm>
              <a:off x="2970000" y="4077072"/>
              <a:ext cx="437580" cy="173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3407580" y="3284984"/>
              <a:ext cx="215781"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1" name="ZoneTexte 40"/>
          <p:cNvSpPr txBox="1"/>
          <p:nvPr/>
        </p:nvSpPr>
        <p:spPr>
          <a:xfrm>
            <a:off x="2645203" y="2454867"/>
            <a:ext cx="4379725" cy="646331"/>
          </a:xfrm>
          <a:prstGeom prst="rect">
            <a:avLst/>
          </a:prstGeom>
          <a:noFill/>
        </p:spPr>
        <p:txBody>
          <a:bodyPr wrap="none" rtlCol="0">
            <a:spAutoFit/>
          </a:bodyPr>
          <a:lstStyle/>
          <a:p>
            <a:pPr algn="ctr"/>
            <a:r>
              <a:rPr lang="fr-FR" b="1" dirty="0" err="1" smtClean="0">
                <a:latin typeface="Comic Sans MS" panose="030F0702030302020204" pitchFamily="66" charset="0"/>
              </a:rPr>
              <a:t>Photofragmentation</a:t>
            </a:r>
            <a:r>
              <a:rPr lang="fr-FR" b="1" dirty="0" smtClean="0">
                <a:latin typeface="Comic Sans MS" panose="030F0702030302020204" pitchFamily="66" charset="0"/>
              </a:rPr>
              <a:t>: </a:t>
            </a:r>
          </a:p>
          <a:p>
            <a:pPr algn="ctr"/>
            <a:r>
              <a:rPr lang="fr-FR" b="1" dirty="0" smtClean="0">
                <a:latin typeface="Comic Sans MS" panose="030F0702030302020204" pitchFamily="66" charset="0"/>
              </a:rPr>
              <a:t>Infra-</a:t>
            </a:r>
            <a:r>
              <a:rPr lang="fr-FR" b="1" dirty="0" err="1" smtClean="0">
                <a:latin typeface="Comic Sans MS" panose="030F0702030302020204" pitchFamily="66" charset="0"/>
              </a:rPr>
              <a:t>Red</a:t>
            </a:r>
            <a:r>
              <a:rPr lang="fr-FR" b="1" dirty="0" smtClean="0">
                <a:latin typeface="Comic Sans MS" panose="030F0702030302020204" pitchFamily="66" charset="0"/>
              </a:rPr>
              <a:t> Multi Photon Dissociation</a:t>
            </a:r>
            <a:endParaRPr lang="fr-FR" b="1" dirty="0">
              <a:latin typeface="Comic Sans MS" panose="030F0702030302020204" pitchFamily="66" charset="0"/>
            </a:endParaRPr>
          </a:p>
        </p:txBody>
      </p:sp>
      <p:pic>
        <p:nvPicPr>
          <p:cNvPr id="42" name="Imag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0149" y="3569647"/>
            <a:ext cx="2194742" cy="2225962"/>
          </a:xfrm>
          <a:prstGeom prst="rect">
            <a:avLst/>
          </a:prstGeom>
        </p:spPr>
      </p:pic>
      <p:grpSp>
        <p:nvGrpSpPr>
          <p:cNvPr id="43" name="Groupe 42"/>
          <p:cNvGrpSpPr/>
          <p:nvPr/>
        </p:nvGrpSpPr>
        <p:grpSpPr>
          <a:xfrm>
            <a:off x="346529" y="1503834"/>
            <a:ext cx="4345125" cy="749997"/>
            <a:chOff x="3752929" y="4934549"/>
            <a:chExt cx="4345125" cy="749997"/>
          </a:xfrm>
        </p:grpSpPr>
        <p:sp>
          <p:nvSpPr>
            <p:cNvPr id="44" name="Ellipse 319"/>
            <p:cNvSpPr>
              <a:spLocks noChangeArrowheads="1"/>
            </p:cNvSpPr>
            <p:nvPr/>
          </p:nvSpPr>
          <p:spPr bwMode="auto">
            <a:xfrm>
              <a:off x="3752929" y="4934549"/>
              <a:ext cx="4345125" cy="749997"/>
            </a:xfrm>
            <a:prstGeom prst="ellipse">
              <a:avLst/>
            </a:prstGeom>
            <a:solidFill>
              <a:srgbClr val="FFFF66"/>
            </a:solidFill>
            <a:ln>
              <a:noFill/>
            </a:ln>
          </p:spPr>
          <p:txBody>
            <a:bodyPr/>
            <a:lstStyle>
              <a:lvl1pPr defTabSz="4114800" eaLnBrk="0" hangingPunct="0">
                <a:defRPr sz="2400">
                  <a:solidFill>
                    <a:schemeClr val="tx1"/>
                  </a:solidFill>
                  <a:latin typeface="Arial" panose="020B0604020202020204" pitchFamily="34" charset="0"/>
                </a:defRPr>
              </a:lvl1pPr>
              <a:lvl2pPr marL="742950" indent="-285750" defTabSz="4114800" eaLnBrk="0" hangingPunct="0">
                <a:defRPr sz="2400">
                  <a:solidFill>
                    <a:schemeClr val="tx1"/>
                  </a:solidFill>
                  <a:latin typeface="Arial" panose="020B0604020202020204" pitchFamily="34" charset="0"/>
                </a:defRPr>
              </a:lvl2pPr>
              <a:lvl3pPr marL="1143000" indent="-228600" defTabSz="4114800" eaLnBrk="0" hangingPunct="0">
                <a:defRPr sz="2400">
                  <a:solidFill>
                    <a:schemeClr val="tx1"/>
                  </a:solidFill>
                  <a:latin typeface="Arial" panose="020B0604020202020204" pitchFamily="34" charset="0"/>
                </a:defRPr>
              </a:lvl3pPr>
              <a:lvl4pPr marL="1600200" indent="-228600" defTabSz="4114800" eaLnBrk="0" hangingPunct="0">
                <a:defRPr sz="2400">
                  <a:solidFill>
                    <a:schemeClr val="tx1"/>
                  </a:solidFill>
                  <a:latin typeface="Arial" panose="020B0604020202020204" pitchFamily="34" charset="0"/>
                </a:defRPr>
              </a:lvl4pPr>
              <a:lvl5pPr marL="2057400" indent="-228600" defTabSz="4114800" eaLnBrk="0" hangingPunct="0">
                <a:defRPr sz="2400">
                  <a:solidFill>
                    <a:schemeClr val="tx1"/>
                  </a:solidFill>
                  <a:latin typeface="Arial" panose="020B0604020202020204" pitchFamily="34" charset="0"/>
                </a:defRPr>
              </a:lvl5pPr>
              <a:lvl6pPr marL="2514600" indent="-228600" defTabSz="41148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1148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1148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1148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fr-FR" altLang="fr-FR">
                <a:latin typeface="Times New Roman" panose="02020603050405020304" pitchFamily="18" charset="0"/>
              </a:endParaRPr>
            </a:p>
          </p:txBody>
        </p:sp>
        <p:sp>
          <p:nvSpPr>
            <p:cNvPr id="45" name="Rectangle 220"/>
            <p:cNvSpPr>
              <a:spLocks noChangeArrowheads="1"/>
            </p:cNvSpPr>
            <p:nvPr/>
          </p:nvSpPr>
          <p:spPr bwMode="auto">
            <a:xfrm>
              <a:off x="4235561" y="4967697"/>
              <a:ext cx="38624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fr-FR" altLang="fr-FR" sz="2800" b="1" dirty="0" smtClean="0"/>
                <a:t> </a:t>
              </a:r>
              <a:r>
                <a:rPr lang="fr-FR" altLang="fr-FR" sz="1600" b="1" dirty="0" smtClean="0">
                  <a:latin typeface="Times New Roman" panose="02020603050405020304" pitchFamily="18" charset="0"/>
                  <a:cs typeface="Times New Roman" panose="02020603050405020304" pitchFamily="18" charset="0"/>
                </a:rPr>
                <a:t>Sonde locale des liaisons Hydrogène </a:t>
              </a:r>
              <a:endParaRPr lang="en-US" altLang="fr-FR" sz="1600" b="1" dirty="0">
                <a:latin typeface="Times New Roman" panose="02020603050405020304" pitchFamily="18" charset="0"/>
                <a:cs typeface="Times New Roman" panose="02020603050405020304" pitchFamily="18" charset="0"/>
              </a:endParaRPr>
            </a:p>
          </p:txBody>
        </p:sp>
      </p:grpSp>
      <p:pic>
        <p:nvPicPr>
          <p:cNvPr id="46" name="Picture 36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156" y="3393836"/>
            <a:ext cx="1625348" cy="266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logo cli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5240" y="2537165"/>
            <a:ext cx="899963" cy="63786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Université de Paris Su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64" y="2626347"/>
            <a:ext cx="1356606" cy="44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75677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latin typeface="Arial" panose="020B0604020202020204" pitchFamily="34" charset="0"/>
                <a:cs typeface="Arial" panose="020B0604020202020204" pitchFamily="34" charset="0"/>
              </a:rPr>
              <a:t>Structure </a:t>
            </a:r>
            <a:r>
              <a:rPr lang="en-US" dirty="0" err="1">
                <a:latin typeface="Arial" panose="020B0604020202020204" pitchFamily="34" charset="0"/>
                <a:cs typeface="Arial" panose="020B0604020202020204" pitchFamily="34" charset="0"/>
              </a:rPr>
              <a:t>moleculaire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phase </a:t>
            </a:r>
            <a:r>
              <a:rPr lang="en-US" dirty="0" err="1">
                <a:latin typeface="Arial" panose="020B0604020202020204" pitchFamily="34" charset="0"/>
                <a:cs typeface="Arial" panose="020B0604020202020204" pitchFamily="34" charset="0"/>
              </a:rPr>
              <a:t>gaz</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8</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8" name="Groupe 282"/>
          <p:cNvGrpSpPr>
            <a:grpSpLocks/>
          </p:cNvGrpSpPr>
          <p:nvPr/>
        </p:nvGrpSpPr>
        <p:grpSpPr bwMode="auto">
          <a:xfrm>
            <a:off x="520432" y="3311356"/>
            <a:ext cx="3731096" cy="2745138"/>
            <a:chOff x="625477" y="184280"/>
            <a:chExt cx="7940179" cy="6642353"/>
          </a:xfrm>
        </p:grpSpPr>
        <p:pic>
          <p:nvPicPr>
            <p:cNvPr id="9" name="Picture 2" descr="C:\Users\Z800_calcul\Desktop\icm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7" y="184280"/>
              <a:ext cx="7940179" cy="664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lipse 9"/>
            <p:cNvSpPr/>
            <p:nvPr/>
          </p:nvSpPr>
          <p:spPr>
            <a:xfrm>
              <a:off x="2210483" y="3289868"/>
              <a:ext cx="756011" cy="43117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Ellipse 10"/>
            <p:cNvSpPr/>
            <p:nvPr/>
          </p:nvSpPr>
          <p:spPr>
            <a:xfrm rot="470293">
              <a:off x="1692705" y="1697116"/>
              <a:ext cx="358038" cy="57614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Ellipse 11"/>
            <p:cNvSpPr/>
            <p:nvPr/>
          </p:nvSpPr>
          <p:spPr>
            <a:xfrm rot="21005610">
              <a:off x="4788356" y="2483270"/>
              <a:ext cx="647222" cy="241608"/>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Ellipse 12"/>
            <p:cNvSpPr/>
            <p:nvPr/>
          </p:nvSpPr>
          <p:spPr>
            <a:xfrm rot="1113159">
              <a:off x="1148763" y="4486755"/>
              <a:ext cx="691289" cy="304797"/>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13"/>
            <p:cNvSpPr/>
            <p:nvPr/>
          </p:nvSpPr>
          <p:spPr>
            <a:xfrm rot="19453914">
              <a:off x="2287599" y="4196826"/>
              <a:ext cx="293316" cy="57614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Ellipse 14"/>
            <p:cNvSpPr/>
            <p:nvPr/>
          </p:nvSpPr>
          <p:spPr>
            <a:xfrm rot="1232302">
              <a:off x="5205608" y="4430999"/>
              <a:ext cx="283676" cy="57614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Ellipse 15"/>
            <p:cNvSpPr/>
            <p:nvPr/>
          </p:nvSpPr>
          <p:spPr>
            <a:xfrm rot="4509172">
              <a:off x="2001788" y="3426043"/>
              <a:ext cx="239750" cy="576992"/>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16"/>
            <p:cNvSpPr/>
            <p:nvPr/>
          </p:nvSpPr>
          <p:spPr>
            <a:xfrm rot="734068">
              <a:off x="2700719" y="2511148"/>
              <a:ext cx="342891" cy="57614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Ellipse 17"/>
            <p:cNvSpPr/>
            <p:nvPr/>
          </p:nvSpPr>
          <p:spPr>
            <a:xfrm rot="1066765">
              <a:off x="4065395" y="2566904"/>
              <a:ext cx="599025" cy="21187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Ellipse 18"/>
            <p:cNvSpPr/>
            <p:nvPr/>
          </p:nvSpPr>
          <p:spPr>
            <a:xfrm rot="13482314">
              <a:off x="3955229" y="5200427"/>
              <a:ext cx="275414" cy="57614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Ellipse 19"/>
            <p:cNvSpPr/>
            <p:nvPr/>
          </p:nvSpPr>
          <p:spPr>
            <a:xfrm rot="19510641">
              <a:off x="5998800" y="3406955"/>
              <a:ext cx="250627" cy="57614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Ellipse 20"/>
            <p:cNvSpPr/>
            <p:nvPr/>
          </p:nvSpPr>
          <p:spPr>
            <a:xfrm rot="4170769">
              <a:off x="6900789" y="2991838"/>
              <a:ext cx="302938" cy="575615"/>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Ellipse 21"/>
            <p:cNvSpPr/>
            <p:nvPr/>
          </p:nvSpPr>
          <p:spPr>
            <a:xfrm rot="15413186">
              <a:off x="6231526" y="4234501"/>
              <a:ext cx="265769" cy="57699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Ellipse 22"/>
            <p:cNvSpPr/>
            <p:nvPr/>
          </p:nvSpPr>
          <p:spPr>
            <a:xfrm rot="679439">
              <a:off x="6674940" y="5516375"/>
              <a:ext cx="242364" cy="57614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Ellipse 23"/>
            <p:cNvSpPr/>
            <p:nvPr/>
          </p:nvSpPr>
          <p:spPr>
            <a:xfrm rot="19592620">
              <a:off x="5226264" y="3531475"/>
              <a:ext cx="276791" cy="611454"/>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Ellipse 24"/>
            <p:cNvSpPr/>
            <p:nvPr/>
          </p:nvSpPr>
          <p:spPr>
            <a:xfrm>
              <a:off x="1326405" y="2096697"/>
              <a:ext cx="235479" cy="57614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Ellipse 25"/>
            <p:cNvSpPr/>
            <p:nvPr/>
          </p:nvSpPr>
          <p:spPr>
            <a:xfrm rot="18204825">
              <a:off x="2951113" y="4579256"/>
              <a:ext cx="304797" cy="57699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8" name="Connecteur droit 27"/>
            <p:cNvCxnSpPr>
              <a:stCxn id="10" idx="1"/>
              <a:endCxn id="11" idx="4"/>
            </p:cNvCxnSpPr>
            <p:nvPr/>
          </p:nvCxnSpPr>
          <p:spPr>
            <a:xfrm flipH="1" flipV="1">
              <a:off x="1831789" y="2271398"/>
              <a:ext cx="488859" cy="108165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Connecteur droit 28"/>
            <p:cNvCxnSpPr>
              <a:endCxn id="25" idx="5"/>
            </p:cNvCxnSpPr>
            <p:nvPr/>
          </p:nvCxnSpPr>
          <p:spPr>
            <a:xfrm flipH="1" flipV="1">
              <a:off x="1527457" y="2589206"/>
              <a:ext cx="683026" cy="7638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p:cNvCxnSpPr>
              <a:stCxn id="10" idx="7"/>
              <a:endCxn id="17" idx="4"/>
            </p:cNvCxnSpPr>
            <p:nvPr/>
          </p:nvCxnSpPr>
          <p:spPr>
            <a:xfrm flipH="1" flipV="1">
              <a:off x="2810885" y="3079855"/>
              <a:ext cx="45444" cy="27320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p:cNvCxnSpPr>
              <a:stCxn id="10" idx="7"/>
              <a:endCxn id="18" idx="4"/>
            </p:cNvCxnSpPr>
            <p:nvPr/>
          </p:nvCxnSpPr>
          <p:spPr>
            <a:xfrm flipV="1">
              <a:off x="2856329" y="2773199"/>
              <a:ext cx="1476218" cy="57985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Connecteur droit 31"/>
            <p:cNvCxnSpPr>
              <a:stCxn id="10" idx="7"/>
              <a:endCxn id="12" idx="3"/>
            </p:cNvCxnSpPr>
            <p:nvPr/>
          </p:nvCxnSpPr>
          <p:spPr>
            <a:xfrm flipV="1">
              <a:off x="2856329" y="2728594"/>
              <a:ext cx="2044947" cy="62446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3" name="Connecteur droit 32"/>
            <p:cNvCxnSpPr>
              <a:stCxn id="10" idx="7"/>
              <a:endCxn id="24" idx="2"/>
            </p:cNvCxnSpPr>
            <p:nvPr/>
          </p:nvCxnSpPr>
          <p:spPr>
            <a:xfrm>
              <a:off x="2856329" y="3353057"/>
              <a:ext cx="2391968" cy="55941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 name="Connecteur droit 33"/>
            <p:cNvCxnSpPr>
              <a:stCxn id="10" idx="7"/>
              <a:endCxn id="20" idx="2"/>
            </p:cNvCxnSpPr>
            <p:nvPr/>
          </p:nvCxnSpPr>
          <p:spPr>
            <a:xfrm>
              <a:off x="2856329" y="3353057"/>
              <a:ext cx="3165881" cy="4144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34"/>
            <p:cNvCxnSpPr>
              <a:stCxn id="10" idx="7"/>
              <a:endCxn id="21" idx="2"/>
            </p:cNvCxnSpPr>
            <p:nvPr/>
          </p:nvCxnSpPr>
          <p:spPr>
            <a:xfrm flipV="1">
              <a:off x="2856329" y="3137469"/>
              <a:ext cx="4143600" cy="215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Connecteur droit 35"/>
            <p:cNvCxnSpPr>
              <a:stCxn id="10" idx="5"/>
              <a:endCxn id="22" idx="7"/>
            </p:cNvCxnSpPr>
            <p:nvPr/>
          </p:nvCxnSpPr>
          <p:spPr>
            <a:xfrm>
              <a:off x="2856329" y="3657855"/>
              <a:ext cx="3288440" cy="8196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Connecteur droit 36"/>
            <p:cNvCxnSpPr>
              <a:stCxn id="10" idx="5"/>
              <a:endCxn id="15" idx="1"/>
            </p:cNvCxnSpPr>
            <p:nvPr/>
          </p:nvCxnSpPr>
          <p:spPr>
            <a:xfrm>
              <a:off x="2856329" y="3657855"/>
              <a:ext cx="2467707" cy="83447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8" name="Connecteur droit 37"/>
            <p:cNvCxnSpPr>
              <a:stCxn id="10" idx="5"/>
              <a:endCxn id="23" idx="3"/>
            </p:cNvCxnSpPr>
            <p:nvPr/>
          </p:nvCxnSpPr>
          <p:spPr>
            <a:xfrm>
              <a:off x="2856329" y="3657855"/>
              <a:ext cx="3815857" cy="232872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9" name="Connecteur droit 38"/>
            <p:cNvCxnSpPr>
              <a:stCxn id="10" idx="5"/>
              <a:endCxn id="19" idx="7"/>
            </p:cNvCxnSpPr>
            <p:nvPr/>
          </p:nvCxnSpPr>
          <p:spPr>
            <a:xfrm>
              <a:off x="2856329" y="3657855"/>
              <a:ext cx="1024539" cy="19068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Connecteur droit 39"/>
            <p:cNvCxnSpPr>
              <a:stCxn id="10" idx="5"/>
              <a:endCxn id="26" idx="7"/>
            </p:cNvCxnSpPr>
            <p:nvPr/>
          </p:nvCxnSpPr>
          <p:spPr>
            <a:xfrm>
              <a:off x="2856329" y="3657855"/>
              <a:ext cx="136329" cy="100731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Connecteur droit 40"/>
            <p:cNvCxnSpPr>
              <a:stCxn id="10" idx="5"/>
              <a:endCxn id="14" idx="6"/>
            </p:cNvCxnSpPr>
            <p:nvPr/>
          </p:nvCxnSpPr>
          <p:spPr>
            <a:xfrm flipH="1">
              <a:off x="2553373" y="3657855"/>
              <a:ext cx="302955" cy="7415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Connecteur droit 41"/>
            <p:cNvCxnSpPr>
              <a:stCxn id="10" idx="4"/>
              <a:endCxn id="13" idx="0"/>
            </p:cNvCxnSpPr>
            <p:nvPr/>
          </p:nvCxnSpPr>
          <p:spPr>
            <a:xfrm flipH="1">
              <a:off x="1542605" y="3721044"/>
              <a:ext cx="1045195" cy="77314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Connecteur droit 42"/>
            <p:cNvCxnSpPr>
              <a:stCxn id="10" idx="1"/>
              <a:endCxn id="16" idx="2"/>
            </p:cNvCxnSpPr>
            <p:nvPr/>
          </p:nvCxnSpPr>
          <p:spPr>
            <a:xfrm flipH="1">
              <a:off x="2090678" y="3353057"/>
              <a:ext cx="229970" cy="245325"/>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44" name="ZoneTexte 43"/>
          <p:cNvSpPr txBox="1"/>
          <p:nvPr/>
        </p:nvSpPr>
        <p:spPr>
          <a:xfrm>
            <a:off x="1961839" y="2681078"/>
            <a:ext cx="2560316" cy="646331"/>
          </a:xfrm>
          <a:prstGeom prst="rect">
            <a:avLst/>
          </a:prstGeom>
          <a:noFill/>
        </p:spPr>
        <p:txBody>
          <a:bodyPr wrap="none" rtlCol="0">
            <a:spAutoFit/>
          </a:bodyPr>
          <a:lstStyle/>
          <a:p>
            <a:pPr algn="ctr"/>
            <a:r>
              <a:rPr lang="fr-FR" b="1" dirty="0" smtClean="0">
                <a:latin typeface="Comic Sans MS" panose="030F0702030302020204" pitchFamily="66" charset="0"/>
              </a:rPr>
              <a:t>Dissociation par</a:t>
            </a:r>
          </a:p>
          <a:p>
            <a:pPr algn="ctr"/>
            <a:r>
              <a:rPr lang="fr-FR" b="1" dirty="0" smtClean="0">
                <a:latin typeface="Comic Sans MS" panose="030F0702030302020204" pitchFamily="66" charset="0"/>
              </a:rPr>
              <a:t> capture électronique</a:t>
            </a:r>
          </a:p>
        </p:txBody>
      </p:sp>
      <p:grpSp>
        <p:nvGrpSpPr>
          <p:cNvPr id="45" name="Groupe 44"/>
          <p:cNvGrpSpPr/>
          <p:nvPr/>
        </p:nvGrpSpPr>
        <p:grpSpPr>
          <a:xfrm>
            <a:off x="118355" y="1492195"/>
            <a:ext cx="4345125" cy="749997"/>
            <a:chOff x="4788910" y="5147661"/>
            <a:chExt cx="4345125" cy="749997"/>
          </a:xfrm>
        </p:grpSpPr>
        <p:sp>
          <p:nvSpPr>
            <p:cNvPr id="46" name="Ellipse 319"/>
            <p:cNvSpPr>
              <a:spLocks noChangeArrowheads="1"/>
            </p:cNvSpPr>
            <p:nvPr/>
          </p:nvSpPr>
          <p:spPr bwMode="auto">
            <a:xfrm>
              <a:off x="4788910" y="5147661"/>
              <a:ext cx="4345125" cy="749997"/>
            </a:xfrm>
            <a:prstGeom prst="ellipse">
              <a:avLst/>
            </a:prstGeom>
            <a:solidFill>
              <a:srgbClr val="FFFF66"/>
            </a:solidFill>
            <a:ln>
              <a:noFill/>
            </a:ln>
          </p:spPr>
          <p:txBody>
            <a:bodyPr/>
            <a:lstStyle>
              <a:lvl1pPr defTabSz="4114800" eaLnBrk="0" hangingPunct="0">
                <a:defRPr sz="2400">
                  <a:solidFill>
                    <a:schemeClr val="tx1"/>
                  </a:solidFill>
                  <a:latin typeface="Arial" panose="020B0604020202020204" pitchFamily="34" charset="0"/>
                </a:defRPr>
              </a:lvl1pPr>
              <a:lvl2pPr marL="742950" indent="-285750" defTabSz="4114800" eaLnBrk="0" hangingPunct="0">
                <a:defRPr sz="2400">
                  <a:solidFill>
                    <a:schemeClr val="tx1"/>
                  </a:solidFill>
                  <a:latin typeface="Arial" panose="020B0604020202020204" pitchFamily="34" charset="0"/>
                </a:defRPr>
              </a:lvl2pPr>
              <a:lvl3pPr marL="1143000" indent="-228600" defTabSz="4114800" eaLnBrk="0" hangingPunct="0">
                <a:defRPr sz="2400">
                  <a:solidFill>
                    <a:schemeClr val="tx1"/>
                  </a:solidFill>
                  <a:latin typeface="Arial" panose="020B0604020202020204" pitchFamily="34" charset="0"/>
                </a:defRPr>
              </a:lvl3pPr>
              <a:lvl4pPr marL="1600200" indent="-228600" defTabSz="4114800" eaLnBrk="0" hangingPunct="0">
                <a:defRPr sz="2400">
                  <a:solidFill>
                    <a:schemeClr val="tx1"/>
                  </a:solidFill>
                  <a:latin typeface="Arial" panose="020B0604020202020204" pitchFamily="34" charset="0"/>
                </a:defRPr>
              </a:lvl4pPr>
              <a:lvl5pPr marL="2057400" indent="-228600" defTabSz="4114800" eaLnBrk="0" hangingPunct="0">
                <a:defRPr sz="2400">
                  <a:solidFill>
                    <a:schemeClr val="tx1"/>
                  </a:solidFill>
                  <a:latin typeface="Arial" panose="020B0604020202020204" pitchFamily="34" charset="0"/>
                </a:defRPr>
              </a:lvl5pPr>
              <a:lvl6pPr marL="2514600" indent="-228600" defTabSz="41148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1148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1148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1148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fr-FR" altLang="fr-FR">
                <a:latin typeface="Times New Roman" panose="02020603050405020304" pitchFamily="18" charset="0"/>
              </a:endParaRPr>
            </a:p>
          </p:txBody>
        </p:sp>
        <p:sp>
          <p:nvSpPr>
            <p:cNvPr id="47" name="Rectangle 220"/>
            <p:cNvSpPr>
              <a:spLocks noChangeArrowheads="1"/>
            </p:cNvSpPr>
            <p:nvPr/>
          </p:nvSpPr>
          <p:spPr bwMode="auto">
            <a:xfrm>
              <a:off x="5063360" y="5181214"/>
              <a:ext cx="38624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fr-FR" altLang="fr-FR" sz="2800" b="1" dirty="0" smtClean="0"/>
                <a:t> </a:t>
              </a:r>
              <a:r>
                <a:rPr lang="fr-FR" altLang="fr-FR" sz="1600" b="1" dirty="0" smtClean="0">
                  <a:latin typeface="Times New Roman" panose="02020603050405020304" pitchFamily="18" charset="0"/>
                  <a:cs typeface="Times New Roman" panose="02020603050405020304" pitchFamily="18" charset="0"/>
                </a:rPr>
                <a:t>Sonde locale de l’interaction NH</a:t>
              </a:r>
              <a:r>
                <a:rPr lang="fr-FR" altLang="fr-FR" sz="1600" b="1" baseline="-25000" dirty="0" smtClean="0">
                  <a:latin typeface="Times New Roman" panose="02020603050405020304" pitchFamily="18" charset="0"/>
                  <a:cs typeface="Times New Roman" panose="02020603050405020304" pitchFamily="18" charset="0"/>
                </a:rPr>
                <a:t>3</a:t>
              </a:r>
              <a:r>
                <a:rPr lang="fr-FR" altLang="fr-FR" sz="1600" b="1" baseline="30000" dirty="0" smtClean="0">
                  <a:latin typeface="Times New Roman" panose="02020603050405020304" pitchFamily="18" charset="0"/>
                  <a:cs typeface="Times New Roman" panose="02020603050405020304" pitchFamily="18" charset="0"/>
                </a:rPr>
                <a:t>+</a:t>
              </a:r>
              <a:r>
                <a:rPr lang="fr-FR" altLang="fr-FR" sz="1600" b="1" dirty="0" smtClean="0">
                  <a:latin typeface="Times New Roman" panose="02020603050405020304" pitchFamily="18" charset="0"/>
                  <a:cs typeface="Times New Roman" panose="02020603050405020304" pitchFamily="18" charset="0"/>
                </a:rPr>
                <a:t>…0=C</a:t>
              </a:r>
              <a:endParaRPr lang="en-US" altLang="fr-FR" sz="1600" b="1" dirty="0">
                <a:latin typeface="Times New Roman" panose="02020603050405020304" pitchFamily="18" charset="0"/>
                <a:cs typeface="Times New Roman" panose="02020603050405020304" pitchFamily="18" charset="0"/>
              </a:endParaRPr>
            </a:p>
          </p:txBody>
        </p:sp>
      </p:grpSp>
      <p:pic>
        <p:nvPicPr>
          <p:cNvPr id="48" name="Picture 214" descr="ecd set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8942" y="1743986"/>
            <a:ext cx="3035650" cy="150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r="4706" b="7457"/>
          <a:stretch>
            <a:fillRect/>
          </a:stretch>
        </p:blipFill>
        <p:spPr bwMode="auto">
          <a:xfrm>
            <a:off x="4270792" y="2958567"/>
            <a:ext cx="4632031" cy="338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3"/>
          <p:cNvGrpSpPr/>
          <p:nvPr/>
        </p:nvGrpSpPr>
        <p:grpSpPr>
          <a:xfrm>
            <a:off x="591981" y="2705580"/>
            <a:ext cx="1263017" cy="537679"/>
            <a:chOff x="179512" y="2420888"/>
            <a:chExt cx="1950693" cy="906346"/>
          </a:xfrm>
        </p:grpSpPr>
        <p:sp>
          <p:nvSpPr>
            <p:cNvPr id="3" name="Rectangle 2"/>
            <p:cNvSpPr/>
            <p:nvPr/>
          </p:nvSpPr>
          <p:spPr>
            <a:xfrm>
              <a:off x="179512" y="2420888"/>
              <a:ext cx="1950693" cy="906346"/>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170" name="Picture 2" descr="L'École polytechnique - Université Paris-Sacl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525" y="2480783"/>
              <a:ext cx="1675528" cy="7460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896673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latin typeface="Arial" panose="020B0604020202020204" pitchFamily="34" charset="0"/>
                <a:cs typeface="Arial" panose="020B0604020202020204" pitchFamily="34" charset="0"/>
              </a:rPr>
              <a:t>Structure </a:t>
            </a:r>
            <a:r>
              <a:rPr lang="en-US" dirty="0" err="1">
                <a:latin typeface="Arial" panose="020B0604020202020204" pitchFamily="34" charset="0"/>
                <a:cs typeface="Arial" panose="020B0604020202020204" pitchFamily="34" charset="0"/>
              </a:rPr>
              <a:t>moleculaire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phase </a:t>
            </a:r>
            <a:r>
              <a:rPr lang="en-US" dirty="0" err="1">
                <a:latin typeface="Arial" panose="020B0604020202020204" pitchFamily="34" charset="0"/>
                <a:cs typeface="Arial" panose="020B0604020202020204" pitchFamily="34" charset="0"/>
              </a:rPr>
              <a:t>gaz</a:t>
            </a:r>
            <a:endParaRPr lang="en-US"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3EF262F8-E350-49E3-B582-FDB49EC1B237}" type="slidenum">
              <a:rPr lang="fr-FR" smtClean="0"/>
              <a:pPr/>
              <a:t>9</a:t>
            </a:fld>
            <a:endParaRPr lang="fr-FR"/>
          </a:p>
        </p:txBody>
      </p:sp>
      <p:pic>
        <p:nvPicPr>
          <p:cNvPr id="1026" name="Picture 2" descr="Logo de l'université Paris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192688"/>
            <a:ext cx="1333500"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illustrative de l'article Université Sorbonne Paris Ci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658" y="6207639"/>
            <a:ext cx="599490" cy="60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fila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496" y="6246843"/>
            <a:ext cx="540686" cy="540686"/>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4932040" y="6380885"/>
            <a:ext cx="3249608"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1600"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Manil</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Prospectives Pôle </a:t>
            </a:r>
            <a:r>
              <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fr-FR" sz="1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a:t>
            </a:r>
            <a:endParaRPr lang="fr-FR"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8" name="Group 626"/>
          <p:cNvGrpSpPr>
            <a:grpSpLocks/>
          </p:cNvGrpSpPr>
          <p:nvPr/>
        </p:nvGrpSpPr>
        <p:grpSpPr bwMode="auto">
          <a:xfrm>
            <a:off x="397598" y="2838751"/>
            <a:ext cx="5507058" cy="2550637"/>
            <a:chOff x="2659" y="20520"/>
            <a:chExt cx="3251" cy="1389"/>
          </a:xfrm>
        </p:grpSpPr>
        <p:pic>
          <p:nvPicPr>
            <p:cNvPr id="9" name="Picture 552" descr="Glob8"/>
            <p:cNvPicPr>
              <a:picLocks noChangeAspect="1" noChangeArrowheads="1"/>
            </p:cNvPicPr>
            <p:nvPr/>
          </p:nvPicPr>
          <p:blipFill>
            <a:blip r:embed="rId5">
              <a:extLst>
                <a:ext uri="{28A0092B-C50C-407E-A947-70E740481C1C}">
                  <a14:useLocalDpi xmlns:a14="http://schemas.microsoft.com/office/drawing/2010/main" val="0"/>
                </a:ext>
              </a:extLst>
            </a:blip>
            <a:srcRect l="11111" r="11029"/>
            <a:stretch>
              <a:fillRect/>
            </a:stretch>
          </p:blipFill>
          <p:spPr bwMode="auto">
            <a:xfrm>
              <a:off x="3832" y="20520"/>
              <a:ext cx="1004"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53"/>
            <p:cNvSpPr txBox="1">
              <a:spLocks noChangeArrowheads="1"/>
            </p:cNvSpPr>
            <p:nvPr/>
          </p:nvSpPr>
          <p:spPr bwMode="auto">
            <a:xfrm>
              <a:off x="4148" y="21654"/>
              <a:ext cx="287" cy="2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fr-FR" altLang="zh-TW" sz="1400">
                  <a:latin typeface="Times New Roman" panose="02020603050405020304" pitchFamily="18" charset="0"/>
                  <a:ea typeface="Batang" pitchFamily="18" charset="-127"/>
                </a:rPr>
                <a:t>F3</a:t>
              </a:r>
              <a:endParaRPr lang="fr-FR" altLang="fr-FR" sz="1400"/>
            </a:p>
          </p:txBody>
        </p:sp>
        <p:pic>
          <p:nvPicPr>
            <p:cNvPr id="11" name="Picture 554" descr="Glob20"/>
            <p:cNvPicPr>
              <a:picLocks noChangeAspect="1" noChangeArrowheads="1"/>
            </p:cNvPicPr>
            <p:nvPr/>
          </p:nvPicPr>
          <p:blipFill>
            <a:blip r:embed="rId6">
              <a:extLst>
                <a:ext uri="{28A0092B-C50C-407E-A947-70E740481C1C}">
                  <a14:useLocalDpi xmlns:a14="http://schemas.microsoft.com/office/drawing/2010/main" val="0"/>
                </a:ext>
              </a:extLst>
            </a:blip>
            <a:srcRect l="7092" t="3564"/>
            <a:stretch>
              <a:fillRect/>
            </a:stretch>
          </p:blipFill>
          <p:spPr bwMode="auto">
            <a:xfrm>
              <a:off x="2659" y="20551"/>
              <a:ext cx="1242" cy="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55"/>
            <p:cNvSpPr txBox="1">
              <a:spLocks noChangeArrowheads="1"/>
            </p:cNvSpPr>
            <p:nvPr/>
          </p:nvSpPr>
          <p:spPr bwMode="auto">
            <a:xfrm>
              <a:off x="3143" y="21662"/>
              <a:ext cx="259" cy="2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fr-FR" altLang="zh-TW" sz="1400">
                  <a:latin typeface="Times New Roman" panose="02020603050405020304" pitchFamily="18" charset="0"/>
                  <a:ea typeface="Batang" pitchFamily="18" charset="-127"/>
                </a:rPr>
                <a:t>F2</a:t>
              </a:r>
              <a:endParaRPr lang="fr-FR" altLang="fr-FR" sz="1400"/>
            </a:p>
          </p:txBody>
        </p:sp>
        <p:pic>
          <p:nvPicPr>
            <p:cNvPr id="13" name="Picture 556" descr="GN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20634"/>
              <a:ext cx="1147"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57"/>
            <p:cNvSpPr txBox="1">
              <a:spLocks noChangeArrowheads="1"/>
            </p:cNvSpPr>
            <p:nvPr/>
          </p:nvSpPr>
          <p:spPr bwMode="auto">
            <a:xfrm>
              <a:off x="5224" y="21656"/>
              <a:ext cx="354" cy="2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fr-FR" altLang="zh-TW" sz="1400" dirty="0">
                  <a:latin typeface="Times New Roman" panose="02020603050405020304" pitchFamily="18" charset="0"/>
                  <a:ea typeface="Batang" pitchFamily="18" charset="-127"/>
                </a:rPr>
                <a:t>F12</a:t>
              </a:r>
              <a:endParaRPr lang="fr-FR" altLang="fr-FR" sz="1400" dirty="0"/>
            </a:p>
          </p:txBody>
        </p:sp>
      </p:grpSp>
      <p:sp>
        <p:nvSpPr>
          <p:cNvPr id="15" name="ZoneTexte 14"/>
          <p:cNvSpPr txBox="1"/>
          <p:nvPr/>
        </p:nvSpPr>
        <p:spPr>
          <a:xfrm>
            <a:off x="109566" y="1459230"/>
            <a:ext cx="8998938" cy="1969770"/>
          </a:xfrm>
          <a:prstGeom prst="rect">
            <a:avLst/>
          </a:prstGeom>
          <a:noFill/>
        </p:spPr>
        <p:txBody>
          <a:bodyPr wrap="none" rtlCol="0">
            <a:spAutoFit/>
          </a:bodyPr>
          <a:lstStyle/>
          <a:p>
            <a:pPr algn="just"/>
            <a:r>
              <a:rPr lang="fr-FR" b="1" dirty="0" smtClean="0">
                <a:latin typeface="Comic Sans MS" panose="030F0702030302020204" pitchFamily="66" charset="0"/>
              </a:rPr>
              <a:t>Calculs théoriques:</a:t>
            </a:r>
          </a:p>
          <a:p>
            <a:pPr algn="just"/>
            <a:endParaRPr lang="fr-FR" sz="800" dirty="0" smtClean="0">
              <a:latin typeface="Times New Roman" panose="02020603050405020304" pitchFamily="18" charset="0"/>
              <a:cs typeface="Times New Roman" panose="02020603050405020304" pitchFamily="18" charset="0"/>
            </a:endParaRPr>
          </a:p>
          <a:p>
            <a:pPr algn="just"/>
            <a:r>
              <a:rPr lang="fr-FR" sz="1600" dirty="0" smtClean="0">
                <a:latin typeface="Times New Roman" panose="02020603050405020304" pitchFamily="18" charset="0"/>
                <a:cs typeface="Times New Roman" panose="02020603050405020304" pitchFamily="18" charset="0"/>
              </a:rPr>
              <a:t>Recherche </a:t>
            </a:r>
            <a:r>
              <a:rPr lang="fr-FR" sz="1600" dirty="0" err="1" smtClean="0">
                <a:latin typeface="Times New Roman" panose="02020603050405020304" pitchFamily="18" charset="0"/>
                <a:cs typeface="Times New Roman" panose="02020603050405020304" pitchFamily="18" charset="0"/>
              </a:rPr>
              <a:t>conformationnelle</a:t>
            </a:r>
            <a:r>
              <a:rPr lang="fr-FR" sz="1600" dirty="0" smtClean="0">
                <a:latin typeface="Times New Roman" panose="02020603050405020304" pitchFamily="18" charset="0"/>
                <a:cs typeface="Times New Roman" panose="02020603050405020304" pitchFamily="18" charset="0"/>
              </a:rPr>
              <a:t> (champ de force Amber 99).</a:t>
            </a:r>
            <a:endParaRPr lang="fr-FR" sz="1600" dirty="0">
              <a:latin typeface="Times New Roman" panose="02020603050405020304" pitchFamily="18" charset="0"/>
              <a:cs typeface="Times New Roman" panose="02020603050405020304" pitchFamily="18" charset="0"/>
            </a:endParaRPr>
          </a:p>
          <a:p>
            <a:pPr algn="just"/>
            <a:r>
              <a:rPr lang="fr-FR" sz="1600" dirty="0" smtClean="0">
                <a:latin typeface="Times New Roman" panose="02020603050405020304" pitchFamily="18" charset="0"/>
                <a:cs typeface="Times New Roman" panose="02020603050405020304" pitchFamily="18" charset="0"/>
              </a:rPr>
              <a:t>Regroupement par familles de structures (distances interatomiques, types de liaisons H…)</a:t>
            </a:r>
            <a:endParaRPr lang="fr-FR" sz="1600" dirty="0">
              <a:latin typeface="Times New Roman" panose="02020603050405020304" pitchFamily="18" charset="0"/>
              <a:cs typeface="Times New Roman" panose="02020603050405020304" pitchFamily="18" charset="0"/>
            </a:endParaRPr>
          </a:p>
          <a:p>
            <a:pPr algn="just"/>
            <a:r>
              <a:rPr lang="fr-FR" sz="1600" dirty="0" smtClean="0">
                <a:latin typeface="Times New Roman" panose="02020603050405020304" pitchFamily="18" charset="0"/>
                <a:cs typeface="Times New Roman" panose="02020603050405020304" pitchFamily="18" charset="0"/>
              </a:rPr>
              <a:t>Optimisation de la géométrie au niveau semi-empirique AM1 et filtrage par la section efficace de collision.</a:t>
            </a:r>
            <a:endParaRPr lang="fr-FR" sz="1600" dirty="0">
              <a:latin typeface="Times New Roman" panose="02020603050405020304" pitchFamily="18" charset="0"/>
              <a:cs typeface="Times New Roman" panose="02020603050405020304" pitchFamily="18" charset="0"/>
            </a:endParaRPr>
          </a:p>
          <a:p>
            <a:pPr algn="just"/>
            <a:r>
              <a:rPr lang="fr-FR" sz="1600" dirty="0" smtClean="0">
                <a:latin typeface="Times New Roman" panose="02020603050405020304" pitchFamily="18" charset="0"/>
                <a:cs typeface="Times New Roman" panose="02020603050405020304" pitchFamily="18" charset="0"/>
              </a:rPr>
              <a:t>Optimisation de la géométrie au niveau ONIOM B3LYP / AM1 : simulation des spectres IR</a:t>
            </a:r>
          </a:p>
          <a:p>
            <a:pPr algn="just"/>
            <a:endParaRPr lang="fr-FR" sz="1600" dirty="0">
              <a:latin typeface="Times New Roman" panose="02020603050405020304" pitchFamily="18" charset="0"/>
              <a:cs typeface="Times New Roman" panose="02020603050405020304" pitchFamily="18" charset="0"/>
            </a:endParaRPr>
          </a:p>
          <a:p>
            <a:pPr algn="just"/>
            <a:endParaRPr lang="fr-FR" sz="1600" dirty="0" smtClean="0">
              <a:latin typeface="Times New Roman" panose="02020603050405020304" pitchFamily="18" charset="0"/>
              <a:cs typeface="Times New Roman" panose="02020603050405020304" pitchFamily="18" charset="0"/>
            </a:endParaRPr>
          </a:p>
        </p:txBody>
      </p:sp>
      <p:pic>
        <p:nvPicPr>
          <p:cNvPr id="16" name="Picture 4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8752" y="3189391"/>
            <a:ext cx="1958181" cy="162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39"/>
          <p:cNvSpPr txBox="1">
            <a:spLocks noChangeArrowheads="1"/>
          </p:cNvSpPr>
          <p:nvPr/>
        </p:nvSpPr>
        <p:spPr bwMode="auto">
          <a:xfrm>
            <a:off x="7650902" y="4831748"/>
            <a:ext cx="3667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rPr>
              <a:t>F</a:t>
            </a:r>
            <a:r>
              <a:rPr lang="fr-FR" altLang="fr-FR" sz="1600" baseline="-25000" dirty="0">
                <a:latin typeface="Times New Roman" panose="02020603050405020304" pitchFamily="18" charset="0"/>
                <a:cs typeface="Times New Roman" panose="02020603050405020304" pitchFamily="18" charset="0"/>
              </a:rPr>
              <a:t>1</a:t>
            </a:r>
            <a:endParaRPr lang="fr-FR" altLang="fr-FR" sz="1600" dirty="0">
              <a:latin typeface="Times New Roman" panose="02020603050405020304" pitchFamily="18" charset="0"/>
              <a:cs typeface="Times New Roman" panose="02020603050405020304" pitchFamily="18" charset="0"/>
            </a:endParaRPr>
          </a:p>
        </p:txBody>
      </p:sp>
      <p:sp>
        <p:nvSpPr>
          <p:cNvPr id="18" name="ZoneTexte 17"/>
          <p:cNvSpPr txBox="1"/>
          <p:nvPr/>
        </p:nvSpPr>
        <p:spPr>
          <a:xfrm>
            <a:off x="827584" y="5415949"/>
            <a:ext cx="7763664" cy="677108"/>
          </a:xfrm>
          <a:prstGeom prst="rect">
            <a:avLst/>
          </a:prstGeom>
          <a:noFill/>
        </p:spPr>
        <p:txBody>
          <a:bodyPr wrap="none" rtlCol="0">
            <a:spAutoFit/>
          </a:bodyPr>
          <a:lstStyle/>
          <a:p>
            <a:pPr algn="ctr"/>
            <a:r>
              <a:rPr lang="fr-FR" b="1" dirty="0" smtClean="0">
                <a:solidFill>
                  <a:srgbClr val="008000"/>
                </a:solidFill>
                <a:latin typeface="Arial" panose="020B0604020202020204" pitchFamily="34" charset="0"/>
                <a:cs typeface="Arial" panose="020B0604020202020204" pitchFamily="34" charset="0"/>
              </a:rPr>
              <a:t>La structure native en épingle à cheveux est préservée en phase gaz,</a:t>
            </a:r>
          </a:p>
          <a:p>
            <a:pPr algn="ctr"/>
            <a:r>
              <a:rPr lang="fr-FR" b="1" dirty="0" smtClean="0">
                <a:solidFill>
                  <a:srgbClr val="008000"/>
                </a:solidFill>
                <a:latin typeface="Arial" panose="020B0604020202020204" pitchFamily="34" charset="0"/>
                <a:cs typeface="Arial" panose="020B0604020202020204" pitchFamily="34" charset="0"/>
              </a:rPr>
              <a:t> mais pas la structure en feuillets </a:t>
            </a:r>
            <a:r>
              <a:rPr lang="fr-FR" sz="2000" b="1" dirty="0" smtClean="0">
                <a:solidFill>
                  <a:srgbClr val="008000"/>
                </a:solidFill>
                <a:latin typeface="Symbol" panose="05050102010706020507" pitchFamily="18" charset="2"/>
                <a:cs typeface="Times New Roman" panose="02020603050405020304" pitchFamily="18" charset="0"/>
              </a:rPr>
              <a:t>b</a:t>
            </a:r>
            <a:r>
              <a:rPr lang="fr-FR" b="1" dirty="0" smtClean="0">
                <a:solidFill>
                  <a:srgbClr val="008000"/>
                </a:solidFill>
                <a:latin typeface="Times New Roman" panose="02020603050405020304" pitchFamily="18" charset="0"/>
                <a:cs typeface="Times New Roman" panose="02020603050405020304" pitchFamily="18" charset="0"/>
              </a:rPr>
              <a:t>.</a:t>
            </a:r>
            <a:endParaRPr lang="fr-FR"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594076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LPL mode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5054</TotalTime>
  <Words>1218</Words>
  <Application>Microsoft Office PowerPoint</Application>
  <PresentationFormat>Affichage à l'écran (4:3)</PresentationFormat>
  <Paragraphs>298</Paragraphs>
  <Slides>25</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25</vt:i4>
      </vt:variant>
    </vt:vector>
  </HeadingPairs>
  <TitlesOfParts>
    <vt:vector size="36" baseType="lpstr">
      <vt:lpstr>Arial</vt:lpstr>
      <vt:lpstr>Arial Unicode MS</vt:lpstr>
      <vt:lpstr>Batang</vt:lpstr>
      <vt:lpstr>Calibri</vt:lpstr>
      <vt:lpstr>Century Gothic</vt:lpstr>
      <vt:lpstr>Comic Sans MS</vt:lpstr>
      <vt:lpstr>Courier New</vt:lpstr>
      <vt:lpstr>Symbol</vt:lpstr>
      <vt:lpstr>Times New Roman</vt:lpstr>
      <vt:lpstr>Wingdings</vt:lpstr>
      <vt:lpstr>LPL modele</vt:lpstr>
      <vt:lpstr>Présentation PowerPoint</vt:lpstr>
      <vt:lpstr>Laboratoire de Physiques de Lasers</vt:lpstr>
      <vt:lpstr>Recherches de l’équipes BMS</vt:lpstr>
      <vt:lpstr>Techniques utilisées</vt:lpstr>
      <vt:lpstr>Structure moleculaire en phase gaz</vt:lpstr>
      <vt:lpstr>Structure moleculaire en phase gaz</vt:lpstr>
      <vt:lpstr>Structure moleculaire en phase gaz</vt:lpstr>
      <vt:lpstr>Structure moleculaire en phase gaz</vt:lpstr>
      <vt:lpstr>Structure moleculaire en phase gaz</vt:lpstr>
      <vt:lpstr>Recherches de l’équipes BMS</vt:lpstr>
      <vt:lpstr>General motivations</vt:lpstr>
      <vt:lpstr>Scientific background</vt:lpstr>
      <vt:lpstr>Scientific background</vt:lpstr>
      <vt:lpstr>How to study the indirect effects</vt:lpstr>
      <vt:lpstr>Alternative method</vt:lpstr>
      <vt:lpstr>Set-up technical schema</vt:lpstr>
      <vt:lpstr>Preliminary results (1)</vt:lpstr>
      <vt:lpstr>Preliminary result (2)</vt:lpstr>
      <vt:lpstr>Irradiation platform</vt:lpstr>
      <vt:lpstr>Comparison with the condensed phase</vt:lpstr>
      <vt:lpstr>Radiosensitizer effects</vt:lpstr>
      <vt:lpstr>Institut Interdisciplinaire en Sciences Expérimentales (IISE)</vt:lpstr>
      <vt:lpstr>Institut Interdisciplinaire en Sciences Expérimentales (IISE)</vt:lpstr>
      <vt:lpstr>Institut Interdisciplinaire en Sciences Expérimentales (IISE)</vt:lpstr>
      <vt:lpstr>A construire : Liens IISE / Pôle SET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Sébastien Forget</dc:creator>
  <cp:lastModifiedBy>Administratreure</cp:lastModifiedBy>
  <cp:revision>99</cp:revision>
  <dcterms:created xsi:type="dcterms:W3CDTF">2013-08-20T13:01:44Z</dcterms:created>
  <dcterms:modified xsi:type="dcterms:W3CDTF">2016-03-23T09:07:27Z</dcterms:modified>
</cp:coreProperties>
</file>