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lvl1pPr defTabSz="457200">
      <a:defRPr sz="2400">
        <a:latin typeface="Gotham HTF Book"/>
        <a:ea typeface="Gotham HTF Book"/>
        <a:cs typeface="Gotham HTF Book"/>
        <a:sym typeface="Gotham HTF Book"/>
      </a:defRPr>
    </a:lvl1pPr>
    <a:lvl2pPr indent="457200" defTabSz="457200">
      <a:defRPr sz="2400">
        <a:latin typeface="Gotham HTF Book"/>
        <a:ea typeface="Gotham HTF Book"/>
        <a:cs typeface="Gotham HTF Book"/>
        <a:sym typeface="Gotham HTF Book"/>
      </a:defRPr>
    </a:lvl2pPr>
    <a:lvl3pPr indent="914400" defTabSz="457200">
      <a:defRPr sz="2400">
        <a:latin typeface="Gotham HTF Book"/>
        <a:ea typeface="Gotham HTF Book"/>
        <a:cs typeface="Gotham HTF Book"/>
        <a:sym typeface="Gotham HTF Book"/>
      </a:defRPr>
    </a:lvl3pPr>
    <a:lvl4pPr indent="1371600" defTabSz="457200">
      <a:defRPr sz="2400">
        <a:latin typeface="Gotham HTF Book"/>
        <a:ea typeface="Gotham HTF Book"/>
        <a:cs typeface="Gotham HTF Book"/>
        <a:sym typeface="Gotham HTF Book"/>
      </a:defRPr>
    </a:lvl4pPr>
    <a:lvl5pPr indent="1828800" defTabSz="457200">
      <a:defRPr sz="2400">
        <a:latin typeface="Gotham HTF Book"/>
        <a:ea typeface="Gotham HTF Book"/>
        <a:cs typeface="Gotham HTF Book"/>
        <a:sym typeface="Gotham HTF Book"/>
      </a:defRPr>
    </a:lvl5pPr>
    <a:lvl6pPr defTabSz="457200">
      <a:defRPr sz="2400">
        <a:latin typeface="Gotham HTF Book"/>
        <a:ea typeface="Gotham HTF Book"/>
        <a:cs typeface="Gotham HTF Book"/>
        <a:sym typeface="Gotham HTF Book"/>
      </a:defRPr>
    </a:lvl6pPr>
    <a:lvl7pPr defTabSz="457200">
      <a:defRPr sz="2400">
        <a:latin typeface="Gotham HTF Book"/>
        <a:ea typeface="Gotham HTF Book"/>
        <a:cs typeface="Gotham HTF Book"/>
        <a:sym typeface="Gotham HTF Book"/>
      </a:defRPr>
    </a:lvl7pPr>
    <a:lvl8pPr defTabSz="457200">
      <a:defRPr sz="2400">
        <a:latin typeface="Gotham HTF Book"/>
        <a:ea typeface="Gotham HTF Book"/>
        <a:cs typeface="Gotham HTF Book"/>
        <a:sym typeface="Gotham HTF Book"/>
      </a:defRPr>
    </a:lvl8pPr>
    <a:lvl9pPr defTabSz="457200">
      <a:defRPr sz="2400">
        <a:latin typeface="Gotham HTF Book"/>
        <a:ea typeface="Gotham HTF Book"/>
        <a:cs typeface="Gotham HTF Book"/>
        <a:sym typeface="Gotham HTF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Gotham HTF Book"/>
          <a:ea typeface="Gotham HTF Book"/>
          <a:cs typeface="Gotham HTF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otham HTF Book"/>
          <a:ea typeface="Gotham HTF Book"/>
          <a:cs typeface="Gotham HTF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otham HTF Book"/>
          <a:ea typeface="Gotham HTF Book"/>
          <a:cs typeface="Gotham HTF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otham HTF Book"/>
          <a:ea typeface="Gotham HTF Book"/>
          <a:cs typeface="Gotham HTF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Gotham HTF Book"/>
          <a:ea typeface="Gotham HTF Book"/>
          <a:cs typeface="Gotham HTF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otham HTF Book"/>
          <a:ea typeface="Gotham HTF Book"/>
          <a:cs typeface="Gotham HTF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otham HTF Book"/>
          <a:ea typeface="Gotham HTF Book"/>
          <a:cs typeface="Gotham HTF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otham HTF Book"/>
          <a:ea typeface="Gotham HTF Book"/>
          <a:cs typeface="Gotham HTF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otham HTF Book"/>
          <a:ea typeface="Gotham HTF Book"/>
          <a:cs typeface="Gotham HTF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otham HTF Book"/>
          <a:ea typeface="Gotham HTF Book"/>
          <a:cs typeface="Gotham HTF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otham HTF Book"/>
          <a:ea typeface="Gotham HTF Book"/>
          <a:cs typeface="Gotham HTF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A0013"/>
                </a:solidFill>
              </a:rPr>
              <a:t>Cliquez et modifiez le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Cliquez pour modifier les styles du texte du masque</a:t>
            </a:r>
            <a:endParaRPr sz="3200"/>
          </a:p>
          <a:p>
            <a:pPr lvl="1">
              <a:defRPr sz="1800"/>
            </a:pPr>
            <a:r>
              <a:rPr sz="3200"/>
              <a:t>Deuxième niveau</a:t>
            </a:r>
            <a:endParaRPr sz="3200"/>
          </a:p>
          <a:p>
            <a:pPr lvl="2">
              <a:defRPr sz="1800"/>
            </a:pPr>
            <a:r>
              <a:rPr sz="3200"/>
              <a:t>Troisième niveau</a:t>
            </a:r>
            <a:endParaRPr sz="3200"/>
          </a:p>
          <a:p>
            <a:pPr lvl="3">
              <a:defRPr sz="1800"/>
            </a:pPr>
            <a:r>
              <a:rPr sz="3200"/>
              <a:t>Quatrième niveau</a:t>
            </a:r>
            <a:endParaRPr sz="3200"/>
          </a:p>
          <a:p>
            <a:pPr lvl="4">
              <a:defRPr sz="1800"/>
            </a:pPr>
            <a:r>
              <a:rPr sz="3200"/>
              <a:t>Cinquième niveau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A0013"/>
                </a:solidFill>
              </a:rPr>
              <a:t>Cliquez et modifiez le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Cliquez pour modifier les styles du texte du masque</a:t>
            </a:r>
            <a:endParaRPr sz="3200"/>
          </a:p>
          <a:p>
            <a:pPr lvl="1">
              <a:defRPr sz="1800"/>
            </a:pPr>
            <a:r>
              <a:rPr sz="3200"/>
              <a:t>Deuxième niveau</a:t>
            </a:r>
            <a:endParaRPr sz="3200"/>
          </a:p>
          <a:p>
            <a:pPr lvl="2">
              <a:defRPr sz="1800"/>
            </a:pPr>
            <a:r>
              <a:rPr sz="3200"/>
              <a:t>Troisième niveau</a:t>
            </a:r>
            <a:endParaRPr sz="3200"/>
          </a:p>
          <a:p>
            <a:pPr lvl="3">
              <a:defRPr sz="1800"/>
            </a:pPr>
            <a:r>
              <a:rPr sz="3200"/>
              <a:t>Quatrième niveau</a:t>
            </a:r>
            <a:endParaRPr sz="3200"/>
          </a:p>
          <a:p>
            <a:pPr lvl="4">
              <a:defRPr sz="1800"/>
            </a:pPr>
            <a:r>
              <a:rPr sz="3200"/>
              <a:t>Cinquième niveau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A0013"/>
                </a:solidFill>
              </a:rPr>
              <a:t>Cliquez et modifiez le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Cliquez pour modifier les styles du texte du masque</a:t>
            </a:r>
            <a:endParaRPr sz="3200"/>
          </a:p>
          <a:p>
            <a:pPr lvl="1">
              <a:defRPr sz="1800"/>
            </a:pPr>
            <a:r>
              <a:rPr sz="3200"/>
              <a:t>Deuxième niveau</a:t>
            </a:r>
            <a:endParaRPr sz="3200"/>
          </a:p>
          <a:p>
            <a:pPr lvl="2">
              <a:defRPr sz="1800"/>
            </a:pPr>
            <a:r>
              <a:rPr sz="3200"/>
              <a:t>Troisième niveau</a:t>
            </a:r>
            <a:endParaRPr sz="3200"/>
          </a:p>
          <a:p>
            <a:pPr lvl="3">
              <a:defRPr sz="1800"/>
            </a:pPr>
            <a:r>
              <a:rPr sz="3200"/>
              <a:t>Quatrième niveau</a:t>
            </a:r>
            <a:endParaRPr sz="3200"/>
          </a:p>
          <a:p>
            <a:pPr lvl="4">
              <a:defRPr sz="1800"/>
            </a:pPr>
            <a:r>
              <a:rPr sz="3200"/>
              <a:t>Cinquième niveau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A0013"/>
                </a:solidFill>
              </a:rPr>
              <a:t>Cliquez et modifiez le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Cliquez pour modifier les styles du texte du masque</a:t>
            </a:r>
            <a:endParaRPr sz="3200"/>
          </a:p>
          <a:p>
            <a:pPr lvl="1">
              <a:defRPr sz="1800"/>
            </a:pPr>
            <a:r>
              <a:rPr sz="3200"/>
              <a:t>Deuxième niveau</a:t>
            </a:r>
            <a:endParaRPr sz="3200"/>
          </a:p>
          <a:p>
            <a:pPr lvl="2">
              <a:defRPr sz="1800"/>
            </a:pPr>
            <a:r>
              <a:rPr sz="3200"/>
              <a:t>Troisième niveau</a:t>
            </a:r>
            <a:endParaRPr sz="3200"/>
          </a:p>
          <a:p>
            <a:pPr lvl="3">
              <a:defRPr sz="1800"/>
            </a:pPr>
            <a:r>
              <a:rPr sz="3200"/>
              <a:t>Quatrième niveau</a:t>
            </a:r>
            <a:endParaRPr sz="3200"/>
          </a:p>
          <a:p>
            <a:pPr lvl="4">
              <a:defRPr sz="1800"/>
            </a:pPr>
            <a:r>
              <a:rPr sz="3200"/>
              <a:t>Cinquième niveau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A0013"/>
                </a:solidFill>
              </a:rPr>
              <a:t>Cliquez et modifiez le titre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Cliquez pour modifier les styles du texte du masque</a:t>
            </a:r>
            <a:endParaRPr sz="3200"/>
          </a:p>
          <a:p>
            <a:pPr lvl="1">
              <a:defRPr sz="1800"/>
            </a:pPr>
            <a:r>
              <a:rPr sz="3200"/>
              <a:t>Deuxième niveau</a:t>
            </a:r>
            <a:endParaRPr sz="3200"/>
          </a:p>
          <a:p>
            <a:pPr lvl="2">
              <a:defRPr sz="1800"/>
            </a:pPr>
            <a:r>
              <a:rPr sz="3200"/>
              <a:t>Troisième niveau</a:t>
            </a:r>
            <a:endParaRPr sz="3200"/>
          </a:p>
          <a:p>
            <a:pPr lvl="3">
              <a:defRPr sz="1800"/>
            </a:pPr>
            <a:r>
              <a:rPr sz="3200"/>
              <a:t>Quatrième niveau</a:t>
            </a:r>
            <a:endParaRPr sz="3200"/>
          </a:p>
          <a:p>
            <a:pPr lvl="4">
              <a:defRPr sz="1800"/>
            </a:pPr>
            <a:r>
              <a:rPr sz="3200"/>
              <a:t>Cinquième niveau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8259762" y="6185217"/>
            <a:ext cx="54133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888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584200"/>
            <a:ext cx="8229600" cy="1666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A0013"/>
                </a:solidFill>
              </a:rPr>
              <a:t>Cliquez et modifiez le titre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2251075"/>
            <a:ext cx="8229600" cy="460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Cliquez pour modifier les styles du texte du masque</a:t>
            </a:r>
            <a:endParaRPr sz="3200"/>
          </a:p>
          <a:p>
            <a:pPr lvl="1">
              <a:defRPr sz="1800"/>
            </a:pPr>
            <a:r>
              <a:rPr sz="3200"/>
              <a:t>Deuxième niveau</a:t>
            </a:r>
            <a:endParaRPr sz="3200"/>
          </a:p>
          <a:p>
            <a:pPr lvl="2">
              <a:defRPr sz="1800"/>
            </a:pPr>
            <a:r>
              <a:rPr sz="3200"/>
              <a:t>Troisième niveau</a:t>
            </a:r>
            <a:endParaRPr sz="3200"/>
          </a:p>
          <a:p>
            <a:pPr lvl="3">
              <a:defRPr sz="1800"/>
            </a:pPr>
            <a:r>
              <a:rPr sz="3200"/>
              <a:t>Quatrième niveau</a:t>
            </a:r>
            <a:endParaRPr sz="3200"/>
          </a:p>
          <a:p>
            <a:pPr lvl="4">
              <a:defRPr sz="1800"/>
            </a:pPr>
            <a:r>
              <a:rPr sz="3200"/>
              <a:t>Cinquième niveau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7670800" y="6142354"/>
            <a:ext cx="588963" cy="3327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spd="med" advClick="1"/>
  <p:txStyles>
    <p:titleStyle>
      <a:lvl1pPr defTabSz="457200">
        <a:defRPr sz="3600">
          <a:solidFill>
            <a:srgbClr val="BA0013"/>
          </a:solidFill>
          <a:latin typeface="Gotham HTF Book"/>
          <a:ea typeface="Gotham HTF Book"/>
          <a:cs typeface="Gotham HTF Book"/>
          <a:sym typeface="Gotham HTF Book"/>
        </a:defRPr>
      </a:lvl1pPr>
      <a:lvl2pPr defTabSz="457200">
        <a:defRPr sz="3600">
          <a:solidFill>
            <a:srgbClr val="BA0013"/>
          </a:solidFill>
          <a:latin typeface="Gotham HTF Book"/>
          <a:ea typeface="Gotham HTF Book"/>
          <a:cs typeface="Gotham HTF Book"/>
          <a:sym typeface="Gotham HTF Book"/>
        </a:defRPr>
      </a:lvl2pPr>
      <a:lvl3pPr defTabSz="457200">
        <a:defRPr sz="3600">
          <a:solidFill>
            <a:srgbClr val="BA0013"/>
          </a:solidFill>
          <a:latin typeface="Gotham HTF Book"/>
          <a:ea typeface="Gotham HTF Book"/>
          <a:cs typeface="Gotham HTF Book"/>
          <a:sym typeface="Gotham HTF Book"/>
        </a:defRPr>
      </a:lvl3pPr>
      <a:lvl4pPr defTabSz="457200">
        <a:defRPr sz="3600">
          <a:solidFill>
            <a:srgbClr val="BA0013"/>
          </a:solidFill>
          <a:latin typeface="Gotham HTF Book"/>
          <a:ea typeface="Gotham HTF Book"/>
          <a:cs typeface="Gotham HTF Book"/>
          <a:sym typeface="Gotham HTF Book"/>
        </a:defRPr>
      </a:lvl4pPr>
      <a:lvl5pPr defTabSz="457200">
        <a:defRPr sz="3600">
          <a:solidFill>
            <a:srgbClr val="BA0013"/>
          </a:solidFill>
          <a:latin typeface="Gotham HTF Book"/>
          <a:ea typeface="Gotham HTF Book"/>
          <a:cs typeface="Gotham HTF Book"/>
          <a:sym typeface="Gotham HTF Book"/>
        </a:defRPr>
      </a:lvl5pPr>
      <a:lvl6pPr indent="457200" defTabSz="457200">
        <a:defRPr sz="3600">
          <a:solidFill>
            <a:srgbClr val="BA0013"/>
          </a:solidFill>
          <a:latin typeface="Gotham HTF Book"/>
          <a:ea typeface="Gotham HTF Book"/>
          <a:cs typeface="Gotham HTF Book"/>
          <a:sym typeface="Gotham HTF Book"/>
        </a:defRPr>
      </a:lvl6pPr>
      <a:lvl7pPr indent="914400" defTabSz="457200">
        <a:defRPr sz="3600">
          <a:solidFill>
            <a:srgbClr val="BA0013"/>
          </a:solidFill>
          <a:latin typeface="Gotham HTF Book"/>
          <a:ea typeface="Gotham HTF Book"/>
          <a:cs typeface="Gotham HTF Book"/>
          <a:sym typeface="Gotham HTF Book"/>
        </a:defRPr>
      </a:lvl7pPr>
      <a:lvl8pPr indent="1371600" defTabSz="457200">
        <a:defRPr sz="3600">
          <a:solidFill>
            <a:srgbClr val="BA0013"/>
          </a:solidFill>
          <a:latin typeface="Gotham HTF Book"/>
          <a:ea typeface="Gotham HTF Book"/>
          <a:cs typeface="Gotham HTF Book"/>
          <a:sym typeface="Gotham HTF Book"/>
        </a:defRPr>
      </a:lvl8pPr>
      <a:lvl9pPr indent="1828800" defTabSz="457200">
        <a:defRPr sz="3600">
          <a:solidFill>
            <a:srgbClr val="BA0013"/>
          </a:solidFill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»"/>
        <a:defRPr sz="3200">
          <a:latin typeface="Gotham HTF Book"/>
          <a:ea typeface="Gotham HTF Book"/>
          <a:cs typeface="Gotham HTF Book"/>
          <a:sym typeface="Gotham HTF Book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Gotham HTF Book"/>
          <a:ea typeface="Gotham HTF Book"/>
          <a:cs typeface="Gotham HTF Book"/>
          <a:sym typeface="Gotham HTF Book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Gotham HTF Book"/>
          <a:ea typeface="Gotham HTF Book"/>
          <a:cs typeface="Gotham HTF Book"/>
          <a:sym typeface="Gotham HTF Book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Gotham HTF Book"/>
          <a:ea typeface="Gotham HTF Book"/>
          <a:cs typeface="Gotham HTF Book"/>
          <a:sym typeface="Gotham HTF Book"/>
        </a:defRPr>
      </a:lvl4pPr>
      <a:lvl5pPr marL="2235200" indent="-406400" defTabSz="457200">
        <a:spcBef>
          <a:spcPts val="700"/>
        </a:spcBef>
        <a:buSzPct val="100000"/>
        <a:buFont typeface="Arial"/>
        <a:buChar char="»"/>
        <a:defRPr sz="3200">
          <a:latin typeface="Gotham HTF Book"/>
          <a:ea typeface="Gotham HTF Book"/>
          <a:cs typeface="Gotham HTF Book"/>
          <a:sym typeface="Gotham HTF Book"/>
        </a:defRPr>
      </a:lvl5pPr>
      <a:lvl6pPr marL="2692400" indent="-406400" defTabSz="457200">
        <a:spcBef>
          <a:spcPts val="700"/>
        </a:spcBef>
        <a:buSzPct val="100000"/>
        <a:buFont typeface="Arial"/>
        <a:buChar char="•"/>
        <a:defRPr sz="3200">
          <a:latin typeface="Gotham HTF Book"/>
          <a:ea typeface="Gotham HTF Book"/>
          <a:cs typeface="Gotham HTF Book"/>
          <a:sym typeface="Gotham HTF Book"/>
        </a:defRPr>
      </a:lvl6pPr>
      <a:lvl7pPr marL="3149600" indent="-406400" defTabSz="457200">
        <a:spcBef>
          <a:spcPts val="700"/>
        </a:spcBef>
        <a:buSzPct val="100000"/>
        <a:buFont typeface="Arial"/>
        <a:buChar char="•"/>
        <a:defRPr sz="3200">
          <a:latin typeface="Gotham HTF Book"/>
          <a:ea typeface="Gotham HTF Book"/>
          <a:cs typeface="Gotham HTF Book"/>
          <a:sym typeface="Gotham HTF Book"/>
        </a:defRPr>
      </a:lvl7pPr>
      <a:lvl8pPr marL="3606800" indent="-406400" defTabSz="457200">
        <a:spcBef>
          <a:spcPts val="700"/>
        </a:spcBef>
        <a:buSzPct val="100000"/>
        <a:buFont typeface="Arial"/>
        <a:buChar char="•"/>
        <a:defRPr sz="3200">
          <a:latin typeface="Gotham HTF Book"/>
          <a:ea typeface="Gotham HTF Book"/>
          <a:cs typeface="Gotham HTF Book"/>
          <a:sym typeface="Gotham HTF Book"/>
        </a:defRPr>
      </a:lvl8pPr>
      <a:lvl9pPr marL="4064000" indent="-406400" defTabSz="457200">
        <a:spcBef>
          <a:spcPts val="700"/>
        </a:spcBef>
        <a:buSzPct val="100000"/>
        <a:buFont typeface="Arial"/>
        <a:buChar char="•"/>
        <a:defRPr sz="3200"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algn="ct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ct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ct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ct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ct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ct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ct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ct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ct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4294967295"/>
          </p:nvPr>
        </p:nvSpPr>
        <p:spPr>
          <a:xfrm>
            <a:off x="1504950" y="3960812"/>
            <a:ext cx="6207125" cy="6350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 lvl="0" marL="0" indent="0" algn="ctr" defTabSz="265175">
              <a:spcBef>
                <a:spcPts val="400"/>
              </a:spcBef>
              <a:buSzTx/>
              <a:buNone/>
              <a:defRPr sz="1800"/>
            </a:pPr>
            <a:r>
              <a:rPr sz="1856">
                <a:solidFill>
                  <a:srgbClr val="BF001A"/>
                </a:solidFill>
              </a:rPr>
              <a:t>Les données de l</a:t>
            </a:r>
            <a:r>
              <a:rPr sz="1856">
                <a:solidFill>
                  <a:srgbClr val="BF001A"/>
                </a:solidFill>
              </a:rPr>
              <a:t>’Anthropocène</a:t>
            </a:r>
            <a:endParaRPr sz="1856">
              <a:solidFill>
                <a:srgbClr val="BF001A"/>
              </a:solidFill>
            </a:endParaRPr>
          </a:p>
          <a:p>
            <a:pPr lvl="0" marL="0" indent="0" algn="ctr" defTabSz="265175">
              <a:spcBef>
                <a:spcPts val="300"/>
              </a:spcBef>
              <a:buSzTx/>
              <a:buNone/>
              <a:defRPr sz="1800"/>
            </a:pPr>
            <a:r>
              <a:rPr sz="1392">
                <a:solidFill>
                  <a:srgbClr val="BF001A"/>
                </a:solidFill>
              </a:rPr>
              <a:t>Collecte, analyse et modélisation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 idx="4294967295"/>
          </p:nvPr>
        </p:nvSpPr>
        <p:spPr>
          <a:xfrm>
            <a:off x="457200" y="8461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67" name="Shape 67"/>
          <p:cNvSpPr/>
          <p:nvPr>
            <p:ph type="body" idx="4294967295"/>
          </p:nvPr>
        </p:nvSpPr>
        <p:spPr>
          <a:xfrm>
            <a:off x="457200" y="2251075"/>
            <a:ext cx="8229600" cy="36861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>
                <a:solidFill>
                  <a:srgbClr val="191818"/>
                </a:solidFill>
              </a:defRPr>
            </a:pPr>
          </a:p>
        </p:txBody>
      </p:sp>
      <p:pic>
        <p:nvPicPr>
          <p:cNvPr id="68" name="carbon pricing chart world bank.png" descr="carbon pricing chart world ban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3312" y="-90488"/>
            <a:ext cx="550068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 idx="4294967295"/>
          </p:nvPr>
        </p:nvSpPr>
        <p:spPr>
          <a:xfrm>
            <a:off x="457200" y="8461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71" name="Shape 71"/>
          <p:cNvSpPr/>
          <p:nvPr>
            <p:ph type="body" idx="4294967295"/>
          </p:nvPr>
        </p:nvSpPr>
        <p:spPr>
          <a:xfrm>
            <a:off x="457200" y="2251075"/>
            <a:ext cx="8229600" cy="36861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>
                <a:solidFill>
                  <a:srgbClr val="191818"/>
                </a:solidFill>
              </a:defRPr>
            </a:pPr>
          </a:p>
        </p:txBody>
      </p:sp>
      <p:pic>
        <p:nvPicPr>
          <p:cNvPr id="72" name="Proposition_listes_deroulantes.png" descr="Proposition_listes_deroulantes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 idx="4294967295"/>
          </p:nvPr>
        </p:nvSpPr>
        <p:spPr>
          <a:xfrm>
            <a:off x="457200" y="8461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BA0013"/>
                </a:solidFill>
              </a:rPr>
              <a:t>Penser conjointement le Monde et la Terre</a:t>
            </a:r>
          </a:p>
        </p:txBody>
      </p:sp>
      <p:sp>
        <p:nvSpPr>
          <p:cNvPr id="38" name="Shape 38"/>
          <p:cNvSpPr/>
          <p:nvPr>
            <p:ph type="body" idx="4294967295"/>
          </p:nvPr>
        </p:nvSpPr>
        <p:spPr>
          <a:xfrm>
            <a:off x="457200" y="2070100"/>
            <a:ext cx="8229600" cy="36861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lnSpc>
                <a:spcPct val="80000"/>
              </a:lnSpc>
              <a:buSzTx/>
              <a:buNone/>
              <a:defRPr sz="1800"/>
            </a:pPr>
            <a:endParaRPr sz="1000">
              <a:solidFill>
                <a:srgbClr val="191818"/>
              </a:solidFill>
            </a:endParaRPr>
          </a:p>
          <a:p>
            <a:pPr lvl="0" marL="0" indent="0">
              <a:lnSpc>
                <a:spcPct val="80000"/>
              </a:lnSpc>
              <a:spcBef>
                <a:spcPts val="600"/>
              </a:spcBef>
              <a:buClr>
                <a:srgbClr val="191818"/>
              </a:buClr>
              <a:buChar char="•"/>
              <a:defRPr sz="1800"/>
            </a:pPr>
            <a:r>
              <a:rPr sz="2700">
                <a:solidFill>
                  <a:srgbClr val="191818"/>
                </a:solidFill>
              </a:rPr>
              <a:t>Des enjeux thématiques et méthodologiques qui imposent un travail commun entre sciences naturelles et sciences humaines et sociales</a:t>
            </a:r>
            <a:endParaRPr sz="2700">
              <a:solidFill>
                <a:srgbClr val="191818"/>
              </a:solidFill>
            </a:endParaRPr>
          </a:p>
          <a:p>
            <a:pPr lvl="0" marL="0" indent="0">
              <a:lnSpc>
                <a:spcPct val="80000"/>
              </a:lnSpc>
              <a:buSzTx/>
              <a:buNone/>
              <a:defRPr sz="1800"/>
            </a:pPr>
            <a:endParaRPr sz="2700">
              <a:solidFill>
                <a:srgbClr val="191818"/>
              </a:solidFill>
            </a:endParaRPr>
          </a:p>
          <a:p>
            <a:pPr lvl="0" marL="0" indent="0">
              <a:lnSpc>
                <a:spcPct val="80000"/>
              </a:lnSpc>
              <a:spcBef>
                <a:spcPts val="600"/>
              </a:spcBef>
              <a:buClr>
                <a:srgbClr val="191818"/>
              </a:buClr>
              <a:buChar char="•"/>
              <a:defRPr sz="1800"/>
            </a:pPr>
            <a:r>
              <a:rPr sz="2700">
                <a:solidFill>
                  <a:srgbClr val="191818"/>
                </a:solidFill>
              </a:rPr>
              <a:t>Deux dimensions centrales :</a:t>
            </a:r>
            <a:endParaRPr sz="2700">
              <a:solidFill>
                <a:srgbClr val="191818"/>
              </a:solidFill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buClr>
                <a:srgbClr val="191818"/>
              </a:buClr>
              <a:defRPr sz="1800"/>
            </a:pPr>
            <a:r>
              <a:rPr sz="2400">
                <a:solidFill>
                  <a:srgbClr val="191818"/>
                </a:solidFill>
              </a:rPr>
              <a:t>Représentation</a:t>
            </a:r>
            <a:endParaRPr sz="2400">
              <a:solidFill>
                <a:srgbClr val="191818"/>
              </a:solidFill>
            </a:endParaRPr>
          </a:p>
          <a:p>
            <a:pPr lvl="1" marL="285750" indent="17145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i="1" sz="2000">
                <a:solidFill>
                  <a:srgbClr val="191818"/>
                </a:solidFill>
              </a:rPr>
              <a:t>	</a:t>
            </a:r>
            <a:r>
              <a:rPr i="1" sz="1700">
                <a:solidFill>
                  <a:srgbClr val="191818"/>
                </a:solidFill>
              </a:rPr>
              <a:t>Question de l</a:t>
            </a:r>
            <a:r>
              <a:rPr i="1" sz="1700">
                <a:solidFill>
                  <a:srgbClr val="191818"/>
                </a:solidFill>
              </a:rPr>
              <a:t>’</a:t>
            </a:r>
            <a:r>
              <a:rPr i="1" sz="1700">
                <a:solidFill>
                  <a:srgbClr val="191818"/>
                </a:solidFill>
              </a:rPr>
              <a:t>interopérabilité des données</a:t>
            </a:r>
            <a:endParaRPr i="1" sz="1700">
              <a:solidFill>
                <a:srgbClr val="191818"/>
              </a:solidFill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buClr>
                <a:srgbClr val="191818"/>
              </a:buClr>
              <a:defRPr sz="1800"/>
            </a:pPr>
            <a:r>
              <a:rPr sz="2400">
                <a:solidFill>
                  <a:srgbClr val="191818"/>
                </a:solidFill>
              </a:rPr>
              <a:t>Gouvernement</a:t>
            </a:r>
            <a:endParaRPr sz="2400">
              <a:solidFill>
                <a:srgbClr val="191818"/>
              </a:solidFill>
            </a:endParaRPr>
          </a:p>
          <a:p>
            <a:pPr lvl="1" marL="285750" indent="17145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400">
                <a:solidFill>
                  <a:srgbClr val="191818"/>
                </a:solidFill>
              </a:rPr>
              <a:t>	</a:t>
            </a:r>
            <a:r>
              <a:rPr i="1" sz="1700">
                <a:solidFill>
                  <a:srgbClr val="191818"/>
                </a:solidFill>
              </a:rPr>
              <a:t>Question des rapports entre science, expertise et politique</a:t>
            </a:r>
          </a:p>
        </p:txBody>
      </p:sp>
    </p:spTree>
  </p:cSld>
  <p:clrMapOvr>
    <a:masterClrMapping/>
  </p:clrMapOvr>
  <p:transition spd="slow" advClick="1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 idx="4294967295"/>
          </p:nvPr>
        </p:nvSpPr>
        <p:spPr>
          <a:xfrm>
            <a:off x="457200" y="8461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BA0013"/>
                </a:solidFill>
              </a:rPr>
              <a:t>5 établissements</a:t>
            </a:r>
          </a:p>
        </p:txBody>
      </p:sp>
      <p:sp>
        <p:nvSpPr>
          <p:cNvPr id="41" name="Shape 41"/>
          <p:cNvSpPr/>
          <p:nvPr>
            <p:ph type="body" idx="4294967295"/>
          </p:nvPr>
        </p:nvSpPr>
        <p:spPr>
          <a:xfrm>
            <a:off x="457200" y="2251075"/>
            <a:ext cx="8229600" cy="36861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lr>
                <a:srgbClr val="191818"/>
              </a:buClr>
              <a:buChar char="•"/>
              <a:defRPr>
                <a:solidFill>
                  <a:srgbClr val="191818"/>
                </a:solidFill>
              </a:defRPr>
            </a:pPr>
          </a:p>
        </p:txBody>
      </p:sp>
      <p:pic>
        <p:nvPicPr>
          <p:cNvPr id="42" name="pdlt_bandeau_equipes.png" descr="pdlt_bandeau_equip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003550"/>
            <a:ext cx="9144000" cy="2330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 idx="4294967295"/>
          </p:nvPr>
        </p:nvSpPr>
        <p:spPr>
          <a:xfrm>
            <a:off x="457200" y="1724025"/>
            <a:ext cx="3008313" cy="116205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defTabSz="452627">
              <a:defRPr b="1" sz="3564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564">
                <a:solidFill>
                  <a:srgbClr val="BA0013"/>
                </a:solidFill>
              </a:rPr>
              <a:t>22 équipes de recherche</a:t>
            </a:r>
          </a:p>
        </p:txBody>
      </p:sp>
      <p:sp>
        <p:nvSpPr>
          <p:cNvPr id="45" name="Shape 45"/>
          <p:cNvSpPr/>
          <p:nvPr>
            <p:ph type="body" idx="4294967295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46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6737" y="522287"/>
            <a:ext cx="59055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 idx="4294967295"/>
          </p:nvPr>
        </p:nvSpPr>
        <p:spPr>
          <a:xfrm>
            <a:off x="457200" y="8461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BA0013"/>
                </a:solidFill>
              </a:rPr>
              <a:t>Trois épreuves </a:t>
            </a:r>
            <a:br>
              <a:rPr b="1" sz="2800">
                <a:solidFill>
                  <a:srgbClr val="BA0013"/>
                </a:solidFill>
              </a:rPr>
            </a:br>
            <a:r>
              <a:rPr b="1" sz="2400">
                <a:solidFill>
                  <a:srgbClr val="BA0013"/>
                </a:solidFill>
              </a:rPr>
              <a:t>pour incarner ces deux dimensions</a:t>
            </a:r>
          </a:p>
        </p:txBody>
      </p:sp>
      <p:sp>
        <p:nvSpPr>
          <p:cNvPr id="49" name="Shape 49"/>
          <p:cNvSpPr/>
          <p:nvPr>
            <p:ph type="body" idx="4294967295"/>
          </p:nvPr>
        </p:nvSpPr>
        <p:spPr>
          <a:xfrm>
            <a:off x="457200" y="2251075"/>
            <a:ext cx="8229600" cy="36861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171235" indent="-171235" defTabSz="429768">
              <a:lnSpc>
                <a:spcPct val="80000"/>
              </a:lnSpc>
              <a:spcBef>
                <a:spcPts val="300"/>
              </a:spcBef>
              <a:buClr>
                <a:srgbClr val="191818"/>
              </a:buClr>
              <a:buChar char="•"/>
              <a:defRPr sz="1800"/>
            </a:pPr>
            <a:r>
              <a:rPr b="1" i="1" sz="1598">
                <a:solidFill>
                  <a:srgbClr val="191818"/>
                </a:solidFill>
              </a:rPr>
              <a:t>Géopolitique des dioxydes de carbone</a:t>
            </a:r>
            <a:endParaRPr sz="1598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b="1" sz="1222">
                <a:solidFill>
                  <a:srgbClr val="191818"/>
                </a:solidFill>
              </a:rPr>
              <a:t>	</a:t>
            </a:r>
            <a:r>
              <a:rPr i="1" sz="1222">
                <a:solidFill>
                  <a:srgbClr val="191818"/>
                </a:solidFill>
              </a:rPr>
              <a:t>Pilotes : </a:t>
            </a:r>
            <a:endParaRPr i="1" sz="1222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b="1" sz="1222">
                <a:solidFill>
                  <a:srgbClr val="191818"/>
                </a:solidFill>
              </a:rPr>
              <a:t>	Marc Robert</a:t>
            </a:r>
            <a:r>
              <a:rPr sz="1222">
                <a:solidFill>
                  <a:srgbClr val="191818"/>
                </a:solidFill>
              </a:rPr>
              <a:t> (Professeur de chimie à l</a:t>
            </a:r>
            <a:r>
              <a:rPr sz="1222">
                <a:solidFill>
                  <a:srgbClr val="191818"/>
                </a:solidFill>
              </a:rPr>
              <a:t>’</a:t>
            </a:r>
            <a:r>
              <a:rPr sz="1222">
                <a:solidFill>
                  <a:srgbClr val="191818"/>
                </a:solidFill>
              </a:rPr>
              <a:t>Université Paris Diderot – UMR LEM) </a:t>
            </a:r>
            <a:endParaRPr sz="1222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b="1" sz="1222">
                <a:solidFill>
                  <a:srgbClr val="191818"/>
                </a:solidFill>
              </a:rPr>
              <a:t>	Avner Bar-Hen</a:t>
            </a:r>
            <a:r>
              <a:rPr sz="1222">
                <a:solidFill>
                  <a:srgbClr val="191818"/>
                </a:solidFill>
              </a:rPr>
              <a:t> (Professeur de statistique à l</a:t>
            </a:r>
            <a:r>
              <a:rPr sz="1222">
                <a:solidFill>
                  <a:srgbClr val="191818"/>
                </a:solidFill>
              </a:rPr>
              <a:t>’</a:t>
            </a:r>
            <a:r>
              <a:rPr sz="1222">
                <a:solidFill>
                  <a:srgbClr val="191818"/>
                </a:solidFill>
              </a:rPr>
              <a:t>Université Paris Descartes – UMR MAP5)</a:t>
            </a:r>
            <a:endParaRPr sz="1222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buSzTx/>
              <a:buNone/>
              <a:defRPr sz="1800"/>
            </a:pPr>
            <a:endParaRPr sz="1222">
              <a:solidFill>
                <a:srgbClr val="191818"/>
              </a:solidFill>
            </a:endParaRPr>
          </a:p>
          <a:p>
            <a:pPr lvl="0" marL="171235" indent="-171235" defTabSz="429768">
              <a:lnSpc>
                <a:spcPct val="80000"/>
              </a:lnSpc>
              <a:spcBef>
                <a:spcPts val="300"/>
              </a:spcBef>
              <a:buClr>
                <a:srgbClr val="191818"/>
              </a:buClr>
              <a:buChar char="•"/>
              <a:defRPr sz="1800"/>
            </a:pPr>
            <a:r>
              <a:rPr b="1" i="1" sz="1598">
                <a:solidFill>
                  <a:srgbClr val="191818"/>
                </a:solidFill>
              </a:rPr>
              <a:t>Expertise des risques et médiatisation des catastrophes</a:t>
            </a:r>
            <a:r>
              <a:rPr sz="1598">
                <a:solidFill>
                  <a:srgbClr val="191818"/>
                </a:solidFill>
              </a:rPr>
              <a:t> </a:t>
            </a:r>
            <a:endParaRPr sz="1598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sz="1222">
                <a:solidFill>
                  <a:srgbClr val="191818"/>
                </a:solidFill>
              </a:rPr>
              <a:t>	</a:t>
            </a:r>
            <a:r>
              <a:rPr i="1" sz="1222">
                <a:solidFill>
                  <a:srgbClr val="191818"/>
                </a:solidFill>
              </a:rPr>
              <a:t>Pilotes :</a:t>
            </a:r>
            <a:endParaRPr i="1" sz="1222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sz="1222">
                <a:solidFill>
                  <a:srgbClr val="191818"/>
                </a:solidFill>
              </a:rPr>
              <a:t>	</a:t>
            </a:r>
            <a:r>
              <a:rPr b="1" sz="1222">
                <a:solidFill>
                  <a:srgbClr val="191818"/>
                </a:solidFill>
              </a:rPr>
              <a:t>Thomas Ribémont</a:t>
            </a:r>
            <a:r>
              <a:rPr sz="1222">
                <a:solidFill>
                  <a:srgbClr val="191818"/>
                </a:solidFill>
              </a:rPr>
              <a:t>  (MCF en sciences politiques à l</a:t>
            </a:r>
            <a:r>
              <a:rPr sz="1222">
                <a:solidFill>
                  <a:srgbClr val="191818"/>
                </a:solidFill>
              </a:rPr>
              <a:t>’</a:t>
            </a:r>
            <a:r>
              <a:rPr sz="1222">
                <a:solidFill>
                  <a:srgbClr val="191818"/>
                </a:solidFill>
              </a:rPr>
              <a:t>Université Paris 13 Nord – UMR CERAL)</a:t>
            </a:r>
            <a:endParaRPr sz="1222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b="1" sz="1222">
                <a:solidFill>
                  <a:srgbClr val="191818"/>
                </a:solidFill>
              </a:rPr>
              <a:t>	Édouard Kaminski</a:t>
            </a:r>
            <a:r>
              <a:rPr sz="1222">
                <a:solidFill>
                  <a:srgbClr val="191818"/>
                </a:solidFill>
              </a:rPr>
              <a:t> (Professeur à l</a:t>
            </a:r>
            <a:r>
              <a:rPr sz="1222">
                <a:solidFill>
                  <a:srgbClr val="191818"/>
                </a:solidFill>
              </a:rPr>
              <a:t>’</a:t>
            </a:r>
            <a:r>
              <a:rPr sz="1222">
                <a:solidFill>
                  <a:srgbClr val="191818"/>
                </a:solidFill>
              </a:rPr>
              <a:t>IPGP - Dynamique des fluides géologiques) 	</a:t>
            </a:r>
            <a:endParaRPr sz="1222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b="1" sz="1222">
                <a:solidFill>
                  <a:srgbClr val="191818"/>
                </a:solidFill>
              </a:rPr>
              <a:t>	Claude Grasland</a:t>
            </a:r>
            <a:r>
              <a:rPr sz="1222">
                <a:solidFill>
                  <a:srgbClr val="191818"/>
                </a:solidFill>
              </a:rPr>
              <a:t> (Professeur de géographie à l</a:t>
            </a:r>
            <a:r>
              <a:rPr sz="1222">
                <a:solidFill>
                  <a:srgbClr val="191818"/>
                </a:solidFill>
              </a:rPr>
              <a:t>’</a:t>
            </a:r>
            <a:r>
              <a:rPr sz="1222">
                <a:solidFill>
                  <a:srgbClr val="191818"/>
                </a:solidFill>
              </a:rPr>
              <a:t>Université Paris Diderot – GIS CIST)</a:t>
            </a:r>
            <a:endParaRPr sz="1222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buSzTx/>
              <a:buNone/>
              <a:defRPr sz="1800"/>
            </a:pPr>
            <a:endParaRPr sz="1222">
              <a:solidFill>
                <a:srgbClr val="191818"/>
              </a:solidFill>
            </a:endParaRPr>
          </a:p>
          <a:p>
            <a:pPr lvl="0" marL="171235" indent="-171235" defTabSz="429768">
              <a:lnSpc>
                <a:spcPct val="80000"/>
              </a:lnSpc>
              <a:spcBef>
                <a:spcPts val="300"/>
              </a:spcBef>
              <a:buClr>
                <a:srgbClr val="191818"/>
              </a:buClr>
              <a:buChar char="•"/>
              <a:defRPr sz="1800"/>
            </a:pPr>
            <a:r>
              <a:rPr b="1" i="1" sz="1598">
                <a:solidFill>
                  <a:srgbClr val="191818"/>
                </a:solidFill>
              </a:rPr>
              <a:t>Dynamiques des zones critiques et conflits d</a:t>
            </a:r>
            <a:r>
              <a:rPr b="1" i="1" sz="1598">
                <a:solidFill>
                  <a:srgbClr val="191818"/>
                </a:solidFill>
              </a:rPr>
              <a:t>’</a:t>
            </a:r>
            <a:r>
              <a:rPr b="1" i="1" sz="1598">
                <a:solidFill>
                  <a:srgbClr val="191818"/>
                </a:solidFill>
              </a:rPr>
              <a:t>urbanisation</a:t>
            </a:r>
            <a:r>
              <a:rPr sz="1598">
                <a:solidFill>
                  <a:srgbClr val="191818"/>
                </a:solidFill>
              </a:rPr>
              <a:t> </a:t>
            </a:r>
            <a:endParaRPr sz="1598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b="1" sz="1222">
                <a:solidFill>
                  <a:srgbClr val="191818"/>
                </a:solidFill>
              </a:rPr>
              <a:t>	</a:t>
            </a:r>
            <a:r>
              <a:rPr i="1" sz="1222">
                <a:solidFill>
                  <a:srgbClr val="191818"/>
                </a:solidFill>
              </a:rPr>
              <a:t>Pilotes : </a:t>
            </a:r>
            <a:endParaRPr i="1" sz="1222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b="1" sz="1222">
                <a:solidFill>
                  <a:srgbClr val="191818"/>
                </a:solidFill>
              </a:rPr>
              <a:t>	Nathalie Blanc</a:t>
            </a:r>
            <a:r>
              <a:rPr sz="1222">
                <a:solidFill>
                  <a:srgbClr val="191818"/>
                </a:solidFill>
              </a:rPr>
              <a:t> (Directrice de recherches en géographie au CNRS – UMR LADYSS), </a:t>
            </a:r>
            <a:endParaRPr sz="1222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b="1" sz="1222">
                <a:solidFill>
                  <a:srgbClr val="191818"/>
                </a:solidFill>
              </a:rPr>
              <a:t>	Isabelle Dajoz</a:t>
            </a:r>
            <a:r>
              <a:rPr sz="1222">
                <a:solidFill>
                  <a:srgbClr val="191818"/>
                </a:solidFill>
              </a:rPr>
              <a:t> (Professeure d</a:t>
            </a:r>
            <a:r>
              <a:rPr sz="1222">
                <a:solidFill>
                  <a:srgbClr val="191818"/>
                </a:solidFill>
              </a:rPr>
              <a:t>’</a:t>
            </a:r>
            <a:r>
              <a:rPr sz="1222">
                <a:solidFill>
                  <a:srgbClr val="191818"/>
                </a:solidFill>
              </a:rPr>
              <a:t>écologie à l</a:t>
            </a:r>
            <a:r>
              <a:rPr sz="1222">
                <a:solidFill>
                  <a:srgbClr val="191818"/>
                </a:solidFill>
              </a:rPr>
              <a:t>’</a:t>
            </a:r>
            <a:r>
              <a:rPr sz="1222">
                <a:solidFill>
                  <a:srgbClr val="191818"/>
                </a:solidFill>
              </a:rPr>
              <a:t>Université Paris Diderot – UMR IEES-Paris), </a:t>
            </a:r>
            <a:endParaRPr sz="1222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b="1" sz="1222">
                <a:solidFill>
                  <a:srgbClr val="191818"/>
                </a:solidFill>
              </a:rPr>
              <a:t>	Jean Chiche</a:t>
            </a:r>
            <a:r>
              <a:rPr sz="1222">
                <a:solidFill>
                  <a:srgbClr val="191818"/>
                </a:solidFill>
              </a:rPr>
              <a:t> (Ingénieur de recherche en statistiques au CNRS – CEVIPOF) </a:t>
            </a:r>
            <a:endParaRPr sz="1222">
              <a:solidFill>
                <a:srgbClr val="191818"/>
              </a:solidFill>
            </a:endParaRPr>
          </a:p>
          <a:p>
            <a:pPr lvl="0" marL="322325" indent="-322325" defTabSz="429768">
              <a:lnSpc>
                <a:spcPct val="80000"/>
              </a:lnSpc>
              <a:spcBef>
                <a:spcPts val="200"/>
              </a:spcBef>
              <a:buSzTx/>
              <a:buNone/>
              <a:defRPr sz="1800"/>
            </a:pPr>
            <a:r>
              <a:rPr b="1" sz="1222">
                <a:solidFill>
                  <a:srgbClr val="191818"/>
                </a:solidFill>
              </a:rPr>
              <a:t>	Daniel Boy</a:t>
            </a:r>
            <a:r>
              <a:rPr sz="1222">
                <a:solidFill>
                  <a:srgbClr val="191818"/>
                </a:solidFill>
              </a:rPr>
              <a:t> (Directeur de recherches en sciences politiques à Sciences Po – CEVIPOF).</a:t>
            </a:r>
          </a:p>
        </p:txBody>
      </p:sp>
    </p:spTree>
  </p:cSld>
  <p:clrMapOvr>
    <a:masterClrMapping/>
  </p:clrMapOvr>
  <p:transition spd="slow" advClick="1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 idx="4294967295"/>
          </p:nvPr>
        </p:nvSpPr>
        <p:spPr>
          <a:xfrm>
            <a:off x="457200" y="8461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434340">
              <a:defRPr sz="34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BA0013"/>
                </a:solidFill>
              </a:rPr>
              <a:t>Un programme inédit dans le champ de la recherche en France</a:t>
            </a:r>
          </a:p>
        </p:txBody>
      </p:sp>
      <p:sp>
        <p:nvSpPr>
          <p:cNvPr id="52" name="Shape 52"/>
          <p:cNvSpPr/>
          <p:nvPr>
            <p:ph type="body" idx="4294967295"/>
          </p:nvPr>
        </p:nvSpPr>
        <p:spPr>
          <a:xfrm>
            <a:off x="457200" y="2251075"/>
            <a:ext cx="8229600" cy="36861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Clr>
                <a:srgbClr val="191818"/>
              </a:buClr>
              <a:buChar char="•"/>
              <a:defRPr sz="1800"/>
            </a:pPr>
            <a:r>
              <a:rPr sz="2400">
                <a:solidFill>
                  <a:srgbClr val="191818"/>
                </a:solidFill>
              </a:rPr>
              <a:t>Un programme de recherche constitué autour de l</a:t>
            </a:r>
            <a:r>
              <a:rPr sz="2400">
                <a:solidFill>
                  <a:srgbClr val="191818"/>
                </a:solidFill>
              </a:rPr>
              <a:t>’Anthropocène</a:t>
            </a:r>
            <a:endParaRPr sz="2400">
              <a:solidFill>
                <a:srgbClr val="191818"/>
              </a:solidFill>
            </a:endParaRPr>
          </a:p>
          <a:p>
            <a:pPr lvl="0">
              <a:spcBef>
                <a:spcPts val="500"/>
              </a:spcBef>
              <a:buClr>
                <a:srgbClr val="191818"/>
              </a:buClr>
              <a:buChar char="•"/>
              <a:defRPr sz="1800"/>
            </a:pPr>
            <a:r>
              <a:rPr sz="2400">
                <a:solidFill>
                  <a:srgbClr val="191818"/>
                </a:solidFill>
              </a:rPr>
              <a:t>Qui émane d</a:t>
            </a:r>
            <a:r>
              <a:rPr sz="2400">
                <a:solidFill>
                  <a:srgbClr val="191818"/>
                </a:solidFill>
              </a:rPr>
              <a:t>’</a:t>
            </a:r>
            <a:r>
              <a:rPr sz="2400">
                <a:solidFill>
                  <a:srgbClr val="191818"/>
                </a:solidFill>
              </a:rPr>
              <a:t>équipes déjà constituées, associées pour produire ensemble des travaux novateurs</a:t>
            </a:r>
            <a:endParaRPr sz="2400">
              <a:solidFill>
                <a:srgbClr val="191818"/>
              </a:solidFill>
            </a:endParaRPr>
          </a:p>
          <a:p>
            <a:pPr lvl="0">
              <a:spcBef>
                <a:spcPts val="500"/>
              </a:spcBef>
              <a:buClr>
                <a:srgbClr val="191818"/>
              </a:buClr>
              <a:buChar char="•"/>
              <a:defRPr sz="1800"/>
            </a:pPr>
            <a:r>
              <a:rPr sz="2400">
                <a:solidFill>
                  <a:srgbClr val="191818"/>
                </a:solidFill>
              </a:rPr>
              <a:t>Intégration dans de nombreux dispositifs internationaux (Future Earth)</a:t>
            </a:r>
          </a:p>
        </p:txBody>
      </p:sp>
    </p:spTree>
  </p:cSld>
  <p:clrMapOvr>
    <a:masterClrMapping/>
  </p:clrMapOvr>
  <p:transition spd="slow" advClick="1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 idx="4294967295"/>
          </p:nvPr>
        </p:nvSpPr>
        <p:spPr>
          <a:xfrm>
            <a:off x="457200" y="8461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434340"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BA0013"/>
                </a:solidFill>
              </a:rPr>
              <a:t>La question de l</a:t>
            </a:r>
            <a:r>
              <a:rPr sz="3420">
                <a:solidFill>
                  <a:srgbClr val="BA0013"/>
                </a:solidFill>
              </a:rPr>
              <a:t>’</a:t>
            </a:r>
            <a:r>
              <a:rPr sz="3420">
                <a:solidFill>
                  <a:srgbClr val="BA0013"/>
                </a:solidFill>
              </a:rPr>
              <a:t>interopérabilité des données</a:t>
            </a:r>
          </a:p>
        </p:txBody>
      </p:sp>
      <p:sp>
        <p:nvSpPr>
          <p:cNvPr id="55" name="Shape 55"/>
          <p:cNvSpPr/>
          <p:nvPr>
            <p:ph type="body" idx="4294967295"/>
          </p:nvPr>
        </p:nvSpPr>
        <p:spPr>
          <a:xfrm>
            <a:off x="457200" y="2251075"/>
            <a:ext cx="8229600" cy="36861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>
                <a:solidFill>
                  <a:srgbClr val="191818"/>
                </a:solidFill>
              </a:defRPr>
            </a:pPr>
          </a:p>
        </p:txBody>
      </p:sp>
      <p:pic>
        <p:nvPicPr>
          <p:cNvPr id="56" name="Wordle_Quake.png" descr="Wordle_Quake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20837"/>
            <a:ext cx="9144000" cy="5237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 idx="4294967295"/>
          </p:nvPr>
        </p:nvSpPr>
        <p:spPr>
          <a:xfrm>
            <a:off x="457200" y="8461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59" name="Shape 59"/>
          <p:cNvSpPr/>
          <p:nvPr>
            <p:ph type="body" idx="4294967295"/>
          </p:nvPr>
        </p:nvSpPr>
        <p:spPr>
          <a:xfrm>
            <a:off x="457200" y="2251075"/>
            <a:ext cx="8229600" cy="36861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>
                <a:solidFill>
                  <a:srgbClr val="191818"/>
                </a:solidFill>
              </a:defRPr>
            </a:pPr>
          </a:p>
        </p:txBody>
      </p:sp>
      <p:pic>
        <p:nvPicPr>
          <p:cNvPr id="60" name="Analyse multiscalaire du chômage en Ile de France.png" descr="Analyse multiscalaire du chômage en Ile de Franc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 idx="4294967295"/>
          </p:nvPr>
        </p:nvSpPr>
        <p:spPr>
          <a:xfrm>
            <a:off x="457200" y="8461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63" name="Shape 63"/>
          <p:cNvSpPr/>
          <p:nvPr>
            <p:ph type="body" idx="4294967295"/>
          </p:nvPr>
        </p:nvSpPr>
        <p:spPr>
          <a:xfrm>
            <a:off x="457200" y="2251075"/>
            <a:ext cx="8229600" cy="36861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>
                <a:solidFill>
                  <a:srgbClr val="191818"/>
                </a:solidFill>
              </a:defRPr>
            </a:pPr>
          </a:p>
        </p:txBody>
      </p:sp>
      <p:pic>
        <p:nvPicPr>
          <p:cNvPr id="64" name="Atlas Couverture small res.jpg" descr="Atlas Couverture small r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8287" y="593725"/>
            <a:ext cx="4230688" cy="6029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u"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