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2" r:id="rId7"/>
    <p:sldId id="261" r:id="rId8"/>
    <p:sldId id="263" r:id="rId9"/>
    <p:sldId id="264" r:id="rId10"/>
    <p:sldId id="267" r:id="rId11"/>
    <p:sldId id="268" r:id="rId12"/>
    <p:sldId id="269" r:id="rId13"/>
    <p:sldId id="270" r:id="rId14"/>
    <p:sldId id="271" r:id="rId15"/>
    <p:sldId id="272" r:id="rId16"/>
    <p:sldId id="282" r:id="rId17"/>
    <p:sldId id="283" r:id="rId18"/>
    <p:sldId id="284" r:id="rId19"/>
    <p:sldId id="275" r:id="rId20"/>
    <p:sldId id="276" r:id="rId21"/>
    <p:sldId id="279" r:id="rId22"/>
    <p:sldId id="280" r:id="rId23"/>
    <p:sldId id="281" r:id="rId24"/>
    <p:sldId id="288" r:id="rId25"/>
    <p:sldId id="286" r:id="rId26"/>
    <p:sldId id="287" r:id="rId2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102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602860-6965-BC4B-88AD-D2ABF17F9BE6}" type="datetimeFigureOut">
              <a:rPr lang="fr-FR" smtClean="0"/>
              <a:t>22/03/16</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8665FC-5F99-B745-8B12-33D1620B0216}" type="slidenum">
              <a:rPr lang="en-GB" smtClean="0"/>
              <a:t>‹#›</a:t>
            </a:fld>
            <a:endParaRPr lang="en-GB"/>
          </a:p>
        </p:txBody>
      </p:sp>
    </p:spTree>
    <p:extLst>
      <p:ext uri="{BB962C8B-B14F-4D97-AF65-F5344CB8AC3E}">
        <p14:creationId xmlns:p14="http://schemas.microsoft.com/office/powerpoint/2010/main" val="30441174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p:cNvSpPr>
          <p:nvPr>
            <p:ph type="sldNum" sz="quarter" idx="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766" tIns="40383" rIns="80766" bIns="40383" anchor="t"/>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l"/>
            <a:fld id="{D6E4181F-73B8-7F4F-8E0A-A63BB17B5A69}" type="slidenum">
              <a:rPr lang="fr-FR">
                <a:solidFill>
                  <a:srgbClr val="000000"/>
                </a:solidFill>
              </a:rPr>
              <a:pPr algn="l"/>
              <a:t>19</a:t>
            </a:fld>
            <a:endParaRPr lang="en-US">
              <a:solidFill>
                <a:srgbClr val="FFFFFF"/>
              </a:solidFill>
            </a:endParaRPr>
          </a:p>
        </p:txBody>
      </p:sp>
      <p:sp>
        <p:nvSpPr>
          <p:cNvPr id="3" name="Rectangle 1"/>
          <p:cNvSpPr>
            <a:spLocks noGrp="1" noRot="1" noChangeAspect="1" noResize="1"/>
          </p:cNvSpPr>
          <p:nvPr>
            <p:ph type="sldImg"/>
          </p:nvPr>
        </p:nvSpPr>
        <p:spPr>
          <a:xfrm>
            <a:off x="1144588" y="693738"/>
            <a:ext cx="4567237" cy="3427412"/>
          </a:xfrm>
          <a:solidFill>
            <a:schemeClr val="accent1"/>
          </a:solidFill>
          <a:ln w="25400">
            <a:solidFill>
              <a:schemeClr val="accent1">
                <a:shade val="50000"/>
              </a:schemeClr>
            </a:solidFill>
          </a:ln>
        </p:spPr>
      </p:sp>
      <p:sp>
        <p:nvSpPr>
          <p:cNvPr id="17412" name="Rectangle 2"/>
          <p:cNvSpPr>
            <a:spLocks noGrp="1"/>
          </p:cNvSpPr>
          <p:nvPr>
            <p:ph type="body" sz="quarter" idx="1"/>
          </p:nvPr>
        </p:nvSpPr>
        <p:spPr bwMode="auto">
          <a:xfrm>
            <a:off x="685800" y="4341813"/>
            <a:ext cx="5484813"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80766" tIns="40383" rIns="80766" bIns="40383" anchor="ctr"/>
          <a:lstStyle/>
          <a:p>
            <a:pPr>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p:cNvSpPr>
          <p:nvPr>
            <p:ph type="sldNum" sz="quarter" idx="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766" tIns="40383" rIns="80766" bIns="40383" anchor="t"/>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l"/>
            <a:fld id="{7297B513-F505-AE46-B638-4AE47A87547E}" type="slidenum">
              <a:rPr lang="fr-FR">
                <a:solidFill>
                  <a:srgbClr val="000000"/>
                </a:solidFill>
              </a:rPr>
              <a:pPr algn="l"/>
              <a:t>20</a:t>
            </a:fld>
            <a:endParaRPr lang="en-US">
              <a:solidFill>
                <a:srgbClr val="FFFFFF"/>
              </a:solidFill>
            </a:endParaRPr>
          </a:p>
        </p:txBody>
      </p:sp>
      <p:sp>
        <p:nvSpPr>
          <p:cNvPr id="3" name="Rectangle 1"/>
          <p:cNvSpPr>
            <a:spLocks noGrp="1" noRot="1" noChangeAspect="1" noResize="1"/>
          </p:cNvSpPr>
          <p:nvPr>
            <p:ph type="sldImg"/>
          </p:nvPr>
        </p:nvSpPr>
        <p:spPr>
          <a:xfrm>
            <a:off x="1144588" y="693738"/>
            <a:ext cx="4567237" cy="3427412"/>
          </a:xfrm>
          <a:solidFill>
            <a:schemeClr val="accent1"/>
          </a:solidFill>
          <a:ln w="25400">
            <a:solidFill>
              <a:schemeClr val="accent1">
                <a:shade val="50000"/>
              </a:schemeClr>
            </a:solidFill>
          </a:ln>
        </p:spPr>
      </p:sp>
      <p:sp>
        <p:nvSpPr>
          <p:cNvPr id="18436" name="Rectangle 2"/>
          <p:cNvSpPr>
            <a:spLocks noGrp="1"/>
          </p:cNvSpPr>
          <p:nvPr>
            <p:ph type="body" sz="quarter" idx="1"/>
          </p:nvPr>
        </p:nvSpPr>
        <p:spPr bwMode="auto">
          <a:xfrm>
            <a:off x="685800" y="4341813"/>
            <a:ext cx="5484813"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80766" tIns="40383" rIns="80766" bIns="40383" anchor="ctr"/>
          <a:lstStyle/>
          <a:p>
            <a:pPr>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CB9D83-873E-8748-90B0-8814C6BF7278}" type="slidenum">
              <a:rPr lang="en-US"/>
              <a:pPr/>
              <a:t>24</a:t>
            </a:fld>
            <a:endParaRPr lang="en-US"/>
          </a:p>
        </p:txBody>
      </p:sp>
      <p:sp>
        <p:nvSpPr>
          <p:cNvPr id="3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GB"/>
          </a:p>
        </p:txBody>
      </p:sp>
      <p:sp>
        <p:nvSpPr>
          <p:cNvPr id="4" name="Espace réservé de la date 3"/>
          <p:cNvSpPr>
            <a:spLocks noGrp="1"/>
          </p:cNvSpPr>
          <p:nvPr>
            <p:ph type="dt" sz="half" idx="10"/>
          </p:nvPr>
        </p:nvSpPr>
        <p:spPr/>
        <p:txBody>
          <a:bodyPr/>
          <a:lstStyle/>
          <a:p>
            <a:fld id="{9091EEDC-6544-1841-85B4-C1E96AC9DB22}" type="datetimeFigureOut">
              <a:rPr lang="fr-FR" smtClean="0"/>
              <a:t>22/03/16</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3495715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9091EEDC-6544-1841-85B4-C1E96AC9DB22}" type="datetimeFigureOut">
              <a:rPr lang="fr-FR" smtClean="0"/>
              <a:t>22/03/16</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1126989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9091EEDC-6544-1841-85B4-C1E96AC9DB22}" type="datetimeFigureOut">
              <a:rPr lang="fr-FR" smtClean="0"/>
              <a:t>22/03/16</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2125182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82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9091EEDC-6544-1841-85B4-C1E96AC9DB22}" type="datetimeFigureOut">
              <a:rPr lang="fr-FR" smtClean="0"/>
              <a:t>22/03/16</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213432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091EEDC-6544-1841-85B4-C1E96AC9DB22}" type="datetimeFigureOut">
              <a:rPr lang="fr-FR" smtClean="0"/>
              <a:t>22/03/16</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224232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9091EEDC-6544-1841-85B4-C1E96AC9DB22}" type="datetimeFigureOut">
              <a:rPr lang="fr-FR" smtClean="0"/>
              <a:t>22/03/16</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332785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9091EEDC-6544-1841-85B4-C1E96AC9DB22}" type="datetimeFigureOut">
              <a:rPr lang="fr-FR" smtClean="0"/>
              <a:t>22/03/16</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422915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e la date 2"/>
          <p:cNvSpPr>
            <a:spLocks noGrp="1"/>
          </p:cNvSpPr>
          <p:nvPr>
            <p:ph type="dt" sz="half" idx="10"/>
          </p:nvPr>
        </p:nvSpPr>
        <p:spPr/>
        <p:txBody>
          <a:bodyPr/>
          <a:lstStyle/>
          <a:p>
            <a:fld id="{9091EEDC-6544-1841-85B4-C1E96AC9DB22}" type="datetimeFigureOut">
              <a:rPr lang="fr-FR" smtClean="0"/>
              <a:t>22/03/16</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359149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091EEDC-6544-1841-85B4-C1E96AC9DB22}" type="datetimeFigureOut">
              <a:rPr lang="fr-FR" smtClean="0"/>
              <a:t>22/03/16</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304999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091EEDC-6544-1841-85B4-C1E96AC9DB22}" type="datetimeFigureOut">
              <a:rPr lang="fr-FR" smtClean="0"/>
              <a:t>22/03/16</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2984892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091EEDC-6544-1841-85B4-C1E96AC9DB22}" type="datetimeFigureOut">
              <a:rPr lang="fr-FR" smtClean="0"/>
              <a:t>22/03/16</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CFD6B0E7-71C7-AC4F-918B-A77298B7FD00}" type="slidenum">
              <a:rPr lang="en-GB" smtClean="0"/>
              <a:t>‹#›</a:t>
            </a:fld>
            <a:endParaRPr lang="en-GB"/>
          </a:p>
        </p:txBody>
      </p:sp>
    </p:spTree>
    <p:extLst>
      <p:ext uri="{BB962C8B-B14F-4D97-AF65-F5344CB8AC3E}">
        <p14:creationId xmlns:p14="http://schemas.microsoft.com/office/powerpoint/2010/main" val="25013553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en-GB"/>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1EEDC-6544-1841-85B4-C1E96AC9DB22}" type="datetimeFigureOut">
              <a:rPr lang="fr-FR" smtClean="0"/>
              <a:t>22/03/16</a:t>
            </a:fld>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6B0E7-71C7-AC4F-918B-A77298B7FD00}" type="slidenum">
              <a:rPr lang="en-GB" smtClean="0"/>
              <a:t>‹#›</a:t>
            </a:fld>
            <a:endParaRPr lang="en-GB"/>
          </a:p>
        </p:txBody>
      </p:sp>
    </p:spTree>
    <p:extLst>
      <p:ext uri="{BB962C8B-B14F-4D97-AF65-F5344CB8AC3E}">
        <p14:creationId xmlns:p14="http://schemas.microsoft.com/office/powerpoint/2010/main" val="1201127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1" Type="http://schemas.openxmlformats.org/officeDocument/2006/relationships/image" Target="../media/image52.jp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55.jpe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png"/><Relationship Id="rId7" Type="http://schemas.openxmlformats.org/officeDocument/2006/relationships/hyperlink" Target="http://www.ustverre.fr/" TargetMode="External"/><Relationship Id="rId8" Type="http://schemas.openxmlformats.org/officeDocument/2006/relationships/hyperlink" Target="http://www.icglass.org/home/committee/?id=1&amp;committee=TC03:_Glass_Structure" TargetMode="External"/><Relationship Id="rId9" Type="http://schemas.openxmlformats.org/officeDocument/2006/relationships/hyperlink" Target="http://www.ima-mineralogy.org/CPM_Officers.htm" TargetMode="External"/><Relationship Id="rId10"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hyperlink" Target="..%5C..%5Cdone%5C2004%5CCornell2004(talk)%5Cimages%5CfigC2_12.jpg" TargetMode="External"/><Relationship Id="rId8"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file://localhost/Users/Sylvain/Documents/dunes/pre%CC%81sentations/2%20Modes%20AGU/F_130N5_LitPlat.mov" TargetMode="External"/><Relationship Id="rId2" Type="http://schemas.openxmlformats.org/officeDocument/2006/relationships/video" Target="file://localhost/Users/Sylvain/Documents/dunes/pre%CC%81sentations/2%20Modes%20AGU/F_130N5_LitPlat.m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7656" y="949537"/>
            <a:ext cx="8404865" cy="5078314"/>
          </a:xfrm>
          <a:prstGeom prst="rect">
            <a:avLst/>
          </a:prstGeom>
          <a:noFill/>
        </p:spPr>
        <p:txBody>
          <a:bodyPr wrap="none" rtlCol="0">
            <a:spAutoFit/>
          </a:bodyPr>
          <a:lstStyle/>
          <a:p>
            <a:pPr marL="285750" indent="-285750">
              <a:buFontTx/>
              <a:buChar char="-"/>
            </a:pPr>
            <a:r>
              <a:rPr lang="en-GB" dirty="0" smtClean="0">
                <a:solidFill>
                  <a:srgbClr val="008000"/>
                </a:solidFill>
              </a:rPr>
              <a:t>Dunes</a:t>
            </a:r>
            <a:r>
              <a:rPr lang="en-GB" dirty="0" smtClean="0"/>
              <a:t>: Clément </a:t>
            </a:r>
            <a:r>
              <a:rPr lang="en-GB" dirty="0" err="1" smtClean="0"/>
              <a:t>Narteau</a:t>
            </a:r>
            <a:r>
              <a:rPr lang="en-GB" dirty="0" smtClean="0"/>
              <a:t> (IPGP) / Sylvain Courrech du Pont (MSC)</a:t>
            </a:r>
          </a:p>
          <a:p>
            <a:pPr lvl="1"/>
            <a:endParaRPr lang="en-GB" dirty="0" smtClean="0"/>
          </a:p>
          <a:p>
            <a:pPr marL="285750" indent="-285750">
              <a:buFontTx/>
              <a:buChar char="-"/>
            </a:pPr>
            <a:r>
              <a:rPr lang="en-GB" dirty="0" err="1" smtClean="0">
                <a:solidFill>
                  <a:srgbClr val="008000"/>
                </a:solidFill>
              </a:rPr>
              <a:t>Méandrages</a:t>
            </a:r>
            <a:r>
              <a:rPr lang="en-GB" dirty="0" smtClean="0"/>
              <a:t>: Adrian </a:t>
            </a:r>
            <a:r>
              <a:rPr lang="en-GB" dirty="0" err="1" smtClean="0"/>
              <a:t>Daerr</a:t>
            </a:r>
            <a:r>
              <a:rPr lang="en-GB" dirty="0" smtClean="0"/>
              <a:t> (MSC) / François </a:t>
            </a:r>
            <a:r>
              <a:rPr lang="en-GB" dirty="0" err="1" smtClean="0"/>
              <a:t>Métivier</a:t>
            </a:r>
            <a:r>
              <a:rPr lang="en-GB" dirty="0" smtClean="0"/>
              <a:t> (IPGP)</a:t>
            </a:r>
          </a:p>
          <a:p>
            <a:pPr lvl="1"/>
            <a:endParaRPr lang="en-GB" dirty="0" smtClean="0"/>
          </a:p>
          <a:p>
            <a:pPr marL="285750" indent="-285750">
              <a:buFontTx/>
              <a:buChar char="-"/>
            </a:pPr>
            <a:r>
              <a:rPr lang="en-GB" dirty="0" smtClean="0">
                <a:solidFill>
                  <a:srgbClr val="008000"/>
                </a:solidFill>
              </a:rPr>
              <a:t>Erosion et dissolution</a:t>
            </a:r>
            <a:r>
              <a:rPr lang="en-GB" dirty="0" smtClean="0"/>
              <a:t>: </a:t>
            </a:r>
          </a:p>
          <a:p>
            <a:r>
              <a:rPr lang="en-GB" dirty="0"/>
              <a:t>	</a:t>
            </a:r>
            <a:r>
              <a:rPr lang="en-GB" dirty="0" smtClean="0"/>
              <a:t>	Michael </a:t>
            </a:r>
            <a:r>
              <a:rPr lang="en-GB" dirty="0" err="1" smtClean="0"/>
              <a:t>Berhanu</a:t>
            </a:r>
            <a:r>
              <a:rPr lang="en-GB" dirty="0" smtClean="0"/>
              <a:t> (MSC) / Eric </a:t>
            </a:r>
            <a:r>
              <a:rPr lang="en-GB" dirty="0" err="1" smtClean="0"/>
              <a:t>Lajeunesse</a:t>
            </a:r>
            <a:r>
              <a:rPr lang="en-GB" dirty="0" smtClean="0"/>
              <a:t> (IPGP) </a:t>
            </a:r>
            <a:r>
              <a:rPr lang="en-GB" dirty="0" err="1" smtClean="0"/>
              <a:t>ou</a:t>
            </a:r>
            <a:r>
              <a:rPr lang="en-GB" dirty="0" smtClean="0"/>
              <a:t> Olivier </a:t>
            </a:r>
            <a:r>
              <a:rPr lang="en-GB" dirty="0" err="1" smtClean="0"/>
              <a:t>Devauchelle</a:t>
            </a:r>
            <a:r>
              <a:rPr lang="en-GB" dirty="0" smtClean="0"/>
              <a:t> (IPGP)</a:t>
            </a:r>
          </a:p>
          <a:p>
            <a:endParaRPr lang="en-GB" dirty="0" smtClean="0"/>
          </a:p>
          <a:p>
            <a:pPr marL="285750" indent="-285750">
              <a:buFontTx/>
              <a:buChar char="-"/>
            </a:pPr>
            <a:r>
              <a:rPr lang="en-GB" dirty="0" err="1" smtClean="0">
                <a:solidFill>
                  <a:srgbClr val="008000"/>
                </a:solidFill>
              </a:rPr>
              <a:t>Vagues</a:t>
            </a:r>
            <a:r>
              <a:rPr lang="en-GB" dirty="0" smtClean="0">
                <a:solidFill>
                  <a:srgbClr val="008000"/>
                </a:solidFill>
              </a:rPr>
              <a:t>, </a:t>
            </a:r>
            <a:r>
              <a:rPr lang="en-GB" dirty="0" err="1" smtClean="0">
                <a:solidFill>
                  <a:srgbClr val="008000"/>
                </a:solidFill>
              </a:rPr>
              <a:t>ondes</a:t>
            </a:r>
            <a:r>
              <a:rPr lang="en-GB" dirty="0" smtClean="0">
                <a:solidFill>
                  <a:srgbClr val="008000"/>
                </a:solidFill>
              </a:rPr>
              <a:t> et bruits </a:t>
            </a:r>
            <a:r>
              <a:rPr lang="en-GB" dirty="0" err="1" smtClean="0">
                <a:solidFill>
                  <a:srgbClr val="008000"/>
                </a:solidFill>
              </a:rPr>
              <a:t>sismisque</a:t>
            </a:r>
            <a:r>
              <a:rPr lang="en-GB" dirty="0" smtClean="0">
                <a:solidFill>
                  <a:srgbClr val="008000"/>
                </a:solidFill>
              </a:rPr>
              <a:t> </a:t>
            </a:r>
            <a:r>
              <a:rPr lang="en-GB" dirty="0" smtClean="0"/>
              <a:t>: </a:t>
            </a:r>
            <a:r>
              <a:rPr lang="en-GB" dirty="0" err="1" smtClean="0"/>
              <a:t>Éléonore</a:t>
            </a:r>
            <a:r>
              <a:rPr lang="en-GB" dirty="0" smtClean="0"/>
              <a:t> </a:t>
            </a:r>
            <a:r>
              <a:rPr lang="en-GB" dirty="0" err="1" smtClean="0"/>
              <a:t>Stutzmann</a:t>
            </a:r>
            <a:r>
              <a:rPr lang="en-GB" dirty="0" smtClean="0"/>
              <a:t> (IPGP) / Eric Falcon (MSC)</a:t>
            </a:r>
          </a:p>
          <a:p>
            <a:pPr lvl="1"/>
            <a:endParaRPr lang="en-GB" dirty="0" smtClean="0"/>
          </a:p>
          <a:p>
            <a:r>
              <a:rPr lang="en-GB" dirty="0" smtClean="0"/>
              <a:t>-    </a:t>
            </a:r>
            <a:r>
              <a:rPr lang="en-GB" dirty="0" smtClean="0">
                <a:solidFill>
                  <a:srgbClr val="008000"/>
                </a:solidFill>
              </a:rPr>
              <a:t>Intrusion et vortex </a:t>
            </a:r>
            <a:r>
              <a:rPr lang="en-GB" dirty="0" smtClean="0"/>
              <a:t>: </a:t>
            </a:r>
            <a:r>
              <a:rPr lang="en-GB" dirty="0" err="1" smtClean="0"/>
              <a:t>Chloé</a:t>
            </a:r>
            <a:r>
              <a:rPr lang="en-GB" dirty="0" smtClean="0"/>
              <a:t> </a:t>
            </a:r>
            <a:r>
              <a:rPr lang="en-GB" dirty="0" err="1" smtClean="0"/>
              <a:t>Michaux</a:t>
            </a:r>
            <a:r>
              <a:rPr lang="en-GB" dirty="0" smtClean="0"/>
              <a:t> (IPGP) / </a:t>
            </a:r>
            <a:r>
              <a:rPr lang="en-GB" dirty="0" err="1" smtClean="0"/>
              <a:t>Matthieu</a:t>
            </a:r>
            <a:r>
              <a:rPr lang="en-GB" dirty="0" smtClean="0"/>
              <a:t> </a:t>
            </a:r>
            <a:r>
              <a:rPr lang="en-GB" dirty="0" err="1" smtClean="0"/>
              <a:t>Roché</a:t>
            </a:r>
            <a:r>
              <a:rPr lang="en-GB" dirty="0" smtClean="0"/>
              <a:t> (MSC)</a:t>
            </a:r>
          </a:p>
          <a:p>
            <a:endParaRPr lang="en-GB" dirty="0" smtClean="0"/>
          </a:p>
          <a:p>
            <a:pPr marL="285750" indent="-285750">
              <a:buFontTx/>
              <a:buChar char="-"/>
            </a:pPr>
            <a:r>
              <a:rPr lang="en-GB" dirty="0" err="1" smtClean="0">
                <a:solidFill>
                  <a:srgbClr val="008000"/>
                </a:solidFill>
              </a:rPr>
              <a:t>Singularités</a:t>
            </a:r>
            <a:r>
              <a:rPr lang="en-GB" dirty="0" smtClean="0">
                <a:solidFill>
                  <a:srgbClr val="008000"/>
                </a:solidFill>
              </a:rPr>
              <a:t> et ruptures </a:t>
            </a:r>
            <a:r>
              <a:rPr lang="en-GB" dirty="0" smtClean="0"/>
              <a:t>: Laurent </a:t>
            </a:r>
            <a:r>
              <a:rPr lang="en-GB" dirty="0" err="1" smtClean="0"/>
              <a:t>Limat</a:t>
            </a:r>
            <a:r>
              <a:rPr lang="en-GB" dirty="0" smtClean="0"/>
              <a:t> (MSC) / Pascal Bernard </a:t>
            </a:r>
            <a:r>
              <a:rPr lang="en-GB" dirty="0" err="1" smtClean="0"/>
              <a:t>ou</a:t>
            </a:r>
            <a:r>
              <a:rPr lang="en-GB" dirty="0" smtClean="0"/>
              <a:t> J.P. </a:t>
            </a:r>
            <a:r>
              <a:rPr lang="en-GB" dirty="0" err="1" smtClean="0"/>
              <a:t>Vilotte</a:t>
            </a:r>
            <a:r>
              <a:rPr lang="en-GB" dirty="0" smtClean="0"/>
              <a:t> (IPGP)</a:t>
            </a:r>
          </a:p>
          <a:p>
            <a:pPr marL="285750" indent="-285750">
              <a:buFontTx/>
              <a:buChar char="-"/>
            </a:pPr>
            <a:endParaRPr lang="en-GB" dirty="0" smtClean="0"/>
          </a:p>
          <a:p>
            <a:pPr marL="285750" indent="-285750">
              <a:buFontTx/>
              <a:buChar char="-"/>
            </a:pPr>
            <a:r>
              <a:rPr lang="en-GB" dirty="0" err="1" smtClean="0">
                <a:solidFill>
                  <a:srgbClr val="008000"/>
                </a:solidFill>
              </a:rPr>
              <a:t>Milieux</a:t>
            </a:r>
            <a:r>
              <a:rPr lang="en-GB" dirty="0" smtClean="0">
                <a:solidFill>
                  <a:srgbClr val="008000"/>
                </a:solidFill>
              </a:rPr>
              <a:t> </a:t>
            </a:r>
            <a:r>
              <a:rPr lang="en-GB" dirty="0" err="1" smtClean="0">
                <a:solidFill>
                  <a:srgbClr val="008000"/>
                </a:solidFill>
              </a:rPr>
              <a:t>stratifiés</a:t>
            </a:r>
            <a:r>
              <a:rPr lang="en-GB" dirty="0" smtClean="0">
                <a:solidFill>
                  <a:srgbClr val="008000"/>
                </a:solidFill>
              </a:rPr>
              <a:t>, </a:t>
            </a:r>
            <a:r>
              <a:rPr lang="en-GB" dirty="0" err="1" smtClean="0">
                <a:solidFill>
                  <a:srgbClr val="008000"/>
                </a:solidFill>
              </a:rPr>
              <a:t>instabilités</a:t>
            </a:r>
            <a:r>
              <a:rPr lang="en-GB" dirty="0" smtClean="0">
                <a:solidFill>
                  <a:srgbClr val="008000"/>
                </a:solidFill>
              </a:rPr>
              <a:t> </a:t>
            </a:r>
            <a:r>
              <a:rPr lang="en-GB" dirty="0" err="1" smtClean="0">
                <a:solidFill>
                  <a:srgbClr val="008000"/>
                </a:solidFill>
              </a:rPr>
              <a:t>mécaniques</a:t>
            </a:r>
            <a:r>
              <a:rPr lang="en-GB" dirty="0" smtClean="0">
                <a:solidFill>
                  <a:srgbClr val="008000"/>
                </a:solidFill>
              </a:rPr>
              <a:t> </a:t>
            </a:r>
            <a:r>
              <a:rPr lang="en-GB" dirty="0" smtClean="0"/>
              <a:t>: Angela </a:t>
            </a:r>
            <a:r>
              <a:rPr lang="en-GB" dirty="0" err="1" smtClean="0"/>
              <a:t>Limare</a:t>
            </a:r>
            <a:r>
              <a:rPr lang="en-GB" dirty="0" smtClean="0"/>
              <a:t> (IPGP) / </a:t>
            </a:r>
            <a:r>
              <a:rPr lang="en-GB" dirty="0" err="1" smtClean="0"/>
              <a:t>Cyprien</a:t>
            </a:r>
            <a:r>
              <a:rPr lang="en-GB" dirty="0" smtClean="0"/>
              <a:t> Gay (MSC)</a:t>
            </a:r>
          </a:p>
          <a:p>
            <a:pPr marL="285750" indent="-285750">
              <a:buFontTx/>
              <a:buChar char="-"/>
            </a:pPr>
            <a:endParaRPr lang="en-GB" dirty="0" smtClean="0"/>
          </a:p>
          <a:p>
            <a:pPr marL="285750" indent="-285750">
              <a:buFontTx/>
              <a:buChar char="-"/>
            </a:pPr>
            <a:r>
              <a:rPr lang="en-GB" dirty="0" err="1">
                <a:solidFill>
                  <a:srgbClr val="008000"/>
                </a:solidFill>
              </a:rPr>
              <a:t>Cyanobacteries</a:t>
            </a:r>
            <a:r>
              <a:rPr lang="en-GB" dirty="0">
                <a:solidFill>
                  <a:srgbClr val="008000"/>
                </a:solidFill>
              </a:rPr>
              <a:t> et </a:t>
            </a:r>
            <a:r>
              <a:rPr lang="en-GB" dirty="0" err="1">
                <a:solidFill>
                  <a:srgbClr val="008000"/>
                </a:solidFill>
              </a:rPr>
              <a:t>environnement</a:t>
            </a:r>
            <a:r>
              <a:rPr lang="en-GB" dirty="0"/>
              <a:t> : </a:t>
            </a:r>
          </a:p>
          <a:p>
            <a:pPr lvl="1"/>
            <a:r>
              <a:rPr lang="en-GB" dirty="0"/>
              <a:t>	</a:t>
            </a:r>
            <a:r>
              <a:rPr lang="en-GB" dirty="0" err="1"/>
              <a:t>Julien</a:t>
            </a:r>
            <a:r>
              <a:rPr lang="en-GB" dirty="0"/>
              <a:t> </a:t>
            </a:r>
            <a:r>
              <a:rPr lang="en-GB" dirty="0" err="1"/>
              <a:t>Dervaux</a:t>
            </a:r>
            <a:r>
              <a:rPr lang="en-GB" dirty="0"/>
              <a:t> </a:t>
            </a:r>
            <a:r>
              <a:rPr lang="en-GB" dirty="0" err="1"/>
              <a:t>ou</a:t>
            </a:r>
            <a:r>
              <a:rPr lang="en-GB" dirty="0"/>
              <a:t> Philippe Brunet (MSC) / </a:t>
            </a:r>
            <a:r>
              <a:rPr lang="en-GB" dirty="0" err="1"/>
              <a:t>Alexandre</a:t>
            </a:r>
            <a:r>
              <a:rPr lang="en-GB" dirty="0"/>
              <a:t> </a:t>
            </a:r>
            <a:r>
              <a:rPr lang="en-GB" dirty="0" err="1"/>
              <a:t>Gélabert</a:t>
            </a:r>
            <a:r>
              <a:rPr lang="en-GB" dirty="0"/>
              <a:t> (IPGP)</a:t>
            </a:r>
          </a:p>
          <a:p>
            <a:endParaRPr lang="en-GB" dirty="0" smtClean="0"/>
          </a:p>
        </p:txBody>
      </p:sp>
      <p:sp>
        <p:nvSpPr>
          <p:cNvPr id="4" name="ZoneTexte 3"/>
          <p:cNvSpPr txBox="1"/>
          <p:nvPr/>
        </p:nvSpPr>
        <p:spPr>
          <a:xfrm>
            <a:off x="234768" y="195114"/>
            <a:ext cx="5395528" cy="461665"/>
          </a:xfrm>
          <a:prstGeom prst="rect">
            <a:avLst/>
          </a:prstGeom>
          <a:noFill/>
        </p:spPr>
        <p:txBody>
          <a:bodyPr wrap="none" rtlCol="0">
            <a:spAutoFit/>
          </a:bodyPr>
          <a:lstStyle/>
          <a:p>
            <a:r>
              <a:rPr lang="en-GB" sz="2400" dirty="0" err="1" smtClean="0">
                <a:solidFill>
                  <a:srgbClr val="660066"/>
                </a:solidFill>
              </a:rPr>
              <a:t>Journée</a:t>
            </a:r>
            <a:r>
              <a:rPr lang="en-GB" sz="2400" dirty="0" smtClean="0">
                <a:solidFill>
                  <a:srgbClr val="660066"/>
                </a:solidFill>
              </a:rPr>
              <a:t> de </a:t>
            </a:r>
            <a:r>
              <a:rPr lang="en-GB" sz="2400" dirty="0" err="1" smtClean="0">
                <a:solidFill>
                  <a:srgbClr val="660066"/>
                </a:solidFill>
              </a:rPr>
              <a:t>rencontre</a:t>
            </a:r>
            <a:r>
              <a:rPr lang="en-GB" sz="2400" dirty="0" smtClean="0">
                <a:solidFill>
                  <a:srgbClr val="660066"/>
                </a:solidFill>
              </a:rPr>
              <a:t> IPGP/MSC (11 </a:t>
            </a:r>
            <a:r>
              <a:rPr lang="en-GB" sz="2400" dirty="0" err="1" smtClean="0">
                <a:solidFill>
                  <a:srgbClr val="660066"/>
                </a:solidFill>
              </a:rPr>
              <a:t>avril</a:t>
            </a:r>
            <a:r>
              <a:rPr lang="en-GB" sz="2400" dirty="0" smtClean="0">
                <a:solidFill>
                  <a:srgbClr val="660066"/>
                </a:solidFill>
              </a:rPr>
              <a:t>)</a:t>
            </a:r>
            <a:endParaRPr lang="en-GB" sz="2400" dirty="0">
              <a:solidFill>
                <a:srgbClr val="660066"/>
              </a:solidFill>
            </a:endParaRPr>
          </a:p>
        </p:txBody>
      </p:sp>
    </p:spTree>
    <p:extLst>
      <p:ext uri="{BB962C8B-B14F-4D97-AF65-F5344CB8AC3E}">
        <p14:creationId xmlns:p14="http://schemas.microsoft.com/office/powerpoint/2010/main" val="34712659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67228"/>
            <a:ext cx="9143999" cy="523220"/>
          </a:xfrm>
          <a:prstGeom prst="rect">
            <a:avLst/>
          </a:prstGeom>
        </p:spPr>
        <p:txBody>
          <a:bodyPr wrap="square">
            <a:spAutoFit/>
          </a:bodyPr>
          <a:lstStyle/>
          <a:p>
            <a:pPr>
              <a:lnSpc>
                <a:spcPct val="120000"/>
              </a:lnSpc>
            </a:pPr>
            <a:r>
              <a:rPr lang="en-GB" sz="2400" dirty="0" err="1" smtClean="0">
                <a:solidFill>
                  <a:srgbClr val="660066"/>
                </a:solidFill>
              </a:rPr>
              <a:t>Méandres</a:t>
            </a:r>
            <a:r>
              <a:rPr lang="en-GB" sz="2400" dirty="0" smtClean="0">
                <a:solidFill>
                  <a:srgbClr val="660066"/>
                </a:solidFill>
              </a:rPr>
              <a:t> </a:t>
            </a:r>
            <a:r>
              <a:rPr lang="en-GB" dirty="0" smtClean="0"/>
              <a:t>(</a:t>
            </a:r>
            <a:r>
              <a:rPr lang="fr-FR" dirty="0" smtClean="0">
                <a:latin typeface="Times" charset="0"/>
              </a:rPr>
              <a:t>A. </a:t>
            </a:r>
            <a:r>
              <a:rPr lang="fr-FR" dirty="0" err="1" smtClean="0">
                <a:latin typeface="Times" charset="0"/>
              </a:rPr>
              <a:t>Daerr</a:t>
            </a:r>
            <a:r>
              <a:rPr lang="fr-FR" dirty="0" smtClean="0">
                <a:latin typeface="Times" charset="0"/>
              </a:rPr>
              <a:t>, L. </a:t>
            </a:r>
            <a:r>
              <a:rPr lang="fr-FR" dirty="0" err="1" smtClean="0">
                <a:latin typeface="Times" charset="0"/>
              </a:rPr>
              <a:t>Limat</a:t>
            </a:r>
            <a:r>
              <a:rPr lang="fr-FR" dirty="0" smtClean="0">
                <a:latin typeface="Times" charset="0"/>
              </a:rPr>
              <a:t>, N. Le Grand, S. Couvreur, MSC</a:t>
            </a:r>
            <a:r>
              <a:rPr lang="en-GB" dirty="0" smtClean="0"/>
              <a:t>)</a:t>
            </a:r>
            <a:endParaRPr lang="en-GB" dirty="0"/>
          </a:p>
        </p:txBody>
      </p:sp>
      <p:pic>
        <p:nvPicPr>
          <p:cNvPr id="33" name="Picture 39" descr="p=300;d=57,0;Q=3,04_d#B4E9F.JPG                                000B4E39Poussin                        BB717056:"/>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49582" y="1095023"/>
            <a:ext cx="2856086" cy="380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5438669" y="1516476"/>
            <a:ext cx="705556" cy="53058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tangle 37"/>
          <p:cNvSpPr/>
          <p:nvPr/>
        </p:nvSpPr>
        <p:spPr>
          <a:xfrm>
            <a:off x="5501005" y="3376319"/>
            <a:ext cx="1148398" cy="113171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1" name="Image 40"/>
          <p:cNvPicPr>
            <a:picLocks noChangeAspect="1"/>
          </p:cNvPicPr>
          <p:nvPr/>
        </p:nvPicPr>
        <p:blipFill>
          <a:blip r:embed="rId3"/>
          <a:stretch>
            <a:fillRect/>
          </a:stretch>
        </p:blipFill>
        <p:spPr>
          <a:xfrm>
            <a:off x="3965220" y="593630"/>
            <a:ext cx="5027331" cy="4295872"/>
          </a:xfrm>
          <a:prstGeom prst="rect">
            <a:avLst/>
          </a:prstGeom>
        </p:spPr>
      </p:pic>
      <p:pic>
        <p:nvPicPr>
          <p:cNvPr id="42" name="Image 41"/>
          <p:cNvPicPr>
            <a:picLocks noChangeAspect="1"/>
          </p:cNvPicPr>
          <p:nvPr/>
        </p:nvPicPr>
        <p:blipFill>
          <a:blip r:embed="rId4"/>
          <a:stretch>
            <a:fillRect/>
          </a:stretch>
        </p:blipFill>
        <p:spPr>
          <a:xfrm>
            <a:off x="3820125" y="4895604"/>
            <a:ext cx="3545875" cy="552227"/>
          </a:xfrm>
          <a:prstGeom prst="rect">
            <a:avLst/>
          </a:prstGeom>
        </p:spPr>
      </p:pic>
      <p:pic>
        <p:nvPicPr>
          <p:cNvPr id="43" name="Image 42"/>
          <p:cNvPicPr>
            <a:picLocks noChangeAspect="1"/>
          </p:cNvPicPr>
          <p:nvPr/>
        </p:nvPicPr>
        <p:blipFill>
          <a:blip r:embed="rId5"/>
          <a:stretch>
            <a:fillRect/>
          </a:stretch>
        </p:blipFill>
        <p:spPr>
          <a:xfrm>
            <a:off x="3777793" y="5418214"/>
            <a:ext cx="4976989" cy="900274"/>
          </a:xfrm>
          <a:prstGeom prst="rect">
            <a:avLst/>
          </a:prstGeom>
        </p:spPr>
      </p:pic>
    </p:spTree>
    <p:extLst>
      <p:ext uri="{BB962C8B-B14F-4D97-AF65-F5344CB8AC3E}">
        <p14:creationId xmlns:p14="http://schemas.microsoft.com/office/powerpoint/2010/main" val="4845093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50800"/>
            <a:ext cx="9144000" cy="6753278"/>
          </a:xfrm>
          <a:prstGeom prst="rect">
            <a:avLst/>
          </a:prstGeom>
        </p:spPr>
      </p:pic>
      <p:sp>
        <p:nvSpPr>
          <p:cNvPr id="6" name="Rectangle 5"/>
          <p:cNvSpPr/>
          <p:nvPr/>
        </p:nvSpPr>
        <p:spPr>
          <a:xfrm>
            <a:off x="0" y="558898"/>
            <a:ext cx="9143999" cy="523220"/>
          </a:xfrm>
          <a:prstGeom prst="rect">
            <a:avLst/>
          </a:prstGeom>
        </p:spPr>
        <p:txBody>
          <a:bodyPr wrap="square">
            <a:spAutoFit/>
          </a:bodyPr>
          <a:lstStyle/>
          <a:p>
            <a:pPr>
              <a:lnSpc>
                <a:spcPct val="120000"/>
              </a:lnSpc>
            </a:pPr>
            <a:r>
              <a:rPr lang="en-GB" sz="2400" dirty="0" err="1" smtClean="0">
                <a:solidFill>
                  <a:srgbClr val="660066"/>
                </a:solidFill>
              </a:rPr>
              <a:t>Rivières</a:t>
            </a:r>
            <a:r>
              <a:rPr lang="en-GB" sz="2400" dirty="0" smtClean="0">
                <a:solidFill>
                  <a:srgbClr val="660066"/>
                </a:solidFill>
              </a:rPr>
              <a:t> </a:t>
            </a:r>
            <a:r>
              <a:rPr lang="en-GB" dirty="0" smtClean="0"/>
              <a:t>(</a:t>
            </a:r>
            <a:r>
              <a:rPr lang="fr-FR" dirty="0" smtClean="0">
                <a:latin typeface="Times" charset="0"/>
              </a:rPr>
              <a:t>E. </a:t>
            </a:r>
            <a:r>
              <a:rPr lang="fr-FR" dirty="0" err="1" smtClean="0">
                <a:latin typeface="Times" charset="0"/>
              </a:rPr>
              <a:t>Lajeunesse</a:t>
            </a:r>
            <a:r>
              <a:rPr lang="fr-FR" dirty="0" smtClean="0">
                <a:latin typeface="Times" charset="0"/>
              </a:rPr>
              <a:t>, O. </a:t>
            </a:r>
            <a:r>
              <a:rPr lang="fr-FR" dirty="0" err="1" smtClean="0">
                <a:latin typeface="Times" charset="0"/>
              </a:rPr>
              <a:t>Devauchelle</a:t>
            </a:r>
            <a:r>
              <a:rPr lang="fr-FR" dirty="0" smtClean="0">
                <a:latin typeface="Times" charset="0"/>
              </a:rPr>
              <a:t>, F. </a:t>
            </a:r>
            <a:r>
              <a:rPr lang="fr-FR" dirty="0" err="1" smtClean="0">
                <a:latin typeface="Times" charset="0"/>
              </a:rPr>
              <a:t>Métivier</a:t>
            </a:r>
            <a:r>
              <a:rPr lang="fr-FR" dirty="0" smtClean="0">
                <a:latin typeface="Times" charset="0"/>
              </a:rPr>
              <a:t>, IPGP</a:t>
            </a:r>
            <a:r>
              <a:rPr lang="en-GB" dirty="0" smtClean="0"/>
              <a:t>)</a:t>
            </a:r>
            <a:endParaRPr lang="en-GB" dirty="0"/>
          </a:p>
        </p:txBody>
      </p:sp>
    </p:spTree>
    <p:extLst>
      <p:ext uri="{BB962C8B-B14F-4D97-AF65-F5344CB8AC3E}">
        <p14:creationId xmlns:p14="http://schemas.microsoft.com/office/powerpoint/2010/main" val="5533640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38100"/>
            <a:ext cx="9144000" cy="6768000"/>
          </a:xfrm>
          <a:prstGeom prst="rect">
            <a:avLst/>
          </a:prstGeom>
        </p:spPr>
      </p:pic>
      <p:sp>
        <p:nvSpPr>
          <p:cNvPr id="5" name="Rectangle 4"/>
          <p:cNvSpPr/>
          <p:nvPr/>
        </p:nvSpPr>
        <p:spPr>
          <a:xfrm>
            <a:off x="0" y="558898"/>
            <a:ext cx="9143999" cy="523220"/>
          </a:xfrm>
          <a:prstGeom prst="rect">
            <a:avLst/>
          </a:prstGeom>
        </p:spPr>
        <p:txBody>
          <a:bodyPr wrap="square">
            <a:spAutoFit/>
          </a:bodyPr>
          <a:lstStyle/>
          <a:p>
            <a:pPr>
              <a:lnSpc>
                <a:spcPct val="120000"/>
              </a:lnSpc>
            </a:pPr>
            <a:r>
              <a:rPr lang="en-GB" sz="2400" dirty="0" err="1" smtClean="0">
                <a:solidFill>
                  <a:srgbClr val="660066"/>
                </a:solidFill>
              </a:rPr>
              <a:t>Rivières</a:t>
            </a:r>
            <a:r>
              <a:rPr lang="en-GB" sz="2400" dirty="0" smtClean="0">
                <a:solidFill>
                  <a:srgbClr val="660066"/>
                </a:solidFill>
              </a:rPr>
              <a:t> </a:t>
            </a:r>
            <a:r>
              <a:rPr lang="en-GB" dirty="0" smtClean="0"/>
              <a:t>(</a:t>
            </a:r>
            <a:r>
              <a:rPr lang="fr-FR" dirty="0" smtClean="0">
                <a:latin typeface="Times" charset="0"/>
              </a:rPr>
              <a:t>E. </a:t>
            </a:r>
            <a:r>
              <a:rPr lang="fr-FR" dirty="0" err="1" smtClean="0">
                <a:latin typeface="Times" charset="0"/>
              </a:rPr>
              <a:t>Lajeunesse</a:t>
            </a:r>
            <a:r>
              <a:rPr lang="fr-FR" dirty="0" smtClean="0">
                <a:latin typeface="Times" charset="0"/>
              </a:rPr>
              <a:t>, O. </a:t>
            </a:r>
            <a:r>
              <a:rPr lang="fr-FR" dirty="0" err="1" smtClean="0">
                <a:latin typeface="Times" charset="0"/>
              </a:rPr>
              <a:t>Devauchelle</a:t>
            </a:r>
            <a:r>
              <a:rPr lang="fr-FR" dirty="0" smtClean="0">
                <a:latin typeface="Times" charset="0"/>
              </a:rPr>
              <a:t>, F. </a:t>
            </a:r>
            <a:r>
              <a:rPr lang="fr-FR" dirty="0" err="1" smtClean="0">
                <a:latin typeface="Times" charset="0"/>
              </a:rPr>
              <a:t>Métivier</a:t>
            </a:r>
            <a:r>
              <a:rPr lang="fr-FR" dirty="0" smtClean="0">
                <a:latin typeface="Times" charset="0"/>
              </a:rPr>
              <a:t>, IPGP</a:t>
            </a:r>
            <a:r>
              <a:rPr lang="en-GB" dirty="0" smtClean="0"/>
              <a:t>)</a:t>
            </a:r>
            <a:endParaRPr lang="en-GB" dirty="0"/>
          </a:p>
        </p:txBody>
      </p:sp>
    </p:spTree>
    <p:extLst>
      <p:ext uri="{BB962C8B-B14F-4D97-AF65-F5344CB8AC3E}">
        <p14:creationId xmlns:p14="http://schemas.microsoft.com/office/powerpoint/2010/main" val="15616658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9144000" cy="6855468"/>
          </a:xfrm>
          <a:prstGeom prst="rect">
            <a:avLst/>
          </a:prstGeom>
        </p:spPr>
      </p:pic>
      <p:sp>
        <p:nvSpPr>
          <p:cNvPr id="5" name="Rectangle 4"/>
          <p:cNvSpPr/>
          <p:nvPr/>
        </p:nvSpPr>
        <p:spPr>
          <a:xfrm>
            <a:off x="0" y="558898"/>
            <a:ext cx="9143999" cy="523220"/>
          </a:xfrm>
          <a:prstGeom prst="rect">
            <a:avLst/>
          </a:prstGeom>
        </p:spPr>
        <p:txBody>
          <a:bodyPr wrap="square">
            <a:spAutoFit/>
          </a:bodyPr>
          <a:lstStyle/>
          <a:p>
            <a:pPr>
              <a:lnSpc>
                <a:spcPct val="120000"/>
              </a:lnSpc>
            </a:pPr>
            <a:r>
              <a:rPr lang="en-GB" sz="2400" dirty="0" err="1" smtClean="0">
                <a:solidFill>
                  <a:srgbClr val="660066"/>
                </a:solidFill>
              </a:rPr>
              <a:t>Rivières</a:t>
            </a:r>
            <a:r>
              <a:rPr lang="en-GB" sz="2400" dirty="0" smtClean="0">
                <a:solidFill>
                  <a:srgbClr val="660066"/>
                </a:solidFill>
              </a:rPr>
              <a:t> </a:t>
            </a:r>
            <a:r>
              <a:rPr lang="en-GB" dirty="0" smtClean="0"/>
              <a:t>(</a:t>
            </a:r>
            <a:r>
              <a:rPr lang="fr-FR" dirty="0" smtClean="0">
                <a:latin typeface="Times" charset="0"/>
              </a:rPr>
              <a:t>E. </a:t>
            </a:r>
            <a:r>
              <a:rPr lang="fr-FR" dirty="0" err="1" smtClean="0">
                <a:latin typeface="Times" charset="0"/>
              </a:rPr>
              <a:t>Lajeunesse</a:t>
            </a:r>
            <a:r>
              <a:rPr lang="fr-FR" dirty="0" smtClean="0">
                <a:latin typeface="Times" charset="0"/>
              </a:rPr>
              <a:t>, O. </a:t>
            </a:r>
            <a:r>
              <a:rPr lang="fr-FR" dirty="0" err="1" smtClean="0">
                <a:latin typeface="Times" charset="0"/>
              </a:rPr>
              <a:t>Devauchelle</a:t>
            </a:r>
            <a:r>
              <a:rPr lang="fr-FR" dirty="0" smtClean="0">
                <a:latin typeface="Times" charset="0"/>
              </a:rPr>
              <a:t>, F. </a:t>
            </a:r>
            <a:r>
              <a:rPr lang="fr-FR" dirty="0" err="1" smtClean="0">
                <a:latin typeface="Times" charset="0"/>
              </a:rPr>
              <a:t>Métivier</a:t>
            </a:r>
            <a:r>
              <a:rPr lang="fr-FR" dirty="0" smtClean="0">
                <a:latin typeface="Times" charset="0"/>
              </a:rPr>
              <a:t>, IPGP</a:t>
            </a:r>
            <a:r>
              <a:rPr lang="en-GB" dirty="0" smtClean="0"/>
              <a:t>)</a:t>
            </a:r>
            <a:endParaRPr lang="en-GB" dirty="0"/>
          </a:p>
        </p:txBody>
      </p:sp>
    </p:spTree>
    <p:extLst>
      <p:ext uri="{BB962C8B-B14F-4D97-AF65-F5344CB8AC3E}">
        <p14:creationId xmlns:p14="http://schemas.microsoft.com/office/powerpoint/2010/main" val="30186005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107950" y="912813"/>
            <a:ext cx="9026525" cy="5976937"/>
          </a:xfrm>
          <a:prstGeom prst="rect">
            <a:avLst/>
          </a:prstGeom>
        </p:spPr>
        <p:txBody>
          <a:bodyPr vert="horz" lIns="91440" tIns="45720" rIns="91440" bIns="45720" rtlCol="0">
            <a:normAutofit/>
          </a:bodyPr>
          <a:lstStyle>
            <a:lvl1pPr marL="265113" indent="-263525"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900" kern="1200">
                <a:solidFill>
                  <a:srgbClr val="000000"/>
                </a:solidFill>
                <a:latin typeface="Arial" charset="0"/>
                <a:ea typeface="ＭＳ Ｐゴシック" charset="0"/>
                <a:cs typeface="Tahoma" charset="0"/>
              </a:defRPr>
            </a:lvl1pPr>
            <a:lvl2pPr marL="863600" indent="-32385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800" kern="1200">
                <a:solidFill>
                  <a:schemeClr val="tx1"/>
                </a:solidFill>
                <a:latin typeface="+mn-lt"/>
                <a:ea typeface="+mn-ea"/>
                <a:cs typeface="+mn-cs"/>
              </a:defRPr>
            </a:lvl2pPr>
            <a:lvl3pPr marL="1295400" indent="-287338"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400" kern="1200">
                <a:solidFill>
                  <a:schemeClr val="tx1"/>
                </a:solidFill>
                <a:latin typeface="+mn-lt"/>
                <a:ea typeface="+mn-ea"/>
                <a:cs typeface="+mn-cs"/>
              </a:defRPr>
            </a:lvl3pPr>
            <a:lvl4pPr marL="1727200" indent="-21590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000" kern="1200">
                <a:solidFill>
                  <a:schemeClr val="tx1"/>
                </a:solidFill>
                <a:latin typeface="+mn-lt"/>
                <a:ea typeface="+mn-ea"/>
                <a:cs typeface="+mn-cs"/>
              </a:defRPr>
            </a:lvl4pPr>
            <a:lvl5pPr marL="2159000" indent="-21590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000" kern="1200">
                <a:solidFill>
                  <a:schemeClr val="tx1"/>
                </a:solidFill>
                <a:latin typeface="+mn-lt"/>
                <a:ea typeface="+mn-ea"/>
                <a:cs typeface="+mn-cs"/>
              </a:defRPr>
            </a:lvl5pPr>
            <a:lvl6pPr marL="2616200" indent="-21590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000" kern="1200">
                <a:solidFill>
                  <a:schemeClr val="tx1"/>
                </a:solidFill>
                <a:latin typeface="+mn-lt"/>
                <a:ea typeface="+mn-ea"/>
                <a:cs typeface="+mn-cs"/>
              </a:defRPr>
            </a:lvl6pPr>
            <a:lvl7pPr marL="3073400" indent="-21590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000" kern="1200">
                <a:solidFill>
                  <a:schemeClr val="tx1"/>
                </a:solidFill>
                <a:latin typeface="+mn-lt"/>
                <a:ea typeface="+mn-ea"/>
                <a:cs typeface="+mn-cs"/>
              </a:defRPr>
            </a:lvl7pPr>
            <a:lvl8pPr marL="3530600" indent="-21590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000" kern="1200">
                <a:solidFill>
                  <a:schemeClr val="tx1"/>
                </a:solidFill>
                <a:latin typeface="+mn-lt"/>
                <a:ea typeface="+mn-ea"/>
                <a:cs typeface="+mn-cs"/>
              </a:defRPr>
            </a:lvl8pPr>
            <a:lvl9pPr marL="3987800" indent="-215900" algn="l" defTabSz="457200" rtl="0" eaLnBrk="1" latinLnBrk="0" hangingPunct="1">
              <a:spcBef>
                <a:spcPct val="20000"/>
              </a:spcBef>
              <a:buFont typeface="Arial"/>
              <a:buChar char="•"/>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000" kern="1200">
                <a:solidFill>
                  <a:schemeClr val="tx1"/>
                </a:solidFill>
                <a:latin typeface="+mn-lt"/>
                <a:ea typeface="+mn-ea"/>
                <a:cs typeface="+mn-cs"/>
              </a:defRPr>
            </a:lvl9pPr>
          </a:lstStyle>
          <a:p>
            <a:pPr>
              <a:spcAft>
                <a:spcPts val="1275"/>
              </a:spcAft>
              <a:buSzPct val="45000"/>
              <a:buFont typeface="StarSymbol" charset="0"/>
              <a:buNone/>
            </a:pPr>
            <a:r>
              <a:rPr lang="en-US" sz="1600" dirty="0" smtClean="0">
                <a:ea typeface="Lucida Sans Unicode" charset="0"/>
                <a:cs typeface="Arial" charset="0"/>
              </a:rPr>
              <a:t>●</a:t>
            </a:r>
            <a:r>
              <a:rPr lang="en-US" sz="1400" dirty="0" smtClean="0">
                <a:ea typeface="Lucida Sans Unicode" charset="0"/>
                <a:cs typeface="Arial" charset="0"/>
              </a:rPr>
              <a:t>  Sylvain </a:t>
            </a:r>
            <a:r>
              <a:rPr lang="en-US" sz="1400" b="1" dirty="0" smtClean="0">
                <a:ea typeface="Lucida Sans Unicode" charset="0"/>
                <a:cs typeface="Arial" charset="0"/>
              </a:rPr>
              <a:t>Courrech du Pont </a:t>
            </a:r>
            <a:r>
              <a:rPr lang="en-US" sz="1400" dirty="0" smtClean="0">
                <a:ea typeface="Lucida Sans Unicode" charset="0"/>
                <a:cs typeface="Arial" charset="0"/>
              </a:rPr>
              <a:t>(</a:t>
            </a:r>
            <a:r>
              <a:rPr lang="en-US" sz="1400" dirty="0" err="1" smtClean="0">
                <a:ea typeface="Lucida Sans Unicode" charset="0"/>
                <a:cs typeface="Arial" charset="0"/>
              </a:rPr>
              <a:t>Mcf</a:t>
            </a:r>
            <a:r>
              <a:rPr lang="en-US" sz="1400" dirty="0" smtClean="0">
                <a:ea typeface="Lucida Sans Unicode" charset="0"/>
                <a:cs typeface="Arial" charset="0"/>
              </a:rPr>
              <a:t> UPD), Michael </a:t>
            </a:r>
            <a:r>
              <a:rPr lang="en-US" sz="1400" b="1" dirty="0" err="1" smtClean="0">
                <a:ea typeface="Lucida Sans Unicode" charset="0"/>
                <a:cs typeface="Arial" charset="0"/>
              </a:rPr>
              <a:t>Berhanu</a:t>
            </a:r>
            <a:r>
              <a:rPr lang="en-US" sz="1400" dirty="0" smtClean="0">
                <a:ea typeface="Lucida Sans Unicode" charset="0"/>
                <a:cs typeface="Arial" charset="0"/>
              </a:rPr>
              <a:t> (CR CNRS), </a:t>
            </a:r>
            <a:r>
              <a:rPr lang="en-US" sz="1400" dirty="0" err="1" smtClean="0">
                <a:ea typeface="Lucida Sans Unicode" charset="0"/>
                <a:cs typeface="Arial" charset="0"/>
              </a:rPr>
              <a:t>Julien</a:t>
            </a:r>
            <a:r>
              <a:rPr lang="en-US" sz="1400" dirty="0" smtClean="0">
                <a:ea typeface="Lucida Sans Unicode" charset="0"/>
                <a:cs typeface="Arial" charset="0"/>
              </a:rPr>
              <a:t> </a:t>
            </a:r>
            <a:r>
              <a:rPr lang="en-US" sz="1400" b="1" dirty="0" err="1" smtClean="0">
                <a:ea typeface="Lucida Sans Unicode" charset="0"/>
                <a:cs typeface="Arial" charset="0"/>
              </a:rPr>
              <a:t>Derr</a:t>
            </a:r>
            <a:r>
              <a:rPr lang="en-US" sz="1400" dirty="0" smtClean="0">
                <a:ea typeface="Lucida Sans Unicode" charset="0"/>
                <a:cs typeface="Arial" charset="0"/>
              </a:rPr>
              <a:t> (</a:t>
            </a:r>
            <a:r>
              <a:rPr lang="en-US" sz="1400" dirty="0" err="1" smtClean="0">
                <a:ea typeface="Lucida Sans Unicode" charset="0"/>
                <a:cs typeface="Arial" charset="0"/>
              </a:rPr>
              <a:t>Mcf</a:t>
            </a:r>
            <a:r>
              <a:rPr lang="en-US" sz="1400" dirty="0" smtClean="0">
                <a:ea typeface="Lucida Sans Unicode" charset="0"/>
                <a:cs typeface="Arial" charset="0"/>
              </a:rPr>
              <a:t> UPD) </a:t>
            </a:r>
            <a:br>
              <a:rPr lang="en-US" sz="1400" dirty="0" smtClean="0">
                <a:ea typeface="Lucida Sans Unicode" charset="0"/>
                <a:cs typeface="Arial" charset="0"/>
              </a:rPr>
            </a:br>
            <a:r>
              <a:rPr lang="en-US" sz="1400" dirty="0" smtClean="0">
                <a:ea typeface="Lucida Sans Unicode" charset="0"/>
                <a:cs typeface="Arial" charset="0"/>
              </a:rPr>
              <a:t>Caroline </a:t>
            </a:r>
            <a:r>
              <a:rPr lang="en-US" sz="1400" b="1" dirty="0" smtClean="0">
                <a:ea typeface="Lucida Sans Unicode" charset="0"/>
                <a:cs typeface="Arial" charset="0"/>
              </a:rPr>
              <a:t>Cohen</a:t>
            </a:r>
            <a:r>
              <a:rPr lang="en-US" sz="1400" dirty="0" smtClean="0">
                <a:ea typeface="Lucida Sans Unicode" charset="0"/>
                <a:cs typeface="Arial" charset="0"/>
              </a:rPr>
              <a:t> (Post Doc 2014/2016) </a:t>
            </a:r>
            <a:r>
              <a:rPr lang="en-US" sz="1400" b="1" dirty="0" smtClean="0">
                <a:ea typeface="Lucida Sans Unicode" charset="0"/>
                <a:cs typeface="Arial" charset="0"/>
              </a:rPr>
              <a:t>…</a:t>
            </a:r>
          </a:p>
          <a:p>
            <a:pPr>
              <a:spcAft>
                <a:spcPts val="1275"/>
              </a:spcAft>
              <a:buSzPct val="45000"/>
              <a:buFont typeface="StarSymbol" charset="0"/>
              <a:buNone/>
            </a:pPr>
            <a:r>
              <a:rPr lang="fr-FR" sz="1600" dirty="0" smtClean="0">
                <a:ea typeface="Lucida Sans Unicode" charset="0"/>
                <a:cs typeface="Arial" charset="0"/>
              </a:rPr>
              <a:t>● </a:t>
            </a:r>
            <a:r>
              <a:rPr lang="fr-FR" sz="1400" b="1" dirty="0" smtClean="0">
                <a:solidFill>
                  <a:srgbClr val="FF0000"/>
                </a:solidFill>
                <a:ea typeface="Lucida Sans Unicode" charset="0"/>
                <a:cs typeface="Arial" charset="0"/>
              </a:rPr>
              <a:t>Erosion</a:t>
            </a:r>
            <a:r>
              <a:rPr lang="fr-FR" sz="1400" dirty="0" smtClean="0">
                <a:ea typeface="Lucida Sans Unicode" charset="0"/>
                <a:cs typeface="Arial" charset="0"/>
              </a:rPr>
              <a:t> </a:t>
            </a:r>
            <a:r>
              <a:rPr lang="ja-JP" altLang="fr-FR" sz="1400" dirty="0" smtClean="0">
                <a:ea typeface="Lucida Sans Unicode" charset="0"/>
                <a:cs typeface="Arial" charset="0"/>
              </a:rPr>
              <a:t>“</a:t>
            </a:r>
            <a:r>
              <a:rPr lang="fr-FR" sz="1400" dirty="0" smtClean="0">
                <a:ea typeface="Lucida Sans Unicode" charset="0"/>
                <a:cs typeface="Arial" charset="0"/>
              </a:rPr>
              <a:t>chimique</a:t>
            </a:r>
            <a:r>
              <a:rPr lang="ja-JP" altLang="fr-FR" sz="1400" dirty="0" smtClean="0">
                <a:ea typeface="Lucida Sans Unicode" charset="0"/>
                <a:cs typeface="Arial" charset="0"/>
              </a:rPr>
              <a:t>”</a:t>
            </a:r>
            <a:r>
              <a:rPr lang="fr-FR" sz="1400" dirty="0" smtClean="0">
                <a:ea typeface="Lucida Sans Unicode" charset="0"/>
                <a:cs typeface="Arial" charset="0"/>
              </a:rPr>
              <a:t> des roches par dissolution </a:t>
            </a:r>
            <a:r>
              <a:rPr lang="fr-FR" sz="1400" dirty="0" err="1" smtClean="0">
                <a:ea typeface="Lucida Sans Unicode" charset="0"/>
                <a:cs typeface="Arial" charset="0"/>
              </a:rPr>
              <a:t>lorsqu</a:t>
            </a:r>
            <a:r>
              <a:rPr lang="ja-JP" altLang="fr-FR" sz="1400" dirty="0" smtClean="0">
                <a:ea typeface="Lucida Sans Unicode" charset="0"/>
                <a:cs typeface="Arial" charset="0"/>
              </a:rPr>
              <a:t>’</a:t>
            </a:r>
            <a:r>
              <a:rPr lang="fr-FR" sz="1400" dirty="0" smtClean="0">
                <a:ea typeface="Lucida Sans Unicode" charset="0"/>
                <a:cs typeface="Arial" charset="0"/>
              </a:rPr>
              <a:t>elles sont  soumises à un écoulement d</a:t>
            </a:r>
            <a:r>
              <a:rPr lang="ja-JP" altLang="fr-FR" sz="1400" dirty="0" smtClean="0">
                <a:ea typeface="Lucida Sans Unicode" charset="0"/>
                <a:cs typeface="Arial" charset="0"/>
              </a:rPr>
              <a:t>’</a:t>
            </a:r>
            <a:r>
              <a:rPr lang="fr-FR" sz="1400" dirty="0" smtClean="0">
                <a:ea typeface="Lucida Sans Unicode" charset="0"/>
                <a:cs typeface="Arial" charset="0"/>
              </a:rPr>
              <a:t>eau (pluie, infiltration d</a:t>
            </a:r>
            <a:r>
              <a:rPr lang="ja-JP" altLang="fr-FR" sz="1400" dirty="0" smtClean="0">
                <a:ea typeface="Lucida Sans Unicode" charset="0"/>
                <a:cs typeface="Arial" charset="0"/>
              </a:rPr>
              <a:t>’</a:t>
            </a:r>
            <a:r>
              <a:rPr lang="fr-FR" sz="1400" dirty="0" smtClean="0">
                <a:ea typeface="Lucida Sans Unicode" charset="0"/>
                <a:cs typeface="Arial" charset="0"/>
              </a:rPr>
              <a:t>eau …). Particulièrement important pour le </a:t>
            </a:r>
            <a:r>
              <a:rPr lang="fr-FR" sz="1400" b="1" dirty="0" smtClean="0">
                <a:solidFill>
                  <a:srgbClr val="FF0000"/>
                </a:solidFill>
                <a:ea typeface="Lucida Sans Unicode" charset="0"/>
                <a:cs typeface="Arial" charset="0"/>
              </a:rPr>
              <a:t>gypse</a:t>
            </a:r>
            <a:r>
              <a:rPr lang="fr-FR" sz="1400" dirty="0" smtClean="0">
                <a:ea typeface="Lucida Sans Unicode" charset="0"/>
                <a:cs typeface="Arial" charset="0"/>
              </a:rPr>
              <a:t> et le </a:t>
            </a:r>
            <a:r>
              <a:rPr lang="fr-FR" sz="1400" b="1" dirty="0" smtClean="0">
                <a:solidFill>
                  <a:srgbClr val="FF0000"/>
                </a:solidFill>
                <a:ea typeface="Lucida Sans Unicode" charset="0"/>
                <a:cs typeface="Arial" charset="0"/>
              </a:rPr>
              <a:t>calcaire</a:t>
            </a:r>
            <a:endParaRPr lang="fr-FR" sz="1400" dirty="0" smtClean="0">
              <a:ea typeface="Lucida Sans Unicode" charset="0"/>
              <a:cs typeface="Arial" charset="0"/>
            </a:endParaRPr>
          </a:p>
          <a:p>
            <a:pPr>
              <a:spcAft>
                <a:spcPts val="1275"/>
              </a:spcAft>
              <a:buSzPct val="45000"/>
              <a:buFont typeface="StarSymbol" charset="0"/>
              <a:buNone/>
            </a:pPr>
            <a:r>
              <a:rPr lang="fr-FR" sz="1400" dirty="0" smtClean="0">
                <a:ea typeface="Lucida Sans Unicode" charset="0"/>
                <a:cs typeface="Arial" charset="0"/>
              </a:rPr>
              <a:t>● Mécanismes </a:t>
            </a:r>
            <a:r>
              <a:rPr lang="fr-FR" sz="1400" b="1" dirty="0" smtClean="0">
                <a:solidFill>
                  <a:srgbClr val="FF0000"/>
                </a:solidFill>
                <a:ea typeface="Lucida Sans Unicode" charset="0"/>
                <a:cs typeface="Arial" charset="0"/>
              </a:rPr>
              <a:t>hydrodynamiques</a:t>
            </a:r>
            <a:r>
              <a:rPr lang="fr-FR" sz="1400" dirty="0" smtClean="0">
                <a:ea typeface="Lucida Sans Unicode" charset="0"/>
                <a:cs typeface="Arial" charset="0"/>
              </a:rPr>
              <a:t> importants</a:t>
            </a:r>
            <a:br>
              <a:rPr lang="fr-FR" sz="1400" dirty="0" smtClean="0">
                <a:ea typeface="Lucida Sans Unicode" charset="0"/>
                <a:cs typeface="Arial" charset="0"/>
              </a:rPr>
            </a:br>
            <a:r>
              <a:rPr lang="fr-FR" sz="1400" dirty="0" smtClean="0">
                <a:ea typeface="Lucida Sans Unicode" charset="0"/>
                <a:cs typeface="Arial" charset="0"/>
              </a:rPr>
              <a:t> pour comprendre et prédire la forme </a:t>
            </a:r>
            <a:br>
              <a:rPr lang="fr-FR" sz="1400" dirty="0" smtClean="0">
                <a:ea typeface="Lucida Sans Unicode" charset="0"/>
                <a:cs typeface="Arial" charset="0"/>
              </a:rPr>
            </a:br>
            <a:r>
              <a:rPr lang="fr-FR" sz="1400" dirty="0" smtClean="0">
                <a:ea typeface="Lucida Sans Unicode" charset="0"/>
                <a:cs typeface="Arial" charset="0"/>
              </a:rPr>
              <a:t>des surfaces et leur vitesse de dissolution.</a:t>
            </a:r>
            <a:endParaRPr lang="fr-FR" sz="1400" b="1" dirty="0" smtClean="0">
              <a:solidFill>
                <a:srgbClr val="FF0000"/>
              </a:solidFill>
              <a:ea typeface="Lucida Sans Unicode" charset="0"/>
              <a:cs typeface="Arial" charset="0"/>
            </a:endParaRPr>
          </a:p>
          <a:p>
            <a:pPr>
              <a:spcAft>
                <a:spcPts val="1275"/>
              </a:spcAft>
              <a:buSzPct val="45000"/>
              <a:buFont typeface="StarSymbol" charset="0"/>
              <a:buNone/>
            </a:pPr>
            <a:r>
              <a:rPr lang="fr-FR" sz="1400" dirty="0" smtClean="0">
                <a:ea typeface="Lucida Sans Unicode" charset="0"/>
                <a:cs typeface="Arial" charset="0"/>
              </a:rPr>
              <a:t>● </a:t>
            </a:r>
            <a:r>
              <a:rPr lang="fr-FR" sz="1400" b="1" dirty="0" smtClean="0">
                <a:solidFill>
                  <a:srgbClr val="FF0000"/>
                </a:solidFill>
                <a:ea typeface="Lucida Sans Unicode" charset="0"/>
                <a:cs typeface="Arial" charset="0"/>
              </a:rPr>
              <a:t>Expériences</a:t>
            </a:r>
            <a:r>
              <a:rPr lang="fr-FR" sz="1400" dirty="0" smtClean="0">
                <a:ea typeface="Lucida Sans Unicode" charset="0"/>
                <a:cs typeface="Arial" charset="0"/>
              </a:rPr>
              <a:t> dans des situations modèles</a:t>
            </a:r>
            <a:br>
              <a:rPr lang="fr-FR" sz="1400" dirty="0" smtClean="0">
                <a:ea typeface="Lucida Sans Unicode" charset="0"/>
                <a:cs typeface="Arial" charset="0"/>
              </a:rPr>
            </a:br>
            <a:r>
              <a:rPr lang="fr-FR" sz="1400" dirty="0" smtClean="0">
                <a:ea typeface="Lucida Sans Unicode" charset="0"/>
                <a:cs typeface="Arial" charset="0"/>
              </a:rPr>
              <a:t>avec des  matériaux à dissolution rapide :</a:t>
            </a:r>
            <a:br>
              <a:rPr lang="fr-FR" sz="1400" dirty="0" smtClean="0">
                <a:ea typeface="Lucida Sans Unicode" charset="0"/>
                <a:cs typeface="Arial" charset="0"/>
              </a:rPr>
            </a:br>
            <a:r>
              <a:rPr lang="fr-FR" sz="1400" dirty="0" smtClean="0">
                <a:ea typeface="Lucida Sans Unicode" charset="0"/>
                <a:cs typeface="Arial" charset="0"/>
              </a:rPr>
              <a:t>sel, sucre, gypse …</a:t>
            </a:r>
          </a:p>
          <a:p>
            <a:pPr>
              <a:spcAft>
                <a:spcPts val="1275"/>
              </a:spcAft>
              <a:buSzPct val="45000"/>
              <a:buFont typeface="StarSymbol" charset="0"/>
              <a:buNone/>
            </a:pPr>
            <a:r>
              <a:rPr lang="fr-FR" sz="1400" dirty="0" smtClean="0">
                <a:ea typeface="Lucida Sans Unicode" charset="0"/>
                <a:cs typeface="Arial" charset="0"/>
              </a:rPr>
              <a:t>● Mise en évidence d</a:t>
            </a:r>
            <a:r>
              <a:rPr lang="ja-JP" altLang="fr-FR" sz="1400" dirty="0" smtClean="0">
                <a:ea typeface="Lucida Sans Unicode" charset="0"/>
                <a:cs typeface="Arial" charset="0"/>
              </a:rPr>
              <a:t>’</a:t>
            </a:r>
            <a:r>
              <a:rPr lang="fr-FR" sz="1400" dirty="0" smtClean="0">
                <a:ea typeface="Lucida Sans Unicode" charset="0"/>
                <a:cs typeface="Arial" charset="0"/>
              </a:rPr>
              <a:t>une </a:t>
            </a:r>
            <a:r>
              <a:rPr lang="fr-FR" sz="1400" b="1" dirty="0" smtClean="0">
                <a:solidFill>
                  <a:srgbClr val="FF0000"/>
                </a:solidFill>
                <a:ea typeface="Lucida Sans Unicode" charset="0"/>
                <a:cs typeface="Arial" charset="0"/>
              </a:rPr>
              <a:t>instabilité de convection </a:t>
            </a:r>
            <a:r>
              <a:rPr lang="fr-FR" sz="1400" b="1" dirty="0" err="1" smtClean="0">
                <a:solidFill>
                  <a:srgbClr val="FF0000"/>
                </a:solidFill>
                <a:ea typeface="Lucida Sans Unicode" charset="0"/>
                <a:cs typeface="Arial" charset="0"/>
              </a:rPr>
              <a:t>solutale</a:t>
            </a:r>
            <a:r>
              <a:rPr lang="fr-FR" sz="1400" dirty="0" smtClean="0">
                <a:ea typeface="Lucida Sans Unicode" charset="0"/>
                <a:cs typeface="Arial" charset="0"/>
              </a:rPr>
              <a:t> au laboratoire.</a:t>
            </a:r>
            <a:br>
              <a:rPr lang="fr-FR" sz="1400" dirty="0" smtClean="0">
                <a:ea typeface="Lucida Sans Unicode" charset="0"/>
                <a:cs typeface="Arial" charset="0"/>
              </a:rPr>
            </a:br>
            <a:r>
              <a:rPr lang="fr-FR" sz="1400" dirty="0" smtClean="0">
                <a:ea typeface="Lucida Sans Unicode" charset="0"/>
                <a:cs typeface="Arial" charset="0"/>
              </a:rPr>
              <a:t>Sous l</a:t>
            </a:r>
            <a:r>
              <a:rPr lang="ja-JP" altLang="fr-FR" sz="1400" dirty="0" smtClean="0">
                <a:ea typeface="Lucida Sans Unicode" charset="0"/>
                <a:cs typeface="Arial" charset="0"/>
              </a:rPr>
              <a:t>’</a:t>
            </a:r>
            <a:r>
              <a:rPr lang="fr-FR" sz="1400" dirty="0" smtClean="0">
                <a:ea typeface="Lucida Sans Unicode" charset="0"/>
                <a:cs typeface="Arial" charset="0"/>
              </a:rPr>
              <a:t>effet de la gravité, fluide riche en espèce dissoute, plongent.</a:t>
            </a:r>
            <a:br>
              <a:rPr lang="fr-FR" sz="1400" dirty="0" smtClean="0">
                <a:ea typeface="Lucida Sans Unicode" charset="0"/>
                <a:cs typeface="Arial" charset="0"/>
              </a:rPr>
            </a:br>
            <a:r>
              <a:rPr lang="fr-FR" sz="1400" dirty="0" smtClean="0">
                <a:ea typeface="Lucida Sans Unicode" charset="0"/>
                <a:cs typeface="Arial" charset="0"/>
              </a:rPr>
              <a:t>Mise en place d</a:t>
            </a:r>
            <a:r>
              <a:rPr lang="ja-JP" altLang="fr-FR" sz="1400" dirty="0" smtClean="0">
                <a:ea typeface="Lucida Sans Unicode" charset="0"/>
                <a:cs typeface="Arial" charset="0"/>
              </a:rPr>
              <a:t>’</a:t>
            </a:r>
            <a:r>
              <a:rPr lang="fr-FR" sz="1400" dirty="0" smtClean="0">
                <a:ea typeface="Lucida Sans Unicode" charset="0"/>
                <a:cs typeface="Arial" charset="0"/>
              </a:rPr>
              <a:t>un écoulement de convection.</a:t>
            </a:r>
            <a:br>
              <a:rPr lang="fr-FR" sz="1400" dirty="0" smtClean="0">
                <a:ea typeface="Lucida Sans Unicode" charset="0"/>
                <a:cs typeface="Arial" charset="0"/>
              </a:rPr>
            </a:br>
            <a:r>
              <a:rPr lang="fr-FR" sz="1400" b="1" dirty="0" smtClean="0">
                <a:solidFill>
                  <a:srgbClr val="FF0000"/>
                </a:solidFill>
                <a:ea typeface="Lucida Sans Unicode" charset="0"/>
                <a:cs typeface="Arial" charset="0"/>
              </a:rPr>
              <a:t>Hétérogénéités de concentration </a:t>
            </a:r>
            <a:r>
              <a:rPr lang="fr-FR" sz="1400" dirty="0" smtClean="0">
                <a:ea typeface="Lucida Sans Unicode" charset="0"/>
                <a:cs typeface="Arial" charset="0"/>
              </a:rPr>
              <a:t>à la surface produisent un pattern de surface :</a:t>
            </a:r>
            <a:br>
              <a:rPr lang="fr-FR" sz="1400" dirty="0" smtClean="0">
                <a:ea typeface="Lucida Sans Unicode" charset="0"/>
                <a:cs typeface="Arial" charset="0"/>
              </a:rPr>
            </a:br>
            <a:r>
              <a:rPr lang="fr-FR" sz="1400" dirty="0" smtClean="0">
                <a:ea typeface="Lucida Sans Unicode" charset="0"/>
                <a:cs typeface="Arial" charset="0"/>
              </a:rPr>
              <a:t>stries puis </a:t>
            </a:r>
            <a:r>
              <a:rPr lang="fr-FR" sz="1400" dirty="0" err="1" smtClean="0">
                <a:ea typeface="Lucida Sans Unicode" charset="0"/>
                <a:cs typeface="Arial" charset="0"/>
              </a:rPr>
              <a:t>scallops</a:t>
            </a:r>
            <a:endParaRPr lang="fr-FR" sz="1400" b="1" dirty="0" smtClean="0">
              <a:solidFill>
                <a:srgbClr val="FF0000"/>
              </a:solidFill>
              <a:ea typeface="Lucida Sans Unicode" charset="0"/>
              <a:cs typeface="Arial" charset="0"/>
            </a:endParaRPr>
          </a:p>
          <a:p>
            <a:pPr>
              <a:spcAft>
                <a:spcPts val="1275"/>
              </a:spcAft>
              <a:buSzPct val="45000"/>
              <a:buFont typeface="StarSymbol" charset="0"/>
              <a:buNone/>
            </a:pPr>
            <a:r>
              <a:rPr lang="fr-FR" sz="1600" dirty="0" smtClean="0">
                <a:cs typeface="Lucida Sans Unicode" charset="0"/>
              </a:rPr>
              <a:t/>
            </a:r>
            <a:br>
              <a:rPr lang="fr-FR" sz="1600" dirty="0" smtClean="0">
                <a:cs typeface="Lucida Sans Unicode" charset="0"/>
              </a:rPr>
            </a:br>
            <a:endParaRPr lang="en-US" sz="1600" b="1" dirty="0" smtClean="0">
              <a:solidFill>
                <a:srgbClr val="FF0000"/>
              </a:solidFill>
              <a:cs typeface="Lucida Sans Unicode" charset="0"/>
            </a:endParaRPr>
          </a:p>
          <a:p>
            <a:pPr>
              <a:spcAft>
                <a:spcPts val="1275"/>
              </a:spcAft>
              <a:buSzPct val="45000"/>
              <a:buFont typeface="StarSymbol" charset="0"/>
              <a:buNone/>
            </a:pPr>
            <a:endParaRPr lang="en-US" sz="1800" b="1" dirty="0">
              <a:solidFill>
                <a:srgbClr val="FF0000"/>
              </a:solidFill>
              <a:cs typeface="Lucida Sans Unicode" charset="0"/>
            </a:endParaRPr>
          </a:p>
        </p:txBody>
      </p:sp>
      <p:sp>
        <p:nvSpPr>
          <p:cNvPr id="5" name="Rectangle 1"/>
          <p:cNvSpPr txBox="1">
            <a:spLocks/>
          </p:cNvSpPr>
          <p:nvPr/>
        </p:nvSpPr>
        <p:spPr bwMode="auto">
          <a:xfrm>
            <a:off x="363538" y="96838"/>
            <a:ext cx="8529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59" tIns="40729" rIns="81459" bIns="40729"/>
          <a:lstStyle>
            <a:lvl1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900">
                <a:solidFill>
                  <a:srgbClr val="000000"/>
                </a:solidFill>
                <a:latin typeface="Arial" charset="0"/>
                <a:ea typeface="ＭＳ Ｐゴシック" charset="0"/>
                <a:cs typeface="Tahoma" charset="0"/>
              </a:defRPr>
            </a:lvl1pPr>
            <a:lvl2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2pPr>
            <a:lvl3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3pPr>
            <a:lvl4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4pPr>
            <a:lvl5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5pPr>
            <a:lvl6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6pPr>
            <a:lvl7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7pPr>
            <a:lvl8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8pPr>
            <a:lvl9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9pPr>
          </a:lstStyle>
          <a:p>
            <a:pPr algn="ctr" hangingPunct="0">
              <a:buSzPct val="45000"/>
              <a:buFont typeface="StarSymbol" charset="0"/>
              <a:buNone/>
            </a:pPr>
            <a:r>
              <a:rPr lang="fr-FR" sz="2400" b="1">
                <a:solidFill>
                  <a:srgbClr val="1F497D"/>
                </a:solidFill>
              </a:rPr>
              <a:t>Hydrodynamique de l'érosion par dissolution : Morphologie et dynamique</a:t>
            </a:r>
          </a:p>
        </p:txBody>
      </p:sp>
      <p:pic>
        <p:nvPicPr>
          <p:cNvPr id="6" name="Picture 2" descr="C:\Users\Berhanu\Desktop\Geomorphologie\photos\Gypse_Paris_IGC\viewmultimediadocu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2060575"/>
            <a:ext cx="208756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Berhanu\Downloads\659px-Tsingy_de_Bemaraha.jpg"/>
          <p:cNvPicPr>
            <a:picLocks noChangeAspect="1" noChangeArrowheads="1"/>
          </p:cNvPicPr>
          <p:nvPr/>
        </p:nvPicPr>
        <p:blipFill>
          <a:blip r:embed="rId3">
            <a:extLst>
              <a:ext uri="{28A0092B-C50C-407E-A947-70E740481C1C}">
                <a14:useLocalDpi xmlns:a14="http://schemas.microsoft.com/office/drawing/2010/main" val="0"/>
              </a:ext>
            </a:extLst>
          </a:blip>
          <a:srcRect b="37802"/>
          <a:stretch>
            <a:fillRect/>
          </a:stretch>
        </p:blipFill>
        <p:spPr bwMode="auto">
          <a:xfrm>
            <a:off x="6819900" y="2090738"/>
            <a:ext cx="2254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3"/>
          <p:cNvSpPr txBox="1">
            <a:spLocks noChangeArrowheads="1"/>
          </p:cNvSpPr>
          <p:nvPr/>
        </p:nvSpPr>
        <p:spPr bwMode="auto">
          <a:xfrm>
            <a:off x="4356100" y="3452813"/>
            <a:ext cx="2160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b="1">
                <a:solidFill>
                  <a:schemeClr val="bg1"/>
                </a:solidFill>
                <a:latin typeface="Arial" charset="0"/>
              </a:rPr>
              <a:t>Cavité de Gypse, Paris</a:t>
            </a:r>
          </a:p>
        </p:txBody>
      </p:sp>
      <p:sp>
        <p:nvSpPr>
          <p:cNvPr id="9" name="ZoneTexte 10"/>
          <p:cNvSpPr txBox="1">
            <a:spLocks noChangeArrowheads="1"/>
          </p:cNvSpPr>
          <p:nvPr/>
        </p:nvSpPr>
        <p:spPr bwMode="auto">
          <a:xfrm>
            <a:off x="6913563" y="2133600"/>
            <a:ext cx="216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b="1">
                <a:solidFill>
                  <a:schemeClr val="bg1"/>
                </a:solidFill>
                <a:latin typeface="Arial" charset="0"/>
              </a:rPr>
              <a:t>Tsingy de Bemaraha,</a:t>
            </a:r>
          </a:p>
          <a:p>
            <a:r>
              <a:rPr lang="en-US" sz="1400" b="1">
                <a:solidFill>
                  <a:schemeClr val="bg1"/>
                </a:solidFill>
                <a:latin typeface="Arial" charset="0"/>
              </a:rPr>
              <a:t>Madagascar</a:t>
            </a:r>
          </a:p>
        </p:txBody>
      </p:sp>
      <p:pic>
        <p:nvPicPr>
          <p:cNvPr id="10" name="Imag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4044950"/>
            <a:ext cx="2160587" cy="1595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ZoneTexte 13"/>
          <p:cNvSpPr txBox="1">
            <a:spLocks noChangeArrowheads="1"/>
          </p:cNvSpPr>
          <p:nvPr/>
        </p:nvSpPr>
        <p:spPr bwMode="auto">
          <a:xfrm>
            <a:off x="6913563" y="5013325"/>
            <a:ext cx="2230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b="1">
                <a:solidFill>
                  <a:srgbClr val="FF0000"/>
                </a:solidFill>
                <a:latin typeface="Arial" charset="0"/>
              </a:rPr>
              <a:t>Scallops, paroi d’une grotte, Shaft Cave, USA</a:t>
            </a:r>
          </a:p>
        </p:txBody>
      </p:sp>
      <p:pic>
        <p:nvPicPr>
          <p:cNvPr id="12" name="Picture 7" descr="scallop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4892675"/>
            <a:ext cx="19240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C:\Users\Berhanu\Desktop\Geomorphologie\photos\Bloc_de_sel\Nouveau dossier (2)\DSC_0216.JPG"/>
          <p:cNvPicPr>
            <a:picLocks noChangeAspect="1" noChangeArrowheads="1"/>
          </p:cNvPicPr>
          <p:nvPr/>
        </p:nvPicPr>
        <p:blipFill>
          <a:blip r:embed="rId6">
            <a:extLst>
              <a:ext uri="{28A0092B-C50C-407E-A947-70E740481C1C}">
                <a14:useLocalDpi xmlns:a14="http://schemas.microsoft.com/office/drawing/2010/main" val="0"/>
              </a:ext>
            </a:extLst>
          </a:blip>
          <a:srcRect l="13223" r="16920"/>
          <a:stretch>
            <a:fillRect/>
          </a:stretch>
        </p:blipFill>
        <p:spPr bwMode="auto">
          <a:xfrm>
            <a:off x="2328863" y="4892675"/>
            <a:ext cx="2058987"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icebe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5488" y="4895850"/>
            <a:ext cx="2312987"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0"/>
          <p:cNvSpPr txBox="1">
            <a:spLocks noChangeArrowheads="1"/>
          </p:cNvSpPr>
          <p:nvPr/>
        </p:nvSpPr>
        <p:spPr bwMode="auto">
          <a:xfrm>
            <a:off x="2328863" y="4967288"/>
            <a:ext cx="223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b="1">
                <a:solidFill>
                  <a:srgbClr val="FF0000"/>
                </a:solidFill>
                <a:latin typeface="Arial" charset="0"/>
              </a:rPr>
              <a:t>Scallops, bloc de sel</a:t>
            </a:r>
          </a:p>
        </p:txBody>
      </p:sp>
      <p:sp>
        <p:nvSpPr>
          <p:cNvPr id="16" name="ZoneTexte 21"/>
          <p:cNvSpPr txBox="1">
            <a:spLocks noChangeArrowheads="1"/>
          </p:cNvSpPr>
          <p:nvPr/>
        </p:nvSpPr>
        <p:spPr bwMode="auto">
          <a:xfrm>
            <a:off x="611188" y="6265863"/>
            <a:ext cx="22304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b="1">
                <a:solidFill>
                  <a:schemeClr val="bg1"/>
                </a:solidFill>
                <a:latin typeface="Arial" charset="0"/>
              </a:rPr>
              <a:t>Scallops, </a:t>
            </a:r>
            <a:br>
              <a:rPr lang="en-US" sz="1400" b="1">
                <a:solidFill>
                  <a:schemeClr val="bg1"/>
                </a:solidFill>
                <a:latin typeface="Arial" charset="0"/>
              </a:rPr>
            </a:br>
            <a:r>
              <a:rPr lang="en-US" sz="1400" b="1">
                <a:solidFill>
                  <a:schemeClr val="bg1"/>
                </a:solidFill>
                <a:latin typeface="Arial" charset="0"/>
              </a:rPr>
              <a:t>bloc de caramel</a:t>
            </a:r>
          </a:p>
        </p:txBody>
      </p:sp>
      <p:sp>
        <p:nvSpPr>
          <p:cNvPr id="17" name="ZoneTexte 22"/>
          <p:cNvSpPr txBox="1">
            <a:spLocks noChangeArrowheads="1"/>
          </p:cNvSpPr>
          <p:nvPr/>
        </p:nvSpPr>
        <p:spPr bwMode="auto">
          <a:xfrm>
            <a:off x="4557713" y="6478588"/>
            <a:ext cx="2230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b="1">
                <a:solidFill>
                  <a:srgbClr val="FF0000"/>
                </a:solidFill>
                <a:latin typeface="Arial" charset="0"/>
              </a:rPr>
              <a:t>Scallops, iceberg</a:t>
            </a:r>
          </a:p>
        </p:txBody>
      </p:sp>
      <p:cxnSp>
        <p:nvCxnSpPr>
          <p:cNvPr id="18" name="Connecteur droit 17"/>
          <p:cNvCxnSpPr/>
          <p:nvPr/>
        </p:nvCxnSpPr>
        <p:spPr>
          <a:xfrm>
            <a:off x="6913563" y="5732463"/>
            <a:ext cx="216058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6899275" y="4044950"/>
            <a:ext cx="0" cy="16875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ZoneTexte 17"/>
          <p:cNvSpPr txBox="1">
            <a:spLocks noChangeArrowheads="1"/>
          </p:cNvSpPr>
          <p:nvPr/>
        </p:nvSpPr>
        <p:spPr bwMode="auto">
          <a:xfrm>
            <a:off x="6861175" y="5832475"/>
            <a:ext cx="23764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a:latin typeface="Arial" charset="0"/>
              </a:rPr>
              <a:t>● Analogie </a:t>
            </a:r>
            <a:br>
              <a:rPr lang="en-US" sz="1400">
                <a:latin typeface="Arial" charset="0"/>
              </a:rPr>
            </a:br>
            <a:r>
              <a:rPr lang="en-US" sz="1400">
                <a:latin typeface="Arial" charset="0"/>
              </a:rPr>
              <a:t>Scallops lors de la fonte d’iceberg d’eau douce dans la mer salée. </a:t>
            </a:r>
            <a:endParaRPr lang="en-US" sz="1400"/>
          </a:p>
        </p:txBody>
      </p:sp>
    </p:spTree>
    <p:extLst>
      <p:ext uri="{BB962C8B-B14F-4D97-AF65-F5344CB8AC3E}">
        <p14:creationId xmlns:p14="http://schemas.microsoft.com/office/powerpoint/2010/main" val="7361909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9124"/>
            <a:ext cx="9143999" cy="523220"/>
          </a:xfrm>
          <a:prstGeom prst="rect">
            <a:avLst/>
          </a:prstGeom>
        </p:spPr>
        <p:txBody>
          <a:bodyPr wrap="square">
            <a:spAutoFit/>
          </a:bodyPr>
          <a:lstStyle/>
          <a:p>
            <a:pPr>
              <a:lnSpc>
                <a:spcPct val="120000"/>
              </a:lnSpc>
            </a:pPr>
            <a:r>
              <a:rPr lang="en-GB" sz="2400" dirty="0" smtClean="0">
                <a:solidFill>
                  <a:srgbClr val="660066"/>
                </a:solidFill>
              </a:rPr>
              <a:t>Motifs de dissolution </a:t>
            </a:r>
            <a:r>
              <a:rPr lang="en-GB" dirty="0" smtClean="0"/>
              <a:t>(</a:t>
            </a:r>
            <a:r>
              <a:rPr lang="fr-FR" dirty="0">
                <a:latin typeface="Times" charset="0"/>
              </a:rPr>
              <a:t>C. </a:t>
            </a:r>
            <a:r>
              <a:rPr lang="fr-FR" dirty="0" smtClean="0">
                <a:latin typeface="Times" charset="0"/>
              </a:rPr>
              <a:t>Cohen, M. </a:t>
            </a:r>
            <a:r>
              <a:rPr lang="fr-FR" dirty="0" err="1" smtClean="0">
                <a:latin typeface="Times" charset="0"/>
              </a:rPr>
              <a:t>Berhanu</a:t>
            </a:r>
            <a:r>
              <a:rPr lang="fr-FR" dirty="0" smtClean="0">
                <a:latin typeface="Times" charset="0"/>
              </a:rPr>
              <a:t>, J. </a:t>
            </a:r>
            <a:r>
              <a:rPr lang="fr-FR" dirty="0" err="1" smtClean="0">
                <a:latin typeface="Times" charset="0"/>
              </a:rPr>
              <a:t>Derr</a:t>
            </a:r>
            <a:r>
              <a:rPr lang="fr-FR" dirty="0" smtClean="0">
                <a:latin typeface="Times" charset="0"/>
              </a:rPr>
              <a:t>, S. Courrech du Pont</a:t>
            </a:r>
            <a:r>
              <a:rPr lang="en-GB" dirty="0" smtClean="0"/>
              <a:t>)</a:t>
            </a:r>
            <a:endParaRPr lang="en-GB" dirty="0"/>
          </a:p>
        </p:txBody>
      </p:sp>
      <p:pic>
        <p:nvPicPr>
          <p:cNvPr id="5" name="Image 4" descr="figur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1" y="834702"/>
            <a:ext cx="4981222" cy="3533331"/>
          </a:xfrm>
          <a:prstGeom prst="rect">
            <a:avLst/>
          </a:prstGeom>
        </p:spPr>
      </p:pic>
      <p:pic>
        <p:nvPicPr>
          <p:cNvPr id="7" name="Image 6"/>
          <p:cNvPicPr>
            <a:picLocks noChangeAspect="1"/>
          </p:cNvPicPr>
          <p:nvPr/>
        </p:nvPicPr>
        <p:blipFill>
          <a:blip r:embed="rId3"/>
          <a:stretch>
            <a:fillRect/>
          </a:stretch>
        </p:blipFill>
        <p:spPr>
          <a:xfrm>
            <a:off x="519288" y="4400718"/>
            <a:ext cx="3557309" cy="2471394"/>
          </a:xfrm>
          <a:prstGeom prst="rect">
            <a:avLst/>
          </a:prstGeom>
        </p:spPr>
      </p:pic>
      <p:pic>
        <p:nvPicPr>
          <p:cNvPr id="8" name="Image 7"/>
          <p:cNvPicPr>
            <a:picLocks noChangeAspect="1"/>
          </p:cNvPicPr>
          <p:nvPr/>
        </p:nvPicPr>
        <p:blipFill>
          <a:blip r:embed="rId4"/>
          <a:stretch>
            <a:fillRect/>
          </a:stretch>
        </p:blipFill>
        <p:spPr>
          <a:xfrm>
            <a:off x="4977446" y="4344274"/>
            <a:ext cx="3616222" cy="2541948"/>
          </a:xfrm>
          <a:prstGeom prst="rect">
            <a:avLst/>
          </a:prstGeom>
        </p:spPr>
      </p:pic>
      <p:sp>
        <p:nvSpPr>
          <p:cNvPr id="9" name="Rectangle 8"/>
          <p:cNvSpPr/>
          <p:nvPr/>
        </p:nvSpPr>
        <p:spPr>
          <a:xfrm>
            <a:off x="6618111" y="4176889"/>
            <a:ext cx="903111" cy="287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Image 5"/>
          <p:cNvPicPr>
            <a:picLocks noChangeAspect="1"/>
          </p:cNvPicPr>
          <p:nvPr/>
        </p:nvPicPr>
        <p:blipFill>
          <a:blip r:embed="rId5"/>
          <a:stretch>
            <a:fillRect/>
          </a:stretch>
        </p:blipFill>
        <p:spPr>
          <a:xfrm>
            <a:off x="5940777" y="630566"/>
            <a:ext cx="3179661" cy="3833423"/>
          </a:xfrm>
          <a:prstGeom prst="rect">
            <a:avLst/>
          </a:prstGeom>
        </p:spPr>
      </p:pic>
    </p:spTree>
    <p:extLst>
      <p:ext uri="{BB962C8B-B14F-4D97-AF65-F5344CB8AC3E}">
        <p14:creationId xmlns:p14="http://schemas.microsoft.com/office/powerpoint/2010/main" val="34960883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50800"/>
            <a:ext cx="9144000" cy="6737358"/>
          </a:xfrm>
          <a:prstGeom prst="rect">
            <a:avLst/>
          </a:prstGeom>
        </p:spPr>
      </p:pic>
      <p:pic>
        <p:nvPicPr>
          <p:cNvPr id="5" name="Image 4"/>
          <p:cNvPicPr>
            <a:picLocks noChangeAspect="1"/>
          </p:cNvPicPr>
          <p:nvPr/>
        </p:nvPicPr>
        <p:blipFill>
          <a:blip r:embed="rId2"/>
          <a:stretch>
            <a:fillRect/>
          </a:stretch>
        </p:blipFill>
        <p:spPr>
          <a:xfrm>
            <a:off x="0" y="50800"/>
            <a:ext cx="9144000" cy="6737358"/>
          </a:xfrm>
          <a:prstGeom prst="rect">
            <a:avLst/>
          </a:prstGeom>
        </p:spPr>
      </p:pic>
    </p:spTree>
    <p:extLst>
      <p:ext uri="{BB962C8B-B14F-4D97-AF65-F5344CB8AC3E}">
        <p14:creationId xmlns:p14="http://schemas.microsoft.com/office/powerpoint/2010/main" val="31062623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39700"/>
            <a:ext cx="9144000" cy="6573290"/>
          </a:xfrm>
          <a:prstGeom prst="rect">
            <a:avLst/>
          </a:prstGeom>
        </p:spPr>
      </p:pic>
    </p:spTree>
    <p:extLst>
      <p:ext uri="{BB962C8B-B14F-4D97-AF65-F5344CB8AC3E}">
        <p14:creationId xmlns:p14="http://schemas.microsoft.com/office/powerpoint/2010/main" val="38146909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50800"/>
            <a:ext cx="9144000" cy="6737358"/>
          </a:xfrm>
          <a:prstGeom prst="rect">
            <a:avLst/>
          </a:prstGeom>
        </p:spPr>
      </p:pic>
    </p:spTree>
    <p:extLst>
      <p:ext uri="{BB962C8B-B14F-4D97-AF65-F5344CB8AC3E}">
        <p14:creationId xmlns:p14="http://schemas.microsoft.com/office/powerpoint/2010/main" val="30125041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Grp="1"/>
          </p:cNvSpPr>
          <p:nvPr>
            <p:ph type="body" idx="4294967295"/>
          </p:nvPr>
        </p:nvSpPr>
        <p:spPr>
          <a:xfrm>
            <a:off x="-9525" y="912813"/>
            <a:ext cx="9144000" cy="5976937"/>
          </a:xfrm>
        </p:spPr>
        <p:txBody>
          <a:bodyPr/>
          <a:lstStyle>
            <a:lvl1pPr marL="265113" indent="-263525">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defRPr sz="2900">
                <a:solidFill>
                  <a:srgbClr val="000000"/>
                </a:solidFill>
                <a:latin typeface="Arial" charset="0"/>
                <a:ea typeface="ＭＳ Ｐゴシック" charset="0"/>
                <a:cs typeface="Tahoma" charset="0"/>
              </a:defRPr>
            </a:lvl1pPr>
            <a:lvl2pPr marL="863600" indent="-32385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2pPr>
            <a:lvl3pPr marL="1295400" indent="-287338">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3pPr>
            <a:lvl4pPr marL="1727200" indent="-21590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4pPr>
            <a:lvl5pPr marL="2159000" indent="-21590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5pPr>
            <a:lvl6pPr marL="2616200" indent="-21590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6pPr>
            <a:lvl7pPr marL="3073400" indent="-21590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7pPr>
            <a:lvl8pPr marL="3530600" indent="-21590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8pPr>
            <a:lvl9pPr marL="3987800" indent="-215900">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lvl9pPr>
          </a:lstStyle>
          <a:p>
            <a:pPr eaLnBrk="1">
              <a:spcAft>
                <a:spcPts val="1275"/>
              </a:spcAft>
              <a:buSzPct val="45000"/>
              <a:buFont typeface="StarSymbol" charset="0"/>
              <a:buNone/>
            </a:pPr>
            <a:r>
              <a:rPr lang="en-US" sz="1600">
                <a:ea typeface="Lucida Sans Unicode" charset="0"/>
                <a:cs typeface="Arial" charset="0"/>
              </a:rPr>
              <a:t>●</a:t>
            </a:r>
            <a:r>
              <a:rPr lang="en-US" sz="1400">
                <a:ea typeface="Lucida Sans Unicode" charset="0"/>
                <a:cs typeface="Arial" charset="0"/>
              </a:rPr>
              <a:t>   Eric </a:t>
            </a:r>
            <a:r>
              <a:rPr lang="en-US" sz="1400" b="1">
                <a:ea typeface="Lucida Sans Unicode" charset="0"/>
                <a:cs typeface="Arial" charset="0"/>
              </a:rPr>
              <a:t>Falcon</a:t>
            </a:r>
            <a:r>
              <a:rPr lang="en-US" sz="1400">
                <a:ea typeface="Lucida Sans Unicode" charset="0"/>
                <a:cs typeface="Arial" charset="0"/>
              </a:rPr>
              <a:t> (DR CNRS), Michael </a:t>
            </a:r>
            <a:r>
              <a:rPr lang="en-US" sz="1400" b="1">
                <a:ea typeface="Lucida Sans Unicode" charset="0"/>
                <a:cs typeface="Arial" charset="0"/>
              </a:rPr>
              <a:t>Berhan</a:t>
            </a:r>
            <a:r>
              <a:rPr lang="en-US" sz="1400">
                <a:ea typeface="Lucida Sans Unicode" charset="0"/>
                <a:cs typeface="Arial" charset="0"/>
              </a:rPr>
              <a:t>u (CR CNRS) </a:t>
            </a:r>
            <a:br>
              <a:rPr lang="en-US" sz="1400">
                <a:ea typeface="Lucida Sans Unicode" charset="0"/>
                <a:cs typeface="Arial" charset="0"/>
              </a:rPr>
            </a:br>
            <a:r>
              <a:rPr lang="en-US" sz="1400">
                <a:ea typeface="Lucida Sans Unicode" charset="0"/>
                <a:cs typeface="Arial" charset="0"/>
              </a:rPr>
              <a:t>Timothée </a:t>
            </a:r>
            <a:r>
              <a:rPr lang="en-US" sz="1400" b="1">
                <a:ea typeface="Lucida Sans Unicode" charset="0"/>
                <a:cs typeface="Arial" charset="0"/>
              </a:rPr>
              <a:t>Jamin</a:t>
            </a:r>
            <a:r>
              <a:rPr lang="en-US" sz="1400">
                <a:ea typeface="Lucida Sans Unicode" charset="0"/>
                <a:cs typeface="Arial" charset="0"/>
              </a:rPr>
              <a:t> (Thèse 2012/2016), Luc </a:t>
            </a:r>
            <a:r>
              <a:rPr lang="en-US" sz="1400" b="1">
                <a:ea typeface="Lucida Sans Unicode" charset="0"/>
                <a:cs typeface="Arial" charset="0"/>
              </a:rPr>
              <a:t>Deike</a:t>
            </a:r>
            <a:r>
              <a:rPr lang="en-US" sz="1400">
                <a:ea typeface="Lucida Sans Unicode" charset="0"/>
                <a:cs typeface="Arial" charset="0"/>
              </a:rPr>
              <a:t> (Thèse 2010/2013), Florence </a:t>
            </a:r>
            <a:r>
              <a:rPr lang="en-US" sz="1400" b="1">
                <a:ea typeface="Lucida Sans Unicode" charset="0"/>
                <a:cs typeface="Arial" charset="0"/>
              </a:rPr>
              <a:t>Haudin</a:t>
            </a:r>
            <a:r>
              <a:rPr lang="en-US" sz="1400">
                <a:ea typeface="Lucida Sans Unicode" charset="0"/>
                <a:cs typeface="Arial" charset="0"/>
              </a:rPr>
              <a:t> (Post Doc 2015/2016) </a:t>
            </a:r>
            <a:r>
              <a:rPr lang="en-US" sz="1400" b="1">
                <a:ea typeface="Lucida Sans Unicode" charset="0"/>
                <a:cs typeface="Arial" charset="0"/>
              </a:rPr>
              <a:t>…</a:t>
            </a:r>
          </a:p>
          <a:p>
            <a:pPr eaLnBrk="1">
              <a:spcAft>
                <a:spcPts val="1275"/>
              </a:spcAft>
              <a:buSzPct val="45000"/>
              <a:buFont typeface="StarSymbol" charset="0"/>
              <a:buNone/>
            </a:pPr>
            <a:r>
              <a:rPr lang="en-US" sz="1600">
                <a:ea typeface="Lucida Sans Unicode" charset="0"/>
                <a:cs typeface="Arial" charset="0"/>
              </a:rPr>
              <a:t>● Etude en </a:t>
            </a:r>
            <a:r>
              <a:rPr lang="en-US" sz="1600" b="1">
                <a:ea typeface="Lucida Sans Unicode" charset="0"/>
                <a:cs typeface="Arial" charset="0"/>
              </a:rPr>
              <a:t>laboratoire</a:t>
            </a:r>
            <a:r>
              <a:rPr lang="en-US" sz="1600">
                <a:ea typeface="Lucida Sans Unicode" charset="0"/>
                <a:cs typeface="Arial" charset="0"/>
              </a:rPr>
              <a:t> des </a:t>
            </a:r>
            <a:r>
              <a:rPr lang="en-US" sz="1600" b="1">
                <a:solidFill>
                  <a:srgbClr val="FF0000"/>
                </a:solidFill>
                <a:ea typeface="Lucida Sans Unicode" charset="0"/>
                <a:cs typeface="Arial" charset="0"/>
              </a:rPr>
              <a:t>ondes à la surface d’un liquide </a:t>
            </a:r>
            <a:r>
              <a:rPr lang="en-US" sz="1600">
                <a:ea typeface="Lucida Sans Unicode" charset="0"/>
                <a:cs typeface="Arial" charset="0"/>
              </a:rPr>
              <a:t/>
            </a:r>
            <a:br>
              <a:rPr lang="en-US" sz="1600">
                <a:ea typeface="Lucida Sans Unicode" charset="0"/>
                <a:cs typeface="Arial" charset="0"/>
              </a:rPr>
            </a:br>
            <a:r>
              <a:rPr lang="en-US" sz="1600">
                <a:ea typeface="Lucida Sans Unicode" charset="0"/>
                <a:cs typeface="Arial" charset="0"/>
              </a:rPr>
              <a:t>et des </a:t>
            </a:r>
            <a:r>
              <a:rPr lang="en-US" sz="1600" b="1">
                <a:solidFill>
                  <a:srgbClr val="FF0000"/>
                </a:solidFill>
                <a:ea typeface="Lucida Sans Unicode" charset="0"/>
                <a:cs typeface="Arial" charset="0"/>
              </a:rPr>
              <a:t>effets non-linéaires </a:t>
            </a:r>
            <a:r>
              <a:rPr lang="en-US" sz="1600">
                <a:ea typeface="Lucida Sans Unicode" charset="0"/>
                <a:cs typeface="Arial" charset="0"/>
              </a:rPr>
              <a:t>associés.</a:t>
            </a:r>
          </a:p>
          <a:p>
            <a:pPr eaLnBrk="1">
              <a:spcAft>
                <a:spcPts val="1275"/>
              </a:spcAft>
              <a:buSzPct val="45000"/>
              <a:buFont typeface="StarSymbol" charset="0"/>
              <a:buNone/>
            </a:pPr>
            <a:r>
              <a:rPr lang="en-US" sz="1600">
                <a:ea typeface="Lucida Sans Unicode" charset="0"/>
                <a:cs typeface="Arial" charset="0"/>
              </a:rPr>
              <a:t>● Propagation d’ondes fortement non-linéaires : </a:t>
            </a:r>
            <a:r>
              <a:rPr lang="en-US" sz="1600" b="1">
                <a:solidFill>
                  <a:srgbClr val="FF0000"/>
                </a:solidFill>
                <a:ea typeface="Lucida Sans Unicode" charset="0"/>
                <a:cs typeface="Arial" charset="0"/>
              </a:rPr>
              <a:t>Solitons</a:t>
            </a:r>
            <a:endParaRPr lang="en-US" sz="800">
              <a:ea typeface="Lucida Sans Unicode" charset="0"/>
              <a:cs typeface="Arial" charset="0"/>
            </a:endParaRPr>
          </a:p>
          <a:p>
            <a:pPr eaLnBrk="1">
              <a:spcAft>
                <a:spcPts val="1275"/>
              </a:spcAft>
              <a:buSzPct val="45000"/>
              <a:buFont typeface="StarSymbol" charset="0"/>
              <a:buNone/>
            </a:pPr>
            <a:r>
              <a:rPr lang="en-US" sz="1600">
                <a:ea typeface="Lucida Sans Unicode" charset="0"/>
                <a:cs typeface="Arial" charset="0"/>
              </a:rPr>
              <a:t>● </a:t>
            </a:r>
            <a:r>
              <a:rPr lang="fr-FR" sz="1600" b="1">
                <a:solidFill>
                  <a:srgbClr val="FF0000"/>
                </a:solidFill>
                <a:ea typeface="Lucida Sans Unicode" charset="0"/>
                <a:cs typeface="Arial" charset="0"/>
              </a:rPr>
              <a:t>Interactions non-linéaires</a:t>
            </a:r>
            <a:r>
              <a:rPr lang="fr-FR" sz="1600">
                <a:solidFill>
                  <a:srgbClr val="FF0000"/>
                </a:solidFill>
                <a:ea typeface="Lucida Sans Unicode" charset="0"/>
                <a:cs typeface="Arial" charset="0"/>
              </a:rPr>
              <a:t> </a:t>
            </a:r>
            <a:r>
              <a:rPr lang="fr-FR" sz="1600">
                <a:ea typeface="Lucida Sans Unicode" charset="0"/>
                <a:cs typeface="Arial" charset="0"/>
              </a:rPr>
              <a:t>entre ondes</a:t>
            </a:r>
            <a:br>
              <a:rPr lang="fr-FR" sz="1600">
                <a:ea typeface="Lucida Sans Unicode" charset="0"/>
                <a:cs typeface="Arial" charset="0"/>
              </a:rPr>
            </a:br>
            <a:r>
              <a:rPr lang="fr-FR" sz="1600">
                <a:ea typeface="Lucida Sans Unicode" charset="0"/>
                <a:cs typeface="Arial" charset="0"/>
              </a:rPr>
              <a:t>principal mécanisme de </a:t>
            </a:r>
            <a:r>
              <a:rPr lang="fr-FR" sz="1600" b="1">
                <a:ea typeface="Lucida Sans Unicode" charset="0"/>
                <a:cs typeface="Arial" charset="0"/>
              </a:rPr>
              <a:t>transfert d'énergie </a:t>
            </a:r>
            <a:br>
              <a:rPr lang="fr-FR" sz="1600" b="1">
                <a:ea typeface="Lucida Sans Unicode" charset="0"/>
                <a:cs typeface="Arial" charset="0"/>
              </a:rPr>
            </a:br>
            <a:r>
              <a:rPr lang="fr-FR" sz="1600" b="1">
                <a:ea typeface="Lucida Sans Unicode" charset="0"/>
                <a:cs typeface="Arial" charset="0"/>
              </a:rPr>
              <a:t>à travers les échelles</a:t>
            </a:r>
            <a:r>
              <a:rPr lang="fr-FR" sz="1600">
                <a:ea typeface="Lucida Sans Unicode" charset="0"/>
                <a:cs typeface="Arial" charset="0"/>
              </a:rPr>
              <a:t>. Mélange d</a:t>
            </a:r>
            <a:r>
              <a:rPr lang="ja-JP" altLang="fr-FR" sz="1600">
                <a:ea typeface="Lucida Sans Unicode" charset="0"/>
                <a:cs typeface="Arial" charset="0"/>
              </a:rPr>
              <a:t>’</a:t>
            </a:r>
            <a:r>
              <a:rPr lang="fr-FR" sz="1600">
                <a:ea typeface="Lucida Sans Unicode" charset="0"/>
                <a:cs typeface="Arial" charset="0"/>
              </a:rPr>
              <a:t>ondes.</a:t>
            </a:r>
            <a:br>
              <a:rPr lang="fr-FR" sz="1600">
                <a:ea typeface="Lucida Sans Unicode" charset="0"/>
                <a:cs typeface="Arial" charset="0"/>
              </a:rPr>
            </a:br>
            <a:r>
              <a:rPr lang="fr-FR" sz="1600">
                <a:ea typeface="Lucida Sans Unicode" charset="0"/>
                <a:cs typeface="Arial" charset="0"/>
              </a:rPr>
              <a:t>Essentielles pour prédire la dynamique spatiotemporelle des </a:t>
            </a:r>
            <a:r>
              <a:rPr lang="fr-FR" sz="1600" b="1">
                <a:solidFill>
                  <a:srgbClr val="FF0000"/>
                </a:solidFill>
                <a:ea typeface="Lucida Sans Unicode" charset="0"/>
                <a:cs typeface="Arial" charset="0"/>
              </a:rPr>
              <a:t>vagues océaniques</a:t>
            </a:r>
            <a:r>
              <a:rPr lang="fr-FR" sz="1600" b="1">
                <a:ea typeface="Lucida Sans Unicode" charset="0"/>
                <a:cs typeface="Arial" charset="0"/>
              </a:rPr>
              <a:t>.</a:t>
            </a:r>
            <a:r>
              <a:rPr lang="fr-FR" sz="1600">
                <a:ea typeface="Lucida Sans Unicode" charset="0"/>
                <a:cs typeface="Arial" charset="0"/>
              </a:rPr>
              <a:t/>
            </a:r>
            <a:br>
              <a:rPr lang="fr-FR" sz="1600">
                <a:ea typeface="Lucida Sans Unicode" charset="0"/>
                <a:cs typeface="Arial" charset="0"/>
              </a:rPr>
            </a:br>
            <a:r>
              <a:rPr lang="fr-FR" sz="1600">
                <a:ea typeface="Lucida Sans Unicode" charset="0"/>
                <a:cs typeface="Arial" charset="0"/>
              </a:rPr>
              <a:t>Collaboration avec l</a:t>
            </a:r>
            <a:r>
              <a:rPr lang="ja-JP" altLang="fr-FR" sz="1600">
                <a:ea typeface="Lucida Sans Unicode" charset="0"/>
                <a:cs typeface="Arial" charset="0"/>
              </a:rPr>
              <a:t>’</a:t>
            </a:r>
            <a:r>
              <a:rPr lang="fr-FR" sz="1600">
                <a:ea typeface="Lucida Sans Unicode" charset="0"/>
                <a:cs typeface="Arial" charset="0"/>
              </a:rPr>
              <a:t>école Centrale de Nantes (essais en grand bassin).</a:t>
            </a:r>
            <a:endParaRPr lang="en-US" sz="1600" b="1">
              <a:solidFill>
                <a:srgbClr val="FF0000"/>
              </a:solidFill>
              <a:ea typeface="Lucida Sans Unicode" charset="0"/>
              <a:cs typeface="Arial" charset="0"/>
            </a:endParaRPr>
          </a:p>
          <a:p>
            <a:pPr eaLnBrk="1">
              <a:spcAft>
                <a:spcPts val="1275"/>
              </a:spcAft>
              <a:buSzPct val="45000"/>
              <a:buFont typeface="StarSymbol" charset="0"/>
              <a:buNone/>
            </a:pPr>
            <a:r>
              <a:rPr lang="en-US" sz="1800">
                <a:ea typeface="Lucida Sans Unicode" charset="0"/>
                <a:cs typeface="Arial" charset="0"/>
              </a:rPr>
              <a:t>● </a:t>
            </a:r>
            <a:r>
              <a:rPr lang="en-US" sz="1600">
                <a:ea typeface="Lucida Sans Unicode" charset="0"/>
                <a:cs typeface="Arial" charset="0"/>
              </a:rPr>
              <a:t>Théorie de la</a:t>
            </a:r>
            <a:r>
              <a:rPr lang="en-US" sz="1600" b="1">
                <a:solidFill>
                  <a:srgbClr val="FF0000"/>
                </a:solidFill>
                <a:ea typeface="Lucida Sans Unicode" charset="0"/>
                <a:cs typeface="Arial" charset="0"/>
              </a:rPr>
              <a:t>Turbulence d’ondes </a:t>
            </a:r>
            <a:r>
              <a:rPr lang="en-US" sz="1600">
                <a:ea typeface="Lucida Sans Unicode" charset="0"/>
                <a:cs typeface="Arial" charset="0"/>
              </a:rPr>
              <a:t>:  mécanique statistique</a:t>
            </a:r>
            <a:br>
              <a:rPr lang="en-US" sz="1600">
                <a:ea typeface="Lucida Sans Unicode" charset="0"/>
                <a:cs typeface="Arial" charset="0"/>
              </a:rPr>
            </a:br>
            <a:r>
              <a:rPr lang="en-US" sz="1600">
                <a:ea typeface="Lucida Sans Unicode" charset="0"/>
                <a:cs typeface="Arial" charset="0"/>
              </a:rPr>
              <a:t>d’un ensemble d’ondes en interaction non-linéaire prévoit des</a:t>
            </a:r>
            <a:br>
              <a:rPr lang="en-US" sz="1600">
                <a:ea typeface="Lucida Sans Unicode" charset="0"/>
                <a:cs typeface="Arial" charset="0"/>
              </a:rPr>
            </a:br>
            <a:r>
              <a:rPr lang="en-US" sz="1600">
                <a:ea typeface="Lucida Sans Unicode" charset="0"/>
                <a:cs typeface="Arial" charset="0"/>
              </a:rPr>
              <a:t>régimes auto-similaires présentant des cascades turbulentes.</a:t>
            </a:r>
            <a:br>
              <a:rPr lang="en-US" sz="1600">
                <a:ea typeface="Lucida Sans Unicode" charset="0"/>
                <a:cs typeface="Arial" charset="0"/>
              </a:rPr>
            </a:br>
            <a:r>
              <a:rPr lang="en-US" sz="1800" b="1">
                <a:solidFill>
                  <a:srgbClr val="FF0000"/>
                </a:solidFill>
                <a:ea typeface="Lucida Sans Unicode" charset="0"/>
                <a:cs typeface="Arial" charset="0"/>
              </a:rPr>
              <a:t>  </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700213"/>
            <a:ext cx="3495675" cy="144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0" name="Rectangle 1"/>
          <p:cNvSpPr txBox="1">
            <a:spLocks/>
          </p:cNvSpPr>
          <p:nvPr/>
        </p:nvSpPr>
        <p:spPr bwMode="auto">
          <a:xfrm>
            <a:off x="363538" y="96838"/>
            <a:ext cx="85296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59" tIns="40729" rIns="81459" bIns="40729"/>
          <a:lstStyle>
            <a:lvl1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900">
                <a:solidFill>
                  <a:srgbClr val="000000"/>
                </a:solidFill>
                <a:latin typeface="Arial" charset="0"/>
                <a:ea typeface="ＭＳ Ｐゴシック" charset="0"/>
                <a:cs typeface="Tahoma" charset="0"/>
              </a:defRPr>
            </a:lvl1pPr>
            <a:lvl2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2pPr>
            <a:lvl3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3pPr>
            <a:lvl4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4pPr>
            <a:lvl5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5pPr>
            <a:lvl6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6pPr>
            <a:lvl7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7pPr>
            <a:lvl8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8pPr>
            <a:lvl9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lvl9pPr>
          </a:lstStyle>
          <a:p>
            <a:pPr algn="ctr" hangingPunct="0">
              <a:buSzPct val="45000"/>
              <a:buFont typeface="StarSymbol" charset="0"/>
              <a:buNone/>
            </a:pPr>
            <a:r>
              <a:rPr lang="fr-FR" sz="2400" b="1">
                <a:solidFill>
                  <a:srgbClr val="1F497D"/>
                </a:solidFill>
              </a:rPr>
              <a:t>Vagues et physique non-linéaire : Solitons, interactions entre ondes et turbulence d'ondes</a:t>
            </a:r>
          </a:p>
        </p:txBody>
      </p:sp>
      <p:pic>
        <p:nvPicPr>
          <p:cNvPr id="143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3573463"/>
            <a:ext cx="2374900"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4967288"/>
            <a:ext cx="3130550" cy="188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3" name="ZoneTexte 1"/>
          <p:cNvSpPr txBox="1">
            <a:spLocks noChangeArrowheads="1"/>
          </p:cNvSpPr>
          <p:nvPr/>
        </p:nvSpPr>
        <p:spPr bwMode="auto">
          <a:xfrm>
            <a:off x="3111500" y="4765675"/>
            <a:ext cx="60007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fr-FR">
                <a:latin typeface="Arial" charset="0"/>
              </a:rPr>
              <a:t>● </a:t>
            </a:r>
            <a:r>
              <a:rPr lang="fr-FR" sz="1600">
                <a:latin typeface="Arial" charset="0"/>
              </a:rPr>
              <a:t>Vérification expérimentale : reconstruction spatio-temporelles en laboratoire. Analyse dans </a:t>
            </a:r>
            <a:r>
              <a:rPr lang="fr-FR" sz="1600" b="1">
                <a:latin typeface="Arial" charset="0"/>
              </a:rPr>
              <a:t>l</a:t>
            </a:r>
            <a:r>
              <a:rPr lang="ja-JP" altLang="fr-FR" sz="1600" b="1">
                <a:latin typeface="Arial" charset="0"/>
              </a:rPr>
              <a:t>’</a:t>
            </a:r>
            <a:r>
              <a:rPr lang="fr-FR" sz="1600" b="1">
                <a:latin typeface="Arial" charset="0"/>
              </a:rPr>
              <a:t>espace de Fourier : </a:t>
            </a:r>
            <a:br>
              <a:rPr lang="fr-FR" sz="1600" b="1">
                <a:latin typeface="Arial" charset="0"/>
              </a:rPr>
            </a:br>
            <a:r>
              <a:rPr lang="fr-FR" sz="1600" b="1">
                <a:solidFill>
                  <a:srgbClr val="FF0000"/>
                </a:solidFill>
                <a:latin typeface="Arial" charset="0"/>
              </a:rPr>
              <a:t>spectres en loi de puissance </a:t>
            </a:r>
            <a:r>
              <a:rPr lang="fr-FR" sz="1600">
                <a:latin typeface="Arial" charset="0"/>
              </a:rPr>
              <a:t>(cascades) et </a:t>
            </a:r>
            <a:r>
              <a:rPr lang="fr-FR" sz="1600" b="1">
                <a:solidFill>
                  <a:srgbClr val="FF0000"/>
                </a:solidFill>
                <a:latin typeface="Arial" charset="0"/>
              </a:rPr>
              <a:t>relations de dispersion  </a:t>
            </a:r>
            <a:r>
              <a:rPr lang="fr-FR" sz="1600">
                <a:latin typeface="Arial" charset="0"/>
              </a:rPr>
              <a:t>(modifiées par la non-linéarité).</a:t>
            </a:r>
            <a:br>
              <a:rPr lang="fr-FR" sz="1600">
                <a:latin typeface="Arial" charset="0"/>
              </a:rPr>
            </a:br>
            <a:endParaRPr lang="fr-FR" sz="1200">
              <a:latin typeface="Arial" charset="0"/>
            </a:endParaRPr>
          </a:p>
          <a:p>
            <a:r>
              <a:rPr lang="fr-FR" sz="1600" u="sng">
                <a:latin typeface="Arial" charset="0"/>
              </a:rPr>
              <a:t>Perspectives :</a:t>
            </a:r>
            <a:r>
              <a:rPr lang="fr-FR" sz="1600">
                <a:latin typeface="Arial" charset="0"/>
              </a:rPr>
              <a:t> </a:t>
            </a:r>
            <a:r>
              <a:rPr lang="fr-FR" sz="1600" b="1">
                <a:solidFill>
                  <a:srgbClr val="FF0000"/>
                </a:solidFill>
                <a:latin typeface="Arial" charset="0"/>
              </a:rPr>
              <a:t>détection</a:t>
            </a:r>
            <a:r>
              <a:rPr lang="fr-FR" sz="1600">
                <a:latin typeface="Arial" charset="0"/>
              </a:rPr>
              <a:t> </a:t>
            </a:r>
            <a:r>
              <a:rPr lang="fr-FR" sz="1600" b="1">
                <a:solidFill>
                  <a:srgbClr val="FF0000"/>
                </a:solidFill>
                <a:latin typeface="Arial" charset="0"/>
              </a:rPr>
              <a:t>structures cohérentes </a:t>
            </a:r>
            <a:r>
              <a:rPr lang="fr-FR" sz="1600">
                <a:latin typeface="Arial" charset="0"/>
              </a:rPr>
              <a:t>: vagues singulières, déferlements … Coexistence dynamique entre ces structures et le fond turbulent. Applications océanographiques ...</a:t>
            </a:r>
            <a:endParaRPr lang="fr-FR" sz="1600"/>
          </a:p>
        </p:txBody>
      </p:sp>
    </p:spTree>
    <p:extLst>
      <p:ext uri="{BB962C8B-B14F-4D97-AF65-F5344CB8AC3E}">
        <p14:creationId xmlns:p14="http://schemas.microsoft.com/office/powerpoint/2010/main" val="37619726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6308" y="1252067"/>
            <a:ext cx="8627182" cy="3693319"/>
          </a:xfrm>
          <a:prstGeom prst="rect">
            <a:avLst/>
          </a:prstGeom>
          <a:noFill/>
        </p:spPr>
        <p:txBody>
          <a:bodyPr wrap="none" rtlCol="0">
            <a:spAutoFit/>
          </a:bodyPr>
          <a:lstStyle/>
          <a:p>
            <a:pPr marL="285750" indent="-285750">
              <a:buFontTx/>
              <a:buChar char="-"/>
            </a:pPr>
            <a:r>
              <a:rPr lang="en-GB" dirty="0" err="1">
                <a:solidFill>
                  <a:srgbClr val="008000"/>
                </a:solidFill>
              </a:rPr>
              <a:t>Nanoparticules</a:t>
            </a:r>
            <a:r>
              <a:rPr lang="en-GB" dirty="0">
                <a:solidFill>
                  <a:srgbClr val="008000"/>
                </a:solidFill>
              </a:rPr>
              <a:t>, eau et </a:t>
            </a:r>
            <a:r>
              <a:rPr lang="en-GB" dirty="0" err="1">
                <a:solidFill>
                  <a:srgbClr val="008000"/>
                </a:solidFill>
              </a:rPr>
              <a:t>environnement</a:t>
            </a:r>
            <a:r>
              <a:rPr lang="en-GB" dirty="0">
                <a:solidFill>
                  <a:srgbClr val="008000"/>
                </a:solidFill>
              </a:rPr>
              <a:t> </a:t>
            </a:r>
            <a:r>
              <a:rPr lang="en-GB" dirty="0"/>
              <a:t>: </a:t>
            </a:r>
          </a:p>
          <a:p>
            <a:pPr lvl="1"/>
            <a:r>
              <a:rPr lang="en-GB" dirty="0"/>
              <a:t>	</a:t>
            </a:r>
            <a:r>
              <a:rPr lang="en-GB" dirty="0" err="1"/>
              <a:t>Gaëlle</a:t>
            </a:r>
            <a:r>
              <a:rPr lang="en-GB" dirty="0"/>
              <a:t> </a:t>
            </a:r>
            <a:r>
              <a:rPr lang="en-GB" dirty="0" err="1"/>
              <a:t>Charron</a:t>
            </a:r>
            <a:r>
              <a:rPr lang="en-GB" dirty="0"/>
              <a:t> </a:t>
            </a:r>
            <a:r>
              <a:rPr lang="en-GB" dirty="0" err="1"/>
              <a:t>ou</a:t>
            </a:r>
            <a:r>
              <a:rPr lang="en-GB" dirty="0"/>
              <a:t> Florence </a:t>
            </a:r>
            <a:r>
              <a:rPr lang="en-GB" dirty="0" err="1"/>
              <a:t>Gazeau</a:t>
            </a:r>
            <a:r>
              <a:rPr lang="en-GB" dirty="0"/>
              <a:t> (MSC) / Marc Benedetti </a:t>
            </a:r>
            <a:r>
              <a:rPr lang="en-GB" dirty="0" err="1"/>
              <a:t>ou</a:t>
            </a:r>
            <a:r>
              <a:rPr lang="en-GB" dirty="0"/>
              <a:t> </a:t>
            </a:r>
            <a:r>
              <a:rPr lang="en-GB" dirty="0" err="1"/>
              <a:t>Yann</a:t>
            </a:r>
            <a:r>
              <a:rPr lang="en-GB" dirty="0"/>
              <a:t> </a:t>
            </a:r>
            <a:r>
              <a:rPr lang="en-GB" dirty="0" err="1"/>
              <a:t>Sivry</a:t>
            </a:r>
            <a:r>
              <a:rPr lang="en-GB" dirty="0"/>
              <a:t> (IPGP)</a:t>
            </a:r>
          </a:p>
          <a:p>
            <a:endParaRPr lang="en-GB" dirty="0"/>
          </a:p>
          <a:p>
            <a:pPr marL="285750" indent="-285750">
              <a:buFontTx/>
              <a:buChar char="-"/>
            </a:pPr>
            <a:r>
              <a:rPr lang="en-GB" dirty="0">
                <a:solidFill>
                  <a:srgbClr val="008000"/>
                </a:solidFill>
              </a:rPr>
              <a:t>Interface vie/physique/</a:t>
            </a:r>
            <a:r>
              <a:rPr lang="en-GB" dirty="0" err="1">
                <a:solidFill>
                  <a:srgbClr val="008000"/>
                </a:solidFill>
              </a:rPr>
              <a:t>géologie</a:t>
            </a:r>
            <a:r>
              <a:rPr lang="en-GB" dirty="0">
                <a:solidFill>
                  <a:srgbClr val="008000"/>
                </a:solidFill>
              </a:rPr>
              <a:t> </a:t>
            </a:r>
            <a:r>
              <a:rPr lang="en-GB" dirty="0"/>
              <a:t>: </a:t>
            </a:r>
          </a:p>
          <a:p>
            <a:pPr lvl="2"/>
            <a:r>
              <a:rPr lang="en-GB" dirty="0" err="1"/>
              <a:t>Bénédicte</a:t>
            </a:r>
            <a:r>
              <a:rPr lang="en-GB" dirty="0"/>
              <a:t> </a:t>
            </a:r>
            <a:r>
              <a:rPr lang="en-GB" dirty="0" err="1"/>
              <a:t>Ménez</a:t>
            </a:r>
            <a:r>
              <a:rPr lang="en-GB" dirty="0"/>
              <a:t> (IPGP), Florence Elias (MSC</a:t>
            </a:r>
            <a:r>
              <a:rPr lang="en-GB" dirty="0" smtClean="0"/>
              <a:t>)</a:t>
            </a:r>
            <a:endParaRPr lang="en-GB" dirty="0"/>
          </a:p>
          <a:p>
            <a:endParaRPr lang="en-GB" dirty="0"/>
          </a:p>
          <a:p>
            <a:pPr marL="285750" indent="-285750">
              <a:buFontTx/>
              <a:buChar char="-"/>
            </a:pPr>
            <a:r>
              <a:rPr lang="en-GB" dirty="0" err="1" smtClean="0">
                <a:solidFill>
                  <a:srgbClr val="008000"/>
                </a:solidFill>
              </a:rPr>
              <a:t>Matériaux</a:t>
            </a:r>
            <a:r>
              <a:rPr lang="en-GB" dirty="0" smtClean="0"/>
              <a:t> </a:t>
            </a:r>
            <a:r>
              <a:rPr lang="en-GB" dirty="0" smtClean="0">
                <a:solidFill>
                  <a:srgbClr val="008000"/>
                </a:solidFill>
              </a:rPr>
              <a:t>, </a:t>
            </a:r>
            <a:r>
              <a:rPr lang="en-GB" dirty="0" err="1" smtClean="0">
                <a:solidFill>
                  <a:srgbClr val="008000"/>
                </a:solidFill>
              </a:rPr>
              <a:t>verres</a:t>
            </a:r>
            <a:r>
              <a:rPr lang="en-GB" dirty="0">
                <a:solidFill>
                  <a:srgbClr val="008000"/>
                </a:solidFill>
              </a:rPr>
              <a:t>, transition de structures, </a:t>
            </a:r>
            <a:r>
              <a:rPr lang="en-GB" dirty="0" err="1">
                <a:solidFill>
                  <a:srgbClr val="008000"/>
                </a:solidFill>
              </a:rPr>
              <a:t>changements</a:t>
            </a:r>
            <a:r>
              <a:rPr lang="en-GB" dirty="0">
                <a:solidFill>
                  <a:srgbClr val="008000"/>
                </a:solidFill>
              </a:rPr>
              <a:t> de </a:t>
            </a:r>
            <a:r>
              <a:rPr lang="en-GB" dirty="0" smtClean="0">
                <a:solidFill>
                  <a:srgbClr val="008000"/>
                </a:solidFill>
              </a:rPr>
              <a:t>phase:</a:t>
            </a:r>
            <a:endParaRPr lang="en-GB" dirty="0" smtClean="0"/>
          </a:p>
          <a:p>
            <a:r>
              <a:rPr lang="en-GB" dirty="0"/>
              <a:t>	</a:t>
            </a:r>
            <a:r>
              <a:rPr lang="en-GB" dirty="0" smtClean="0"/>
              <a:t>	 </a:t>
            </a:r>
            <a:r>
              <a:rPr lang="en-GB" dirty="0"/>
              <a:t>J. Siebert et/</a:t>
            </a:r>
            <a:r>
              <a:rPr lang="en-GB" dirty="0" err="1"/>
              <a:t>ou</a:t>
            </a:r>
            <a:r>
              <a:rPr lang="en-GB" dirty="0"/>
              <a:t> D. </a:t>
            </a:r>
            <a:r>
              <a:rPr lang="en-GB" dirty="0" err="1"/>
              <a:t>Neuville</a:t>
            </a:r>
            <a:r>
              <a:rPr lang="en-GB" dirty="0"/>
              <a:t> (IPGP) / Laurent </a:t>
            </a:r>
            <a:r>
              <a:rPr lang="en-GB" dirty="0" err="1"/>
              <a:t>Royon</a:t>
            </a:r>
            <a:r>
              <a:rPr lang="en-GB" dirty="0"/>
              <a:t> et/</a:t>
            </a:r>
            <a:r>
              <a:rPr lang="en-GB" dirty="0" err="1"/>
              <a:t>ou</a:t>
            </a:r>
            <a:r>
              <a:rPr lang="en-GB" dirty="0"/>
              <a:t> </a:t>
            </a:r>
            <a:r>
              <a:rPr lang="en-GB" dirty="0" err="1"/>
              <a:t>Bérengère</a:t>
            </a:r>
            <a:r>
              <a:rPr lang="en-GB" dirty="0"/>
              <a:t> </a:t>
            </a:r>
            <a:r>
              <a:rPr lang="en-GB" dirty="0" err="1"/>
              <a:t>Abou</a:t>
            </a:r>
            <a:r>
              <a:rPr lang="en-GB" dirty="0"/>
              <a:t> (MSC)</a:t>
            </a:r>
          </a:p>
          <a:p>
            <a:endParaRPr lang="en-GB" dirty="0"/>
          </a:p>
          <a:p>
            <a:pPr marL="285750" indent="-285750">
              <a:buFontTx/>
              <a:buChar char="-"/>
            </a:pPr>
            <a:r>
              <a:rPr lang="en-GB" dirty="0" err="1" smtClean="0">
                <a:solidFill>
                  <a:srgbClr val="008000"/>
                </a:solidFill>
              </a:rPr>
              <a:t>Méthodes</a:t>
            </a:r>
            <a:r>
              <a:rPr lang="en-GB" dirty="0" smtClean="0">
                <a:solidFill>
                  <a:srgbClr val="008000"/>
                </a:solidFill>
              </a:rPr>
              <a:t> </a:t>
            </a:r>
            <a:r>
              <a:rPr lang="en-GB" dirty="0" err="1">
                <a:solidFill>
                  <a:srgbClr val="008000"/>
                </a:solidFill>
              </a:rPr>
              <a:t>physico</a:t>
            </a:r>
            <a:r>
              <a:rPr lang="en-GB" dirty="0">
                <a:solidFill>
                  <a:srgbClr val="008000"/>
                </a:solidFill>
              </a:rPr>
              <a:t> </a:t>
            </a:r>
            <a:r>
              <a:rPr lang="en-GB" dirty="0" err="1">
                <a:solidFill>
                  <a:srgbClr val="008000"/>
                </a:solidFill>
              </a:rPr>
              <a:t>chimiques</a:t>
            </a:r>
            <a:r>
              <a:rPr lang="en-GB" dirty="0">
                <a:solidFill>
                  <a:srgbClr val="008000"/>
                </a:solidFill>
              </a:rPr>
              <a:t> pour les </a:t>
            </a:r>
            <a:r>
              <a:rPr lang="en-GB" dirty="0" err="1">
                <a:solidFill>
                  <a:srgbClr val="008000"/>
                </a:solidFill>
              </a:rPr>
              <a:t>diagnostiques</a:t>
            </a:r>
            <a:r>
              <a:rPr lang="en-GB" dirty="0">
                <a:solidFill>
                  <a:srgbClr val="008000"/>
                </a:solidFill>
              </a:rPr>
              <a:t> </a:t>
            </a:r>
            <a:r>
              <a:rPr lang="en-GB" dirty="0" err="1">
                <a:solidFill>
                  <a:srgbClr val="008000"/>
                </a:solidFill>
              </a:rPr>
              <a:t>médicaux</a:t>
            </a:r>
            <a:r>
              <a:rPr lang="en-GB" dirty="0">
                <a:solidFill>
                  <a:srgbClr val="008000"/>
                </a:solidFill>
              </a:rPr>
              <a:t> </a:t>
            </a:r>
            <a:r>
              <a:rPr lang="en-GB" dirty="0"/>
              <a:t>: </a:t>
            </a:r>
            <a:endParaRPr lang="en-GB" dirty="0" smtClean="0"/>
          </a:p>
          <a:p>
            <a:r>
              <a:rPr lang="en-GB" dirty="0"/>
              <a:t>	</a:t>
            </a:r>
            <a:r>
              <a:rPr lang="en-GB" dirty="0" smtClean="0"/>
              <a:t>	F</a:t>
            </a:r>
            <a:r>
              <a:rPr lang="en-GB" dirty="0"/>
              <a:t>. </a:t>
            </a:r>
            <a:r>
              <a:rPr lang="en-GB" dirty="0" err="1"/>
              <a:t>Moynier</a:t>
            </a:r>
            <a:r>
              <a:rPr lang="en-GB" dirty="0"/>
              <a:t> (IPGP) / Florence </a:t>
            </a:r>
            <a:r>
              <a:rPr lang="en-GB" dirty="0" err="1"/>
              <a:t>Gazeau</a:t>
            </a:r>
            <a:r>
              <a:rPr lang="en-GB" dirty="0"/>
              <a:t> et/</a:t>
            </a:r>
            <a:r>
              <a:rPr lang="en-GB" dirty="0" err="1"/>
              <a:t>ou</a:t>
            </a:r>
            <a:r>
              <a:rPr lang="en-GB" dirty="0"/>
              <a:t> Claire Wilhelm (MSC)</a:t>
            </a:r>
          </a:p>
          <a:p>
            <a:endParaRPr lang="en-GB" dirty="0"/>
          </a:p>
          <a:p>
            <a:endParaRPr lang="en-GB" dirty="0"/>
          </a:p>
        </p:txBody>
      </p:sp>
      <p:sp>
        <p:nvSpPr>
          <p:cNvPr id="6" name="ZoneTexte 5"/>
          <p:cNvSpPr txBox="1"/>
          <p:nvPr/>
        </p:nvSpPr>
        <p:spPr>
          <a:xfrm>
            <a:off x="234768" y="195114"/>
            <a:ext cx="5395528" cy="461665"/>
          </a:xfrm>
          <a:prstGeom prst="rect">
            <a:avLst/>
          </a:prstGeom>
          <a:noFill/>
        </p:spPr>
        <p:txBody>
          <a:bodyPr wrap="none" rtlCol="0">
            <a:spAutoFit/>
          </a:bodyPr>
          <a:lstStyle/>
          <a:p>
            <a:r>
              <a:rPr lang="en-GB" sz="2400" dirty="0" err="1" smtClean="0">
                <a:solidFill>
                  <a:srgbClr val="660066"/>
                </a:solidFill>
              </a:rPr>
              <a:t>Journée</a:t>
            </a:r>
            <a:r>
              <a:rPr lang="en-GB" sz="2400" dirty="0" smtClean="0">
                <a:solidFill>
                  <a:srgbClr val="660066"/>
                </a:solidFill>
              </a:rPr>
              <a:t> de </a:t>
            </a:r>
            <a:r>
              <a:rPr lang="en-GB" sz="2400" dirty="0" err="1" smtClean="0">
                <a:solidFill>
                  <a:srgbClr val="660066"/>
                </a:solidFill>
              </a:rPr>
              <a:t>rencontre</a:t>
            </a:r>
            <a:r>
              <a:rPr lang="en-GB" sz="2400" dirty="0" smtClean="0">
                <a:solidFill>
                  <a:srgbClr val="660066"/>
                </a:solidFill>
              </a:rPr>
              <a:t> IPGP/MSC (11 </a:t>
            </a:r>
            <a:r>
              <a:rPr lang="en-GB" sz="2400" dirty="0" err="1" smtClean="0">
                <a:solidFill>
                  <a:srgbClr val="660066"/>
                </a:solidFill>
              </a:rPr>
              <a:t>avril</a:t>
            </a:r>
            <a:r>
              <a:rPr lang="en-GB" sz="2400" dirty="0" smtClean="0">
                <a:solidFill>
                  <a:srgbClr val="660066"/>
                </a:solidFill>
              </a:rPr>
              <a:t>)</a:t>
            </a:r>
            <a:endParaRPr lang="en-GB" sz="2400" dirty="0">
              <a:solidFill>
                <a:srgbClr val="660066"/>
              </a:solidFill>
            </a:endParaRPr>
          </a:p>
        </p:txBody>
      </p:sp>
    </p:spTree>
    <p:extLst>
      <p:ext uri="{BB962C8B-B14F-4D97-AF65-F5344CB8AC3E}">
        <p14:creationId xmlns:p14="http://schemas.microsoft.com/office/powerpoint/2010/main" val="18006624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b="22682"/>
          <a:stretch>
            <a:fillRect/>
          </a:stretch>
        </p:blipFill>
        <p:spPr bwMode="auto">
          <a:xfrm>
            <a:off x="4676775" y="769938"/>
            <a:ext cx="446722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548313" y="2708275"/>
            <a:ext cx="360362" cy="88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364" name="Rectangle 1"/>
          <p:cNvSpPr txBox="1">
            <a:spLocks/>
          </p:cNvSpPr>
          <p:nvPr/>
        </p:nvSpPr>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459" tIns="40729" rIns="81459" bIns="40729"/>
          <a:lstStyle>
            <a:lvl1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3200">
                <a:solidFill>
                  <a:schemeClr val="tx1"/>
                </a:solidFill>
                <a:latin typeface="Calibri" charset="0"/>
                <a:ea typeface="ＭＳ Ｐゴシック" charset="0"/>
              </a:defRPr>
            </a:lvl1pPr>
            <a:lvl2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800">
                <a:solidFill>
                  <a:schemeClr val="tx1"/>
                </a:solidFill>
                <a:latin typeface="Calibri" charset="0"/>
                <a:ea typeface="ＭＳ Ｐゴシック" charset="0"/>
              </a:defRPr>
            </a:lvl2pPr>
            <a:lvl3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400">
                <a:solidFill>
                  <a:schemeClr val="tx1"/>
                </a:solidFill>
                <a:latin typeface="Calibri" charset="0"/>
                <a:ea typeface="ＭＳ Ｐゴシック" charset="0"/>
              </a:defRPr>
            </a:lvl3pPr>
            <a:lvl4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000">
                <a:solidFill>
                  <a:schemeClr val="tx1"/>
                </a:solidFill>
                <a:latin typeface="Calibri" charset="0"/>
                <a:ea typeface="ＭＳ Ｐゴシック" charset="0"/>
              </a:defRPr>
            </a:lvl4pPr>
            <a:lvl5pPr defTabSz="827088">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000">
                <a:solidFill>
                  <a:schemeClr val="tx1"/>
                </a:solidFill>
                <a:latin typeface="Calibri" charset="0"/>
                <a:ea typeface="ＭＳ Ｐゴシック" charset="0"/>
              </a:defRPr>
            </a:lvl5pPr>
            <a:lvl6pPr defTabSz="827088" fontAlgn="base">
              <a:spcAft>
                <a:spcPct val="0"/>
              </a:spcAft>
              <a:buFont typeface="Arial" charset="0"/>
              <a:buChar char="»"/>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000">
                <a:solidFill>
                  <a:schemeClr val="tx1"/>
                </a:solidFill>
                <a:latin typeface="Calibri" charset="0"/>
                <a:ea typeface="ＭＳ Ｐゴシック" charset="0"/>
              </a:defRPr>
            </a:lvl6pPr>
            <a:lvl7pPr defTabSz="827088" fontAlgn="base">
              <a:spcAft>
                <a:spcPct val="0"/>
              </a:spcAft>
              <a:buFont typeface="Arial" charset="0"/>
              <a:buChar char="»"/>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000">
                <a:solidFill>
                  <a:schemeClr val="tx1"/>
                </a:solidFill>
                <a:latin typeface="Calibri" charset="0"/>
                <a:ea typeface="ＭＳ Ｐゴシック" charset="0"/>
              </a:defRPr>
            </a:lvl7pPr>
            <a:lvl8pPr defTabSz="827088" fontAlgn="base">
              <a:spcAft>
                <a:spcPct val="0"/>
              </a:spcAft>
              <a:buFont typeface="Arial" charset="0"/>
              <a:buChar char="»"/>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000">
                <a:solidFill>
                  <a:schemeClr val="tx1"/>
                </a:solidFill>
                <a:latin typeface="Calibri" charset="0"/>
                <a:ea typeface="ＭＳ Ｐゴシック" charset="0"/>
              </a:defRPr>
            </a:lvl8pPr>
            <a:lvl9pPr defTabSz="827088" fontAlgn="base">
              <a:spcAft>
                <a:spcPct val="0"/>
              </a:spcAft>
              <a:buFont typeface="Arial" charset="0"/>
              <a:buChar char="»"/>
              <a:tabLst>
                <a:tab pos="0" algn="l"/>
                <a:tab pos="412750" algn="l"/>
                <a:tab pos="827088" algn="l"/>
                <a:tab pos="1241425" algn="l"/>
                <a:tab pos="1654175" algn="l"/>
                <a:tab pos="2068513" algn="l"/>
                <a:tab pos="2482850" algn="l"/>
                <a:tab pos="2895600" algn="l"/>
                <a:tab pos="3309938" algn="l"/>
                <a:tab pos="3724275" algn="l"/>
                <a:tab pos="4137025" algn="l"/>
                <a:tab pos="4551363" algn="l"/>
                <a:tab pos="4965700" algn="l"/>
                <a:tab pos="5378450" algn="l"/>
                <a:tab pos="5792788" algn="l"/>
                <a:tab pos="6207125" algn="l"/>
                <a:tab pos="6619875" algn="l"/>
                <a:tab pos="7034213" algn="l"/>
                <a:tab pos="7448550" algn="l"/>
                <a:tab pos="7861300" algn="l"/>
                <a:tab pos="8275638" algn="l"/>
              </a:tabLst>
              <a:defRPr sz="2000">
                <a:solidFill>
                  <a:schemeClr val="tx1"/>
                </a:solidFill>
                <a:latin typeface="Calibri" charset="0"/>
                <a:ea typeface="ＭＳ Ｐゴシック" charset="0"/>
              </a:defRPr>
            </a:lvl9pPr>
          </a:lstStyle>
          <a:p>
            <a:pPr algn="ctr" hangingPunct="0">
              <a:buSzPct val="45000"/>
              <a:buFont typeface="StarSymbol" charset="0"/>
              <a:buNone/>
            </a:pPr>
            <a:r>
              <a:rPr lang="fr-FR" sz="2400" b="1">
                <a:solidFill>
                  <a:srgbClr val="1F497D"/>
                </a:solidFill>
                <a:latin typeface="Arial" charset="0"/>
                <a:cs typeface="Tahoma" charset="0"/>
              </a:rPr>
              <a:t>Expériences sur la génération des vagues par un fond mobile application à la naissance des Tsunamis.</a:t>
            </a:r>
          </a:p>
        </p:txBody>
      </p:sp>
      <p:pic>
        <p:nvPicPr>
          <p:cNvPr id="153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925" y="3933825"/>
            <a:ext cx="2976563"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488" y="3789363"/>
            <a:ext cx="3430587"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4160838"/>
            <a:ext cx="2638425" cy="4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 y="4921250"/>
            <a:ext cx="2670175" cy="173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979613" y="4992688"/>
            <a:ext cx="360362"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Connecteur droit 4"/>
          <p:cNvCxnSpPr/>
          <p:nvPr/>
        </p:nvCxnSpPr>
        <p:spPr>
          <a:xfrm>
            <a:off x="1979613" y="5008563"/>
            <a:ext cx="36036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1979613" y="5337175"/>
            <a:ext cx="360362" cy="0"/>
          </a:xfrm>
          <a:prstGeom prst="line">
            <a:avLst/>
          </a:prstGeom>
          <a:ln>
            <a:solidFill>
              <a:srgbClr val="3DC97C"/>
            </a:solidFill>
            <a:prstDash val="lgDashDot"/>
          </a:ln>
        </p:spPr>
        <p:style>
          <a:lnRef idx="1">
            <a:schemeClr val="accent1"/>
          </a:lnRef>
          <a:fillRef idx="0">
            <a:schemeClr val="accent1"/>
          </a:fillRef>
          <a:effectRef idx="0">
            <a:schemeClr val="accent1"/>
          </a:effectRef>
          <a:fontRef idx="minor">
            <a:schemeClr val="tx1"/>
          </a:fontRef>
        </p:style>
      </p:cxnSp>
      <p:sp>
        <p:nvSpPr>
          <p:cNvPr id="3" name="Rectangle 2"/>
          <p:cNvSpPr txBox="1">
            <a:spLocks noGrp="1"/>
          </p:cNvSpPr>
          <p:nvPr>
            <p:ph type="body" idx="4294967295"/>
          </p:nvPr>
        </p:nvSpPr>
        <p:spPr>
          <a:xfrm>
            <a:off x="6350" y="908050"/>
            <a:ext cx="9137650" cy="5949950"/>
          </a:xfrm>
        </p:spPr>
        <p:txBody>
          <a:bodyPr>
            <a:normAutofit/>
          </a:bodyPr>
          <a:lstStyle/>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r>
              <a:rPr lang="en-US" sz="1200">
                <a:solidFill>
                  <a:srgbClr val="000000"/>
                </a:solidFill>
                <a:latin typeface="Arial" charset="0"/>
                <a:ea typeface="Lucida Sans Unicode" charset="0"/>
                <a:cs typeface="Arial" charset="0"/>
              </a:rPr>
              <a:t>● Timothée </a:t>
            </a:r>
            <a:r>
              <a:rPr lang="en-US" sz="1200" b="1">
                <a:solidFill>
                  <a:srgbClr val="000000"/>
                </a:solidFill>
                <a:latin typeface="Arial" charset="0"/>
                <a:ea typeface="Lucida Sans Unicode" charset="0"/>
                <a:cs typeface="Arial" charset="0"/>
              </a:rPr>
              <a:t>Jamin</a:t>
            </a:r>
            <a:r>
              <a:rPr lang="en-US" sz="1200">
                <a:solidFill>
                  <a:srgbClr val="000000"/>
                </a:solidFill>
                <a:latin typeface="Arial" charset="0"/>
                <a:ea typeface="Lucida Sans Unicode" charset="0"/>
                <a:cs typeface="Arial" charset="0"/>
              </a:rPr>
              <a:t> (Thèse 2012/2016),Leonardo </a:t>
            </a:r>
            <a:r>
              <a:rPr lang="en-US" sz="1200" b="1">
                <a:solidFill>
                  <a:srgbClr val="000000"/>
                </a:solidFill>
                <a:latin typeface="Arial" charset="0"/>
                <a:ea typeface="Lucida Sans Unicode" charset="0"/>
                <a:cs typeface="Arial" charset="0"/>
              </a:rPr>
              <a:t>Gordillo</a:t>
            </a:r>
            <a:r>
              <a:rPr lang="en-US" sz="1200">
                <a:solidFill>
                  <a:srgbClr val="000000"/>
                </a:solidFill>
                <a:latin typeface="Arial" charset="0"/>
                <a:ea typeface="Lucida Sans Unicode" charset="0"/>
                <a:cs typeface="Arial" charset="0"/>
              </a:rPr>
              <a:t> (Post Doc Axa 2012/2014), </a:t>
            </a:r>
            <a:br>
              <a:rPr lang="en-US" sz="1200">
                <a:solidFill>
                  <a:srgbClr val="000000"/>
                </a:solidFill>
                <a:latin typeface="Arial" charset="0"/>
                <a:ea typeface="Lucida Sans Unicode" charset="0"/>
                <a:cs typeface="Arial" charset="0"/>
              </a:rPr>
            </a:br>
            <a:r>
              <a:rPr lang="en-US" sz="1200">
                <a:solidFill>
                  <a:srgbClr val="000000"/>
                </a:solidFill>
                <a:latin typeface="Arial" charset="0"/>
                <a:ea typeface="Lucida Sans Unicode" charset="0"/>
                <a:cs typeface="Arial" charset="0"/>
              </a:rPr>
              <a:t>Gerardo </a:t>
            </a:r>
            <a:r>
              <a:rPr lang="en-US" sz="1200" b="1">
                <a:solidFill>
                  <a:srgbClr val="000000"/>
                </a:solidFill>
                <a:latin typeface="Arial" charset="0"/>
                <a:ea typeface="Lucida Sans Unicode" charset="0"/>
                <a:cs typeface="Arial" charset="0"/>
              </a:rPr>
              <a:t>Ruiz Chavarria </a:t>
            </a:r>
            <a:r>
              <a:rPr lang="en-US" sz="1200">
                <a:solidFill>
                  <a:srgbClr val="000000"/>
                </a:solidFill>
                <a:latin typeface="Arial" charset="0"/>
                <a:ea typeface="Lucida Sans Unicode" charset="0"/>
                <a:cs typeface="Arial" charset="0"/>
              </a:rPr>
              <a:t>(UNAM, Prof invité 2012),</a:t>
            </a:r>
            <a:br>
              <a:rPr lang="en-US" sz="1200">
                <a:solidFill>
                  <a:srgbClr val="000000"/>
                </a:solidFill>
                <a:latin typeface="Arial" charset="0"/>
                <a:ea typeface="Lucida Sans Unicode" charset="0"/>
                <a:cs typeface="Arial" charset="0"/>
              </a:rPr>
            </a:br>
            <a:r>
              <a:rPr lang="en-US" sz="1200">
                <a:solidFill>
                  <a:srgbClr val="000000"/>
                </a:solidFill>
                <a:latin typeface="Arial" charset="0"/>
                <a:ea typeface="Lucida Sans Unicode" charset="0"/>
                <a:cs typeface="Arial" charset="0"/>
              </a:rPr>
              <a:t>Michael </a:t>
            </a:r>
            <a:r>
              <a:rPr lang="en-US" sz="1200" b="1">
                <a:solidFill>
                  <a:srgbClr val="000000"/>
                </a:solidFill>
                <a:latin typeface="Arial" charset="0"/>
                <a:ea typeface="Lucida Sans Unicode" charset="0"/>
                <a:cs typeface="Arial" charset="0"/>
              </a:rPr>
              <a:t>Berhanu</a:t>
            </a:r>
            <a:r>
              <a:rPr lang="en-US" sz="1200">
                <a:solidFill>
                  <a:srgbClr val="000000"/>
                </a:solidFill>
                <a:latin typeface="Arial" charset="0"/>
                <a:ea typeface="Lucida Sans Unicode" charset="0"/>
                <a:cs typeface="Arial" charset="0"/>
              </a:rPr>
              <a:t> (CR), Eric </a:t>
            </a:r>
            <a:r>
              <a:rPr lang="en-US" sz="1200" b="1">
                <a:solidFill>
                  <a:srgbClr val="000000"/>
                </a:solidFill>
                <a:latin typeface="Arial" charset="0"/>
                <a:ea typeface="Lucida Sans Unicode" charset="0"/>
                <a:cs typeface="Arial" charset="0"/>
              </a:rPr>
              <a:t>Falcon</a:t>
            </a:r>
            <a:r>
              <a:rPr lang="en-US" sz="1200">
                <a:solidFill>
                  <a:srgbClr val="000000"/>
                </a:solidFill>
                <a:latin typeface="Arial" charset="0"/>
                <a:ea typeface="Lucida Sans Unicode" charset="0"/>
                <a:cs typeface="Arial" charset="0"/>
              </a:rPr>
              <a:t> (DR) </a:t>
            </a:r>
            <a:br>
              <a:rPr lang="en-US" sz="1200">
                <a:solidFill>
                  <a:srgbClr val="000000"/>
                </a:solidFill>
                <a:latin typeface="Arial" charset="0"/>
                <a:ea typeface="Lucida Sans Unicode" charset="0"/>
                <a:cs typeface="Arial" charset="0"/>
              </a:rPr>
            </a:br>
            <a:r>
              <a:rPr lang="en-US" sz="1200">
                <a:solidFill>
                  <a:srgbClr val="000000"/>
                </a:solidFill>
                <a:latin typeface="Arial" charset="0"/>
                <a:ea typeface="Lucida Sans Unicode" charset="0"/>
                <a:cs typeface="Arial" charset="0"/>
              </a:rPr>
              <a:t>Problème suggéré par Frédéric </a:t>
            </a:r>
            <a:r>
              <a:rPr lang="en-US" sz="1200" b="1">
                <a:solidFill>
                  <a:srgbClr val="000000"/>
                </a:solidFill>
                <a:latin typeface="Arial" charset="0"/>
                <a:ea typeface="Lucida Sans Unicode" charset="0"/>
                <a:cs typeface="Arial" charset="0"/>
              </a:rPr>
              <a:t>Dias</a:t>
            </a:r>
            <a:r>
              <a:rPr lang="en-US" sz="1200">
                <a:solidFill>
                  <a:srgbClr val="000000"/>
                </a:solidFill>
                <a:latin typeface="Arial" charset="0"/>
                <a:ea typeface="Lucida Sans Unicode" charset="0"/>
                <a:cs typeface="Arial" charset="0"/>
              </a:rPr>
              <a:t> (Trinity College, Dublin).</a:t>
            </a: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r>
              <a:rPr lang="en-US" sz="1400">
                <a:solidFill>
                  <a:srgbClr val="000000"/>
                </a:solidFill>
                <a:latin typeface="Arial" charset="0"/>
                <a:ea typeface="Lucida Sans Unicode" charset="0"/>
                <a:cs typeface="Arial" charset="0"/>
              </a:rPr>
              <a:t>● </a:t>
            </a:r>
            <a:r>
              <a:rPr lang="en-US" sz="1400" b="1">
                <a:solidFill>
                  <a:srgbClr val="FF0000"/>
                </a:solidFill>
                <a:latin typeface="Arial" charset="0"/>
                <a:ea typeface="Lucida Sans Unicode" charset="0"/>
                <a:cs typeface="Arial" charset="0"/>
              </a:rPr>
              <a:t>Tsunamis</a:t>
            </a:r>
            <a:r>
              <a:rPr lang="en-US" sz="1400">
                <a:solidFill>
                  <a:srgbClr val="000000"/>
                </a:solidFill>
                <a:latin typeface="Arial" charset="0"/>
                <a:ea typeface="Lucida Sans Unicode" charset="0"/>
                <a:cs typeface="Arial" charset="0"/>
              </a:rPr>
              <a:t> : </a:t>
            </a:r>
            <a:r>
              <a:rPr lang="fr-FR" sz="1400">
                <a:solidFill>
                  <a:srgbClr val="000000"/>
                </a:solidFill>
                <a:latin typeface="Arial" charset="0"/>
                <a:ea typeface="Lucida Sans Unicode" charset="0"/>
                <a:cs typeface="Arial" charset="0"/>
              </a:rPr>
              <a:t>Vagues de très grande longueur d</a:t>
            </a:r>
            <a:r>
              <a:rPr lang="ja-JP" altLang="fr-FR" sz="1400">
                <a:solidFill>
                  <a:srgbClr val="000000"/>
                </a:solidFill>
                <a:latin typeface="Arial" charset="0"/>
                <a:ea typeface="Lucida Sans Unicode" charset="0"/>
                <a:cs typeface="Arial" charset="0"/>
              </a:rPr>
              <a:t>’</a:t>
            </a:r>
            <a:r>
              <a:rPr lang="fr-FR" sz="1400">
                <a:solidFill>
                  <a:srgbClr val="000000"/>
                </a:solidFill>
                <a:latin typeface="Arial" charset="0"/>
                <a:ea typeface="Lucida Sans Unicode" charset="0"/>
                <a:cs typeface="Arial" charset="0"/>
              </a:rPr>
              <a:t>onde ( ~100 km) </a:t>
            </a:r>
            <a:br>
              <a:rPr lang="fr-FR" sz="1400">
                <a:solidFill>
                  <a:srgbClr val="000000"/>
                </a:solidFill>
                <a:latin typeface="Arial" charset="0"/>
                <a:ea typeface="Lucida Sans Unicode" charset="0"/>
                <a:cs typeface="Arial" charset="0"/>
              </a:rPr>
            </a:br>
            <a:r>
              <a:rPr lang="fr-FR" sz="1400">
                <a:solidFill>
                  <a:srgbClr val="000000"/>
                </a:solidFill>
                <a:latin typeface="Arial" charset="0"/>
                <a:ea typeface="Lucida Sans Unicode" charset="0"/>
                <a:cs typeface="Arial" charset="0"/>
              </a:rPr>
              <a:t>créées par des </a:t>
            </a:r>
            <a:r>
              <a:rPr lang="fr-FR" sz="1400" b="1">
                <a:solidFill>
                  <a:srgbClr val="FF0000"/>
                </a:solidFill>
                <a:latin typeface="Arial" charset="0"/>
                <a:ea typeface="Lucida Sans Unicode" charset="0"/>
                <a:cs typeface="Arial" charset="0"/>
              </a:rPr>
              <a:t>séismes</a:t>
            </a:r>
            <a:r>
              <a:rPr lang="fr-FR" sz="1400">
                <a:solidFill>
                  <a:srgbClr val="000000"/>
                </a:solidFill>
                <a:latin typeface="Arial" charset="0"/>
                <a:ea typeface="Lucida Sans Unicode" charset="0"/>
                <a:cs typeface="Arial" charset="0"/>
              </a:rPr>
              <a:t>. </a:t>
            </a:r>
            <a:br>
              <a:rPr lang="fr-FR" sz="1400">
                <a:solidFill>
                  <a:srgbClr val="000000"/>
                </a:solidFill>
                <a:latin typeface="Arial" charset="0"/>
                <a:ea typeface="Lucida Sans Unicode" charset="0"/>
                <a:cs typeface="Arial" charset="0"/>
              </a:rPr>
            </a:br>
            <a:r>
              <a:rPr lang="fr-FR" sz="1400">
                <a:solidFill>
                  <a:srgbClr val="000000"/>
                </a:solidFill>
                <a:latin typeface="Arial" charset="0"/>
                <a:ea typeface="Lucida Sans Unicode" charset="0"/>
                <a:cs typeface="Arial" charset="0"/>
              </a:rPr>
              <a:t>Déplacement du </a:t>
            </a:r>
            <a:r>
              <a:rPr lang="fr-FR" sz="1400" b="1">
                <a:solidFill>
                  <a:srgbClr val="FF0000"/>
                </a:solidFill>
                <a:latin typeface="Arial" charset="0"/>
                <a:ea typeface="Lucida Sans Unicode" charset="0"/>
                <a:cs typeface="Arial" charset="0"/>
              </a:rPr>
              <a:t>fond marin</a:t>
            </a:r>
            <a:r>
              <a:rPr lang="fr-FR" sz="1400">
                <a:solidFill>
                  <a:srgbClr val="000000"/>
                </a:solidFill>
                <a:latin typeface="Arial" charset="0"/>
                <a:ea typeface="Lucida Sans Unicode" charset="0"/>
                <a:cs typeface="Arial" charset="0"/>
              </a:rPr>
              <a:t>, le long d</a:t>
            </a:r>
            <a:r>
              <a:rPr lang="ja-JP" altLang="fr-FR" sz="1400">
                <a:solidFill>
                  <a:srgbClr val="000000"/>
                </a:solidFill>
                <a:latin typeface="Arial" charset="0"/>
                <a:ea typeface="Lucida Sans Unicode" charset="0"/>
                <a:cs typeface="Arial" charset="0"/>
              </a:rPr>
              <a:t>’</a:t>
            </a:r>
            <a:r>
              <a:rPr lang="fr-FR" sz="1400">
                <a:solidFill>
                  <a:srgbClr val="000000"/>
                </a:solidFill>
                <a:latin typeface="Arial" charset="0"/>
                <a:ea typeface="Lucida Sans Unicode" charset="0"/>
                <a:cs typeface="Arial" charset="0"/>
              </a:rPr>
              <a:t>une faille d</a:t>
            </a:r>
            <a:r>
              <a:rPr lang="ja-JP" altLang="fr-FR" sz="1400">
                <a:solidFill>
                  <a:srgbClr val="000000"/>
                </a:solidFill>
                <a:latin typeface="Arial" charset="0"/>
                <a:ea typeface="Lucida Sans Unicode" charset="0"/>
                <a:cs typeface="Arial" charset="0"/>
              </a:rPr>
              <a:t>’</a:t>
            </a:r>
            <a:r>
              <a:rPr lang="fr-FR" sz="1400">
                <a:solidFill>
                  <a:srgbClr val="000000"/>
                </a:solidFill>
                <a:latin typeface="Arial" charset="0"/>
                <a:ea typeface="Lucida Sans Unicode" charset="0"/>
                <a:cs typeface="Arial" charset="0"/>
              </a:rPr>
              <a:t>une zone</a:t>
            </a:r>
            <a:br>
              <a:rPr lang="fr-FR" sz="1400">
                <a:solidFill>
                  <a:srgbClr val="000000"/>
                </a:solidFill>
                <a:latin typeface="Arial" charset="0"/>
                <a:ea typeface="Lucida Sans Unicode" charset="0"/>
                <a:cs typeface="Arial" charset="0"/>
              </a:rPr>
            </a:br>
            <a:r>
              <a:rPr lang="fr-FR" sz="1400">
                <a:solidFill>
                  <a:srgbClr val="000000"/>
                </a:solidFill>
                <a:latin typeface="Arial" charset="0"/>
                <a:ea typeface="Lucida Sans Unicode" charset="0"/>
                <a:cs typeface="Arial" charset="0"/>
              </a:rPr>
              <a:t>de subduction entre deux plaques tectoniques. </a:t>
            </a:r>
            <a:br>
              <a:rPr lang="fr-FR" sz="1400">
                <a:solidFill>
                  <a:srgbClr val="000000"/>
                </a:solidFill>
                <a:latin typeface="Arial" charset="0"/>
                <a:ea typeface="Lucida Sans Unicode" charset="0"/>
                <a:cs typeface="Arial" charset="0"/>
              </a:rPr>
            </a:br>
            <a:r>
              <a:rPr lang="fr-FR" sz="1400">
                <a:solidFill>
                  <a:srgbClr val="000000"/>
                </a:solidFill>
                <a:latin typeface="Arial" charset="0"/>
                <a:ea typeface="Lucida Sans Unicode" charset="0"/>
                <a:cs typeface="Arial" charset="0"/>
              </a:rPr>
              <a:t>Pour améliorer la</a:t>
            </a:r>
            <a:r>
              <a:rPr lang="fr-FR" sz="1400" b="1">
                <a:solidFill>
                  <a:srgbClr val="000000"/>
                </a:solidFill>
                <a:latin typeface="Arial" charset="0"/>
                <a:ea typeface="Lucida Sans Unicode" charset="0"/>
                <a:cs typeface="Arial" charset="0"/>
              </a:rPr>
              <a:t> prédiction </a:t>
            </a:r>
            <a:r>
              <a:rPr lang="fr-FR" sz="1400">
                <a:solidFill>
                  <a:srgbClr val="000000"/>
                </a:solidFill>
                <a:latin typeface="Arial" charset="0"/>
                <a:ea typeface="Lucida Sans Unicode" charset="0"/>
                <a:cs typeface="Arial" charset="0"/>
              </a:rPr>
              <a:t>et évaluer les </a:t>
            </a:r>
            <a:r>
              <a:rPr lang="fr-FR" sz="1400" b="1">
                <a:solidFill>
                  <a:srgbClr val="000000"/>
                </a:solidFill>
                <a:latin typeface="Arial" charset="0"/>
                <a:ea typeface="Lucida Sans Unicode" charset="0"/>
                <a:cs typeface="Arial" charset="0"/>
              </a:rPr>
              <a:t>risques</a:t>
            </a:r>
            <a:r>
              <a:rPr lang="fr-FR" sz="1400">
                <a:solidFill>
                  <a:srgbClr val="000000"/>
                </a:solidFill>
                <a:latin typeface="Arial" charset="0"/>
                <a:ea typeface="Lucida Sans Unicode" charset="0"/>
                <a:cs typeface="Arial" charset="0"/>
              </a:rPr>
              <a:t> associés,</a:t>
            </a:r>
            <a:br>
              <a:rPr lang="fr-FR" sz="1400">
                <a:solidFill>
                  <a:srgbClr val="000000"/>
                </a:solidFill>
                <a:latin typeface="Arial" charset="0"/>
                <a:ea typeface="Lucida Sans Unicode" charset="0"/>
                <a:cs typeface="Arial" charset="0"/>
              </a:rPr>
            </a:br>
            <a:r>
              <a:rPr lang="fr-FR" sz="1400">
                <a:solidFill>
                  <a:srgbClr val="000000"/>
                </a:solidFill>
                <a:latin typeface="Arial" charset="0"/>
                <a:ea typeface="Lucida Sans Unicode" charset="0"/>
                <a:cs typeface="Arial" charset="0"/>
              </a:rPr>
              <a:t>nécessité de déterminer </a:t>
            </a:r>
            <a:r>
              <a:rPr lang="fr-FR" sz="1400" i="1">
                <a:solidFill>
                  <a:srgbClr val="000000"/>
                </a:solidFill>
                <a:latin typeface="Arial" charset="0"/>
                <a:ea typeface="Lucida Sans Unicode" charset="0"/>
                <a:cs typeface="Arial" charset="0"/>
              </a:rPr>
              <a:t>la fonction de transfert </a:t>
            </a:r>
            <a:r>
              <a:rPr lang="fr-FR" sz="1400">
                <a:solidFill>
                  <a:srgbClr val="000000"/>
                </a:solidFill>
                <a:latin typeface="Arial" charset="0"/>
                <a:ea typeface="Lucida Sans Unicode" charset="0"/>
                <a:cs typeface="Arial" charset="0"/>
              </a:rPr>
              <a:t/>
            </a:r>
            <a:br>
              <a:rPr lang="fr-FR" sz="1400">
                <a:solidFill>
                  <a:srgbClr val="000000"/>
                </a:solidFill>
                <a:latin typeface="Arial" charset="0"/>
                <a:ea typeface="Lucida Sans Unicode" charset="0"/>
                <a:cs typeface="Arial" charset="0"/>
              </a:rPr>
            </a:br>
            <a:r>
              <a:rPr lang="fr-FR" sz="1400">
                <a:solidFill>
                  <a:srgbClr val="000000"/>
                </a:solidFill>
                <a:latin typeface="Arial" charset="0"/>
                <a:ea typeface="Lucida Sans Unicode" charset="0"/>
                <a:cs typeface="Arial" charset="0"/>
              </a:rPr>
              <a:t>entre le mouvement du fond et la déformation de la surface de l</a:t>
            </a:r>
            <a:r>
              <a:rPr lang="ja-JP" altLang="fr-FR" sz="1400">
                <a:solidFill>
                  <a:srgbClr val="000000"/>
                </a:solidFill>
                <a:latin typeface="Arial" charset="0"/>
                <a:ea typeface="Lucida Sans Unicode" charset="0"/>
                <a:cs typeface="Arial" charset="0"/>
              </a:rPr>
              <a:t>’</a:t>
            </a:r>
            <a:r>
              <a:rPr lang="fr-FR" sz="1400">
                <a:solidFill>
                  <a:srgbClr val="000000"/>
                </a:solidFill>
                <a:latin typeface="Arial" charset="0"/>
                <a:ea typeface="Lucida Sans Unicode" charset="0"/>
                <a:cs typeface="Arial" charset="0"/>
              </a:rPr>
              <a:t>océan</a:t>
            </a:r>
            <a:r>
              <a:rPr lang="fr-FR" sz="1200">
                <a:solidFill>
                  <a:srgbClr val="000000"/>
                </a:solidFill>
                <a:latin typeface="Arial" charset="0"/>
                <a:ea typeface="Lucida Sans Unicode" charset="0"/>
                <a:cs typeface="Arial" charset="0"/>
              </a:rPr>
              <a:t>.</a:t>
            </a: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r>
              <a:rPr lang="en-US" sz="1400">
                <a:solidFill>
                  <a:srgbClr val="000000"/>
                </a:solidFill>
                <a:latin typeface="Arial" charset="0"/>
                <a:ea typeface="Lucida Sans Unicode" charset="0"/>
                <a:cs typeface="Arial" charset="0"/>
              </a:rPr>
              <a:t>● </a:t>
            </a:r>
            <a:r>
              <a:rPr lang="en-US" sz="1400" b="1">
                <a:solidFill>
                  <a:srgbClr val="FF0000"/>
                </a:solidFill>
                <a:latin typeface="Arial" charset="0"/>
                <a:ea typeface="Lucida Sans Unicode" charset="0"/>
                <a:cs typeface="Arial" charset="0"/>
              </a:rPr>
              <a:t>Expériences </a:t>
            </a:r>
            <a:r>
              <a:rPr lang="en-US" sz="1400">
                <a:solidFill>
                  <a:srgbClr val="000000"/>
                </a:solidFill>
                <a:latin typeface="Arial" charset="0"/>
                <a:ea typeface="Lucida Sans Unicode" charset="0"/>
                <a:cs typeface="Arial" charset="0"/>
              </a:rPr>
              <a:t>reproduisant le phénomène à </a:t>
            </a:r>
            <a:r>
              <a:rPr lang="en-US" sz="1400" b="1">
                <a:solidFill>
                  <a:srgbClr val="FF0000"/>
                </a:solidFill>
                <a:latin typeface="Arial" charset="0"/>
                <a:ea typeface="Lucida Sans Unicode" charset="0"/>
                <a:cs typeface="Arial" charset="0"/>
              </a:rPr>
              <a:t>l’échelle du laboratoire</a:t>
            </a:r>
            <a:r>
              <a:rPr lang="en-US" sz="1400">
                <a:solidFill>
                  <a:srgbClr val="000000"/>
                </a:solidFill>
                <a:latin typeface="Arial" charset="0"/>
                <a:ea typeface="Lucida Sans Unicode" charset="0"/>
                <a:cs typeface="Arial" charset="0"/>
              </a:rPr>
              <a:t/>
            </a:r>
            <a:br>
              <a:rPr lang="en-US" sz="1400">
                <a:solidFill>
                  <a:srgbClr val="000000"/>
                </a:solidFill>
                <a:latin typeface="Arial" charset="0"/>
                <a:ea typeface="Lucida Sans Unicode" charset="0"/>
                <a:cs typeface="Arial" charset="0"/>
              </a:rPr>
            </a:br>
            <a:r>
              <a:rPr lang="en-US" sz="1400">
                <a:solidFill>
                  <a:srgbClr val="000000"/>
                </a:solidFill>
                <a:latin typeface="Arial" charset="0"/>
                <a:ea typeface="Lucida Sans Unicode" charset="0"/>
                <a:cs typeface="Arial" charset="0"/>
              </a:rPr>
              <a:t>Mesures précises en excellent accord avec un modèle linéaire.</a:t>
            </a:r>
            <a:br>
              <a:rPr lang="en-US" sz="1400">
                <a:solidFill>
                  <a:srgbClr val="000000"/>
                </a:solidFill>
                <a:latin typeface="Arial" charset="0"/>
                <a:ea typeface="Lucida Sans Unicode" charset="0"/>
                <a:cs typeface="Arial" charset="0"/>
              </a:rPr>
            </a:br>
            <a:r>
              <a:rPr lang="en-US" sz="1200">
                <a:solidFill>
                  <a:srgbClr val="000000"/>
                </a:solidFill>
                <a:latin typeface="Arial" charset="0"/>
                <a:ea typeface="Lucida Sans Unicode" charset="0"/>
                <a:cs typeface="Arial" charset="0"/>
              </a:rPr>
              <a:t>(Transformées de Fourier/Laplace)</a:t>
            </a: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endParaRPr lang="en-US" sz="1400">
              <a:solidFill>
                <a:srgbClr val="000000"/>
              </a:solidFill>
              <a:latin typeface="Arial" charset="0"/>
              <a:ea typeface="Lucida Sans Unicode" charset="0"/>
              <a:cs typeface="Arial" charset="0"/>
            </a:endParaRP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r>
              <a:rPr lang="en-US" sz="1400">
                <a:solidFill>
                  <a:srgbClr val="000000"/>
                </a:solidFill>
                <a:latin typeface="Arial" charset="0"/>
                <a:ea typeface="Lucida Sans Unicode" charset="0"/>
                <a:cs typeface="Arial" charset="0"/>
              </a:rPr>
              <a:t/>
            </a:r>
            <a:br>
              <a:rPr lang="en-US" sz="1400">
                <a:solidFill>
                  <a:srgbClr val="000000"/>
                </a:solidFill>
                <a:latin typeface="Arial" charset="0"/>
                <a:ea typeface="Lucida Sans Unicode" charset="0"/>
                <a:cs typeface="Arial" charset="0"/>
              </a:rPr>
            </a:br>
            <a:endParaRPr lang="en-US" sz="1400">
              <a:solidFill>
                <a:srgbClr val="000000"/>
              </a:solidFill>
              <a:latin typeface="Arial" charset="0"/>
              <a:ea typeface="Lucida Sans Unicode" charset="0"/>
              <a:cs typeface="Arial" charset="0"/>
            </a:endParaRP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endParaRPr lang="en-US" sz="1400">
              <a:solidFill>
                <a:srgbClr val="000000"/>
              </a:solidFill>
              <a:latin typeface="Arial" charset="0"/>
              <a:ea typeface="Lucida Sans Unicode" charset="0"/>
              <a:cs typeface="Arial" charset="0"/>
            </a:endParaRP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endParaRPr lang="en-US" sz="1400">
              <a:solidFill>
                <a:srgbClr val="000000"/>
              </a:solidFill>
              <a:latin typeface="Arial" charset="0"/>
              <a:ea typeface="Lucida Sans Unicode" charset="0"/>
              <a:cs typeface="Arial" charset="0"/>
            </a:endParaRP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endParaRPr lang="en-US" sz="1400">
              <a:solidFill>
                <a:srgbClr val="000000"/>
              </a:solidFill>
              <a:latin typeface="Arial" charset="0"/>
              <a:ea typeface="Lucida Sans Unicode" charset="0"/>
              <a:cs typeface="Arial" charset="0"/>
            </a:endParaRPr>
          </a:p>
          <a:p>
            <a:pPr marL="179388" indent="-177800" hangingPunct="0">
              <a:spcBef>
                <a:spcPct val="0"/>
              </a:spcBef>
              <a:spcAft>
                <a:spcPts val="1275"/>
              </a:spcAft>
              <a:buSzPct val="45000"/>
              <a:buFont typeface="StarSymbol" charset="0"/>
              <a:buNone/>
              <a:tabLst>
                <a:tab pos="620713" algn="l"/>
                <a:tab pos="722313" algn="l"/>
                <a:tab pos="1136650" algn="l"/>
                <a:tab pos="1549400" algn="l"/>
                <a:tab pos="1963738" algn="l"/>
                <a:tab pos="2378075" algn="l"/>
                <a:tab pos="2790825" algn="l"/>
                <a:tab pos="3205163" algn="l"/>
                <a:tab pos="3619500" algn="l"/>
                <a:tab pos="4032250" algn="l"/>
                <a:tab pos="4446588" algn="l"/>
                <a:tab pos="4860925" algn="l"/>
                <a:tab pos="5273675" algn="l"/>
                <a:tab pos="5688013" algn="l"/>
                <a:tab pos="6102350" algn="l"/>
                <a:tab pos="6515100" algn="l"/>
                <a:tab pos="6929438" algn="l"/>
                <a:tab pos="7343775" algn="l"/>
                <a:tab pos="7756525" algn="l"/>
                <a:tab pos="8170863" algn="l"/>
                <a:tab pos="8585200" algn="l"/>
              </a:tabLst>
            </a:pPr>
            <a:endParaRPr lang="en-US" sz="2200">
              <a:solidFill>
                <a:srgbClr val="000000"/>
              </a:solidFill>
              <a:latin typeface="Arial" charset="0"/>
              <a:ea typeface="Lucida Sans Unicode" charset="0"/>
              <a:cs typeface="Arial" charset="0"/>
            </a:endParaRPr>
          </a:p>
        </p:txBody>
      </p:sp>
      <p:sp>
        <p:nvSpPr>
          <p:cNvPr id="15373" name="ZoneTexte 11"/>
          <p:cNvSpPr txBox="1">
            <a:spLocks noChangeArrowheads="1"/>
          </p:cNvSpPr>
          <p:nvPr/>
        </p:nvSpPr>
        <p:spPr bwMode="auto">
          <a:xfrm>
            <a:off x="2843213" y="5441950"/>
            <a:ext cx="62658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400">
                <a:latin typeface="Arial" charset="0"/>
              </a:rPr>
              <a:t>● Régimes Asymptotiques (découplage des conditions aux limites), extension aux bathymétries variables et complexes.</a:t>
            </a:r>
            <a:br>
              <a:rPr lang="en-US" sz="1400">
                <a:latin typeface="Arial" charset="0"/>
              </a:rPr>
            </a:br>
            <a:r>
              <a:rPr lang="en-US" sz="1400">
                <a:latin typeface="Arial" charset="0"/>
              </a:rPr>
              <a:t>● Article : </a:t>
            </a:r>
            <a:r>
              <a:rPr lang="en-US" sz="1400" b="1">
                <a:latin typeface="Arial" charset="0"/>
              </a:rPr>
              <a:t>Jamin et al. </a:t>
            </a:r>
            <a:r>
              <a:rPr lang="en-US" sz="1400" i="1"/>
              <a:t>Proceedings of the Royal Society A  </a:t>
            </a:r>
            <a:r>
              <a:rPr lang="fr-FR" sz="1400" b="1"/>
              <a:t>471, (2015)</a:t>
            </a:r>
            <a:br>
              <a:rPr lang="fr-FR" sz="1400" b="1"/>
            </a:br>
            <a:r>
              <a:rPr lang="fr-FR" sz="1400" b="1"/>
              <a:t/>
            </a:r>
            <a:br>
              <a:rPr lang="fr-FR" sz="1400" b="1"/>
            </a:br>
            <a:r>
              <a:rPr lang="en-US" sz="1400">
                <a:latin typeface="Arial" charset="0"/>
              </a:rPr>
              <a:t>● </a:t>
            </a:r>
            <a:r>
              <a:rPr lang="en-US" sz="1400" b="1" u="sng">
                <a:latin typeface="Arial" charset="0"/>
              </a:rPr>
              <a:t>Perspectives :</a:t>
            </a:r>
            <a:r>
              <a:rPr lang="en-US" sz="1400" b="1">
                <a:latin typeface="Arial" charset="0"/>
              </a:rPr>
              <a:t> </a:t>
            </a:r>
            <a:r>
              <a:rPr lang="en-US" sz="1400">
                <a:latin typeface="Arial" charset="0"/>
              </a:rPr>
              <a:t>Régime </a:t>
            </a:r>
            <a:r>
              <a:rPr lang="en-US" sz="1400" b="1">
                <a:latin typeface="Arial" charset="0"/>
              </a:rPr>
              <a:t>non-linéaire</a:t>
            </a:r>
            <a:r>
              <a:rPr lang="en-US" sz="1400">
                <a:latin typeface="Arial" charset="0"/>
              </a:rPr>
              <a:t> en cas de forte déformation du fond. </a:t>
            </a:r>
            <a:br>
              <a:rPr lang="en-US" sz="1400">
                <a:latin typeface="Arial" charset="0"/>
              </a:rPr>
            </a:br>
            <a:r>
              <a:rPr lang="en-US" sz="1400">
                <a:latin typeface="Arial" charset="0"/>
              </a:rPr>
              <a:t>                             </a:t>
            </a:r>
            <a:r>
              <a:rPr lang="en-US" sz="1400" b="1">
                <a:latin typeface="Arial" charset="0"/>
              </a:rPr>
              <a:t>Dynamique spatiale </a:t>
            </a:r>
            <a:r>
              <a:rPr lang="en-US" sz="1400">
                <a:latin typeface="Arial" charset="0"/>
              </a:rPr>
              <a:t>du fond. </a:t>
            </a:r>
            <a:endParaRPr lang="en-US" sz="2200">
              <a:latin typeface="Arial" charset="0"/>
            </a:endParaRPr>
          </a:p>
        </p:txBody>
      </p:sp>
      <p:sp>
        <p:nvSpPr>
          <p:cNvPr id="14" name="Rectangle 13"/>
          <p:cNvSpPr/>
          <p:nvPr/>
        </p:nvSpPr>
        <p:spPr>
          <a:xfrm>
            <a:off x="1979613" y="6561138"/>
            <a:ext cx="360362"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1189802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16974"/>
            <a:ext cx="9144000" cy="1111740"/>
          </a:xfrm>
        </p:spPr>
        <p:txBody>
          <a:bodyPr>
            <a:normAutofit/>
          </a:bodyPr>
          <a:lstStyle/>
          <a:p>
            <a:pPr algn="l"/>
            <a:r>
              <a:rPr lang="fr-FR" sz="1800" dirty="0" smtClean="0">
                <a:latin typeface="Helvetica"/>
                <a:cs typeface="Helvetica"/>
              </a:rPr>
              <a:t>M. Labousse</a:t>
            </a:r>
            <a:r>
              <a:rPr lang="fr-FR" sz="1800" baseline="30000" dirty="0" smtClean="0">
                <a:latin typeface="Helvetica"/>
                <a:cs typeface="Helvetica"/>
              </a:rPr>
              <a:t>1</a:t>
            </a:r>
            <a:r>
              <a:rPr lang="fr-FR" sz="1800" dirty="0" smtClean="0">
                <a:latin typeface="Helvetica"/>
                <a:cs typeface="Helvetica"/>
              </a:rPr>
              <a:t>, B. El Hadj Maïga</a:t>
            </a:r>
            <a:r>
              <a:rPr lang="fr-FR" sz="1800" baseline="30000" dirty="0" smtClean="0">
                <a:latin typeface="Helvetica"/>
                <a:cs typeface="Helvetica"/>
              </a:rPr>
              <a:t>2</a:t>
            </a:r>
            <a:r>
              <a:rPr lang="fr-FR" sz="1800" dirty="0" smtClean="0">
                <a:latin typeface="Helvetica"/>
                <a:cs typeface="Helvetica"/>
              </a:rPr>
              <a:t>, I. Cantat</a:t>
            </a:r>
            <a:r>
              <a:rPr lang="fr-FR" sz="1800" baseline="30000" dirty="0">
                <a:latin typeface="Helvetica"/>
                <a:cs typeface="Helvetica"/>
              </a:rPr>
              <a:t>3</a:t>
            </a:r>
            <a:r>
              <a:rPr lang="fr-FR" sz="1800" dirty="0" smtClean="0">
                <a:latin typeface="Helvetica"/>
                <a:cs typeface="Helvetica"/>
              </a:rPr>
              <a:t>, A. Saint-Jalmes</a:t>
            </a:r>
            <a:r>
              <a:rPr lang="fr-FR" sz="1800" baseline="30000" dirty="0" smtClean="0">
                <a:latin typeface="Helvetica"/>
                <a:cs typeface="Helvetica"/>
              </a:rPr>
              <a:t>3</a:t>
            </a:r>
            <a:r>
              <a:rPr lang="fr-FR" sz="1800" dirty="0" smtClean="0">
                <a:latin typeface="Helvetica"/>
                <a:cs typeface="Helvetica"/>
              </a:rPr>
              <a:t> et </a:t>
            </a:r>
            <a:r>
              <a:rPr lang="fr-FR" sz="1800" b="1" u="sng" dirty="0" smtClean="0">
                <a:latin typeface="Helvetica"/>
                <a:cs typeface="Helvetica"/>
              </a:rPr>
              <a:t>M. Roché</a:t>
            </a:r>
            <a:r>
              <a:rPr lang="fr-FR" sz="1800" b="1" u="sng" baseline="30000" dirty="0" smtClean="0">
                <a:latin typeface="Helvetica"/>
                <a:cs typeface="Helvetica"/>
              </a:rPr>
              <a:t>2</a:t>
            </a:r>
            <a:r>
              <a:rPr lang="fr-FR" sz="1800" b="1" u="sng" dirty="0" smtClean="0">
                <a:latin typeface="Helvetica"/>
                <a:cs typeface="Helvetica"/>
              </a:rPr>
              <a:t/>
            </a:r>
            <a:br>
              <a:rPr lang="fr-FR" sz="1800" b="1" u="sng" dirty="0" smtClean="0">
                <a:latin typeface="Helvetica"/>
                <a:cs typeface="Helvetica"/>
              </a:rPr>
            </a:br>
            <a:r>
              <a:rPr lang="fr-FR" sz="1400" i="1" dirty="0" smtClean="0">
                <a:latin typeface="Helvetica"/>
                <a:cs typeface="Helvetica"/>
              </a:rPr>
              <a:t>1.Matériaux et Phénomènes Quantiques (</a:t>
            </a:r>
            <a:r>
              <a:rPr lang="fr-FR" sz="1400" i="1" dirty="0">
                <a:latin typeface="Helvetica"/>
                <a:cs typeface="Helvetica"/>
              </a:rPr>
              <a:t>Paris Diderot – CNRS)</a:t>
            </a:r>
            <a:r>
              <a:rPr lang="fr-FR" sz="1400" i="1" dirty="0" smtClean="0">
                <a:latin typeface="Helvetica"/>
                <a:cs typeface="Helvetica"/>
              </a:rPr>
              <a:t>	 </a:t>
            </a:r>
            <a:br>
              <a:rPr lang="fr-FR" sz="1400" i="1" dirty="0" smtClean="0">
                <a:latin typeface="Helvetica"/>
                <a:cs typeface="Helvetica"/>
              </a:rPr>
            </a:br>
            <a:r>
              <a:rPr lang="fr-FR" sz="1400" i="1" dirty="0" smtClean="0">
                <a:latin typeface="Helvetica"/>
                <a:cs typeface="Helvetica"/>
              </a:rPr>
              <a:t>2.Matière et Systèmes Complexes (</a:t>
            </a:r>
            <a:r>
              <a:rPr lang="fr-FR" sz="1400" i="1" dirty="0">
                <a:latin typeface="Helvetica"/>
                <a:cs typeface="Helvetica"/>
              </a:rPr>
              <a:t>Paris Diderot – CNRS</a:t>
            </a:r>
            <a:r>
              <a:rPr lang="fr-FR" sz="1400" i="1" dirty="0" smtClean="0">
                <a:latin typeface="Helvetica"/>
                <a:cs typeface="Helvetica"/>
              </a:rPr>
              <a:t>)</a:t>
            </a:r>
            <a:br>
              <a:rPr lang="fr-FR" sz="1400" i="1" dirty="0" smtClean="0">
                <a:latin typeface="Helvetica"/>
                <a:cs typeface="Helvetica"/>
              </a:rPr>
            </a:br>
            <a:r>
              <a:rPr lang="fr-FR" sz="1400" i="1" dirty="0" smtClean="0">
                <a:latin typeface="Helvetica"/>
                <a:cs typeface="Helvetica"/>
              </a:rPr>
              <a:t>3. Institut de Physique de Rennes (Université Rennes 1 – CNRS)</a:t>
            </a:r>
            <a:r>
              <a:rPr lang="fr-FR" sz="1400" b="1" u="sng" dirty="0" smtClean="0">
                <a:latin typeface="Helvetica"/>
                <a:cs typeface="Helvetica"/>
              </a:rPr>
              <a:t> </a:t>
            </a:r>
            <a:endParaRPr lang="fr-FR" sz="1400" b="1" u="sng" dirty="0">
              <a:latin typeface="Helvetica"/>
              <a:cs typeface="Helvetica"/>
            </a:endParaRPr>
          </a:p>
        </p:txBody>
      </p:sp>
      <p:sp>
        <p:nvSpPr>
          <p:cNvPr id="5" name="ZoneTexte 4"/>
          <p:cNvSpPr txBox="1"/>
          <p:nvPr/>
        </p:nvSpPr>
        <p:spPr>
          <a:xfrm>
            <a:off x="3548406" y="1279920"/>
            <a:ext cx="5638458" cy="923330"/>
          </a:xfrm>
          <a:prstGeom prst="rect">
            <a:avLst/>
          </a:prstGeom>
          <a:noFill/>
        </p:spPr>
        <p:txBody>
          <a:bodyPr wrap="square" rtlCol="0">
            <a:spAutoFit/>
          </a:bodyPr>
          <a:lstStyle/>
          <a:p>
            <a:pPr algn="ctr"/>
            <a:r>
              <a:rPr lang="fr-FR" dirty="0" smtClean="0">
                <a:solidFill>
                  <a:srgbClr val="FF0000"/>
                </a:solidFill>
                <a:latin typeface="Helvetica" charset="0"/>
                <a:ea typeface="Helvetica" charset="0"/>
                <a:cs typeface="Helvetica" charset="0"/>
              </a:rPr>
              <a:t>M</a:t>
            </a:r>
            <a:r>
              <a:rPr lang="en-US" dirty="0" err="1" smtClean="0">
                <a:solidFill>
                  <a:srgbClr val="FF0000"/>
                </a:solidFill>
                <a:latin typeface="Helvetica" charset="0"/>
                <a:ea typeface="Helvetica" charset="0"/>
                <a:cs typeface="Helvetica" charset="0"/>
              </a:rPr>
              <a:t>écanisme</a:t>
            </a:r>
            <a:r>
              <a:rPr lang="en-US" dirty="0" smtClean="0">
                <a:solidFill>
                  <a:srgbClr val="FF0000"/>
                </a:solidFill>
                <a:latin typeface="Helvetica" charset="0"/>
                <a:ea typeface="Helvetica" charset="0"/>
                <a:cs typeface="Helvetica" charset="0"/>
              </a:rPr>
              <a:t> </a:t>
            </a:r>
            <a:r>
              <a:rPr lang="en-US" dirty="0" err="1" smtClean="0">
                <a:solidFill>
                  <a:srgbClr val="FF0000"/>
                </a:solidFill>
                <a:latin typeface="Helvetica" charset="0"/>
                <a:ea typeface="Helvetica" charset="0"/>
                <a:cs typeface="Helvetica" charset="0"/>
              </a:rPr>
              <a:t>générateur</a:t>
            </a:r>
            <a:r>
              <a:rPr lang="en-US" dirty="0" smtClean="0">
                <a:solidFill>
                  <a:srgbClr val="FF0000"/>
                </a:solidFill>
                <a:latin typeface="Helvetica" charset="0"/>
                <a:ea typeface="Helvetica" charset="0"/>
                <a:cs typeface="Helvetica" charset="0"/>
              </a:rPr>
              <a:t> des </a:t>
            </a:r>
            <a:r>
              <a:rPr lang="en-US" dirty="0" err="1" smtClean="0">
                <a:solidFill>
                  <a:srgbClr val="FF0000"/>
                </a:solidFill>
                <a:latin typeface="Helvetica" charset="0"/>
                <a:ea typeface="Helvetica" charset="0"/>
                <a:cs typeface="Helvetica" charset="0"/>
              </a:rPr>
              <a:t>paires</a:t>
            </a:r>
            <a:r>
              <a:rPr lang="en-US" dirty="0" smtClean="0">
                <a:solidFill>
                  <a:srgbClr val="FF0000"/>
                </a:solidFill>
                <a:latin typeface="Helvetica" charset="0"/>
                <a:ea typeface="Helvetica" charset="0"/>
                <a:cs typeface="Helvetica" charset="0"/>
              </a:rPr>
              <a:t> </a:t>
            </a:r>
            <a:r>
              <a:rPr lang="en-US" dirty="0" err="1" smtClean="0">
                <a:solidFill>
                  <a:srgbClr val="FF0000"/>
                </a:solidFill>
                <a:latin typeface="Helvetica" charset="0"/>
                <a:ea typeface="Helvetica" charset="0"/>
                <a:cs typeface="Helvetica" charset="0"/>
              </a:rPr>
              <a:t>tourbillonaires</a:t>
            </a:r>
            <a:r>
              <a:rPr lang="en-US" dirty="0" smtClean="0">
                <a:solidFill>
                  <a:srgbClr val="FF0000"/>
                </a:solidFill>
                <a:latin typeface="Helvetica" charset="0"/>
                <a:ea typeface="Helvetica" charset="0"/>
                <a:cs typeface="Helvetica" charset="0"/>
              </a:rPr>
              <a:t> </a:t>
            </a:r>
            <a:r>
              <a:rPr lang="en-US" dirty="0" err="1" smtClean="0">
                <a:solidFill>
                  <a:srgbClr val="FF0000"/>
                </a:solidFill>
                <a:latin typeface="Helvetica" charset="0"/>
                <a:ea typeface="Helvetica" charset="0"/>
                <a:cs typeface="Helvetica" charset="0"/>
              </a:rPr>
              <a:t>à</a:t>
            </a:r>
            <a:r>
              <a:rPr lang="en-US" dirty="0" smtClean="0">
                <a:solidFill>
                  <a:srgbClr val="FF0000"/>
                </a:solidFill>
                <a:latin typeface="Helvetica" charset="0"/>
                <a:ea typeface="Helvetica" charset="0"/>
                <a:cs typeface="Helvetica" charset="0"/>
              </a:rPr>
              <a:t> la surface de la </a:t>
            </a:r>
            <a:r>
              <a:rPr lang="en-US" dirty="0" err="1" smtClean="0">
                <a:solidFill>
                  <a:srgbClr val="FF0000"/>
                </a:solidFill>
                <a:latin typeface="Helvetica" charset="0"/>
                <a:ea typeface="Helvetica" charset="0"/>
                <a:cs typeface="Helvetica" charset="0"/>
              </a:rPr>
              <a:t>couche</a:t>
            </a:r>
            <a:r>
              <a:rPr lang="en-US" dirty="0" smtClean="0">
                <a:solidFill>
                  <a:srgbClr val="FF0000"/>
                </a:solidFill>
                <a:latin typeface="Helvetica" charset="0"/>
                <a:ea typeface="Helvetica" charset="0"/>
                <a:cs typeface="Helvetica" charset="0"/>
              </a:rPr>
              <a:t> </a:t>
            </a:r>
            <a:r>
              <a:rPr lang="en-US" dirty="0" err="1" smtClean="0">
                <a:solidFill>
                  <a:srgbClr val="FF0000"/>
                </a:solidFill>
                <a:latin typeface="Helvetica" charset="0"/>
                <a:ea typeface="Helvetica" charset="0"/>
                <a:cs typeface="Helvetica" charset="0"/>
              </a:rPr>
              <a:t>d’eau</a:t>
            </a:r>
            <a:r>
              <a:rPr lang="en-US" dirty="0" smtClean="0">
                <a:solidFill>
                  <a:srgbClr val="FF0000"/>
                </a:solidFill>
                <a:latin typeface="Helvetica" charset="0"/>
                <a:ea typeface="Helvetica" charset="0"/>
                <a:cs typeface="Helvetica" charset="0"/>
              </a:rPr>
              <a:t> </a:t>
            </a:r>
            <a:r>
              <a:rPr lang="en-US" dirty="0" err="1" smtClean="0">
                <a:solidFill>
                  <a:srgbClr val="FF0000"/>
                </a:solidFill>
                <a:latin typeface="Helvetica" charset="0"/>
                <a:ea typeface="Helvetica" charset="0"/>
                <a:cs typeface="Helvetica" charset="0"/>
              </a:rPr>
              <a:t>dans</a:t>
            </a:r>
            <a:r>
              <a:rPr lang="en-US" dirty="0" smtClean="0">
                <a:solidFill>
                  <a:srgbClr val="FF0000"/>
                </a:solidFill>
                <a:latin typeface="Helvetica" charset="0"/>
                <a:ea typeface="Helvetica" charset="0"/>
                <a:cs typeface="Helvetica" charset="0"/>
              </a:rPr>
              <a:t> la zone </a:t>
            </a:r>
            <a:r>
              <a:rPr lang="en-US" dirty="0" err="1" smtClean="0">
                <a:solidFill>
                  <a:srgbClr val="FF0000"/>
                </a:solidFill>
                <a:latin typeface="Helvetica" charset="0"/>
                <a:ea typeface="Helvetica" charset="0"/>
                <a:cs typeface="Helvetica" charset="0"/>
              </a:rPr>
              <a:t>externe</a:t>
            </a:r>
            <a:r>
              <a:rPr lang="en-US" dirty="0" smtClean="0">
                <a:solidFill>
                  <a:srgbClr val="FF0000"/>
                </a:solidFill>
                <a:latin typeface="Helvetica" charset="0"/>
                <a:ea typeface="Helvetica" charset="0"/>
                <a:cs typeface="Helvetica" charset="0"/>
              </a:rPr>
              <a:t> et du </a:t>
            </a:r>
            <a:r>
              <a:rPr lang="en-US" dirty="0" err="1" smtClean="0">
                <a:solidFill>
                  <a:srgbClr val="FF0000"/>
                </a:solidFill>
                <a:latin typeface="Helvetica" charset="0"/>
                <a:ea typeface="Helvetica" charset="0"/>
                <a:cs typeface="Helvetica" charset="0"/>
              </a:rPr>
              <a:t>facettage</a:t>
            </a:r>
            <a:r>
              <a:rPr lang="en-US" dirty="0" smtClean="0">
                <a:solidFill>
                  <a:srgbClr val="FF0000"/>
                </a:solidFill>
                <a:latin typeface="Helvetica" charset="0"/>
                <a:ea typeface="Helvetica" charset="0"/>
                <a:cs typeface="Helvetica" charset="0"/>
              </a:rPr>
              <a:t> de la zone Marangoni ?</a:t>
            </a:r>
            <a:endParaRPr lang="fr-FR" dirty="0">
              <a:solidFill>
                <a:srgbClr val="FF0000"/>
              </a:solidFill>
              <a:latin typeface="Helvetica" charset="0"/>
              <a:ea typeface="Helvetica" charset="0"/>
              <a:cs typeface="Helvetica" charset="0"/>
            </a:endParaRPr>
          </a:p>
        </p:txBody>
      </p:sp>
      <p:sp>
        <p:nvSpPr>
          <p:cNvPr id="6" name="Rectangle 5"/>
          <p:cNvSpPr/>
          <p:nvPr/>
        </p:nvSpPr>
        <p:spPr>
          <a:xfrm>
            <a:off x="3547716" y="2556952"/>
            <a:ext cx="5753448" cy="1200329"/>
          </a:xfrm>
          <a:prstGeom prst="rect">
            <a:avLst/>
          </a:prstGeom>
        </p:spPr>
        <p:txBody>
          <a:bodyPr wrap="square">
            <a:spAutoFit/>
          </a:bodyPr>
          <a:lstStyle/>
          <a:p>
            <a:pPr algn="ctr"/>
            <a:r>
              <a:rPr lang="fr-FR" sz="2400" b="1" dirty="0">
                <a:latin typeface="Helvetica" charset="0"/>
                <a:ea typeface="Helvetica" charset="0"/>
                <a:cs typeface="Helvetica" charset="0"/>
              </a:rPr>
              <a:t>Instabilité d’un anneau de vorticité </a:t>
            </a:r>
            <a:r>
              <a:rPr lang="fr-FR" sz="2400" b="1">
                <a:latin typeface="Helvetica" charset="0"/>
                <a:ea typeface="Helvetica" charset="0"/>
                <a:cs typeface="Helvetica" charset="0"/>
              </a:rPr>
              <a:t>permanent </a:t>
            </a:r>
            <a:r>
              <a:rPr lang="fr-FR" sz="2400" b="1" smtClean="0">
                <a:latin typeface="Helvetica" charset="0"/>
                <a:ea typeface="Helvetica" charset="0"/>
                <a:cs typeface="Helvetica" charset="0"/>
              </a:rPr>
              <a:t>au </a:t>
            </a:r>
            <a:r>
              <a:rPr lang="fr-FR" sz="2400" b="1">
                <a:latin typeface="Helvetica" charset="0"/>
                <a:ea typeface="Helvetica" charset="0"/>
                <a:cs typeface="Helvetica" charset="0"/>
              </a:rPr>
              <a:t>voisinage </a:t>
            </a:r>
            <a:endParaRPr lang="fr-FR" sz="2400" b="1" smtClean="0">
              <a:latin typeface="Helvetica" charset="0"/>
              <a:ea typeface="Helvetica" charset="0"/>
              <a:cs typeface="Helvetica" charset="0"/>
            </a:endParaRPr>
          </a:p>
          <a:p>
            <a:pPr algn="ctr"/>
            <a:r>
              <a:rPr lang="fr-FR" sz="2400" b="1" dirty="0" smtClean="0">
                <a:latin typeface="Helvetica" charset="0"/>
                <a:ea typeface="Helvetica" charset="0"/>
                <a:cs typeface="Helvetica" charset="0"/>
              </a:rPr>
              <a:t>d’une </a:t>
            </a:r>
            <a:r>
              <a:rPr lang="fr-FR" sz="2400" b="1" dirty="0">
                <a:latin typeface="Helvetica" charset="0"/>
                <a:ea typeface="Helvetica" charset="0"/>
                <a:cs typeface="Helvetica" charset="0"/>
              </a:rPr>
              <a:t>interface libre</a:t>
            </a:r>
          </a:p>
        </p:txBody>
      </p:sp>
      <p:grpSp>
        <p:nvGrpSpPr>
          <p:cNvPr id="11" name="Grouper 10"/>
          <p:cNvGrpSpPr/>
          <p:nvPr/>
        </p:nvGrpSpPr>
        <p:grpSpPr>
          <a:xfrm>
            <a:off x="190842" y="2665817"/>
            <a:ext cx="3200400" cy="4205796"/>
            <a:chOff x="190842" y="2537227"/>
            <a:chExt cx="3200400" cy="4205796"/>
          </a:xfrm>
        </p:grpSpPr>
        <p:grpSp>
          <p:nvGrpSpPr>
            <p:cNvPr id="3" name="Grouper 2"/>
            <p:cNvGrpSpPr/>
            <p:nvPr/>
          </p:nvGrpSpPr>
          <p:grpSpPr>
            <a:xfrm>
              <a:off x="190842" y="2537227"/>
              <a:ext cx="3200400" cy="4205796"/>
              <a:chOff x="2076791" y="2169727"/>
              <a:chExt cx="3200400" cy="4205796"/>
            </a:xfrm>
          </p:grpSpPr>
          <p:pic>
            <p:nvPicPr>
              <p:cNvPr id="16" name="Image 15"/>
              <p:cNvPicPr>
                <a:picLocks noChangeAspect="1"/>
              </p:cNvPicPr>
              <p:nvPr/>
            </p:nvPicPr>
            <p:blipFill>
              <a:blip r:embed="rId2"/>
              <a:stretch>
                <a:fillRect/>
              </a:stretch>
            </p:blipFill>
            <p:spPr>
              <a:xfrm>
                <a:off x="2076791" y="2169727"/>
                <a:ext cx="3200400" cy="3200400"/>
              </a:xfrm>
              <a:prstGeom prst="rect">
                <a:avLst/>
              </a:prstGeom>
            </p:spPr>
          </p:pic>
          <p:sp>
            <p:nvSpPr>
              <p:cNvPr id="17" name="ZoneTexte 16"/>
              <p:cNvSpPr txBox="1"/>
              <p:nvPr/>
            </p:nvSpPr>
            <p:spPr>
              <a:xfrm>
                <a:off x="2076791" y="5421416"/>
                <a:ext cx="3200400" cy="954107"/>
              </a:xfrm>
              <a:prstGeom prst="rect">
                <a:avLst/>
              </a:prstGeom>
              <a:noFill/>
            </p:spPr>
            <p:txBody>
              <a:bodyPr wrap="square" rtlCol="0">
                <a:spAutoFit/>
              </a:bodyPr>
              <a:lstStyle/>
              <a:p>
                <a:pPr algn="ctr"/>
                <a:r>
                  <a:rPr lang="fr-FR" sz="1400" dirty="0" smtClean="0">
                    <a:latin typeface="Helvetica"/>
                    <a:cs typeface="Helvetica"/>
                  </a:rPr>
                  <a:t>Écoulement de Marangoni induits par des tensioactifs hydrosolubles sur des couches d</a:t>
                </a:r>
                <a:r>
                  <a:rPr lang="en-US" sz="1400" dirty="0" smtClean="0">
                    <a:latin typeface="Helvetica"/>
                    <a:cs typeface="Helvetica"/>
                  </a:rPr>
                  <a:t>’eau </a:t>
                </a:r>
                <a:r>
                  <a:rPr lang="en-US" sz="1400" dirty="0" err="1" smtClean="0">
                    <a:latin typeface="Helvetica"/>
                    <a:cs typeface="Helvetica"/>
                  </a:rPr>
                  <a:t>centimétriques</a:t>
                </a:r>
                <a:endParaRPr lang="fr-FR" sz="1400" dirty="0" smtClean="0">
                  <a:latin typeface="Helvetica"/>
                  <a:cs typeface="Helvetica"/>
                </a:endParaRPr>
              </a:p>
              <a:p>
                <a:pPr algn="ctr"/>
                <a:r>
                  <a:rPr lang="fr-FR" sz="1400" dirty="0" smtClean="0">
                    <a:latin typeface="Helvetica"/>
                    <a:cs typeface="Helvetica"/>
                  </a:rPr>
                  <a:t>(Vue de dessus)</a:t>
                </a:r>
                <a:endParaRPr lang="fr-FR" sz="1400" dirty="0">
                  <a:latin typeface="Helvetica"/>
                  <a:cs typeface="Helvetica"/>
                </a:endParaRPr>
              </a:p>
            </p:txBody>
          </p:sp>
        </p:grpSp>
        <p:sp>
          <p:nvSpPr>
            <p:cNvPr id="7" name="ZoneTexte 6"/>
            <p:cNvSpPr txBox="1"/>
            <p:nvPr/>
          </p:nvSpPr>
          <p:spPr>
            <a:xfrm>
              <a:off x="914397" y="4080269"/>
              <a:ext cx="1600200" cy="646331"/>
            </a:xfrm>
            <a:prstGeom prst="rect">
              <a:avLst/>
            </a:prstGeom>
            <a:noFill/>
          </p:spPr>
          <p:txBody>
            <a:bodyPr wrap="square" rtlCol="0">
              <a:spAutoFit/>
            </a:bodyPr>
            <a:lstStyle/>
            <a:p>
              <a:pPr algn="ctr"/>
              <a:r>
                <a:rPr lang="fr-FR" dirty="0" smtClean="0">
                  <a:latin typeface="Helvetica" charset="0"/>
                  <a:ea typeface="Helvetica" charset="0"/>
                  <a:cs typeface="Helvetica" charset="0"/>
                </a:rPr>
                <a:t>Zone Marangoni</a:t>
              </a:r>
              <a:endParaRPr lang="fr-FR" dirty="0">
                <a:latin typeface="Helvetica" charset="0"/>
                <a:ea typeface="Helvetica" charset="0"/>
                <a:cs typeface="Helvetica" charset="0"/>
              </a:endParaRPr>
            </a:p>
          </p:txBody>
        </p:sp>
        <p:sp>
          <p:nvSpPr>
            <p:cNvPr id="18" name="ZoneTexte 17"/>
            <p:cNvSpPr txBox="1"/>
            <p:nvPr/>
          </p:nvSpPr>
          <p:spPr>
            <a:xfrm>
              <a:off x="1066797" y="5061349"/>
              <a:ext cx="1600200" cy="369332"/>
            </a:xfrm>
            <a:prstGeom prst="rect">
              <a:avLst/>
            </a:prstGeom>
            <a:solidFill>
              <a:schemeClr val="tx1">
                <a:alpha val="59000"/>
              </a:schemeClr>
            </a:solidFill>
          </p:spPr>
          <p:txBody>
            <a:bodyPr wrap="square" rtlCol="0">
              <a:spAutoFit/>
            </a:bodyPr>
            <a:lstStyle/>
            <a:p>
              <a:pPr algn="ctr"/>
              <a:r>
                <a:rPr lang="fr-FR" dirty="0" smtClean="0">
                  <a:solidFill>
                    <a:schemeClr val="bg1"/>
                  </a:solidFill>
                  <a:latin typeface="Helvetica" charset="0"/>
                  <a:ea typeface="Helvetica" charset="0"/>
                  <a:cs typeface="Helvetica" charset="0"/>
                </a:rPr>
                <a:t>Zone externe</a:t>
              </a:r>
              <a:endParaRPr lang="fr-FR" dirty="0">
                <a:solidFill>
                  <a:schemeClr val="bg1"/>
                </a:solidFill>
                <a:latin typeface="Helvetica" charset="0"/>
                <a:ea typeface="Helvetica" charset="0"/>
                <a:cs typeface="Helvetica" charset="0"/>
              </a:endParaRPr>
            </a:p>
          </p:txBody>
        </p:sp>
      </p:grpSp>
      <p:sp>
        <p:nvSpPr>
          <p:cNvPr id="10" name="ZoneTexte 9"/>
          <p:cNvSpPr txBox="1"/>
          <p:nvPr/>
        </p:nvSpPr>
        <p:spPr>
          <a:xfrm>
            <a:off x="3547717" y="4144801"/>
            <a:ext cx="5753448" cy="2031325"/>
          </a:xfrm>
          <a:prstGeom prst="rect">
            <a:avLst/>
          </a:prstGeom>
          <a:noFill/>
        </p:spPr>
        <p:txBody>
          <a:bodyPr wrap="square" rtlCol="0">
            <a:spAutoFit/>
          </a:bodyPr>
          <a:lstStyle/>
          <a:p>
            <a:r>
              <a:rPr lang="fr-FR" dirty="0" smtClean="0">
                <a:latin typeface="Helvetica" charset="0"/>
                <a:ea typeface="Helvetica" charset="0"/>
                <a:cs typeface="Helvetica" charset="0"/>
              </a:rPr>
              <a:t>Perspectives :</a:t>
            </a:r>
          </a:p>
          <a:p>
            <a:pPr marL="285750" indent="-285750">
              <a:buFont typeface="Arial" charset="0"/>
              <a:buChar char="•"/>
            </a:pPr>
            <a:r>
              <a:rPr lang="fr-FR" dirty="0" smtClean="0">
                <a:latin typeface="Helvetica" charset="0"/>
                <a:ea typeface="Helvetica" charset="0"/>
                <a:cs typeface="Helvetica" charset="0"/>
              </a:rPr>
              <a:t>C</a:t>
            </a:r>
            <a:r>
              <a:rPr lang="en-US" dirty="0" err="1" smtClean="0">
                <a:latin typeface="Helvetica" charset="0"/>
                <a:ea typeface="Helvetica" charset="0"/>
                <a:cs typeface="Helvetica" charset="0"/>
              </a:rPr>
              <a:t>omprendre</a:t>
            </a:r>
            <a:r>
              <a:rPr lang="en-US" dirty="0" smtClean="0">
                <a:latin typeface="Helvetica" charset="0"/>
                <a:ea typeface="Helvetica" charset="0"/>
                <a:cs typeface="Helvetica" charset="0"/>
              </a:rPr>
              <a:t> les </a:t>
            </a:r>
            <a:r>
              <a:rPr lang="en-US" dirty="0" err="1" smtClean="0">
                <a:latin typeface="Helvetica" charset="0"/>
                <a:ea typeface="Helvetica" charset="0"/>
                <a:cs typeface="Helvetica" charset="0"/>
              </a:rPr>
              <a:t>propriétés</a:t>
            </a:r>
            <a:r>
              <a:rPr lang="en-US" dirty="0" smtClean="0">
                <a:latin typeface="Helvetica" charset="0"/>
                <a:ea typeface="Helvetica" charset="0"/>
                <a:cs typeface="Helvetica" charset="0"/>
              </a:rPr>
              <a:t> du mélange </a:t>
            </a:r>
            <a:r>
              <a:rPr lang="en-US" dirty="0" err="1" smtClean="0">
                <a:latin typeface="Helvetica" charset="0"/>
                <a:ea typeface="Helvetica" charset="0"/>
                <a:cs typeface="Helvetica" charset="0"/>
              </a:rPr>
              <a:t>dans</a:t>
            </a:r>
            <a:r>
              <a:rPr lang="en-US" dirty="0" smtClean="0">
                <a:latin typeface="Helvetica" charset="0"/>
                <a:ea typeface="Helvetica" charset="0"/>
                <a:cs typeface="Helvetica" charset="0"/>
              </a:rPr>
              <a:t> la </a:t>
            </a:r>
            <a:r>
              <a:rPr lang="en-US" dirty="0" err="1" smtClean="0">
                <a:latin typeface="Helvetica" charset="0"/>
                <a:ea typeface="Helvetica" charset="0"/>
                <a:cs typeface="Helvetica" charset="0"/>
              </a:rPr>
              <a:t>région</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externe</a:t>
            </a:r>
            <a:r>
              <a:rPr lang="en-US" dirty="0" smtClean="0">
                <a:latin typeface="Helvetica" charset="0"/>
                <a:ea typeface="Helvetica" charset="0"/>
                <a:cs typeface="Helvetica" charset="0"/>
              </a:rPr>
              <a:t> en </a:t>
            </a:r>
            <a:r>
              <a:rPr lang="en-US" dirty="0" err="1" smtClean="0">
                <a:latin typeface="Helvetica" charset="0"/>
                <a:ea typeface="Helvetica" charset="0"/>
                <a:cs typeface="Helvetica" charset="0"/>
              </a:rPr>
              <a:t>fonction</a:t>
            </a:r>
            <a:r>
              <a:rPr lang="en-US" dirty="0" smtClean="0">
                <a:latin typeface="Helvetica" charset="0"/>
                <a:ea typeface="Helvetica" charset="0"/>
                <a:cs typeface="Helvetica" charset="0"/>
              </a:rPr>
              <a:t> de </a:t>
            </a:r>
            <a:r>
              <a:rPr lang="en-US" dirty="0" err="1" smtClean="0">
                <a:latin typeface="Helvetica" charset="0"/>
                <a:ea typeface="Helvetica" charset="0"/>
                <a:cs typeface="Helvetica" charset="0"/>
              </a:rPr>
              <a:t>l’épaisseur</a:t>
            </a:r>
            <a:r>
              <a:rPr lang="en-US" dirty="0" smtClean="0">
                <a:latin typeface="Helvetica" charset="0"/>
                <a:ea typeface="Helvetica" charset="0"/>
                <a:cs typeface="Helvetica" charset="0"/>
              </a:rPr>
              <a:t> de la </a:t>
            </a:r>
            <a:r>
              <a:rPr lang="en-US" dirty="0" err="1" smtClean="0">
                <a:latin typeface="Helvetica" charset="0"/>
                <a:ea typeface="Helvetica" charset="0"/>
                <a:cs typeface="Helvetica" charset="0"/>
              </a:rPr>
              <a:t>couche</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d’eau</a:t>
            </a:r>
            <a:endParaRPr lang="en-US" dirty="0" smtClean="0">
              <a:latin typeface="Helvetica" charset="0"/>
              <a:ea typeface="Helvetica" charset="0"/>
              <a:cs typeface="Helvetica" charset="0"/>
            </a:endParaRPr>
          </a:p>
          <a:p>
            <a:pPr marL="285750" indent="-285750">
              <a:buFont typeface="Arial" charset="0"/>
              <a:buChar char="•"/>
            </a:pPr>
            <a:r>
              <a:rPr lang="en-US" dirty="0" err="1" smtClean="0">
                <a:latin typeface="Helvetica" charset="0"/>
                <a:ea typeface="Helvetica" charset="0"/>
                <a:cs typeface="Helvetica" charset="0"/>
              </a:rPr>
              <a:t>Étudier</a:t>
            </a:r>
            <a:r>
              <a:rPr lang="en-US" dirty="0" smtClean="0">
                <a:latin typeface="Helvetica" charset="0"/>
                <a:ea typeface="Helvetica" charset="0"/>
                <a:cs typeface="Helvetica" charset="0"/>
              </a:rPr>
              <a:t> la </a:t>
            </a:r>
            <a:r>
              <a:rPr lang="en-US" dirty="0" err="1" smtClean="0">
                <a:latin typeface="Helvetica" charset="0"/>
                <a:ea typeface="Helvetica" charset="0"/>
                <a:cs typeface="Helvetica" charset="0"/>
              </a:rPr>
              <a:t>dynamique</a:t>
            </a:r>
            <a:r>
              <a:rPr lang="en-US" dirty="0" smtClean="0">
                <a:latin typeface="Helvetica" charset="0"/>
                <a:ea typeface="Helvetica" charset="0"/>
                <a:cs typeface="Helvetica" charset="0"/>
              </a:rPr>
              <a:t> collective </a:t>
            </a:r>
            <a:r>
              <a:rPr lang="en-US" dirty="0" err="1" smtClean="0">
                <a:latin typeface="Helvetica" charset="0"/>
                <a:ea typeface="Helvetica" charset="0"/>
                <a:cs typeface="Helvetica" charset="0"/>
              </a:rPr>
              <a:t>d’objets</a:t>
            </a: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autopropulsés</a:t>
            </a:r>
            <a:r>
              <a:rPr lang="en-US" dirty="0" smtClean="0">
                <a:latin typeface="Helvetica" charset="0"/>
                <a:ea typeface="Helvetica" charset="0"/>
                <a:cs typeface="Helvetica" charset="0"/>
              </a:rPr>
              <a:t> et </a:t>
            </a:r>
            <a:r>
              <a:rPr lang="en-US" dirty="0" err="1" smtClean="0">
                <a:latin typeface="Helvetica" charset="0"/>
                <a:ea typeface="Helvetica" charset="0"/>
                <a:cs typeface="Helvetica" charset="0"/>
              </a:rPr>
              <a:t>l’influence</a:t>
            </a:r>
            <a:r>
              <a:rPr lang="en-US" dirty="0" smtClean="0">
                <a:latin typeface="Helvetica" charset="0"/>
                <a:ea typeface="Helvetica" charset="0"/>
                <a:cs typeface="Helvetica" charset="0"/>
              </a:rPr>
              <a:t> de la </a:t>
            </a:r>
            <a:r>
              <a:rPr lang="en-US" dirty="0" err="1" smtClean="0">
                <a:latin typeface="Helvetica" charset="0"/>
                <a:ea typeface="Helvetica" charset="0"/>
                <a:cs typeface="Helvetica" charset="0"/>
              </a:rPr>
              <a:t>génération</a:t>
            </a:r>
            <a:r>
              <a:rPr lang="en-US" dirty="0" smtClean="0">
                <a:latin typeface="Helvetica" charset="0"/>
                <a:ea typeface="Helvetica" charset="0"/>
                <a:cs typeface="Helvetica" charset="0"/>
              </a:rPr>
              <a:t> de vorticité interfaciale</a:t>
            </a:r>
            <a:endParaRPr lang="fr-FR" dirty="0">
              <a:latin typeface="Helvetica" charset="0"/>
              <a:ea typeface="Helvetica" charset="0"/>
              <a:cs typeface="Helvetica" charset="0"/>
            </a:endParaRPr>
          </a:p>
        </p:txBody>
      </p:sp>
      <p:pic>
        <p:nvPicPr>
          <p:cNvPr id="24" name="Imag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841" y="1128714"/>
            <a:ext cx="3200400" cy="1513489"/>
          </a:xfrm>
          <a:prstGeom prst="rect">
            <a:avLst/>
          </a:prstGeom>
        </p:spPr>
      </p:pic>
    </p:spTree>
    <p:extLst>
      <p:ext uri="{BB962C8B-B14F-4D97-AF65-F5344CB8AC3E}">
        <p14:creationId xmlns:p14="http://schemas.microsoft.com/office/powerpoint/2010/main" val="19244015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475538"/>
            <a:ext cx="8509000" cy="6372211"/>
          </a:xfrm>
          <a:prstGeom prst="rect">
            <a:avLst/>
          </a:prstGeom>
        </p:spPr>
      </p:pic>
      <p:sp>
        <p:nvSpPr>
          <p:cNvPr id="3" name="Rectangle 2"/>
          <p:cNvSpPr/>
          <p:nvPr/>
        </p:nvSpPr>
        <p:spPr>
          <a:xfrm>
            <a:off x="0" y="36791"/>
            <a:ext cx="9143999" cy="523220"/>
          </a:xfrm>
          <a:prstGeom prst="rect">
            <a:avLst/>
          </a:prstGeom>
        </p:spPr>
        <p:txBody>
          <a:bodyPr wrap="square">
            <a:spAutoFit/>
          </a:bodyPr>
          <a:lstStyle/>
          <a:p>
            <a:pPr>
              <a:lnSpc>
                <a:spcPct val="120000"/>
              </a:lnSpc>
            </a:pPr>
            <a:r>
              <a:rPr lang="en-GB" sz="2400" dirty="0" err="1" smtClean="0">
                <a:solidFill>
                  <a:srgbClr val="660066"/>
                </a:solidFill>
              </a:rPr>
              <a:t>Cyanobactéries</a:t>
            </a:r>
            <a:r>
              <a:rPr lang="en-GB" sz="2400" dirty="0" smtClean="0">
                <a:solidFill>
                  <a:srgbClr val="660066"/>
                </a:solidFill>
              </a:rPr>
              <a:t> </a:t>
            </a:r>
            <a:r>
              <a:rPr lang="en-GB" dirty="0" smtClean="0"/>
              <a:t>(</a:t>
            </a:r>
            <a:r>
              <a:rPr lang="fr-FR" dirty="0" smtClean="0">
                <a:latin typeface="Times" charset="0"/>
              </a:rPr>
              <a:t>J. </a:t>
            </a:r>
            <a:r>
              <a:rPr lang="fr-FR" dirty="0" err="1" smtClean="0">
                <a:latin typeface="Times" charset="0"/>
              </a:rPr>
              <a:t>Dervaux</a:t>
            </a:r>
            <a:r>
              <a:rPr lang="fr-FR" dirty="0" smtClean="0">
                <a:latin typeface="Times" charset="0"/>
              </a:rPr>
              <a:t>, P. Brunet, MSC</a:t>
            </a:r>
            <a:r>
              <a:rPr lang="en-GB" dirty="0" smtClean="0"/>
              <a:t>)</a:t>
            </a:r>
            <a:endParaRPr lang="en-GB" dirty="0"/>
          </a:p>
        </p:txBody>
      </p:sp>
    </p:spTree>
    <p:extLst>
      <p:ext uri="{BB962C8B-B14F-4D97-AF65-F5344CB8AC3E}">
        <p14:creationId xmlns:p14="http://schemas.microsoft.com/office/powerpoint/2010/main" val="6315046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0507" y="574123"/>
            <a:ext cx="8338049" cy="6297988"/>
          </a:xfrm>
          <a:prstGeom prst="rect">
            <a:avLst/>
          </a:prstGeom>
        </p:spPr>
      </p:pic>
      <p:sp>
        <p:nvSpPr>
          <p:cNvPr id="3" name="Rectangle 2"/>
          <p:cNvSpPr/>
          <p:nvPr/>
        </p:nvSpPr>
        <p:spPr>
          <a:xfrm>
            <a:off x="0" y="36791"/>
            <a:ext cx="9143999" cy="523220"/>
          </a:xfrm>
          <a:prstGeom prst="rect">
            <a:avLst/>
          </a:prstGeom>
        </p:spPr>
        <p:txBody>
          <a:bodyPr wrap="square">
            <a:spAutoFit/>
          </a:bodyPr>
          <a:lstStyle/>
          <a:p>
            <a:pPr>
              <a:lnSpc>
                <a:spcPct val="120000"/>
              </a:lnSpc>
            </a:pPr>
            <a:r>
              <a:rPr lang="en-GB" sz="2400" dirty="0" err="1" smtClean="0">
                <a:solidFill>
                  <a:srgbClr val="660066"/>
                </a:solidFill>
              </a:rPr>
              <a:t>Nage</a:t>
            </a:r>
            <a:r>
              <a:rPr lang="en-GB" sz="2400" dirty="0" smtClean="0">
                <a:solidFill>
                  <a:srgbClr val="660066"/>
                </a:solidFill>
              </a:rPr>
              <a:t> collective de micro-</a:t>
            </a:r>
            <a:r>
              <a:rPr lang="en-GB" sz="2400" dirty="0" err="1" smtClean="0">
                <a:solidFill>
                  <a:srgbClr val="660066"/>
                </a:solidFill>
              </a:rPr>
              <a:t>algues</a:t>
            </a:r>
            <a:r>
              <a:rPr lang="en-GB" sz="2400" dirty="0" smtClean="0">
                <a:solidFill>
                  <a:srgbClr val="660066"/>
                </a:solidFill>
              </a:rPr>
              <a:t> </a:t>
            </a:r>
            <a:r>
              <a:rPr lang="en-GB" dirty="0" smtClean="0"/>
              <a:t>(</a:t>
            </a:r>
            <a:r>
              <a:rPr lang="fr-FR" dirty="0" smtClean="0">
                <a:latin typeface="Times" charset="0"/>
              </a:rPr>
              <a:t>J. </a:t>
            </a:r>
            <a:r>
              <a:rPr lang="fr-FR" dirty="0" err="1" smtClean="0">
                <a:latin typeface="Times" charset="0"/>
              </a:rPr>
              <a:t>Dervaux</a:t>
            </a:r>
            <a:r>
              <a:rPr lang="fr-FR" dirty="0" smtClean="0">
                <a:latin typeface="Times" charset="0"/>
              </a:rPr>
              <a:t>, P. Brunet, MSC</a:t>
            </a:r>
            <a:r>
              <a:rPr lang="en-GB" dirty="0" smtClean="0"/>
              <a:t>)</a:t>
            </a:r>
            <a:endParaRPr lang="en-GB" dirty="0"/>
          </a:p>
        </p:txBody>
      </p:sp>
    </p:spTree>
    <p:extLst>
      <p:ext uri="{BB962C8B-B14F-4D97-AF65-F5344CB8AC3E}">
        <p14:creationId xmlns:p14="http://schemas.microsoft.com/office/powerpoint/2010/main" val="39935762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1827"/>
            <a:ext cx="9180512" cy="675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r 9"/>
          <p:cNvGrpSpPr/>
          <p:nvPr/>
        </p:nvGrpSpPr>
        <p:grpSpPr>
          <a:xfrm>
            <a:off x="-36510" y="2031581"/>
            <a:ext cx="9193794" cy="4826595"/>
            <a:chOff x="-314100" y="2107504"/>
            <a:chExt cx="10025917" cy="4940369"/>
          </a:xfrm>
        </p:grpSpPr>
        <p:sp>
          <p:nvSpPr>
            <p:cNvPr id="11" name="Rectangle 10"/>
            <p:cNvSpPr/>
            <p:nvPr/>
          </p:nvSpPr>
          <p:spPr bwMode="auto">
            <a:xfrm>
              <a:off x="-314100" y="6355176"/>
              <a:ext cx="10025917" cy="692697"/>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296" rtl="0" eaLnBrk="0" fontAlgn="base" latinLnBrk="0" hangingPunct="0">
                <a:lnSpc>
                  <a:spcPct val="100000"/>
                </a:lnSpc>
                <a:spcBef>
                  <a:spcPct val="0"/>
                </a:spcBef>
                <a:spcAft>
                  <a:spcPct val="0"/>
                </a:spcAft>
                <a:buClrTx/>
                <a:buSzTx/>
                <a:buFontTx/>
                <a:buNone/>
                <a:tabLst/>
              </a:pPr>
              <a:endParaRPr kumimoji="0" lang="fr-FR" sz="2300" b="0" i="0" u="none" strike="noStrike" cap="none" normalizeH="0" baseline="0">
                <a:ln>
                  <a:noFill/>
                </a:ln>
                <a:solidFill>
                  <a:srgbClr val="000000"/>
                </a:solidFill>
                <a:effectLst/>
                <a:latin typeface="Times" charset="0"/>
                <a:ea typeface="ＭＳ Ｐゴシック" charset="0"/>
              </a:endParaRPr>
            </a:p>
          </p:txBody>
        </p:sp>
        <p:pic>
          <p:nvPicPr>
            <p:cNvPr id="12" name="Image 11" descr="Unknown.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73369" y="2107504"/>
              <a:ext cx="755322" cy="697219"/>
            </a:xfrm>
            <a:prstGeom prst="rect">
              <a:avLst/>
            </a:prstGeom>
          </p:spPr>
        </p:pic>
        <p:pic>
          <p:nvPicPr>
            <p:cNvPr id="13" name="Image 12" descr="Paris 7.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8375774" y="4136797"/>
              <a:ext cx="1751744" cy="656902"/>
            </a:xfrm>
            <a:prstGeom prst="rect">
              <a:avLst/>
            </a:prstGeom>
          </p:spPr>
        </p:pic>
        <p:pic>
          <p:nvPicPr>
            <p:cNvPr id="14" name="Image 13" descr="FIE_Sorbonne_Paris_Cit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94844" y="6111293"/>
              <a:ext cx="818872" cy="845528"/>
            </a:xfrm>
            <a:prstGeom prst="rect">
              <a:avLst/>
            </a:prstGeom>
            <a:effectLst>
              <a:outerShdw blurRad="50800" dist="38100" dir="8100000" algn="tr" rotWithShape="0">
                <a:prstClr val="black">
                  <a:alpha val="40000"/>
                </a:prstClr>
              </a:outerShdw>
            </a:effectLst>
          </p:spPr>
        </p:pic>
      </p:grpSp>
      <p:sp>
        <p:nvSpPr>
          <p:cNvPr id="4" name="Rectangle 3"/>
          <p:cNvSpPr/>
          <p:nvPr/>
        </p:nvSpPr>
        <p:spPr bwMode="auto">
          <a:xfrm>
            <a:off x="35497" y="2636912"/>
            <a:ext cx="1584176" cy="100811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Rectangle 1"/>
          <p:cNvSpPr/>
          <p:nvPr/>
        </p:nvSpPr>
        <p:spPr>
          <a:xfrm>
            <a:off x="1619673" y="5982550"/>
            <a:ext cx="4312396" cy="923330"/>
          </a:xfrm>
          <a:prstGeom prst="rect">
            <a:avLst/>
          </a:prstGeom>
        </p:spPr>
        <p:txBody>
          <a:bodyPr wrap="square">
            <a:spAutoFit/>
          </a:bodyPr>
          <a:lstStyle/>
          <a:p>
            <a:pPr algn="ctr"/>
            <a:r>
              <a:rPr lang="fr-FR" sz="900" dirty="0">
                <a:solidFill>
                  <a:schemeClr val="accent5">
                    <a:lumMod val="25000"/>
                  </a:schemeClr>
                </a:solidFill>
              </a:rPr>
              <a:t>VERRE </a:t>
            </a:r>
          </a:p>
          <a:p>
            <a:pPr algn="ctr"/>
            <a:r>
              <a:rPr lang="fr-FR" sz="900" dirty="0">
                <a:solidFill>
                  <a:schemeClr val="accent5">
                    <a:lumMod val="25000"/>
                  </a:schemeClr>
                </a:solidFill>
                <a:hlinkClick r:id="rId7"/>
              </a:rPr>
              <a:t>http://www.ustverre.fr</a:t>
            </a:r>
            <a:r>
              <a:rPr lang="fr-FR" sz="900" dirty="0" smtClean="0">
                <a:solidFill>
                  <a:schemeClr val="accent5">
                    <a:lumMod val="25000"/>
                  </a:schemeClr>
                </a:solidFill>
                <a:hlinkClick r:id="rId7"/>
              </a:rPr>
              <a:t>/</a:t>
            </a:r>
            <a:endParaRPr lang="fr-FR" sz="900" dirty="0">
              <a:solidFill>
                <a:schemeClr val="accent5">
                  <a:lumMod val="25000"/>
                </a:schemeClr>
              </a:solidFill>
            </a:endParaRPr>
          </a:p>
          <a:p>
            <a:pPr algn="ctr"/>
            <a:r>
              <a:rPr lang="fr-FR" sz="900" dirty="0">
                <a:solidFill>
                  <a:schemeClr val="accent5">
                    <a:lumMod val="25000"/>
                  </a:schemeClr>
                </a:solidFill>
              </a:rPr>
              <a:t>Basic Glass Science </a:t>
            </a:r>
            <a:r>
              <a:rPr lang="fr-FR" sz="900" dirty="0" err="1">
                <a:solidFill>
                  <a:schemeClr val="accent5">
                    <a:lumMod val="25000"/>
                  </a:schemeClr>
                </a:solidFill>
              </a:rPr>
              <a:t>Committee</a:t>
            </a:r>
            <a:r>
              <a:rPr lang="fr-FR" sz="900" dirty="0">
                <a:solidFill>
                  <a:schemeClr val="accent5">
                    <a:lumMod val="25000"/>
                  </a:schemeClr>
                </a:solidFill>
              </a:rPr>
              <a:t> of International Commission on Glass</a:t>
            </a:r>
          </a:p>
          <a:p>
            <a:pPr algn="ctr"/>
            <a:r>
              <a:rPr lang="fr-FR" sz="900" dirty="0">
                <a:solidFill>
                  <a:schemeClr val="accent5">
                    <a:lumMod val="25000"/>
                  </a:schemeClr>
                </a:solidFill>
                <a:hlinkClick r:id="rId8"/>
              </a:rPr>
              <a:t>http://www.icglass.org/home/committee/?id=1&amp;committee=TC03:</a:t>
            </a:r>
            <a:r>
              <a:rPr lang="fr-FR" sz="900" dirty="0" smtClean="0">
                <a:solidFill>
                  <a:schemeClr val="accent5">
                    <a:lumMod val="25000"/>
                  </a:schemeClr>
                </a:solidFill>
                <a:hlinkClick r:id="rId8"/>
              </a:rPr>
              <a:t>_Glass_Structure</a:t>
            </a:r>
            <a:endParaRPr lang="fr-FR" sz="900" dirty="0">
              <a:solidFill>
                <a:schemeClr val="accent5">
                  <a:lumMod val="25000"/>
                </a:schemeClr>
              </a:solidFill>
            </a:endParaRPr>
          </a:p>
          <a:p>
            <a:pPr algn="ctr"/>
            <a:r>
              <a:rPr lang="fr-FR" sz="900" dirty="0">
                <a:solidFill>
                  <a:schemeClr val="accent5">
                    <a:lumMod val="25000"/>
                  </a:schemeClr>
                </a:solidFill>
              </a:rPr>
              <a:t>Commission on </a:t>
            </a:r>
            <a:r>
              <a:rPr lang="fr-FR" sz="900" dirty="0" err="1">
                <a:solidFill>
                  <a:schemeClr val="accent5">
                    <a:lumMod val="25000"/>
                  </a:schemeClr>
                </a:solidFill>
              </a:rPr>
              <a:t>Physics</a:t>
            </a:r>
            <a:r>
              <a:rPr lang="fr-FR" sz="900" dirty="0">
                <a:solidFill>
                  <a:schemeClr val="accent5">
                    <a:lumMod val="25000"/>
                  </a:schemeClr>
                </a:solidFill>
              </a:rPr>
              <a:t> of </a:t>
            </a:r>
            <a:r>
              <a:rPr lang="fr-FR" sz="900" dirty="0" err="1">
                <a:solidFill>
                  <a:schemeClr val="accent5">
                    <a:lumMod val="25000"/>
                  </a:schemeClr>
                </a:solidFill>
              </a:rPr>
              <a:t>Minerals</a:t>
            </a:r>
            <a:r>
              <a:rPr lang="fr-FR" sz="900" dirty="0">
                <a:solidFill>
                  <a:schemeClr val="accent5">
                    <a:lumMod val="25000"/>
                  </a:schemeClr>
                </a:solidFill>
              </a:rPr>
              <a:t> of International </a:t>
            </a:r>
            <a:r>
              <a:rPr lang="fr-FR" sz="900" dirty="0" err="1">
                <a:solidFill>
                  <a:schemeClr val="accent5">
                    <a:lumMod val="25000"/>
                  </a:schemeClr>
                </a:solidFill>
              </a:rPr>
              <a:t>Mineralogical</a:t>
            </a:r>
            <a:r>
              <a:rPr lang="fr-FR" sz="900" dirty="0">
                <a:solidFill>
                  <a:schemeClr val="accent5">
                    <a:lumMod val="25000"/>
                  </a:schemeClr>
                </a:solidFill>
              </a:rPr>
              <a:t> Association</a:t>
            </a:r>
          </a:p>
          <a:p>
            <a:pPr algn="ctr"/>
            <a:r>
              <a:rPr lang="fr-FR" sz="900" dirty="0">
                <a:solidFill>
                  <a:schemeClr val="accent5">
                    <a:lumMod val="25000"/>
                  </a:schemeClr>
                </a:solidFill>
                <a:hlinkClick r:id="rId9"/>
              </a:rPr>
              <a:t>http://www.ima-mineralogy.org/</a:t>
            </a:r>
            <a:r>
              <a:rPr lang="fr-FR" sz="900" dirty="0" smtClean="0">
                <a:solidFill>
                  <a:schemeClr val="accent5">
                    <a:lumMod val="25000"/>
                  </a:schemeClr>
                </a:solidFill>
                <a:hlinkClick r:id="rId9"/>
              </a:rPr>
              <a:t>CPM_Officers.htm</a:t>
            </a:r>
            <a:endParaRPr lang="fr-FR" sz="900" dirty="0" smtClean="0">
              <a:solidFill>
                <a:schemeClr val="accent5">
                  <a:lumMod val="25000"/>
                </a:schemeClr>
              </a:solidFill>
            </a:endParaRPr>
          </a:p>
        </p:txBody>
      </p:sp>
      <p:pic>
        <p:nvPicPr>
          <p:cNvPr id="6" name="Image 5"/>
          <p:cNvPicPr>
            <a:picLocks noChangeAspect="1"/>
          </p:cNvPicPr>
          <p:nvPr/>
        </p:nvPicPr>
        <p:blipFill>
          <a:blip r:embed="rId10"/>
          <a:stretch>
            <a:fillRect/>
          </a:stretch>
        </p:blipFill>
        <p:spPr>
          <a:xfrm>
            <a:off x="6043386" y="6068172"/>
            <a:ext cx="1428966" cy="783707"/>
          </a:xfrm>
          <a:prstGeom prst="rect">
            <a:avLst/>
          </a:prstGeom>
        </p:spPr>
      </p:pic>
      <p:pic>
        <p:nvPicPr>
          <p:cNvPr id="7" name="Image 6" descr="USTV.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797" y="6068172"/>
            <a:ext cx="790004" cy="790004"/>
          </a:xfrm>
          <a:prstGeom prst="rect">
            <a:avLst/>
          </a:prstGeom>
        </p:spPr>
      </p:pic>
      <p:sp>
        <p:nvSpPr>
          <p:cNvPr id="8" name="ZoneTexte 7"/>
          <p:cNvSpPr txBox="1"/>
          <p:nvPr/>
        </p:nvSpPr>
        <p:spPr>
          <a:xfrm>
            <a:off x="35497" y="299144"/>
            <a:ext cx="8366393" cy="369332"/>
          </a:xfrm>
          <a:prstGeom prst="rect">
            <a:avLst/>
          </a:prstGeom>
          <a:noFill/>
        </p:spPr>
        <p:txBody>
          <a:bodyPr wrap="none" rtlCol="0">
            <a:spAutoFit/>
          </a:bodyPr>
          <a:lstStyle/>
          <a:p>
            <a:r>
              <a:rPr lang="fr-FR" b="1" dirty="0" smtClean="0">
                <a:solidFill>
                  <a:schemeClr val="bg1"/>
                </a:solidFill>
              </a:rPr>
              <a:t>Les verres : du volcans à la maison                               </a:t>
            </a:r>
            <a:r>
              <a:rPr lang="fr-FR" dirty="0" smtClean="0">
                <a:solidFill>
                  <a:schemeClr val="bg1"/>
                </a:solidFill>
              </a:rPr>
              <a:t>Daniel R. Neuville, </a:t>
            </a:r>
            <a:r>
              <a:rPr lang="fr-FR" dirty="0" err="1" smtClean="0">
                <a:solidFill>
                  <a:schemeClr val="bg1"/>
                </a:solidFill>
              </a:rPr>
              <a:t>Géomatériaux</a:t>
            </a:r>
            <a:endParaRPr lang="fr-FR" dirty="0">
              <a:solidFill>
                <a:schemeClr val="bg1"/>
              </a:solidFill>
            </a:endParaRPr>
          </a:p>
        </p:txBody>
      </p:sp>
      <p:sp>
        <p:nvSpPr>
          <p:cNvPr id="15" name="Rectangle 14"/>
          <p:cNvSpPr/>
          <p:nvPr/>
        </p:nvSpPr>
        <p:spPr>
          <a:xfrm>
            <a:off x="35497" y="743572"/>
            <a:ext cx="8165074" cy="1077218"/>
          </a:xfrm>
          <a:prstGeom prst="rect">
            <a:avLst/>
          </a:prstGeom>
        </p:spPr>
        <p:txBody>
          <a:bodyPr wrap="square">
            <a:spAutoFit/>
          </a:bodyPr>
          <a:lstStyle/>
          <a:p>
            <a:r>
              <a:rPr lang="fr-FR" sz="1600" i="1" dirty="0">
                <a:solidFill>
                  <a:srgbClr val="000090"/>
                </a:solidFill>
              </a:rPr>
              <a:t>Un des principaux objectif de notre équipe </a:t>
            </a:r>
            <a:r>
              <a:rPr lang="fr-FR" sz="1600" i="1" dirty="0" smtClean="0">
                <a:solidFill>
                  <a:srgbClr val="000090"/>
                </a:solidFill>
              </a:rPr>
              <a:t>est </a:t>
            </a:r>
            <a:r>
              <a:rPr lang="fr-FR" sz="1600" i="1" dirty="0">
                <a:solidFill>
                  <a:srgbClr val="000090"/>
                </a:solidFill>
              </a:rPr>
              <a:t>l’étude de la physique des matériaux terrestre, matériaux naturels tels que les roches, les minéraux, magmas dans les conditions naturelles de pressions et températures terrestre, mais également des matériaux artificiels fabriqués par l’homme, verre, liquide, céramiques, vitrocéramiques, ciments…</a:t>
            </a:r>
          </a:p>
        </p:txBody>
      </p:sp>
      <p:sp>
        <p:nvSpPr>
          <p:cNvPr id="16" name="ZoneTexte 15"/>
          <p:cNvSpPr txBox="1"/>
          <p:nvPr/>
        </p:nvSpPr>
        <p:spPr>
          <a:xfrm>
            <a:off x="3674984" y="5567052"/>
            <a:ext cx="4264734" cy="415498"/>
          </a:xfrm>
          <a:prstGeom prst="rect">
            <a:avLst/>
          </a:prstGeom>
          <a:noFill/>
          <a:ln>
            <a:solidFill>
              <a:srgbClr val="FF6600"/>
            </a:solidFill>
          </a:ln>
        </p:spPr>
        <p:txBody>
          <a:bodyPr wrap="none" rtlCol="0">
            <a:spAutoFit/>
          </a:bodyPr>
          <a:lstStyle/>
          <a:p>
            <a:r>
              <a:rPr lang="fr-FR" sz="1050" dirty="0" smtClean="0">
                <a:solidFill>
                  <a:srgbClr val="FF6600"/>
                </a:solidFill>
              </a:rPr>
              <a:t>Personnels : 1,5 chercheur : DR Neuville (DR-CNRS), E. </a:t>
            </a:r>
            <a:r>
              <a:rPr lang="fr-FR" sz="1050" dirty="0" err="1" smtClean="0">
                <a:solidFill>
                  <a:srgbClr val="FF6600"/>
                </a:solidFill>
              </a:rPr>
              <a:t>Pili</a:t>
            </a:r>
            <a:r>
              <a:rPr lang="fr-FR" sz="1050" dirty="0" smtClean="0">
                <a:solidFill>
                  <a:srgbClr val="FF6600"/>
                </a:solidFill>
              </a:rPr>
              <a:t> (CEA-DAM, 50%)</a:t>
            </a:r>
          </a:p>
          <a:p>
            <a:r>
              <a:rPr lang="fr-FR" sz="1050" dirty="0" smtClean="0">
                <a:solidFill>
                  <a:srgbClr val="FF6600"/>
                </a:solidFill>
              </a:rPr>
              <a:t>6 doctorants, 3 masters, 2 </a:t>
            </a:r>
            <a:r>
              <a:rPr lang="fr-FR" sz="1050" dirty="0" err="1" smtClean="0">
                <a:solidFill>
                  <a:srgbClr val="FF6600"/>
                </a:solidFill>
              </a:rPr>
              <a:t>MoU</a:t>
            </a:r>
            <a:r>
              <a:rPr lang="fr-FR" sz="1050" dirty="0">
                <a:solidFill>
                  <a:srgbClr val="FF6600"/>
                </a:solidFill>
              </a:rPr>
              <a:t>.</a:t>
            </a:r>
            <a:endParaRPr lang="fr-FR" sz="1050" dirty="0" smtClean="0">
              <a:solidFill>
                <a:srgbClr val="FF6600"/>
              </a:solidFill>
            </a:endParaRPr>
          </a:p>
        </p:txBody>
      </p:sp>
      <p:grpSp>
        <p:nvGrpSpPr>
          <p:cNvPr id="23" name="Grouper 22"/>
          <p:cNvGrpSpPr/>
          <p:nvPr/>
        </p:nvGrpSpPr>
        <p:grpSpPr>
          <a:xfrm>
            <a:off x="2874434" y="1844364"/>
            <a:ext cx="3073400" cy="2406324"/>
            <a:chOff x="2874434" y="2512336"/>
            <a:chExt cx="3073400" cy="2406324"/>
          </a:xfrm>
        </p:grpSpPr>
        <p:pic>
          <p:nvPicPr>
            <p:cNvPr id="22" name="Picture 4" descr="Fil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9534" y="2512336"/>
              <a:ext cx="2726265" cy="240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874434" y="2512336"/>
              <a:ext cx="3073400" cy="430887"/>
            </a:xfrm>
            <a:prstGeom prst="rect">
              <a:avLst/>
            </a:prstGeom>
          </p:spPr>
          <p:txBody>
            <a:bodyPr wrap="square">
              <a:spAutoFit/>
            </a:bodyPr>
            <a:lstStyle/>
            <a:p>
              <a:pPr algn="ctr"/>
              <a:r>
                <a:rPr lang="fr-FR" sz="1100" dirty="0" smtClean="0">
                  <a:solidFill>
                    <a:srgbClr val="FFFFFF"/>
                  </a:solidFill>
                </a:rPr>
                <a:t>TOOLS  </a:t>
              </a:r>
            </a:p>
            <a:p>
              <a:pPr algn="ctr"/>
              <a:r>
                <a:rPr lang="fr-FR" sz="1100" dirty="0" smtClean="0">
                  <a:solidFill>
                    <a:srgbClr val="FFFFFF"/>
                  </a:solidFill>
                </a:rPr>
                <a:t>Micro-</a:t>
              </a:r>
              <a:r>
                <a:rPr lang="fr-FR" sz="1100" dirty="0" err="1" smtClean="0">
                  <a:solidFill>
                    <a:srgbClr val="FFFFFF"/>
                  </a:solidFill>
                </a:rPr>
                <a:t>heating</a:t>
              </a:r>
              <a:r>
                <a:rPr lang="fr-FR" sz="1100" dirty="0" smtClean="0">
                  <a:solidFill>
                    <a:srgbClr val="FFFFFF"/>
                  </a:solidFill>
                </a:rPr>
                <a:t> </a:t>
              </a:r>
              <a:r>
                <a:rPr lang="fr-FR" sz="1100" dirty="0" err="1" smtClean="0">
                  <a:solidFill>
                    <a:srgbClr val="FFFFFF"/>
                  </a:solidFill>
                </a:rPr>
                <a:t>furnace</a:t>
              </a:r>
              <a:r>
                <a:rPr lang="fr-FR" sz="1100" dirty="0" smtClean="0">
                  <a:solidFill>
                    <a:srgbClr val="FFFFFF"/>
                  </a:solidFill>
                </a:rPr>
                <a:t> : Neuville et al. (2014)</a:t>
              </a:r>
            </a:p>
          </p:txBody>
        </p:sp>
      </p:grpSp>
      <p:pic>
        <p:nvPicPr>
          <p:cNvPr id="25" name="Picture 2"/>
          <p:cNvPicPr>
            <a:picLocks noChangeAspect="1" noChangeArrowheads="1"/>
          </p:cNvPicPr>
          <p:nvPr/>
        </p:nvPicPr>
        <p:blipFill>
          <a:blip r:embed="rId13">
            <a:extLst>
              <a:ext uri="{28A0092B-C50C-407E-A947-70E740481C1C}">
                <a14:useLocalDpi xmlns:a14="http://schemas.microsoft.com/office/drawing/2010/main" val="0"/>
              </a:ext>
            </a:extLst>
          </a:blip>
          <a:srcRect b="10687"/>
          <a:stretch>
            <a:fillRect/>
          </a:stretch>
        </p:blipFill>
        <p:spPr bwMode="auto">
          <a:xfrm>
            <a:off x="145304" y="1983131"/>
            <a:ext cx="1955800" cy="277579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8"/>
          <p:cNvGrpSpPr>
            <a:grpSpLocks/>
          </p:cNvGrpSpPr>
          <p:nvPr/>
        </p:nvGrpSpPr>
        <p:grpSpPr bwMode="auto">
          <a:xfrm>
            <a:off x="6508890" y="2636912"/>
            <a:ext cx="1691681" cy="1551806"/>
            <a:chOff x="4468" y="2704"/>
            <a:chExt cx="1043" cy="969"/>
          </a:xfrm>
        </p:grpSpPr>
        <p:pic>
          <p:nvPicPr>
            <p:cNvPr id="28"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68" y="2704"/>
              <a:ext cx="1044"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 name="Text Box 10"/>
            <p:cNvSpPr txBox="1">
              <a:spLocks noChangeArrowheads="1"/>
            </p:cNvSpPr>
            <p:nvPr/>
          </p:nvSpPr>
          <p:spPr bwMode="auto">
            <a:xfrm>
              <a:off x="4468" y="2704"/>
              <a:ext cx="1044"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2400"/>
            </a:p>
          </p:txBody>
        </p:sp>
      </p:grpSp>
      <p:cxnSp>
        <p:nvCxnSpPr>
          <p:cNvPr id="31" name="Connecteur droit avec flèche 30"/>
          <p:cNvCxnSpPr/>
          <p:nvPr/>
        </p:nvCxnSpPr>
        <p:spPr>
          <a:xfrm>
            <a:off x="5080000" y="3047526"/>
            <a:ext cx="2286000" cy="16569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H="1">
            <a:off x="2045386" y="3009189"/>
            <a:ext cx="1988296" cy="381474"/>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145304" y="4775200"/>
            <a:ext cx="8217721" cy="830997"/>
          </a:xfrm>
          <a:prstGeom prst="rect">
            <a:avLst/>
          </a:prstGeom>
          <a:noFill/>
        </p:spPr>
        <p:txBody>
          <a:bodyPr wrap="square" rtlCol="0">
            <a:spAutoFit/>
          </a:bodyPr>
          <a:lstStyle/>
          <a:p>
            <a:r>
              <a:rPr lang="fr-FR" sz="1600" i="1" dirty="0" smtClean="0">
                <a:solidFill>
                  <a:srgbClr val="000090"/>
                </a:solidFill>
              </a:rPr>
              <a:t>Point fort : Un micro four, pour développer des études in situ permettant de relier les propriétés à la structure des matériaux à haute température. Les champs d’applications vont des dynamismes éruptifs aux nouveaux matériaux.</a:t>
            </a:r>
            <a:endParaRPr lang="fr-FR" sz="1600" i="1" dirty="0">
              <a:solidFill>
                <a:srgbClr val="000090"/>
              </a:solidFill>
            </a:endParaRPr>
          </a:p>
        </p:txBody>
      </p:sp>
    </p:spTree>
    <p:extLst>
      <p:ext uri="{BB962C8B-B14F-4D97-AF65-F5344CB8AC3E}">
        <p14:creationId xmlns:p14="http://schemas.microsoft.com/office/powerpoint/2010/main" val="13856758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992322"/>
            <a:ext cx="6408712" cy="830997"/>
          </a:xfrm>
          <a:prstGeom prst="rect">
            <a:avLst/>
          </a:prstGeom>
        </p:spPr>
        <p:txBody>
          <a:bodyPr wrap="square">
            <a:spAutoFit/>
          </a:bodyPr>
          <a:lstStyle/>
          <a:p>
            <a:r>
              <a:rPr lang="fr-FR" sz="2400" b="0" dirty="0" smtClean="0">
                <a:solidFill>
                  <a:schemeClr val="tx1"/>
                </a:solidFill>
                <a:latin typeface="Trebuchet MS" pitchFamily="34" charset="0"/>
              </a:rPr>
              <a:t>Rémy Colin, Cyprien Gay, Bérengère Abou</a:t>
            </a:r>
          </a:p>
          <a:p>
            <a:r>
              <a:rPr lang="fr-FR" sz="2400" b="0" dirty="0" smtClean="0">
                <a:solidFill>
                  <a:schemeClr val="tx1"/>
                </a:solidFill>
                <a:latin typeface="Trebuchet MS" pitchFamily="34" charset="0"/>
              </a:rPr>
              <a:t>Matière et Systèmes Complexes </a:t>
            </a:r>
          </a:p>
        </p:txBody>
      </p:sp>
      <p:pic>
        <p:nvPicPr>
          <p:cNvPr id="3" name="Picture 6" descr="logoMSC_tr"/>
          <p:cNvPicPr>
            <a:picLocks noChangeAspect="1" noChangeArrowheads="1"/>
          </p:cNvPicPr>
          <p:nvPr/>
        </p:nvPicPr>
        <p:blipFill>
          <a:blip r:embed="rId2" cstate="print"/>
          <a:srcRect/>
          <a:stretch>
            <a:fillRect/>
          </a:stretch>
        </p:blipFill>
        <p:spPr bwMode="auto">
          <a:xfrm>
            <a:off x="7380312" y="1758304"/>
            <a:ext cx="1869096" cy="1296143"/>
          </a:xfrm>
          <a:prstGeom prst="rect">
            <a:avLst/>
          </a:prstGeom>
          <a:noFill/>
          <a:ln w="9525">
            <a:noFill/>
            <a:miter lim="800000"/>
            <a:headEnd/>
            <a:tailEnd/>
          </a:ln>
        </p:spPr>
      </p:pic>
      <p:pic>
        <p:nvPicPr>
          <p:cNvPr id="4" name="Picture 2" descr="C:\Users\berengere\Downloads\logo_dp.jpg"/>
          <p:cNvPicPr>
            <a:picLocks noChangeAspect="1" noChangeArrowheads="1"/>
          </p:cNvPicPr>
          <p:nvPr/>
        </p:nvPicPr>
        <p:blipFill>
          <a:blip r:embed="rId3" cstate="print"/>
          <a:srcRect/>
          <a:stretch>
            <a:fillRect/>
          </a:stretch>
        </p:blipFill>
        <p:spPr bwMode="auto">
          <a:xfrm>
            <a:off x="7668565" y="148766"/>
            <a:ext cx="1260175" cy="1235544"/>
          </a:xfrm>
          <a:prstGeom prst="rect">
            <a:avLst/>
          </a:prstGeom>
          <a:noFill/>
        </p:spPr>
      </p:pic>
      <p:pic>
        <p:nvPicPr>
          <p:cNvPr id="5" name="Picture 6" descr="C:\Documents and Settings\Berengere Abou\Bureau\CNRSfr.jpg"/>
          <p:cNvPicPr>
            <a:picLocks noChangeAspect="1" noChangeArrowheads="1"/>
          </p:cNvPicPr>
          <p:nvPr/>
        </p:nvPicPr>
        <p:blipFill>
          <a:blip r:embed="rId4" cstate="print"/>
          <a:srcRect/>
          <a:stretch>
            <a:fillRect/>
          </a:stretch>
        </p:blipFill>
        <p:spPr bwMode="auto">
          <a:xfrm>
            <a:off x="179512" y="260648"/>
            <a:ext cx="1224136" cy="1224136"/>
          </a:xfrm>
          <a:prstGeom prst="rect">
            <a:avLst/>
          </a:prstGeom>
          <a:noFill/>
          <a:ln w="9525">
            <a:noFill/>
            <a:miter lim="800000"/>
            <a:headEnd/>
            <a:tailEnd/>
          </a:ln>
        </p:spPr>
      </p:pic>
      <p:sp>
        <p:nvSpPr>
          <p:cNvPr id="6" name="ZoneTexte 5"/>
          <p:cNvSpPr txBox="1"/>
          <p:nvPr/>
        </p:nvSpPr>
        <p:spPr>
          <a:xfrm>
            <a:off x="971600" y="2895327"/>
            <a:ext cx="5544616" cy="461665"/>
          </a:xfrm>
          <a:prstGeom prst="rect">
            <a:avLst/>
          </a:prstGeom>
          <a:noFill/>
        </p:spPr>
        <p:txBody>
          <a:bodyPr wrap="square" rtlCol="0">
            <a:spAutoFit/>
          </a:bodyPr>
          <a:lstStyle/>
          <a:p>
            <a:pPr marL="457200" indent="-457200"/>
            <a:r>
              <a:rPr lang="fr-FR" sz="2400" dirty="0" smtClean="0">
                <a:latin typeface="Trebuchet MS" pitchFamily="34" charset="0"/>
              </a:rPr>
              <a:t>A. </a:t>
            </a:r>
            <a:r>
              <a:rPr lang="fr-FR" sz="2400" dirty="0" err="1" smtClean="0">
                <a:latin typeface="Trebuchet MS" pitchFamily="34" charset="0"/>
              </a:rPr>
              <a:t>Alsayed</a:t>
            </a:r>
            <a:r>
              <a:rPr lang="fr-FR" sz="2400" dirty="0" smtClean="0">
                <a:latin typeface="Trebuchet MS" pitchFamily="34" charset="0"/>
              </a:rPr>
              <a:t>, COMPASS, SOLVAY, PA, USA</a:t>
            </a:r>
            <a:endParaRPr lang="fr-FR" sz="2400" dirty="0">
              <a:latin typeface="Trebuchet MS" pitchFamily="34" charset="0"/>
            </a:endParaRPr>
          </a:p>
        </p:txBody>
      </p:sp>
      <p:pic>
        <p:nvPicPr>
          <p:cNvPr id="7" name="Image 6" descr="Solvay_2013_logo.png"/>
          <p:cNvPicPr>
            <a:picLocks noChangeAspect="1"/>
          </p:cNvPicPr>
          <p:nvPr/>
        </p:nvPicPr>
        <p:blipFill>
          <a:blip r:embed="rId5" cstate="print"/>
          <a:stretch>
            <a:fillRect/>
          </a:stretch>
        </p:blipFill>
        <p:spPr>
          <a:xfrm rot="16200000">
            <a:off x="7436064" y="5150064"/>
            <a:ext cx="2400000" cy="1015873"/>
          </a:xfrm>
          <a:prstGeom prst="rect">
            <a:avLst/>
          </a:prstGeom>
        </p:spPr>
      </p:pic>
      <p:sp>
        <p:nvSpPr>
          <p:cNvPr id="8" name="ZoneTexte 7"/>
          <p:cNvSpPr txBox="1"/>
          <p:nvPr/>
        </p:nvSpPr>
        <p:spPr>
          <a:xfrm>
            <a:off x="2398747" y="836712"/>
            <a:ext cx="4477509" cy="646331"/>
          </a:xfrm>
          <a:prstGeom prst="rect">
            <a:avLst/>
          </a:prstGeom>
        </p:spPr>
        <p:style>
          <a:lnRef idx="0">
            <a:scrgbClr r="0" g="0" b="0"/>
          </a:lnRef>
          <a:fillRef idx="1003">
            <a:schemeClr val="lt2"/>
          </a:fillRef>
          <a:effectRef idx="0">
            <a:scrgbClr r="0" g="0" b="0"/>
          </a:effectRef>
          <a:fontRef idx="major"/>
        </p:style>
        <p:txBody>
          <a:bodyPr wrap="none" rtlCol="0">
            <a:spAutoFit/>
          </a:bodyPr>
          <a:lstStyle/>
          <a:p>
            <a:pPr algn="ctr"/>
            <a:r>
              <a:rPr lang="fr-FR" sz="3600" dirty="0">
                <a:latin typeface="Trebuchet MS" pitchFamily="34" charset="0"/>
              </a:rPr>
              <a:t>S</a:t>
            </a:r>
            <a:r>
              <a:rPr lang="fr-FR" sz="3600" dirty="0" smtClean="0">
                <a:latin typeface="Trebuchet MS" pitchFamily="34" charset="0"/>
              </a:rPr>
              <a:t>oft </a:t>
            </a:r>
            <a:r>
              <a:rPr lang="fr-FR" sz="3600" dirty="0" err="1" smtClean="0">
                <a:latin typeface="Trebuchet MS" pitchFamily="34" charset="0"/>
              </a:rPr>
              <a:t>colloidal</a:t>
            </a:r>
            <a:r>
              <a:rPr lang="fr-FR" sz="3600" dirty="0" smtClean="0">
                <a:latin typeface="Trebuchet MS" pitchFamily="34" charset="0"/>
              </a:rPr>
              <a:t> glasses</a:t>
            </a:r>
          </a:p>
        </p:txBody>
      </p:sp>
      <p:pic>
        <p:nvPicPr>
          <p:cNvPr id="99" name="Picture 2"/>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916" y="3904530"/>
            <a:ext cx="285752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p:cNvPicPr preferRelativeResize="0">
            <a:picLocks noChangeArrowheads="1"/>
          </p:cNvPicPr>
          <p:nvPr/>
        </p:nvPicPr>
        <p:blipFill>
          <a:blip r:embed="rId7" cstate="print"/>
          <a:srcRect/>
          <a:stretch>
            <a:fillRect/>
          </a:stretch>
        </p:blipFill>
        <p:spPr bwMode="auto">
          <a:xfrm rot="5400000">
            <a:off x="3627129" y="3769282"/>
            <a:ext cx="2587024" cy="2857523"/>
          </a:xfrm>
          <a:prstGeom prst="rect">
            <a:avLst/>
          </a:prstGeom>
          <a:noFill/>
          <a:ln w="9525">
            <a:noFill/>
            <a:miter lim="800000"/>
            <a:headEnd/>
            <a:tailEnd/>
          </a:ln>
          <a:effectLst/>
        </p:spPr>
      </p:pic>
    </p:spTree>
    <p:extLst>
      <p:ext uri="{BB962C8B-B14F-4D97-AF65-F5344CB8AC3E}">
        <p14:creationId xmlns:p14="http://schemas.microsoft.com/office/powerpoint/2010/main" val="573549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476672"/>
            <a:ext cx="4961615" cy="584775"/>
          </a:xfrm>
          <a:prstGeom prst="rect">
            <a:avLst/>
          </a:prstGeom>
        </p:spPr>
        <p:txBody>
          <a:bodyPr wrap="none">
            <a:spAutoFit/>
          </a:bodyPr>
          <a:lstStyle/>
          <a:p>
            <a:r>
              <a:rPr lang="fr-FR" sz="3200" b="1" dirty="0" err="1" smtClean="0">
                <a:solidFill>
                  <a:srgbClr val="0070C0"/>
                </a:solidFill>
                <a:latin typeface="Trebuchet MS" pitchFamily="34" charset="0"/>
              </a:rPr>
              <a:t>Dynamic</a:t>
            </a:r>
            <a:r>
              <a:rPr lang="fr-FR" sz="3200" b="1" dirty="0" smtClean="0">
                <a:solidFill>
                  <a:srgbClr val="0070C0"/>
                </a:solidFill>
                <a:latin typeface="Trebuchet MS" pitchFamily="34" charset="0"/>
              </a:rPr>
              <a:t> </a:t>
            </a:r>
            <a:r>
              <a:rPr lang="fr-FR" sz="3200" b="1" dirty="0" err="1" smtClean="0">
                <a:solidFill>
                  <a:srgbClr val="0070C0"/>
                </a:solidFill>
                <a:latin typeface="Trebuchet MS" pitchFamily="34" charset="0"/>
              </a:rPr>
              <a:t>heterogeneities</a:t>
            </a:r>
            <a:endParaRPr lang="fr-FR" sz="3200" b="1" dirty="0">
              <a:solidFill>
                <a:srgbClr val="0070C0"/>
              </a:solidFill>
            </a:endParaRPr>
          </a:p>
        </p:txBody>
      </p:sp>
      <p:sp>
        <p:nvSpPr>
          <p:cNvPr id="7" name="ZoneTexte 6"/>
          <p:cNvSpPr txBox="1"/>
          <p:nvPr/>
        </p:nvSpPr>
        <p:spPr>
          <a:xfrm>
            <a:off x="219781" y="1362248"/>
            <a:ext cx="8270084" cy="4832092"/>
          </a:xfrm>
          <a:prstGeom prst="rect">
            <a:avLst/>
          </a:prstGeom>
          <a:noFill/>
        </p:spPr>
        <p:txBody>
          <a:bodyPr wrap="none" rtlCol="0">
            <a:spAutoFit/>
          </a:bodyPr>
          <a:lstStyle/>
          <a:p>
            <a:pPr marL="342900" indent="-342900">
              <a:buFont typeface="Arial" panose="020B0604020202020204" pitchFamily="34" charset="0"/>
              <a:buChar char="•"/>
            </a:pPr>
            <a:r>
              <a:rPr lang="fr-FR" sz="2200" dirty="0" smtClean="0">
                <a:latin typeface="Trebuchet MS" pitchFamily="34" charset="0"/>
              </a:rPr>
              <a:t>Structural relaxation in glasses : </a:t>
            </a:r>
          </a:p>
          <a:p>
            <a:endParaRPr lang="fr-FR" sz="2200" dirty="0" smtClean="0">
              <a:latin typeface="Trebuchet MS" pitchFamily="34" charset="0"/>
            </a:endParaRPr>
          </a:p>
          <a:p>
            <a:r>
              <a:rPr lang="fr-FR" sz="2200" dirty="0" smtClean="0">
                <a:latin typeface="Trebuchet MS" pitchFamily="34" charset="0"/>
              </a:rPr>
              <a:t>         </a:t>
            </a:r>
            <a:r>
              <a:rPr lang="fr-FR" sz="2200" dirty="0" err="1" smtClean="0">
                <a:latin typeface="Trebuchet MS" pitchFamily="34" charset="0"/>
              </a:rPr>
              <a:t>Heterogeneous</a:t>
            </a:r>
            <a:r>
              <a:rPr lang="fr-FR" sz="2200" dirty="0" smtClean="0">
                <a:latin typeface="Trebuchet MS" pitchFamily="34" charset="0"/>
              </a:rPr>
              <a:t> </a:t>
            </a:r>
            <a:r>
              <a:rPr lang="fr-FR" sz="2200" dirty="0" err="1" smtClean="0">
                <a:latin typeface="Trebuchet MS" pitchFamily="34" charset="0"/>
              </a:rPr>
              <a:t>dynamics</a:t>
            </a:r>
            <a:endParaRPr lang="fr-FR" sz="2200" dirty="0" smtClean="0">
              <a:latin typeface="Trebuchet MS" pitchFamily="34" charset="0"/>
            </a:endParaRPr>
          </a:p>
          <a:p>
            <a:r>
              <a:rPr lang="fr-FR" sz="2200" dirty="0" smtClean="0">
                <a:latin typeface="Trebuchet MS" pitchFamily="34" charset="0"/>
              </a:rPr>
              <a:t>         coexistence of </a:t>
            </a:r>
            <a:r>
              <a:rPr lang="fr-FR" sz="2200" b="1" dirty="0" err="1" smtClean="0">
                <a:solidFill>
                  <a:srgbClr val="FF0000"/>
                </a:solidFill>
                <a:latin typeface="Trebuchet MS" pitchFamily="34" charset="0"/>
              </a:rPr>
              <a:t>fast</a:t>
            </a:r>
            <a:r>
              <a:rPr lang="fr-FR" sz="2200" b="1" dirty="0" smtClean="0">
                <a:latin typeface="Trebuchet MS" pitchFamily="34" charset="0"/>
              </a:rPr>
              <a:t> </a:t>
            </a:r>
            <a:r>
              <a:rPr lang="fr-FR" sz="2200" dirty="0" smtClean="0">
                <a:latin typeface="Trebuchet MS" pitchFamily="34" charset="0"/>
              </a:rPr>
              <a:t>and </a:t>
            </a:r>
            <a:r>
              <a:rPr lang="fr-FR" sz="2200" b="1" dirty="0" smtClean="0">
                <a:solidFill>
                  <a:srgbClr val="00B0F0"/>
                </a:solidFill>
                <a:latin typeface="Trebuchet MS" pitchFamily="34" charset="0"/>
              </a:rPr>
              <a:t>slow</a:t>
            </a:r>
            <a:r>
              <a:rPr lang="fr-FR" sz="2200" dirty="0" smtClean="0">
                <a:latin typeface="Trebuchet MS" pitchFamily="34" charset="0"/>
              </a:rPr>
              <a:t> </a:t>
            </a:r>
            <a:r>
              <a:rPr lang="fr-FR" sz="2200" dirty="0" err="1" smtClean="0">
                <a:latin typeface="Trebuchet MS" pitchFamily="34" charset="0"/>
              </a:rPr>
              <a:t>domains</a:t>
            </a:r>
            <a:endParaRPr lang="fr-FR" sz="2200" dirty="0" smtClean="0">
              <a:latin typeface="Trebuchet MS" pitchFamily="34" charset="0"/>
            </a:endParaRPr>
          </a:p>
          <a:p>
            <a:r>
              <a:rPr lang="fr-FR" sz="2200" dirty="0" smtClean="0">
                <a:latin typeface="Trebuchet MS" pitchFamily="34" charset="0"/>
              </a:rPr>
              <a:t>     </a:t>
            </a:r>
          </a:p>
          <a:p>
            <a:pPr marL="342900" indent="-342900">
              <a:buFont typeface="Arial" panose="020B0604020202020204" pitchFamily="34" charset="0"/>
              <a:buChar char="•"/>
            </a:pPr>
            <a:r>
              <a:rPr lang="fr-FR" sz="2200" dirty="0" err="1" smtClean="0">
                <a:latin typeface="Trebuchet MS" pitchFamily="34" charset="0"/>
              </a:rPr>
              <a:t>Observed</a:t>
            </a:r>
            <a:r>
              <a:rPr lang="fr-FR" sz="2200" dirty="0" smtClean="0">
                <a:latin typeface="Trebuchet MS" pitchFamily="34" charset="0"/>
              </a:rPr>
              <a:t> in </a:t>
            </a:r>
            <a:r>
              <a:rPr lang="fr-FR" sz="2200" dirty="0" err="1" smtClean="0">
                <a:latin typeface="Trebuchet MS" pitchFamily="34" charset="0"/>
              </a:rPr>
              <a:t>colloids</a:t>
            </a:r>
            <a:r>
              <a:rPr lang="fr-FR" sz="2200" dirty="0" smtClean="0">
                <a:latin typeface="Trebuchet MS" pitchFamily="34" charset="0"/>
              </a:rPr>
              <a:t>, </a:t>
            </a:r>
            <a:r>
              <a:rPr lang="fr-FR" sz="2200" dirty="0" err="1" smtClean="0">
                <a:latin typeface="Trebuchet MS" pitchFamily="34" charset="0"/>
              </a:rPr>
              <a:t>granular</a:t>
            </a:r>
            <a:r>
              <a:rPr lang="fr-FR" sz="2200" dirty="0" smtClean="0">
                <a:latin typeface="Trebuchet MS" pitchFamily="34" charset="0"/>
              </a:rPr>
              <a:t>, </a:t>
            </a:r>
            <a:r>
              <a:rPr lang="fr-FR" sz="2200" dirty="0" err="1" smtClean="0">
                <a:latin typeface="Trebuchet MS" pitchFamily="34" charset="0"/>
              </a:rPr>
              <a:t>molecular</a:t>
            </a:r>
            <a:r>
              <a:rPr lang="fr-FR" sz="2200" dirty="0" smtClean="0">
                <a:latin typeface="Trebuchet MS" pitchFamily="34" charset="0"/>
              </a:rPr>
              <a:t> glasses, simulations</a:t>
            </a:r>
          </a:p>
          <a:p>
            <a:pPr marL="342900" indent="-342900">
              <a:buFont typeface="Arial" charset="0"/>
              <a:buChar char="•"/>
            </a:pPr>
            <a:endParaRPr lang="fr-FR" sz="2200" dirty="0">
              <a:latin typeface="Trebuchet MS" pitchFamily="34" charset="0"/>
            </a:endParaRPr>
          </a:p>
          <a:p>
            <a:pPr marL="342900" indent="-342900">
              <a:buFont typeface="Arial" panose="020B0604020202020204" pitchFamily="34" charset="0"/>
              <a:buChar char="•"/>
            </a:pPr>
            <a:r>
              <a:rPr lang="fr-FR" sz="2200" dirty="0" err="1" smtClean="0">
                <a:latin typeface="Trebuchet MS" pitchFamily="34" charset="0"/>
              </a:rPr>
              <a:t>Dynamical</a:t>
            </a:r>
            <a:r>
              <a:rPr lang="fr-FR" sz="2200" dirty="0" smtClean="0">
                <a:latin typeface="Trebuchet MS" pitchFamily="34" charset="0"/>
              </a:rPr>
              <a:t> </a:t>
            </a:r>
            <a:r>
              <a:rPr lang="fr-FR" sz="2200" dirty="0" err="1">
                <a:latin typeface="Trebuchet MS" pitchFamily="34" charset="0"/>
              </a:rPr>
              <a:t>c</a:t>
            </a:r>
            <a:r>
              <a:rPr lang="fr-FR" sz="2200" dirty="0" err="1" smtClean="0">
                <a:latin typeface="Trebuchet MS" pitchFamily="34" charset="0"/>
              </a:rPr>
              <a:t>orrelation</a:t>
            </a:r>
            <a:r>
              <a:rPr lang="fr-FR" sz="2200" dirty="0" smtClean="0">
                <a:latin typeface="Trebuchet MS" pitchFamily="34" charset="0"/>
              </a:rPr>
              <a:t> </a:t>
            </a:r>
            <a:r>
              <a:rPr lang="fr-FR" sz="2200" dirty="0" err="1" smtClean="0">
                <a:latin typeface="Trebuchet MS" pitchFamily="34" charset="0"/>
              </a:rPr>
              <a:t>length</a:t>
            </a:r>
            <a:r>
              <a:rPr lang="fr-FR" sz="2200" dirty="0" smtClean="0">
                <a:latin typeface="Trebuchet MS" pitchFamily="34" charset="0"/>
              </a:rPr>
              <a:t> versus volume fraction, </a:t>
            </a:r>
          </a:p>
          <a:p>
            <a:r>
              <a:rPr lang="fr-FR" sz="2200" dirty="0" err="1" smtClean="0">
                <a:latin typeface="Trebuchet MS" pitchFamily="34" charset="0"/>
              </a:rPr>
              <a:t>particle</a:t>
            </a:r>
            <a:r>
              <a:rPr lang="fr-FR" sz="2200" dirty="0" smtClean="0">
                <a:latin typeface="Trebuchet MS" pitchFamily="34" charset="0"/>
              </a:rPr>
              <a:t> </a:t>
            </a:r>
            <a:r>
              <a:rPr lang="fr-FR" sz="2200" dirty="0" err="1" smtClean="0">
                <a:latin typeface="Trebuchet MS" pitchFamily="34" charset="0"/>
              </a:rPr>
              <a:t>softness</a:t>
            </a:r>
            <a:endParaRPr lang="fr-FR" sz="2200" dirty="0" smtClean="0">
              <a:latin typeface="Trebuchet MS" pitchFamily="34" charset="0"/>
            </a:endParaRPr>
          </a:p>
          <a:p>
            <a:pPr marL="342900" indent="-342900">
              <a:buFont typeface="Arial" panose="020B0604020202020204" pitchFamily="34" charset="0"/>
              <a:buChar char="•"/>
            </a:pPr>
            <a:endParaRPr lang="fr-FR" sz="2200" dirty="0" smtClean="0">
              <a:latin typeface="Trebuchet MS" pitchFamily="34" charset="0"/>
            </a:endParaRPr>
          </a:p>
          <a:p>
            <a:endParaRPr lang="fr-FR" sz="2000" dirty="0" smtClean="0">
              <a:latin typeface="Trebuchet MS" pitchFamily="34" charset="0"/>
            </a:endParaRPr>
          </a:p>
          <a:p>
            <a:r>
              <a:rPr lang="fr-FR" sz="2000" dirty="0" smtClean="0">
                <a:latin typeface="Trebuchet MS" pitchFamily="34" charset="0"/>
              </a:rPr>
              <a:t>            </a:t>
            </a:r>
            <a:endParaRPr lang="fr-FR" sz="2400" dirty="0" smtClean="0">
              <a:solidFill>
                <a:srgbClr val="66CCFF"/>
              </a:solidFill>
              <a:latin typeface="Trebuchet MS" pitchFamily="34" charset="0"/>
            </a:endParaRPr>
          </a:p>
          <a:p>
            <a:endParaRPr lang="fr-FR" sz="2400" dirty="0" smtClean="0">
              <a:latin typeface="Trebuchet MS" pitchFamily="34" charset="0"/>
            </a:endParaRPr>
          </a:p>
          <a:p>
            <a:endParaRPr lang="fr-FR" sz="2400" dirty="0" smtClean="0">
              <a:latin typeface="Trebuchet MS" pitchFamily="34"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5932" y="351322"/>
            <a:ext cx="1425842" cy="142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preferRelativeResize="0">
            <a:picLocks noChangeArrowheads="1"/>
          </p:cNvPicPr>
          <p:nvPr/>
        </p:nvPicPr>
        <p:blipFill>
          <a:blip r:embed="rId3" cstate="print"/>
          <a:srcRect/>
          <a:stretch>
            <a:fillRect/>
          </a:stretch>
        </p:blipFill>
        <p:spPr bwMode="auto">
          <a:xfrm rot="5400000">
            <a:off x="7428005" y="375637"/>
            <a:ext cx="1420252" cy="137162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6165304"/>
            <a:ext cx="33909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869160"/>
            <a:ext cx="5666151" cy="1400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5590" y="4340834"/>
            <a:ext cx="3312368" cy="2338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1966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andSeas.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87" y="1112044"/>
            <a:ext cx="4770790" cy="229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Atmospheric_circulation.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2775" y="1072450"/>
            <a:ext cx="2888021" cy="289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2074" y="351894"/>
            <a:ext cx="8614481" cy="771525"/>
          </a:xfrm>
        </p:spPr>
        <p:txBody>
          <a:bodyPr>
            <a:normAutofit/>
          </a:bodyPr>
          <a:lstStyle/>
          <a:p>
            <a:pPr algn="l" eaLnBrk="1" hangingPunct="1">
              <a:defRPr/>
            </a:pPr>
            <a:r>
              <a:rPr lang="en-GB" sz="2400" b="1" dirty="0" smtClean="0">
                <a:solidFill>
                  <a:srgbClr val="990000"/>
                </a:solidFill>
                <a:latin typeface="Times New Roman" charset="0"/>
              </a:rPr>
              <a:t>Localisation des </a:t>
            </a:r>
            <a:r>
              <a:rPr lang="en-GB" sz="2400" b="1" dirty="0" err="1" smtClean="0">
                <a:solidFill>
                  <a:srgbClr val="990000"/>
                </a:solidFill>
                <a:latin typeface="Times New Roman" charset="0"/>
              </a:rPr>
              <a:t>déserts</a:t>
            </a:r>
            <a:r>
              <a:rPr lang="en-GB" sz="2400" b="1" dirty="0" smtClean="0">
                <a:solidFill>
                  <a:srgbClr val="990000"/>
                </a:solidFill>
                <a:latin typeface="Times New Roman" charset="0"/>
              </a:rPr>
              <a:t>, </a:t>
            </a:r>
            <a:r>
              <a:rPr lang="en-GB" sz="2400" b="1" dirty="0" err="1" smtClean="0">
                <a:solidFill>
                  <a:srgbClr val="990000"/>
                </a:solidFill>
                <a:latin typeface="Times New Roman" charset="0"/>
              </a:rPr>
              <a:t>régimes</a:t>
            </a:r>
            <a:r>
              <a:rPr lang="en-GB" sz="2400" b="1" dirty="0" smtClean="0">
                <a:solidFill>
                  <a:srgbClr val="990000"/>
                </a:solidFill>
                <a:latin typeface="Times New Roman" charset="0"/>
              </a:rPr>
              <a:t> de vents et types de dunes</a:t>
            </a:r>
            <a:endParaRPr lang="en-GB" sz="3600" b="1" dirty="0" smtClean="0">
              <a:solidFill>
                <a:srgbClr val="990000"/>
              </a:solidFill>
            </a:endParaRPr>
          </a:p>
        </p:txBody>
      </p:sp>
      <p:sp>
        <p:nvSpPr>
          <p:cNvPr id="7" name="Rectangle 6"/>
          <p:cNvSpPr/>
          <p:nvPr/>
        </p:nvSpPr>
        <p:spPr>
          <a:xfrm>
            <a:off x="92075" y="67228"/>
            <a:ext cx="9012015" cy="461665"/>
          </a:xfrm>
          <a:prstGeom prst="rect">
            <a:avLst/>
          </a:prstGeom>
        </p:spPr>
        <p:txBody>
          <a:bodyPr wrap="none">
            <a:spAutoFit/>
          </a:bodyPr>
          <a:lstStyle/>
          <a:p>
            <a:r>
              <a:rPr lang="en-GB" sz="2400" dirty="0" smtClean="0">
                <a:solidFill>
                  <a:srgbClr val="660066"/>
                </a:solidFill>
              </a:rPr>
              <a:t>Dunes </a:t>
            </a:r>
            <a:r>
              <a:rPr lang="en-GB" dirty="0" smtClean="0"/>
              <a:t>(C. </a:t>
            </a:r>
            <a:r>
              <a:rPr lang="en-GB" dirty="0" err="1" smtClean="0"/>
              <a:t>Narteau</a:t>
            </a:r>
            <a:r>
              <a:rPr lang="en-GB" dirty="0" smtClean="0"/>
              <a:t>, O. </a:t>
            </a:r>
            <a:r>
              <a:rPr lang="en-GB" dirty="0" err="1" smtClean="0"/>
              <a:t>Rozier</a:t>
            </a:r>
            <a:r>
              <a:rPr lang="en-GB" dirty="0" smtClean="0"/>
              <a:t>, X. </a:t>
            </a:r>
            <a:r>
              <a:rPr lang="en-GB" dirty="0" err="1" smtClean="0"/>
              <a:t>Gao</a:t>
            </a:r>
            <a:r>
              <a:rPr lang="en-GB" dirty="0" smtClean="0"/>
              <a:t>, D. Zhang, A. Lucas, S. Rodriguez, S. Courrech du Pont)</a:t>
            </a:r>
            <a:endParaRPr lang="en-GB" dirty="0"/>
          </a:p>
        </p:txBody>
      </p:sp>
      <p:sp>
        <p:nvSpPr>
          <p:cNvPr id="16" name="Text Box 68"/>
          <p:cNvSpPr txBox="1">
            <a:spLocks noChangeArrowheads="1"/>
          </p:cNvSpPr>
          <p:nvPr/>
        </p:nvSpPr>
        <p:spPr bwMode="auto">
          <a:xfrm>
            <a:off x="49742" y="3460427"/>
            <a:ext cx="1789827"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spAutoFit/>
          </a:bodyPr>
          <a:lstStyle/>
          <a:p>
            <a:pPr>
              <a:spcBef>
                <a:spcPct val="50000"/>
              </a:spcBef>
              <a:defRPr/>
            </a:pPr>
            <a:r>
              <a:rPr lang="en-GB" sz="1800" dirty="0" err="1" smtClean="0">
                <a:cs typeface="+mn-cs"/>
              </a:rPr>
              <a:t>Barchane</a:t>
            </a:r>
            <a:endParaRPr lang="en-GB" sz="1800" dirty="0">
              <a:cs typeface="+mn-cs"/>
            </a:endParaRPr>
          </a:p>
        </p:txBody>
      </p:sp>
      <p:pic>
        <p:nvPicPr>
          <p:cNvPr id="17" name="Image 2" descr="Image 10 Transv(barch)_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210" y="5068173"/>
            <a:ext cx="1747494" cy="174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73" y="3827436"/>
            <a:ext cx="3345569" cy="8311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Text Box 67"/>
          <p:cNvSpPr txBox="1">
            <a:spLocks noChangeArrowheads="1"/>
          </p:cNvSpPr>
          <p:nvPr/>
        </p:nvSpPr>
        <p:spPr bwMode="auto">
          <a:xfrm>
            <a:off x="27518" y="4694197"/>
            <a:ext cx="2271887"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spAutoFit/>
          </a:bodyPr>
          <a:lstStyle/>
          <a:p>
            <a:pPr>
              <a:spcBef>
                <a:spcPct val="50000"/>
              </a:spcBef>
              <a:defRPr/>
            </a:pPr>
            <a:r>
              <a:rPr lang="en-GB" sz="1800" dirty="0" smtClean="0">
                <a:cs typeface="+mn-cs"/>
              </a:rPr>
              <a:t>Dunes transverses</a:t>
            </a:r>
            <a:endParaRPr lang="en-GB" sz="1800" dirty="0">
              <a:cs typeface="+mn-cs"/>
            </a:endParaRPr>
          </a:p>
        </p:txBody>
      </p:sp>
      <p:pic>
        <p:nvPicPr>
          <p:cNvPr id="20"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6299" y="4240213"/>
            <a:ext cx="3824161" cy="226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Text Box 72"/>
          <p:cNvSpPr txBox="1">
            <a:spLocks noChangeArrowheads="1"/>
          </p:cNvSpPr>
          <p:nvPr/>
        </p:nvSpPr>
        <p:spPr bwMode="auto">
          <a:xfrm>
            <a:off x="3505744" y="3860124"/>
            <a:ext cx="22383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a:spcBef>
                <a:spcPct val="50000"/>
              </a:spcBef>
              <a:defRPr/>
            </a:pPr>
            <a:r>
              <a:rPr lang="en-GB" sz="1800" dirty="0">
                <a:cs typeface="+mn-cs"/>
              </a:rPr>
              <a:t>Dunes </a:t>
            </a:r>
            <a:r>
              <a:rPr lang="en-GB" sz="1800" dirty="0" err="1">
                <a:cs typeface="+mn-cs"/>
              </a:rPr>
              <a:t>linéaires</a:t>
            </a:r>
            <a:endParaRPr lang="en-GB" sz="1800" dirty="0">
              <a:cs typeface="+mn-cs"/>
            </a:endParaRPr>
          </a:p>
        </p:txBody>
      </p:sp>
      <p:sp>
        <p:nvSpPr>
          <p:cNvPr id="22" name="Rectangle 21"/>
          <p:cNvSpPr/>
          <p:nvPr/>
        </p:nvSpPr>
        <p:spPr>
          <a:xfrm>
            <a:off x="5686777" y="4092763"/>
            <a:ext cx="2173110" cy="25676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66" descr="figC7_titre">
            <a:hlinkClick r:id="rId7" action="ppaction://hlinkfi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6555" y="4618036"/>
            <a:ext cx="2807580" cy="193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 name="Text Box 67"/>
          <p:cNvSpPr txBox="1">
            <a:spLocks noChangeArrowheads="1"/>
          </p:cNvSpPr>
          <p:nvPr/>
        </p:nvSpPr>
        <p:spPr bwMode="auto">
          <a:xfrm>
            <a:off x="6096000" y="4228395"/>
            <a:ext cx="16287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a:spcBef>
                <a:spcPct val="50000"/>
              </a:spcBef>
              <a:defRPr/>
            </a:pPr>
            <a:r>
              <a:rPr lang="en-GB" sz="1800" dirty="0">
                <a:cs typeface="+mn-cs"/>
              </a:rPr>
              <a:t>Dune </a:t>
            </a:r>
            <a:r>
              <a:rPr lang="en-GB" sz="1800" dirty="0" err="1">
                <a:cs typeface="+mn-cs"/>
              </a:rPr>
              <a:t>étoile</a:t>
            </a:r>
            <a:endParaRPr lang="en-GB" sz="1800" dirty="0">
              <a:cs typeface="+mn-cs"/>
            </a:endParaRPr>
          </a:p>
        </p:txBody>
      </p:sp>
    </p:spTree>
    <p:extLst>
      <p:ext uri="{BB962C8B-B14F-4D97-AF65-F5344CB8AC3E}">
        <p14:creationId xmlns:p14="http://schemas.microsoft.com/office/powerpoint/2010/main" val="19318818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5438" y="2173288"/>
            <a:ext cx="46720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695450"/>
            <a:ext cx="229235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33350" y="747002"/>
            <a:ext cx="5099050" cy="661987"/>
          </a:xfrm>
        </p:spPr>
        <p:txBody>
          <a:bodyPr/>
          <a:lstStyle/>
          <a:p>
            <a:pPr algn="l" eaLnBrk="1" hangingPunct="1">
              <a:defRPr/>
            </a:pPr>
            <a:r>
              <a:rPr lang="en-GB" sz="2400" b="1" dirty="0" smtClean="0">
                <a:solidFill>
                  <a:srgbClr val="990000"/>
                </a:solidFill>
                <a:latin typeface="Times New Roman" charset="0"/>
              </a:rPr>
              <a:t>Des dunes </a:t>
            </a:r>
            <a:r>
              <a:rPr lang="en-GB" sz="2400" b="1" dirty="0" err="1" smtClean="0">
                <a:solidFill>
                  <a:srgbClr val="990000"/>
                </a:solidFill>
                <a:latin typeface="Times New Roman" charset="0"/>
              </a:rPr>
              <a:t>sur</a:t>
            </a:r>
            <a:r>
              <a:rPr lang="en-GB" sz="2400" b="1" dirty="0" smtClean="0">
                <a:solidFill>
                  <a:srgbClr val="990000"/>
                </a:solidFill>
                <a:latin typeface="Times New Roman" charset="0"/>
              </a:rPr>
              <a:t> Mars et Titan</a:t>
            </a:r>
            <a:endParaRPr lang="en-GB" sz="3600" b="1" dirty="0" smtClean="0">
              <a:solidFill>
                <a:srgbClr val="990000"/>
              </a:solidFill>
            </a:endParaRPr>
          </a:p>
        </p:txBody>
      </p:sp>
      <p:sp>
        <p:nvSpPr>
          <p:cNvPr id="7" name="Text Box 72"/>
          <p:cNvSpPr txBox="1">
            <a:spLocks noChangeArrowheads="1"/>
          </p:cNvSpPr>
          <p:nvPr/>
        </p:nvSpPr>
        <p:spPr bwMode="auto">
          <a:xfrm>
            <a:off x="865188" y="5754688"/>
            <a:ext cx="223837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a:spcBef>
                <a:spcPct val="50000"/>
              </a:spcBef>
              <a:defRPr/>
            </a:pPr>
            <a:r>
              <a:rPr lang="en-GB" sz="1600" dirty="0">
                <a:cs typeface="+mn-cs"/>
              </a:rPr>
              <a:t>Mars</a:t>
            </a:r>
          </a:p>
        </p:txBody>
      </p:sp>
      <p:sp>
        <p:nvSpPr>
          <p:cNvPr id="8" name="Text Box 72"/>
          <p:cNvSpPr txBox="1">
            <a:spLocks noChangeArrowheads="1"/>
          </p:cNvSpPr>
          <p:nvPr/>
        </p:nvSpPr>
        <p:spPr bwMode="auto">
          <a:xfrm>
            <a:off x="4090988" y="5754688"/>
            <a:ext cx="2238375"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a:spcBef>
                <a:spcPct val="50000"/>
              </a:spcBef>
              <a:defRPr/>
            </a:pPr>
            <a:r>
              <a:rPr lang="en-GB" sz="1600" dirty="0">
                <a:cs typeface="+mn-cs"/>
              </a:rPr>
              <a:t>Titan</a:t>
            </a:r>
          </a:p>
        </p:txBody>
      </p:sp>
      <p:sp>
        <p:nvSpPr>
          <p:cNvPr id="9" name="Rectangle 8"/>
          <p:cNvSpPr/>
          <p:nvPr/>
        </p:nvSpPr>
        <p:spPr>
          <a:xfrm>
            <a:off x="92075" y="67228"/>
            <a:ext cx="7245944" cy="461665"/>
          </a:xfrm>
          <a:prstGeom prst="rect">
            <a:avLst/>
          </a:prstGeom>
        </p:spPr>
        <p:txBody>
          <a:bodyPr wrap="none">
            <a:spAutoFit/>
          </a:bodyPr>
          <a:lstStyle/>
          <a:p>
            <a:r>
              <a:rPr lang="en-GB" sz="2400" dirty="0" smtClean="0">
                <a:solidFill>
                  <a:srgbClr val="660066"/>
                </a:solidFill>
              </a:rPr>
              <a:t>Dunes </a:t>
            </a:r>
            <a:r>
              <a:rPr lang="en-GB" dirty="0" smtClean="0"/>
              <a:t>(C. </a:t>
            </a:r>
            <a:r>
              <a:rPr lang="en-GB" dirty="0" err="1" smtClean="0"/>
              <a:t>Narteau</a:t>
            </a:r>
            <a:r>
              <a:rPr lang="en-GB" dirty="0" smtClean="0"/>
              <a:t>, O. </a:t>
            </a:r>
            <a:r>
              <a:rPr lang="en-GB" dirty="0" err="1" smtClean="0"/>
              <a:t>Rozier</a:t>
            </a:r>
            <a:r>
              <a:rPr lang="en-GB" dirty="0" smtClean="0"/>
              <a:t>, A. Lucas, S. Rodriguez, S. Courrech du Pont)</a:t>
            </a:r>
            <a:endParaRPr lang="en-GB" dirty="0"/>
          </a:p>
        </p:txBody>
      </p:sp>
    </p:spTree>
    <p:extLst>
      <p:ext uri="{BB962C8B-B14F-4D97-AF65-F5344CB8AC3E}">
        <p14:creationId xmlns:p14="http://schemas.microsoft.com/office/powerpoint/2010/main" val="25651237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_130N5_LitPlat.mov" descr="/Users/Sylvain/Documents/dunes/présentations/2 Modes AGU/F_130N5_LitPlat.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0299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2605" y="626353"/>
            <a:ext cx="8647112"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GB" sz="2400" b="1" dirty="0">
                <a:solidFill>
                  <a:srgbClr val="990000"/>
                </a:solidFill>
                <a:ea typeface="Osaka" charset="0"/>
                <a:cs typeface="Osaka" charset="0"/>
              </a:rPr>
              <a:t>Orientation des dunes: terrain, Rub-El-Khali (</a:t>
            </a:r>
            <a:r>
              <a:rPr lang="en-GB" sz="2400" b="1" dirty="0" err="1">
                <a:solidFill>
                  <a:srgbClr val="990000"/>
                </a:solidFill>
                <a:ea typeface="Osaka" charset="0"/>
                <a:cs typeface="Osaka" charset="0"/>
              </a:rPr>
              <a:t>Arabie-saoudite</a:t>
            </a:r>
            <a:r>
              <a:rPr lang="en-GB" sz="2400" b="1" dirty="0">
                <a:solidFill>
                  <a:srgbClr val="990000"/>
                </a:solidFill>
                <a:ea typeface="Osaka" charset="0"/>
                <a:cs typeface="Osaka" charset="0"/>
              </a:rPr>
              <a:t>)</a:t>
            </a:r>
            <a:endParaRPr lang="en-GB" sz="3600" b="1" dirty="0">
              <a:solidFill>
                <a:srgbClr val="990000"/>
              </a:solidFill>
              <a:latin typeface="Arial" charset="0"/>
              <a:ea typeface="Osaka" charset="0"/>
              <a:cs typeface="Osaka" charset="0"/>
            </a:endParaRPr>
          </a:p>
        </p:txBody>
      </p:sp>
      <p:pic>
        <p:nvPicPr>
          <p:cNvPr id="5" name="Image 1" descr="FigRubElKhali3117.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109" y="1665113"/>
            <a:ext cx="8938113" cy="470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2075" y="67228"/>
            <a:ext cx="7245944" cy="461665"/>
          </a:xfrm>
          <a:prstGeom prst="rect">
            <a:avLst/>
          </a:prstGeom>
        </p:spPr>
        <p:txBody>
          <a:bodyPr wrap="none">
            <a:spAutoFit/>
          </a:bodyPr>
          <a:lstStyle/>
          <a:p>
            <a:r>
              <a:rPr lang="en-GB" sz="2400" dirty="0" smtClean="0">
                <a:solidFill>
                  <a:srgbClr val="660066"/>
                </a:solidFill>
              </a:rPr>
              <a:t>Dunes </a:t>
            </a:r>
            <a:r>
              <a:rPr lang="en-GB" dirty="0" smtClean="0"/>
              <a:t>(C. </a:t>
            </a:r>
            <a:r>
              <a:rPr lang="en-GB" dirty="0" err="1" smtClean="0"/>
              <a:t>Narteau</a:t>
            </a:r>
            <a:r>
              <a:rPr lang="en-GB" dirty="0" smtClean="0"/>
              <a:t>, O. </a:t>
            </a:r>
            <a:r>
              <a:rPr lang="en-GB" dirty="0" err="1" smtClean="0"/>
              <a:t>Rozier</a:t>
            </a:r>
            <a:r>
              <a:rPr lang="en-GB" dirty="0" smtClean="0"/>
              <a:t>, A. Lucas, S. Rodriguez, S. Courrech du Pont)</a:t>
            </a:r>
            <a:endParaRPr lang="en-GB" dirty="0"/>
          </a:p>
        </p:txBody>
      </p:sp>
    </p:spTree>
    <p:extLst>
      <p:ext uri="{BB962C8B-B14F-4D97-AF65-F5344CB8AC3E}">
        <p14:creationId xmlns:p14="http://schemas.microsoft.com/office/powerpoint/2010/main" val="15437222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12888" y="338664"/>
            <a:ext cx="805021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GB" sz="2400" b="1" dirty="0">
                <a:solidFill>
                  <a:srgbClr val="990000"/>
                </a:solidFill>
                <a:ea typeface="Osaka" charset="0"/>
                <a:cs typeface="Osaka" charset="0"/>
              </a:rPr>
              <a:t>Orientation des dunes – </a:t>
            </a:r>
            <a:r>
              <a:rPr lang="en-GB" sz="2400" b="1" dirty="0" err="1">
                <a:solidFill>
                  <a:srgbClr val="990000"/>
                </a:solidFill>
                <a:ea typeface="Osaka" charset="0"/>
                <a:cs typeface="Osaka" charset="0"/>
              </a:rPr>
              <a:t>expériences</a:t>
            </a:r>
            <a:r>
              <a:rPr lang="en-GB" sz="2400" b="1" dirty="0">
                <a:solidFill>
                  <a:srgbClr val="990000"/>
                </a:solidFill>
                <a:ea typeface="Osaka" charset="0"/>
                <a:cs typeface="Osaka" charset="0"/>
              </a:rPr>
              <a:t> </a:t>
            </a:r>
            <a:r>
              <a:rPr lang="en-GB" sz="2400" b="1" dirty="0" err="1">
                <a:solidFill>
                  <a:srgbClr val="990000"/>
                </a:solidFill>
                <a:ea typeface="Osaka" charset="0"/>
                <a:cs typeface="Osaka" charset="0"/>
              </a:rPr>
              <a:t>numériques</a:t>
            </a:r>
            <a:endParaRPr lang="en-GB" sz="3600" b="1" dirty="0">
              <a:solidFill>
                <a:srgbClr val="990000"/>
              </a:solidFill>
              <a:latin typeface="Arial" charset="0"/>
              <a:ea typeface="Osaka" charset="0"/>
              <a:cs typeface="Osaka" charset="0"/>
            </a:endParaRPr>
          </a:p>
        </p:txBody>
      </p:sp>
      <p:pic>
        <p:nvPicPr>
          <p:cNvPr id="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084967"/>
            <a:ext cx="825817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2075" y="67228"/>
            <a:ext cx="7245944" cy="461665"/>
          </a:xfrm>
          <a:prstGeom prst="rect">
            <a:avLst/>
          </a:prstGeom>
        </p:spPr>
        <p:txBody>
          <a:bodyPr wrap="none">
            <a:spAutoFit/>
          </a:bodyPr>
          <a:lstStyle/>
          <a:p>
            <a:r>
              <a:rPr lang="en-GB" sz="2400" dirty="0" smtClean="0">
                <a:solidFill>
                  <a:srgbClr val="660066"/>
                </a:solidFill>
              </a:rPr>
              <a:t>Dunes </a:t>
            </a:r>
            <a:r>
              <a:rPr lang="en-GB" dirty="0" smtClean="0"/>
              <a:t>(C. </a:t>
            </a:r>
            <a:r>
              <a:rPr lang="en-GB" dirty="0" err="1" smtClean="0"/>
              <a:t>Narteau</a:t>
            </a:r>
            <a:r>
              <a:rPr lang="en-GB" dirty="0" smtClean="0"/>
              <a:t>, O. </a:t>
            </a:r>
            <a:r>
              <a:rPr lang="en-GB" dirty="0" err="1" smtClean="0"/>
              <a:t>Rozier</a:t>
            </a:r>
            <a:r>
              <a:rPr lang="en-GB" dirty="0" smtClean="0"/>
              <a:t>, A. Lucas, S. Rodriguez, S. Courrech du Pont)</a:t>
            </a:r>
            <a:endParaRPr lang="en-GB" dirty="0"/>
          </a:p>
        </p:txBody>
      </p:sp>
    </p:spTree>
    <p:extLst>
      <p:ext uri="{BB962C8B-B14F-4D97-AF65-F5344CB8AC3E}">
        <p14:creationId xmlns:p14="http://schemas.microsoft.com/office/powerpoint/2010/main" val="42255828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2777" y="1304925"/>
            <a:ext cx="6584597"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34938" y="541863"/>
            <a:ext cx="8050212"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defRPr/>
            </a:pPr>
            <a:r>
              <a:rPr lang="en-GB" sz="2400" b="1" dirty="0">
                <a:solidFill>
                  <a:srgbClr val="990000"/>
                </a:solidFill>
                <a:ea typeface="Osaka" charset="0"/>
                <a:cs typeface="Osaka" charset="0"/>
              </a:rPr>
              <a:t>Dunes </a:t>
            </a:r>
            <a:r>
              <a:rPr lang="en-GB" sz="2400" b="1" dirty="0" err="1">
                <a:solidFill>
                  <a:srgbClr val="990000"/>
                </a:solidFill>
                <a:ea typeface="Osaka" charset="0"/>
                <a:cs typeface="Osaka" charset="0"/>
              </a:rPr>
              <a:t>étoiles</a:t>
            </a:r>
            <a:endParaRPr lang="en-GB" sz="3600" b="1" dirty="0">
              <a:solidFill>
                <a:srgbClr val="990000"/>
              </a:solidFill>
              <a:latin typeface="Arial" charset="0"/>
              <a:ea typeface="Osaka" charset="0"/>
              <a:cs typeface="Osaka" charset="0"/>
            </a:endParaRPr>
          </a:p>
        </p:txBody>
      </p:sp>
      <p:sp>
        <p:nvSpPr>
          <p:cNvPr id="6" name="Rectangle 5"/>
          <p:cNvSpPr/>
          <p:nvPr/>
        </p:nvSpPr>
        <p:spPr>
          <a:xfrm>
            <a:off x="92075" y="67228"/>
            <a:ext cx="7245944" cy="461665"/>
          </a:xfrm>
          <a:prstGeom prst="rect">
            <a:avLst/>
          </a:prstGeom>
        </p:spPr>
        <p:txBody>
          <a:bodyPr wrap="none">
            <a:spAutoFit/>
          </a:bodyPr>
          <a:lstStyle/>
          <a:p>
            <a:r>
              <a:rPr lang="en-GB" sz="2400" dirty="0" smtClean="0">
                <a:solidFill>
                  <a:srgbClr val="660066"/>
                </a:solidFill>
              </a:rPr>
              <a:t>Dunes </a:t>
            </a:r>
            <a:r>
              <a:rPr lang="en-GB" dirty="0" smtClean="0"/>
              <a:t>(C. </a:t>
            </a:r>
            <a:r>
              <a:rPr lang="en-GB" dirty="0" err="1" smtClean="0"/>
              <a:t>Narteau</a:t>
            </a:r>
            <a:r>
              <a:rPr lang="en-GB" dirty="0" smtClean="0"/>
              <a:t>, O. </a:t>
            </a:r>
            <a:r>
              <a:rPr lang="en-GB" dirty="0" err="1" smtClean="0"/>
              <a:t>Rozier</a:t>
            </a:r>
            <a:r>
              <a:rPr lang="en-GB" dirty="0" smtClean="0"/>
              <a:t>, A. Lucas, S. Rodriguez, S. Courrech du Pont)</a:t>
            </a:r>
            <a:endParaRPr lang="en-GB" dirty="0"/>
          </a:p>
        </p:txBody>
      </p:sp>
    </p:spTree>
    <p:extLst>
      <p:ext uri="{BB962C8B-B14F-4D97-AF65-F5344CB8AC3E}">
        <p14:creationId xmlns:p14="http://schemas.microsoft.com/office/powerpoint/2010/main" val="30076073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501829"/>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2400" dirty="0" err="1" smtClean="0">
                <a:latin typeface="Times" charset="0"/>
              </a:rPr>
              <a:t>Meandering</a:t>
            </a:r>
            <a:r>
              <a:rPr lang="fr-FR" sz="2400" dirty="0" smtClean="0">
                <a:latin typeface="Times" charset="0"/>
              </a:rPr>
              <a:t> </a:t>
            </a:r>
            <a:r>
              <a:rPr lang="fr-FR" sz="2400" dirty="0" err="1" smtClean="0">
                <a:latin typeface="Times" charset="0"/>
              </a:rPr>
              <a:t>Rivulets</a:t>
            </a:r>
            <a:r>
              <a:rPr lang="fr-FR" sz="2400" dirty="0" smtClean="0">
                <a:latin typeface="Times" charset="0"/>
              </a:rPr>
              <a:t>  on a </a:t>
            </a:r>
            <a:r>
              <a:rPr lang="fr-FR" sz="2400" dirty="0" err="1" smtClean="0">
                <a:latin typeface="Times" charset="0"/>
              </a:rPr>
              <a:t>partially</a:t>
            </a:r>
            <a:r>
              <a:rPr lang="fr-FR" sz="2400" dirty="0" smtClean="0">
                <a:latin typeface="Times" charset="0"/>
              </a:rPr>
              <a:t> </a:t>
            </a:r>
            <a:r>
              <a:rPr lang="fr-FR" sz="2400" dirty="0" err="1" smtClean="0">
                <a:latin typeface="Times" charset="0"/>
              </a:rPr>
              <a:t>wetting</a:t>
            </a:r>
            <a:r>
              <a:rPr lang="fr-FR" sz="2400" dirty="0" smtClean="0">
                <a:latin typeface="Times" charset="0"/>
              </a:rPr>
              <a:t> </a:t>
            </a:r>
            <a:r>
              <a:rPr lang="fr-FR" sz="2400" dirty="0" err="1" smtClean="0">
                <a:latin typeface="Times" charset="0"/>
              </a:rPr>
              <a:t>inclined</a:t>
            </a:r>
            <a:r>
              <a:rPr lang="fr-FR" sz="2400" dirty="0" smtClean="0">
                <a:latin typeface="Times" charset="0"/>
              </a:rPr>
              <a:t> plate</a:t>
            </a:r>
            <a:endParaRPr lang="fr-FR" sz="2400" dirty="0">
              <a:latin typeface="Times" charset="0"/>
            </a:endParaRPr>
          </a:p>
        </p:txBody>
      </p:sp>
      <p:pic>
        <p:nvPicPr>
          <p:cNvPr id="6" name="Picture 11" descr="Arthus_crop_copie.jpg                                          000B4E39Poussin                        BB717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12" y="2773986"/>
            <a:ext cx="2654300" cy="2760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3834866" y="1442080"/>
            <a:ext cx="5170087" cy="405497"/>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err="1" smtClean="0">
                <a:latin typeface="Times" charset="0"/>
              </a:rPr>
              <a:t>Experimental</a:t>
            </a:r>
            <a:r>
              <a:rPr lang="fr-FR" dirty="0" smtClean="0">
                <a:latin typeface="Times" charset="0"/>
              </a:rPr>
              <a:t> setup</a:t>
            </a:r>
            <a:endParaRPr lang="fr-FR" dirty="0">
              <a:latin typeface="Times" charset="0"/>
            </a:endParaRPr>
          </a:p>
        </p:txBody>
      </p:sp>
      <p:sp>
        <p:nvSpPr>
          <p:cNvPr id="9" name="Text Box 111"/>
          <p:cNvSpPr txBox="1">
            <a:spLocks noChangeArrowheads="1"/>
          </p:cNvSpPr>
          <p:nvPr/>
        </p:nvSpPr>
        <p:spPr bwMode="auto">
          <a:xfrm>
            <a:off x="2926333" y="5218679"/>
            <a:ext cx="541333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aseline="30000">
                <a:solidFill>
                  <a:schemeClr val="tx1"/>
                </a:solidFill>
                <a:latin typeface="Times" charset="0"/>
                <a:ea typeface="ＭＳ Ｐゴシック" charset="0"/>
                <a:cs typeface="ＭＳ Ｐゴシック" charset="0"/>
              </a:defRPr>
            </a:lvl1pPr>
            <a:lvl2pPr marL="37931725" indent="-37474525">
              <a:defRPr sz="2400" baseline="30000">
                <a:solidFill>
                  <a:schemeClr val="tx1"/>
                </a:solidFill>
                <a:latin typeface="Times" charset="0"/>
                <a:ea typeface="ＭＳ Ｐゴシック" charset="0"/>
              </a:defRPr>
            </a:lvl2pPr>
            <a:lvl3pPr>
              <a:defRPr sz="2400" baseline="30000">
                <a:solidFill>
                  <a:schemeClr val="tx1"/>
                </a:solidFill>
                <a:latin typeface="Times" charset="0"/>
                <a:ea typeface="ＭＳ Ｐゴシック" charset="0"/>
              </a:defRPr>
            </a:lvl3pPr>
            <a:lvl4pPr>
              <a:defRPr sz="2400" baseline="30000">
                <a:solidFill>
                  <a:schemeClr val="tx1"/>
                </a:solidFill>
                <a:latin typeface="Times" charset="0"/>
                <a:ea typeface="ＭＳ Ｐゴシック" charset="0"/>
              </a:defRPr>
            </a:lvl4pPr>
            <a:lvl5pPr>
              <a:defRPr sz="2400" baseline="30000">
                <a:solidFill>
                  <a:schemeClr val="tx1"/>
                </a:solidFill>
                <a:latin typeface="Times" charset="0"/>
                <a:ea typeface="ＭＳ Ｐゴシック" charset="0"/>
              </a:defRPr>
            </a:lvl5pPr>
            <a:lvl6pPr marL="457200" eaLnBrk="0" fontAlgn="base" hangingPunct="0">
              <a:spcBef>
                <a:spcPct val="0"/>
              </a:spcBef>
              <a:spcAft>
                <a:spcPct val="0"/>
              </a:spcAft>
              <a:defRPr sz="2400" baseline="30000">
                <a:solidFill>
                  <a:schemeClr val="tx1"/>
                </a:solidFill>
                <a:latin typeface="Times" charset="0"/>
                <a:ea typeface="ＭＳ Ｐゴシック" charset="0"/>
              </a:defRPr>
            </a:lvl6pPr>
            <a:lvl7pPr marL="914400" eaLnBrk="0" fontAlgn="base" hangingPunct="0">
              <a:spcBef>
                <a:spcPct val="0"/>
              </a:spcBef>
              <a:spcAft>
                <a:spcPct val="0"/>
              </a:spcAft>
              <a:defRPr sz="2400" baseline="30000">
                <a:solidFill>
                  <a:schemeClr val="tx1"/>
                </a:solidFill>
                <a:latin typeface="Times" charset="0"/>
                <a:ea typeface="ＭＳ Ｐゴシック" charset="0"/>
              </a:defRPr>
            </a:lvl7pPr>
            <a:lvl8pPr marL="1371600" eaLnBrk="0" fontAlgn="base" hangingPunct="0">
              <a:spcBef>
                <a:spcPct val="0"/>
              </a:spcBef>
              <a:spcAft>
                <a:spcPct val="0"/>
              </a:spcAft>
              <a:defRPr sz="2400" baseline="30000">
                <a:solidFill>
                  <a:schemeClr val="tx1"/>
                </a:solidFill>
                <a:latin typeface="Times" charset="0"/>
                <a:ea typeface="ＭＳ Ｐゴシック" charset="0"/>
              </a:defRPr>
            </a:lvl8pPr>
            <a:lvl9pPr marL="1828800" eaLnBrk="0" fontAlgn="base" hangingPunct="0">
              <a:spcBef>
                <a:spcPct val="0"/>
              </a:spcBef>
              <a:spcAft>
                <a:spcPct val="0"/>
              </a:spcAft>
              <a:defRPr sz="2400" baseline="30000">
                <a:solidFill>
                  <a:schemeClr val="tx1"/>
                </a:solidFill>
                <a:latin typeface="Times" charset="0"/>
                <a:ea typeface="ＭＳ Ｐゴシック" charset="0"/>
              </a:defRPr>
            </a:lvl9pPr>
          </a:lstStyle>
          <a:p>
            <a:r>
              <a:rPr lang="en-US" sz="2200" u="sng" baseline="0" dirty="0"/>
              <a:t>Difference with rivers</a:t>
            </a:r>
            <a:r>
              <a:rPr lang="en-US" sz="2200" baseline="0" dirty="0"/>
              <a:t>:</a:t>
            </a:r>
          </a:p>
          <a:p>
            <a:r>
              <a:rPr lang="en-US" sz="2200" baseline="0" dirty="0"/>
              <a:t>	- no soil erosion / deposit</a:t>
            </a:r>
          </a:p>
          <a:p>
            <a:r>
              <a:rPr lang="en-US" sz="2200" baseline="0" dirty="0"/>
              <a:t>	- narrow </a:t>
            </a:r>
            <a:r>
              <a:rPr lang="en-US" sz="2200" baseline="0" dirty="0" smtClean="0"/>
              <a:t>streams: surface </a:t>
            </a:r>
            <a:r>
              <a:rPr lang="en-US" sz="2200" baseline="0" dirty="0"/>
              <a:t>tension</a:t>
            </a:r>
            <a:r>
              <a:rPr lang="en-US" baseline="0" dirty="0"/>
              <a:t> </a:t>
            </a:r>
            <a:endParaRPr lang="en-US" dirty="0"/>
          </a:p>
        </p:txBody>
      </p:sp>
      <p:pic>
        <p:nvPicPr>
          <p:cNvPr id="10" name="Picture 123" descr="Manip_Méandres_droite_copie.jpg                                000B4E39Poussin                        BB717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866" y="2138714"/>
            <a:ext cx="1899711" cy="25343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24" descr="MontageMeandresGB.pdf                                          000B4E39Poussin                        BB717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282" y="2087874"/>
            <a:ext cx="2876494" cy="263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67228"/>
            <a:ext cx="9143999" cy="523220"/>
          </a:xfrm>
          <a:prstGeom prst="rect">
            <a:avLst/>
          </a:prstGeom>
        </p:spPr>
        <p:txBody>
          <a:bodyPr wrap="square">
            <a:spAutoFit/>
          </a:bodyPr>
          <a:lstStyle/>
          <a:p>
            <a:pPr>
              <a:lnSpc>
                <a:spcPct val="120000"/>
              </a:lnSpc>
            </a:pPr>
            <a:r>
              <a:rPr lang="en-GB" sz="2400" dirty="0" err="1" smtClean="0">
                <a:solidFill>
                  <a:srgbClr val="660066"/>
                </a:solidFill>
              </a:rPr>
              <a:t>Méandres</a:t>
            </a:r>
            <a:r>
              <a:rPr lang="en-GB" sz="2400" dirty="0" smtClean="0">
                <a:solidFill>
                  <a:srgbClr val="660066"/>
                </a:solidFill>
              </a:rPr>
              <a:t> </a:t>
            </a:r>
            <a:r>
              <a:rPr lang="en-GB" dirty="0" smtClean="0"/>
              <a:t>(</a:t>
            </a:r>
            <a:r>
              <a:rPr lang="fr-FR" dirty="0" smtClean="0">
                <a:latin typeface="Times" charset="0"/>
              </a:rPr>
              <a:t>A. </a:t>
            </a:r>
            <a:r>
              <a:rPr lang="fr-FR" dirty="0" err="1" smtClean="0">
                <a:latin typeface="Times" charset="0"/>
              </a:rPr>
              <a:t>Daerr</a:t>
            </a:r>
            <a:r>
              <a:rPr lang="fr-FR" dirty="0" smtClean="0">
                <a:latin typeface="Times" charset="0"/>
              </a:rPr>
              <a:t>, L. </a:t>
            </a:r>
            <a:r>
              <a:rPr lang="fr-FR" dirty="0" err="1" smtClean="0">
                <a:latin typeface="Times" charset="0"/>
              </a:rPr>
              <a:t>Limat</a:t>
            </a:r>
            <a:r>
              <a:rPr lang="fr-FR" dirty="0" smtClean="0">
                <a:latin typeface="Times" charset="0"/>
              </a:rPr>
              <a:t>, N. Le Grand, S. Couvreur, MSC</a:t>
            </a:r>
            <a:r>
              <a:rPr lang="en-GB" dirty="0" smtClean="0"/>
              <a:t>)</a:t>
            </a:r>
            <a:endParaRPr lang="en-GB" dirty="0"/>
          </a:p>
        </p:txBody>
      </p:sp>
    </p:spTree>
    <p:extLst>
      <p:ext uri="{BB962C8B-B14F-4D97-AF65-F5344CB8AC3E}">
        <p14:creationId xmlns:p14="http://schemas.microsoft.com/office/powerpoint/2010/main" val="21258184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TotalTime>
  <Words>945</Words>
  <Application>Microsoft Macintosh PowerPoint</Application>
  <PresentationFormat>Présentation à l'écran (4:3)</PresentationFormat>
  <Paragraphs>135</Paragraphs>
  <Slides>26</Slides>
  <Notes>3</Notes>
  <HiddenSlides>0</HiddenSlides>
  <MMClips>1</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Thème Office</vt:lpstr>
      <vt:lpstr>Présentation PowerPoint</vt:lpstr>
      <vt:lpstr>Présentation PowerPoint</vt:lpstr>
      <vt:lpstr>Localisation des déserts, régimes de vents et types de dunes</vt:lpstr>
      <vt:lpstr>Des dunes sur Mars et Titan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 Labousse1, B. El Hadj Maïga2, I. Cantat3, A. Saint-Jalmes3 et M. Roché2 1.Matériaux et Phénomènes Quantiques (Paris Diderot – CNRS)   2.Matière et Systèmes Complexes (Paris Diderot – CNRS) 3. Institut de Physique de Rennes (Université Rennes 1 – CNRS) </vt:lpstr>
      <vt:lpstr>Présentation PowerPoint</vt:lpstr>
      <vt:lpstr>Présentation PowerPoint</vt:lpstr>
      <vt:lpstr>Présentation PowerPoint</vt:lpstr>
      <vt:lpstr>Présentation PowerPoint</vt:lpstr>
      <vt:lpstr>Présentation PowerPoint</vt:lpstr>
    </vt:vector>
  </TitlesOfParts>
  <Company>Paris Diderot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Courrech du Pont</dc:creator>
  <cp:lastModifiedBy>Sylvain Courrech du Pont</cp:lastModifiedBy>
  <cp:revision>37</cp:revision>
  <dcterms:created xsi:type="dcterms:W3CDTF">2016-03-21T20:26:59Z</dcterms:created>
  <dcterms:modified xsi:type="dcterms:W3CDTF">2016-03-22T13:24:27Z</dcterms:modified>
</cp:coreProperties>
</file>