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7" r:id="rId4"/>
    <p:sldId id="268" r:id="rId5"/>
    <p:sldId id="270" r:id="rId6"/>
    <p:sldId id="261" r:id="rId7"/>
    <p:sldId id="262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F1398"/>
    <a:srgbClr val="C7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73B9B-3B98-2E41-94FF-F4861FA67320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15156-5D30-724E-8942-84B2D4E7599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69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91372" tIns="45686" rIns="91372" bIns="4568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69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91372" tIns="45686" rIns="91372" bIns="4568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69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91372" tIns="45686" rIns="91372" bIns="4568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69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91372" tIns="45686" rIns="91372" bIns="4568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EB1F45-9AB9-534F-8D37-8DA7A9A93C07}" type="slidenum">
              <a:rPr lang="fr-FR" smtClean="0">
                <a:latin typeface="Calibri" pitchFamily="-107" charset="0"/>
              </a:rPr>
              <a:pPr/>
              <a:t>11</a:t>
            </a:fld>
            <a:endParaRPr lang="fr-FR" smtClean="0">
              <a:latin typeface="Calibri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BE2FC-149B-CE4A-90FB-33A969E8B1F6}" type="datetimeFigureOut">
              <a:rPr lang="fr-FR" smtClean="0"/>
              <a:pPr/>
              <a:t>22/03/16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0585A-C321-A247-9285-3BCF5686751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ureau-idv@listes.uspc.fr" TargetMode="External"/><Relationship Id="rId4" Type="http://schemas.openxmlformats.org/officeDocument/2006/relationships/hyperlink" Target="mailto:tout-idv@listes.uspc.fr" TargetMode="External"/><Relationship Id="rId5" Type="http://schemas.openxmlformats.org/officeDocument/2006/relationships/hyperlink" Target="http://idv.parisdescartes.fr" TargetMode="External"/><Relationship Id="rId6" Type="http://schemas.openxmlformats.org/officeDocument/2006/relationships/hyperlink" Target="mailto:nicolas.lomenie@mi.parisdescartes.fr" TargetMode="Externa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://cirrus.uspc.fr/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782547"/>
            <a:ext cx="7772400" cy="1470025"/>
          </a:xfrm>
          <a:ln>
            <a:solidFill>
              <a:srgbClr val="FF6600"/>
            </a:solidFill>
          </a:ln>
          <a:effectLst>
            <a:outerShdw blurRad="50800" dist="38100" dir="18900000" algn="tr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fr-FR" dirty="0" smtClean="0"/>
              <a:t>Programme Interdisciplinaire </a:t>
            </a:r>
            <a:br>
              <a:rPr lang="fr-FR" dirty="0" smtClean="0"/>
            </a:br>
            <a:r>
              <a:rPr lang="fr-FR" dirty="0" smtClean="0"/>
              <a:t>Imageries du Vivant </a:t>
            </a:r>
            <a:endParaRPr lang="fr-FR" dirty="0"/>
          </a:p>
        </p:txBody>
      </p:sp>
      <p:pic>
        <p:nvPicPr>
          <p:cNvPr id="4" name="Image 3" descr="Logo IDV_modifie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952499"/>
            <a:ext cx="2341207" cy="156334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60500" y="5016500"/>
            <a:ext cx="6358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Coordination : C A </a:t>
            </a:r>
            <a:r>
              <a:rPr lang="en-US" sz="2000" dirty="0" err="1" smtClean="0"/>
              <a:t>Cuénod</a:t>
            </a:r>
            <a:r>
              <a:rPr lang="en-US" sz="2000" dirty="0" smtClean="0"/>
              <a:t> P5, F </a:t>
            </a:r>
            <a:r>
              <a:rPr lang="en-US" sz="2000" dirty="0" err="1" smtClean="0"/>
              <a:t>Dibos</a:t>
            </a:r>
            <a:r>
              <a:rPr lang="en-US" sz="2000" dirty="0" smtClean="0"/>
              <a:t>  P13, D </a:t>
            </a:r>
            <a:r>
              <a:rPr lang="en-US" sz="2000" dirty="0" err="1" smtClean="0"/>
              <a:t>Leguludec</a:t>
            </a:r>
            <a:r>
              <a:rPr lang="en-US" sz="2000" dirty="0" smtClean="0"/>
              <a:t> P7</a:t>
            </a:r>
            <a:endParaRPr lang="en-US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1460500" y="5860534"/>
            <a:ext cx="6121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Comex</a:t>
            </a:r>
            <a:r>
              <a:rPr lang="en-US" sz="2000" dirty="0" smtClean="0"/>
              <a:t> : Y </a:t>
            </a:r>
            <a:r>
              <a:rPr lang="en-US" sz="2000" dirty="0" err="1" smtClean="0"/>
              <a:t>Frapart</a:t>
            </a:r>
            <a:r>
              <a:rPr lang="en-US" sz="2000" dirty="0" smtClean="0"/>
              <a:t>, S Li </a:t>
            </a:r>
            <a:r>
              <a:rPr lang="en-US" sz="2000" dirty="0" err="1" smtClean="0"/>
              <a:t>Thiao</a:t>
            </a:r>
            <a:r>
              <a:rPr lang="en-US" sz="2000" dirty="0" smtClean="0"/>
              <a:t> </a:t>
            </a:r>
            <a:r>
              <a:rPr lang="en-US" sz="2000" dirty="0" err="1" smtClean="0"/>
              <a:t>Té</a:t>
            </a:r>
            <a:r>
              <a:rPr lang="en-US" sz="2000" dirty="0" smtClean="0"/>
              <a:t>, Ph </a:t>
            </a:r>
            <a:r>
              <a:rPr lang="en-US" sz="2000" dirty="0" err="1" smtClean="0"/>
              <a:t>Garteiser</a:t>
            </a:r>
            <a:r>
              <a:rPr lang="en-US" sz="2000" dirty="0" smtClean="0"/>
              <a:t>, C A </a:t>
            </a:r>
            <a:r>
              <a:rPr lang="en-US" sz="2000" dirty="0" err="1" smtClean="0"/>
              <a:t>Cuénod</a:t>
            </a:r>
            <a:endParaRPr lang="en-US" sz="2000" dirty="0"/>
          </a:p>
        </p:txBody>
      </p:sp>
      <p:pic>
        <p:nvPicPr>
          <p:cNvPr id="7" name="Image 6" descr="logo USPC noi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3534" y="836613"/>
            <a:ext cx="3251151" cy="1742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89000" y="52388"/>
            <a:ext cx="7810500" cy="131921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Projet d’Institut hors murs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 « </a:t>
            </a:r>
            <a:r>
              <a:rPr lang="fr-FR" b="1" i="1" dirty="0" smtClean="0"/>
              <a:t>I4Health »</a:t>
            </a:r>
            <a:endParaRPr lang="fr-FR" b="1" i="1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500" y="1384300"/>
            <a:ext cx="9080500" cy="4305300"/>
          </a:xfrm>
        </p:spPr>
        <p:txBody>
          <a:bodyPr/>
          <a:lstStyle/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2000" b="1" dirty="0" smtClean="0"/>
              <a:t>Pérenniser, renforcer et </a:t>
            </a:r>
            <a:r>
              <a:rPr lang="fr-FR" sz="2000" b="1" u="sng" dirty="0" smtClean="0"/>
              <a:t>démultiplier </a:t>
            </a:r>
            <a:r>
              <a:rPr lang="fr-FR" sz="2000" b="1" dirty="0" smtClean="0"/>
              <a:t>les action d’IDV en changeant d’échelle</a:t>
            </a:r>
          </a:p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2000" dirty="0" smtClean="0"/>
              <a:t>Notamment </a:t>
            </a:r>
            <a:r>
              <a:rPr lang="fr-FR" sz="2000" dirty="0" smtClean="0"/>
              <a:t>par: </a:t>
            </a:r>
            <a:endParaRPr lang="fr-FR" sz="2000" dirty="0" smtClean="0"/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Une aide au déploiement et à la sécurisation du </a:t>
            </a:r>
            <a:r>
              <a:rPr lang="fr-FR" sz="2000" b="1" dirty="0" smtClean="0"/>
              <a:t>réseau de communication et d’archivage d’images d’USPC </a:t>
            </a:r>
            <a:r>
              <a:rPr lang="fr-FR" sz="2000" dirty="0" smtClean="0"/>
              <a:t>(collaboration DSI, matériel, personnel support et de liaison</a:t>
            </a:r>
            <a:r>
              <a:rPr lang="fr-FR" sz="2000" dirty="0" smtClean="0"/>
              <a:t>)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Incitation aux projets collaboratifs dans les trois axes d’excellence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Un fond d’amorçage pour des projets (</a:t>
            </a:r>
            <a:r>
              <a:rPr lang="fr-FR" sz="2000" dirty="0" err="1" smtClean="0"/>
              <a:t>pré-ANR</a:t>
            </a:r>
            <a:r>
              <a:rPr lang="fr-FR" sz="2000" dirty="0" smtClean="0"/>
              <a:t> ou H20-20…)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Un fond d’amorçage pour projets de transferts technologiques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Un accueil d’enseignants étrangers de renom (chaires) et d’étudiants étrangers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Le renforcement de l’offre de formation (écoles d’été, formation numérique, information grand public)</a:t>
            </a:r>
          </a:p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endParaRPr lang="fr-FR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5520035"/>
            <a:ext cx="8242300" cy="1169551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fr-FR" sz="2200" i="1" dirty="0" smtClean="0"/>
              <a:t>A l’interface entre les </a:t>
            </a:r>
            <a:r>
              <a:rPr lang="fr-FR" sz="2200" i="1" dirty="0" smtClean="0"/>
              <a:t>p</a:t>
            </a:r>
            <a:r>
              <a:rPr lang="fr-FR" sz="2200" i="1" dirty="0" smtClean="0"/>
              <a:t>ô</a:t>
            </a:r>
            <a:r>
              <a:rPr lang="fr-FR" sz="2200" i="1" dirty="0" smtClean="0"/>
              <a:t>les </a:t>
            </a:r>
            <a:r>
              <a:rPr lang="fr-FR" sz="2200" i="1" dirty="0" smtClean="0"/>
              <a:t>SET et SVS d’USPC et en lien fort avec les plateformes d’imagerie </a:t>
            </a:r>
            <a:r>
              <a:rPr lang="fr-FR" sz="2200" i="1" dirty="0" smtClean="0"/>
              <a:t>l’ </a:t>
            </a:r>
            <a:r>
              <a:rPr lang="fr-FR" sz="2400" i="1" dirty="0" smtClean="0">
                <a:solidFill>
                  <a:srgbClr val="3366FF"/>
                </a:solidFill>
              </a:rPr>
              <a:t>I</a:t>
            </a:r>
            <a:r>
              <a:rPr lang="fr-FR" sz="2200" i="1" dirty="0" smtClean="0"/>
              <a:t>nstitut développera </a:t>
            </a:r>
            <a:r>
              <a:rPr lang="fr-FR" sz="2200" i="1" dirty="0" smtClean="0"/>
              <a:t>des approches</a:t>
            </a:r>
            <a:r>
              <a:rPr lang="fr-FR" sz="2200" i="1" dirty="0" smtClean="0"/>
              <a:t> </a:t>
            </a:r>
            <a:r>
              <a:rPr lang="fr-FR" sz="2000" i="1" dirty="0" smtClean="0">
                <a:solidFill>
                  <a:srgbClr val="3366FF"/>
                </a:solidFill>
              </a:rPr>
              <a:t>I</a:t>
            </a:r>
            <a:r>
              <a:rPr lang="fr-FR" sz="2200" i="1" dirty="0" smtClean="0"/>
              <a:t>nterdisciplinaires </a:t>
            </a:r>
            <a:r>
              <a:rPr lang="fr-FR" sz="2000" i="1" dirty="0" smtClean="0">
                <a:solidFill>
                  <a:srgbClr val="3366FF"/>
                </a:solidFill>
              </a:rPr>
              <a:t>I</a:t>
            </a:r>
            <a:r>
              <a:rPr lang="fr-FR" sz="2200" i="1" dirty="0" smtClean="0"/>
              <a:t>nnovantes </a:t>
            </a:r>
            <a:r>
              <a:rPr lang="fr-FR" sz="2200" i="1" dirty="0" smtClean="0"/>
              <a:t>en</a:t>
            </a:r>
            <a:r>
              <a:rPr lang="fr-FR" sz="2200" i="1" dirty="0" smtClean="0"/>
              <a:t> </a:t>
            </a:r>
            <a:r>
              <a:rPr lang="fr-FR" sz="2000" i="1" dirty="0" smtClean="0">
                <a:solidFill>
                  <a:srgbClr val="3366FF"/>
                </a:solidFill>
              </a:rPr>
              <a:t>I</a:t>
            </a:r>
            <a:r>
              <a:rPr lang="fr-FR" sz="2200" i="1" dirty="0" smtClean="0"/>
              <a:t>magerie </a:t>
            </a:r>
            <a:r>
              <a:rPr lang="fr-FR" sz="2200" i="1" dirty="0" smtClean="0"/>
              <a:t>pour la </a:t>
            </a:r>
            <a:r>
              <a:rPr lang="fr-FR" sz="2200" i="1" dirty="0" smtClean="0"/>
              <a:t>Santé (I4Health)</a:t>
            </a:r>
            <a:endParaRPr lang="en-US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5ECEFB-500A-C146-B1B4-0A862F821CCC}" type="slidenum">
              <a:rPr lang="fr-FR">
                <a:latin typeface="Arial" charset="0"/>
              </a:rPr>
              <a:pPr/>
              <a:t>11</a:t>
            </a:fld>
            <a:endParaRPr lang="fr-FR">
              <a:latin typeface="Arial" charset="0"/>
            </a:endParaRPr>
          </a:p>
        </p:txBody>
      </p:sp>
      <p:sp>
        <p:nvSpPr>
          <p:cNvPr id="30723" name="Titre 1"/>
          <p:cNvSpPr>
            <a:spLocks noGrp="1"/>
          </p:cNvSpPr>
          <p:nvPr>
            <p:ph type="ctrTitle" idx="4294967295"/>
          </p:nvPr>
        </p:nvSpPr>
        <p:spPr>
          <a:xfrm>
            <a:off x="592138" y="503238"/>
            <a:ext cx="7954962" cy="627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>
                <a:latin typeface="Arial Black" charset="0"/>
              </a:rPr>
              <a:t>Imageries du Vivant </a:t>
            </a:r>
            <a:r>
              <a:rPr lang="fr-FR" dirty="0" smtClean="0">
                <a:latin typeface="Arial Black" charset="0"/>
              </a:rPr>
              <a:t>:</a:t>
            </a:r>
            <a:endParaRPr lang="fr-FR" dirty="0">
              <a:latin typeface="Arial Black" charset="0"/>
            </a:endParaRPr>
          </a:p>
        </p:txBody>
      </p:sp>
      <p:sp>
        <p:nvSpPr>
          <p:cNvPr id="30724" name="ZoneTexte 6"/>
          <p:cNvSpPr txBox="1">
            <a:spLocks noChangeArrowheads="1"/>
          </p:cNvSpPr>
          <p:nvPr/>
        </p:nvSpPr>
        <p:spPr bwMode="auto">
          <a:xfrm>
            <a:off x="762000" y="1663700"/>
            <a:ext cx="7785100" cy="40934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endParaRPr lang="fr-FR" sz="2000" dirty="0">
              <a:solidFill>
                <a:srgbClr val="000000"/>
              </a:solidFill>
              <a:ea typeface="Arial" charset="0"/>
              <a:cs typeface="Arial" charset="0"/>
              <a:hlinkClick r:id="rId3"/>
            </a:endParaRPr>
          </a:p>
          <a:p>
            <a:pPr>
              <a:buFont typeface="Arial" charset="0"/>
              <a:buChar char="•"/>
            </a:pP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3"/>
              </a:rPr>
              <a:t>  </a:t>
            </a: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3"/>
              </a:rPr>
              <a:t>bureau-idv@</a:t>
            </a:r>
            <a:r>
              <a:rPr lang="fr-FR" sz="2000" dirty="0" smtClean="0">
                <a:solidFill>
                  <a:srgbClr val="000000"/>
                </a:solidFill>
                <a:ea typeface="Arial" charset="0"/>
                <a:cs typeface="Arial" charset="0"/>
                <a:hlinkClick r:id="rId3"/>
              </a:rPr>
              <a:t>listes.uspc.fr</a:t>
            </a:r>
            <a:r>
              <a:rPr lang="fr-FR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     (contact avec le bureau)</a:t>
            </a:r>
          </a:p>
          <a:p>
            <a:pPr>
              <a:buFont typeface="Arial" charset="0"/>
              <a:buChar char="•"/>
            </a:pPr>
            <a:endParaRPr lang="fr-FR" sz="2000" dirty="0"/>
          </a:p>
          <a:p>
            <a:pPr>
              <a:buFont typeface="Arial" charset="0"/>
              <a:buChar char="•"/>
            </a:pPr>
            <a:endParaRPr lang="fr-FR" sz="2000" dirty="0"/>
          </a:p>
          <a:p>
            <a:pPr>
              <a:buFont typeface="Arial" charset="0"/>
              <a:buChar char="•"/>
            </a:pP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4"/>
              </a:rPr>
              <a:t>  </a:t>
            </a: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4"/>
              </a:rPr>
              <a:t>tout-idv@</a:t>
            </a:r>
            <a:r>
              <a:rPr lang="fr-FR" sz="2000" dirty="0" smtClean="0">
                <a:solidFill>
                  <a:srgbClr val="000000"/>
                </a:solidFill>
                <a:ea typeface="Arial" charset="0"/>
                <a:cs typeface="Arial" charset="0"/>
                <a:hlinkClick r:id="rId4"/>
              </a:rPr>
              <a:t>listes.uspc.fr</a:t>
            </a:r>
            <a:r>
              <a:rPr lang="fr-FR" sz="2000" dirty="0" smtClean="0">
                <a:solidFill>
                  <a:srgbClr val="000000"/>
                </a:solidFill>
                <a:ea typeface="Arial" charset="0"/>
                <a:cs typeface="Arial" charset="0"/>
              </a:rPr>
              <a:t>          (diffusion large modérée)</a:t>
            </a:r>
          </a:p>
          <a:p>
            <a:pPr>
              <a:buFont typeface="Arial" charset="0"/>
              <a:buChar char="•"/>
            </a:pPr>
            <a:endParaRPr lang="fr-FR" sz="20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</a:rPr>
              <a:t> Site web: </a:t>
            </a: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5"/>
              </a:rPr>
              <a:t>http://idv.parisdescartes.fr</a:t>
            </a:r>
            <a:endParaRPr lang="fr-FR" sz="20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</a:rPr>
              <a:t>	Annonce congrès – séminaires</a:t>
            </a:r>
          </a:p>
          <a:p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</a:rPr>
              <a:t>	Annonce de formation</a:t>
            </a:r>
          </a:p>
          <a:p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</a:rPr>
              <a:t>	Site de laboratoire</a:t>
            </a:r>
          </a:p>
          <a:p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</a:rPr>
              <a:t>	</a:t>
            </a:r>
            <a:r>
              <a:rPr lang="fr-FR" sz="2000" dirty="0">
                <a:solidFill>
                  <a:srgbClr val="000000"/>
                </a:solidFill>
                <a:ea typeface="Arial" charset="0"/>
                <a:cs typeface="Arial" charset="0"/>
                <a:hlinkClick r:id="rId6"/>
              </a:rPr>
              <a:t>nicolas.lomenie@mi.parisdescartes.fr</a:t>
            </a:r>
            <a:endParaRPr lang="fr-FR" sz="20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endParaRPr lang="fr-FR" sz="2000" dirty="0" smtClean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endParaRPr lang="fr-FR" sz="2000" dirty="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pic>
        <p:nvPicPr>
          <p:cNvPr id="5" name="Image 4" descr="Logo IDV_modifié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4750" y="4975454"/>
            <a:ext cx="2341207" cy="1563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r 22"/>
          <p:cNvGrpSpPr>
            <a:grpSpLocks/>
          </p:cNvGrpSpPr>
          <p:nvPr/>
        </p:nvGrpSpPr>
        <p:grpSpPr bwMode="auto">
          <a:xfrm>
            <a:off x="601663" y="1963738"/>
            <a:ext cx="6111875" cy="4606925"/>
            <a:chOff x="601133" y="1964267"/>
            <a:chExt cx="6112934" cy="4607044"/>
          </a:xfrm>
        </p:grpSpPr>
        <p:sp>
          <p:nvSpPr>
            <p:cNvPr id="20" name="Forme libre 19"/>
            <p:cNvSpPr/>
            <p:nvPr/>
          </p:nvSpPr>
          <p:spPr>
            <a:xfrm>
              <a:off x="601133" y="1964267"/>
              <a:ext cx="5968446" cy="4605456"/>
            </a:xfrm>
            <a:custGeom>
              <a:avLst/>
              <a:gdLst>
                <a:gd name="connsiteX0" fmla="*/ 304800 w 5969000"/>
                <a:gd name="connsiteY0" fmla="*/ 2455333 h 4605944"/>
                <a:gd name="connsiteX1" fmla="*/ 770467 w 5969000"/>
                <a:gd name="connsiteY1" fmla="*/ 1778000 h 4605944"/>
                <a:gd name="connsiteX2" fmla="*/ 1253067 w 5969000"/>
                <a:gd name="connsiteY2" fmla="*/ 973666 h 4605944"/>
                <a:gd name="connsiteX3" fmla="*/ 2167467 w 5969000"/>
                <a:gd name="connsiteY3" fmla="*/ 254000 h 4605944"/>
                <a:gd name="connsiteX4" fmla="*/ 2700867 w 5969000"/>
                <a:gd name="connsiteY4" fmla="*/ 67733 h 4605944"/>
                <a:gd name="connsiteX5" fmla="*/ 3776134 w 5969000"/>
                <a:gd name="connsiteY5" fmla="*/ 0 h 4605944"/>
                <a:gd name="connsiteX6" fmla="*/ 4343400 w 5969000"/>
                <a:gd name="connsiteY6" fmla="*/ 16933 h 4605944"/>
                <a:gd name="connsiteX7" fmla="*/ 5130800 w 5969000"/>
                <a:gd name="connsiteY7" fmla="*/ 135466 h 4605944"/>
                <a:gd name="connsiteX8" fmla="*/ 5274734 w 5969000"/>
                <a:gd name="connsiteY8" fmla="*/ 889000 h 4605944"/>
                <a:gd name="connsiteX9" fmla="*/ 5706534 w 5969000"/>
                <a:gd name="connsiteY9" fmla="*/ 1270000 h 4605944"/>
                <a:gd name="connsiteX10" fmla="*/ 5833534 w 5969000"/>
                <a:gd name="connsiteY10" fmla="*/ 2277533 h 4605944"/>
                <a:gd name="connsiteX11" fmla="*/ 5969000 w 5969000"/>
                <a:gd name="connsiteY11" fmla="*/ 2683933 h 4605944"/>
                <a:gd name="connsiteX12" fmla="*/ 5774267 w 5969000"/>
                <a:gd name="connsiteY12" fmla="*/ 3539066 h 4605944"/>
                <a:gd name="connsiteX13" fmla="*/ 3996267 w 5969000"/>
                <a:gd name="connsiteY13" fmla="*/ 4597400 h 4605944"/>
                <a:gd name="connsiteX14" fmla="*/ 3767667 w 5969000"/>
                <a:gd name="connsiteY14" fmla="*/ 4605866 h 4605944"/>
                <a:gd name="connsiteX15" fmla="*/ 3623734 w 5969000"/>
                <a:gd name="connsiteY15" fmla="*/ 4546600 h 4605944"/>
                <a:gd name="connsiteX16" fmla="*/ 3412067 w 5969000"/>
                <a:gd name="connsiteY16" fmla="*/ 4538133 h 4605944"/>
                <a:gd name="connsiteX17" fmla="*/ 3149600 w 5969000"/>
                <a:gd name="connsiteY17" fmla="*/ 4597400 h 4605944"/>
                <a:gd name="connsiteX18" fmla="*/ 2065867 w 5969000"/>
                <a:gd name="connsiteY18" fmla="*/ 4207933 h 4605944"/>
                <a:gd name="connsiteX19" fmla="*/ 1397000 w 5969000"/>
                <a:gd name="connsiteY19" fmla="*/ 3937000 h 4605944"/>
                <a:gd name="connsiteX20" fmla="*/ 821267 w 5969000"/>
                <a:gd name="connsiteY20" fmla="*/ 3547533 h 4605944"/>
                <a:gd name="connsiteX21" fmla="*/ 304800 w 5969000"/>
                <a:gd name="connsiteY21" fmla="*/ 3513666 h 4605944"/>
                <a:gd name="connsiteX22" fmla="*/ 177800 w 5969000"/>
                <a:gd name="connsiteY22" fmla="*/ 3395133 h 4605944"/>
                <a:gd name="connsiteX23" fmla="*/ 194734 w 5969000"/>
                <a:gd name="connsiteY23" fmla="*/ 3200400 h 4605944"/>
                <a:gd name="connsiteX24" fmla="*/ 0 w 5969000"/>
                <a:gd name="connsiteY24" fmla="*/ 2895600 h 4605944"/>
                <a:gd name="connsiteX25" fmla="*/ 0 w 5969000"/>
                <a:gd name="connsiteY25" fmla="*/ 2700866 h 4605944"/>
                <a:gd name="connsiteX26" fmla="*/ 304800 w 5969000"/>
                <a:gd name="connsiteY26" fmla="*/ 2455333 h 4605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969000" h="4605944">
                  <a:moveTo>
                    <a:pt x="304800" y="2455333"/>
                  </a:moveTo>
                  <a:lnTo>
                    <a:pt x="770467" y="1778000"/>
                  </a:lnTo>
                  <a:lnTo>
                    <a:pt x="1253067" y="973666"/>
                  </a:lnTo>
                  <a:lnTo>
                    <a:pt x="2167467" y="254000"/>
                  </a:lnTo>
                  <a:lnTo>
                    <a:pt x="2700867" y="67733"/>
                  </a:lnTo>
                  <a:lnTo>
                    <a:pt x="3776134" y="0"/>
                  </a:lnTo>
                  <a:lnTo>
                    <a:pt x="4343400" y="16933"/>
                  </a:lnTo>
                  <a:lnTo>
                    <a:pt x="5130800" y="135466"/>
                  </a:lnTo>
                  <a:lnTo>
                    <a:pt x="5274734" y="889000"/>
                  </a:lnTo>
                  <a:lnTo>
                    <a:pt x="5706534" y="1270000"/>
                  </a:lnTo>
                  <a:lnTo>
                    <a:pt x="5833534" y="2277533"/>
                  </a:lnTo>
                  <a:cubicBezTo>
                    <a:pt x="5953647" y="2689352"/>
                    <a:pt x="5810956" y="2683933"/>
                    <a:pt x="5969000" y="2683933"/>
                  </a:cubicBezTo>
                  <a:lnTo>
                    <a:pt x="5774267" y="3539066"/>
                  </a:lnTo>
                  <a:lnTo>
                    <a:pt x="3996267" y="4597400"/>
                  </a:lnTo>
                  <a:lnTo>
                    <a:pt x="3767667" y="4605866"/>
                  </a:lnTo>
                  <a:cubicBezTo>
                    <a:pt x="3621073" y="4554127"/>
                    <a:pt x="3623734" y="4605944"/>
                    <a:pt x="3623734" y="4546600"/>
                  </a:cubicBezTo>
                  <a:lnTo>
                    <a:pt x="3412067" y="4538133"/>
                  </a:lnTo>
                  <a:lnTo>
                    <a:pt x="3149600" y="4597400"/>
                  </a:lnTo>
                  <a:lnTo>
                    <a:pt x="2065867" y="4207933"/>
                  </a:lnTo>
                  <a:lnTo>
                    <a:pt x="1397000" y="3937000"/>
                  </a:lnTo>
                  <a:lnTo>
                    <a:pt x="821267" y="3547533"/>
                  </a:lnTo>
                  <a:lnTo>
                    <a:pt x="304800" y="3513666"/>
                  </a:lnTo>
                  <a:lnTo>
                    <a:pt x="177800" y="3395133"/>
                  </a:lnTo>
                  <a:lnTo>
                    <a:pt x="194734" y="3200400"/>
                  </a:lnTo>
                  <a:lnTo>
                    <a:pt x="0" y="2895600"/>
                  </a:lnTo>
                  <a:lnTo>
                    <a:pt x="0" y="2700866"/>
                  </a:lnTo>
                  <a:lnTo>
                    <a:pt x="304800" y="245533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745620" y="3978856"/>
              <a:ext cx="5968447" cy="2592455"/>
            </a:xfrm>
            <a:custGeom>
              <a:avLst/>
              <a:gdLst>
                <a:gd name="connsiteX0" fmla="*/ 0 w 5969000"/>
                <a:gd name="connsiteY0" fmla="*/ 1930400 h 2591978"/>
                <a:gd name="connsiteX1" fmla="*/ 414866 w 5969000"/>
                <a:gd name="connsiteY1" fmla="*/ 1507067 h 2591978"/>
                <a:gd name="connsiteX2" fmla="*/ 1083733 w 5969000"/>
                <a:gd name="connsiteY2" fmla="*/ 584200 h 2591978"/>
                <a:gd name="connsiteX3" fmla="*/ 1583266 w 5969000"/>
                <a:gd name="connsiteY3" fmla="*/ 0 h 2591978"/>
                <a:gd name="connsiteX4" fmla="*/ 2413000 w 5969000"/>
                <a:gd name="connsiteY4" fmla="*/ 33867 h 2591978"/>
                <a:gd name="connsiteX5" fmla="*/ 3073400 w 5969000"/>
                <a:gd name="connsiteY5" fmla="*/ 321734 h 2591978"/>
                <a:gd name="connsiteX6" fmla="*/ 3793066 w 5969000"/>
                <a:gd name="connsiteY6" fmla="*/ 787400 h 2591978"/>
                <a:gd name="connsiteX7" fmla="*/ 4792133 w 5969000"/>
                <a:gd name="connsiteY7" fmla="*/ 2015067 h 2591978"/>
                <a:gd name="connsiteX8" fmla="*/ 5223933 w 5969000"/>
                <a:gd name="connsiteY8" fmla="*/ 2446867 h 2591978"/>
                <a:gd name="connsiteX9" fmla="*/ 5545666 w 5969000"/>
                <a:gd name="connsiteY9" fmla="*/ 2590800 h 2591978"/>
                <a:gd name="connsiteX10" fmla="*/ 5969000 w 5969000"/>
                <a:gd name="connsiteY10" fmla="*/ 2506134 h 2591978"/>
                <a:gd name="connsiteX11" fmla="*/ 5969000 w 5969000"/>
                <a:gd name="connsiteY11" fmla="*/ 2506134 h 2591978"/>
                <a:gd name="connsiteX12" fmla="*/ 5969000 w 5969000"/>
                <a:gd name="connsiteY12" fmla="*/ 2506134 h 2591978"/>
                <a:gd name="connsiteX13" fmla="*/ 5969000 w 5969000"/>
                <a:gd name="connsiteY13" fmla="*/ 2506134 h 25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69000" h="2591978">
                  <a:moveTo>
                    <a:pt x="0" y="1930400"/>
                  </a:moveTo>
                  <a:cubicBezTo>
                    <a:pt x="138259" y="1789260"/>
                    <a:pt x="275167" y="1646782"/>
                    <a:pt x="414866" y="1507067"/>
                  </a:cubicBezTo>
                  <a:cubicBezTo>
                    <a:pt x="635959" y="1198103"/>
                    <a:pt x="703811" y="584200"/>
                    <a:pt x="1083733" y="584200"/>
                  </a:cubicBezTo>
                  <a:lnTo>
                    <a:pt x="1583266" y="0"/>
                  </a:lnTo>
                  <a:lnTo>
                    <a:pt x="2413000" y="33867"/>
                  </a:lnTo>
                  <a:lnTo>
                    <a:pt x="3073400" y="321734"/>
                  </a:lnTo>
                  <a:cubicBezTo>
                    <a:pt x="3312445" y="478252"/>
                    <a:pt x="3507338" y="787400"/>
                    <a:pt x="3793066" y="787400"/>
                  </a:cubicBezTo>
                  <a:lnTo>
                    <a:pt x="4792133" y="2015067"/>
                  </a:lnTo>
                  <a:cubicBezTo>
                    <a:pt x="4937457" y="2157596"/>
                    <a:pt x="5427485" y="2446867"/>
                    <a:pt x="5223933" y="2446867"/>
                  </a:cubicBezTo>
                  <a:cubicBezTo>
                    <a:pt x="5539764" y="2591978"/>
                    <a:pt x="5422283" y="2590800"/>
                    <a:pt x="5545666" y="2590800"/>
                  </a:cubicBez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</a:path>
              </a:pathLst>
            </a:custGeom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7410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 smtClean="0">
              <a:solidFill>
                <a:srgbClr val="000000"/>
              </a:solidFill>
              <a:ea typeface="ＭＳ Ｐゴシック" pitchFamily="-107" charset="-128"/>
            </a:endParaRPr>
          </a:p>
          <a:p>
            <a:endParaRPr lang="en-GB" dirty="0" smtClean="0">
              <a:solidFill>
                <a:srgbClr val="000000"/>
              </a:solidFill>
              <a:ea typeface="ＭＳ Ｐゴシック" pitchFamily="-107" charset="-128"/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idx="4294967295"/>
          </p:nvPr>
        </p:nvSpPr>
        <p:spPr>
          <a:xfrm>
            <a:off x="2642394" y="114300"/>
            <a:ext cx="6119812" cy="11334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2800" dirty="0" smtClean="0"/>
              <a:t>Sites de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génération d’images de pointe </a:t>
            </a:r>
            <a:r>
              <a:rPr lang="fr-FR" sz="2800" dirty="0" smtClean="0"/>
              <a:t>réparties sur tout le périmètre d’USPC</a:t>
            </a:r>
            <a:endParaRPr lang="fr-FR" sz="2800" dirty="0"/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137025" y="2281238"/>
            <a:ext cx="2471738" cy="1838325"/>
          </a:xfrm>
          <a:prstGeom prst="wedgeRoundRectCallout">
            <a:avLst>
              <a:gd name="adj1" fmla="val -70088"/>
              <a:gd name="adj2" fmla="val 57250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Sts </a:t>
            </a:r>
            <a:r>
              <a:rPr lang="en-GB" sz="1200" dirty="0" err="1">
                <a:solidFill>
                  <a:srgbClr val="000000"/>
                </a:solidFill>
              </a:rPr>
              <a:t>Pères</a:t>
            </a:r>
            <a:r>
              <a:rPr lang="en-GB" sz="1200">
                <a:solidFill>
                  <a:srgbClr val="000000"/>
                </a:solidFill>
              </a:rPr>
              <a:t> Biomedical Center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Cell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Electron microscopy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AFM on cells, physics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Frontwave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EPR Imaging, µ-CT</a:t>
            </a:r>
          </a:p>
        </p:txBody>
      </p:sp>
      <p:sp>
        <p:nvSpPr>
          <p:cNvPr id="17414" name="AutoShape 3"/>
          <p:cNvSpPr>
            <a:spLocks noChangeArrowheads="1"/>
          </p:cNvSpPr>
          <p:nvPr/>
        </p:nvSpPr>
        <p:spPr bwMode="auto">
          <a:xfrm>
            <a:off x="946150" y="4089400"/>
            <a:ext cx="1862138" cy="685800"/>
          </a:xfrm>
          <a:prstGeom prst="wedgeRoundRectCallout">
            <a:avLst>
              <a:gd name="adj1" fmla="val -23000"/>
              <a:gd name="adj2" fmla="val 97125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HEGP :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Small animal IRM 4.7T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Cell visio … PET-CT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PET -US</a:t>
            </a:r>
          </a:p>
        </p:txBody>
      </p:sp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" y="520700"/>
            <a:ext cx="2381250" cy="1214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6" name="AutoShape 5"/>
          <p:cNvSpPr>
            <a:spLocks noChangeArrowheads="1"/>
          </p:cNvSpPr>
          <p:nvPr/>
        </p:nvSpPr>
        <p:spPr bwMode="auto">
          <a:xfrm>
            <a:off x="1955800" y="5127625"/>
            <a:ext cx="1262063" cy="790575"/>
          </a:xfrm>
          <a:prstGeom prst="wedgeRoundRectCallout">
            <a:avLst>
              <a:gd name="adj1" fmla="val 25894"/>
              <a:gd name="adj2" fmla="val -85801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Necker Hosp.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Cell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Imagine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Lumière</a:t>
            </a:r>
          </a:p>
        </p:txBody>
      </p:sp>
      <p:sp>
        <p:nvSpPr>
          <p:cNvPr id="17417" name="AutoShape 6"/>
          <p:cNvSpPr>
            <a:spLocks noChangeArrowheads="1"/>
          </p:cNvSpPr>
          <p:nvPr/>
        </p:nvSpPr>
        <p:spPr bwMode="auto">
          <a:xfrm>
            <a:off x="2790825" y="5991225"/>
            <a:ext cx="1181100" cy="688975"/>
          </a:xfrm>
          <a:prstGeom prst="wedgeRoundRectCallout">
            <a:avLst>
              <a:gd name="adj1" fmla="val -26412"/>
              <a:gd name="adj2" fmla="val -67639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Odontology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Maxilo Facial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Radiology</a:t>
            </a:r>
          </a:p>
        </p:txBody>
      </p:sp>
      <p:sp>
        <p:nvSpPr>
          <p:cNvPr id="17418" name="AutoShape 7"/>
          <p:cNvSpPr>
            <a:spLocks noChangeArrowheads="1"/>
          </p:cNvSpPr>
          <p:nvPr/>
        </p:nvSpPr>
        <p:spPr bwMode="auto">
          <a:xfrm>
            <a:off x="4260850" y="5735638"/>
            <a:ext cx="1441450" cy="596900"/>
          </a:xfrm>
          <a:prstGeom prst="wedgeRoundRectCallout">
            <a:avLst>
              <a:gd name="adj1" fmla="val -72852"/>
              <a:gd name="adj2" fmla="val -49954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St Anne Hosp.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Brain Imaging 3T</a:t>
            </a:r>
          </a:p>
        </p:txBody>
      </p:sp>
      <p:sp>
        <p:nvSpPr>
          <p:cNvPr id="17419" name="AutoShape 8"/>
          <p:cNvSpPr>
            <a:spLocks noChangeArrowheads="1"/>
          </p:cNvSpPr>
          <p:nvPr/>
        </p:nvSpPr>
        <p:spPr bwMode="auto">
          <a:xfrm>
            <a:off x="4160838" y="4876800"/>
            <a:ext cx="1757362" cy="736600"/>
          </a:xfrm>
          <a:prstGeom prst="wedgeRoundRectCallout">
            <a:avLst>
              <a:gd name="adj1" fmla="val -56667"/>
              <a:gd name="adj2" fmla="val 16648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Cochin Hosp.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Cell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Animal echography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Optoacoustique</a:t>
            </a:r>
          </a:p>
        </p:txBody>
      </p:sp>
      <p:sp>
        <p:nvSpPr>
          <p:cNvPr id="17420" name="AutoShape 9"/>
          <p:cNvSpPr>
            <a:spLocks noChangeArrowheads="1"/>
          </p:cNvSpPr>
          <p:nvPr/>
        </p:nvSpPr>
        <p:spPr bwMode="auto">
          <a:xfrm>
            <a:off x="1497013" y="2846388"/>
            <a:ext cx="1949450" cy="1071562"/>
          </a:xfrm>
          <a:prstGeom prst="wedgeRoundRectCallout">
            <a:avLst>
              <a:gd name="adj1" fmla="val 58250"/>
              <a:gd name="adj2" fmla="val 133477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Pharmacy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MRI,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Animal fluorescence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7421" name="AutoShape 10"/>
          <p:cNvSpPr>
            <a:spLocks noChangeArrowheads="1"/>
          </p:cNvSpPr>
          <p:nvPr/>
        </p:nvSpPr>
        <p:spPr bwMode="auto">
          <a:xfrm>
            <a:off x="4437063" y="4210050"/>
            <a:ext cx="1565275" cy="633413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Cordeliers center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Cell Imaging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Echography</a:t>
            </a:r>
          </a:p>
        </p:txBody>
      </p:sp>
      <p:sp>
        <p:nvSpPr>
          <p:cNvPr id="20493" name="AutoShape 11"/>
          <p:cNvSpPr>
            <a:spLocks noChangeArrowheads="1"/>
          </p:cNvSpPr>
          <p:nvPr/>
        </p:nvSpPr>
        <p:spPr bwMode="auto">
          <a:xfrm>
            <a:off x="3355975" y="1249363"/>
            <a:ext cx="1754188" cy="630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chemeClr val="tx2">
              <a:lumMod val="40000"/>
              <a:lumOff val="60000"/>
              <a:alpha val="50195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>
                <a:solidFill>
                  <a:srgbClr val="000000"/>
                </a:solidFill>
              </a:rPr>
              <a:t>Bichat-Beaujon Hosp.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>
                <a:solidFill>
                  <a:srgbClr val="000000"/>
                </a:solidFill>
              </a:rPr>
              <a:t>SPECT TEP ...IRM 7T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17423" name="AutoShape 12"/>
          <p:cNvSpPr>
            <a:spLocks noChangeArrowheads="1"/>
          </p:cNvSpPr>
          <p:nvPr/>
        </p:nvSpPr>
        <p:spPr bwMode="auto">
          <a:xfrm>
            <a:off x="5546725" y="5559425"/>
            <a:ext cx="889000" cy="388938"/>
          </a:xfrm>
          <a:prstGeom prst="wedgeRoundRectCallout">
            <a:avLst>
              <a:gd name="adj1" fmla="val -126870"/>
              <a:gd name="adj2" fmla="val -24894"/>
              <a:gd name="adj3" fmla="val 16667"/>
            </a:avLst>
          </a:prstGeom>
          <a:solidFill>
            <a:srgbClr val="8EB4E3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J. Monod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Instiute</a:t>
            </a:r>
          </a:p>
        </p:txBody>
      </p:sp>
      <p:sp>
        <p:nvSpPr>
          <p:cNvPr id="17424" name="AutoShape 13"/>
          <p:cNvSpPr>
            <a:spLocks noChangeArrowheads="1"/>
          </p:cNvSpPr>
          <p:nvPr/>
        </p:nvSpPr>
        <p:spPr bwMode="auto">
          <a:xfrm>
            <a:off x="1065213" y="541338"/>
            <a:ext cx="1117600" cy="757237"/>
          </a:xfrm>
          <a:prstGeom prst="wedgeRoundRectCallout">
            <a:avLst>
              <a:gd name="adj1" fmla="val -96620"/>
              <a:gd name="adj2" fmla="val 11833"/>
              <a:gd name="adj3" fmla="val 16667"/>
            </a:avLst>
          </a:prstGeom>
          <a:solidFill>
            <a:srgbClr val="99CCFF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CYCERON Caen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Brain f-IRM </a:t>
            </a:r>
          </a:p>
        </p:txBody>
      </p:sp>
      <p:pic>
        <p:nvPicPr>
          <p:cNvPr id="17425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5913" y="6148388"/>
            <a:ext cx="10795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26" name="ZoneTexte 18"/>
          <p:cNvSpPr txBox="1">
            <a:spLocks noChangeArrowheads="1"/>
          </p:cNvSpPr>
          <p:nvPr/>
        </p:nvSpPr>
        <p:spPr bwMode="auto">
          <a:xfrm>
            <a:off x="6794500" y="1816100"/>
            <a:ext cx="2273300" cy="4246563"/>
          </a:xfrm>
          <a:prstGeom prst="rect">
            <a:avLst/>
          </a:prstGeom>
          <a:noFill/>
          <a:ln w="28575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dirty="0"/>
              <a:t>+ Services d’imagerie</a:t>
            </a:r>
          </a:p>
          <a:p>
            <a:r>
              <a:rPr lang="fr-FR" dirty="0"/>
              <a:t>des Hôpitaux:</a:t>
            </a:r>
          </a:p>
          <a:p>
            <a:r>
              <a:rPr lang="fr-FR" dirty="0"/>
              <a:t>- HEGP*</a:t>
            </a:r>
          </a:p>
          <a:p>
            <a:pPr>
              <a:buFontTx/>
              <a:buChar char="-"/>
            </a:pPr>
            <a:r>
              <a:rPr lang="fr-FR" dirty="0"/>
              <a:t> Necker</a:t>
            </a:r>
          </a:p>
          <a:p>
            <a:pPr>
              <a:buFontTx/>
              <a:buChar char="-"/>
            </a:pPr>
            <a:r>
              <a:rPr lang="fr-FR" dirty="0"/>
              <a:t> Cochin*</a:t>
            </a:r>
          </a:p>
          <a:p>
            <a:pPr>
              <a:buFontTx/>
              <a:buChar char="-"/>
            </a:pPr>
            <a:r>
              <a:rPr lang="fr-FR" dirty="0"/>
              <a:t> St Anne</a:t>
            </a:r>
          </a:p>
          <a:p>
            <a:pPr>
              <a:buFontTx/>
              <a:buChar char="-"/>
            </a:pPr>
            <a:r>
              <a:rPr lang="fr-FR" dirty="0"/>
              <a:t> Beaujon</a:t>
            </a:r>
          </a:p>
          <a:p>
            <a:pPr>
              <a:buFontTx/>
              <a:buChar char="-"/>
            </a:pPr>
            <a:r>
              <a:rPr lang="fr-FR" dirty="0"/>
              <a:t> Bichat*</a:t>
            </a:r>
          </a:p>
          <a:p>
            <a:pPr>
              <a:buFontTx/>
              <a:buChar char="-"/>
            </a:pPr>
            <a:r>
              <a:rPr lang="fr-FR" dirty="0"/>
              <a:t> St Louis*</a:t>
            </a:r>
          </a:p>
          <a:p>
            <a:pPr>
              <a:buFontTx/>
              <a:buChar char="-"/>
            </a:pPr>
            <a:r>
              <a:rPr lang="fr-FR" dirty="0"/>
              <a:t> Lariboisière</a:t>
            </a:r>
          </a:p>
          <a:p>
            <a:pPr>
              <a:buFontTx/>
              <a:buChar char="-"/>
            </a:pPr>
            <a:r>
              <a:rPr lang="fr-FR" dirty="0"/>
              <a:t> Avicenne*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dirty="0"/>
              <a:t> * Radiologie et Médecine Nucléaire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22"/>
          <p:cNvGrpSpPr>
            <a:grpSpLocks/>
          </p:cNvGrpSpPr>
          <p:nvPr/>
        </p:nvGrpSpPr>
        <p:grpSpPr bwMode="auto">
          <a:xfrm>
            <a:off x="601663" y="1963738"/>
            <a:ext cx="6111875" cy="4606925"/>
            <a:chOff x="601133" y="1964267"/>
            <a:chExt cx="6112934" cy="4607044"/>
          </a:xfrm>
        </p:grpSpPr>
        <p:sp>
          <p:nvSpPr>
            <p:cNvPr id="21" name="Forme libre 20"/>
            <p:cNvSpPr/>
            <p:nvPr/>
          </p:nvSpPr>
          <p:spPr>
            <a:xfrm>
              <a:off x="601133" y="1964267"/>
              <a:ext cx="5968446" cy="4605456"/>
            </a:xfrm>
            <a:custGeom>
              <a:avLst/>
              <a:gdLst>
                <a:gd name="connsiteX0" fmla="*/ 304800 w 5969000"/>
                <a:gd name="connsiteY0" fmla="*/ 2455333 h 4605944"/>
                <a:gd name="connsiteX1" fmla="*/ 770467 w 5969000"/>
                <a:gd name="connsiteY1" fmla="*/ 1778000 h 4605944"/>
                <a:gd name="connsiteX2" fmla="*/ 1253067 w 5969000"/>
                <a:gd name="connsiteY2" fmla="*/ 973666 h 4605944"/>
                <a:gd name="connsiteX3" fmla="*/ 2167467 w 5969000"/>
                <a:gd name="connsiteY3" fmla="*/ 254000 h 4605944"/>
                <a:gd name="connsiteX4" fmla="*/ 2700867 w 5969000"/>
                <a:gd name="connsiteY4" fmla="*/ 67733 h 4605944"/>
                <a:gd name="connsiteX5" fmla="*/ 3776134 w 5969000"/>
                <a:gd name="connsiteY5" fmla="*/ 0 h 4605944"/>
                <a:gd name="connsiteX6" fmla="*/ 4343400 w 5969000"/>
                <a:gd name="connsiteY6" fmla="*/ 16933 h 4605944"/>
                <a:gd name="connsiteX7" fmla="*/ 5130800 w 5969000"/>
                <a:gd name="connsiteY7" fmla="*/ 135466 h 4605944"/>
                <a:gd name="connsiteX8" fmla="*/ 5274734 w 5969000"/>
                <a:gd name="connsiteY8" fmla="*/ 889000 h 4605944"/>
                <a:gd name="connsiteX9" fmla="*/ 5706534 w 5969000"/>
                <a:gd name="connsiteY9" fmla="*/ 1270000 h 4605944"/>
                <a:gd name="connsiteX10" fmla="*/ 5833534 w 5969000"/>
                <a:gd name="connsiteY10" fmla="*/ 2277533 h 4605944"/>
                <a:gd name="connsiteX11" fmla="*/ 5969000 w 5969000"/>
                <a:gd name="connsiteY11" fmla="*/ 2683933 h 4605944"/>
                <a:gd name="connsiteX12" fmla="*/ 5774267 w 5969000"/>
                <a:gd name="connsiteY12" fmla="*/ 3539066 h 4605944"/>
                <a:gd name="connsiteX13" fmla="*/ 3996267 w 5969000"/>
                <a:gd name="connsiteY13" fmla="*/ 4597400 h 4605944"/>
                <a:gd name="connsiteX14" fmla="*/ 3767667 w 5969000"/>
                <a:gd name="connsiteY14" fmla="*/ 4605866 h 4605944"/>
                <a:gd name="connsiteX15" fmla="*/ 3623734 w 5969000"/>
                <a:gd name="connsiteY15" fmla="*/ 4546600 h 4605944"/>
                <a:gd name="connsiteX16" fmla="*/ 3412067 w 5969000"/>
                <a:gd name="connsiteY16" fmla="*/ 4538133 h 4605944"/>
                <a:gd name="connsiteX17" fmla="*/ 3149600 w 5969000"/>
                <a:gd name="connsiteY17" fmla="*/ 4597400 h 4605944"/>
                <a:gd name="connsiteX18" fmla="*/ 2065867 w 5969000"/>
                <a:gd name="connsiteY18" fmla="*/ 4207933 h 4605944"/>
                <a:gd name="connsiteX19" fmla="*/ 1397000 w 5969000"/>
                <a:gd name="connsiteY19" fmla="*/ 3937000 h 4605944"/>
                <a:gd name="connsiteX20" fmla="*/ 821267 w 5969000"/>
                <a:gd name="connsiteY20" fmla="*/ 3547533 h 4605944"/>
                <a:gd name="connsiteX21" fmla="*/ 304800 w 5969000"/>
                <a:gd name="connsiteY21" fmla="*/ 3513666 h 4605944"/>
                <a:gd name="connsiteX22" fmla="*/ 177800 w 5969000"/>
                <a:gd name="connsiteY22" fmla="*/ 3395133 h 4605944"/>
                <a:gd name="connsiteX23" fmla="*/ 194734 w 5969000"/>
                <a:gd name="connsiteY23" fmla="*/ 3200400 h 4605944"/>
                <a:gd name="connsiteX24" fmla="*/ 0 w 5969000"/>
                <a:gd name="connsiteY24" fmla="*/ 2895600 h 4605944"/>
                <a:gd name="connsiteX25" fmla="*/ 0 w 5969000"/>
                <a:gd name="connsiteY25" fmla="*/ 2700866 h 4605944"/>
                <a:gd name="connsiteX26" fmla="*/ 304800 w 5969000"/>
                <a:gd name="connsiteY26" fmla="*/ 2455333 h 4605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969000" h="4605944">
                  <a:moveTo>
                    <a:pt x="304800" y="2455333"/>
                  </a:moveTo>
                  <a:lnTo>
                    <a:pt x="770467" y="1778000"/>
                  </a:lnTo>
                  <a:lnTo>
                    <a:pt x="1253067" y="973666"/>
                  </a:lnTo>
                  <a:lnTo>
                    <a:pt x="2167467" y="254000"/>
                  </a:lnTo>
                  <a:lnTo>
                    <a:pt x="2700867" y="67733"/>
                  </a:lnTo>
                  <a:lnTo>
                    <a:pt x="3776134" y="0"/>
                  </a:lnTo>
                  <a:lnTo>
                    <a:pt x="4343400" y="16933"/>
                  </a:lnTo>
                  <a:lnTo>
                    <a:pt x="5130800" y="135466"/>
                  </a:lnTo>
                  <a:lnTo>
                    <a:pt x="5274734" y="889000"/>
                  </a:lnTo>
                  <a:lnTo>
                    <a:pt x="5706534" y="1270000"/>
                  </a:lnTo>
                  <a:lnTo>
                    <a:pt x="5833534" y="2277533"/>
                  </a:lnTo>
                  <a:cubicBezTo>
                    <a:pt x="5953647" y="2689352"/>
                    <a:pt x="5810956" y="2683933"/>
                    <a:pt x="5969000" y="2683933"/>
                  </a:cubicBezTo>
                  <a:lnTo>
                    <a:pt x="5774267" y="3539066"/>
                  </a:lnTo>
                  <a:lnTo>
                    <a:pt x="3996267" y="4597400"/>
                  </a:lnTo>
                  <a:lnTo>
                    <a:pt x="3767667" y="4605866"/>
                  </a:lnTo>
                  <a:cubicBezTo>
                    <a:pt x="3621073" y="4554127"/>
                    <a:pt x="3623734" y="4605944"/>
                    <a:pt x="3623734" y="4546600"/>
                  </a:cubicBezTo>
                  <a:lnTo>
                    <a:pt x="3412067" y="4538133"/>
                  </a:lnTo>
                  <a:lnTo>
                    <a:pt x="3149600" y="4597400"/>
                  </a:lnTo>
                  <a:lnTo>
                    <a:pt x="2065867" y="4207933"/>
                  </a:lnTo>
                  <a:lnTo>
                    <a:pt x="1397000" y="3937000"/>
                  </a:lnTo>
                  <a:lnTo>
                    <a:pt x="821267" y="3547533"/>
                  </a:lnTo>
                  <a:lnTo>
                    <a:pt x="304800" y="3513666"/>
                  </a:lnTo>
                  <a:lnTo>
                    <a:pt x="177800" y="3395133"/>
                  </a:lnTo>
                  <a:lnTo>
                    <a:pt x="194734" y="3200400"/>
                  </a:lnTo>
                  <a:lnTo>
                    <a:pt x="0" y="2895600"/>
                  </a:lnTo>
                  <a:lnTo>
                    <a:pt x="0" y="2700866"/>
                  </a:lnTo>
                  <a:lnTo>
                    <a:pt x="304800" y="245533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745620" y="3978856"/>
              <a:ext cx="5968447" cy="2592455"/>
            </a:xfrm>
            <a:custGeom>
              <a:avLst/>
              <a:gdLst>
                <a:gd name="connsiteX0" fmla="*/ 0 w 5969000"/>
                <a:gd name="connsiteY0" fmla="*/ 1930400 h 2591978"/>
                <a:gd name="connsiteX1" fmla="*/ 414866 w 5969000"/>
                <a:gd name="connsiteY1" fmla="*/ 1507067 h 2591978"/>
                <a:gd name="connsiteX2" fmla="*/ 1083733 w 5969000"/>
                <a:gd name="connsiteY2" fmla="*/ 584200 h 2591978"/>
                <a:gd name="connsiteX3" fmla="*/ 1583266 w 5969000"/>
                <a:gd name="connsiteY3" fmla="*/ 0 h 2591978"/>
                <a:gd name="connsiteX4" fmla="*/ 2413000 w 5969000"/>
                <a:gd name="connsiteY4" fmla="*/ 33867 h 2591978"/>
                <a:gd name="connsiteX5" fmla="*/ 3073400 w 5969000"/>
                <a:gd name="connsiteY5" fmla="*/ 321734 h 2591978"/>
                <a:gd name="connsiteX6" fmla="*/ 3793066 w 5969000"/>
                <a:gd name="connsiteY6" fmla="*/ 787400 h 2591978"/>
                <a:gd name="connsiteX7" fmla="*/ 4792133 w 5969000"/>
                <a:gd name="connsiteY7" fmla="*/ 2015067 h 2591978"/>
                <a:gd name="connsiteX8" fmla="*/ 5223933 w 5969000"/>
                <a:gd name="connsiteY8" fmla="*/ 2446867 h 2591978"/>
                <a:gd name="connsiteX9" fmla="*/ 5545666 w 5969000"/>
                <a:gd name="connsiteY9" fmla="*/ 2590800 h 2591978"/>
                <a:gd name="connsiteX10" fmla="*/ 5969000 w 5969000"/>
                <a:gd name="connsiteY10" fmla="*/ 2506134 h 2591978"/>
                <a:gd name="connsiteX11" fmla="*/ 5969000 w 5969000"/>
                <a:gd name="connsiteY11" fmla="*/ 2506134 h 2591978"/>
                <a:gd name="connsiteX12" fmla="*/ 5969000 w 5969000"/>
                <a:gd name="connsiteY12" fmla="*/ 2506134 h 2591978"/>
                <a:gd name="connsiteX13" fmla="*/ 5969000 w 5969000"/>
                <a:gd name="connsiteY13" fmla="*/ 2506134 h 25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69000" h="2591978">
                  <a:moveTo>
                    <a:pt x="0" y="1930400"/>
                  </a:moveTo>
                  <a:cubicBezTo>
                    <a:pt x="138259" y="1789260"/>
                    <a:pt x="275167" y="1646782"/>
                    <a:pt x="414866" y="1507067"/>
                  </a:cubicBezTo>
                  <a:cubicBezTo>
                    <a:pt x="635959" y="1198103"/>
                    <a:pt x="703811" y="584200"/>
                    <a:pt x="1083733" y="584200"/>
                  </a:cubicBezTo>
                  <a:lnTo>
                    <a:pt x="1583266" y="0"/>
                  </a:lnTo>
                  <a:lnTo>
                    <a:pt x="2413000" y="33867"/>
                  </a:lnTo>
                  <a:lnTo>
                    <a:pt x="3073400" y="321734"/>
                  </a:lnTo>
                  <a:cubicBezTo>
                    <a:pt x="3312445" y="478252"/>
                    <a:pt x="3507338" y="787400"/>
                    <a:pt x="3793066" y="787400"/>
                  </a:cubicBezTo>
                  <a:lnTo>
                    <a:pt x="4792133" y="2015067"/>
                  </a:lnTo>
                  <a:cubicBezTo>
                    <a:pt x="4937457" y="2157596"/>
                    <a:pt x="5427485" y="2446867"/>
                    <a:pt x="5223933" y="2446867"/>
                  </a:cubicBezTo>
                  <a:cubicBezTo>
                    <a:pt x="5539764" y="2591978"/>
                    <a:pt x="5422283" y="2590800"/>
                    <a:pt x="5545666" y="2590800"/>
                  </a:cubicBez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</a:path>
              </a:pathLst>
            </a:custGeom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94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</p:txBody>
      </p:sp>
      <p:sp>
        <p:nvSpPr>
          <p:cNvPr id="18" name="Titre 17"/>
          <p:cNvSpPr>
            <a:spLocks noGrp="1"/>
          </p:cNvSpPr>
          <p:nvPr>
            <p:ph type="title" idx="4294967295"/>
          </p:nvPr>
        </p:nvSpPr>
        <p:spPr>
          <a:xfrm>
            <a:off x="3024188" y="838200"/>
            <a:ext cx="6119812" cy="850900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Sites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d’analyse et de traitement d’images </a:t>
            </a:r>
            <a:r>
              <a:rPr lang="fr-FR" sz="2400" dirty="0" smtClean="0"/>
              <a:t>réparties sur tout le périmètre d’USPC</a:t>
            </a:r>
            <a:endParaRPr lang="fr-FR" sz="2400" dirty="0"/>
          </a:p>
        </p:txBody>
      </p:sp>
      <p:sp>
        <p:nvSpPr>
          <p:cNvPr id="19461" name="AutoShape 2"/>
          <p:cNvSpPr>
            <a:spLocks noChangeArrowheads="1"/>
          </p:cNvSpPr>
          <p:nvPr/>
        </p:nvSpPr>
        <p:spPr bwMode="auto">
          <a:xfrm>
            <a:off x="4137025" y="3086100"/>
            <a:ext cx="2471738" cy="1020763"/>
          </a:xfrm>
          <a:prstGeom prst="wedgeRoundRectCallout">
            <a:avLst>
              <a:gd name="adj1" fmla="val -70088"/>
              <a:gd name="adj2" fmla="val 57250"/>
              <a:gd name="adj3" fmla="val 16667"/>
            </a:avLst>
          </a:prstGeom>
          <a:solidFill>
            <a:srgbClr val="FF6600">
              <a:alpha val="50195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Sts Pères Biomedical Center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Lipade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Map5</a:t>
            </a:r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946150" y="4368800"/>
            <a:ext cx="1631950" cy="393700"/>
          </a:xfrm>
          <a:prstGeom prst="wedgeRoundRectCallout">
            <a:avLst>
              <a:gd name="adj1" fmla="val -23000"/>
              <a:gd name="adj2" fmla="val 97125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HEGP  - Parcc:</a:t>
            </a:r>
          </a:p>
        </p:txBody>
      </p:sp>
      <p:sp>
        <p:nvSpPr>
          <p:cNvPr id="19463" name="AutoShape 5"/>
          <p:cNvSpPr>
            <a:spLocks noChangeArrowheads="1"/>
          </p:cNvSpPr>
          <p:nvPr/>
        </p:nvSpPr>
        <p:spPr bwMode="auto">
          <a:xfrm>
            <a:off x="2032000" y="5114925"/>
            <a:ext cx="1185863" cy="627063"/>
          </a:xfrm>
          <a:prstGeom prst="wedgeRoundRectCallout">
            <a:avLst>
              <a:gd name="adj1" fmla="val 25894"/>
              <a:gd name="adj2" fmla="val -85801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Necker Hosp.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Imagine et </a:t>
            </a:r>
          </a:p>
        </p:txBody>
      </p:sp>
      <p:sp>
        <p:nvSpPr>
          <p:cNvPr id="19464" name="AutoShape 6"/>
          <p:cNvSpPr>
            <a:spLocks noChangeArrowheads="1"/>
          </p:cNvSpPr>
          <p:nvPr/>
        </p:nvSpPr>
        <p:spPr bwMode="auto">
          <a:xfrm>
            <a:off x="2790825" y="5978525"/>
            <a:ext cx="1181100" cy="688975"/>
          </a:xfrm>
          <a:prstGeom prst="wedgeRoundRectCallout">
            <a:avLst>
              <a:gd name="adj1" fmla="val -26412"/>
              <a:gd name="adj2" fmla="val -67639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Odontology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Maxilo Facial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Radiology</a:t>
            </a:r>
          </a:p>
        </p:txBody>
      </p:sp>
      <p:sp>
        <p:nvSpPr>
          <p:cNvPr id="19465" name="AutoShape 7"/>
          <p:cNvSpPr>
            <a:spLocks noChangeArrowheads="1"/>
          </p:cNvSpPr>
          <p:nvPr/>
        </p:nvSpPr>
        <p:spPr bwMode="auto">
          <a:xfrm>
            <a:off x="4159250" y="5900738"/>
            <a:ext cx="1441450" cy="596900"/>
          </a:xfrm>
          <a:prstGeom prst="wedgeRoundRectCallout">
            <a:avLst>
              <a:gd name="adj1" fmla="val -72852"/>
              <a:gd name="adj2" fmla="val -49954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St Anne Hosp.</a:t>
            </a:r>
          </a:p>
        </p:txBody>
      </p:sp>
      <p:sp>
        <p:nvSpPr>
          <p:cNvPr id="19466" name="AutoShape 8"/>
          <p:cNvSpPr>
            <a:spLocks noChangeArrowheads="1"/>
          </p:cNvSpPr>
          <p:nvPr/>
        </p:nvSpPr>
        <p:spPr bwMode="auto">
          <a:xfrm>
            <a:off x="3856038" y="5092700"/>
            <a:ext cx="1757362" cy="355600"/>
          </a:xfrm>
          <a:prstGeom prst="wedgeRoundRectCallout">
            <a:avLst>
              <a:gd name="adj1" fmla="val -56667"/>
              <a:gd name="adj2" fmla="val 16648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Cochin Institute</a:t>
            </a:r>
          </a:p>
        </p:txBody>
      </p:sp>
      <p:sp>
        <p:nvSpPr>
          <p:cNvPr id="19467" name="AutoShape 9"/>
          <p:cNvSpPr>
            <a:spLocks noChangeArrowheads="1"/>
          </p:cNvSpPr>
          <p:nvPr/>
        </p:nvSpPr>
        <p:spPr bwMode="auto">
          <a:xfrm>
            <a:off x="1854200" y="3454400"/>
            <a:ext cx="1579563" cy="628650"/>
          </a:xfrm>
          <a:prstGeom prst="wedgeRoundRectCallout">
            <a:avLst>
              <a:gd name="adj1" fmla="val 58250"/>
              <a:gd name="adj2" fmla="val 133477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Pharmacy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68" name="AutoShape 10"/>
          <p:cNvSpPr>
            <a:spLocks noChangeArrowheads="1"/>
          </p:cNvSpPr>
          <p:nvPr/>
        </p:nvSpPr>
        <p:spPr bwMode="auto">
          <a:xfrm>
            <a:off x="4318794" y="5461000"/>
            <a:ext cx="1227137" cy="381000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rgbClr val="FFFF00">
              <a:alpha val="50195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Telecom Paris</a:t>
            </a:r>
          </a:p>
        </p:txBody>
      </p:sp>
      <p:sp>
        <p:nvSpPr>
          <p:cNvPr id="19469" name="AutoShape 11"/>
          <p:cNvSpPr>
            <a:spLocks noChangeArrowheads="1"/>
          </p:cNvSpPr>
          <p:nvPr/>
        </p:nvSpPr>
        <p:spPr bwMode="auto">
          <a:xfrm>
            <a:off x="3000375" y="1681163"/>
            <a:ext cx="1754188" cy="630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Bichat-Beaujon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19470" name="AutoShape 12"/>
          <p:cNvSpPr>
            <a:spLocks noChangeArrowheads="1"/>
          </p:cNvSpPr>
          <p:nvPr/>
        </p:nvSpPr>
        <p:spPr bwMode="auto">
          <a:xfrm>
            <a:off x="5559425" y="5775325"/>
            <a:ext cx="889000" cy="388938"/>
          </a:xfrm>
          <a:prstGeom prst="wedgeRoundRectCallout">
            <a:avLst>
              <a:gd name="adj1" fmla="val -126870"/>
              <a:gd name="adj2" fmla="val -24894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J. Monod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Instiute</a:t>
            </a:r>
          </a:p>
        </p:txBody>
      </p:sp>
      <p:sp>
        <p:nvSpPr>
          <p:cNvPr id="19471" name="AutoShape 13"/>
          <p:cNvSpPr>
            <a:spLocks noChangeArrowheads="1"/>
          </p:cNvSpPr>
          <p:nvPr/>
        </p:nvSpPr>
        <p:spPr bwMode="auto">
          <a:xfrm>
            <a:off x="1065213" y="528638"/>
            <a:ext cx="1117600" cy="757237"/>
          </a:xfrm>
          <a:prstGeom prst="wedgeRoundRectCallout">
            <a:avLst>
              <a:gd name="adj1" fmla="val -96620"/>
              <a:gd name="adj2" fmla="val 11833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CYCERON Caen</a:t>
            </a:r>
          </a:p>
        </p:txBody>
      </p:sp>
      <p:pic>
        <p:nvPicPr>
          <p:cNvPr id="19472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913" y="6148388"/>
            <a:ext cx="10795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473" name="AutoShape 11"/>
          <p:cNvSpPr>
            <a:spLocks noChangeArrowheads="1"/>
          </p:cNvSpPr>
          <p:nvPr/>
        </p:nvSpPr>
        <p:spPr bwMode="auto">
          <a:xfrm>
            <a:off x="3178175" y="207963"/>
            <a:ext cx="1754188" cy="630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rgbClr val="FF6600">
              <a:alpha val="50195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Villetaneuse  P13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Laga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Galilée</a:t>
            </a:r>
          </a:p>
        </p:txBody>
      </p:sp>
      <p:sp>
        <p:nvSpPr>
          <p:cNvPr id="19474" name="AutoShape 8"/>
          <p:cNvSpPr>
            <a:spLocks noChangeArrowheads="1"/>
          </p:cNvSpPr>
          <p:nvPr/>
        </p:nvSpPr>
        <p:spPr bwMode="auto">
          <a:xfrm>
            <a:off x="4465638" y="4749800"/>
            <a:ext cx="1757362" cy="355600"/>
          </a:xfrm>
          <a:prstGeom prst="wedgeRoundRectCallout">
            <a:avLst>
              <a:gd name="adj1" fmla="val -56667"/>
              <a:gd name="adj2" fmla="val 16648"/>
              <a:gd name="adj3" fmla="val 16667"/>
            </a:avLst>
          </a:prstGeom>
          <a:solidFill>
            <a:srgbClr val="FF6600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Sorbonne</a:t>
            </a:r>
          </a:p>
        </p:txBody>
      </p:sp>
      <p:sp>
        <p:nvSpPr>
          <p:cNvPr id="19475" name="AutoShape 10"/>
          <p:cNvSpPr>
            <a:spLocks noChangeArrowheads="1"/>
          </p:cNvSpPr>
          <p:nvPr/>
        </p:nvSpPr>
        <p:spPr bwMode="auto">
          <a:xfrm>
            <a:off x="5860256" y="5397500"/>
            <a:ext cx="1176337" cy="330200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rgbClr val="FFFF00">
              <a:alpha val="50195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Arts et métiers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</p:txBody>
      </p:sp>
      <p:sp>
        <p:nvSpPr>
          <p:cNvPr id="21507" name="Titre 17"/>
          <p:cNvSpPr>
            <a:spLocks noGrp="1"/>
          </p:cNvSpPr>
          <p:nvPr>
            <p:ph type="title" idx="4294967295"/>
          </p:nvPr>
        </p:nvSpPr>
        <p:spPr>
          <a:xfrm>
            <a:off x="3024188" y="749300"/>
            <a:ext cx="6119812" cy="850900"/>
          </a:xfrm>
        </p:spPr>
        <p:txBody>
          <a:bodyPr/>
          <a:lstStyle/>
          <a:p>
            <a:r>
              <a:rPr lang="fr-FR" sz="2400" dirty="0" smtClean="0"/>
              <a:t>Sites </a:t>
            </a:r>
            <a:r>
              <a:rPr lang="fr-FR" sz="2400" b="1" dirty="0" smtClean="0"/>
              <a:t>de </a:t>
            </a:r>
            <a:r>
              <a:rPr lang="fr-FR" sz="2400" b="1" dirty="0" smtClean="0">
                <a:solidFill>
                  <a:srgbClr val="008000"/>
                </a:solidFill>
              </a:rPr>
              <a:t>génération d’agents de contraste </a:t>
            </a:r>
            <a:r>
              <a:rPr lang="fr-FR" sz="2400" dirty="0" smtClean="0"/>
              <a:t>réparties sur tout le périmètre d’USPC</a:t>
            </a:r>
          </a:p>
        </p:txBody>
      </p:sp>
      <p:sp>
        <p:nvSpPr>
          <p:cNvPr id="21508" name="AutoShape 2"/>
          <p:cNvSpPr>
            <a:spLocks noChangeArrowheads="1"/>
          </p:cNvSpPr>
          <p:nvPr/>
        </p:nvSpPr>
        <p:spPr bwMode="auto">
          <a:xfrm>
            <a:off x="4137025" y="3670300"/>
            <a:ext cx="2225675" cy="703263"/>
          </a:xfrm>
          <a:prstGeom prst="wedgeRoundRectCallout">
            <a:avLst>
              <a:gd name="adj1" fmla="val -70088"/>
              <a:gd name="adj2" fmla="val 57250"/>
              <a:gd name="adj3" fmla="val 16667"/>
            </a:avLst>
          </a:prstGeom>
          <a:solidFill>
            <a:srgbClr val="AFF38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Sts Pères Biomedical Center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RPE agents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1509" name="AutoShape 9"/>
          <p:cNvSpPr>
            <a:spLocks noChangeArrowheads="1"/>
          </p:cNvSpPr>
          <p:nvPr/>
        </p:nvSpPr>
        <p:spPr bwMode="auto">
          <a:xfrm>
            <a:off x="1497013" y="3100388"/>
            <a:ext cx="1949450" cy="1071562"/>
          </a:xfrm>
          <a:prstGeom prst="wedgeRoundRectCallout">
            <a:avLst>
              <a:gd name="adj1" fmla="val 58250"/>
              <a:gd name="adj2" fmla="val 133477"/>
              <a:gd name="adj3" fmla="val 16667"/>
            </a:avLst>
          </a:prstGeom>
          <a:solidFill>
            <a:srgbClr val="AFF38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Pharmacy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MRI agents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Fluorescent agents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1510" name="AutoShape 10"/>
          <p:cNvSpPr>
            <a:spLocks noChangeArrowheads="1"/>
          </p:cNvSpPr>
          <p:nvPr/>
        </p:nvSpPr>
        <p:spPr bwMode="auto">
          <a:xfrm>
            <a:off x="4437063" y="4464050"/>
            <a:ext cx="1565275" cy="633413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rgbClr val="AFF38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Cordeliers center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US agents</a:t>
            </a:r>
          </a:p>
        </p:txBody>
      </p:sp>
      <p:sp>
        <p:nvSpPr>
          <p:cNvPr id="21511" name="AutoShape 11"/>
          <p:cNvSpPr>
            <a:spLocks noChangeArrowheads="1"/>
          </p:cNvSpPr>
          <p:nvPr/>
        </p:nvSpPr>
        <p:spPr bwMode="auto">
          <a:xfrm>
            <a:off x="3355975" y="1503363"/>
            <a:ext cx="1754188" cy="630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rgbClr val="AFF38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Bichat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traceurs Radioactifs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solidFill>
                <a:srgbClr val="000000"/>
              </a:solidFill>
            </a:endParaRPr>
          </a:p>
        </p:txBody>
      </p:sp>
      <p:pic>
        <p:nvPicPr>
          <p:cNvPr id="21512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913" y="6148388"/>
            <a:ext cx="10795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13" name="AutoShape 11"/>
          <p:cNvSpPr>
            <a:spLocks noChangeArrowheads="1"/>
          </p:cNvSpPr>
          <p:nvPr/>
        </p:nvSpPr>
        <p:spPr bwMode="auto">
          <a:xfrm>
            <a:off x="3178175" y="292100"/>
            <a:ext cx="1754188" cy="546100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rgbClr val="AFF389">
              <a:alpha val="50195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Villetaneuse  P13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solidFill>
                  <a:srgbClr val="000000"/>
                </a:solidFill>
              </a:rPr>
              <a:t>Galilée</a:t>
            </a:r>
          </a:p>
        </p:txBody>
      </p:sp>
      <p:grpSp>
        <p:nvGrpSpPr>
          <p:cNvPr id="2" name="Grouper 11"/>
          <p:cNvGrpSpPr>
            <a:grpSpLocks/>
          </p:cNvGrpSpPr>
          <p:nvPr/>
        </p:nvGrpSpPr>
        <p:grpSpPr bwMode="auto">
          <a:xfrm>
            <a:off x="601663" y="1963738"/>
            <a:ext cx="6111875" cy="4606925"/>
            <a:chOff x="601133" y="1964267"/>
            <a:chExt cx="6112934" cy="4607044"/>
          </a:xfrm>
        </p:grpSpPr>
        <p:sp>
          <p:nvSpPr>
            <p:cNvPr id="13" name="Forme libre 12"/>
            <p:cNvSpPr/>
            <p:nvPr/>
          </p:nvSpPr>
          <p:spPr>
            <a:xfrm>
              <a:off x="601133" y="1964267"/>
              <a:ext cx="5968446" cy="4605456"/>
            </a:xfrm>
            <a:custGeom>
              <a:avLst/>
              <a:gdLst>
                <a:gd name="connsiteX0" fmla="*/ 304800 w 5969000"/>
                <a:gd name="connsiteY0" fmla="*/ 2455333 h 4605944"/>
                <a:gd name="connsiteX1" fmla="*/ 770467 w 5969000"/>
                <a:gd name="connsiteY1" fmla="*/ 1778000 h 4605944"/>
                <a:gd name="connsiteX2" fmla="*/ 1253067 w 5969000"/>
                <a:gd name="connsiteY2" fmla="*/ 973666 h 4605944"/>
                <a:gd name="connsiteX3" fmla="*/ 2167467 w 5969000"/>
                <a:gd name="connsiteY3" fmla="*/ 254000 h 4605944"/>
                <a:gd name="connsiteX4" fmla="*/ 2700867 w 5969000"/>
                <a:gd name="connsiteY4" fmla="*/ 67733 h 4605944"/>
                <a:gd name="connsiteX5" fmla="*/ 3776134 w 5969000"/>
                <a:gd name="connsiteY5" fmla="*/ 0 h 4605944"/>
                <a:gd name="connsiteX6" fmla="*/ 4343400 w 5969000"/>
                <a:gd name="connsiteY6" fmla="*/ 16933 h 4605944"/>
                <a:gd name="connsiteX7" fmla="*/ 5130800 w 5969000"/>
                <a:gd name="connsiteY7" fmla="*/ 135466 h 4605944"/>
                <a:gd name="connsiteX8" fmla="*/ 5274734 w 5969000"/>
                <a:gd name="connsiteY8" fmla="*/ 889000 h 4605944"/>
                <a:gd name="connsiteX9" fmla="*/ 5706534 w 5969000"/>
                <a:gd name="connsiteY9" fmla="*/ 1270000 h 4605944"/>
                <a:gd name="connsiteX10" fmla="*/ 5833534 w 5969000"/>
                <a:gd name="connsiteY10" fmla="*/ 2277533 h 4605944"/>
                <a:gd name="connsiteX11" fmla="*/ 5969000 w 5969000"/>
                <a:gd name="connsiteY11" fmla="*/ 2683933 h 4605944"/>
                <a:gd name="connsiteX12" fmla="*/ 5774267 w 5969000"/>
                <a:gd name="connsiteY12" fmla="*/ 3539066 h 4605944"/>
                <a:gd name="connsiteX13" fmla="*/ 3996267 w 5969000"/>
                <a:gd name="connsiteY13" fmla="*/ 4597400 h 4605944"/>
                <a:gd name="connsiteX14" fmla="*/ 3767667 w 5969000"/>
                <a:gd name="connsiteY14" fmla="*/ 4605866 h 4605944"/>
                <a:gd name="connsiteX15" fmla="*/ 3623734 w 5969000"/>
                <a:gd name="connsiteY15" fmla="*/ 4546600 h 4605944"/>
                <a:gd name="connsiteX16" fmla="*/ 3412067 w 5969000"/>
                <a:gd name="connsiteY16" fmla="*/ 4538133 h 4605944"/>
                <a:gd name="connsiteX17" fmla="*/ 3149600 w 5969000"/>
                <a:gd name="connsiteY17" fmla="*/ 4597400 h 4605944"/>
                <a:gd name="connsiteX18" fmla="*/ 2065867 w 5969000"/>
                <a:gd name="connsiteY18" fmla="*/ 4207933 h 4605944"/>
                <a:gd name="connsiteX19" fmla="*/ 1397000 w 5969000"/>
                <a:gd name="connsiteY19" fmla="*/ 3937000 h 4605944"/>
                <a:gd name="connsiteX20" fmla="*/ 821267 w 5969000"/>
                <a:gd name="connsiteY20" fmla="*/ 3547533 h 4605944"/>
                <a:gd name="connsiteX21" fmla="*/ 304800 w 5969000"/>
                <a:gd name="connsiteY21" fmla="*/ 3513666 h 4605944"/>
                <a:gd name="connsiteX22" fmla="*/ 177800 w 5969000"/>
                <a:gd name="connsiteY22" fmla="*/ 3395133 h 4605944"/>
                <a:gd name="connsiteX23" fmla="*/ 194734 w 5969000"/>
                <a:gd name="connsiteY23" fmla="*/ 3200400 h 4605944"/>
                <a:gd name="connsiteX24" fmla="*/ 0 w 5969000"/>
                <a:gd name="connsiteY24" fmla="*/ 2895600 h 4605944"/>
                <a:gd name="connsiteX25" fmla="*/ 0 w 5969000"/>
                <a:gd name="connsiteY25" fmla="*/ 2700866 h 4605944"/>
                <a:gd name="connsiteX26" fmla="*/ 304800 w 5969000"/>
                <a:gd name="connsiteY26" fmla="*/ 2455333 h 4605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969000" h="4605944">
                  <a:moveTo>
                    <a:pt x="304800" y="2455333"/>
                  </a:moveTo>
                  <a:lnTo>
                    <a:pt x="770467" y="1778000"/>
                  </a:lnTo>
                  <a:lnTo>
                    <a:pt x="1253067" y="973666"/>
                  </a:lnTo>
                  <a:lnTo>
                    <a:pt x="2167467" y="254000"/>
                  </a:lnTo>
                  <a:lnTo>
                    <a:pt x="2700867" y="67733"/>
                  </a:lnTo>
                  <a:lnTo>
                    <a:pt x="3776134" y="0"/>
                  </a:lnTo>
                  <a:lnTo>
                    <a:pt x="4343400" y="16933"/>
                  </a:lnTo>
                  <a:lnTo>
                    <a:pt x="5130800" y="135466"/>
                  </a:lnTo>
                  <a:lnTo>
                    <a:pt x="5274734" y="889000"/>
                  </a:lnTo>
                  <a:lnTo>
                    <a:pt x="5706534" y="1270000"/>
                  </a:lnTo>
                  <a:lnTo>
                    <a:pt x="5833534" y="2277533"/>
                  </a:lnTo>
                  <a:cubicBezTo>
                    <a:pt x="5953647" y="2689352"/>
                    <a:pt x="5810956" y="2683933"/>
                    <a:pt x="5969000" y="2683933"/>
                  </a:cubicBezTo>
                  <a:lnTo>
                    <a:pt x="5774267" y="3539066"/>
                  </a:lnTo>
                  <a:lnTo>
                    <a:pt x="3996267" y="4597400"/>
                  </a:lnTo>
                  <a:lnTo>
                    <a:pt x="3767667" y="4605866"/>
                  </a:lnTo>
                  <a:cubicBezTo>
                    <a:pt x="3621073" y="4554127"/>
                    <a:pt x="3623734" y="4605944"/>
                    <a:pt x="3623734" y="4546600"/>
                  </a:cubicBezTo>
                  <a:lnTo>
                    <a:pt x="3412067" y="4538133"/>
                  </a:lnTo>
                  <a:lnTo>
                    <a:pt x="3149600" y="4597400"/>
                  </a:lnTo>
                  <a:lnTo>
                    <a:pt x="2065867" y="4207933"/>
                  </a:lnTo>
                  <a:lnTo>
                    <a:pt x="1397000" y="3937000"/>
                  </a:lnTo>
                  <a:lnTo>
                    <a:pt x="821267" y="3547533"/>
                  </a:lnTo>
                  <a:lnTo>
                    <a:pt x="304800" y="3513666"/>
                  </a:lnTo>
                  <a:lnTo>
                    <a:pt x="177800" y="3395133"/>
                  </a:lnTo>
                  <a:lnTo>
                    <a:pt x="194734" y="3200400"/>
                  </a:lnTo>
                  <a:lnTo>
                    <a:pt x="0" y="2895600"/>
                  </a:lnTo>
                  <a:lnTo>
                    <a:pt x="0" y="2700866"/>
                  </a:lnTo>
                  <a:lnTo>
                    <a:pt x="304800" y="245533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745620" y="3978856"/>
              <a:ext cx="5968447" cy="2592455"/>
            </a:xfrm>
            <a:custGeom>
              <a:avLst/>
              <a:gdLst>
                <a:gd name="connsiteX0" fmla="*/ 0 w 5969000"/>
                <a:gd name="connsiteY0" fmla="*/ 1930400 h 2591978"/>
                <a:gd name="connsiteX1" fmla="*/ 414866 w 5969000"/>
                <a:gd name="connsiteY1" fmla="*/ 1507067 h 2591978"/>
                <a:gd name="connsiteX2" fmla="*/ 1083733 w 5969000"/>
                <a:gd name="connsiteY2" fmla="*/ 584200 h 2591978"/>
                <a:gd name="connsiteX3" fmla="*/ 1583266 w 5969000"/>
                <a:gd name="connsiteY3" fmla="*/ 0 h 2591978"/>
                <a:gd name="connsiteX4" fmla="*/ 2413000 w 5969000"/>
                <a:gd name="connsiteY4" fmla="*/ 33867 h 2591978"/>
                <a:gd name="connsiteX5" fmla="*/ 3073400 w 5969000"/>
                <a:gd name="connsiteY5" fmla="*/ 321734 h 2591978"/>
                <a:gd name="connsiteX6" fmla="*/ 3793066 w 5969000"/>
                <a:gd name="connsiteY6" fmla="*/ 787400 h 2591978"/>
                <a:gd name="connsiteX7" fmla="*/ 4792133 w 5969000"/>
                <a:gd name="connsiteY7" fmla="*/ 2015067 h 2591978"/>
                <a:gd name="connsiteX8" fmla="*/ 5223933 w 5969000"/>
                <a:gd name="connsiteY8" fmla="*/ 2446867 h 2591978"/>
                <a:gd name="connsiteX9" fmla="*/ 5545666 w 5969000"/>
                <a:gd name="connsiteY9" fmla="*/ 2590800 h 2591978"/>
                <a:gd name="connsiteX10" fmla="*/ 5969000 w 5969000"/>
                <a:gd name="connsiteY10" fmla="*/ 2506134 h 2591978"/>
                <a:gd name="connsiteX11" fmla="*/ 5969000 w 5969000"/>
                <a:gd name="connsiteY11" fmla="*/ 2506134 h 2591978"/>
                <a:gd name="connsiteX12" fmla="*/ 5969000 w 5969000"/>
                <a:gd name="connsiteY12" fmla="*/ 2506134 h 2591978"/>
                <a:gd name="connsiteX13" fmla="*/ 5969000 w 5969000"/>
                <a:gd name="connsiteY13" fmla="*/ 2506134 h 25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69000" h="2591978">
                  <a:moveTo>
                    <a:pt x="0" y="1930400"/>
                  </a:moveTo>
                  <a:cubicBezTo>
                    <a:pt x="138259" y="1789260"/>
                    <a:pt x="275167" y="1646782"/>
                    <a:pt x="414866" y="1507067"/>
                  </a:cubicBezTo>
                  <a:cubicBezTo>
                    <a:pt x="635959" y="1198103"/>
                    <a:pt x="703811" y="584200"/>
                    <a:pt x="1083733" y="584200"/>
                  </a:cubicBezTo>
                  <a:lnTo>
                    <a:pt x="1583266" y="0"/>
                  </a:lnTo>
                  <a:lnTo>
                    <a:pt x="2413000" y="33867"/>
                  </a:lnTo>
                  <a:lnTo>
                    <a:pt x="3073400" y="321734"/>
                  </a:lnTo>
                  <a:cubicBezTo>
                    <a:pt x="3312445" y="478252"/>
                    <a:pt x="3507338" y="787400"/>
                    <a:pt x="3793066" y="787400"/>
                  </a:cubicBezTo>
                  <a:lnTo>
                    <a:pt x="4792133" y="2015067"/>
                  </a:lnTo>
                  <a:cubicBezTo>
                    <a:pt x="4937457" y="2157596"/>
                    <a:pt x="5427485" y="2446867"/>
                    <a:pt x="5223933" y="2446867"/>
                  </a:cubicBezTo>
                  <a:cubicBezTo>
                    <a:pt x="5539764" y="2591978"/>
                    <a:pt x="5422283" y="2590800"/>
                    <a:pt x="5545666" y="2590800"/>
                  </a:cubicBez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</a:path>
              </a:pathLst>
            </a:custGeom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 idx="4294967295"/>
          </p:nvPr>
        </p:nvSpPr>
        <p:spPr>
          <a:xfrm>
            <a:off x="139700" y="204788"/>
            <a:ext cx="5373688" cy="1433512"/>
          </a:xfrm>
        </p:spPr>
        <p:txBody>
          <a:bodyPr/>
          <a:lstStyle/>
          <a:p>
            <a:r>
              <a:rPr lang="fr-FR" dirty="0" smtClean="0"/>
              <a:t>Imagerie(s) </a:t>
            </a:r>
            <a:r>
              <a:rPr lang="fr-FR" dirty="0" smtClean="0"/>
              <a:t>du vivant</a:t>
            </a:r>
          </a:p>
        </p:txBody>
      </p:sp>
      <p:sp>
        <p:nvSpPr>
          <p:cNvPr id="23555" name="ZoneTexte 2"/>
          <p:cNvSpPr txBox="1">
            <a:spLocks noChangeArrowheads="1"/>
          </p:cNvSpPr>
          <p:nvPr/>
        </p:nvSpPr>
        <p:spPr bwMode="auto">
          <a:xfrm>
            <a:off x="660400" y="1333500"/>
            <a:ext cx="8102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 dirty="0"/>
              <a:t>Discipline par essence </a:t>
            </a:r>
            <a:r>
              <a:rPr lang="fr-FR" sz="2000" b="1" dirty="0"/>
              <a:t>multidisciplinaire</a:t>
            </a:r>
            <a:r>
              <a:rPr lang="fr-FR" sz="2000" dirty="0"/>
              <a:t>: </a:t>
            </a:r>
          </a:p>
          <a:p>
            <a:endParaRPr lang="fr-FR" sz="2000" dirty="0"/>
          </a:p>
          <a:p>
            <a:r>
              <a:rPr lang="fr-FR" sz="2000" dirty="0"/>
              <a:t>	- </a:t>
            </a:r>
            <a:r>
              <a:rPr lang="fr-FR" sz="2000" dirty="0" err="1"/>
              <a:t>Physique-technologie</a:t>
            </a:r>
            <a:endParaRPr lang="fr-FR" sz="2000" dirty="0"/>
          </a:p>
          <a:p>
            <a:r>
              <a:rPr lang="fr-FR" sz="2000" dirty="0"/>
              <a:t>	- Chimie – Pharmacie</a:t>
            </a:r>
          </a:p>
          <a:p>
            <a:r>
              <a:rPr lang="fr-FR" sz="2000" dirty="0"/>
              <a:t>	- </a:t>
            </a:r>
            <a:r>
              <a:rPr lang="fr-FR" sz="2000" dirty="0" err="1"/>
              <a:t>Anatomie-</a:t>
            </a:r>
            <a:r>
              <a:rPr lang="fr-FR" sz="2000" dirty="0"/>
              <a:t> </a:t>
            </a:r>
            <a:r>
              <a:rPr lang="fr-FR" sz="2000" dirty="0" err="1"/>
              <a:t>Physiologie-</a:t>
            </a:r>
            <a:r>
              <a:rPr lang="fr-FR" sz="2000" dirty="0"/>
              <a:t> Pathologie</a:t>
            </a:r>
          </a:p>
          <a:p>
            <a:r>
              <a:rPr lang="fr-FR" sz="2000" dirty="0"/>
              <a:t>	-</a:t>
            </a:r>
            <a:r>
              <a:rPr lang="fr-FR" sz="2000" dirty="0" smtClean="0"/>
              <a:t> </a:t>
            </a:r>
            <a:r>
              <a:rPr lang="fr-FR" sz="2000" dirty="0" err="1" smtClean="0"/>
              <a:t>Math-</a:t>
            </a:r>
            <a:r>
              <a:rPr lang="fr-FR" sz="2000" dirty="0" err="1" smtClean="0"/>
              <a:t>Info</a:t>
            </a:r>
            <a:r>
              <a:rPr lang="fr-FR" sz="2000" dirty="0" smtClean="0"/>
              <a:t> (</a:t>
            </a:r>
            <a:r>
              <a:rPr lang="fr-FR" sz="2000" dirty="0" smtClean="0"/>
              <a:t>Analyse </a:t>
            </a:r>
            <a:r>
              <a:rPr lang="fr-FR" sz="2000" dirty="0"/>
              <a:t>du </a:t>
            </a:r>
            <a:r>
              <a:rPr lang="fr-FR" sz="2000" dirty="0" err="1"/>
              <a:t>signal-</a:t>
            </a:r>
            <a:r>
              <a:rPr lang="fr-FR" sz="2000" dirty="0"/>
              <a:t> Analyse </a:t>
            </a:r>
            <a:r>
              <a:rPr lang="fr-FR" sz="2000" dirty="0" smtClean="0"/>
              <a:t>d’</a:t>
            </a:r>
            <a:r>
              <a:rPr lang="fr-FR" sz="2000" dirty="0" err="1" smtClean="0"/>
              <a:t>image-</a:t>
            </a:r>
            <a:r>
              <a:rPr lang="fr-FR" sz="2000" dirty="0" smtClean="0"/>
              <a:t> </a:t>
            </a:r>
            <a:r>
              <a:rPr lang="fr-FR" sz="2000" dirty="0" err="1" smtClean="0"/>
              <a:t>Big</a:t>
            </a:r>
            <a:r>
              <a:rPr lang="fr-FR" sz="2000" dirty="0" smtClean="0"/>
              <a:t> Data, Cro</a:t>
            </a:r>
            <a:r>
              <a:rPr lang="fr-FR" sz="2000" dirty="0" smtClean="0"/>
              <a:t>w </a:t>
            </a:r>
            <a:r>
              <a:rPr lang="fr-FR" sz="2000" dirty="0" err="1" smtClean="0"/>
              <a:t>sourcing</a:t>
            </a:r>
            <a:r>
              <a:rPr lang="fr-FR" sz="2000" dirty="0" smtClean="0"/>
              <a:t>…)</a:t>
            </a:r>
            <a:endParaRPr lang="fr-FR" sz="2000" dirty="0" smtClean="0"/>
          </a:p>
          <a:p>
            <a:r>
              <a:rPr lang="fr-FR" sz="2000" dirty="0"/>
              <a:t>	- </a:t>
            </a:r>
            <a:r>
              <a:rPr lang="fr-FR" sz="2000" dirty="0" err="1"/>
              <a:t>Ethique-Juridique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Basée sur:</a:t>
            </a:r>
          </a:p>
          <a:p>
            <a:r>
              <a:rPr lang="fr-FR" sz="2000" dirty="0"/>
              <a:t>  - des </a:t>
            </a:r>
            <a:r>
              <a:rPr lang="fr-FR" sz="2000" u="sng" dirty="0"/>
              <a:t>plateformes </a:t>
            </a:r>
            <a:r>
              <a:rPr lang="fr-FR" sz="2000" dirty="0"/>
              <a:t>et des </a:t>
            </a:r>
            <a:r>
              <a:rPr lang="fr-FR" sz="2000" u="sng" dirty="0"/>
              <a:t>services d’imagerie </a:t>
            </a:r>
            <a:r>
              <a:rPr lang="fr-FR" sz="2000" dirty="0"/>
              <a:t>pour la génération des images</a:t>
            </a:r>
          </a:p>
          <a:p>
            <a:r>
              <a:rPr lang="fr-FR" sz="2000" dirty="0"/>
              <a:t>  - des </a:t>
            </a:r>
            <a:r>
              <a:rPr lang="fr-FR" sz="2000" u="sng" dirty="0"/>
              <a:t>infrastructures </a:t>
            </a:r>
            <a:r>
              <a:rPr lang="fr-FR" sz="2000" dirty="0"/>
              <a:t>de transfert/stockage/analyse des images</a:t>
            </a:r>
          </a:p>
          <a:p>
            <a:r>
              <a:rPr lang="fr-FR" sz="2000" dirty="0"/>
              <a:t>  - des </a:t>
            </a:r>
            <a:r>
              <a:rPr lang="fr-FR" sz="2000" u="sng" dirty="0"/>
              <a:t>cadres juridiques et éthique </a:t>
            </a:r>
            <a:r>
              <a:rPr lang="fr-FR" sz="2000" dirty="0"/>
              <a:t>pour la gestions des images médicales</a:t>
            </a:r>
          </a:p>
          <a:p>
            <a:endParaRPr lang="fr-FR" sz="2000" dirty="0"/>
          </a:p>
          <a:p>
            <a:r>
              <a:rPr lang="fr-FR" sz="2000" dirty="0"/>
              <a:t>Nécessité de collaboration entre les équipes/</a:t>
            </a:r>
            <a:r>
              <a:rPr lang="fr-FR" sz="2000" dirty="0" err="1"/>
              <a:t>compétenses</a:t>
            </a:r>
            <a:endParaRPr lang="fr-FR" sz="2000" dirty="0"/>
          </a:p>
          <a:p>
            <a:endParaRPr lang="fr-FR" sz="2000" dirty="0"/>
          </a:p>
          <a:p>
            <a:pPr algn="ctr"/>
            <a:r>
              <a:rPr lang="fr-FR" sz="2000" b="1" i="1" dirty="0"/>
              <a:t>Bien représentée bien équipée mais dispersées sur USPC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smtClean="0"/>
          </a:p>
          <a:p>
            <a:pPr>
              <a:defRPr/>
            </a:pPr>
            <a:endParaRPr lang="en-GB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0" y="217488"/>
            <a:ext cx="7810500" cy="1090612"/>
          </a:xfrm>
        </p:spPr>
        <p:txBody>
          <a:bodyPr/>
          <a:lstStyle/>
          <a:p>
            <a:r>
              <a:rPr lang="en-GB" smtClean="0"/>
              <a:t>Objectifs Principaux d’IDV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97000"/>
            <a:ext cx="9144000" cy="4851400"/>
          </a:xfrm>
        </p:spPr>
        <p:txBody>
          <a:bodyPr>
            <a:normAutofit fontScale="92500"/>
          </a:bodyPr>
          <a:lstStyle/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b="1" dirty="0" smtClean="0"/>
              <a:t>Fédérer </a:t>
            </a:r>
            <a:r>
              <a:rPr lang="fr-FR" sz="2400" dirty="0" smtClean="0"/>
              <a:t>et favoriser la recherche en imagerie et par l’imagerie au sein d’USPC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Augmenter la </a:t>
            </a:r>
            <a:r>
              <a:rPr lang="fr-FR" sz="2400" b="1" dirty="0" smtClean="0"/>
              <a:t>visibilité </a:t>
            </a:r>
            <a:r>
              <a:rPr lang="fr-FR" sz="2400" dirty="0" smtClean="0"/>
              <a:t>de l’imagerie en interne et en externe (International)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b="1" dirty="0" smtClean="0"/>
              <a:t>Orienter les travaux </a:t>
            </a:r>
            <a:r>
              <a:rPr lang="fr-FR" sz="2400" dirty="0" smtClean="0"/>
              <a:t>dans </a:t>
            </a:r>
            <a:r>
              <a:rPr lang="fr-FR" sz="2400" u="sng" dirty="0" smtClean="0"/>
              <a:t>trois axes principaux</a:t>
            </a:r>
            <a:r>
              <a:rPr lang="fr-FR" sz="2400" dirty="0" smtClean="0"/>
              <a:t>:</a:t>
            </a:r>
          </a:p>
          <a:p>
            <a:pPr lvl="1"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 	Création d’un atlas </a:t>
            </a:r>
            <a:r>
              <a:rPr lang="fr-FR" sz="2400" dirty="0" smtClean="0"/>
              <a:t>multimodale </a:t>
            </a:r>
            <a:r>
              <a:rPr lang="fr-FR" sz="2400" dirty="0" smtClean="0"/>
              <a:t>multi échelle</a:t>
            </a:r>
          </a:p>
          <a:p>
            <a:pPr lvl="1"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   Développement de l’imagerie quantitative avec l’émergence de nouveaux biomarqueurs d’imagerie</a:t>
            </a:r>
          </a:p>
          <a:p>
            <a:pPr lvl="1"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   Clarification du cadre juridique pour l’exploitation des images du vivant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 Favoriser l’émergence de </a:t>
            </a:r>
            <a:r>
              <a:rPr lang="fr-FR" sz="2400" b="1" dirty="0" smtClean="0"/>
              <a:t>nouvelles stratégies </a:t>
            </a:r>
            <a:r>
              <a:rPr lang="fr-FR" sz="2400" dirty="0" smtClean="0"/>
              <a:t>d’imagerie</a:t>
            </a:r>
            <a:r>
              <a:rPr lang="fr-FR" sz="2400" dirty="0" smtClean="0"/>
              <a:t> (PETRUS)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dirty="0" smtClean="0"/>
              <a:t>Valoriser les travaux en </a:t>
            </a:r>
            <a:r>
              <a:rPr lang="fr-FR" sz="2400" b="1" dirty="0" smtClean="0"/>
              <a:t>lien avec l’industrie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400" b="1" dirty="0" smtClean="0"/>
              <a:t>Former et informer </a:t>
            </a:r>
            <a:r>
              <a:rPr lang="fr-FR" sz="2400" dirty="0" smtClean="0"/>
              <a:t>sur l’imagerie et les disciplines impliquées </a:t>
            </a:r>
          </a:p>
        </p:txBody>
      </p:sp>
      <p:pic>
        <p:nvPicPr>
          <p:cNvPr id="5" name="Image 4" descr="Logo IDV_modifie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230188"/>
            <a:ext cx="1633258" cy="1090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smtClean="0"/>
          </a:p>
          <a:p>
            <a:pPr>
              <a:defRPr/>
            </a:pPr>
            <a:endParaRPr lang="en-GB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0" y="217488"/>
            <a:ext cx="7810500" cy="6080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Parmi les réalisations d’IDV (1)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9700" y="1282700"/>
            <a:ext cx="8902700" cy="56007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2000" b="1" dirty="0" smtClean="0"/>
              <a:t>Fédérer – Informer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Recensement  </a:t>
            </a:r>
            <a:r>
              <a:rPr lang="fr-FR" sz="2000" dirty="0" err="1" smtClean="0"/>
              <a:t>mailing-liste</a:t>
            </a:r>
            <a:r>
              <a:rPr lang="fr-FR" sz="2000" dirty="0" smtClean="0"/>
              <a:t> des labos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Site web d’information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Liens avec les réseaux </a:t>
            </a:r>
            <a:r>
              <a:rPr lang="fr-FR" sz="2000" dirty="0" err="1" smtClean="0"/>
              <a:t>nationnaux</a:t>
            </a:r>
            <a:r>
              <a:rPr lang="fr-FR" sz="2000" dirty="0" smtClean="0"/>
              <a:t> FLI et FBI (au sein du consortium </a:t>
            </a:r>
            <a:r>
              <a:rPr lang="fr-FR" sz="2000" dirty="0" smtClean="0"/>
              <a:t>européen </a:t>
            </a:r>
            <a:r>
              <a:rPr lang="fr-FR" sz="2000" dirty="0" err="1" smtClean="0"/>
              <a:t>BioImaging</a:t>
            </a:r>
            <a:r>
              <a:rPr lang="fr-FR" sz="2000" dirty="0" smtClean="0"/>
              <a:t>) </a:t>
            </a:r>
          </a:p>
          <a:p>
            <a:pPr>
              <a:lnSpc>
                <a:spcPct val="73000"/>
              </a:lnSpc>
            </a:pPr>
            <a:endParaRPr lang="fr-FR" sz="2000" dirty="0" smtClean="0"/>
          </a:p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2000" b="1" dirty="0" smtClean="0"/>
              <a:t>Augmenter la visibilité et valoriser les travaux en lien avec l’industrie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Séminaires </a:t>
            </a:r>
            <a:r>
              <a:rPr lang="fr-FR" sz="2000" dirty="0" err="1" smtClean="0"/>
              <a:t>Industrie-Imagerie</a:t>
            </a:r>
            <a:endParaRPr lang="fr-FR" sz="2000" dirty="0" smtClean="0"/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Renforcement des liens avec la SATT </a:t>
            </a:r>
            <a:r>
              <a:rPr lang="fr-FR" sz="2000" dirty="0" err="1" smtClean="0"/>
              <a:t>Idf</a:t>
            </a:r>
            <a:r>
              <a:rPr lang="fr-FR" sz="2000" dirty="0" smtClean="0"/>
              <a:t> </a:t>
            </a:r>
            <a:r>
              <a:rPr lang="fr-FR" sz="2000" dirty="0" err="1" smtClean="0"/>
              <a:t>Innov</a:t>
            </a:r>
            <a:r>
              <a:rPr lang="fr-FR" sz="2000" dirty="0" smtClean="0"/>
              <a:t>, </a:t>
            </a:r>
            <a:r>
              <a:rPr lang="fr-FR" sz="2000" dirty="0" err="1" smtClean="0"/>
              <a:t>Médicen</a:t>
            </a:r>
            <a:r>
              <a:rPr lang="fr-FR" sz="2000" dirty="0" smtClean="0"/>
              <a:t>…</a:t>
            </a:r>
          </a:p>
          <a:p>
            <a:pPr>
              <a:lnSpc>
                <a:spcPct val="73000"/>
              </a:lnSpc>
            </a:pPr>
            <a:endParaRPr lang="fr-FR" sz="2000" dirty="0" smtClean="0"/>
          </a:p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2000" b="1" dirty="0" smtClean="0"/>
              <a:t>Former sur l’imagerie et les disciplines impliquées 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Séminaires mensuels d’imagerie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Animation du Master d’Imagerie; intégration des étudiants en thèse dans la filière MTCI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2000" dirty="0" smtClean="0"/>
              <a:t>Séminaire sur les « langages de l’imagerie » et création d’un Lexique</a:t>
            </a:r>
            <a:r>
              <a:rPr lang="fr-FR" sz="2000" dirty="0" smtClean="0"/>
              <a:t> participatif (</a:t>
            </a:r>
            <a:r>
              <a:rPr lang="fr-FR" sz="2000" dirty="0" err="1" smtClean="0"/>
              <a:t>wiki</a:t>
            </a:r>
            <a:r>
              <a:rPr lang="fr-FR" sz="2000" dirty="0" smtClean="0"/>
              <a:t>) </a:t>
            </a:r>
            <a:r>
              <a:rPr lang="fr-FR" sz="2000" dirty="0" smtClean="0"/>
              <a:t>des termes d’imagerie</a:t>
            </a:r>
          </a:p>
        </p:txBody>
      </p:sp>
      <p:pic>
        <p:nvPicPr>
          <p:cNvPr id="5" name="Image 4" descr="Logo IDV_modifie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" y="90488"/>
            <a:ext cx="1633258" cy="1090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smtClean="0"/>
          </a:p>
          <a:p>
            <a:pPr>
              <a:defRPr/>
            </a:pPr>
            <a:endParaRPr lang="en-GB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0" y="153988"/>
            <a:ext cx="7810500" cy="6080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Parmi les réalisations d’IDV (2)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500" y="1295400"/>
            <a:ext cx="9080500" cy="5441950"/>
          </a:xfrm>
        </p:spPr>
        <p:txBody>
          <a:bodyPr>
            <a:normAutofit/>
          </a:bodyPr>
          <a:lstStyle/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1900" b="1" dirty="0" smtClean="0"/>
              <a:t>Stimuler les travaux interdisciplinaires dans trois axes principaux et technologie innovantes: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financement de 3x8 étudiants de Master, deux étudiants de Thèse, un post doc et deux ingénieurs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Séminaires de </a:t>
            </a:r>
            <a:r>
              <a:rPr lang="fr-FR" sz="1900" dirty="0" err="1" smtClean="0"/>
              <a:t>brain</a:t>
            </a:r>
            <a:r>
              <a:rPr lang="fr-FR" sz="1900" dirty="0" smtClean="0"/>
              <a:t> </a:t>
            </a:r>
            <a:r>
              <a:rPr lang="fr-FR" sz="1900" dirty="0" err="1" smtClean="0"/>
              <a:t>storming</a:t>
            </a:r>
            <a:r>
              <a:rPr lang="fr-FR" sz="1900" dirty="0" smtClean="0"/>
              <a:t> hors les murs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commandes d’enquêtes sur le cadre juridique des partages d’image et sur les processus métiers</a:t>
            </a:r>
          </a:p>
          <a:p>
            <a:pPr>
              <a:lnSpc>
                <a:spcPct val="73000"/>
              </a:lnSpc>
              <a:spcAft>
                <a:spcPts val="1200"/>
              </a:spcAft>
              <a:buFont typeface="Arial" charset="0"/>
              <a:buNone/>
            </a:pPr>
            <a:r>
              <a:rPr lang="fr-FR" sz="1900" b="1" dirty="0" smtClean="0"/>
              <a:t>Réaliser un archivage des images en vue de traitement d’échange et de réutilisation des images (dans un mode </a:t>
            </a:r>
            <a:r>
              <a:rPr lang="fr-FR" sz="1900" b="1" dirty="0" err="1" smtClean="0"/>
              <a:t>Big</a:t>
            </a:r>
            <a:r>
              <a:rPr lang="fr-FR" sz="1900" b="1" dirty="0" smtClean="0"/>
              <a:t> Data) 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Participation moteur au déploiement du </a:t>
            </a:r>
            <a:r>
              <a:rPr lang="fr-FR" sz="1900" dirty="0" err="1" smtClean="0"/>
              <a:t>cloud</a:t>
            </a:r>
            <a:r>
              <a:rPr lang="fr-FR" sz="1900" dirty="0" smtClean="0"/>
              <a:t> USPC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Test pilote du réseau Cumulus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Installation et test de machines virtuelles, installation sur ces VM d’une large suite de logiciels de traitement d’image (commerciaux, gratuits et home made)</a:t>
            </a:r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Déploiement actuel de la solution de Picture </a:t>
            </a:r>
            <a:r>
              <a:rPr lang="fr-FR" sz="1900" dirty="0" err="1" smtClean="0"/>
              <a:t>Archiving</a:t>
            </a:r>
            <a:r>
              <a:rPr lang="fr-FR" sz="1900" dirty="0" smtClean="0"/>
              <a:t> and Communication System (PACS) </a:t>
            </a:r>
            <a:r>
              <a:rPr lang="fr-FR" sz="1900" dirty="0" err="1" smtClean="0"/>
              <a:t>Sysncom</a:t>
            </a:r>
            <a:endParaRPr lang="fr-FR" sz="1900" dirty="0" smtClean="0"/>
          </a:p>
          <a:p>
            <a:pPr>
              <a:lnSpc>
                <a:spcPct val="73000"/>
              </a:lnSpc>
              <a:spcAft>
                <a:spcPts val="1200"/>
              </a:spcAft>
            </a:pPr>
            <a:r>
              <a:rPr lang="fr-FR" sz="1900" dirty="0" smtClean="0"/>
              <a:t>Travail en vue de faire communiquer le Cloud USPC avec le PACS recherche de l’AP-HP</a:t>
            </a:r>
          </a:p>
        </p:txBody>
      </p:sp>
      <p:pic>
        <p:nvPicPr>
          <p:cNvPr id="5" name="Image 4" descr="Logo IDV_modifie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" y="77788"/>
            <a:ext cx="1633258" cy="1090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59"/>
          <p:cNvGrpSpPr>
            <a:grpSpLocks/>
          </p:cNvGrpSpPr>
          <p:nvPr/>
        </p:nvGrpSpPr>
        <p:grpSpPr bwMode="auto">
          <a:xfrm>
            <a:off x="601663" y="1963738"/>
            <a:ext cx="6111875" cy="4606925"/>
            <a:chOff x="601133" y="1964267"/>
            <a:chExt cx="6112934" cy="4607044"/>
          </a:xfrm>
        </p:grpSpPr>
        <p:sp>
          <p:nvSpPr>
            <p:cNvPr id="61" name="Forme libre 60"/>
            <p:cNvSpPr/>
            <p:nvPr/>
          </p:nvSpPr>
          <p:spPr>
            <a:xfrm>
              <a:off x="601133" y="1964267"/>
              <a:ext cx="5968446" cy="4605456"/>
            </a:xfrm>
            <a:custGeom>
              <a:avLst/>
              <a:gdLst>
                <a:gd name="connsiteX0" fmla="*/ 304800 w 5969000"/>
                <a:gd name="connsiteY0" fmla="*/ 2455333 h 4605944"/>
                <a:gd name="connsiteX1" fmla="*/ 770467 w 5969000"/>
                <a:gd name="connsiteY1" fmla="*/ 1778000 h 4605944"/>
                <a:gd name="connsiteX2" fmla="*/ 1253067 w 5969000"/>
                <a:gd name="connsiteY2" fmla="*/ 973666 h 4605944"/>
                <a:gd name="connsiteX3" fmla="*/ 2167467 w 5969000"/>
                <a:gd name="connsiteY3" fmla="*/ 254000 h 4605944"/>
                <a:gd name="connsiteX4" fmla="*/ 2700867 w 5969000"/>
                <a:gd name="connsiteY4" fmla="*/ 67733 h 4605944"/>
                <a:gd name="connsiteX5" fmla="*/ 3776134 w 5969000"/>
                <a:gd name="connsiteY5" fmla="*/ 0 h 4605944"/>
                <a:gd name="connsiteX6" fmla="*/ 4343400 w 5969000"/>
                <a:gd name="connsiteY6" fmla="*/ 16933 h 4605944"/>
                <a:gd name="connsiteX7" fmla="*/ 5130800 w 5969000"/>
                <a:gd name="connsiteY7" fmla="*/ 135466 h 4605944"/>
                <a:gd name="connsiteX8" fmla="*/ 5274734 w 5969000"/>
                <a:gd name="connsiteY8" fmla="*/ 889000 h 4605944"/>
                <a:gd name="connsiteX9" fmla="*/ 5706534 w 5969000"/>
                <a:gd name="connsiteY9" fmla="*/ 1270000 h 4605944"/>
                <a:gd name="connsiteX10" fmla="*/ 5833534 w 5969000"/>
                <a:gd name="connsiteY10" fmla="*/ 2277533 h 4605944"/>
                <a:gd name="connsiteX11" fmla="*/ 5969000 w 5969000"/>
                <a:gd name="connsiteY11" fmla="*/ 2683933 h 4605944"/>
                <a:gd name="connsiteX12" fmla="*/ 5774267 w 5969000"/>
                <a:gd name="connsiteY12" fmla="*/ 3539066 h 4605944"/>
                <a:gd name="connsiteX13" fmla="*/ 3996267 w 5969000"/>
                <a:gd name="connsiteY13" fmla="*/ 4597400 h 4605944"/>
                <a:gd name="connsiteX14" fmla="*/ 3767667 w 5969000"/>
                <a:gd name="connsiteY14" fmla="*/ 4605866 h 4605944"/>
                <a:gd name="connsiteX15" fmla="*/ 3623734 w 5969000"/>
                <a:gd name="connsiteY15" fmla="*/ 4546600 h 4605944"/>
                <a:gd name="connsiteX16" fmla="*/ 3412067 w 5969000"/>
                <a:gd name="connsiteY16" fmla="*/ 4538133 h 4605944"/>
                <a:gd name="connsiteX17" fmla="*/ 3149600 w 5969000"/>
                <a:gd name="connsiteY17" fmla="*/ 4597400 h 4605944"/>
                <a:gd name="connsiteX18" fmla="*/ 2065867 w 5969000"/>
                <a:gd name="connsiteY18" fmla="*/ 4207933 h 4605944"/>
                <a:gd name="connsiteX19" fmla="*/ 1397000 w 5969000"/>
                <a:gd name="connsiteY19" fmla="*/ 3937000 h 4605944"/>
                <a:gd name="connsiteX20" fmla="*/ 821267 w 5969000"/>
                <a:gd name="connsiteY20" fmla="*/ 3547533 h 4605944"/>
                <a:gd name="connsiteX21" fmla="*/ 304800 w 5969000"/>
                <a:gd name="connsiteY21" fmla="*/ 3513666 h 4605944"/>
                <a:gd name="connsiteX22" fmla="*/ 177800 w 5969000"/>
                <a:gd name="connsiteY22" fmla="*/ 3395133 h 4605944"/>
                <a:gd name="connsiteX23" fmla="*/ 194734 w 5969000"/>
                <a:gd name="connsiteY23" fmla="*/ 3200400 h 4605944"/>
                <a:gd name="connsiteX24" fmla="*/ 0 w 5969000"/>
                <a:gd name="connsiteY24" fmla="*/ 2895600 h 4605944"/>
                <a:gd name="connsiteX25" fmla="*/ 0 w 5969000"/>
                <a:gd name="connsiteY25" fmla="*/ 2700866 h 4605944"/>
                <a:gd name="connsiteX26" fmla="*/ 304800 w 5969000"/>
                <a:gd name="connsiteY26" fmla="*/ 2455333 h 4605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969000" h="4605944">
                  <a:moveTo>
                    <a:pt x="304800" y="2455333"/>
                  </a:moveTo>
                  <a:lnTo>
                    <a:pt x="770467" y="1778000"/>
                  </a:lnTo>
                  <a:lnTo>
                    <a:pt x="1253067" y="973666"/>
                  </a:lnTo>
                  <a:lnTo>
                    <a:pt x="2167467" y="254000"/>
                  </a:lnTo>
                  <a:lnTo>
                    <a:pt x="2700867" y="67733"/>
                  </a:lnTo>
                  <a:lnTo>
                    <a:pt x="3776134" y="0"/>
                  </a:lnTo>
                  <a:lnTo>
                    <a:pt x="4343400" y="16933"/>
                  </a:lnTo>
                  <a:lnTo>
                    <a:pt x="5130800" y="135466"/>
                  </a:lnTo>
                  <a:lnTo>
                    <a:pt x="5274734" y="889000"/>
                  </a:lnTo>
                  <a:lnTo>
                    <a:pt x="5706534" y="1270000"/>
                  </a:lnTo>
                  <a:lnTo>
                    <a:pt x="5833534" y="2277533"/>
                  </a:lnTo>
                  <a:cubicBezTo>
                    <a:pt x="5953647" y="2689352"/>
                    <a:pt x="5810956" y="2683933"/>
                    <a:pt x="5969000" y="2683933"/>
                  </a:cubicBezTo>
                  <a:lnTo>
                    <a:pt x="5774267" y="3539066"/>
                  </a:lnTo>
                  <a:lnTo>
                    <a:pt x="3996267" y="4597400"/>
                  </a:lnTo>
                  <a:lnTo>
                    <a:pt x="3767667" y="4605866"/>
                  </a:lnTo>
                  <a:cubicBezTo>
                    <a:pt x="3621073" y="4554127"/>
                    <a:pt x="3623734" y="4605944"/>
                    <a:pt x="3623734" y="4546600"/>
                  </a:cubicBezTo>
                  <a:lnTo>
                    <a:pt x="3412067" y="4538133"/>
                  </a:lnTo>
                  <a:lnTo>
                    <a:pt x="3149600" y="4597400"/>
                  </a:lnTo>
                  <a:lnTo>
                    <a:pt x="2065867" y="4207933"/>
                  </a:lnTo>
                  <a:lnTo>
                    <a:pt x="1397000" y="3937000"/>
                  </a:lnTo>
                  <a:lnTo>
                    <a:pt x="821267" y="3547533"/>
                  </a:lnTo>
                  <a:lnTo>
                    <a:pt x="304800" y="3513666"/>
                  </a:lnTo>
                  <a:lnTo>
                    <a:pt x="177800" y="3395133"/>
                  </a:lnTo>
                  <a:lnTo>
                    <a:pt x="194734" y="3200400"/>
                  </a:lnTo>
                  <a:lnTo>
                    <a:pt x="0" y="2895600"/>
                  </a:lnTo>
                  <a:lnTo>
                    <a:pt x="0" y="2700866"/>
                  </a:lnTo>
                  <a:lnTo>
                    <a:pt x="304800" y="2455333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62" name="Forme libre 61"/>
            <p:cNvSpPr/>
            <p:nvPr/>
          </p:nvSpPr>
          <p:spPr>
            <a:xfrm>
              <a:off x="745620" y="3978856"/>
              <a:ext cx="5968447" cy="2592455"/>
            </a:xfrm>
            <a:custGeom>
              <a:avLst/>
              <a:gdLst>
                <a:gd name="connsiteX0" fmla="*/ 0 w 5969000"/>
                <a:gd name="connsiteY0" fmla="*/ 1930400 h 2591978"/>
                <a:gd name="connsiteX1" fmla="*/ 414866 w 5969000"/>
                <a:gd name="connsiteY1" fmla="*/ 1507067 h 2591978"/>
                <a:gd name="connsiteX2" fmla="*/ 1083733 w 5969000"/>
                <a:gd name="connsiteY2" fmla="*/ 584200 h 2591978"/>
                <a:gd name="connsiteX3" fmla="*/ 1583266 w 5969000"/>
                <a:gd name="connsiteY3" fmla="*/ 0 h 2591978"/>
                <a:gd name="connsiteX4" fmla="*/ 2413000 w 5969000"/>
                <a:gd name="connsiteY4" fmla="*/ 33867 h 2591978"/>
                <a:gd name="connsiteX5" fmla="*/ 3073400 w 5969000"/>
                <a:gd name="connsiteY5" fmla="*/ 321734 h 2591978"/>
                <a:gd name="connsiteX6" fmla="*/ 3793066 w 5969000"/>
                <a:gd name="connsiteY6" fmla="*/ 787400 h 2591978"/>
                <a:gd name="connsiteX7" fmla="*/ 4792133 w 5969000"/>
                <a:gd name="connsiteY7" fmla="*/ 2015067 h 2591978"/>
                <a:gd name="connsiteX8" fmla="*/ 5223933 w 5969000"/>
                <a:gd name="connsiteY8" fmla="*/ 2446867 h 2591978"/>
                <a:gd name="connsiteX9" fmla="*/ 5545666 w 5969000"/>
                <a:gd name="connsiteY9" fmla="*/ 2590800 h 2591978"/>
                <a:gd name="connsiteX10" fmla="*/ 5969000 w 5969000"/>
                <a:gd name="connsiteY10" fmla="*/ 2506134 h 2591978"/>
                <a:gd name="connsiteX11" fmla="*/ 5969000 w 5969000"/>
                <a:gd name="connsiteY11" fmla="*/ 2506134 h 2591978"/>
                <a:gd name="connsiteX12" fmla="*/ 5969000 w 5969000"/>
                <a:gd name="connsiteY12" fmla="*/ 2506134 h 2591978"/>
                <a:gd name="connsiteX13" fmla="*/ 5969000 w 5969000"/>
                <a:gd name="connsiteY13" fmla="*/ 2506134 h 25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969000" h="2591978">
                  <a:moveTo>
                    <a:pt x="0" y="1930400"/>
                  </a:moveTo>
                  <a:cubicBezTo>
                    <a:pt x="138259" y="1789260"/>
                    <a:pt x="275167" y="1646782"/>
                    <a:pt x="414866" y="1507067"/>
                  </a:cubicBezTo>
                  <a:cubicBezTo>
                    <a:pt x="635959" y="1198103"/>
                    <a:pt x="703811" y="584200"/>
                    <a:pt x="1083733" y="584200"/>
                  </a:cubicBezTo>
                  <a:lnTo>
                    <a:pt x="1583266" y="0"/>
                  </a:lnTo>
                  <a:lnTo>
                    <a:pt x="2413000" y="33867"/>
                  </a:lnTo>
                  <a:lnTo>
                    <a:pt x="3073400" y="321734"/>
                  </a:lnTo>
                  <a:cubicBezTo>
                    <a:pt x="3312445" y="478252"/>
                    <a:pt x="3507338" y="787400"/>
                    <a:pt x="3793066" y="787400"/>
                  </a:cubicBezTo>
                  <a:lnTo>
                    <a:pt x="4792133" y="2015067"/>
                  </a:lnTo>
                  <a:cubicBezTo>
                    <a:pt x="4937457" y="2157596"/>
                    <a:pt x="5427485" y="2446867"/>
                    <a:pt x="5223933" y="2446867"/>
                  </a:cubicBezTo>
                  <a:cubicBezTo>
                    <a:pt x="5539764" y="2591978"/>
                    <a:pt x="5422283" y="2590800"/>
                    <a:pt x="5545666" y="2590800"/>
                  </a:cubicBez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  <a:lnTo>
                    <a:pt x="5969000" y="2506134"/>
                  </a:lnTo>
                </a:path>
              </a:pathLst>
            </a:custGeom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2765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  <a:p>
            <a:endParaRPr lang="en-GB" smtClean="0">
              <a:solidFill>
                <a:srgbClr val="000000"/>
              </a:solidFill>
              <a:ea typeface="ＭＳ Ｐゴシック" pitchFamily="-107" charset="-128"/>
            </a:endParaRPr>
          </a:p>
        </p:txBody>
      </p:sp>
      <p:sp>
        <p:nvSpPr>
          <p:cNvPr id="27652" name="Titre 17"/>
          <p:cNvSpPr>
            <a:spLocks noGrp="1"/>
          </p:cNvSpPr>
          <p:nvPr>
            <p:ph type="title" idx="4294967295"/>
          </p:nvPr>
        </p:nvSpPr>
        <p:spPr>
          <a:xfrm>
            <a:off x="5084763" y="254000"/>
            <a:ext cx="3694112" cy="8509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USPC Imaging Network</a:t>
            </a:r>
          </a:p>
        </p:txBody>
      </p:sp>
      <p:pic>
        <p:nvPicPr>
          <p:cNvPr id="18439" name="Picture 4"/>
          <p:cNvPicPr>
            <a:picLocks noChangeAspect="1" noChangeArrowheads="1"/>
          </p:cNvPicPr>
          <p:nvPr/>
        </p:nvPicPr>
        <p:blipFill>
          <a:blip r:embed="rId3">
            <a:alphaModFix amt="65000"/>
          </a:blip>
          <a:srcRect/>
          <a:stretch>
            <a:fillRect/>
          </a:stretch>
        </p:blipFill>
        <p:spPr bwMode="auto">
          <a:xfrm>
            <a:off x="50800" y="520700"/>
            <a:ext cx="2381250" cy="1214438"/>
          </a:xfrm>
          <a:prstGeom prst="rect">
            <a:avLst/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noFill/>
            <a:round/>
            <a:headEnd/>
            <a:tailEnd/>
          </a:ln>
        </p:spPr>
      </p:pic>
      <p:pic>
        <p:nvPicPr>
          <p:cNvPr id="27655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5913" y="6148388"/>
            <a:ext cx="10795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6" name="Espace réservé du pied de page 2"/>
          <p:cNvSpPr txBox="1">
            <a:spLocks/>
          </p:cNvSpPr>
          <p:nvPr/>
        </p:nvSpPr>
        <p:spPr bwMode="auto">
          <a:xfrm>
            <a:off x="468313" y="6237288"/>
            <a:ext cx="2894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  <a:p>
            <a:endParaRPr lang="en-GB"/>
          </a:p>
        </p:txBody>
      </p:sp>
      <p:pic>
        <p:nvPicPr>
          <p:cNvPr id="27657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5913" y="6148388"/>
            <a:ext cx="1079500" cy="63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8" name="Line 27"/>
          <p:cNvSpPr>
            <a:spLocks noChangeShapeType="1"/>
          </p:cNvSpPr>
          <p:nvPr/>
        </p:nvSpPr>
        <p:spPr bwMode="auto">
          <a:xfrm flipH="1">
            <a:off x="2430463" y="3517900"/>
            <a:ext cx="592137" cy="1216025"/>
          </a:xfrm>
          <a:prstGeom prst="line">
            <a:avLst/>
          </a:prstGeom>
          <a:noFill/>
          <a:ln w="72000">
            <a:solidFill>
              <a:srgbClr val="FFFF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9" name="Line 27"/>
          <p:cNvSpPr>
            <a:spLocks noChangeShapeType="1"/>
          </p:cNvSpPr>
          <p:nvPr/>
        </p:nvSpPr>
        <p:spPr bwMode="auto">
          <a:xfrm>
            <a:off x="4572000" y="4546600"/>
            <a:ext cx="144463" cy="504825"/>
          </a:xfrm>
          <a:prstGeom prst="line">
            <a:avLst/>
          </a:prstGeom>
          <a:noFill/>
          <a:ln w="72000">
            <a:solidFill>
              <a:srgbClr val="FFFF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60" name="Line 27"/>
          <p:cNvSpPr>
            <a:spLocks noChangeShapeType="1"/>
          </p:cNvSpPr>
          <p:nvPr/>
        </p:nvSpPr>
        <p:spPr bwMode="auto">
          <a:xfrm flipH="1">
            <a:off x="4348163" y="5041900"/>
            <a:ext cx="376237" cy="415925"/>
          </a:xfrm>
          <a:prstGeom prst="line">
            <a:avLst/>
          </a:prstGeom>
          <a:noFill/>
          <a:ln w="72000">
            <a:solidFill>
              <a:srgbClr val="FFFF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61" name="Line 27"/>
          <p:cNvSpPr>
            <a:spLocks noChangeShapeType="1"/>
          </p:cNvSpPr>
          <p:nvPr/>
        </p:nvSpPr>
        <p:spPr bwMode="auto">
          <a:xfrm flipH="1" flipV="1">
            <a:off x="5313363" y="5673725"/>
            <a:ext cx="439737" cy="282575"/>
          </a:xfrm>
          <a:prstGeom prst="line">
            <a:avLst/>
          </a:prstGeom>
          <a:noFill/>
          <a:ln w="72000">
            <a:solidFill>
              <a:srgbClr val="FFFF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er 61"/>
          <p:cNvGrpSpPr>
            <a:grpSpLocks/>
          </p:cNvGrpSpPr>
          <p:nvPr/>
        </p:nvGrpSpPr>
        <p:grpSpPr bwMode="auto">
          <a:xfrm>
            <a:off x="1714500" y="762000"/>
            <a:ext cx="5067300" cy="5245100"/>
            <a:chOff x="1790700" y="736600"/>
            <a:chExt cx="5067299" cy="5245100"/>
          </a:xfrm>
        </p:grpSpPr>
        <p:sp>
          <p:nvSpPr>
            <p:cNvPr id="27692" name="Line 27"/>
            <p:cNvSpPr>
              <a:spLocks noChangeShapeType="1"/>
            </p:cNvSpPr>
            <p:nvPr/>
          </p:nvSpPr>
          <p:spPr bwMode="auto">
            <a:xfrm>
              <a:off x="1790700" y="1168400"/>
              <a:ext cx="1206500" cy="2273300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3" name="Line 27"/>
            <p:cNvSpPr>
              <a:spLocks noChangeShapeType="1"/>
            </p:cNvSpPr>
            <p:nvPr/>
          </p:nvSpPr>
          <p:spPr bwMode="auto">
            <a:xfrm flipH="1">
              <a:off x="1795461" y="774700"/>
              <a:ext cx="2357438" cy="377824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4" name="Line 27"/>
            <p:cNvSpPr>
              <a:spLocks noChangeShapeType="1"/>
            </p:cNvSpPr>
            <p:nvPr/>
          </p:nvSpPr>
          <p:spPr bwMode="auto">
            <a:xfrm>
              <a:off x="4152900" y="787400"/>
              <a:ext cx="2705099" cy="1320799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5" name="Line 27"/>
            <p:cNvSpPr>
              <a:spLocks noChangeShapeType="1"/>
            </p:cNvSpPr>
            <p:nvPr/>
          </p:nvSpPr>
          <p:spPr bwMode="auto">
            <a:xfrm flipH="1">
              <a:off x="3822700" y="736600"/>
              <a:ext cx="393700" cy="1346199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6" name="Line 27"/>
            <p:cNvSpPr>
              <a:spLocks noChangeShapeType="1"/>
            </p:cNvSpPr>
            <p:nvPr/>
          </p:nvSpPr>
          <p:spPr bwMode="auto">
            <a:xfrm>
              <a:off x="2451100" y="4698999"/>
              <a:ext cx="660400" cy="660401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7" name="Line 27"/>
            <p:cNvSpPr>
              <a:spLocks noChangeShapeType="1"/>
            </p:cNvSpPr>
            <p:nvPr/>
          </p:nvSpPr>
          <p:spPr bwMode="auto">
            <a:xfrm flipH="1">
              <a:off x="3390899" y="5448299"/>
              <a:ext cx="990599" cy="533401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8" name="Line 27"/>
            <p:cNvSpPr>
              <a:spLocks noChangeShapeType="1"/>
            </p:cNvSpPr>
            <p:nvPr/>
          </p:nvSpPr>
          <p:spPr bwMode="auto">
            <a:xfrm>
              <a:off x="3797300" y="2095500"/>
              <a:ext cx="1193799" cy="1574799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9" name="Line 27"/>
            <p:cNvSpPr>
              <a:spLocks noChangeShapeType="1"/>
            </p:cNvSpPr>
            <p:nvPr/>
          </p:nvSpPr>
          <p:spPr bwMode="auto">
            <a:xfrm flipH="1" flipV="1">
              <a:off x="3035299" y="3479799"/>
              <a:ext cx="1930399" cy="253999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0" name="Line 27"/>
            <p:cNvSpPr>
              <a:spLocks noChangeShapeType="1"/>
            </p:cNvSpPr>
            <p:nvPr/>
          </p:nvSpPr>
          <p:spPr bwMode="auto">
            <a:xfrm flipH="1">
              <a:off x="5072062" y="2133600"/>
              <a:ext cx="1709737" cy="15970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1" name="Line 27"/>
            <p:cNvSpPr>
              <a:spLocks noChangeShapeType="1"/>
            </p:cNvSpPr>
            <p:nvPr/>
          </p:nvSpPr>
          <p:spPr bwMode="auto">
            <a:xfrm flipH="1">
              <a:off x="3154362" y="4533899"/>
              <a:ext cx="1417637" cy="8350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2" name="Line 27"/>
            <p:cNvSpPr>
              <a:spLocks noChangeShapeType="1"/>
            </p:cNvSpPr>
            <p:nvPr/>
          </p:nvSpPr>
          <p:spPr bwMode="auto">
            <a:xfrm flipH="1" flipV="1">
              <a:off x="4703762" y="5114924"/>
              <a:ext cx="1544637" cy="2857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3" name="Line 27"/>
            <p:cNvSpPr>
              <a:spLocks noChangeShapeType="1"/>
            </p:cNvSpPr>
            <p:nvPr/>
          </p:nvSpPr>
          <p:spPr bwMode="auto">
            <a:xfrm>
              <a:off x="1831974" y="1204913"/>
              <a:ext cx="2016125" cy="915987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4" name="Line 27"/>
            <p:cNvSpPr>
              <a:spLocks noChangeShapeType="1"/>
            </p:cNvSpPr>
            <p:nvPr/>
          </p:nvSpPr>
          <p:spPr bwMode="auto">
            <a:xfrm>
              <a:off x="1831974" y="1154112"/>
              <a:ext cx="619125" cy="3582987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5" name="Line 27"/>
            <p:cNvSpPr>
              <a:spLocks noChangeShapeType="1"/>
            </p:cNvSpPr>
            <p:nvPr/>
          </p:nvSpPr>
          <p:spPr bwMode="auto">
            <a:xfrm flipH="1" flipV="1">
              <a:off x="5059362" y="3743324"/>
              <a:ext cx="1125537" cy="140017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6" name="Line 27"/>
            <p:cNvSpPr>
              <a:spLocks noChangeShapeType="1"/>
            </p:cNvSpPr>
            <p:nvPr/>
          </p:nvSpPr>
          <p:spPr bwMode="auto">
            <a:xfrm flipH="1">
              <a:off x="3116262" y="3797300"/>
              <a:ext cx="1836737" cy="15843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707" name="Line 27"/>
            <p:cNvSpPr>
              <a:spLocks noChangeShapeType="1"/>
            </p:cNvSpPr>
            <p:nvPr/>
          </p:nvSpPr>
          <p:spPr bwMode="auto">
            <a:xfrm flipH="1">
              <a:off x="6227763" y="2120900"/>
              <a:ext cx="554037" cy="30829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" name="Grouper 62"/>
          <p:cNvGrpSpPr>
            <a:grpSpLocks/>
          </p:cNvGrpSpPr>
          <p:nvPr/>
        </p:nvGrpSpPr>
        <p:grpSpPr bwMode="auto">
          <a:xfrm>
            <a:off x="2468563" y="2093913"/>
            <a:ext cx="4338637" cy="4164012"/>
            <a:chOff x="2468562" y="2093913"/>
            <a:chExt cx="4338636" cy="4164011"/>
          </a:xfrm>
        </p:grpSpPr>
        <p:sp>
          <p:nvSpPr>
            <p:cNvPr id="27680" name="Line 27"/>
            <p:cNvSpPr>
              <a:spLocks noChangeShapeType="1"/>
            </p:cNvSpPr>
            <p:nvPr/>
          </p:nvSpPr>
          <p:spPr bwMode="auto">
            <a:xfrm flipH="1">
              <a:off x="3027363" y="2093913"/>
              <a:ext cx="722312" cy="1370012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1" name="Line 27"/>
            <p:cNvSpPr>
              <a:spLocks noChangeShapeType="1"/>
            </p:cNvSpPr>
            <p:nvPr/>
          </p:nvSpPr>
          <p:spPr bwMode="auto">
            <a:xfrm>
              <a:off x="3111500" y="5372099"/>
              <a:ext cx="271463" cy="6572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2" name="Line 27"/>
            <p:cNvSpPr>
              <a:spLocks noChangeShapeType="1"/>
            </p:cNvSpPr>
            <p:nvPr/>
          </p:nvSpPr>
          <p:spPr bwMode="auto">
            <a:xfrm flipH="1">
              <a:off x="4551363" y="3695699"/>
              <a:ext cx="515937" cy="8604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3" name="Line 27"/>
            <p:cNvSpPr>
              <a:spLocks noChangeShapeType="1"/>
            </p:cNvSpPr>
            <p:nvPr/>
          </p:nvSpPr>
          <p:spPr bwMode="auto">
            <a:xfrm flipH="1">
              <a:off x="2468562" y="3733799"/>
              <a:ext cx="2535237" cy="9747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4" name="Line 27"/>
            <p:cNvSpPr>
              <a:spLocks noChangeShapeType="1"/>
            </p:cNvSpPr>
            <p:nvPr/>
          </p:nvSpPr>
          <p:spPr bwMode="auto">
            <a:xfrm>
              <a:off x="4635500" y="4571999"/>
              <a:ext cx="1554163" cy="5810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5" name="Line 27"/>
            <p:cNvSpPr>
              <a:spLocks noChangeShapeType="1"/>
            </p:cNvSpPr>
            <p:nvPr/>
          </p:nvSpPr>
          <p:spPr bwMode="auto">
            <a:xfrm flipH="1">
              <a:off x="4271963" y="5486399"/>
              <a:ext cx="122237" cy="7461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6" name="Line 27"/>
            <p:cNvSpPr>
              <a:spLocks noChangeShapeType="1"/>
            </p:cNvSpPr>
            <p:nvPr/>
          </p:nvSpPr>
          <p:spPr bwMode="auto">
            <a:xfrm flipH="1">
              <a:off x="4284662" y="5600699"/>
              <a:ext cx="1087437" cy="6572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7" name="Line 27"/>
            <p:cNvSpPr>
              <a:spLocks noChangeShapeType="1"/>
            </p:cNvSpPr>
            <p:nvPr/>
          </p:nvSpPr>
          <p:spPr bwMode="auto">
            <a:xfrm flipH="1">
              <a:off x="3090862" y="2108200"/>
              <a:ext cx="731837" cy="33750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8" name="Line 27"/>
            <p:cNvSpPr>
              <a:spLocks noChangeShapeType="1"/>
            </p:cNvSpPr>
            <p:nvPr/>
          </p:nvSpPr>
          <p:spPr bwMode="auto">
            <a:xfrm flipH="1" flipV="1">
              <a:off x="4716463" y="5076824"/>
              <a:ext cx="592137" cy="53657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89" name="Line 27"/>
            <p:cNvSpPr>
              <a:spLocks noChangeShapeType="1"/>
            </p:cNvSpPr>
            <p:nvPr/>
          </p:nvSpPr>
          <p:spPr bwMode="auto">
            <a:xfrm flipH="1">
              <a:off x="5757863" y="5181599"/>
              <a:ext cx="439737" cy="84772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0" name="Line 27"/>
            <p:cNvSpPr>
              <a:spLocks noChangeShapeType="1"/>
            </p:cNvSpPr>
            <p:nvPr/>
          </p:nvSpPr>
          <p:spPr bwMode="auto">
            <a:xfrm flipH="1" flipV="1">
              <a:off x="3382962" y="6042024"/>
              <a:ext cx="858837" cy="193675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691" name="Line 27"/>
            <p:cNvSpPr>
              <a:spLocks noChangeShapeType="1"/>
            </p:cNvSpPr>
            <p:nvPr/>
          </p:nvSpPr>
          <p:spPr bwMode="auto">
            <a:xfrm flipH="1">
              <a:off x="2476499" y="2120901"/>
              <a:ext cx="4330699" cy="2527300"/>
            </a:xfrm>
            <a:prstGeom prst="line">
              <a:avLst/>
            </a:prstGeom>
            <a:noFill/>
            <a:ln w="72000">
              <a:solidFill>
                <a:srgbClr val="FFFF00"/>
              </a:solidFill>
              <a:round/>
              <a:headEnd/>
              <a:tailEnd/>
            </a:ln>
          </p:spPr>
          <p:txBody>
            <a:bodyPr lIns="82945" tIns="41473" rIns="82945" bIns="41473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8438" name="AutoShape 3"/>
          <p:cNvSpPr>
            <a:spLocks noChangeArrowheads="1"/>
          </p:cNvSpPr>
          <p:nvPr/>
        </p:nvSpPr>
        <p:spPr bwMode="auto">
          <a:xfrm>
            <a:off x="946150" y="4279900"/>
            <a:ext cx="1862138" cy="495300"/>
          </a:xfrm>
          <a:prstGeom prst="wedgeRoundRectCallout">
            <a:avLst>
              <a:gd name="adj1" fmla="val -23000"/>
              <a:gd name="adj2" fmla="val 97125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HEGP :-Parcc</a:t>
            </a:r>
          </a:p>
        </p:txBody>
      </p:sp>
      <p:sp>
        <p:nvSpPr>
          <p:cNvPr id="18440" name="AutoShape 5"/>
          <p:cNvSpPr>
            <a:spLocks noChangeArrowheads="1"/>
          </p:cNvSpPr>
          <p:nvPr/>
        </p:nvSpPr>
        <p:spPr bwMode="auto">
          <a:xfrm>
            <a:off x="1955800" y="5127625"/>
            <a:ext cx="1262063" cy="511175"/>
          </a:xfrm>
          <a:prstGeom prst="wedgeRoundRectCallout">
            <a:avLst>
              <a:gd name="adj1" fmla="val 25894"/>
              <a:gd name="adj2" fmla="val -85801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Necker Hosp.</a:t>
            </a:r>
          </a:p>
        </p:txBody>
      </p:sp>
      <p:sp>
        <p:nvSpPr>
          <p:cNvPr id="18441" name="AutoShape 6"/>
          <p:cNvSpPr>
            <a:spLocks noChangeArrowheads="1"/>
          </p:cNvSpPr>
          <p:nvPr/>
        </p:nvSpPr>
        <p:spPr bwMode="auto">
          <a:xfrm>
            <a:off x="2536825" y="5991225"/>
            <a:ext cx="1181100" cy="460375"/>
          </a:xfrm>
          <a:prstGeom prst="wedgeRoundRectCallout">
            <a:avLst>
              <a:gd name="adj1" fmla="val -26412"/>
              <a:gd name="adj2" fmla="val -67639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err="1">
                <a:solidFill>
                  <a:srgbClr val="000000"/>
                </a:solidFill>
              </a:rPr>
              <a:t>Odontology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43" name="AutoShape 8"/>
          <p:cNvSpPr>
            <a:spLocks noChangeArrowheads="1"/>
          </p:cNvSpPr>
          <p:nvPr/>
        </p:nvSpPr>
        <p:spPr bwMode="auto">
          <a:xfrm>
            <a:off x="3928269" y="5054600"/>
            <a:ext cx="1287462" cy="355600"/>
          </a:xfrm>
          <a:prstGeom prst="wedgeRoundRectCallout">
            <a:avLst>
              <a:gd name="adj1" fmla="val -56667"/>
              <a:gd name="adj2" fmla="val 16648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</a:rPr>
              <a:t>Cochin</a:t>
            </a:r>
          </a:p>
        </p:txBody>
      </p:sp>
      <p:sp>
        <p:nvSpPr>
          <p:cNvPr id="18444" name="AutoShape 9"/>
          <p:cNvSpPr>
            <a:spLocks noChangeArrowheads="1"/>
          </p:cNvSpPr>
          <p:nvPr/>
        </p:nvSpPr>
        <p:spPr bwMode="auto">
          <a:xfrm>
            <a:off x="1497013" y="3200400"/>
            <a:ext cx="1949450" cy="717550"/>
          </a:xfrm>
          <a:prstGeom prst="wedgeRoundRectCallout">
            <a:avLst>
              <a:gd name="adj1" fmla="val 58250"/>
              <a:gd name="adj2" fmla="val 133477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Pharmacy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8445" name="AutoShape 10"/>
          <p:cNvSpPr>
            <a:spLocks noChangeArrowheads="1"/>
          </p:cNvSpPr>
          <p:nvPr/>
        </p:nvSpPr>
        <p:spPr bwMode="auto">
          <a:xfrm>
            <a:off x="4437063" y="4210050"/>
            <a:ext cx="1565275" cy="514350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Cordeliers center</a:t>
            </a:r>
          </a:p>
        </p:txBody>
      </p:sp>
      <p:sp>
        <p:nvSpPr>
          <p:cNvPr id="20495" name="AutoShape 13"/>
          <p:cNvSpPr>
            <a:spLocks noChangeArrowheads="1"/>
          </p:cNvSpPr>
          <p:nvPr/>
        </p:nvSpPr>
        <p:spPr bwMode="auto">
          <a:xfrm>
            <a:off x="1065213" y="541338"/>
            <a:ext cx="1117600" cy="757237"/>
          </a:xfrm>
          <a:prstGeom prst="wedgeRoundRectCallout">
            <a:avLst>
              <a:gd name="adj1" fmla="val -96620"/>
              <a:gd name="adj2" fmla="val 11833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000">
                <a:solidFill>
                  <a:srgbClr val="000000"/>
                </a:solidFill>
              </a:rPr>
              <a:t>CYCERON Caen</a:t>
            </a: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4137025" y="3543300"/>
            <a:ext cx="2471738" cy="563563"/>
          </a:xfrm>
          <a:prstGeom prst="wedgeRoundRectCallout">
            <a:avLst>
              <a:gd name="adj1" fmla="val -70088"/>
              <a:gd name="adj2" fmla="val 57250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Sts Pères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3994150" y="6002338"/>
            <a:ext cx="1090613" cy="550862"/>
          </a:xfrm>
          <a:prstGeom prst="wedgeRoundRectCallout">
            <a:avLst>
              <a:gd name="adj1" fmla="val -72852"/>
              <a:gd name="adj2" fmla="val -49954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St Anne Hosp.</a:t>
            </a: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4876799" y="5486400"/>
            <a:ext cx="1227137" cy="381000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Telecom Paris</a:t>
            </a:r>
          </a:p>
        </p:txBody>
      </p:sp>
      <p:sp>
        <p:nvSpPr>
          <p:cNvPr id="24" name="AutoShape 11"/>
          <p:cNvSpPr>
            <a:spLocks noChangeArrowheads="1"/>
          </p:cNvSpPr>
          <p:nvPr/>
        </p:nvSpPr>
        <p:spPr bwMode="auto">
          <a:xfrm>
            <a:off x="3000375" y="1681163"/>
            <a:ext cx="1754188" cy="503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>
                <a:solidFill>
                  <a:srgbClr val="000000"/>
                </a:solidFill>
              </a:rPr>
              <a:t>Bichat-Beaujon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5270500" y="5812631"/>
            <a:ext cx="1171575" cy="388938"/>
          </a:xfrm>
          <a:prstGeom prst="wedgeRoundRectCallout">
            <a:avLst>
              <a:gd name="adj1" fmla="val -126870"/>
              <a:gd name="adj2" fmla="val -24894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>
                <a:solidFill>
                  <a:srgbClr val="000000"/>
                </a:solidFill>
              </a:rPr>
              <a:t>J. Monod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>
                <a:solidFill>
                  <a:srgbClr val="000000"/>
                </a:solidFill>
              </a:rPr>
              <a:t>Instiute</a:t>
            </a:r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3178175" y="207963"/>
            <a:ext cx="1754188" cy="630237"/>
          </a:xfrm>
          <a:prstGeom prst="wedgeRoundRectCallout">
            <a:avLst>
              <a:gd name="adj1" fmla="val -59556"/>
              <a:gd name="adj2" fmla="val 13009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100" dirty="0" err="1">
                <a:solidFill>
                  <a:srgbClr val="000000"/>
                </a:solidFill>
              </a:rPr>
              <a:t>Villetaneuse</a:t>
            </a:r>
            <a:r>
              <a:rPr lang="en-GB" sz="1100" dirty="0">
                <a:solidFill>
                  <a:srgbClr val="000000"/>
                </a:solidFill>
              </a:rPr>
              <a:t>  P13</a:t>
            </a: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4465638" y="4749800"/>
            <a:ext cx="1757362" cy="355600"/>
          </a:xfrm>
          <a:prstGeom prst="wedgeRoundRectCallout">
            <a:avLst>
              <a:gd name="adj1" fmla="val -56667"/>
              <a:gd name="adj2" fmla="val 16648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Sorbonne</a:t>
            </a:r>
          </a:p>
        </p:txBody>
      </p:sp>
      <p:sp>
        <p:nvSpPr>
          <p:cNvPr id="29" name="AutoShape 10"/>
          <p:cNvSpPr>
            <a:spLocks noChangeArrowheads="1"/>
          </p:cNvSpPr>
          <p:nvPr/>
        </p:nvSpPr>
        <p:spPr bwMode="auto">
          <a:xfrm>
            <a:off x="5529263" y="5143499"/>
            <a:ext cx="1176337" cy="330200"/>
          </a:xfrm>
          <a:prstGeom prst="wedgeRoundRectCallout">
            <a:avLst>
              <a:gd name="adj1" fmla="val -72588"/>
              <a:gd name="adj2" fmla="val 7634"/>
              <a:gd name="adj3" fmla="val 16667"/>
            </a:avLst>
          </a:prstGeom>
          <a:solidFill>
            <a:schemeClr val="accent4">
              <a:lumMod val="60000"/>
              <a:lumOff val="40000"/>
              <a:alpha val="6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</a:rPr>
              <a:t>Arts et métiers</a:t>
            </a:r>
          </a:p>
        </p:txBody>
      </p:sp>
      <p:sp>
        <p:nvSpPr>
          <p:cNvPr id="63" name="Cylindre 62"/>
          <p:cNvSpPr/>
          <p:nvPr/>
        </p:nvSpPr>
        <p:spPr>
          <a:xfrm>
            <a:off x="6781800" y="1408113"/>
            <a:ext cx="1676400" cy="1371600"/>
          </a:xfrm>
          <a:prstGeom prst="can">
            <a:avLst/>
          </a:prstGeom>
          <a:solidFill>
            <a:srgbClr val="8F139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 dirty="0" smtClean="0"/>
              <a:t>PACS recherche</a:t>
            </a:r>
          </a:p>
          <a:p>
            <a:pPr algn="ctr">
              <a:defRPr/>
            </a:pPr>
            <a:r>
              <a:rPr lang="fr-FR" sz="1600" dirty="0" smtClean="0"/>
              <a:t> AP-H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6581776" y="4130675"/>
            <a:ext cx="2498724" cy="92333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Plate</a:t>
            </a:r>
            <a:r>
              <a:rPr lang="fr-FR" dirty="0" smtClean="0"/>
              <a:t>-forme </a:t>
            </a:r>
            <a:r>
              <a:rPr lang="fr-FR" dirty="0" smtClean="0"/>
              <a:t>numérique</a:t>
            </a:r>
          </a:p>
          <a:p>
            <a:pPr algn="ctr"/>
            <a:r>
              <a:rPr lang="fr-FR" dirty="0" smtClean="0"/>
              <a:t> CIRRUS</a:t>
            </a:r>
          </a:p>
          <a:p>
            <a:pPr algn="ctr"/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u="sng" dirty="0" smtClean="0">
                <a:hlinkClick r:id="rId5"/>
              </a:rPr>
              <a:t>http://cirrus.uspc.fr)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992</Words>
  <Application>Microsoft Macintosh PowerPoint</Application>
  <PresentationFormat>Présentation à l'écran (4:3)</PresentationFormat>
  <Paragraphs>186</Paragraphs>
  <Slides>11</Slides>
  <Notes>5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Programme Interdisciplinaire  Imageries du Vivant </vt:lpstr>
      <vt:lpstr>Sites de génération d’images de pointe réparties sur tout le périmètre d’USPC</vt:lpstr>
      <vt:lpstr>Sites d’analyse et de traitement d’images réparties sur tout le périmètre d’USPC</vt:lpstr>
      <vt:lpstr>Sites de génération d’agents de contraste réparties sur tout le périmètre d’USPC</vt:lpstr>
      <vt:lpstr>Imagerie(s) du vivant</vt:lpstr>
      <vt:lpstr>Objectifs Principaux d’IDV</vt:lpstr>
      <vt:lpstr>Parmi les réalisations d’IDV (1)</vt:lpstr>
      <vt:lpstr>Parmi les réalisations d’IDV (2)</vt:lpstr>
      <vt:lpstr>USPC Imaging Network</vt:lpstr>
      <vt:lpstr>Projet d’Institut hors murs  « I4Health »</vt:lpstr>
      <vt:lpstr>Imageries du Vivant :</vt:lpstr>
    </vt:vector>
  </TitlesOfParts>
  <Company>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IDV</dc:title>
  <dc:creator>cuenod-HEGP</dc:creator>
  <cp:lastModifiedBy>Charles cuenod</cp:lastModifiedBy>
  <cp:revision>10</cp:revision>
  <dcterms:created xsi:type="dcterms:W3CDTF">2016-03-22T10:25:12Z</dcterms:created>
  <dcterms:modified xsi:type="dcterms:W3CDTF">2016-03-22T11:03:13Z</dcterms:modified>
</cp:coreProperties>
</file>