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3" r:id="rId1"/>
  </p:sldMasterIdLst>
  <p:notesMasterIdLst>
    <p:notesMasterId r:id="rId12"/>
  </p:notesMasterIdLst>
  <p:sldIdLst>
    <p:sldId id="256" r:id="rId2"/>
    <p:sldId id="282" r:id="rId3"/>
    <p:sldId id="268" r:id="rId4"/>
    <p:sldId id="271" r:id="rId5"/>
    <p:sldId id="276" r:id="rId6"/>
    <p:sldId id="277" r:id="rId7"/>
    <p:sldId id="278" r:id="rId8"/>
    <p:sldId id="279" r:id="rId9"/>
    <p:sldId id="280" r:id="rId10"/>
    <p:sldId id="281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3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932830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Shape 3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02" name="Shape 30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fr-FR"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6" name="Shape 2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68" name="Shape 26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4" name="Shape 27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fr-FR"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81" name="Shape 28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fr-FR"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88" name="Shape 28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fr-FR"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Shape 2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95" name="Shape 29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fr-FR"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sans image">
    <p:bg>
      <p:bgPr>
        <a:solidFill>
          <a:srgbClr val="E6142D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360022" y="2268488"/>
            <a:ext cx="565207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algn="l" rtl="0">
              <a:spcBef>
                <a:spcPts val="0"/>
              </a:spcBef>
              <a:buClr>
                <a:schemeClr val="lt1"/>
              </a:buClr>
              <a:buNone/>
              <a:defRPr sz="4000" b="1" cap="none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360022" y="3423428"/>
            <a:ext cx="5652137" cy="10856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640"/>
              </a:spcBef>
              <a:buClr>
                <a:schemeClr val="lt1"/>
              </a:buClr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360022" y="4509119"/>
            <a:ext cx="4211582" cy="2462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30000"/>
              </a:lnSpc>
              <a:spcBef>
                <a:spcPts val="0"/>
              </a:spcBef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9" name="Shape 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9266" y="369120"/>
            <a:ext cx="1944000" cy="3072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ransition nouvelle parti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 sz="4000" b="1" cap="none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362362" y="6381328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381328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645702" y="6381328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fr-FR"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362362" y="6381328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81328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645702" y="6381328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fr-FR"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Shape 40"/>
          <p:cNvSpPr/>
          <p:nvPr/>
        </p:nvSpPr>
        <p:spPr>
          <a:xfrm>
            <a:off x="0" y="0"/>
            <a:ext cx="9144000" cy="697957"/>
          </a:xfrm>
          <a:prstGeom prst="rect">
            <a:avLst/>
          </a:prstGeom>
          <a:solidFill>
            <a:srgbClr val="E6142D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333495" y="919433"/>
            <a:ext cx="8450142" cy="6979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defRPr sz="2200" b="1" cap="none">
                <a:solidFill>
                  <a:srgbClr val="E6142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33495" y="1916832"/>
            <a:ext cx="8450142" cy="42109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  <a:buClr>
                <a:srgbClr val="E6142D"/>
              </a:buClr>
              <a:buFont typeface="Arial"/>
              <a:buNone/>
              <a:defRPr sz="2000" cap="none">
                <a:solidFill>
                  <a:srgbClr val="E6142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2563" lvl="1" indent="-80963" rtl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1600" b="1">
                <a:latin typeface="Arial"/>
                <a:ea typeface="Arial"/>
                <a:cs typeface="Arial"/>
                <a:sym typeface="Arial"/>
              </a:defRPr>
            </a:lvl2pPr>
            <a:lvl3pPr marL="182563" lvl="2" indent="-4762" rtl="0">
              <a:lnSpc>
                <a:spcPct val="110000"/>
              </a:lnSpc>
              <a:spcBef>
                <a:spcPts val="0"/>
              </a:spcBef>
              <a:buFont typeface="Calibri"/>
              <a:buNone/>
              <a:defRPr sz="1400"/>
            </a:lvl3pPr>
            <a:lvl4pPr lvl="3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2411759" y="137160"/>
            <a:ext cx="6732240" cy="34897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6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lvl="1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4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lvl="2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2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1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lvl="4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1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2411759" y="404663"/>
            <a:ext cx="6732240" cy="2444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000" b="1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lvl="1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4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lvl="2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2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1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lvl="4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1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5" name="Shape 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075" y="247693"/>
            <a:ext cx="1281599" cy="2025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seul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33495" y="919212"/>
            <a:ext cx="8449200" cy="69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defRPr sz="2200" b="1" cap="none">
                <a:solidFill>
                  <a:srgbClr val="E6142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/>
          <p:nvPr/>
        </p:nvSpPr>
        <p:spPr>
          <a:xfrm>
            <a:off x="0" y="0"/>
            <a:ext cx="9144000" cy="697957"/>
          </a:xfrm>
          <a:prstGeom prst="rect">
            <a:avLst/>
          </a:prstGeom>
          <a:solidFill>
            <a:srgbClr val="E6142D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362362" y="6381328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3124200" y="6381328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6645702" y="6381328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fr-FR"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2411759" y="137160"/>
            <a:ext cx="6732240" cy="34897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6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lvl="1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4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lvl="2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2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1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lvl="4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1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2"/>
          </p:nvPr>
        </p:nvSpPr>
        <p:spPr>
          <a:xfrm>
            <a:off x="2411759" y="404663"/>
            <a:ext cx="6732240" cy="2444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000" b="1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lvl="1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4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lvl="2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2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1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lvl="4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1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4" name="Shape 5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075" y="247693"/>
            <a:ext cx="1281599" cy="2025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ux contenu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0" y="0"/>
            <a:ext cx="9144000" cy="697957"/>
          </a:xfrm>
          <a:prstGeom prst="rect">
            <a:avLst/>
          </a:prstGeom>
          <a:solidFill>
            <a:srgbClr val="E6142D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362362" y="6381328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381328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645702" y="6381328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fr-FR"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2411759" y="137160"/>
            <a:ext cx="6732240" cy="34897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6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lvl="1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4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lvl="2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2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1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lvl="4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1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2411759" y="404663"/>
            <a:ext cx="6732240" cy="2444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000" b="1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lvl="1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4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lvl="2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2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lvl="3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1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lvl="4" indent="0" algn="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110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33495" y="919433"/>
            <a:ext cx="8450142" cy="6979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defRPr sz="2200" b="1" cap="none">
                <a:solidFill>
                  <a:srgbClr val="E6142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3"/>
          </p:nvPr>
        </p:nvSpPr>
        <p:spPr>
          <a:xfrm>
            <a:off x="333495" y="1916832"/>
            <a:ext cx="3878141" cy="42109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  <a:buClr>
                <a:srgbClr val="E6142D"/>
              </a:buClr>
              <a:buFont typeface="Arial"/>
              <a:buNone/>
              <a:defRPr sz="2000" cap="none">
                <a:solidFill>
                  <a:srgbClr val="E6142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2563" lvl="1" indent="-80963" rtl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1600" b="1">
                <a:latin typeface="Arial"/>
                <a:ea typeface="Arial"/>
                <a:cs typeface="Arial"/>
                <a:sym typeface="Arial"/>
              </a:defRPr>
            </a:lvl2pPr>
            <a:lvl3pPr marL="182563" lvl="2" indent="-4762" rtl="0">
              <a:lnSpc>
                <a:spcPct val="110000"/>
              </a:lnSpc>
              <a:spcBef>
                <a:spcPts val="0"/>
              </a:spcBef>
              <a:buFont typeface="Calibri"/>
              <a:buNone/>
              <a:defRPr sz="1400"/>
            </a:lvl3pPr>
            <a:lvl4pPr lvl="3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4"/>
          </p:nvPr>
        </p:nvSpPr>
        <p:spPr>
          <a:xfrm>
            <a:off x="4905496" y="1916832"/>
            <a:ext cx="3878141" cy="42109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  <a:buClr>
                <a:srgbClr val="E6142D"/>
              </a:buClr>
              <a:buFont typeface="Arial"/>
              <a:buNone/>
              <a:defRPr sz="2000" cap="none">
                <a:solidFill>
                  <a:srgbClr val="E6142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2563" lvl="1" indent="-80963" rtl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1600" b="1">
                <a:latin typeface="Arial"/>
                <a:ea typeface="Arial"/>
                <a:cs typeface="Arial"/>
                <a:sym typeface="Arial"/>
              </a:defRPr>
            </a:lvl2pPr>
            <a:lvl3pPr marL="182563" lvl="2" indent="-4762" rtl="0">
              <a:lnSpc>
                <a:spcPct val="110000"/>
              </a:lnSpc>
              <a:spcBef>
                <a:spcPts val="0"/>
              </a:spcBef>
              <a:buFont typeface="Calibri"/>
              <a:buNone/>
              <a:defRPr sz="1400"/>
            </a:lvl3pPr>
            <a:lvl4pPr lvl="3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65" name="Shape 6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075" y="247693"/>
            <a:ext cx="1281599" cy="2025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Dispositive vide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Fin">
    <p:bg>
      <p:bgPr>
        <a:solidFill>
          <a:srgbClr val="E6142D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ctrTitle"/>
          </p:nvPr>
        </p:nvSpPr>
        <p:spPr>
          <a:xfrm>
            <a:off x="360026" y="4912971"/>
            <a:ext cx="4211974" cy="7830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ubTitle" idx="1"/>
          </p:nvPr>
        </p:nvSpPr>
        <p:spPr>
          <a:xfrm>
            <a:off x="360362" y="5699487"/>
            <a:ext cx="4215926" cy="6155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buClr>
                <a:schemeClr val="lt1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360022" y="6319762"/>
            <a:ext cx="4211582" cy="2462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r-FR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r-FR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360022" y="2268488"/>
            <a:ext cx="5652078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fr-FR">
                <a:latin typeface="Arial"/>
                <a:ea typeface="Arial"/>
                <a:cs typeface="Arial"/>
                <a:sym typeface="Arial"/>
              </a:rPr>
              <a:t>Sciences des données</a:t>
            </a:r>
          </a:p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fr-FR">
                <a:latin typeface="Arial"/>
                <a:ea typeface="Arial"/>
                <a:cs typeface="Arial"/>
                <a:sym typeface="Arial"/>
              </a:rPr>
              <a:t>Sciences sociales</a:t>
            </a:r>
          </a:p>
        </p:txBody>
      </p:sp>
      <p:sp>
        <p:nvSpPr>
          <p:cNvPr id="131" name="Shape 131"/>
          <p:cNvSpPr txBox="1">
            <a:spLocks noGrp="1"/>
          </p:cNvSpPr>
          <p:nvPr>
            <p:ph type="subTitle" idx="1"/>
          </p:nvPr>
        </p:nvSpPr>
        <p:spPr>
          <a:xfrm>
            <a:off x="360022" y="3652028"/>
            <a:ext cx="5651999" cy="1085700"/>
          </a:xfrm>
          <a:prstGeom prst="rect">
            <a:avLst/>
          </a:prstGeom>
          <a:noFill/>
          <a:ln>
            <a:noFill/>
          </a:ln>
        </p:spPr>
        <p:txBody>
          <a:bodyPr lIns="0" tIns="0" rIns="91425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fr-FR" dirty="0"/>
              <a:t>Martial Foucault </a:t>
            </a:r>
            <a:endParaRPr lang="fr-FR" dirty="0" smtClean="0"/>
          </a:p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fr-FR" dirty="0" smtClean="0"/>
              <a:t>CEVIPOF</a:t>
            </a:r>
            <a:endParaRPr lang="fr-FR" dirty="0"/>
          </a:p>
        </p:txBody>
      </p:sp>
      <p:sp>
        <p:nvSpPr>
          <p:cNvPr id="132" name="Shape 132"/>
          <p:cNvSpPr txBox="1">
            <a:spLocks noGrp="1"/>
          </p:cNvSpPr>
          <p:nvPr>
            <p:ph type="dt" idx="10"/>
          </p:nvPr>
        </p:nvSpPr>
        <p:spPr>
          <a:xfrm>
            <a:off x="360022" y="5118719"/>
            <a:ext cx="4211700" cy="246299"/>
          </a:xfrm>
          <a:prstGeom prst="rect">
            <a:avLst/>
          </a:prstGeom>
          <a:noFill/>
          <a:ln>
            <a:noFill/>
          </a:ln>
        </p:spPr>
        <p:txBody>
          <a:bodyPr lIns="0" tIns="0" rIns="91425" bIns="0" anchor="ctr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lang="fr-FR" dirty="0"/>
              <a:t>journée USPC </a:t>
            </a:r>
            <a:r>
              <a:rPr lang="fr-FR" dirty="0" smtClean="0"/>
              <a:t>– 22/03/2016</a:t>
            </a:r>
            <a:endParaRPr lang="fr-FR" sz="20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-FR" sz="3600" b="1">
                <a:solidFill>
                  <a:srgbClr val="FF0000"/>
                </a:solidFill>
              </a:rPr>
              <a:t>Big Data : CEVIPOF</a:t>
            </a:r>
          </a:p>
        </p:txBody>
      </p:sp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126775" y="1215350"/>
            <a:ext cx="89442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769"/>
            </a:pPr>
            <a:endParaRPr lang="fr-FR" sz="2620" b="1" smtClean="0">
              <a:solidFill>
                <a:srgbClr val="000000"/>
              </a:solidFill>
            </a:endParaRPr>
          </a:p>
          <a:p>
            <a:pPr lvl="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769"/>
            </a:pPr>
            <a:r>
              <a:rPr lang="fr-FR" sz="2620" b="1" smtClean="0">
                <a:solidFill>
                  <a:srgbClr val="000000"/>
                </a:solidFill>
              </a:rPr>
              <a:t>Projet </a:t>
            </a:r>
            <a:r>
              <a:rPr lang="fr-FR" sz="2620" b="1" dirty="0" err="1" smtClean="0">
                <a:solidFill>
                  <a:srgbClr val="000000"/>
                </a:solidFill>
              </a:rPr>
              <a:t>sondothèque</a:t>
            </a:r>
            <a:endParaRPr lang="fr-FR" sz="2620" b="1" dirty="0" smtClean="0">
              <a:solidFill>
                <a:srgbClr val="000000"/>
              </a:solidFill>
            </a:endParaRPr>
          </a:p>
          <a:p>
            <a:pPr marL="203200" lvl="0" indent="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769"/>
              <a:buNone/>
            </a:pPr>
            <a:r>
              <a:rPr lang="fr-FR" sz="2620" dirty="0" smtClean="0">
                <a:solidFill>
                  <a:srgbClr val="000000"/>
                </a:solidFill>
              </a:rPr>
              <a:t> </a:t>
            </a:r>
            <a:endParaRPr lang="fr-FR" sz="2620" dirty="0">
              <a:solidFill>
                <a:srgbClr val="000000"/>
              </a:solidFill>
            </a:endParaRPr>
          </a:p>
          <a:p>
            <a:pPr lvl="1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769"/>
            </a:pPr>
            <a:r>
              <a:rPr lang="fr-FR" sz="2620" dirty="0">
                <a:solidFill>
                  <a:srgbClr val="000000"/>
                </a:solidFill>
              </a:rPr>
              <a:t>Convaincre les instituts de sondage de mettre à disposition les données individuelles anonymes d’enquête d’opinion publique dans un système d’interrogation unique en ligne</a:t>
            </a:r>
          </a:p>
          <a:p>
            <a:pPr lvl="1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769"/>
            </a:pPr>
            <a:r>
              <a:rPr lang="fr-FR" sz="2620" dirty="0">
                <a:solidFill>
                  <a:srgbClr val="000000"/>
                </a:solidFill>
              </a:rPr>
              <a:t>Développer des outils de visualisation de millions d’observations</a:t>
            </a:r>
          </a:p>
          <a:p>
            <a:pPr marL="457200" lvl="0" indent="0" rtl="0">
              <a:lnSpc>
                <a:spcPct val="80000"/>
              </a:lnSpc>
              <a:spcBef>
                <a:spcPts val="0"/>
              </a:spcBef>
              <a:buNone/>
            </a:pPr>
            <a:endParaRPr sz="2620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20" dirty="0">
              <a:solidFill>
                <a:srgbClr val="000000"/>
              </a:solidFill>
            </a:endParaRPr>
          </a:p>
          <a:p>
            <a:pPr marL="0" lvl="0" indent="0" rtl="0">
              <a:lnSpc>
                <a:spcPct val="80000"/>
              </a:lnSpc>
              <a:spcBef>
                <a:spcPts val="544"/>
              </a:spcBef>
              <a:buNone/>
            </a:pPr>
            <a:endParaRPr sz="2620" dirty="0"/>
          </a:p>
          <a:p>
            <a:pPr marL="0" marR="0" lvl="0" indent="0" algn="l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None/>
            </a:pPr>
            <a:endParaRPr sz="2620" dirty="0"/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>
              <a:buSzPct val="25000"/>
            </a:pPr>
            <a:r>
              <a:rPr lang="fr-FR" sz="3200" b="0" i="0" u="none" strike="noStrike" cap="none" dirty="0">
                <a:solidFill>
                  <a:srgbClr val="FF0000"/>
                </a:solidFill>
                <a:sym typeface="Calibri"/>
              </a:rPr>
              <a:t>1. </a:t>
            </a:r>
            <a:r>
              <a:rPr lang="fr-FR" sz="3200" dirty="0" err="1" smtClean="0">
                <a:solidFill>
                  <a:srgbClr val="FF0000"/>
                </a:solidFill>
              </a:rPr>
              <a:t>Médialab</a:t>
            </a:r>
            <a:endParaRPr lang="fr-FR" sz="3200" b="0" i="0" u="none" strike="noStrike" cap="none" dirty="0">
              <a:solidFill>
                <a:srgbClr val="FF0000"/>
              </a:solidFill>
              <a:sym typeface="Calibri"/>
            </a:endParaRPr>
          </a:p>
        </p:txBody>
      </p:sp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indent="-336550">
              <a:lnSpc>
                <a:spcPct val="80000"/>
              </a:lnSpc>
              <a:spcBef>
                <a:spcPts val="0"/>
              </a:spcBef>
              <a:buSzPct val="100769"/>
            </a:pPr>
            <a:r>
              <a:rPr lang="fr-FR" sz="2400" dirty="0"/>
              <a:t>I</a:t>
            </a:r>
            <a:r>
              <a:rPr lang="fr-FR" sz="2400" dirty="0" smtClean="0"/>
              <a:t>nscrire </a:t>
            </a:r>
            <a:r>
              <a:rPr lang="fr-FR" sz="2400" dirty="0"/>
              <a:t>les sciences sociales au cœur des nouvelles pratiques numériques, en rassemblant les instruments et capacités nécessaires aux développements des humanités </a:t>
            </a:r>
            <a:r>
              <a:rPr lang="fr-FR" sz="2400" dirty="0" smtClean="0"/>
              <a:t>numériques.</a:t>
            </a:r>
          </a:p>
          <a:p>
            <a:pPr lvl="0" indent="-336550">
              <a:lnSpc>
                <a:spcPct val="80000"/>
              </a:lnSpc>
              <a:spcBef>
                <a:spcPts val="0"/>
              </a:spcBef>
              <a:buSzPct val="100769"/>
            </a:pPr>
            <a:endParaRPr lang="fr-FR" sz="2000" dirty="0" smtClean="0"/>
          </a:p>
          <a:p>
            <a:pPr lvl="0" indent="-336550">
              <a:lnSpc>
                <a:spcPct val="80000"/>
              </a:lnSpc>
              <a:spcBef>
                <a:spcPts val="0"/>
              </a:spcBef>
              <a:buSzPct val="100769"/>
            </a:pPr>
            <a:r>
              <a:rPr lang="fr-FR" sz="2000" dirty="0" smtClean="0"/>
              <a:t>Exploiter le web comme lieu d’expérimentation économique et d’invention de modèles:</a:t>
            </a:r>
          </a:p>
          <a:p>
            <a:pPr lvl="1" indent="-336550">
              <a:lnSpc>
                <a:spcPct val="80000"/>
              </a:lnSpc>
              <a:spcBef>
                <a:spcPts val="0"/>
              </a:spcBef>
              <a:buSzPct val="100769"/>
            </a:pPr>
            <a:r>
              <a:rPr lang="fr-FR" sz="1800" b="1" dirty="0" smtClean="0">
                <a:solidFill>
                  <a:srgbClr val="FF0000"/>
                </a:solidFill>
              </a:rPr>
              <a:t>TRUST</a:t>
            </a:r>
            <a:r>
              <a:rPr lang="fr-FR" sz="1800" dirty="0" smtClean="0">
                <a:solidFill>
                  <a:srgbClr val="FF0000"/>
                </a:solidFill>
              </a:rPr>
              <a:t> </a:t>
            </a:r>
            <a:r>
              <a:rPr lang="fr-FR" sz="1800" dirty="0" smtClean="0">
                <a:solidFill>
                  <a:schemeClr val="tx1"/>
                </a:solidFill>
              </a:rPr>
              <a:t>: rôle de la confiance en économie</a:t>
            </a:r>
          </a:p>
          <a:p>
            <a:pPr lvl="1" indent="-336550">
              <a:lnSpc>
                <a:spcPct val="80000"/>
              </a:lnSpc>
              <a:spcBef>
                <a:spcPts val="0"/>
              </a:spcBef>
              <a:buSzPct val="100769"/>
            </a:pPr>
            <a:r>
              <a:rPr lang="fr-FR" sz="1800" b="1" dirty="0" smtClean="0">
                <a:solidFill>
                  <a:srgbClr val="FF0000"/>
                </a:solidFill>
              </a:rPr>
              <a:t>SOLEN</a:t>
            </a:r>
            <a:r>
              <a:rPr lang="fr-FR" sz="1800" dirty="0" smtClean="0">
                <a:solidFill>
                  <a:schemeClr val="tx1"/>
                </a:solidFill>
              </a:rPr>
              <a:t> : création de business </a:t>
            </a:r>
            <a:r>
              <a:rPr lang="fr-FR" sz="1800" dirty="0" err="1" smtClean="0">
                <a:solidFill>
                  <a:schemeClr val="tx1"/>
                </a:solidFill>
              </a:rPr>
              <a:t>models</a:t>
            </a:r>
            <a:r>
              <a:rPr lang="fr-FR" sz="1800" dirty="0" smtClean="0">
                <a:solidFill>
                  <a:schemeClr val="tx1"/>
                </a:solidFill>
              </a:rPr>
              <a:t> fondés sur les activités d’échange dans le livre numérique</a:t>
            </a:r>
          </a:p>
          <a:p>
            <a:pPr lvl="1" indent="-336550">
              <a:lnSpc>
                <a:spcPct val="80000"/>
              </a:lnSpc>
              <a:spcBef>
                <a:spcPts val="0"/>
              </a:spcBef>
              <a:buSzPct val="100769"/>
            </a:pPr>
            <a:r>
              <a:rPr lang="fr-FR" sz="1800" b="1" dirty="0" smtClean="0">
                <a:solidFill>
                  <a:srgbClr val="FF0000"/>
                </a:solidFill>
              </a:rPr>
              <a:t>HABITELE</a:t>
            </a:r>
            <a:r>
              <a:rPr lang="fr-FR" sz="1800" dirty="0" smtClean="0">
                <a:solidFill>
                  <a:schemeClr val="tx1"/>
                </a:solidFill>
              </a:rPr>
              <a:t>: l’écosystème des données personnelles comme nouvel habitat </a:t>
            </a:r>
          </a:p>
          <a:p>
            <a:pPr lvl="1" indent="-336550">
              <a:lnSpc>
                <a:spcPct val="80000"/>
              </a:lnSpc>
              <a:spcBef>
                <a:spcPts val="0"/>
              </a:spcBef>
              <a:buSzPct val="100769"/>
            </a:pPr>
            <a:r>
              <a:rPr lang="fr-FR" sz="1800" dirty="0" smtClean="0">
                <a:solidFill>
                  <a:srgbClr val="FF0000"/>
                </a:solidFill>
              </a:rPr>
              <a:t>AIME</a:t>
            </a:r>
            <a:r>
              <a:rPr lang="fr-FR" sz="1800" dirty="0" smtClean="0">
                <a:solidFill>
                  <a:schemeClr val="tx1"/>
                </a:solidFill>
              </a:rPr>
              <a:t>: pratiques de lecture et de production des savoirs</a:t>
            </a:r>
          </a:p>
          <a:p>
            <a:pPr lvl="1" indent="-336550">
              <a:lnSpc>
                <a:spcPct val="80000"/>
              </a:lnSpc>
              <a:spcBef>
                <a:spcPts val="0"/>
              </a:spcBef>
              <a:buSzPct val="100769"/>
            </a:pPr>
            <a:r>
              <a:rPr lang="fr-FR" sz="1800" dirty="0" smtClean="0">
                <a:solidFill>
                  <a:schemeClr val="tx1"/>
                </a:solidFill>
              </a:rPr>
              <a:t>Les projets </a:t>
            </a:r>
            <a:r>
              <a:rPr lang="fr-FR" sz="1800" b="1" dirty="0" smtClean="0">
                <a:solidFill>
                  <a:srgbClr val="FF0000"/>
                </a:solidFill>
              </a:rPr>
              <a:t>EMAPS</a:t>
            </a:r>
            <a:r>
              <a:rPr lang="fr-FR" sz="1800" dirty="0" smtClean="0">
                <a:solidFill>
                  <a:schemeClr val="tx1"/>
                </a:solidFill>
              </a:rPr>
              <a:t> et </a:t>
            </a:r>
            <a:r>
              <a:rPr lang="fr-FR" sz="1800" b="1" dirty="0" smtClean="0">
                <a:solidFill>
                  <a:srgbClr val="FF0000"/>
                </a:solidFill>
              </a:rPr>
              <a:t>MEDEA</a:t>
            </a:r>
            <a:r>
              <a:rPr lang="fr-FR" sz="1800" dirty="0" smtClean="0">
                <a:solidFill>
                  <a:srgbClr val="FF0000"/>
                </a:solidFill>
              </a:rPr>
              <a:t> </a:t>
            </a:r>
            <a:r>
              <a:rPr lang="fr-FR" sz="1800" dirty="0" smtClean="0">
                <a:solidFill>
                  <a:schemeClr val="tx1"/>
                </a:solidFill>
              </a:rPr>
              <a:t>se donnent pour objet de cartographier les controverses environnementales se déployant sur le web et d’explorer ainsi une nouvelle sphère d’intervention politique et un nouvel objet.</a:t>
            </a:r>
          </a:p>
          <a:p>
            <a:pPr lvl="1" indent="-336550">
              <a:lnSpc>
                <a:spcPct val="80000"/>
              </a:lnSpc>
              <a:spcBef>
                <a:spcPts val="0"/>
              </a:spcBef>
              <a:buSzPct val="100769"/>
            </a:pPr>
            <a:endParaRPr lang="fr-FR" sz="154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3995708"/>
      </p:ext>
    </p:extLst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>
              <a:buSzPct val="25000"/>
            </a:pPr>
            <a:r>
              <a:rPr lang="fr-FR" sz="3200" dirty="0">
                <a:solidFill>
                  <a:srgbClr val="FF0000"/>
                </a:solidFill>
              </a:rPr>
              <a:t>2</a:t>
            </a:r>
            <a:r>
              <a:rPr lang="fr-FR" sz="3200" b="0" i="0" u="none" strike="noStrike" cap="none" dirty="0" smtClean="0">
                <a:solidFill>
                  <a:srgbClr val="FF0000"/>
                </a:solidFill>
                <a:sym typeface="Calibri"/>
              </a:rPr>
              <a:t>. </a:t>
            </a:r>
            <a:r>
              <a:rPr lang="fr-FR" sz="3200" dirty="0" err="1">
                <a:solidFill>
                  <a:srgbClr val="FF0000"/>
                </a:solidFill>
              </a:rPr>
              <a:t>Equipex</a:t>
            </a:r>
            <a:r>
              <a:rPr lang="fr-FR" sz="3200" dirty="0">
                <a:solidFill>
                  <a:srgbClr val="FF0000"/>
                </a:solidFill>
              </a:rPr>
              <a:t> DIME-SHS</a:t>
            </a:r>
            <a:br>
              <a:rPr lang="fr-FR" sz="3200" dirty="0">
                <a:solidFill>
                  <a:srgbClr val="FF0000"/>
                </a:solidFill>
              </a:rPr>
            </a:br>
            <a:r>
              <a:rPr lang="fr-FR" sz="3200" dirty="0">
                <a:solidFill>
                  <a:srgbClr val="FF0000"/>
                </a:solidFill>
              </a:rPr>
              <a:t>et Centre de données socio-</a:t>
            </a:r>
            <a:r>
              <a:rPr lang="fr-FR" sz="3200" dirty="0" smtClean="0">
                <a:solidFill>
                  <a:srgbClr val="FF0000"/>
                </a:solidFill>
              </a:rPr>
              <a:t>politiques (CDSP)</a:t>
            </a:r>
            <a:endParaRPr lang="fr-FR" sz="3200" b="0" i="0" u="none" strike="noStrike" cap="none" dirty="0">
              <a:solidFill>
                <a:srgbClr val="FF0000"/>
              </a:solidFill>
              <a:sym typeface="Calibri"/>
            </a:endParaRPr>
          </a:p>
        </p:txBody>
      </p:sp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36550" algn="l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100769"/>
              <a:buFont typeface="Arial"/>
              <a:buChar char="•"/>
            </a:pPr>
            <a:r>
              <a:rPr lang="fr-FR" sz="262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Sciences sociales : rôle des enquêtes</a:t>
            </a:r>
          </a:p>
          <a:p>
            <a:pPr marL="342900" marR="0" lvl="0" indent="-336550" algn="l" rtl="0">
              <a:lnSpc>
                <a:spcPct val="80000"/>
              </a:lnSpc>
              <a:spcBef>
                <a:spcPts val="544"/>
              </a:spcBef>
              <a:buClr>
                <a:schemeClr val="dk1"/>
              </a:buClr>
              <a:buSzPct val="100769"/>
              <a:buFont typeface="Arial"/>
              <a:buChar char="•"/>
            </a:pPr>
            <a:r>
              <a:rPr lang="fr-FR" sz="262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Enquêtes ⬄ Données</a:t>
            </a:r>
          </a:p>
          <a:p>
            <a:pPr marL="342900" marR="0" lvl="0" indent="-336550" algn="l" rtl="0">
              <a:lnSpc>
                <a:spcPct val="80000"/>
              </a:lnSpc>
              <a:spcBef>
                <a:spcPts val="544"/>
              </a:spcBef>
              <a:buClr>
                <a:schemeClr val="dk1"/>
              </a:buClr>
              <a:buSzPct val="100769"/>
              <a:buFont typeface="Arial"/>
              <a:buChar char="•"/>
            </a:pPr>
            <a:r>
              <a:rPr lang="fr-FR" sz="262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Données des sciences sociales</a:t>
            </a:r>
          </a:p>
          <a:p>
            <a:pPr marL="742950" marR="0" lvl="1" indent="-279400" algn="l" rtl="0">
              <a:lnSpc>
                <a:spcPct val="70000"/>
              </a:lnSpc>
              <a:spcBef>
                <a:spcPts val="476"/>
              </a:spcBef>
              <a:buClr>
                <a:schemeClr val="dk1"/>
              </a:buClr>
              <a:buSzPct val="99130"/>
              <a:buFont typeface="Arial"/>
              <a:buChar char="–"/>
            </a:pPr>
            <a:r>
              <a:rPr lang="fr-FR" sz="228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Données quantitatives</a:t>
            </a:r>
          </a:p>
          <a:p>
            <a:pPr marL="1143000" marR="0" lvl="2" indent="-222250" algn="l" rtl="0">
              <a:lnSpc>
                <a:spcPct val="70000"/>
              </a:lnSpc>
              <a:spcBef>
                <a:spcPts val="408"/>
              </a:spcBef>
              <a:buClr>
                <a:schemeClr val="dk1"/>
              </a:buClr>
              <a:buSzPct val="102105"/>
              <a:buFont typeface="Arial"/>
              <a:buChar char="•"/>
            </a:pPr>
            <a:r>
              <a:rPr lang="fr-FR" sz="194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enquêtes par questionnaire (sondage)</a:t>
            </a:r>
          </a:p>
          <a:p>
            <a:pPr marL="1143000" marR="0" lvl="2" indent="-222250" algn="l" rtl="0">
              <a:lnSpc>
                <a:spcPct val="70000"/>
              </a:lnSpc>
              <a:spcBef>
                <a:spcPts val="408"/>
              </a:spcBef>
              <a:buClr>
                <a:schemeClr val="dk1"/>
              </a:buClr>
              <a:buSzPct val="102105"/>
              <a:buFont typeface="Arial"/>
              <a:buChar char="•"/>
            </a:pPr>
            <a:r>
              <a:rPr lang="fr-FR" sz="194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résultats d’élections</a:t>
            </a:r>
          </a:p>
          <a:p>
            <a:pPr marL="1143000" marR="0" lvl="2" indent="-222250" algn="l" rtl="0">
              <a:lnSpc>
                <a:spcPct val="70000"/>
              </a:lnSpc>
              <a:spcBef>
                <a:spcPts val="408"/>
              </a:spcBef>
              <a:buClr>
                <a:schemeClr val="dk1"/>
              </a:buClr>
              <a:buSzPct val="102105"/>
              <a:buFont typeface="Arial"/>
              <a:buChar char="•"/>
            </a:pPr>
            <a:r>
              <a:rPr lang="fr-FR" sz="194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bases de données administratives</a:t>
            </a:r>
          </a:p>
          <a:p>
            <a:pPr marL="1143000" marR="0" lvl="2" indent="-222250" algn="l" rtl="0">
              <a:lnSpc>
                <a:spcPct val="70000"/>
              </a:lnSpc>
              <a:spcBef>
                <a:spcPts val="408"/>
              </a:spcBef>
              <a:buClr>
                <a:schemeClr val="dk1"/>
              </a:buClr>
              <a:buSzPct val="102105"/>
              <a:buFont typeface="Arial"/>
              <a:buChar char="•"/>
            </a:pPr>
            <a:r>
              <a:rPr lang="fr-FR" sz="194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toute autre base de données constituées à des fins de recherche en sciences sociales</a:t>
            </a:r>
          </a:p>
          <a:p>
            <a:pPr marL="742950" marR="0" lvl="1" indent="-279400" algn="l" rtl="0">
              <a:lnSpc>
                <a:spcPct val="70000"/>
              </a:lnSpc>
              <a:spcBef>
                <a:spcPts val="476"/>
              </a:spcBef>
              <a:buClr>
                <a:schemeClr val="dk1"/>
              </a:buClr>
              <a:buSzPct val="99130"/>
              <a:buFont typeface="Arial"/>
              <a:buChar char="–"/>
            </a:pPr>
            <a:r>
              <a:rPr lang="fr-FR" sz="228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Données qualitatives</a:t>
            </a:r>
          </a:p>
          <a:p>
            <a:pPr marL="1143000" marR="0" lvl="2" indent="-222250" algn="l" rtl="0">
              <a:lnSpc>
                <a:spcPct val="70000"/>
              </a:lnSpc>
              <a:spcBef>
                <a:spcPts val="408"/>
              </a:spcBef>
              <a:buClr>
                <a:schemeClr val="dk1"/>
              </a:buClr>
              <a:buSzPct val="102105"/>
              <a:buFont typeface="Arial"/>
              <a:buChar char="•"/>
            </a:pPr>
            <a:r>
              <a:rPr lang="fr-FR" sz="194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entretiens individuels ou collectifs</a:t>
            </a:r>
          </a:p>
          <a:p>
            <a:pPr marL="1143000" marR="0" lvl="2" indent="-222250" algn="l" rtl="0">
              <a:lnSpc>
                <a:spcPct val="70000"/>
              </a:lnSpc>
              <a:spcBef>
                <a:spcPts val="408"/>
              </a:spcBef>
              <a:buClr>
                <a:schemeClr val="dk1"/>
              </a:buClr>
              <a:buSzPct val="102105"/>
              <a:buFont typeface="Arial"/>
              <a:buChar char="•"/>
            </a:pPr>
            <a:r>
              <a:rPr lang="fr-FR" sz="194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photos</a:t>
            </a:r>
          </a:p>
          <a:p>
            <a:pPr marL="1143000" marR="0" lvl="2" indent="-222250" algn="l" rtl="0">
              <a:lnSpc>
                <a:spcPct val="70000"/>
              </a:lnSpc>
              <a:spcBef>
                <a:spcPts val="408"/>
              </a:spcBef>
              <a:buClr>
                <a:schemeClr val="dk1"/>
              </a:buClr>
              <a:buSzPct val="102105"/>
              <a:buFont typeface="Arial"/>
              <a:buChar char="•"/>
            </a:pPr>
            <a:r>
              <a:rPr lang="fr-FR" sz="194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vidéos</a:t>
            </a:r>
          </a:p>
          <a:p>
            <a:pPr marL="1143000" marR="0" lvl="2" indent="-222250" algn="l" rtl="0">
              <a:lnSpc>
                <a:spcPct val="70000"/>
              </a:lnSpc>
              <a:spcBef>
                <a:spcPts val="408"/>
              </a:spcBef>
              <a:buClr>
                <a:schemeClr val="dk1"/>
              </a:buClr>
              <a:buSzPct val="102105"/>
              <a:buFont typeface="Arial"/>
              <a:buChar char="•"/>
            </a:pPr>
            <a:r>
              <a:rPr lang="fr-FR" sz="194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carnets ethnographique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fr-FR" sz="44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4400" b="0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Interdisciplinarité</a:t>
            </a:r>
            <a:endParaRPr lang="fr-FR" sz="44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fr-FR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Méthodes des sciences sociales communes à plusieurs disciplines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fr-FR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Exemples d’enquêtes Elipss réalisées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350"/>
              </a:spcBef>
              <a:buClr>
                <a:schemeClr val="dk1"/>
              </a:buClr>
              <a:buSzPct val="97222"/>
              <a:buFont typeface="Arial"/>
              <a:buChar char="–"/>
            </a:pPr>
            <a:r>
              <a:rPr lang="fr-FR" sz="1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Pratiques culturelles (sociologie)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350"/>
              </a:spcBef>
              <a:buClr>
                <a:schemeClr val="dk1"/>
              </a:buClr>
              <a:buSzPct val="97222"/>
              <a:buFont typeface="Arial"/>
              <a:buChar char="–"/>
            </a:pPr>
            <a:r>
              <a:rPr lang="fr-FR" sz="1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Fécondité, contraception (démographie/santé publique)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350"/>
              </a:spcBef>
              <a:buClr>
                <a:schemeClr val="dk1"/>
              </a:buClr>
              <a:buSzPct val="97222"/>
              <a:buFont typeface="Arial"/>
              <a:buChar char="–"/>
            </a:pPr>
            <a:r>
              <a:rPr lang="fr-FR" sz="1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Valeurs, environnement, énergie (sociologie/producteur énergie)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350"/>
              </a:spcBef>
              <a:buClr>
                <a:schemeClr val="dk1"/>
              </a:buClr>
              <a:buSzPct val="97222"/>
              <a:buFont typeface="Arial"/>
              <a:buChar char="–"/>
            </a:pPr>
            <a:r>
              <a:rPr lang="fr-FR" sz="1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Dynamiques de mobilisation politique (science politique)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350"/>
              </a:spcBef>
              <a:buClr>
                <a:schemeClr val="dk1"/>
              </a:buClr>
              <a:buSzPct val="97222"/>
              <a:buFont typeface="Arial"/>
              <a:buChar char="–"/>
            </a:pPr>
            <a:r>
              <a:rPr lang="fr-FR" sz="1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Santé et travail (histoire)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350"/>
              </a:spcBef>
              <a:buClr>
                <a:schemeClr val="dk1"/>
              </a:buClr>
              <a:buSzPct val="97222"/>
              <a:buFont typeface="Arial"/>
              <a:buChar char="–"/>
            </a:pPr>
            <a:r>
              <a:rPr lang="fr-FR" sz="1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Architecture et obésité (architecture)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fr-FR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Enquêtes proposées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350"/>
              </a:spcBef>
              <a:buClr>
                <a:schemeClr val="dk1"/>
              </a:buClr>
              <a:buSzPct val="97222"/>
              <a:buFont typeface="Arial"/>
              <a:buChar char="–"/>
            </a:pPr>
            <a:r>
              <a:rPr lang="fr-FR" sz="1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Débats sur le changement climatique (science politique et linguistique)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350"/>
              </a:spcBef>
              <a:buClr>
                <a:schemeClr val="dk1"/>
              </a:buClr>
              <a:buSzPct val="97222"/>
              <a:buFont typeface="Arial"/>
              <a:buChar char="–"/>
            </a:pPr>
            <a:r>
              <a:rPr lang="fr-FR" sz="1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Culture financière et comportements patrimoniaux (économie)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350"/>
              </a:spcBef>
              <a:buClr>
                <a:schemeClr val="dk1"/>
              </a:buClr>
              <a:buSzPct val="97222"/>
              <a:buFont typeface="Arial"/>
              <a:buChar char="–"/>
            </a:pPr>
            <a:r>
              <a:rPr lang="fr-FR" sz="1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Hiérarchisation, délimitation et identification des échelles territoriales (géographie)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350"/>
              </a:spcBef>
              <a:buClr>
                <a:schemeClr val="dk1"/>
              </a:buClr>
              <a:buSzPct val="97222"/>
              <a:buFont typeface="Arial"/>
              <a:buChar char="–"/>
            </a:pPr>
            <a:r>
              <a:rPr lang="fr-FR" sz="1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Rapport des citoyens à la justice (science politique, droit, histoire)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350"/>
              </a:spcBef>
              <a:buClr>
                <a:schemeClr val="dk1"/>
              </a:buClr>
              <a:buSzPct val="97222"/>
              <a:buFont typeface="Arial"/>
              <a:buChar char="–"/>
            </a:pPr>
            <a:r>
              <a:rPr lang="fr-FR" sz="1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Modélisation de la violence verbale (sciences du langage)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350"/>
              </a:spcBef>
              <a:buClr>
                <a:schemeClr val="dk1"/>
              </a:buClr>
              <a:buSzPct val="97222"/>
              <a:buFont typeface="Arial"/>
              <a:buChar char="–"/>
            </a:pPr>
            <a:r>
              <a:rPr lang="fr-FR" sz="1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Sociologie des séries télévisées (sociologie)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350"/>
              </a:spcBef>
              <a:buClr>
                <a:schemeClr val="dk1"/>
              </a:buClr>
              <a:buSzPct val="97222"/>
              <a:buFont typeface="Arial"/>
              <a:buNone/>
            </a:pPr>
            <a:endParaRPr sz="17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title"/>
          </p:nvPr>
        </p:nvSpPr>
        <p:spPr>
          <a:xfrm>
            <a:off x="360025" y="2268508"/>
            <a:ext cx="5651999" cy="1966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fr-FR" sz="3959">
                <a:solidFill>
                  <a:srgbClr val="FFFFFF"/>
                </a:solidFill>
              </a:rPr>
              <a:t>CEVIPOF : </a:t>
            </a:r>
          </a:p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fr-FR" sz="3959" b="0">
                <a:solidFill>
                  <a:srgbClr val="FFFFFF"/>
                </a:solidFill>
              </a:rPr>
              <a:t>Panel Electoral 2017 et Politique de la Terre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-FR" sz="3600" b="1">
                <a:solidFill>
                  <a:srgbClr val="FF0000"/>
                </a:solidFill>
              </a:rPr>
              <a:t>Big Data : révolution méthodologique</a:t>
            </a:r>
          </a:p>
        </p:txBody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indent="6350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769"/>
            </a:pPr>
            <a:r>
              <a:rPr lang="fr-FR" sz="2620" b="1">
                <a:solidFill>
                  <a:srgbClr val="000000"/>
                </a:solidFill>
              </a:rPr>
              <a:t>Science politique : 2 approches conventionnelles</a:t>
            </a:r>
          </a:p>
          <a:p>
            <a:pPr lvl="1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769"/>
            </a:pPr>
            <a:r>
              <a:rPr lang="fr-FR" sz="2620">
                <a:solidFill>
                  <a:srgbClr val="000000"/>
                </a:solidFill>
              </a:rPr>
              <a:t>Approche qualitative (entretiens)</a:t>
            </a:r>
          </a:p>
          <a:p>
            <a:pPr lvl="1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769"/>
            </a:pPr>
            <a:r>
              <a:rPr lang="fr-FR" sz="2620">
                <a:solidFill>
                  <a:srgbClr val="000000"/>
                </a:solidFill>
              </a:rPr>
              <a:t>Approche quantitative (enquêtes, base de données longitudinales ou cross-section)</a:t>
            </a:r>
          </a:p>
          <a:p>
            <a:pPr marL="0" lvl="0" indent="0" rtl="0">
              <a:lnSpc>
                <a:spcPct val="80000"/>
              </a:lnSpc>
              <a:spcBef>
                <a:spcPts val="544"/>
              </a:spcBef>
              <a:buNone/>
            </a:pPr>
            <a:endParaRPr sz="2620"/>
          </a:p>
          <a:p>
            <a:pPr lvl="0" indent="6350" rtl="0">
              <a:lnSpc>
                <a:spcPct val="80000"/>
              </a:lnSpc>
              <a:spcBef>
                <a:spcPts val="544"/>
              </a:spcBef>
              <a:buClr>
                <a:srgbClr val="000000"/>
              </a:buClr>
              <a:buSzPct val="100769"/>
            </a:pPr>
            <a:r>
              <a:rPr lang="fr-FR" sz="2620" b="1"/>
              <a:t>Science politique : 2 nouvelles approches </a:t>
            </a:r>
          </a:p>
          <a:p>
            <a:pPr lvl="1" rtl="0">
              <a:lnSpc>
                <a:spcPct val="80000"/>
              </a:lnSpc>
              <a:spcBef>
                <a:spcPts val="0"/>
              </a:spcBef>
              <a:buSzPct val="100769"/>
            </a:pPr>
            <a:r>
              <a:rPr lang="fr-FR" sz="2620"/>
              <a:t>Approche expérimentales (terrain ou laboratoire)</a:t>
            </a:r>
          </a:p>
          <a:p>
            <a:pPr lvl="1" rtl="0">
              <a:lnSpc>
                <a:spcPct val="80000"/>
              </a:lnSpc>
              <a:spcBef>
                <a:spcPts val="0"/>
              </a:spcBef>
              <a:buSzPct val="100769"/>
            </a:pPr>
            <a:r>
              <a:rPr lang="fr-FR" sz="2620"/>
              <a:t>Approche Big Data (exploration de nouveaux phénomènes, problème de l’identification de la causalité)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-FR" sz="3600" b="1">
                <a:solidFill>
                  <a:srgbClr val="FF0000"/>
                </a:solidFill>
              </a:rPr>
              <a:t>Big Data : CEVIPOF</a:t>
            </a:r>
          </a:p>
        </p:txBody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marR="0" lvl="0" indent="-3365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769"/>
              <a:buFont typeface="Arial"/>
            </a:pPr>
            <a:r>
              <a:rPr lang="fr-FR" sz="2620" b="1">
                <a:solidFill>
                  <a:srgbClr val="000000"/>
                </a:solidFill>
              </a:rPr>
              <a:t>Panel Électoral 2017</a:t>
            </a:r>
            <a:r>
              <a:rPr lang="fr-FR" sz="2620">
                <a:solidFill>
                  <a:srgbClr val="000000"/>
                </a:solidFill>
              </a:rPr>
              <a:t> : enquêtes en ligne durant 20 mois (nov. 2015 ⇒ juin 2017) auprès de 10 000 mêmes répondants (en démarrant avec 27 000 personnes interrogées) :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20">
              <a:solidFill>
                <a:srgbClr val="000000"/>
              </a:solidFill>
            </a:endParaRPr>
          </a:p>
          <a:p>
            <a: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fr-FR" sz="2400">
                <a:solidFill>
                  <a:srgbClr val="000000"/>
                </a:solidFill>
              </a:rPr>
              <a:t>8 millions de réponses individuelles </a:t>
            </a:r>
          </a:p>
          <a:p>
            <a:pPr marL="45720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</a:endParaRPr>
          </a:p>
          <a:p>
            <a: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fr-FR" sz="2400">
                <a:solidFill>
                  <a:srgbClr val="000000"/>
                </a:solidFill>
              </a:rPr>
              <a:t>40 millions de données électorales et sociodémographiques collectées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20">
              <a:solidFill>
                <a:srgbClr val="000000"/>
              </a:solidFill>
            </a:endParaRPr>
          </a:p>
          <a:p>
            <a:pPr marL="0" lvl="0" indent="0" rtl="0">
              <a:lnSpc>
                <a:spcPct val="80000"/>
              </a:lnSpc>
              <a:spcBef>
                <a:spcPts val="544"/>
              </a:spcBef>
              <a:buNone/>
            </a:pPr>
            <a:endParaRPr sz="2620"/>
          </a:p>
          <a:p>
            <a:pPr marL="0" marR="0" lvl="0" indent="0" algn="l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None/>
            </a:pPr>
            <a:endParaRPr sz="2620"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-FR" sz="3600" b="1">
                <a:solidFill>
                  <a:srgbClr val="FF0000"/>
                </a:solidFill>
              </a:rPr>
              <a:t>Big Data : CEVIPOF</a:t>
            </a:r>
          </a:p>
        </p:txBody>
      </p:sp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marR="0" lvl="0" indent="-3365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769"/>
              <a:buFont typeface="Arial"/>
            </a:pPr>
            <a:r>
              <a:rPr lang="fr-FR" sz="2620" b="1">
                <a:solidFill>
                  <a:srgbClr val="000000"/>
                </a:solidFill>
              </a:rPr>
              <a:t>Panel Électoral 2017 : 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20">
              <a:solidFill>
                <a:srgbClr val="000000"/>
              </a:solidFill>
            </a:endParaRPr>
          </a:p>
          <a:p>
            <a: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9166"/>
              <a:buFont typeface="Arial"/>
            </a:pPr>
            <a:r>
              <a:rPr lang="fr-FR" sz="2400"/>
              <a:t>Collaboration avec </a:t>
            </a:r>
            <a:r>
              <a:rPr lang="fr-FR" sz="2400" i="1"/>
              <a:t>Stanford University</a:t>
            </a:r>
            <a:r>
              <a:rPr lang="fr-FR" sz="2400"/>
              <a:t> pour collecter durant la campagne 2017 l’ensemble des communications (sites web, blogs,...) des candidats et partis politiques.</a:t>
            </a:r>
          </a:p>
          <a:p>
            <a:pPr marL="45720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fr-FR" sz="2400"/>
              <a:t>Département de linguistique, intellligence artificielle et bibliothèque pour archivage et stockage</a:t>
            </a:r>
          </a:p>
          <a:p>
            <a:pPr marL="45720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fr-FR" sz="2400"/>
              <a:t>Préparation d’une collaboration CEVIPOF-MédiaLab sur traitement de telles données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20">
              <a:solidFill>
                <a:srgbClr val="000000"/>
              </a:solidFill>
            </a:endParaRPr>
          </a:p>
          <a:p>
            <a:pPr marL="0" lvl="0" indent="0" rtl="0">
              <a:lnSpc>
                <a:spcPct val="80000"/>
              </a:lnSpc>
              <a:spcBef>
                <a:spcPts val="544"/>
              </a:spcBef>
              <a:buNone/>
            </a:pPr>
            <a:endParaRPr sz="2620"/>
          </a:p>
          <a:p>
            <a:pPr marL="0" marR="0" lvl="0" indent="0" algn="l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None/>
            </a:pPr>
            <a:endParaRPr sz="2620"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-FR" sz="3600" b="1">
                <a:solidFill>
                  <a:srgbClr val="FF0000"/>
                </a:solidFill>
              </a:rPr>
              <a:t>Big Data : CEVIPOF</a:t>
            </a:r>
          </a:p>
        </p:txBody>
      </p:sp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126775" y="1215350"/>
            <a:ext cx="8944200" cy="517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80000"/>
              </a:lnSpc>
              <a:spcBef>
                <a:spcPts val="0"/>
              </a:spcBef>
              <a:buSzPct val="92307"/>
            </a:pPr>
            <a:r>
              <a:rPr lang="fr-FR" sz="2620" b="1" dirty="0">
                <a:solidFill>
                  <a:srgbClr val="000000"/>
                </a:solidFill>
              </a:rPr>
              <a:t>Projet Politique de la Terre (USPC)</a:t>
            </a:r>
          </a:p>
          <a:p>
            <a:pPr lvl="1" rtl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ct val="100769"/>
            </a:pPr>
            <a:r>
              <a:rPr lang="fr-FR" sz="2620" dirty="0"/>
              <a:t>Axe 3 : Dynamique  des zones critiques et conflits d’urbanisation .</a:t>
            </a:r>
          </a:p>
          <a:p>
            <a:pPr marL="457200" lvl="0" indent="0" rtl="0">
              <a:lnSpc>
                <a:spcPct val="80000"/>
              </a:lnSpc>
              <a:spcBef>
                <a:spcPts val="0"/>
              </a:spcBef>
              <a:buNone/>
            </a:pPr>
            <a:endParaRPr sz="11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620" dirty="0"/>
              <a:t>Quatre </a:t>
            </a:r>
            <a:r>
              <a:rPr lang="fr-FR" sz="2620" dirty="0" smtClean="0"/>
              <a:t>thèmes </a:t>
            </a:r>
            <a:r>
              <a:rPr lang="fr-FR" sz="2620" dirty="0"/>
              <a:t>de recherches : </a:t>
            </a:r>
          </a:p>
          <a:p>
            <a:pPr marL="742950" marR="0" lvl="1" indent="-274319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769"/>
            </a:pPr>
            <a:r>
              <a:rPr lang="fr-FR" sz="2620" dirty="0"/>
              <a:t>Pollinisation et urbanisation (Isabelle </a:t>
            </a:r>
            <a:r>
              <a:rPr lang="fr-FR" sz="2620" dirty="0" err="1"/>
              <a:t>Dajoz</a:t>
            </a:r>
            <a:r>
              <a:rPr lang="fr-FR" sz="2620" dirty="0"/>
              <a:t>)</a:t>
            </a:r>
          </a:p>
          <a:p>
            <a:pPr marL="742950" marR="0" lvl="1" indent="-274319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769"/>
            </a:pPr>
            <a:r>
              <a:rPr lang="fr-FR" sz="2620" dirty="0"/>
              <a:t>Mobilisation sociales environnementales: le cas de l’agriculture à Plaine Commune (Nathalie Blanc)</a:t>
            </a:r>
          </a:p>
          <a:p>
            <a:pPr marL="742950" marR="0" lvl="1" indent="-274319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769"/>
            </a:pPr>
            <a:r>
              <a:rPr lang="fr-FR" sz="2620" dirty="0"/>
              <a:t>Les réseaux sociaux : exemple d’Ermont (Nicolas </a:t>
            </a:r>
            <a:r>
              <a:rPr lang="fr-FR" sz="2620" dirty="0" err="1"/>
              <a:t>Douay</a:t>
            </a:r>
            <a:r>
              <a:rPr lang="fr-FR" sz="2620" dirty="0"/>
              <a:t>)</a:t>
            </a:r>
          </a:p>
          <a:p>
            <a:pPr marL="742950" marR="0" lvl="1" indent="-274319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769"/>
            </a:pPr>
            <a:r>
              <a:rPr lang="fr-FR" sz="2620" dirty="0"/>
              <a:t>Les inégalités territoriales de santé et environnement, Participation électorale et expression du vote  (Jean Chiche et Daniel Boy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20" dirty="0">
              <a:solidFill>
                <a:srgbClr val="000000"/>
              </a:solidFill>
            </a:endParaRPr>
          </a:p>
          <a:p>
            <a:pPr marL="0" lvl="0" indent="0" rtl="0">
              <a:lnSpc>
                <a:spcPct val="80000"/>
              </a:lnSpc>
              <a:spcBef>
                <a:spcPts val="544"/>
              </a:spcBef>
              <a:buNone/>
            </a:pPr>
            <a:endParaRPr sz="2620" dirty="0"/>
          </a:p>
          <a:p>
            <a:pPr marL="0" marR="0" lvl="0" indent="0" algn="l" rtl="0">
              <a:lnSpc>
                <a:spcPct val="80000"/>
              </a:lnSpc>
              <a:spcBef>
                <a:spcPts val="544"/>
              </a:spcBef>
              <a:spcAft>
                <a:spcPts val="0"/>
              </a:spcAft>
              <a:buNone/>
            </a:pPr>
            <a:endParaRPr sz="2620" dirty="0"/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Masque pour affichage (&quot;screen&quot;) - ne pas imprimer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611</Words>
  <Application>Microsoft Macintosh PowerPoint</Application>
  <PresentationFormat>Présentation à l'écran (4:3)</PresentationFormat>
  <Paragraphs>101</Paragraphs>
  <Slides>10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Masque pour affichage ("screen") - ne pas imprimer</vt:lpstr>
      <vt:lpstr>Sciences des données Sciences sociales</vt:lpstr>
      <vt:lpstr>1. Médialab</vt:lpstr>
      <vt:lpstr>2. Equipex DIME-SHS et Centre de données socio-politiques (CDSP)</vt:lpstr>
      <vt:lpstr> Interdisciplinarité</vt:lpstr>
      <vt:lpstr>CEVIPOF :  Panel Electoral 2017 et Politique de la Terre</vt:lpstr>
      <vt:lpstr>Big Data : révolution méthodologique</vt:lpstr>
      <vt:lpstr>Big Data : CEVIPOF</vt:lpstr>
      <vt:lpstr>Big Data : CEVIPOF</vt:lpstr>
      <vt:lpstr>Big Data : CEVIPOF</vt:lpstr>
      <vt:lpstr>Big Data : CEVIPOF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Sciences des données Sciences sociales</dc:title>
  <cp:lastModifiedBy>Martial Foucault</cp:lastModifiedBy>
  <cp:revision>4</cp:revision>
  <dcterms:modified xsi:type="dcterms:W3CDTF">2016-03-22T10:00:21Z</dcterms:modified>
</cp:coreProperties>
</file>