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</p:sldMasterIdLst>
  <p:notesMasterIdLst>
    <p:notesMasterId r:id="rId17"/>
  </p:notesMasterIdLst>
  <p:handoutMasterIdLst>
    <p:handoutMasterId r:id="rId18"/>
  </p:handoutMasterIdLst>
  <p:sldIdLst>
    <p:sldId id="396" r:id="rId3"/>
    <p:sldId id="433" r:id="rId4"/>
    <p:sldId id="431" r:id="rId5"/>
    <p:sldId id="423" r:id="rId6"/>
    <p:sldId id="426" r:id="rId7"/>
    <p:sldId id="428" r:id="rId8"/>
    <p:sldId id="424" r:id="rId9"/>
    <p:sldId id="430" r:id="rId10"/>
    <p:sldId id="429" r:id="rId11"/>
    <p:sldId id="425" r:id="rId12"/>
    <p:sldId id="436" r:id="rId13"/>
    <p:sldId id="437" r:id="rId14"/>
    <p:sldId id="438" r:id="rId15"/>
    <p:sldId id="439" r:id="rId16"/>
  </p:sldIdLst>
  <p:sldSz cx="9144000" cy="6858000" type="screen4x3"/>
  <p:notesSz cx="6669088" cy="9926638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  <a:srgbClr val="3333FF"/>
    <a:srgbClr val="CC3300"/>
    <a:srgbClr val="0033CC"/>
    <a:srgbClr val="339933"/>
    <a:srgbClr val="FFCC00"/>
    <a:srgbClr val="FF9900"/>
    <a:srgbClr val="00CC00"/>
    <a:srgbClr val="FFFFFF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4" autoAdjust="0"/>
    <p:restoredTop sz="95501" autoAdjust="0"/>
  </p:normalViewPr>
  <p:slideViewPr>
    <p:cSldViewPr>
      <p:cViewPr varScale="1">
        <p:scale>
          <a:sx n="92" d="100"/>
          <a:sy n="92" d="100"/>
        </p:scale>
        <p:origin x="113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-48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29" tIns="47414" rIns="94829" bIns="47414" numCol="1" anchor="t" anchorCtr="0" compatLnSpc="1">
            <a:prstTxWarp prst="textNoShape">
              <a:avLst/>
            </a:prstTxWarp>
          </a:bodyPr>
          <a:lstStyle>
            <a:lvl1pPr defTabSz="949325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25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29" tIns="47414" rIns="94829" bIns="47414" numCol="1" anchor="t" anchorCtr="0" compatLnSpc="1">
            <a:prstTxWarp prst="textNoShape">
              <a:avLst/>
            </a:prstTxWarp>
          </a:bodyPr>
          <a:lstStyle>
            <a:lvl1pPr algn="r" defTabSz="949325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8892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29" tIns="47414" rIns="94829" bIns="47414" numCol="1" anchor="b" anchorCtr="0" compatLnSpc="1">
            <a:prstTxWarp prst="textNoShape">
              <a:avLst/>
            </a:prstTxWarp>
          </a:bodyPr>
          <a:lstStyle>
            <a:lvl1pPr defTabSz="949325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29" tIns="47414" rIns="94829" bIns="47414" numCol="1" anchor="b" anchorCtr="0" compatLnSpc="1">
            <a:prstTxWarp prst="textNoShape">
              <a:avLst/>
            </a:prstTxWarp>
          </a:bodyPr>
          <a:lstStyle>
            <a:lvl1pPr algn="r" defTabSz="949325">
              <a:defRPr sz="1300">
                <a:latin typeface="Arial" charset="0"/>
              </a:defRPr>
            </a:lvl1pPr>
          </a:lstStyle>
          <a:p>
            <a:pPr>
              <a:defRPr/>
            </a:pPr>
            <a:fld id="{4B590000-4BD4-4D2D-BED6-5275C23BF86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37865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29" tIns="47414" rIns="94829" bIns="47414" numCol="1" anchor="t" anchorCtr="0" compatLnSpc="1">
            <a:prstTxWarp prst="textNoShape">
              <a:avLst/>
            </a:prstTxWarp>
          </a:bodyPr>
          <a:lstStyle>
            <a:lvl1pPr defTabSz="949325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825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29" tIns="47414" rIns="94829" bIns="47414" numCol="1" anchor="t" anchorCtr="0" compatLnSpc="1">
            <a:prstTxWarp prst="textNoShape">
              <a:avLst/>
            </a:prstTxWarp>
          </a:bodyPr>
          <a:lstStyle>
            <a:lvl1pPr algn="r" defTabSz="949325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5663" y="744538"/>
            <a:ext cx="4960937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713288"/>
            <a:ext cx="5335588" cy="446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29" tIns="47414" rIns="94829" bIns="474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8892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29" tIns="47414" rIns="94829" bIns="47414" numCol="1" anchor="b" anchorCtr="0" compatLnSpc="1">
            <a:prstTxWarp prst="textNoShape">
              <a:avLst/>
            </a:prstTxWarp>
          </a:bodyPr>
          <a:lstStyle>
            <a:lvl1pPr defTabSz="949325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29" tIns="47414" rIns="94829" bIns="47414" numCol="1" anchor="b" anchorCtr="0" compatLnSpc="1">
            <a:prstTxWarp prst="textNoShape">
              <a:avLst/>
            </a:prstTxWarp>
          </a:bodyPr>
          <a:lstStyle>
            <a:lvl1pPr algn="r" defTabSz="949325">
              <a:defRPr sz="1300">
                <a:latin typeface="Arial" charset="0"/>
              </a:defRPr>
            </a:lvl1pPr>
          </a:lstStyle>
          <a:p>
            <a:pPr>
              <a:defRPr/>
            </a:pPr>
            <a:fld id="{A61EBA4B-E95F-460E-8945-774E20A2596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2693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493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93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93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93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DD36AF2-439D-4EF6-B828-925AE654013C}" type="slidenum">
              <a:rPr lang="en-GB" smtClean="0"/>
              <a:pPr eaLnBrk="1" hangingPunct="1"/>
              <a:t>12</a:t>
            </a:fld>
            <a:endParaRPr lang="en-GB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49222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040BEB-2EFC-4FD3-80B7-ABA71F50FAA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7647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1F9A3D-B364-4B6A-B71D-37CC3284D2E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132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A8148-C910-4091-B70D-8F6AB1F4A98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72979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495675" y="5359400"/>
            <a:ext cx="2162175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711575" y="4999038"/>
            <a:ext cx="2162175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381000" y="1371600"/>
            <a:ext cx="8458200" cy="533400"/>
          </a:xfrm>
        </p:spPr>
        <p:txBody>
          <a:bodyPr/>
          <a:lstStyle>
            <a:lvl1pPr>
              <a:lnSpc>
                <a:spcPct val="105000"/>
              </a:lnSpc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81000" y="3581400"/>
            <a:ext cx="8458200" cy="549275"/>
          </a:xfrm>
        </p:spPr>
        <p:txBody>
          <a:bodyPr/>
          <a:lstStyle>
            <a:lvl1pPr marL="0" indent="0">
              <a:lnSpc>
                <a:spcPts val="3000"/>
              </a:lnSpc>
              <a:spcAft>
                <a:spcPct val="25000"/>
              </a:spcAft>
              <a:buFont typeface="Wingdings" pitchFamily="2" charset="2"/>
              <a:buNone/>
              <a:tabLst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394450"/>
            <a:ext cx="2895600" cy="457200"/>
          </a:xfrm>
        </p:spPr>
        <p:txBody>
          <a:bodyPr lIns="91440" bIns="45720"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3265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D9F69-617B-4943-9E36-B7E3982449F4}" type="slidenum">
              <a:rPr lang="en-GB"/>
              <a:pPr>
                <a:defRPr/>
              </a:pPr>
              <a:t>‹N°›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8819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11968C-FADB-443F-8219-371623DDC573}" type="slidenum">
              <a:rPr lang="en-GB"/>
              <a:pPr>
                <a:defRPr/>
              </a:pPr>
              <a:t>‹N°›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5889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41148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1148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FDDDE-C968-4AA1-99DD-7F876B827FC2}" type="slidenum">
              <a:rPr lang="en-GB"/>
              <a:pPr>
                <a:defRPr/>
              </a:pPr>
              <a:t>‹N°›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575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47D8A-5591-46BE-B35E-DA6204ACC472}" type="slidenum">
              <a:rPr lang="en-GB"/>
              <a:pPr>
                <a:defRPr/>
              </a:pPr>
              <a:t>‹N°›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9978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D2DB7-F849-4619-88D4-D09D62138C1F}" type="slidenum">
              <a:rPr lang="en-GB"/>
              <a:pPr>
                <a:defRPr/>
              </a:pPr>
              <a:t>‹N°›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6433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70A7F-6AC5-429A-B148-E9A9F350BF87}" type="slidenum">
              <a:rPr lang="en-GB"/>
              <a:pPr>
                <a:defRPr/>
              </a:pPr>
              <a:t>‹N°›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7647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B2065-3BD5-4718-945F-5F8CEC92BAAE}" type="slidenum">
              <a:rPr lang="en-GB"/>
              <a:pPr>
                <a:defRPr/>
              </a:pPr>
              <a:t>‹N°›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111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D7CA6-F3F8-4524-AF30-A37D3F471A4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63401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B49B0A-0532-412F-9D1E-DC1514A73537}" type="slidenum">
              <a:rPr lang="en-GB"/>
              <a:pPr>
                <a:defRPr/>
              </a:pPr>
              <a:t>‹N°›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628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D2C84-7B3A-42F6-AFA4-78E2ADB8FB7C}" type="slidenum">
              <a:rPr lang="en-GB"/>
              <a:pPr>
                <a:defRPr/>
              </a:pPr>
              <a:t>‹N°›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734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67500" y="381000"/>
            <a:ext cx="2095500" cy="51054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81000" y="381000"/>
            <a:ext cx="6134100" cy="5105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8A37CD-CE07-446C-984C-633EBB436CFD}" type="slidenum">
              <a:rPr lang="en-GB"/>
              <a:pPr>
                <a:defRPr/>
              </a:pPr>
              <a:t>‹N°›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291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F8A708-8EB1-476D-9C0A-7B79403BF3D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6074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44C92-983D-4F57-86F2-8587F59FA1C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1443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FC6C2-E124-4662-B184-B1F6ABCF87B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0719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30A44-09D9-4FA8-97B8-32A26F8082A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2777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7E9DC0-8887-464A-8C47-8A91C9030FE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4602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2FF71-D18B-40CC-8137-FD18FB9B24F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0380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9A56FF-1568-477F-A311-DB08218847D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5189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44E52A74-C419-4C9A-A033-E85E813F2B3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8" r:id="rId1"/>
    <p:sldLayoutId id="2147484329" r:id="rId2"/>
    <p:sldLayoutId id="2147484330" r:id="rId3"/>
    <p:sldLayoutId id="2147484331" r:id="rId4"/>
    <p:sldLayoutId id="2147484332" r:id="rId5"/>
    <p:sldLayoutId id="2147484333" r:id="rId6"/>
    <p:sldLayoutId id="2147484334" r:id="rId7"/>
    <p:sldLayoutId id="2147484335" r:id="rId8"/>
    <p:sldLayoutId id="2147484336" r:id="rId9"/>
    <p:sldLayoutId id="2147484337" r:id="rId10"/>
    <p:sldLayoutId id="21474843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81000"/>
            <a:ext cx="83820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00012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19200"/>
            <a:ext cx="838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00012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1000" y="62484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accent1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EE006080-A7E1-49E8-A8DC-FB39529B8C8D}" type="slidenum">
              <a:rPr lang="en-GB"/>
              <a:pPr>
                <a:defRPr/>
              </a:pPr>
              <a:t>‹N°›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250825" y="188913"/>
            <a:ext cx="1809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chemeClr val="tx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6" r:id="rId1"/>
    <p:sldLayoutId id="2147484354" r:id="rId2"/>
    <p:sldLayoutId id="2147484355" r:id="rId3"/>
    <p:sldLayoutId id="2147484356" r:id="rId4"/>
    <p:sldLayoutId id="2147484357" r:id="rId5"/>
    <p:sldLayoutId id="2147484358" r:id="rId6"/>
    <p:sldLayoutId id="2147484359" r:id="rId7"/>
    <p:sldLayoutId id="2147484360" r:id="rId8"/>
    <p:sldLayoutId id="2147484361" r:id="rId9"/>
    <p:sldLayoutId id="2147484362" r:id="rId10"/>
    <p:sldLayoutId id="2147484363" r:id="rId11"/>
  </p:sldLayoutIdLst>
  <p:hf sldNum="0" hdr="0" dt="0"/>
  <p:txStyles>
    <p:titleStyle>
      <a:lvl1pPr algn="l" defTabSz="107315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107315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l" defTabSz="107315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l" defTabSz="107315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l" defTabSz="107315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l" defTabSz="1073150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l" defTabSz="1073150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l" defTabSz="1073150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l" defTabSz="1073150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268288" indent="-268288" algn="l" defTabSz="1073150" rtl="0" eaLnBrk="0" fontAlgn="base" hangingPunct="0">
        <a:lnSpc>
          <a:spcPct val="105000"/>
        </a:lnSpc>
        <a:spcBef>
          <a:spcPct val="0"/>
        </a:spcBef>
        <a:spcAft>
          <a:spcPct val="50000"/>
        </a:spcAft>
        <a:buClr>
          <a:schemeClr val="accent1"/>
        </a:buClr>
        <a:buSzPct val="70000"/>
        <a:buFont typeface="Wingdings" pitchFamily="2" charset="2"/>
        <a:buChar char="l"/>
        <a:tabLst>
          <a:tab pos="1857375" algn="l"/>
        </a:tabLs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06438" indent="-247650" algn="l" defTabSz="1073150" rtl="0" eaLnBrk="0" fontAlgn="base" hangingPunct="0">
        <a:lnSpc>
          <a:spcPct val="105000"/>
        </a:lnSpc>
        <a:spcBef>
          <a:spcPct val="0"/>
        </a:spcBef>
        <a:spcAft>
          <a:spcPct val="50000"/>
        </a:spcAft>
        <a:buClr>
          <a:schemeClr val="accent1"/>
        </a:buClr>
        <a:buSzPct val="60000"/>
        <a:buFont typeface="Monotype Sorts" pitchFamily="2" charset="2"/>
        <a:buChar char="w"/>
        <a:tabLst>
          <a:tab pos="1857375" algn="l"/>
        </a:tabLst>
        <a:defRPr sz="2000">
          <a:solidFill>
            <a:schemeClr val="tx1"/>
          </a:solidFill>
          <a:latin typeface="+mn-lt"/>
        </a:defRPr>
      </a:lvl2pPr>
      <a:lvl3pPr marL="1144588" indent="-247650" algn="l" defTabSz="1073150" rtl="0" eaLnBrk="0" fontAlgn="base" hangingPunct="0">
        <a:lnSpc>
          <a:spcPct val="105000"/>
        </a:lnSpc>
        <a:spcBef>
          <a:spcPct val="0"/>
        </a:spcBef>
        <a:spcAft>
          <a:spcPct val="50000"/>
        </a:spcAft>
        <a:buClr>
          <a:schemeClr val="accent1"/>
        </a:buClr>
        <a:buChar char="–"/>
        <a:tabLst>
          <a:tab pos="1857375" algn="l"/>
        </a:tabLst>
        <a:defRPr sz="2000">
          <a:solidFill>
            <a:schemeClr val="tx1"/>
          </a:solidFill>
          <a:latin typeface="+mn-lt"/>
        </a:defRPr>
      </a:lvl3pPr>
      <a:lvl4pPr marL="1582738" indent="-247650" algn="l" defTabSz="1073150" rtl="0" eaLnBrk="0" fontAlgn="base" hangingPunct="0">
        <a:lnSpc>
          <a:spcPct val="105000"/>
        </a:lnSpc>
        <a:spcBef>
          <a:spcPct val="0"/>
        </a:spcBef>
        <a:spcAft>
          <a:spcPct val="50000"/>
        </a:spcAft>
        <a:buClr>
          <a:schemeClr val="accent1"/>
        </a:buClr>
        <a:buFont typeface="Times" charset="0"/>
        <a:buChar char="•"/>
        <a:tabLst>
          <a:tab pos="1857375" algn="l"/>
        </a:tabLst>
        <a:defRPr sz="2000">
          <a:solidFill>
            <a:schemeClr val="tx1"/>
          </a:solidFill>
          <a:latin typeface="+mn-lt"/>
        </a:defRPr>
      </a:lvl4pPr>
      <a:lvl5pPr marL="2020888" indent="-247650" algn="l" defTabSz="1073150" rtl="0" eaLnBrk="0" fontAlgn="base" hangingPunct="0">
        <a:lnSpc>
          <a:spcPct val="105000"/>
        </a:lnSpc>
        <a:spcBef>
          <a:spcPct val="0"/>
        </a:spcBef>
        <a:spcAft>
          <a:spcPct val="50000"/>
        </a:spcAft>
        <a:buClr>
          <a:schemeClr val="accent1"/>
        </a:buClr>
        <a:buChar char="–"/>
        <a:tabLst>
          <a:tab pos="1857375" algn="l"/>
        </a:tabLst>
        <a:defRPr sz="1600">
          <a:solidFill>
            <a:schemeClr val="tx1"/>
          </a:solidFill>
          <a:latin typeface="+mn-lt"/>
        </a:defRPr>
      </a:lvl5pPr>
      <a:lvl6pPr marL="2478088" indent="-247650" algn="l" defTabSz="1073150" rtl="0" fontAlgn="base">
        <a:lnSpc>
          <a:spcPct val="105000"/>
        </a:lnSpc>
        <a:spcBef>
          <a:spcPct val="0"/>
        </a:spcBef>
        <a:spcAft>
          <a:spcPct val="50000"/>
        </a:spcAft>
        <a:buClr>
          <a:schemeClr val="accent1"/>
        </a:buClr>
        <a:buChar char="–"/>
        <a:tabLst>
          <a:tab pos="1857375" algn="l"/>
        </a:tabLst>
        <a:defRPr sz="1600">
          <a:solidFill>
            <a:schemeClr val="tx1"/>
          </a:solidFill>
          <a:latin typeface="+mn-lt"/>
        </a:defRPr>
      </a:lvl6pPr>
      <a:lvl7pPr marL="2935288" indent="-247650" algn="l" defTabSz="1073150" rtl="0" fontAlgn="base">
        <a:lnSpc>
          <a:spcPct val="105000"/>
        </a:lnSpc>
        <a:spcBef>
          <a:spcPct val="0"/>
        </a:spcBef>
        <a:spcAft>
          <a:spcPct val="50000"/>
        </a:spcAft>
        <a:buClr>
          <a:schemeClr val="accent1"/>
        </a:buClr>
        <a:buChar char="–"/>
        <a:tabLst>
          <a:tab pos="1857375" algn="l"/>
        </a:tabLst>
        <a:defRPr sz="1600">
          <a:solidFill>
            <a:schemeClr val="tx1"/>
          </a:solidFill>
          <a:latin typeface="+mn-lt"/>
        </a:defRPr>
      </a:lvl7pPr>
      <a:lvl8pPr marL="3392488" indent="-247650" algn="l" defTabSz="1073150" rtl="0" fontAlgn="base">
        <a:lnSpc>
          <a:spcPct val="105000"/>
        </a:lnSpc>
        <a:spcBef>
          <a:spcPct val="0"/>
        </a:spcBef>
        <a:spcAft>
          <a:spcPct val="50000"/>
        </a:spcAft>
        <a:buClr>
          <a:schemeClr val="accent1"/>
        </a:buClr>
        <a:buChar char="–"/>
        <a:tabLst>
          <a:tab pos="1857375" algn="l"/>
        </a:tabLst>
        <a:defRPr sz="1600">
          <a:solidFill>
            <a:schemeClr val="tx1"/>
          </a:solidFill>
          <a:latin typeface="+mn-lt"/>
        </a:defRPr>
      </a:lvl8pPr>
      <a:lvl9pPr marL="3849688" indent="-247650" algn="l" defTabSz="1073150" rtl="0" fontAlgn="base">
        <a:lnSpc>
          <a:spcPct val="105000"/>
        </a:lnSpc>
        <a:spcBef>
          <a:spcPct val="0"/>
        </a:spcBef>
        <a:spcAft>
          <a:spcPct val="50000"/>
        </a:spcAft>
        <a:buClr>
          <a:schemeClr val="accent1"/>
        </a:buClr>
        <a:buChar char="–"/>
        <a:tabLst>
          <a:tab pos="1857375" algn="l"/>
        </a:tabLst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10" Type="http://schemas.openxmlformats.org/officeDocument/2006/relationships/image" Target="../media/image47.pn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46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11" Type="http://schemas.openxmlformats.org/officeDocument/2006/relationships/image" Target="../media/image45.jpeg"/><Relationship Id="rId5" Type="http://schemas.openxmlformats.org/officeDocument/2006/relationships/image" Target="../media/image51.jpeg"/><Relationship Id="rId10" Type="http://schemas.openxmlformats.org/officeDocument/2006/relationships/image" Target="../media/image44.png"/><Relationship Id="rId4" Type="http://schemas.openxmlformats.org/officeDocument/2006/relationships/image" Target="../media/image50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5.jpeg"/><Relationship Id="rId5" Type="http://schemas.openxmlformats.org/officeDocument/2006/relationships/image" Target="../media/image54.wmf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Relationship Id="rId9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emf"/><Relationship Id="rId5" Type="http://schemas.openxmlformats.org/officeDocument/2006/relationships/image" Target="../media/image20.png"/><Relationship Id="rId10" Type="http://schemas.openxmlformats.org/officeDocument/2006/relationships/image" Target="../media/image25.tiff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emf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3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png"/><Relationship Id="rId5" Type="http://schemas.openxmlformats.org/officeDocument/2006/relationships/image" Target="../media/image31.tiff"/><Relationship Id="rId4" Type="http://schemas.openxmlformats.org/officeDocument/2006/relationships/image" Target="../media/image30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tif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3575" y="1600200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smtClean="0"/>
              <a:t> </a:t>
            </a:r>
          </a:p>
        </p:txBody>
      </p:sp>
      <p:pic>
        <p:nvPicPr>
          <p:cNvPr id="29704" name="Image 8" descr="Condorcet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552" y="1196975"/>
            <a:ext cx="7902575" cy="526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-35496" y="188640"/>
            <a:ext cx="91440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Matériaux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Phénomènes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Quantiques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0" hangingPunct="0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Quantum materials &amp; Phenomena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-35496" y="4496927"/>
            <a:ext cx="91440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Joint Unity of Research UMR 7162</a:t>
            </a:r>
          </a:p>
          <a:p>
            <a:pPr algn="ctr">
              <a:spcBef>
                <a:spcPct val="20000"/>
              </a:spcBef>
            </a:pP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Director: C.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Sirtori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Deputy Director : M.L. Della Rocca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 10" descr="2008-11-CNRS-FR-Couleur-Gran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21587"/>
            <a:ext cx="1043781" cy="1043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11" descr="Logo_UPD_rv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51442" y="4764642"/>
            <a:ext cx="690563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827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512" y="-14029"/>
            <a:ext cx="849694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3333FF"/>
                </a:solidFill>
              </a:rPr>
              <a:t>Sensing </a:t>
            </a:r>
            <a:r>
              <a:rPr lang="en-GB" sz="2400" b="1" dirty="0" smtClean="0">
                <a:solidFill>
                  <a:srgbClr val="3333FF"/>
                </a:solidFill>
              </a:rPr>
              <a:t>the quantum world</a:t>
            </a:r>
          </a:p>
          <a:p>
            <a:endParaRPr lang="en-GB" sz="800" b="1" dirty="0" smtClean="0">
              <a:solidFill>
                <a:srgbClr val="3333FF"/>
              </a:solidFill>
            </a:endParaRPr>
          </a:p>
          <a:p>
            <a:r>
              <a:rPr lang="en-GB" dirty="0" smtClean="0"/>
              <a:t>Stretch the limits </a:t>
            </a:r>
            <a:r>
              <a:rPr lang="en-GB" dirty="0"/>
              <a:t>of sensitivity </a:t>
            </a:r>
            <a:r>
              <a:rPr lang="en-GB" dirty="0" smtClean="0"/>
              <a:t>for measuring:</a:t>
            </a:r>
          </a:p>
          <a:p>
            <a:r>
              <a:rPr lang="en-GB" dirty="0" smtClean="0"/>
              <a:t>Current</a:t>
            </a:r>
            <a:r>
              <a:rPr lang="en-GB" dirty="0"/>
              <a:t>, Photons, Distances, Frequencies, </a:t>
            </a:r>
            <a:r>
              <a:rPr lang="en-GB" dirty="0" smtClean="0"/>
              <a:t>Spins</a:t>
            </a:r>
          </a:p>
        </p:txBody>
      </p:sp>
      <p:pic>
        <p:nvPicPr>
          <p:cNvPr id="4" name="Image 3" descr="salle blanch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18" y="1916832"/>
            <a:ext cx="4592538" cy="3444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9" descr="G:\Damien\ARM Invitation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2721" y="1214332"/>
            <a:ext cx="4211960" cy="502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4" descr="IMGP88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744" y="1196752"/>
            <a:ext cx="4211960" cy="561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796136" y="836712"/>
            <a:ext cx="2520280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sz="2000" b="1" dirty="0">
                <a:latin typeface="Calibri" pitchFamily="34" charset="0"/>
              </a:rPr>
              <a:t>High Resolution </a:t>
            </a:r>
            <a:r>
              <a:rPr lang="en-US" sz="2000" b="1" dirty="0" smtClean="0">
                <a:latin typeface="Calibri" pitchFamily="34" charset="0"/>
              </a:rPr>
              <a:t>TEM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71302" y="1484784"/>
            <a:ext cx="420069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sz="2000" b="1" dirty="0" smtClean="0">
                <a:latin typeface="Calibri" pitchFamily="34" charset="0"/>
              </a:rPr>
              <a:t>The clean </a:t>
            </a:r>
            <a:r>
              <a:rPr lang="en-US" sz="2000" b="1" dirty="0">
                <a:latin typeface="Calibri" pitchFamily="34" charset="0"/>
              </a:rPr>
              <a:t>room </a:t>
            </a:r>
            <a:r>
              <a:rPr lang="en-US" sz="2000" b="1" dirty="0" smtClean="0">
                <a:latin typeface="Calibri" pitchFamily="34" charset="0"/>
              </a:rPr>
              <a:t>at </a:t>
            </a:r>
            <a:r>
              <a:rPr lang="en-US" sz="2000" b="1" dirty="0">
                <a:latin typeface="Calibri" pitchFamily="34" charset="0"/>
              </a:rPr>
              <a:t>Paris-Diderot</a:t>
            </a:r>
          </a:p>
        </p:txBody>
      </p:sp>
      <p:pic>
        <p:nvPicPr>
          <p:cNvPr id="13" name="Picture 12" descr="F:\logo_uni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9" t="26237" r="40001" b="40005"/>
          <a:stretch>
            <a:fillRect/>
          </a:stretch>
        </p:blipFill>
        <p:spPr bwMode="auto">
          <a:xfrm>
            <a:off x="4139952" y="5589240"/>
            <a:ext cx="76183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661248"/>
            <a:ext cx="1355177" cy="541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14" descr="LOGO_PAPIER_A_EN_TETE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805264"/>
            <a:ext cx="907421" cy="290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19" descr="3ENSFront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093296"/>
            <a:ext cx="791132" cy="62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0" descr="2008-11-CNRS-FR-Couleur-Grand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805264"/>
            <a:ext cx="540240" cy="54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6165304"/>
            <a:ext cx="1081245" cy="600038"/>
          </a:xfrm>
          <a:prstGeom prst="rect">
            <a:avLst/>
          </a:prstGeom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07504" y="5301208"/>
            <a:ext cx="4032448" cy="523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The Consortium </a:t>
            </a:r>
            <a:r>
              <a:rPr lang="en-US" sz="1600" b="1" i="1" dirty="0" smtClean="0">
                <a:solidFill>
                  <a:srgbClr val="FF0000"/>
                </a:solidFill>
                <a:latin typeface="Calibri" pitchFamily="34" charset="0"/>
              </a:rPr>
              <a:t>Salle Blanche Paris Centre</a:t>
            </a:r>
            <a:endParaRPr lang="en-US" sz="16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40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2" descr="mailbox://C%7C/Documents%20and%20Settings/Carlo/Application%20Data/Thunderbird/Profiles/8p57q7u8.default/Mail/Local%20Folders/Inbox?number=1712709918&amp;part=1.2&amp;type=image/jpeg&amp;filename=salle%20blanch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291" name="AutoShape 4" descr="mailbox://C%7C/Documents%20and%20Settings/Carlo/Application%20Data/Thunderbird/Profiles/8p57q7u8.default/Mail/Local%20Folders/Inbox?number=1712709918&amp;part=1.2&amp;type=image/jpeg&amp;filename=salle%20blanch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12292" name="Image 3" descr="salle blanch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928813"/>
            <a:ext cx="5429250" cy="40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Text Box 6"/>
          <p:cNvSpPr txBox="1">
            <a:spLocks noChangeArrowheads="1"/>
          </p:cNvSpPr>
          <p:nvPr/>
        </p:nvSpPr>
        <p:spPr bwMode="auto">
          <a:xfrm>
            <a:off x="6516216" y="6021288"/>
            <a:ext cx="23169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dirty="0" smtClean="0">
                <a:latin typeface="Calibri" pitchFamily="34" charset="0"/>
              </a:rPr>
              <a:t>Dry etched gold </a:t>
            </a:r>
            <a:r>
              <a:rPr lang="en-US" sz="1400" dirty="0" err="1" smtClean="0">
                <a:latin typeface="Calibri" pitchFamily="34" charset="0"/>
              </a:rPr>
              <a:t>eletroplated</a:t>
            </a:r>
            <a:r>
              <a:rPr lang="en-US" sz="1400" dirty="0" smtClean="0">
                <a:latin typeface="Calibri" pitchFamily="34" charset="0"/>
              </a:rPr>
              <a:t> </a:t>
            </a:r>
          </a:p>
          <a:p>
            <a:r>
              <a:rPr lang="en-US" sz="1400" dirty="0" smtClean="0">
                <a:latin typeface="Calibri" pitchFamily="34" charset="0"/>
              </a:rPr>
              <a:t>QC laser at </a:t>
            </a:r>
            <a:r>
              <a:rPr lang="en-US" sz="1400" dirty="0" smtClean="0">
                <a:latin typeface="Symbol" pitchFamily="18" charset="2"/>
                <a:cs typeface="Calibri" pitchFamily="34" charset="0"/>
              </a:rPr>
              <a:t>l</a:t>
            </a:r>
            <a:r>
              <a:rPr lang="en-US" sz="1400" dirty="0" smtClean="0">
                <a:latin typeface="Calibri" pitchFamily="34" charset="0"/>
              </a:rPr>
              <a:t> = 9 </a:t>
            </a:r>
            <a:r>
              <a:rPr lang="en-US" sz="1400" dirty="0" smtClean="0">
                <a:latin typeface="Symbol" pitchFamily="18" charset="2"/>
              </a:rPr>
              <a:t>m</a:t>
            </a:r>
            <a:r>
              <a:rPr lang="en-US" sz="1400" dirty="0" smtClean="0">
                <a:latin typeface="Calibri" pitchFamily="34" charset="0"/>
              </a:rPr>
              <a:t>m</a:t>
            </a:r>
            <a:endParaRPr lang="en-US" sz="1400" dirty="0">
              <a:latin typeface="Calibri" pitchFamily="34" charset="0"/>
            </a:endParaRPr>
          </a:p>
        </p:txBody>
      </p:sp>
      <p:pic>
        <p:nvPicPr>
          <p:cNvPr id="12299" name="Picture 4" descr="BDTP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372" y="4538928"/>
            <a:ext cx="2106612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0" name="Text Box 9"/>
          <p:cNvSpPr txBox="1">
            <a:spLocks noChangeArrowheads="1"/>
          </p:cNvSpPr>
          <p:nvPr/>
        </p:nvSpPr>
        <p:spPr bwMode="auto">
          <a:xfrm>
            <a:off x="4085059" y="6217493"/>
            <a:ext cx="2143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 dirty="0" err="1">
                <a:latin typeface="Calibri" pitchFamily="34" charset="0"/>
              </a:rPr>
              <a:t>Nanogaps</a:t>
            </a:r>
            <a:r>
              <a:rPr lang="en-GB" sz="1400" dirty="0">
                <a:latin typeface="Calibri" pitchFamily="34" charset="0"/>
              </a:rPr>
              <a:t> obtained by </a:t>
            </a:r>
            <a:r>
              <a:rPr lang="en-GB" sz="1400" dirty="0" err="1" smtClean="0">
                <a:latin typeface="Calibri" pitchFamily="34" charset="0"/>
              </a:rPr>
              <a:t>electromigration</a:t>
            </a:r>
            <a:endParaRPr lang="en-GB" sz="1400" dirty="0">
              <a:latin typeface="Calibri" pitchFamily="34" charset="0"/>
            </a:endParaRPr>
          </a:p>
        </p:txBody>
      </p:sp>
      <p:sp>
        <p:nvSpPr>
          <p:cNvPr id="12301" name="Rectangle 2"/>
          <p:cNvSpPr>
            <a:spLocks noChangeArrowheads="1"/>
          </p:cNvSpPr>
          <p:nvPr/>
        </p:nvSpPr>
        <p:spPr bwMode="auto">
          <a:xfrm>
            <a:off x="756022" y="4365104"/>
            <a:ext cx="4464050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US" sz="2400" b="1" dirty="0">
                <a:solidFill>
                  <a:schemeClr val="bg1"/>
                </a:solidFill>
                <a:latin typeface="Calibri" pitchFamily="34" charset="0"/>
              </a:rPr>
              <a:t>160m</a:t>
            </a:r>
            <a:r>
              <a:rPr lang="en-US" sz="2400" b="1" baseline="30000" dirty="0">
                <a:solidFill>
                  <a:schemeClr val="bg1"/>
                </a:solidFill>
                <a:latin typeface="Calibri" pitchFamily="34" charset="0"/>
              </a:rPr>
              <a:t>2</a:t>
            </a:r>
            <a:r>
              <a:rPr lang="en-US" sz="2400" b="1" dirty="0">
                <a:solidFill>
                  <a:schemeClr val="bg1"/>
                </a:solidFill>
                <a:latin typeface="Calibri" pitchFamily="34" charset="0"/>
              </a:rPr>
              <a:t> of Class 10.000 and </a:t>
            </a: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</a:rPr>
              <a:t>1.000</a:t>
            </a:r>
            <a:endParaRPr lang="en-US" sz="2400" b="1" dirty="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UV 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lithography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E-beam lithography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ICP 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dry 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etching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Metal 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and dielectric deposition</a:t>
            </a:r>
          </a:p>
          <a:p>
            <a:pPr eaLnBrk="0" hangingPunct="0"/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881" y="3890538"/>
            <a:ext cx="2681490" cy="2011117"/>
          </a:xfrm>
          <a:prstGeom prst="rect">
            <a:avLst/>
          </a:prstGeom>
        </p:spPr>
      </p:pic>
      <p:pic>
        <p:nvPicPr>
          <p:cNvPr id="25" name="Image 3" descr="ImageCoverPag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" t="34149" r="3011" b="1637"/>
          <a:stretch>
            <a:fillRect/>
          </a:stretch>
        </p:blipFill>
        <p:spPr bwMode="auto">
          <a:xfrm>
            <a:off x="6102329" y="2065553"/>
            <a:ext cx="2613025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e 4"/>
          <p:cNvGrpSpPr/>
          <p:nvPr/>
        </p:nvGrpSpPr>
        <p:grpSpPr>
          <a:xfrm>
            <a:off x="235396" y="1761862"/>
            <a:ext cx="8801100" cy="5040560"/>
            <a:chOff x="155575" y="1700808"/>
            <a:chExt cx="8801100" cy="5040560"/>
          </a:xfrm>
        </p:grpSpPr>
        <p:sp>
          <p:nvSpPr>
            <p:cNvPr id="4" name="Rectangle 3"/>
            <p:cNvSpPr/>
            <p:nvPr/>
          </p:nvSpPr>
          <p:spPr>
            <a:xfrm>
              <a:off x="155575" y="1700808"/>
              <a:ext cx="8801100" cy="50405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9" name="Picture 20" descr="http://www.apc.univ-paris7.fr/APC_CS/images/photos/dernieres/bat_cp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063" y="1917003"/>
              <a:ext cx="5443819" cy="4083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Freeform 5"/>
            <p:cNvSpPr>
              <a:spLocks/>
            </p:cNvSpPr>
            <p:nvPr/>
          </p:nvSpPr>
          <p:spPr bwMode="auto">
            <a:xfrm rot="241377">
              <a:off x="2945703" y="3477534"/>
              <a:ext cx="3076941" cy="1088433"/>
            </a:xfrm>
            <a:custGeom>
              <a:avLst/>
              <a:gdLst>
                <a:gd name="T0" fmla="*/ 2147483647 w 1208"/>
                <a:gd name="T1" fmla="*/ 2147483647 h 296"/>
                <a:gd name="T2" fmla="*/ 2147483647 w 1208"/>
                <a:gd name="T3" fmla="*/ 2141875594 h 296"/>
                <a:gd name="T4" fmla="*/ 89088807 w 1208"/>
                <a:gd name="T5" fmla="*/ 2147483647 h 296"/>
                <a:gd name="T6" fmla="*/ 0 w 1208"/>
                <a:gd name="T7" fmla="*/ 1878258198 h 296"/>
                <a:gd name="T8" fmla="*/ 0 w 1208"/>
                <a:gd name="T9" fmla="*/ 1625627761 h 296"/>
                <a:gd name="T10" fmla="*/ 2147483647 w 1208"/>
                <a:gd name="T11" fmla="*/ 0 h 296"/>
                <a:gd name="T12" fmla="*/ 2147483647 w 1208"/>
                <a:gd name="T13" fmla="*/ 670021125 h 296"/>
                <a:gd name="T14" fmla="*/ 2147483647 w 1208"/>
                <a:gd name="T15" fmla="*/ 1076428169 h 296"/>
                <a:gd name="T16" fmla="*/ 2147483647 w 1208"/>
                <a:gd name="T17" fmla="*/ 933638727 h 2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08"/>
                <a:gd name="T28" fmla="*/ 0 h 296"/>
                <a:gd name="T29" fmla="*/ 1208 w 1208"/>
                <a:gd name="T30" fmla="*/ 296 h 29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08" h="296">
                  <a:moveTo>
                    <a:pt x="1208" y="226"/>
                  </a:moveTo>
                  <a:cubicBezTo>
                    <a:pt x="953" y="223"/>
                    <a:pt x="789" y="203"/>
                    <a:pt x="532" y="195"/>
                  </a:cubicBezTo>
                  <a:lnTo>
                    <a:pt x="17" y="296"/>
                  </a:lnTo>
                  <a:cubicBezTo>
                    <a:pt x="9" y="257"/>
                    <a:pt x="8" y="210"/>
                    <a:pt x="0" y="171"/>
                  </a:cubicBezTo>
                  <a:lnTo>
                    <a:pt x="0" y="148"/>
                  </a:lnTo>
                  <a:lnTo>
                    <a:pt x="505" y="0"/>
                  </a:lnTo>
                  <a:lnTo>
                    <a:pt x="1185" y="61"/>
                  </a:lnTo>
                  <a:cubicBezTo>
                    <a:pt x="1190" y="67"/>
                    <a:pt x="1189" y="85"/>
                    <a:pt x="1194" y="98"/>
                  </a:cubicBezTo>
                  <a:cubicBezTo>
                    <a:pt x="1195" y="104"/>
                    <a:pt x="1190" y="79"/>
                    <a:pt x="1193" y="85"/>
                  </a:cubicBezTo>
                </a:path>
              </a:pathLst>
            </a:custGeom>
            <a:solidFill>
              <a:srgbClr val="00FF00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2000"/>
            </a:p>
          </p:txBody>
        </p:sp>
      </p:grpSp>
      <p:grpSp>
        <p:nvGrpSpPr>
          <p:cNvPr id="28" name="Groupe 15"/>
          <p:cNvGrpSpPr>
            <a:grpSpLocks/>
          </p:cNvGrpSpPr>
          <p:nvPr/>
        </p:nvGrpSpPr>
        <p:grpSpPr bwMode="auto">
          <a:xfrm>
            <a:off x="107950" y="-2"/>
            <a:ext cx="8986838" cy="1019175"/>
            <a:chOff x="964276" y="2168472"/>
            <a:chExt cx="8987236" cy="1018924"/>
          </a:xfrm>
        </p:grpSpPr>
        <p:pic>
          <p:nvPicPr>
            <p:cNvPr id="31" name="Image 16" descr="logo MPQ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95" t="14171"/>
            <a:stretch/>
          </p:blipFill>
          <p:spPr bwMode="auto">
            <a:xfrm>
              <a:off x="964276" y="2168472"/>
              <a:ext cx="1607460" cy="1018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2" name="Groupe 13"/>
            <p:cNvGrpSpPr>
              <a:grpSpLocks/>
            </p:cNvGrpSpPr>
            <p:nvPr/>
          </p:nvGrpSpPr>
          <p:grpSpPr bwMode="auto">
            <a:xfrm>
              <a:off x="2452254" y="2709949"/>
              <a:ext cx="7499258" cy="476597"/>
              <a:chOff x="2452254" y="2709949"/>
              <a:chExt cx="7499258" cy="476597"/>
            </a:xfrm>
          </p:grpSpPr>
          <p:sp>
            <p:nvSpPr>
              <p:cNvPr id="33" name="Forme libre 32"/>
              <p:cNvSpPr/>
              <p:nvPr/>
            </p:nvSpPr>
            <p:spPr>
              <a:xfrm>
                <a:off x="2451830" y="2709678"/>
                <a:ext cx="306401" cy="476132"/>
              </a:xfrm>
              <a:custGeom>
                <a:avLst/>
                <a:gdLst>
                  <a:gd name="connsiteX0" fmla="*/ 0 w 306186"/>
                  <a:gd name="connsiteY0" fmla="*/ 0 h 476597"/>
                  <a:gd name="connsiteX1" fmla="*/ 49877 w 306186"/>
                  <a:gd name="connsiteY1" fmla="*/ 282633 h 476597"/>
                  <a:gd name="connsiteX2" fmla="*/ 91440 w 306186"/>
                  <a:gd name="connsiteY2" fmla="*/ 473826 h 476597"/>
                  <a:gd name="connsiteX3" fmla="*/ 157942 w 306186"/>
                  <a:gd name="connsiteY3" fmla="*/ 299258 h 476597"/>
                  <a:gd name="connsiteX4" fmla="*/ 282633 w 306186"/>
                  <a:gd name="connsiteY4" fmla="*/ 274320 h 476597"/>
                  <a:gd name="connsiteX5" fmla="*/ 299258 w 306186"/>
                  <a:gd name="connsiteY5" fmla="*/ 274320 h 476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6186" h="476597">
                    <a:moveTo>
                      <a:pt x="0" y="0"/>
                    </a:moveTo>
                    <a:cubicBezTo>
                      <a:pt x="17318" y="101831"/>
                      <a:pt x="34637" y="203662"/>
                      <a:pt x="49877" y="282633"/>
                    </a:cubicBezTo>
                    <a:cubicBezTo>
                      <a:pt x="65117" y="361604"/>
                      <a:pt x="73429" y="471055"/>
                      <a:pt x="91440" y="473826"/>
                    </a:cubicBezTo>
                    <a:cubicBezTo>
                      <a:pt x="109451" y="476597"/>
                      <a:pt x="126077" y="332509"/>
                      <a:pt x="157942" y="299258"/>
                    </a:cubicBezTo>
                    <a:cubicBezTo>
                      <a:pt x="189807" y="266007"/>
                      <a:pt x="259080" y="278476"/>
                      <a:pt x="282633" y="274320"/>
                    </a:cubicBezTo>
                    <a:cubicBezTo>
                      <a:pt x="306186" y="270164"/>
                      <a:pt x="302722" y="272242"/>
                      <a:pt x="299258" y="274320"/>
                    </a:cubicBez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cxnSp>
            <p:nvCxnSpPr>
              <p:cNvPr id="34" name="Connecteur droit 33"/>
              <p:cNvCxnSpPr>
                <a:stCxn id="33" idx="5"/>
              </p:cNvCxnSpPr>
              <p:nvPr/>
            </p:nvCxnSpPr>
            <p:spPr>
              <a:xfrm>
                <a:off x="2751880" y="2984247"/>
                <a:ext cx="7199632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1667446" y="188640"/>
            <a:ext cx="6792986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sz="3600" b="1" dirty="0" smtClean="0">
                <a:solidFill>
                  <a:srgbClr val="FF0000"/>
                </a:solidFill>
                <a:latin typeface="Calibri" pitchFamily="34" charset="0"/>
              </a:rPr>
              <a:t>The clean </a:t>
            </a:r>
            <a:r>
              <a:rPr lang="en-US" sz="3600" b="1" dirty="0">
                <a:solidFill>
                  <a:srgbClr val="FF0000"/>
                </a:solidFill>
                <a:latin typeface="Calibri" pitchFamily="34" charset="0"/>
              </a:rPr>
              <a:t>room at Paris-Diderot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6259016" y="1848810"/>
            <a:ext cx="2928937" cy="3254983"/>
            <a:chOff x="6259016" y="1848810"/>
            <a:chExt cx="2928937" cy="3254983"/>
          </a:xfrm>
        </p:grpSpPr>
        <p:grpSp>
          <p:nvGrpSpPr>
            <p:cNvPr id="3" name="Groupe 2"/>
            <p:cNvGrpSpPr/>
            <p:nvPr/>
          </p:nvGrpSpPr>
          <p:grpSpPr>
            <a:xfrm>
              <a:off x="6845107" y="2560765"/>
              <a:ext cx="2026417" cy="2543028"/>
              <a:chOff x="7085278" y="4118723"/>
              <a:chExt cx="2026417" cy="2543028"/>
            </a:xfrm>
          </p:grpSpPr>
          <p:pic>
            <p:nvPicPr>
              <p:cNvPr id="14" name="Picture 12" descr="F:\logo_univ.jp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249" t="26237" r="40001" b="40005"/>
              <a:stretch>
                <a:fillRect/>
              </a:stretch>
            </p:blipFill>
            <p:spPr bwMode="auto">
              <a:xfrm>
                <a:off x="7085278" y="4118723"/>
                <a:ext cx="761830" cy="1096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60157" y="5507700"/>
                <a:ext cx="1355177" cy="541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Image 15" descr="LOGO_PAPIER_A_EN_TETE.gif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72563" y="4294212"/>
                <a:ext cx="907421" cy="2902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Image 19" descr="3ENSFront.jpg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88852" y="4820352"/>
                <a:ext cx="791132" cy="628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Image 10" descr="2008-11-CNRS-FR-Couleur-Grand.jpg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06868" y="6121511"/>
                <a:ext cx="540240" cy="540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" name="Image 1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0450" y="6061713"/>
                <a:ext cx="1081245" cy="600038"/>
              </a:xfrm>
              <a:prstGeom prst="rect">
                <a:avLst/>
              </a:prstGeom>
            </p:spPr>
          </p:pic>
        </p:grpSp>
        <p:sp>
          <p:nvSpPr>
            <p:cNvPr id="36" name="Rectangle 6"/>
            <p:cNvSpPr>
              <a:spLocks noChangeArrowheads="1"/>
            </p:cNvSpPr>
            <p:nvPr/>
          </p:nvSpPr>
          <p:spPr bwMode="auto">
            <a:xfrm>
              <a:off x="6259016" y="1848810"/>
              <a:ext cx="2928937" cy="523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eaLnBrk="0" hangingPunct="0"/>
              <a:r>
                <a:rPr lang="en-US" b="1" dirty="0" smtClean="0">
                  <a:solidFill>
                    <a:srgbClr val="FF0000"/>
                  </a:solidFill>
                  <a:latin typeface="Calibri" pitchFamily="34" charset="0"/>
                </a:rPr>
                <a:t>The Consortium </a:t>
              </a:r>
            </a:p>
            <a:p>
              <a:pPr eaLnBrk="0" hangingPunct="0"/>
              <a:r>
                <a:rPr lang="en-US" b="1" i="1" dirty="0" smtClean="0">
                  <a:solidFill>
                    <a:srgbClr val="FF0000"/>
                  </a:solidFill>
                  <a:latin typeface="Calibri" pitchFamily="34" charset="0"/>
                </a:rPr>
                <a:t>Salle Blanche Paris Centre</a:t>
              </a:r>
              <a:endParaRPr lang="en-US" b="1" i="1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6004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7"/>
          <p:cNvGraphicFramePr>
            <a:graphicFrameLocks noChangeAspect="1"/>
          </p:cNvGraphicFramePr>
          <p:nvPr/>
        </p:nvGraphicFramePr>
        <p:xfrm>
          <a:off x="3214688" y="785813"/>
          <a:ext cx="2357437" cy="1304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5" name="Document" r:id="rId4" imgW="3963162" imgH="2599944" progId="Word.Document.8">
                  <p:embed/>
                </p:oleObj>
              </mc:Choice>
              <mc:Fallback>
                <p:oleObj name="Document" r:id="rId4" imgW="3963162" imgH="25999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4688" y="785813"/>
                        <a:ext cx="2357437" cy="1304925"/>
                      </a:xfrm>
                      <a:prstGeom prst="rect">
                        <a:avLst/>
                      </a:prstGeom>
                      <a:solidFill>
                        <a:srgbClr val="66CC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Ellipse 11"/>
          <p:cNvSpPr/>
          <p:nvPr/>
        </p:nvSpPr>
        <p:spPr>
          <a:xfrm>
            <a:off x="5643563" y="3071813"/>
            <a:ext cx="2214562" cy="107156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latin typeface="Calibri" pitchFamily="34" charset="0"/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3059832" y="3941613"/>
            <a:ext cx="2214563" cy="1071563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latin typeface="Calibri" pitchFamily="34" charset="0"/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387350" y="3500438"/>
            <a:ext cx="2214563" cy="1071562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latin typeface="Calibri" pitchFamily="34" charset="0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2446338" y="2786063"/>
            <a:ext cx="2214562" cy="1071562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latin typeface="Calibri" pitchFamily="34" charset="0"/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6643688" y="4238625"/>
            <a:ext cx="2214562" cy="1071563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latin typeface="Calibri" pitchFamily="34" charset="0"/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1050925" y="4714875"/>
            <a:ext cx="2214563" cy="107156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latin typeface="Calibri" pitchFamily="34" charset="0"/>
            </a:endParaRPr>
          </a:p>
        </p:txBody>
      </p:sp>
      <p:sp>
        <p:nvSpPr>
          <p:cNvPr id="15369" name="Rectangle 17"/>
          <p:cNvSpPr>
            <a:spLocks noChangeArrowheads="1"/>
          </p:cNvSpPr>
          <p:nvPr/>
        </p:nvSpPr>
        <p:spPr bwMode="auto">
          <a:xfrm>
            <a:off x="357188" y="3857625"/>
            <a:ext cx="22447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GB" sz="1600" b="1">
                <a:solidFill>
                  <a:srgbClr val="000000"/>
                </a:solidFill>
                <a:latin typeface="Calibri" pitchFamily="34" charset="0"/>
                <a:cs typeface="Segoe UI" pitchFamily="34" charset="0"/>
              </a:rPr>
              <a:t>STM</a:t>
            </a:r>
          </a:p>
        </p:txBody>
      </p:sp>
      <p:sp>
        <p:nvSpPr>
          <p:cNvPr id="15370" name="Rectangle 18"/>
          <p:cNvSpPr>
            <a:spLocks noChangeArrowheads="1"/>
          </p:cNvSpPr>
          <p:nvPr/>
        </p:nvSpPr>
        <p:spPr bwMode="auto">
          <a:xfrm>
            <a:off x="2428875" y="3000375"/>
            <a:ext cx="2244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GB" sz="1600" b="1">
                <a:solidFill>
                  <a:srgbClr val="000000"/>
                </a:solidFill>
                <a:latin typeface="Calibri" pitchFamily="34" charset="0"/>
                <a:cs typeface="Segoe UI" pitchFamily="34" charset="0"/>
              </a:rPr>
              <a:t>QUAsi-Particules</a:t>
            </a:r>
          </a:p>
          <a:p>
            <a:pPr algn="ctr"/>
            <a:r>
              <a:rPr lang="en-GB" sz="1600" b="1">
                <a:solidFill>
                  <a:srgbClr val="000000"/>
                </a:solidFill>
                <a:latin typeface="Calibri" pitchFamily="34" charset="0"/>
                <a:cs typeface="Segoe UI" pitchFamily="34" charset="0"/>
              </a:rPr>
              <a:t>Spectroscopy</a:t>
            </a:r>
          </a:p>
        </p:txBody>
      </p:sp>
      <p:sp>
        <p:nvSpPr>
          <p:cNvPr id="15371" name="Rectangle 19"/>
          <p:cNvSpPr>
            <a:spLocks noChangeArrowheads="1"/>
          </p:cNvSpPr>
          <p:nvPr/>
        </p:nvSpPr>
        <p:spPr bwMode="auto">
          <a:xfrm>
            <a:off x="1041400" y="4857750"/>
            <a:ext cx="22447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 b="1">
                <a:solidFill>
                  <a:srgbClr val="000000"/>
                </a:solidFill>
                <a:latin typeface="Calibri" pitchFamily="34" charset="0"/>
                <a:cs typeface="Segoe UI" pitchFamily="34" charset="0"/>
              </a:rPr>
              <a:t>Advanced Electronic Microscopy and Nano-Structures</a:t>
            </a:r>
          </a:p>
        </p:txBody>
      </p:sp>
      <p:sp>
        <p:nvSpPr>
          <p:cNvPr id="21" name="Ellipse 20"/>
          <p:cNvSpPr/>
          <p:nvPr/>
        </p:nvSpPr>
        <p:spPr>
          <a:xfrm>
            <a:off x="4584700" y="4929188"/>
            <a:ext cx="2214563" cy="107156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latin typeface="Calibri" pitchFamily="34" charset="0"/>
            </a:endParaRPr>
          </a:p>
        </p:txBody>
      </p:sp>
      <p:sp>
        <p:nvSpPr>
          <p:cNvPr id="15373" name="Rectangle 22"/>
          <p:cNvSpPr>
            <a:spLocks noChangeArrowheads="1"/>
          </p:cNvSpPr>
          <p:nvPr/>
        </p:nvSpPr>
        <p:spPr bwMode="auto">
          <a:xfrm>
            <a:off x="3063007" y="4168626"/>
            <a:ext cx="22447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GB" sz="1600" b="1" dirty="0">
                <a:solidFill>
                  <a:srgbClr val="000000"/>
                </a:solidFill>
                <a:latin typeface="Calibri" pitchFamily="34" charset="0"/>
                <a:cs typeface="Segoe UI" pitchFamily="34" charset="0"/>
              </a:rPr>
              <a:t>Electronic transport </a:t>
            </a:r>
          </a:p>
          <a:p>
            <a:pPr algn="ctr"/>
            <a:r>
              <a:rPr lang="en-GB" sz="1600" b="1" dirty="0" smtClean="0">
                <a:solidFill>
                  <a:srgbClr val="000000"/>
                </a:solidFill>
                <a:latin typeface="Calibri" pitchFamily="34" charset="0"/>
                <a:cs typeface="Segoe UI" pitchFamily="34" charset="0"/>
              </a:rPr>
              <a:t>and </a:t>
            </a:r>
            <a:r>
              <a:rPr lang="en-GB" sz="1600" b="1" dirty="0">
                <a:solidFill>
                  <a:srgbClr val="000000"/>
                </a:solidFill>
                <a:latin typeface="Calibri" pitchFamily="34" charset="0"/>
                <a:cs typeface="Segoe UI" pitchFamily="34" charset="0"/>
              </a:rPr>
              <a:t>molecular electronics</a:t>
            </a:r>
          </a:p>
        </p:txBody>
      </p:sp>
      <p:sp>
        <p:nvSpPr>
          <p:cNvPr id="15374" name="Rectangle 23"/>
          <p:cNvSpPr>
            <a:spLocks noChangeArrowheads="1"/>
          </p:cNvSpPr>
          <p:nvPr/>
        </p:nvSpPr>
        <p:spPr bwMode="auto">
          <a:xfrm>
            <a:off x="4572000" y="5202238"/>
            <a:ext cx="2244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GB" sz="1600" b="1" dirty="0">
                <a:solidFill>
                  <a:srgbClr val="000000"/>
                </a:solidFill>
                <a:latin typeface="Calibri" pitchFamily="34" charset="0"/>
                <a:cs typeface="Segoe UI" pitchFamily="34" charset="0"/>
              </a:rPr>
              <a:t>Quantum information with </a:t>
            </a:r>
            <a:r>
              <a:rPr lang="en-GB" sz="1600" b="1" dirty="0" smtClean="0">
                <a:solidFill>
                  <a:srgbClr val="000000"/>
                </a:solidFill>
                <a:latin typeface="Calibri" pitchFamily="34" charset="0"/>
                <a:cs typeface="Segoe UI" pitchFamily="34" charset="0"/>
              </a:rPr>
              <a:t>trapped </a:t>
            </a:r>
            <a:r>
              <a:rPr lang="en-GB" sz="1600" b="1" dirty="0">
                <a:solidFill>
                  <a:srgbClr val="000000"/>
                </a:solidFill>
                <a:latin typeface="Calibri" pitchFamily="34" charset="0"/>
                <a:cs typeface="Segoe UI" pitchFamily="34" charset="0"/>
              </a:rPr>
              <a:t>ions</a:t>
            </a:r>
          </a:p>
        </p:txBody>
      </p:sp>
      <p:sp>
        <p:nvSpPr>
          <p:cNvPr id="15375" name="Rectangle 24"/>
          <p:cNvSpPr>
            <a:spLocks noChangeArrowheads="1"/>
          </p:cNvSpPr>
          <p:nvPr/>
        </p:nvSpPr>
        <p:spPr bwMode="auto">
          <a:xfrm>
            <a:off x="5652120" y="3348281"/>
            <a:ext cx="22447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GB" sz="1600" b="1" dirty="0">
                <a:solidFill>
                  <a:srgbClr val="000000"/>
                </a:solidFill>
                <a:latin typeface="Calibri" pitchFamily="34" charset="0"/>
                <a:cs typeface="Segoe UI" pitchFamily="34" charset="0"/>
              </a:rPr>
              <a:t>Nonlinear </a:t>
            </a:r>
            <a:r>
              <a:rPr lang="en-GB" sz="1600" b="1" dirty="0" smtClean="0">
                <a:solidFill>
                  <a:srgbClr val="000000"/>
                </a:solidFill>
                <a:latin typeface="Calibri" pitchFamily="34" charset="0"/>
                <a:cs typeface="Segoe UI" pitchFamily="34" charset="0"/>
              </a:rPr>
              <a:t>optical integrated devices</a:t>
            </a:r>
            <a:endParaRPr lang="en-GB" sz="1600" b="1" dirty="0">
              <a:solidFill>
                <a:srgbClr val="000000"/>
              </a:solidFill>
              <a:latin typeface="Calibri" pitchFamily="34" charset="0"/>
              <a:cs typeface="Segoe UI" pitchFamily="34" charset="0"/>
            </a:endParaRPr>
          </a:p>
        </p:txBody>
      </p:sp>
      <p:sp>
        <p:nvSpPr>
          <p:cNvPr id="15376" name="Rectangle 25"/>
          <p:cNvSpPr>
            <a:spLocks noChangeArrowheads="1"/>
          </p:cNvSpPr>
          <p:nvPr/>
        </p:nvSpPr>
        <p:spPr bwMode="auto">
          <a:xfrm>
            <a:off x="6643688" y="4511675"/>
            <a:ext cx="2244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GB" sz="1600" b="1">
                <a:solidFill>
                  <a:srgbClr val="000000"/>
                </a:solidFill>
                <a:latin typeface="Calibri" pitchFamily="34" charset="0"/>
                <a:cs typeface="Segoe UI" pitchFamily="34" charset="0"/>
              </a:rPr>
              <a:t>Quantum physics and devices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14313" y="2571750"/>
            <a:ext cx="8786812" cy="4143375"/>
          </a:xfrm>
          <a:prstGeom prst="rect">
            <a:avLst/>
          </a:prstGeom>
          <a:noFill/>
          <a:ln w="635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latin typeface="Calibri" pitchFamily="34" charset="0"/>
            </a:endParaRPr>
          </a:p>
        </p:txBody>
      </p:sp>
      <p:pic>
        <p:nvPicPr>
          <p:cNvPr id="15378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938" y="857250"/>
            <a:ext cx="137318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71438" y="142875"/>
            <a:ext cx="2357437" cy="1071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5380" name="Rectangle 2"/>
          <p:cNvSpPr>
            <a:spLocks noChangeArrowheads="1"/>
          </p:cNvSpPr>
          <p:nvPr/>
        </p:nvSpPr>
        <p:spPr bwMode="auto">
          <a:xfrm>
            <a:off x="277813" y="196850"/>
            <a:ext cx="8715375" cy="5889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fr-FR" sz="3200" b="1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Matériaux et phénomènes quantiques</a:t>
            </a:r>
          </a:p>
        </p:txBody>
      </p:sp>
      <p:pic>
        <p:nvPicPr>
          <p:cNvPr id="15381" name="Image 10" descr="logo_upd_fond_blanc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57188"/>
            <a:ext cx="820738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Ellipse 27"/>
          <p:cNvSpPr/>
          <p:nvPr/>
        </p:nvSpPr>
        <p:spPr>
          <a:xfrm>
            <a:off x="571500" y="6215063"/>
            <a:ext cx="8143875" cy="35718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srgbClr val="000000"/>
                </a:solidFill>
                <a:latin typeface="Calibri" pitchFamily="34" charset="0"/>
                <a:cs typeface="Segoe UI" pitchFamily="34" charset="0"/>
              </a:rPr>
              <a:t>Theory</a:t>
            </a:r>
          </a:p>
        </p:txBody>
      </p:sp>
      <p:sp>
        <p:nvSpPr>
          <p:cNvPr id="31" name="Forme libre 30"/>
          <p:cNvSpPr/>
          <p:nvPr/>
        </p:nvSpPr>
        <p:spPr>
          <a:xfrm>
            <a:off x="285749" y="2714625"/>
            <a:ext cx="4988645" cy="3429000"/>
          </a:xfrm>
          <a:custGeom>
            <a:avLst/>
            <a:gdLst>
              <a:gd name="connsiteX0" fmla="*/ 484790 w 4719906"/>
              <a:gd name="connsiteY0" fmla="*/ 649706 h 3789799"/>
              <a:gd name="connsiteX1" fmla="*/ 484790 w 4719906"/>
              <a:gd name="connsiteY1" fmla="*/ 649706 h 3789799"/>
              <a:gd name="connsiteX2" fmla="*/ 352442 w 4719906"/>
              <a:gd name="connsiteY2" fmla="*/ 794085 h 3789799"/>
              <a:gd name="connsiteX3" fmla="*/ 316348 w 4719906"/>
              <a:gd name="connsiteY3" fmla="*/ 854242 h 3789799"/>
              <a:gd name="connsiteX4" fmla="*/ 232127 w 4719906"/>
              <a:gd name="connsiteY4" fmla="*/ 1034716 h 3789799"/>
              <a:gd name="connsiteX5" fmla="*/ 171969 w 4719906"/>
              <a:gd name="connsiteY5" fmla="*/ 1143000 h 3789799"/>
              <a:gd name="connsiteX6" fmla="*/ 123842 w 4719906"/>
              <a:gd name="connsiteY6" fmla="*/ 1239253 h 3789799"/>
              <a:gd name="connsiteX7" fmla="*/ 63685 w 4719906"/>
              <a:gd name="connsiteY7" fmla="*/ 1323474 h 3789799"/>
              <a:gd name="connsiteX8" fmla="*/ 27590 w 4719906"/>
              <a:gd name="connsiteY8" fmla="*/ 1479885 h 3789799"/>
              <a:gd name="connsiteX9" fmla="*/ 3527 w 4719906"/>
              <a:gd name="connsiteY9" fmla="*/ 1564106 h 3789799"/>
              <a:gd name="connsiteX10" fmla="*/ 15558 w 4719906"/>
              <a:gd name="connsiteY10" fmla="*/ 2177716 h 3789799"/>
              <a:gd name="connsiteX11" fmla="*/ 27590 w 4719906"/>
              <a:gd name="connsiteY11" fmla="*/ 2237874 h 3789799"/>
              <a:gd name="connsiteX12" fmla="*/ 51653 w 4719906"/>
              <a:gd name="connsiteY12" fmla="*/ 2273969 h 3789799"/>
              <a:gd name="connsiteX13" fmla="*/ 123842 w 4719906"/>
              <a:gd name="connsiteY13" fmla="*/ 2442411 h 3789799"/>
              <a:gd name="connsiteX14" fmla="*/ 171969 w 4719906"/>
              <a:gd name="connsiteY14" fmla="*/ 2478506 h 3789799"/>
              <a:gd name="connsiteX15" fmla="*/ 280253 w 4719906"/>
              <a:gd name="connsiteY15" fmla="*/ 2634916 h 3789799"/>
              <a:gd name="connsiteX16" fmla="*/ 316348 w 4719906"/>
              <a:gd name="connsiteY16" fmla="*/ 2707106 h 3789799"/>
              <a:gd name="connsiteX17" fmla="*/ 388537 w 4719906"/>
              <a:gd name="connsiteY17" fmla="*/ 2767264 h 3789799"/>
              <a:gd name="connsiteX18" fmla="*/ 460727 w 4719906"/>
              <a:gd name="connsiteY18" fmla="*/ 2851485 h 3789799"/>
              <a:gd name="connsiteX19" fmla="*/ 496821 w 4719906"/>
              <a:gd name="connsiteY19" fmla="*/ 2887579 h 3789799"/>
              <a:gd name="connsiteX20" fmla="*/ 544948 w 4719906"/>
              <a:gd name="connsiteY20" fmla="*/ 2899611 h 3789799"/>
              <a:gd name="connsiteX21" fmla="*/ 593074 w 4719906"/>
              <a:gd name="connsiteY21" fmla="*/ 2959769 h 3789799"/>
              <a:gd name="connsiteX22" fmla="*/ 665264 w 4719906"/>
              <a:gd name="connsiteY22" fmla="*/ 3007895 h 3789799"/>
              <a:gd name="connsiteX23" fmla="*/ 701358 w 4719906"/>
              <a:gd name="connsiteY23" fmla="*/ 3031958 h 3789799"/>
              <a:gd name="connsiteX24" fmla="*/ 917927 w 4719906"/>
              <a:gd name="connsiteY24" fmla="*/ 3260558 h 3789799"/>
              <a:gd name="connsiteX25" fmla="*/ 1002148 w 4719906"/>
              <a:gd name="connsiteY25" fmla="*/ 3344779 h 3789799"/>
              <a:gd name="connsiteX26" fmla="*/ 1074337 w 4719906"/>
              <a:gd name="connsiteY26" fmla="*/ 3392906 h 3789799"/>
              <a:gd name="connsiteX27" fmla="*/ 1158558 w 4719906"/>
              <a:gd name="connsiteY27" fmla="*/ 3429000 h 3789799"/>
              <a:gd name="connsiteX28" fmla="*/ 1459348 w 4719906"/>
              <a:gd name="connsiteY28" fmla="*/ 3465095 h 3789799"/>
              <a:gd name="connsiteX29" fmla="*/ 1495442 w 4719906"/>
              <a:gd name="connsiteY29" fmla="*/ 3477127 h 3789799"/>
              <a:gd name="connsiteX30" fmla="*/ 1639821 w 4719906"/>
              <a:gd name="connsiteY30" fmla="*/ 3489158 h 3789799"/>
              <a:gd name="connsiteX31" fmla="*/ 3095642 w 4719906"/>
              <a:gd name="connsiteY31" fmla="*/ 3429000 h 3789799"/>
              <a:gd name="connsiteX32" fmla="*/ 3191895 w 4719906"/>
              <a:gd name="connsiteY32" fmla="*/ 3320716 h 3789799"/>
              <a:gd name="connsiteX33" fmla="*/ 3227990 w 4719906"/>
              <a:gd name="connsiteY33" fmla="*/ 3296653 h 3789799"/>
              <a:gd name="connsiteX34" fmla="*/ 3264085 w 4719906"/>
              <a:gd name="connsiteY34" fmla="*/ 3260558 h 3789799"/>
              <a:gd name="connsiteX35" fmla="*/ 3300179 w 4719906"/>
              <a:gd name="connsiteY35" fmla="*/ 3152274 h 3789799"/>
              <a:gd name="connsiteX36" fmla="*/ 3324242 w 4719906"/>
              <a:gd name="connsiteY36" fmla="*/ 3080085 h 3789799"/>
              <a:gd name="connsiteX37" fmla="*/ 3312211 w 4719906"/>
              <a:gd name="connsiteY37" fmla="*/ 2454442 h 3789799"/>
              <a:gd name="connsiteX38" fmla="*/ 3288148 w 4719906"/>
              <a:gd name="connsiteY38" fmla="*/ 2382253 h 3789799"/>
              <a:gd name="connsiteX39" fmla="*/ 3276116 w 4719906"/>
              <a:gd name="connsiteY39" fmla="*/ 2334127 h 3789799"/>
              <a:gd name="connsiteX40" fmla="*/ 3300179 w 4719906"/>
              <a:gd name="connsiteY40" fmla="*/ 1828800 h 3789799"/>
              <a:gd name="connsiteX41" fmla="*/ 3324242 w 4719906"/>
              <a:gd name="connsiteY41" fmla="*/ 1768642 h 3789799"/>
              <a:gd name="connsiteX42" fmla="*/ 3336274 w 4719906"/>
              <a:gd name="connsiteY42" fmla="*/ 1720516 h 3789799"/>
              <a:gd name="connsiteX43" fmla="*/ 3420495 w 4719906"/>
              <a:gd name="connsiteY43" fmla="*/ 1636295 h 3789799"/>
              <a:gd name="connsiteX44" fmla="*/ 3444558 w 4719906"/>
              <a:gd name="connsiteY44" fmla="*/ 1600200 h 3789799"/>
              <a:gd name="connsiteX45" fmla="*/ 3480653 w 4719906"/>
              <a:gd name="connsiteY45" fmla="*/ 1576137 h 3789799"/>
              <a:gd name="connsiteX46" fmla="*/ 3564874 w 4719906"/>
              <a:gd name="connsiteY46" fmla="*/ 1528011 h 3789799"/>
              <a:gd name="connsiteX47" fmla="*/ 3613000 w 4719906"/>
              <a:gd name="connsiteY47" fmla="*/ 1503948 h 3789799"/>
              <a:gd name="connsiteX48" fmla="*/ 3649095 w 4719906"/>
              <a:gd name="connsiteY48" fmla="*/ 1479885 h 3789799"/>
              <a:gd name="connsiteX49" fmla="*/ 3805506 w 4719906"/>
              <a:gd name="connsiteY49" fmla="*/ 1419727 h 3789799"/>
              <a:gd name="connsiteX50" fmla="*/ 3841600 w 4719906"/>
              <a:gd name="connsiteY50" fmla="*/ 1395664 h 3789799"/>
              <a:gd name="connsiteX51" fmla="*/ 3889727 w 4719906"/>
              <a:gd name="connsiteY51" fmla="*/ 1383632 h 3789799"/>
              <a:gd name="connsiteX52" fmla="*/ 4058169 w 4719906"/>
              <a:gd name="connsiteY52" fmla="*/ 1359569 h 3789799"/>
              <a:gd name="connsiteX53" fmla="*/ 4130358 w 4719906"/>
              <a:gd name="connsiteY53" fmla="*/ 1335506 h 3789799"/>
              <a:gd name="connsiteX54" fmla="*/ 4190516 w 4719906"/>
              <a:gd name="connsiteY54" fmla="*/ 1251285 h 3789799"/>
              <a:gd name="connsiteX55" fmla="*/ 4226611 w 4719906"/>
              <a:gd name="connsiteY55" fmla="*/ 1191127 h 3789799"/>
              <a:gd name="connsiteX56" fmla="*/ 4322864 w 4719906"/>
              <a:gd name="connsiteY56" fmla="*/ 1094874 h 3789799"/>
              <a:gd name="connsiteX57" fmla="*/ 4407085 w 4719906"/>
              <a:gd name="connsiteY57" fmla="*/ 974558 h 3789799"/>
              <a:gd name="connsiteX58" fmla="*/ 4467242 w 4719906"/>
              <a:gd name="connsiteY58" fmla="*/ 926432 h 3789799"/>
              <a:gd name="connsiteX59" fmla="*/ 4599590 w 4719906"/>
              <a:gd name="connsiteY59" fmla="*/ 745958 h 3789799"/>
              <a:gd name="connsiteX60" fmla="*/ 4647716 w 4719906"/>
              <a:gd name="connsiteY60" fmla="*/ 661737 h 3789799"/>
              <a:gd name="connsiteX61" fmla="*/ 4671779 w 4719906"/>
              <a:gd name="connsiteY61" fmla="*/ 625642 h 3789799"/>
              <a:gd name="connsiteX62" fmla="*/ 4683811 w 4719906"/>
              <a:gd name="connsiteY62" fmla="*/ 589548 h 3789799"/>
              <a:gd name="connsiteX63" fmla="*/ 4719906 w 4719906"/>
              <a:gd name="connsiteY63" fmla="*/ 565485 h 3789799"/>
              <a:gd name="connsiteX64" fmla="*/ 4695842 w 4719906"/>
              <a:gd name="connsiteY64" fmla="*/ 397042 h 3789799"/>
              <a:gd name="connsiteX65" fmla="*/ 4659748 w 4719906"/>
              <a:gd name="connsiteY65" fmla="*/ 372979 h 3789799"/>
              <a:gd name="connsiteX66" fmla="*/ 4443179 w 4719906"/>
              <a:gd name="connsiteY66" fmla="*/ 216569 h 3789799"/>
              <a:gd name="connsiteX67" fmla="*/ 4370990 w 4719906"/>
              <a:gd name="connsiteY67" fmla="*/ 180474 h 3789799"/>
              <a:gd name="connsiteX68" fmla="*/ 4286769 w 4719906"/>
              <a:gd name="connsiteY68" fmla="*/ 132348 h 3789799"/>
              <a:gd name="connsiteX69" fmla="*/ 3264085 w 4719906"/>
              <a:gd name="connsiteY69" fmla="*/ 0 h 3789799"/>
              <a:gd name="connsiteX70" fmla="*/ 2169211 w 4719906"/>
              <a:gd name="connsiteY70" fmla="*/ 12032 h 3789799"/>
              <a:gd name="connsiteX71" fmla="*/ 1928579 w 4719906"/>
              <a:gd name="connsiteY71" fmla="*/ 84221 h 3789799"/>
              <a:gd name="connsiteX72" fmla="*/ 1796232 w 4719906"/>
              <a:gd name="connsiteY72" fmla="*/ 132348 h 3789799"/>
              <a:gd name="connsiteX73" fmla="*/ 1651853 w 4719906"/>
              <a:gd name="connsiteY73" fmla="*/ 156411 h 3789799"/>
              <a:gd name="connsiteX74" fmla="*/ 1579664 w 4719906"/>
              <a:gd name="connsiteY74" fmla="*/ 204537 h 3789799"/>
              <a:gd name="connsiteX75" fmla="*/ 1495442 w 4719906"/>
              <a:gd name="connsiteY75" fmla="*/ 228600 h 3789799"/>
              <a:gd name="connsiteX76" fmla="*/ 1314969 w 4719906"/>
              <a:gd name="connsiteY76" fmla="*/ 312821 h 3789799"/>
              <a:gd name="connsiteX77" fmla="*/ 1170590 w 4719906"/>
              <a:gd name="connsiteY77" fmla="*/ 409074 h 3789799"/>
              <a:gd name="connsiteX78" fmla="*/ 1074337 w 4719906"/>
              <a:gd name="connsiteY78" fmla="*/ 457200 h 3789799"/>
              <a:gd name="connsiteX79" fmla="*/ 954021 w 4719906"/>
              <a:gd name="connsiteY79" fmla="*/ 517358 h 3789799"/>
              <a:gd name="connsiteX80" fmla="*/ 917927 w 4719906"/>
              <a:gd name="connsiteY80" fmla="*/ 529390 h 3789799"/>
              <a:gd name="connsiteX81" fmla="*/ 845737 w 4719906"/>
              <a:gd name="connsiteY81" fmla="*/ 577516 h 3789799"/>
              <a:gd name="connsiteX82" fmla="*/ 761516 w 4719906"/>
              <a:gd name="connsiteY82" fmla="*/ 601579 h 3789799"/>
              <a:gd name="connsiteX83" fmla="*/ 713390 w 4719906"/>
              <a:gd name="connsiteY83" fmla="*/ 625642 h 3789799"/>
              <a:gd name="connsiteX84" fmla="*/ 593074 w 4719906"/>
              <a:gd name="connsiteY84" fmla="*/ 649706 h 3789799"/>
              <a:gd name="connsiteX85" fmla="*/ 484790 w 4719906"/>
              <a:gd name="connsiteY85" fmla="*/ 649706 h 3789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4719906" h="3789799">
                <a:moveTo>
                  <a:pt x="484790" y="649706"/>
                </a:moveTo>
                <a:lnTo>
                  <a:pt x="484790" y="649706"/>
                </a:lnTo>
                <a:cubicBezTo>
                  <a:pt x="440674" y="697832"/>
                  <a:pt x="393945" y="743688"/>
                  <a:pt x="352442" y="794085"/>
                </a:cubicBezTo>
                <a:cubicBezTo>
                  <a:pt x="337576" y="812136"/>
                  <a:pt x="326806" y="833326"/>
                  <a:pt x="316348" y="854242"/>
                </a:cubicBezTo>
                <a:cubicBezTo>
                  <a:pt x="286659" y="913620"/>
                  <a:pt x="261816" y="975338"/>
                  <a:pt x="232127" y="1034716"/>
                </a:cubicBezTo>
                <a:cubicBezTo>
                  <a:pt x="213661" y="1071648"/>
                  <a:pt x="191289" y="1106508"/>
                  <a:pt x="171969" y="1143000"/>
                </a:cubicBezTo>
                <a:cubicBezTo>
                  <a:pt x="155185" y="1174703"/>
                  <a:pt x="142298" y="1208493"/>
                  <a:pt x="123842" y="1239253"/>
                </a:cubicBezTo>
                <a:cubicBezTo>
                  <a:pt x="106092" y="1268836"/>
                  <a:pt x="83737" y="1295400"/>
                  <a:pt x="63685" y="1323474"/>
                </a:cubicBezTo>
                <a:cubicBezTo>
                  <a:pt x="51653" y="1375611"/>
                  <a:pt x="40567" y="1427975"/>
                  <a:pt x="27590" y="1479885"/>
                </a:cubicBezTo>
                <a:cubicBezTo>
                  <a:pt x="20509" y="1508210"/>
                  <a:pt x="4030" y="1534913"/>
                  <a:pt x="3527" y="1564106"/>
                </a:cubicBezTo>
                <a:cubicBezTo>
                  <a:pt x="0" y="1768652"/>
                  <a:pt x="8256" y="1973270"/>
                  <a:pt x="15558" y="2177716"/>
                </a:cubicBezTo>
                <a:cubicBezTo>
                  <a:pt x="16288" y="2198153"/>
                  <a:pt x="20410" y="2218726"/>
                  <a:pt x="27590" y="2237874"/>
                </a:cubicBezTo>
                <a:cubicBezTo>
                  <a:pt x="32667" y="2251414"/>
                  <a:pt x="45669" y="2260805"/>
                  <a:pt x="51653" y="2273969"/>
                </a:cubicBezTo>
                <a:cubicBezTo>
                  <a:pt x="69272" y="2312730"/>
                  <a:pt x="94348" y="2404489"/>
                  <a:pt x="123842" y="2442411"/>
                </a:cubicBezTo>
                <a:cubicBezTo>
                  <a:pt x="136153" y="2458240"/>
                  <a:pt x="155927" y="2466474"/>
                  <a:pt x="171969" y="2478506"/>
                </a:cubicBezTo>
                <a:cubicBezTo>
                  <a:pt x="232490" y="2599549"/>
                  <a:pt x="144206" y="2430846"/>
                  <a:pt x="280253" y="2634916"/>
                </a:cubicBezTo>
                <a:cubicBezTo>
                  <a:pt x="295176" y="2657301"/>
                  <a:pt x="299312" y="2686284"/>
                  <a:pt x="316348" y="2707106"/>
                </a:cubicBezTo>
                <a:cubicBezTo>
                  <a:pt x="336183" y="2731349"/>
                  <a:pt x="366388" y="2745115"/>
                  <a:pt x="388537" y="2767264"/>
                </a:cubicBezTo>
                <a:cubicBezTo>
                  <a:pt x="414683" y="2793410"/>
                  <a:pt x="435992" y="2824002"/>
                  <a:pt x="460727" y="2851485"/>
                </a:cubicBezTo>
                <a:cubicBezTo>
                  <a:pt x="472109" y="2864132"/>
                  <a:pt x="482048" y="2879137"/>
                  <a:pt x="496821" y="2887579"/>
                </a:cubicBezTo>
                <a:cubicBezTo>
                  <a:pt x="511178" y="2895783"/>
                  <a:pt x="528906" y="2895600"/>
                  <a:pt x="544948" y="2899611"/>
                </a:cubicBezTo>
                <a:cubicBezTo>
                  <a:pt x="705189" y="3006440"/>
                  <a:pt x="476838" y="2843534"/>
                  <a:pt x="593074" y="2959769"/>
                </a:cubicBezTo>
                <a:cubicBezTo>
                  <a:pt x="613524" y="2980219"/>
                  <a:pt x="641201" y="2991853"/>
                  <a:pt x="665264" y="3007895"/>
                </a:cubicBezTo>
                <a:cubicBezTo>
                  <a:pt x="677295" y="3015916"/>
                  <a:pt x="691413" y="3021461"/>
                  <a:pt x="701358" y="3031958"/>
                </a:cubicBezTo>
                <a:cubicBezTo>
                  <a:pt x="773548" y="3108158"/>
                  <a:pt x="854949" y="3176584"/>
                  <a:pt x="917927" y="3260558"/>
                </a:cubicBezTo>
                <a:cubicBezTo>
                  <a:pt x="966052" y="3324727"/>
                  <a:pt x="937979" y="3296654"/>
                  <a:pt x="1002148" y="3344779"/>
                </a:cubicBezTo>
                <a:cubicBezTo>
                  <a:pt x="1044442" y="3408220"/>
                  <a:pt x="1001824" y="3361829"/>
                  <a:pt x="1074337" y="3392906"/>
                </a:cubicBezTo>
                <a:cubicBezTo>
                  <a:pt x="1190653" y="3442756"/>
                  <a:pt x="1020401" y="3394462"/>
                  <a:pt x="1158558" y="3429000"/>
                </a:cubicBezTo>
                <a:cubicBezTo>
                  <a:pt x="1287033" y="3493239"/>
                  <a:pt x="1165576" y="3440614"/>
                  <a:pt x="1459348" y="3465095"/>
                </a:cubicBezTo>
                <a:cubicBezTo>
                  <a:pt x="1471986" y="3466148"/>
                  <a:pt x="1482871" y="3475451"/>
                  <a:pt x="1495442" y="3477127"/>
                </a:cubicBezTo>
                <a:cubicBezTo>
                  <a:pt x="1543312" y="3483510"/>
                  <a:pt x="1591695" y="3485148"/>
                  <a:pt x="1639821" y="3489158"/>
                </a:cubicBezTo>
                <a:cubicBezTo>
                  <a:pt x="1667421" y="3488462"/>
                  <a:pt x="2767644" y="3789799"/>
                  <a:pt x="3095642" y="3429000"/>
                </a:cubicBezTo>
                <a:cubicBezTo>
                  <a:pt x="3128127" y="3393266"/>
                  <a:pt x="3157746" y="3354864"/>
                  <a:pt x="3191895" y="3320716"/>
                </a:cubicBezTo>
                <a:cubicBezTo>
                  <a:pt x="3202120" y="3310491"/>
                  <a:pt x="3216881" y="3305910"/>
                  <a:pt x="3227990" y="3296653"/>
                </a:cubicBezTo>
                <a:cubicBezTo>
                  <a:pt x="3241062" y="3285760"/>
                  <a:pt x="3252053" y="3272590"/>
                  <a:pt x="3264085" y="3260558"/>
                </a:cubicBezTo>
                <a:cubicBezTo>
                  <a:pt x="3312336" y="3139930"/>
                  <a:pt x="3269093" y="3255896"/>
                  <a:pt x="3300179" y="3152274"/>
                </a:cubicBezTo>
                <a:cubicBezTo>
                  <a:pt x="3307467" y="3127979"/>
                  <a:pt x="3324242" y="3080085"/>
                  <a:pt x="3324242" y="3080085"/>
                </a:cubicBezTo>
                <a:cubicBezTo>
                  <a:pt x="3320232" y="2871537"/>
                  <a:pt x="3322985" y="2662750"/>
                  <a:pt x="3312211" y="2454442"/>
                </a:cubicBezTo>
                <a:cubicBezTo>
                  <a:pt x="3310901" y="2429111"/>
                  <a:pt x="3294300" y="2406860"/>
                  <a:pt x="3288148" y="2382253"/>
                </a:cubicBezTo>
                <a:lnTo>
                  <a:pt x="3276116" y="2334127"/>
                </a:lnTo>
                <a:cubicBezTo>
                  <a:pt x="3284137" y="2165685"/>
                  <a:pt x="3285879" y="1996826"/>
                  <a:pt x="3300179" y="1828800"/>
                </a:cubicBezTo>
                <a:cubicBezTo>
                  <a:pt x="3302010" y="1807280"/>
                  <a:pt x="3317412" y="1789131"/>
                  <a:pt x="3324242" y="1768642"/>
                </a:cubicBezTo>
                <a:cubicBezTo>
                  <a:pt x="3329471" y="1752955"/>
                  <a:pt x="3326548" y="1733889"/>
                  <a:pt x="3336274" y="1720516"/>
                </a:cubicBezTo>
                <a:cubicBezTo>
                  <a:pt x="3359626" y="1688408"/>
                  <a:pt x="3398472" y="1669329"/>
                  <a:pt x="3420495" y="1636295"/>
                </a:cubicBezTo>
                <a:cubicBezTo>
                  <a:pt x="3428516" y="1624263"/>
                  <a:pt x="3434333" y="1610425"/>
                  <a:pt x="3444558" y="1600200"/>
                </a:cubicBezTo>
                <a:cubicBezTo>
                  <a:pt x="3454783" y="1589975"/>
                  <a:pt x="3468253" y="1583577"/>
                  <a:pt x="3480653" y="1576137"/>
                </a:cubicBezTo>
                <a:cubicBezTo>
                  <a:pt x="3508379" y="1559501"/>
                  <a:pt x="3536488" y="1543494"/>
                  <a:pt x="3564874" y="1528011"/>
                </a:cubicBezTo>
                <a:cubicBezTo>
                  <a:pt x="3580620" y="1519423"/>
                  <a:pt x="3597428" y="1512846"/>
                  <a:pt x="3613000" y="1503948"/>
                </a:cubicBezTo>
                <a:cubicBezTo>
                  <a:pt x="3625555" y="1496774"/>
                  <a:pt x="3636161" y="1486352"/>
                  <a:pt x="3649095" y="1479885"/>
                </a:cubicBezTo>
                <a:cubicBezTo>
                  <a:pt x="3710547" y="1449159"/>
                  <a:pt x="3742610" y="1440692"/>
                  <a:pt x="3805506" y="1419727"/>
                </a:cubicBezTo>
                <a:cubicBezTo>
                  <a:pt x="3817537" y="1411706"/>
                  <a:pt x="3828309" y="1401360"/>
                  <a:pt x="3841600" y="1395664"/>
                </a:cubicBezTo>
                <a:cubicBezTo>
                  <a:pt x="3856799" y="1389150"/>
                  <a:pt x="3873416" y="1386351"/>
                  <a:pt x="3889727" y="1383632"/>
                </a:cubicBezTo>
                <a:cubicBezTo>
                  <a:pt x="3945673" y="1374308"/>
                  <a:pt x="4002022" y="1367590"/>
                  <a:pt x="4058169" y="1359569"/>
                </a:cubicBezTo>
                <a:cubicBezTo>
                  <a:pt x="4082232" y="1351548"/>
                  <a:pt x="4122337" y="1359569"/>
                  <a:pt x="4130358" y="1335506"/>
                </a:cubicBezTo>
                <a:cubicBezTo>
                  <a:pt x="4154884" y="1261930"/>
                  <a:pt x="4123906" y="1336926"/>
                  <a:pt x="4190516" y="1251285"/>
                </a:cubicBezTo>
                <a:cubicBezTo>
                  <a:pt x="4204873" y="1232826"/>
                  <a:pt x="4211505" y="1208979"/>
                  <a:pt x="4226611" y="1191127"/>
                </a:cubicBezTo>
                <a:cubicBezTo>
                  <a:pt x="4255920" y="1156489"/>
                  <a:pt x="4293816" y="1129731"/>
                  <a:pt x="4322864" y="1094874"/>
                </a:cubicBezTo>
                <a:cubicBezTo>
                  <a:pt x="4354204" y="1057266"/>
                  <a:pt x="4375226" y="1011727"/>
                  <a:pt x="4407085" y="974558"/>
                </a:cubicBezTo>
                <a:cubicBezTo>
                  <a:pt x="4423797" y="955061"/>
                  <a:pt x="4449084" y="944590"/>
                  <a:pt x="4467242" y="926432"/>
                </a:cubicBezTo>
                <a:cubicBezTo>
                  <a:pt x="4519998" y="873675"/>
                  <a:pt x="4558737" y="807237"/>
                  <a:pt x="4599590" y="745958"/>
                </a:cubicBezTo>
                <a:cubicBezTo>
                  <a:pt x="4658212" y="658025"/>
                  <a:pt x="4586660" y="768586"/>
                  <a:pt x="4647716" y="661737"/>
                </a:cubicBezTo>
                <a:cubicBezTo>
                  <a:pt x="4654890" y="649182"/>
                  <a:pt x="4665312" y="638576"/>
                  <a:pt x="4671779" y="625642"/>
                </a:cubicBezTo>
                <a:cubicBezTo>
                  <a:pt x="4677451" y="614299"/>
                  <a:pt x="4675888" y="599451"/>
                  <a:pt x="4683811" y="589548"/>
                </a:cubicBezTo>
                <a:cubicBezTo>
                  <a:pt x="4692844" y="578257"/>
                  <a:pt x="4707874" y="573506"/>
                  <a:pt x="4719906" y="565485"/>
                </a:cubicBezTo>
                <a:cubicBezTo>
                  <a:pt x="4711885" y="509337"/>
                  <a:pt x="4712759" y="451178"/>
                  <a:pt x="4695842" y="397042"/>
                </a:cubicBezTo>
                <a:cubicBezTo>
                  <a:pt x="4691529" y="383240"/>
                  <a:pt x="4671118" y="381913"/>
                  <a:pt x="4659748" y="372979"/>
                </a:cubicBezTo>
                <a:cubicBezTo>
                  <a:pt x="4513136" y="257784"/>
                  <a:pt x="4570786" y="285281"/>
                  <a:pt x="4443179" y="216569"/>
                </a:cubicBezTo>
                <a:cubicBezTo>
                  <a:pt x="4419491" y="203814"/>
                  <a:pt x="4394678" y="193229"/>
                  <a:pt x="4370990" y="180474"/>
                </a:cubicBezTo>
                <a:cubicBezTo>
                  <a:pt x="4342521" y="165145"/>
                  <a:pt x="4317945" y="140922"/>
                  <a:pt x="4286769" y="132348"/>
                </a:cubicBezTo>
                <a:cubicBezTo>
                  <a:pt x="3876109" y="19417"/>
                  <a:pt x="3729344" y="35790"/>
                  <a:pt x="3264085" y="0"/>
                </a:cubicBezTo>
                <a:lnTo>
                  <a:pt x="2169211" y="12032"/>
                </a:lnTo>
                <a:cubicBezTo>
                  <a:pt x="2048095" y="15594"/>
                  <a:pt x="2033711" y="42168"/>
                  <a:pt x="1928579" y="84221"/>
                </a:cubicBezTo>
                <a:cubicBezTo>
                  <a:pt x="1884994" y="101655"/>
                  <a:pt x="1841037" y="118346"/>
                  <a:pt x="1796232" y="132348"/>
                </a:cubicBezTo>
                <a:cubicBezTo>
                  <a:pt x="1766608" y="141605"/>
                  <a:pt x="1675412" y="153045"/>
                  <a:pt x="1651853" y="156411"/>
                </a:cubicBezTo>
                <a:cubicBezTo>
                  <a:pt x="1627790" y="172453"/>
                  <a:pt x="1605922" y="192418"/>
                  <a:pt x="1579664" y="204537"/>
                </a:cubicBezTo>
                <a:cubicBezTo>
                  <a:pt x="1553154" y="216772"/>
                  <a:pt x="1522938" y="218780"/>
                  <a:pt x="1495442" y="228600"/>
                </a:cubicBezTo>
                <a:cubicBezTo>
                  <a:pt x="1465765" y="239199"/>
                  <a:pt x="1335760" y="297574"/>
                  <a:pt x="1314969" y="312821"/>
                </a:cubicBezTo>
                <a:cubicBezTo>
                  <a:pt x="1166947" y="421371"/>
                  <a:pt x="1295094" y="384172"/>
                  <a:pt x="1170590" y="409074"/>
                </a:cubicBezTo>
                <a:cubicBezTo>
                  <a:pt x="1100101" y="456066"/>
                  <a:pt x="1172451" y="411414"/>
                  <a:pt x="1074337" y="457200"/>
                </a:cubicBezTo>
                <a:cubicBezTo>
                  <a:pt x="1033705" y="476162"/>
                  <a:pt x="996559" y="503178"/>
                  <a:pt x="954021" y="517358"/>
                </a:cubicBezTo>
                <a:cubicBezTo>
                  <a:pt x="941990" y="521369"/>
                  <a:pt x="929013" y="523231"/>
                  <a:pt x="917927" y="529390"/>
                </a:cubicBezTo>
                <a:cubicBezTo>
                  <a:pt x="892646" y="543435"/>
                  <a:pt x="873794" y="570501"/>
                  <a:pt x="845737" y="577516"/>
                </a:cubicBezTo>
                <a:cubicBezTo>
                  <a:pt x="821323" y="583620"/>
                  <a:pt x="785675" y="591225"/>
                  <a:pt x="761516" y="601579"/>
                </a:cubicBezTo>
                <a:cubicBezTo>
                  <a:pt x="745031" y="608644"/>
                  <a:pt x="730635" y="620715"/>
                  <a:pt x="713390" y="625642"/>
                </a:cubicBezTo>
                <a:cubicBezTo>
                  <a:pt x="674064" y="636878"/>
                  <a:pt x="633806" y="646003"/>
                  <a:pt x="593074" y="649706"/>
                </a:cubicBezTo>
                <a:cubicBezTo>
                  <a:pt x="545145" y="654063"/>
                  <a:pt x="502837" y="649706"/>
                  <a:pt x="484790" y="649706"/>
                </a:cubicBezTo>
                <a:close/>
              </a:path>
            </a:pathLst>
          </a:custGeom>
          <a:solidFill>
            <a:srgbClr val="0033CC">
              <a:alpha val="1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ln>
                <a:solidFill>
                  <a:schemeClr val="accent2">
                    <a:lumMod val="75000"/>
                  </a:schemeClr>
                </a:solidFill>
              </a:ln>
            </a:endParaRPr>
          </a:p>
        </p:txBody>
      </p:sp>
      <p:sp>
        <p:nvSpPr>
          <p:cNvPr id="33" name="Forme libre 32"/>
          <p:cNvSpPr/>
          <p:nvPr/>
        </p:nvSpPr>
        <p:spPr>
          <a:xfrm>
            <a:off x="3707904" y="2852936"/>
            <a:ext cx="5364334" cy="3260725"/>
          </a:xfrm>
          <a:custGeom>
            <a:avLst/>
            <a:gdLst>
              <a:gd name="connsiteX0" fmla="*/ 2887941 w 5793283"/>
              <a:gd name="connsiteY0" fmla="*/ 0 h 3260558"/>
              <a:gd name="connsiteX1" fmla="*/ 2887941 w 5793283"/>
              <a:gd name="connsiteY1" fmla="*/ 0 h 3260558"/>
              <a:gd name="connsiteX2" fmla="*/ 4656583 w 5793283"/>
              <a:gd name="connsiteY2" fmla="*/ 625642 h 3260558"/>
              <a:gd name="connsiteX3" fmla="*/ 5089720 w 5793283"/>
              <a:gd name="connsiteY3" fmla="*/ 1058779 h 3260558"/>
              <a:gd name="connsiteX4" fmla="*/ 5366446 w 5793283"/>
              <a:gd name="connsiteY4" fmla="*/ 1383631 h 3260558"/>
              <a:gd name="connsiteX5" fmla="*/ 5378478 w 5793283"/>
              <a:gd name="connsiteY5" fmla="*/ 1431758 h 3260558"/>
              <a:gd name="connsiteX6" fmla="*/ 5390509 w 5793283"/>
              <a:gd name="connsiteY6" fmla="*/ 1600200 h 3260558"/>
              <a:gd name="connsiteX7" fmla="*/ 5450667 w 5793283"/>
              <a:gd name="connsiteY7" fmla="*/ 1768642 h 3260558"/>
              <a:gd name="connsiteX8" fmla="*/ 5486762 w 5793283"/>
              <a:gd name="connsiteY8" fmla="*/ 1900989 h 3260558"/>
              <a:gd name="connsiteX9" fmla="*/ 5498794 w 5793283"/>
              <a:gd name="connsiteY9" fmla="*/ 1961147 h 3260558"/>
              <a:gd name="connsiteX10" fmla="*/ 5522857 w 5793283"/>
              <a:gd name="connsiteY10" fmla="*/ 1997242 h 3260558"/>
              <a:gd name="connsiteX11" fmla="*/ 5486762 w 5793283"/>
              <a:gd name="connsiteY11" fmla="*/ 2165684 h 3260558"/>
              <a:gd name="connsiteX12" fmla="*/ 5402541 w 5793283"/>
              <a:gd name="connsiteY12" fmla="*/ 2225842 h 3260558"/>
              <a:gd name="connsiteX13" fmla="*/ 5246130 w 5793283"/>
              <a:gd name="connsiteY13" fmla="*/ 2322095 h 3260558"/>
              <a:gd name="connsiteX14" fmla="*/ 5210036 w 5793283"/>
              <a:gd name="connsiteY14" fmla="*/ 2370221 h 3260558"/>
              <a:gd name="connsiteX15" fmla="*/ 5077688 w 5793283"/>
              <a:gd name="connsiteY15" fmla="*/ 2454442 h 3260558"/>
              <a:gd name="connsiteX16" fmla="*/ 5005499 w 5793283"/>
              <a:gd name="connsiteY16" fmla="*/ 2574758 h 3260558"/>
              <a:gd name="connsiteX17" fmla="*/ 4945341 w 5793283"/>
              <a:gd name="connsiteY17" fmla="*/ 2658979 h 3260558"/>
              <a:gd name="connsiteX18" fmla="*/ 4921278 w 5793283"/>
              <a:gd name="connsiteY18" fmla="*/ 2719137 h 3260558"/>
              <a:gd name="connsiteX19" fmla="*/ 4897215 w 5793283"/>
              <a:gd name="connsiteY19" fmla="*/ 2755231 h 3260558"/>
              <a:gd name="connsiteX20" fmla="*/ 4849088 w 5793283"/>
              <a:gd name="connsiteY20" fmla="*/ 2827421 h 3260558"/>
              <a:gd name="connsiteX21" fmla="*/ 4812994 w 5793283"/>
              <a:gd name="connsiteY21" fmla="*/ 2875547 h 3260558"/>
              <a:gd name="connsiteX22" fmla="*/ 4716741 w 5793283"/>
              <a:gd name="connsiteY22" fmla="*/ 2887579 h 3260558"/>
              <a:gd name="connsiteX23" fmla="*/ 4452046 w 5793283"/>
              <a:gd name="connsiteY23" fmla="*/ 2911642 h 3260558"/>
              <a:gd name="connsiteX24" fmla="*/ 3561709 w 5793283"/>
              <a:gd name="connsiteY24" fmla="*/ 2923673 h 3260558"/>
              <a:gd name="connsiteX25" fmla="*/ 3429362 w 5793283"/>
              <a:gd name="connsiteY25" fmla="*/ 2971800 h 3260558"/>
              <a:gd name="connsiteX26" fmla="*/ 3248888 w 5793283"/>
              <a:gd name="connsiteY26" fmla="*/ 2995863 h 3260558"/>
              <a:gd name="connsiteX27" fmla="*/ 3188730 w 5793283"/>
              <a:gd name="connsiteY27" fmla="*/ 3007895 h 3260558"/>
              <a:gd name="connsiteX28" fmla="*/ 3104509 w 5793283"/>
              <a:gd name="connsiteY28" fmla="*/ 3019926 h 3260558"/>
              <a:gd name="connsiteX29" fmla="*/ 3020288 w 5793283"/>
              <a:gd name="connsiteY29" fmla="*/ 3043989 h 3260558"/>
              <a:gd name="connsiteX30" fmla="*/ 2984194 w 5793283"/>
              <a:gd name="connsiteY30" fmla="*/ 3056021 h 3260558"/>
              <a:gd name="connsiteX31" fmla="*/ 2936067 w 5793283"/>
              <a:gd name="connsiteY31" fmla="*/ 3080084 h 3260558"/>
              <a:gd name="connsiteX32" fmla="*/ 2767625 w 5793283"/>
              <a:gd name="connsiteY32" fmla="*/ 3104147 h 3260558"/>
              <a:gd name="connsiteX33" fmla="*/ 2719499 w 5793283"/>
              <a:gd name="connsiteY33" fmla="*/ 3116179 h 3260558"/>
              <a:gd name="connsiteX34" fmla="*/ 2683404 w 5793283"/>
              <a:gd name="connsiteY34" fmla="*/ 3128210 h 3260558"/>
              <a:gd name="connsiteX35" fmla="*/ 2623246 w 5793283"/>
              <a:gd name="connsiteY35" fmla="*/ 3140242 h 3260558"/>
              <a:gd name="connsiteX36" fmla="*/ 2575120 w 5793283"/>
              <a:gd name="connsiteY36" fmla="*/ 3176337 h 3260558"/>
              <a:gd name="connsiteX37" fmla="*/ 2430741 w 5793283"/>
              <a:gd name="connsiteY37" fmla="*/ 3212431 h 3260558"/>
              <a:gd name="connsiteX38" fmla="*/ 2346520 w 5793283"/>
              <a:gd name="connsiteY38" fmla="*/ 3224463 h 3260558"/>
              <a:gd name="connsiteX39" fmla="*/ 2214173 w 5793283"/>
              <a:gd name="connsiteY39" fmla="*/ 3260558 h 3260558"/>
              <a:gd name="connsiteX40" fmla="*/ 1564467 w 5793283"/>
              <a:gd name="connsiteY40" fmla="*/ 3224463 h 3260558"/>
              <a:gd name="connsiteX41" fmla="*/ 1504309 w 5793283"/>
              <a:gd name="connsiteY41" fmla="*/ 3200400 h 3260558"/>
              <a:gd name="connsiteX42" fmla="*/ 1420088 w 5793283"/>
              <a:gd name="connsiteY42" fmla="*/ 3176337 h 3260558"/>
              <a:gd name="connsiteX43" fmla="*/ 1371962 w 5793283"/>
              <a:gd name="connsiteY43" fmla="*/ 3152273 h 3260558"/>
              <a:gd name="connsiteX44" fmla="*/ 1347899 w 5793283"/>
              <a:gd name="connsiteY44" fmla="*/ 3116179 h 3260558"/>
              <a:gd name="connsiteX45" fmla="*/ 1179457 w 5793283"/>
              <a:gd name="connsiteY45" fmla="*/ 3068052 h 3260558"/>
              <a:gd name="connsiteX46" fmla="*/ 1107267 w 5793283"/>
              <a:gd name="connsiteY46" fmla="*/ 3031958 h 3260558"/>
              <a:gd name="connsiteX47" fmla="*/ 1059141 w 5793283"/>
              <a:gd name="connsiteY47" fmla="*/ 2995863 h 3260558"/>
              <a:gd name="connsiteX48" fmla="*/ 926794 w 5793283"/>
              <a:gd name="connsiteY48" fmla="*/ 2935705 h 3260558"/>
              <a:gd name="connsiteX49" fmla="*/ 830541 w 5793283"/>
              <a:gd name="connsiteY49" fmla="*/ 2875547 h 3260558"/>
              <a:gd name="connsiteX50" fmla="*/ 662099 w 5793283"/>
              <a:gd name="connsiteY50" fmla="*/ 2743200 h 3260558"/>
              <a:gd name="connsiteX51" fmla="*/ 662099 w 5793283"/>
              <a:gd name="connsiteY51" fmla="*/ 2743200 h 3260558"/>
              <a:gd name="connsiteX52" fmla="*/ 517720 w 5793283"/>
              <a:gd name="connsiteY52" fmla="*/ 2598821 h 3260558"/>
              <a:gd name="connsiteX53" fmla="*/ 433499 w 5793283"/>
              <a:gd name="connsiteY53" fmla="*/ 2562726 h 3260558"/>
              <a:gd name="connsiteX54" fmla="*/ 361309 w 5793283"/>
              <a:gd name="connsiteY54" fmla="*/ 2490537 h 3260558"/>
              <a:gd name="connsiteX55" fmla="*/ 313183 w 5793283"/>
              <a:gd name="connsiteY55" fmla="*/ 2478505 h 3260558"/>
              <a:gd name="connsiteX56" fmla="*/ 265057 w 5793283"/>
              <a:gd name="connsiteY56" fmla="*/ 2406316 h 3260558"/>
              <a:gd name="connsiteX57" fmla="*/ 228962 w 5793283"/>
              <a:gd name="connsiteY57" fmla="*/ 2382252 h 3260558"/>
              <a:gd name="connsiteX58" fmla="*/ 204899 w 5793283"/>
              <a:gd name="connsiteY58" fmla="*/ 2346158 h 3260558"/>
              <a:gd name="connsiteX59" fmla="*/ 168804 w 5793283"/>
              <a:gd name="connsiteY59" fmla="*/ 2298031 h 3260558"/>
              <a:gd name="connsiteX60" fmla="*/ 144741 w 5793283"/>
              <a:gd name="connsiteY60" fmla="*/ 2213810 h 3260558"/>
              <a:gd name="connsiteX61" fmla="*/ 120678 w 5793283"/>
              <a:gd name="connsiteY61" fmla="*/ 2165684 h 3260558"/>
              <a:gd name="connsiteX62" fmla="*/ 96615 w 5793283"/>
              <a:gd name="connsiteY62" fmla="*/ 2093495 h 3260558"/>
              <a:gd name="connsiteX63" fmla="*/ 72551 w 5793283"/>
              <a:gd name="connsiteY63" fmla="*/ 2033337 h 3260558"/>
              <a:gd name="connsiteX64" fmla="*/ 60520 w 5793283"/>
              <a:gd name="connsiteY64" fmla="*/ 1985210 h 3260558"/>
              <a:gd name="connsiteX65" fmla="*/ 24425 w 5793283"/>
              <a:gd name="connsiteY65" fmla="*/ 1888958 h 3260558"/>
              <a:gd name="connsiteX66" fmla="*/ 12394 w 5793283"/>
              <a:gd name="connsiteY66" fmla="*/ 1720516 h 3260558"/>
              <a:gd name="connsiteX67" fmla="*/ 362 w 5793283"/>
              <a:gd name="connsiteY67" fmla="*/ 1684421 h 3260558"/>
              <a:gd name="connsiteX68" fmla="*/ 24425 w 5793283"/>
              <a:gd name="connsiteY68" fmla="*/ 1299410 h 3260558"/>
              <a:gd name="connsiteX69" fmla="*/ 132709 w 5793283"/>
              <a:gd name="connsiteY69" fmla="*/ 1203158 h 3260558"/>
              <a:gd name="connsiteX70" fmla="*/ 180836 w 5793283"/>
              <a:gd name="connsiteY70" fmla="*/ 1155031 h 3260558"/>
              <a:gd name="connsiteX71" fmla="*/ 361309 w 5793283"/>
              <a:gd name="connsiteY71" fmla="*/ 1010652 h 3260558"/>
              <a:gd name="connsiteX72" fmla="*/ 361309 w 5793283"/>
              <a:gd name="connsiteY72" fmla="*/ 1010652 h 3260558"/>
              <a:gd name="connsiteX73" fmla="*/ 457562 w 5793283"/>
              <a:gd name="connsiteY73" fmla="*/ 938463 h 3260558"/>
              <a:gd name="connsiteX74" fmla="*/ 493657 w 5793283"/>
              <a:gd name="connsiteY74" fmla="*/ 890337 h 3260558"/>
              <a:gd name="connsiteX75" fmla="*/ 589909 w 5793283"/>
              <a:gd name="connsiteY75" fmla="*/ 854242 h 3260558"/>
              <a:gd name="connsiteX76" fmla="*/ 662099 w 5793283"/>
              <a:gd name="connsiteY76" fmla="*/ 782052 h 3260558"/>
              <a:gd name="connsiteX77" fmla="*/ 722257 w 5793283"/>
              <a:gd name="connsiteY77" fmla="*/ 745958 h 3260558"/>
              <a:gd name="connsiteX78" fmla="*/ 770383 w 5793283"/>
              <a:gd name="connsiteY78" fmla="*/ 721895 h 3260558"/>
              <a:gd name="connsiteX79" fmla="*/ 926794 w 5793283"/>
              <a:gd name="connsiteY79" fmla="*/ 685800 h 3260558"/>
              <a:gd name="connsiteX80" fmla="*/ 974920 w 5793283"/>
              <a:gd name="connsiteY80" fmla="*/ 661737 h 3260558"/>
              <a:gd name="connsiteX81" fmla="*/ 1011015 w 5793283"/>
              <a:gd name="connsiteY81" fmla="*/ 625642 h 3260558"/>
              <a:gd name="connsiteX82" fmla="*/ 1071173 w 5793283"/>
              <a:gd name="connsiteY82" fmla="*/ 613610 h 3260558"/>
              <a:gd name="connsiteX83" fmla="*/ 1119299 w 5793283"/>
              <a:gd name="connsiteY83" fmla="*/ 601579 h 3260558"/>
              <a:gd name="connsiteX84" fmla="*/ 1155394 w 5793283"/>
              <a:gd name="connsiteY84" fmla="*/ 565484 h 3260558"/>
              <a:gd name="connsiteX85" fmla="*/ 1359930 w 5793283"/>
              <a:gd name="connsiteY85" fmla="*/ 505326 h 3260558"/>
              <a:gd name="connsiteX86" fmla="*/ 1516341 w 5793283"/>
              <a:gd name="connsiteY86" fmla="*/ 469231 h 3260558"/>
              <a:gd name="connsiteX87" fmla="*/ 1552436 w 5793283"/>
              <a:gd name="connsiteY87" fmla="*/ 457200 h 3260558"/>
              <a:gd name="connsiteX88" fmla="*/ 1636657 w 5793283"/>
              <a:gd name="connsiteY88" fmla="*/ 433137 h 3260558"/>
              <a:gd name="connsiteX89" fmla="*/ 1781036 w 5793283"/>
              <a:gd name="connsiteY89" fmla="*/ 360947 h 3260558"/>
              <a:gd name="connsiteX90" fmla="*/ 1937446 w 5793283"/>
              <a:gd name="connsiteY90" fmla="*/ 312821 h 3260558"/>
              <a:gd name="connsiteX91" fmla="*/ 2033699 w 5793283"/>
              <a:gd name="connsiteY91" fmla="*/ 264695 h 3260558"/>
              <a:gd name="connsiteX92" fmla="*/ 2069794 w 5793283"/>
              <a:gd name="connsiteY92" fmla="*/ 240631 h 3260558"/>
              <a:gd name="connsiteX93" fmla="*/ 2129951 w 5793283"/>
              <a:gd name="connsiteY93" fmla="*/ 216568 h 3260558"/>
              <a:gd name="connsiteX94" fmla="*/ 2262299 w 5793283"/>
              <a:gd name="connsiteY94" fmla="*/ 180473 h 3260558"/>
              <a:gd name="connsiteX95" fmla="*/ 2370583 w 5793283"/>
              <a:gd name="connsiteY95" fmla="*/ 108284 h 3260558"/>
              <a:gd name="connsiteX96" fmla="*/ 2406678 w 5793283"/>
              <a:gd name="connsiteY96" fmla="*/ 84221 h 3260558"/>
              <a:gd name="connsiteX97" fmla="*/ 2563088 w 5793283"/>
              <a:gd name="connsiteY97" fmla="*/ 48126 h 3260558"/>
              <a:gd name="connsiteX98" fmla="*/ 2611215 w 5793283"/>
              <a:gd name="connsiteY98" fmla="*/ 36095 h 3260558"/>
              <a:gd name="connsiteX99" fmla="*/ 2948099 w 5793283"/>
              <a:gd name="connsiteY99" fmla="*/ 12031 h 3260558"/>
              <a:gd name="connsiteX100" fmla="*/ 3128573 w 5793283"/>
              <a:gd name="connsiteY100" fmla="*/ 12031 h 3260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5793283" h="3260558">
                <a:moveTo>
                  <a:pt x="2887941" y="0"/>
                </a:moveTo>
                <a:lnTo>
                  <a:pt x="2887941" y="0"/>
                </a:lnTo>
                <a:cubicBezTo>
                  <a:pt x="3477488" y="208547"/>
                  <a:pt x="4093011" y="354635"/>
                  <a:pt x="4656583" y="625642"/>
                </a:cubicBezTo>
                <a:cubicBezTo>
                  <a:pt x="4840596" y="714129"/>
                  <a:pt x="4950493" y="909426"/>
                  <a:pt x="5089720" y="1058779"/>
                </a:cubicBezTo>
                <a:cubicBezTo>
                  <a:pt x="5793283" y="1813509"/>
                  <a:pt x="5146397" y="1163582"/>
                  <a:pt x="5366446" y="1383631"/>
                </a:cubicBezTo>
                <a:cubicBezTo>
                  <a:pt x="5370457" y="1399673"/>
                  <a:pt x="5376652" y="1415323"/>
                  <a:pt x="5378478" y="1431758"/>
                </a:cubicBezTo>
                <a:cubicBezTo>
                  <a:pt x="5384694" y="1487704"/>
                  <a:pt x="5378715" y="1545159"/>
                  <a:pt x="5390509" y="1600200"/>
                </a:cubicBezTo>
                <a:cubicBezTo>
                  <a:pt x="5403001" y="1658497"/>
                  <a:pt x="5432496" y="1711858"/>
                  <a:pt x="5450667" y="1768642"/>
                </a:cubicBezTo>
                <a:cubicBezTo>
                  <a:pt x="5464604" y="1812193"/>
                  <a:pt x="5475671" y="1856627"/>
                  <a:pt x="5486762" y="1900989"/>
                </a:cubicBezTo>
                <a:cubicBezTo>
                  <a:pt x="5491722" y="1920828"/>
                  <a:pt x="5491614" y="1941999"/>
                  <a:pt x="5498794" y="1961147"/>
                </a:cubicBezTo>
                <a:cubicBezTo>
                  <a:pt x="5503871" y="1974687"/>
                  <a:pt x="5514836" y="1985210"/>
                  <a:pt x="5522857" y="1997242"/>
                </a:cubicBezTo>
                <a:cubicBezTo>
                  <a:pt x="5510825" y="2053389"/>
                  <a:pt x="5507574" y="2112166"/>
                  <a:pt x="5486762" y="2165684"/>
                </a:cubicBezTo>
                <a:cubicBezTo>
                  <a:pt x="5461836" y="2229779"/>
                  <a:pt x="5442176" y="2202722"/>
                  <a:pt x="5402541" y="2225842"/>
                </a:cubicBezTo>
                <a:cubicBezTo>
                  <a:pt x="5156113" y="2369591"/>
                  <a:pt x="5384004" y="2253157"/>
                  <a:pt x="5246130" y="2322095"/>
                </a:cubicBezTo>
                <a:cubicBezTo>
                  <a:pt x="5234099" y="2338137"/>
                  <a:pt x="5225804" y="2357832"/>
                  <a:pt x="5210036" y="2370221"/>
                </a:cubicBezTo>
                <a:cubicBezTo>
                  <a:pt x="5168919" y="2402527"/>
                  <a:pt x="5077688" y="2454442"/>
                  <a:pt x="5077688" y="2454442"/>
                </a:cubicBezTo>
                <a:cubicBezTo>
                  <a:pt x="5053625" y="2494547"/>
                  <a:pt x="5033561" y="2537342"/>
                  <a:pt x="5005499" y="2574758"/>
                </a:cubicBezTo>
                <a:cubicBezTo>
                  <a:pt x="4997321" y="2585662"/>
                  <a:pt x="4954139" y="2641383"/>
                  <a:pt x="4945341" y="2658979"/>
                </a:cubicBezTo>
                <a:cubicBezTo>
                  <a:pt x="4935682" y="2678296"/>
                  <a:pt x="4930937" y="2699820"/>
                  <a:pt x="4921278" y="2719137"/>
                </a:cubicBezTo>
                <a:cubicBezTo>
                  <a:pt x="4914811" y="2732070"/>
                  <a:pt x="4903682" y="2742298"/>
                  <a:pt x="4897215" y="2755231"/>
                </a:cubicBezTo>
                <a:cubicBezTo>
                  <a:pt x="4852189" y="2845282"/>
                  <a:pt x="4931198" y="2731626"/>
                  <a:pt x="4849088" y="2827421"/>
                </a:cubicBezTo>
                <a:cubicBezTo>
                  <a:pt x="4836038" y="2842646"/>
                  <a:pt x="4831249" y="2867249"/>
                  <a:pt x="4812994" y="2875547"/>
                </a:cubicBezTo>
                <a:cubicBezTo>
                  <a:pt x="4783558" y="2888927"/>
                  <a:pt x="4748915" y="2884362"/>
                  <a:pt x="4716741" y="2887579"/>
                </a:cubicBezTo>
                <a:cubicBezTo>
                  <a:pt x="4628585" y="2896395"/>
                  <a:pt x="4540633" y="2910445"/>
                  <a:pt x="4452046" y="2911642"/>
                </a:cubicBezTo>
                <a:lnTo>
                  <a:pt x="3561709" y="2923673"/>
                </a:lnTo>
                <a:cubicBezTo>
                  <a:pt x="3389193" y="2958177"/>
                  <a:pt x="3632952" y="2903937"/>
                  <a:pt x="3429362" y="2971800"/>
                </a:cubicBezTo>
                <a:cubicBezTo>
                  <a:pt x="3401028" y="2981245"/>
                  <a:pt x="3262800" y="2993876"/>
                  <a:pt x="3248888" y="2995863"/>
                </a:cubicBezTo>
                <a:cubicBezTo>
                  <a:pt x="3228644" y="2998755"/>
                  <a:pt x="3208902" y="3004533"/>
                  <a:pt x="3188730" y="3007895"/>
                </a:cubicBezTo>
                <a:cubicBezTo>
                  <a:pt x="3160757" y="3012557"/>
                  <a:pt x="3132583" y="3015916"/>
                  <a:pt x="3104509" y="3019926"/>
                </a:cubicBezTo>
                <a:lnTo>
                  <a:pt x="3020288" y="3043989"/>
                </a:lnTo>
                <a:cubicBezTo>
                  <a:pt x="3008141" y="3047633"/>
                  <a:pt x="2995851" y="3051025"/>
                  <a:pt x="2984194" y="3056021"/>
                </a:cubicBezTo>
                <a:cubicBezTo>
                  <a:pt x="2967708" y="3063086"/>
                  <a:pt x="2953576" y="3076193"/>
                  <a:pt x="2936067" y="3080084"/>
                </a:cubicBezTo>
                <a:cubicBezTo>
                  <a:pt x="2880700" y="3092388"/>
                  <a:pt x="2822649" y="3090390"/>
                  <a:pt x="2767625" y="3104147"/>
                </a:cubicBezTo>
                <a:cubicBezTo>
                  <a:pt x="2751583" y="3108158"/>
                  <a:pt x="2735399" y="3111636"/>
                  <a:pt x="2719499" y="3116179"/>
                </a:cubicBezTo>
                <a:cubicBezTo>
                  <a:pt x="2707305" y="3119663"/>
                  <a:pt x="2695708" y="3125134"/>
                  <a:pt x="2683404" y="3128210"/>
                </a:cubicBezTo>
                <a:cubicBezTo>
                  <a:pt x="2663565" y="3133170"/>
                  <a:pt x="2643299" y="3136231"/>
                  <a:pt x="2623246" y="3140242"/>
                </a:cubicBezTo>
                <a:cubicBezTo>
                  <a:pt x="2607204" y="3152274"/>
                  <a:pt x="2593056" y="3167369"/>
                  <a:pt x="2575120" y="3176337"/>
                </a:cubicBezTo>
                <a:cubicBezTo>
                  <a:pt x="2529431" y="3199182"/>
                  <a:pt x="2480205" y="3204821"/>
                  <a:pt x="2430741" y="3212431"/>
                </a:cubicBezTo>
                <a:cubicBezTo>
                  <a:pt x="2402712" y="3216743"/>
                  <a:pt x="2374203" y="3218311"/>
                  <a:pt x="2346520" y="3224463"/>
                </a:cubicBezTo>
                <a:cubicBezTo>
                  <a:pt x="2301882" y="3234383"/>
                  <a:pt x="2258289" y="3248526"/>
                  <a:pt x="2214173" y="3260558"/>
                </a:cubicBezTo>
                <a:cubicBezTo>
                  <a:pt x="1997604" y="3248526"/>
                  <a:pt x="1780595" y="3242779"/>
                  <a:pt x="1564467" y="3224463"/>
                </a:cubicBezTo>
                <a:cubicBezTo>
                  <a:pt x="1542947" y="3222639"/>
                  <a:pt x="1524798" y="3207230"/>
                  <a:pt x="1504309" y="3200400"/>
                </a:cubicBezTo>
                <a:cubicBezTo>
                  <a:pt x="1458539" y="3185143"/>
                  <a:pt x="1460627" y="3193711"/>
                  <a:pt x="1420088" y="3176337"/>
                </a:cubicBezTo>
                <a:cubicBezTo>
                  <a:pt x="1403603" y="3169272"/>
                  <a:pt x="1388004" y="3160294"/>
                  <a:pt x="1371962" y="3152273"/>
                </a:cubicBezTo>
                <a:cubicBezTo>
                  <a:pt x="1363941" y="3140242"/>
                  <a:pt x="1359930" y="3124200"/>
                  <a:pt x="1347899" y="3116179"/>
                </a:cubicBezTo>
                <a:cubicBezTo>
                  <a:pt x="1287742" y="3076075"/>
                  <a:pt x="1247370" y="3077754"/>
                  <a:pt x="1179457" y="3068052"/>
                </a:cubicBezTo>
                <a:cubicBezTo>
                  <a:pt x="1155394" y="3056021"/>
                  <a:pt x="1130337" y="3045800"/>
                  <a:pt x="1107267" y="3031958"/>
                </a:cubicBezTo>
                <a:cubicBezTo>
                  <a:pt x="1090072" y="3021641"/>
                  <a:pt x="1076551" y="3005812"/>
                  <a:pt x="1059141" y="2995863"/>
                </a:cubicBezTo>
                <a:cubicBezTo>
                  <a:pt x="994436" y="2958888"/>
                  <a:pt x="1019059" y="3027966"/>
                  <a:pt x="926794" y="2935705"/>
                </a:cubicBezTo>
                <a:cubicBezTo>
                  <a:pt x="883706" y="2892619"/>
                  <a:pt x="912876" y="2916715"/>
                  <a:pt x="830541" y="2875547"/>
                </a:cubicBezTo>
                <a:cubicBezTo>
                  <a:pt x="774394" y="2791326"/>
                  <a:pt x="818510" y="2847473"/>
                  <a:pt x="662099" y="2743200"/>
                </a:cubicBezTo>
                <a:lnTo>
                  <a:pt x="662099" y="2743200"/>
                </a:lnTo>
                <a:cubicBezTo>
                  <a:pt x="613459" y="2684832"/>
                  <a:pt x="584185" y="2641549"/>
                  <a:pt x="517720" y="2598821"/>
                </a:cubicBezTo>
                <a:cubicBezTo>
                  <a:pt x="492028" y="2582305"/>
                  <a:pt x="461573" y="2574758"/>
                  <a:pt x="433499" y="2562726"/>
                </a:cubicBezTo>
                <a:cubicBezTo>
                  <a:pt x="409436" y="2538663"/>
                  <a:pt x="389188" y="2510052"/>
                  <a:pt x="361309" y="2490537"/>
                </a:cubicBezTo>
                <a:cubicBezTo>
                  <a:pt x="347762" y="2481054"/>
                  <a:pt x="325627" y="2489394"/>
                  <a:pt x="313183" y="2478505"/>
                </a:cubicBezTo>
                <a:cubicBezTo>
                  <a:pt x="291418" y="2459461"/>
                  <a:pt x="281099" y="2430379"/>
                  <a:pt x="265057" y="2406316"/>
                </a:cubicBezTo>
                <a:cubicBezTo>
                  <a:pt x="257036" y="2394284"/>
                  <a:pt x="240994" y="2390273"/>
                  <a:pt x="228962" y="2382252"/>
                </a:cubicBezTo>
                <a:cubicBezTo>
                  <a:pt x="220941" y="2370221"/>
                  <a:pt x="213304" y="2357925"/>
                  <a:pt x="204899" y="2346158"/>
                </a:cubicBezTo>
                <a:cubicBezTo>
                  <a:pt x="193243" y="2329840"/>
                  <a:pt x="177102" y="2316286"/>
                  <a:pt x="168804" y="2298031"/>
                </a:cubicBezTo>
                <a:cubicBezTo>
                  <a:pt x="156722" y="2271451"/>
                  <a:pt x="154719" y="2241249"/>
                  <a:pt x="144741" y="2213810"/>
                </a:cubicBezTo>
                <a:cubicBezTo>
                  <a:pt x="138612" y="2196954"/>
                  <a:pt x="127339" y="2182337"/>
                  <a:pt x="120678" y="2165684"/>
                </a:cubicBezTo>
                <a:cubicBezTo>
                  <a:pt x="111258" y="2142134"/>
                  <a:pt x="105283" y="2117332"/>
                  <a:pt x="96615" y="2093495"/>
                </a:cubicBezTo>
                <a:cubicBezTo>
                  <a:pt x="89234" y="2073198"/>
                  <a:pt x="79381" y="2053826"/>
                  <a:pt x="72551" y="2033337"/>
                </a:cubicBezTo>
                <a:cubicBezTo>
                  <a:pt x="67322" y="2017650"/>
                  <a:pt x="65749" y="2000897"/>
                  <a:pt x="60520" y="1985210"/>
                </a:cubicBezTo>
                <a:cubicBezTo>
                  <a:pt x="49684" y="1952703"/>
                  <a:pt x="36457" y="1921042"/>
                  <a:pt x="24425" y="1888958"/>
                </a:cubicBezTo>
                <a:cubicBezTo>
                  <a:pt x="20415" y="1832811"/>
                  <a:pt x="18971" y="1776421"/>
                  <a:pt x="12394" y="1720516"/>
                </a:cubicBezTo>
                <a:cubicBezTo>
                  <a:pt x="10912" y="1707920"/>
                  <a:pt x="0" y="1697098"/>
                  <a:pt x="362" y="1684421"/>
                </a:cubicBezTo>
                <a:cubicBezTo>
                  <a:pt x="4034" y="1555886"/>
                  <a:pt x="6735" y="1426775"/>
                  <a:pt x="24425" y="1299410"/>
                </a:cubicBezTo>
                <a:cubicBezTo>
                  <a:pt x="30163" y="1258099"/>
                  <a:pt x="112643" y="1219211"/>
                  <a:pt x="132709" y="1203158"/>
                </a:cubicBezTo>
                <a:cubicBezTo>
                  <a:pt x="150425" y="1188985"/>
                  <a:pt x="163482" y="1169645"/>
                  <a:pt x="180836" y="1155031"/>
                </a:cubicBezTo>
                <a:cubicBezTo>
                  <a:pt x="239764" y="1105407"/>
                  <a:pt x="301151" y="1058778"/>
                  <a:pt x="361309" y="1010652"/>
                </a:cubicBezTo>
                <a:lnTo>
                  <a:pt x="361309" y="1010652"/>
                </a:lnTo>
                <a:cubicBezTo>
                  <a:pt x="394632" y="988437"/>
                  <a:pt x="428982" y="967043"/>
                  <a:pt x="457562" y="938463"/>
                </a:cubicBezTo>
                <a:cubicBezTo>
                  <a:pt x="471741" y="924284"/>
                  <a:pt x="479478" y="904516"/>
                  <a:pt x="493657" y="890337"/>
                </a:cubicBezTo>
                <a:cubicBezTo>
                  <a:pt x="524639" y="859354"/>
                  <a:pt x="546863" y="862851"/>
                  <a:pt x="589909" y="854242"/>
                </a:cubicBezTo>
                <a:cubicBezTo>
                  <a:pt x="613972" y="830179"/>
                  <a:pt x="635761" y="803601"/>
                  <a:pt x="662099" y="782052"/>
                </a:cubicBezTo>
                <a:cubicBezTo>
                  <a:pt x="680198" y="767244"/>
                  <a:pt x="701815" y="757315"/>
                  <a:pt x="722257" y="745958"/>
                </a:cubicBezTo>
                <a:cubicBezTo>
                  <a:pt x="737935" y="737248"/>
                  <a:pt x="753368" y="727567"/>
                  <a:pt x="770383" y="721895"/>
                </a:cubicBezTo>
                <a:cubicBezTo>
                  <a:pt x="813928" y="707380"/>
                  <a:pt x="879065" y="695345"/>
                  <a:pt x="926794" y="685800"/>
                </a:cubicBezTo>
                <a:cubicBezTo>
                  <a:pt x="942836" y="677779"/>
                  <a:pt x="960325" y="672162"/>
                  <a:pt x="974920" y="661737"/>
                </a:cubicBezTo>
                <a:cubicBezTo>
                  <a:pt x="988766" y="651847"/>
                  <a:pt x="995796" y="633252"/>
                  <a:pt x="1011015" y="625642"/>
                </a:cubicBezTo>
                <a:cubicBezTo>
                  <a:pt x="1029306" y="616496"/>
                  <a:pt x="1051210" y="618046"/>
                  <a:pt x="1071173" y="613610"/>
                </a:cubicBezTo>
                <a:cubicBezTo>
                  <a:pt x="1087315" y="610023"/>
                  <a:pt x="1103257" y="605589"/>
                  <a:pt x="1119299" y="601579"/>
                </a:cubicBezTo>
                <a:cubicBezTo>
                  <a:pt x="1131331" y="589547"/>
                  <a:pt x="1141236" y="574922"/>
                  <a:pt x="1155394" y="565484"/>
                </a:cubicBezTo>
                <a:cubicBezTo>
                  <a:pt x="1232367" y="514168"/>
                  <a:pt x="1259982" y="526149"/>
                  <a:pt x="1359930" y="505326"/>
                </a:cubicBezTo>
                <a:cubicBezTo>
                  <a:pt x="1412313" y="494413"/>
                  <a:pt x="1464431" y="482208"/>
                  <a:pt x="1516341" y="469231"/>
                </a:cubicBezTo>
                <a:cubicBezTo>
                  <a:pt x="1528645" y="466155"/>
                  <a:pt x="1540288" y="460844"/>
                  <a:pt x="1552436" y="457200"/>
                </a:cubicBezTo>
                <a:cubicBezTo>
                  <a:pt x="1580402" y="448810"/>
                  <a:pt x="1609748" y="444467"/>
                  <a:pt x="1636657" y="433137"/>
                </a:cubicBezTo>
                <a:cubicBezTo>
                  <a:pt x="1686247" y="412257"/>
                  <a:pt x="1729299" y="375729"/>
                  <a:pt x="1781036" y="360947"/>
                </a:cubicBezTo>
                <a:cubicBezTo>
                  <a:pt x="1807096" y="353501"/>
                  <a:pt x="1909272" y="325627"/>
                  <a:pt x="1937446" y="312821"/>
                </a:cubicBezTo>
                <a:cubicBezTo>
                  <a:pt x="2093705" y="241794"/>
                  <a:pt x="1929198" y="299527"/>
                  <a:pt x="2033699" y="264695"/>
                </a:cubicBezTo>
                <a:cubicBezTo>
                  <a:pt x="2045731" y="256674"/>
                  <a:pt x="2056860" y="247098"/>
                  <a:pt x="2069794" y="240631"/>
                </a:cubicBezTo>
                <a:cubicBezTo>
                  <a:pt x="2089111" y="230972"/>
                  <a:pt x="2109462" y="223398"/>
                  <a:pt x="2129951" y="216568"/>
                </a:cubicBezTo>
                <a:cubicBezTo>
                  <a:pt x="2172848" y="202269"/>
                  <a:pt x="2218256" y="191484"/>
                  <a:pt x="2262299" y="180473"/>
                </a:cubicBezTo>
                <a:lnTo>
                  <a:pt x="2370583" y="108284"/>
                </a:lnTo>
                <a:cubicBezTo>
                  <a:pt x="2382615" y="100263"/>
                  <a:pt x="2392774" y="88194"/>
                  <a:pt x="2406678" y="84221"/>
                </a:cubicBezTo>
                <a:cubicBezTo>
                  <a:pt x="2561348" y="40030"/>
                  <a:pt x="2422836" y="76176"/>
                  <a:pt x="2563088" y="48126"/>
                </a:cubicBezTo>
                <a:cubicBezTo>
                  <a:pt x="2579303" y="44883"/>
                  <a:pt x="2594713" y="37160"/>
                  <a:pt x="2611215" y="36095"/>
                </a:cubicBezTo>
                <a:cubicBezTo>
                  <a:pt x="2951443" y="14145"/>
                  <a:pt x="2858938" y="101192"/>
                  <a:pt x="2948099" y="12031"/>
                </a:cubicBezTo>
                <a:lnTo>
                  <a:pt x="3128573" y="12031"/>
                </a:lnTo>
              </a:path>
            </a:pathLst>
          </a:custGeom>
          <a:solidFill>
            <a:srgbClr val="FF0000">
              <a:alpha val="12157"/>
            </a:srgb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521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40"/>
          <p:cNvGraphicFramePr>
            <a:graphicFrameLocks noGrp="1"/>
          </p:cNvGraphicFramePr>
          <p:nvPr>
            <p:extLst/>
          </p:nvPr>
        </p:nvGraphicFramePr>
        <p:xfrm>
          <a:off x="5076056" y="3382635"/>
          <a:ext cx="3677463" cy="3022476"/>
        </p:xfrm>
        <a:graphic>
          <a:graphicData uri="http://schemas.openxmlformats.org/drawingml/2006/table">
            <a:tbl>
              <a:tblPr/>
              <a:tblGrid>
                <a:gridCol w="2479929"/>
                <a:gridCol w="1197534"/>
              </a:tblGrid>
              <a:tr h="5921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Enseignants-chercheurs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26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27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Chercheurs CNRS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13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ITA/IATOS + 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Cnano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13 + 3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27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Thésards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32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49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Post-doc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14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03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TOTAL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102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ext Box 26"/>
          <p:cNvSpPr txBox="1">
            <a:spLocks noChangeArrowheads="1"/>
          </p:cNvSpPr>
          <p:nvPr/>
        </p:nvSpPr>
        <p:spPr bwMode="auto">
          <a:xfrm>
            <a:off x="3852167" y="1052513"/>
            <a:ext cx="5040313" cy="1477328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0" hangingPunct="0">
              <a:buFontTx/>
              <a:buChar char="•"/>
            </a:pPr>
            <a:r>
              <a:rPr lang="en-US" dirty="0" smtClean="0"/>
              <a:t> 51 Staff:</a:t>
            </a:r>
          </a:p>
          <a:p>
            <a:pPr lvl="1" eaLnBrk="0" hangingPunct="0">
              <a:buFontTx/>
              <a:buChar char="•"/>
            </a:pPr>
            <a:r>
              <a:rPr lang="en-US" dirty="0" smtClean="0"/>
              <a:t> 39 </a:t>
            </a:r>
            <a:r>
              <a:rPr lang="en-US" dirty="0"/>
              <a:t>= 26 P7 </a:t>
            </a:r>
            <a:r>
              <a:rPr lang="en-US" dirty="0" smtClean="0"/>
              <a:t> + 13 CNRS     C + EC</a:t>
            </a:r>
          </a:p>
          <a:p>
            <a:pPr lvl="1" eaLnBrk="0" hangingPunct="0">
              <a:buFontTx/>
              <a:buChar char="•"/>
            </a:pPr>
            <a:r>
              <a:rPr lang="en-US" dirty="0" smtClean="0"/>
              <a:t> 13 = 8 CNRS + 5 P7          ITA + BIATTS</a:t>
            </a:r>
          </a:p>
          <a:p>
            <a:pPr lvl="1" eaLnBrk="0" hangingPunct="0">
              <a:buFontTx/>
              <a:buChar char="•"/>
            </a:pPr>
            <a:r>
              <a:rPr lang="en-US" dirty="0" smtClean="0">
                <a:solidFill>
                  <a:srgbClr val="CC0000"/>
                </a:solidFill>
              </a:rPr>
              <a:t> 32 PhD </a:t>
            </a:r>
            <a:r>
              <a:rPr lang="en-US" dirty="0" err="1" smtClean="0">
                <a:solidFill>
                  <a:srgbClr val="CC0000"/>
                </a:solidFill>
              </a:rPr>
              <a:t>stdents</a:t>
            </a:r>
            <a:endParaRPr lang="en-US" dirty="0" smtClean="0">
              <a:solidFill>
                <a:srgbClr val="CC0000"/>
              </a:solidFill>
            </a:endParaRPr>
          </a:p>
          <a:p>
            <a:pPr lvl="1" eaLnBrk="0" hangingPunct="0">
              <a:buFontTx/>
              <a:buChar char="•"/>
            </a:pPr>
            <a:r>
              <a:rPr lang="en-US" dirty="0" smtClean="0">
                <a:solidFill>
                  <a:srgbClr val="CC0000"/>
                </a:solidFill>
              </a:rPr>
              <a:t> 14 post-docs and visiting scientists</a:t>
            </a:r>
            <a:endParaRPr lang="en-US" dirty="0">
              <a:solidFill>
                <a:srgbClr val="CC0000"/>
              </a:solidFill>
            </a:endParaRPr>
          </a:p>
        </p:txBody>
      </p:sp>
      <p:sp>
        <p:nvSpPr>
          <p:cNvPr id="4" name="Text Box 28"/>
          <p:cNvSpPr txBox="1">
            <a:spLocks noChangeArrowheads="1"/>
          </p:cNvSpPr>
          <p:nvPr/>
        </p:nvSpPr>
        <p:spPr bwMode="auto">
          <a:xfrm>
            <a:off x="231775" y="2101850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fr-FR" sz="2800" i="1">
              <a:latin typeface="Times New Roman" pitchFamily="18" charset="0"/>
            </a:endParaRPr>
          </a:p>
        </p:txBody>
      </p:sp>
      <p:sp>
        <p:nvSpPr>
          <p:cNvPr id="5" name="Rectangle 29"/>
          <p:cNvSpPr>
            <a:spLocks noChangeArrowheads="1"/>
          </p:cNvSpPr>
          <p:nvPr/>
        </p:nvSpPr>
        <p:spPr bwMode="auto">
          <a:xfrm>
            <a:off x="142582" y="2924175"/>
            <a:ext cx="442941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fr-FR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Croissance des effectifs </a:t>
            </a:r>
            <a:r>
              <a:rPr lang="fr-FR" sz="20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2002-2012</a:t>
            </a:r>
            <a:endParaRPr lang="fr-FR" sz="2000" b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30"/>
          <p:cNvSpPr>
            <a:spLocks noChangeArrowheads="1"/>
          </p:cNvSpPr>
          <p:nvPr/>
        </p:nvSpPr>
        <p:spPr bwMode="auto">
          <a:xfrm>
            <a:off x="415925" y="1530409"/>
            <a:ext cx="252024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fr-FR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MPQ oct. </a:t>
            </a:r>
            <a:r>
              <a:rPr lang="fr-FR" sz="24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2015</a:t>
            </a:r>
            <a:endParaRPr lang="fr-FR" sz="2400" b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  <a:p>
            <a:pPr algn="ctr" eaLnBrk="0" hangingPunct="0"/>
            <a:r>
              <a:rPr lang="fr-FR" sz="24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~100 </a:t>
            </a:r>
            <a:r>
              <a:rPr lang="fr-FR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personnes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" t="2010" r="18977" b="1660"/>
          <a:stretch/>
        </p:blipFill>
        <p:spPr bwMode="auto">
          <a:xfrm>
            <a:off x="582582" y="3623417"/>
            <a:ext cx="3974453" cy="2924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49" t="43610" r="1251" b="38541"/>
          <a:stretch/>
        </p:blipFill>
        <p:spPr bwMode="auto">
          <a:xfrm>
            <a:off x="958678" y="3931319"/>
            <a:ext cx="1165050" cy="649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e 8"/>
          <p:cNvGrpSpPr/>
          <p:nvPr/>
        </p:nvGrpSpPr>
        <p:grpSpPr>
          <a:xfrm>
            <a:off x="958678" y="3728065"/>
            <a:ext cx="1504269" cy="276999"/>
            <a:chOff x="5551867" y="2795676"/>
            <a:chExt cx="1504269" cy="276999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149" t="52534" r="1251" b="40748"/>
            <a:stretch/>
          </p:blipFill>
          <p:spPr bwMode="auto">
            <a:xfrm>
              <a:off x="5551867" y="2801887"/>
              <a:ext cx="1165050" cy="244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5701280" y="2889806"/>
              <a:ext cx="100800" cy="1008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6539648" y="2795676"/>
              <a:ext cx="5164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CDD</a:t>
              </a:r>
              <a:endParaRPr lang="fr-FR" sz="1200" dirty="0"/>
            </a:p>
          </p:txBody>
        </p:sp>
      </p:grpSp>
      <p:grpSp>
        <p:nvGrpSpPr>
          <p:cNvPr id="13" name="Groupe 15"/>
          <p:cNvGrpSpPr>
            <a:grpSpLocks/>
          </p:cNvGrpSpPr>
          <p:nvPr/>
        </p:nvGrpSpPr>
        <p:grpSpPr bwMode="auto">
          <a:xfrm>
            <a:off x="107950" y="-2"/>
            <a:ext cx="8986838" cy="1019175"/>
            <a:chOff x="964276" y="2168472"/>
            <a:chExt cx="8987236" cy="1018924"/>
          </a:xfrm>
        </p:grpSpPr>
        <p:pic>
          <p:nvPicPr>
            <p:cNvPr id="14" name="Image 16" descr="logo MPQ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95" t="14171"/>
            <a:stretch/>
          </p:blipFill>
          <p:spPr bwMode="auto">
            <a:xfrm>
              <a:off x="964276" y="2168472"/>
              <a:ext cx="1607460" cy="1018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" name="Groupe 13"/>
            <p:cNvGrpSpPr>
              <a:grpSpLocks/>
            </p:cNvGrpSpPr>
            <p:nvPr/>
          </p:nvGrpSpPr>
          <p:grpSpPr bwMode="auto">
            <a:xfrm>
              <a:off x="2452254" y="2709949"/>
              <a:ext cx="7499258" cy="476597"/>
              <a:chOff x="2452254" y="2709949"/>
              <a:chExt cx="7499258" cy="476597"/>
            </a:xfrm>
          </p:grpSpPr>
          <p:sp>
            <p:nvSpPr>
              <p:cNvPr id="16" name="Forme libre 15"/>
              <p:cNvSpPr/>
              <p:nvPr/>
            </p:nvSpPr>
            <p:spPr>
              <a:xfrm>
                <a:off x="2451830" y="2709678"/>
                <a:ext cx="306401" cy="476132"/>
              </a:xfrm>
              <a:custGeom>
                <a:avLst/>
                <a:gdLst>
                  <a:gd name="connsiteX0" fmla="*/ 0 w 306186"/>
                  <a:gd name="connsiteY0" fmla="*/ 0 h 476597"/>
                  <a:gd name="connsiteX1" fmla="*/ 49877 w 306186"/>
                  <a:gd name="connsiteY1" fmla="*/ 282633 h 476597"/>
                  <a:gd name="connsiteX2" fmla="*/ 91440 w 306186"/>
                  <a:gd name="connsiteY2" fmla="*/ 473826 h 476597"/>
                  <a:gd name="connsiteX3" fmla="*/ 157942 w 306186"/>
                  <a:gd name="connsiteY3" fmla="*/ 299258 h 476597"/>
                  <a:gd name="connsiteX4" fmla="*/ 282633 w 306186"/>
                  <a:gd name="connsiteY4" fmla="*/ 274320 h 476597"/>
                  <a:gd name="connsiteX5" fmla="*/ 299258 w 306186"/>
                  <a:gd name="connsiteY5" fmla="*/ 274320 h 476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6186" h="476597">
                    <a:moveTo>
                      <a:pt x="0" y="0"/>
                    </a:moveTo>
                    <a:cubicBezTo>
                      <a:pt x="17318" y="101831"/>
                      <a:pt x="34637" y="203662"/>
                      <a:pt x="49877" y="282633"/>
                    </a:cubicBezTo>
                    <a:cubicBezTo>
                      <a:pt x="65117" y="361604"/>
                      <a:pt x="73429" y="471055"/>
                      <a:pt x="91440" y="473826"/>
                    </a:cubicBezTo>
                    <a:cubicBezTo>
                      <a:pt x="109451" y="476597"/>
                      <a:pt x="126077" y="332509"/>
                      <a:pt x="157942" y="299258"/>
                    </a:cubicBezTo>
                    <a:cubicBezTo>
                      <a:pt x="189807" y="266007"/>
                      <a:pt x="259080" y="278476"/>
                      <a:pt x="282633" y="274320"/>
                    </a:cubicBezTo>
                    <a:cubicBezTo>
                      <a:pt x="306186" y="270164"/>
                      <a:pt x="302722" y="272242"/>
                      <a:pt x="299258" y="274320"/>
                    </a:cubicBez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cxnSp>
            <p:nvCxnSpPr>
              <p:cNvPr id="17" name="Connecteur droit 16"/>
              <p:cNvCxnSpPr>
                <a:stCxn id="16" idx="5"/>
              </p:cNvCxnSpPr>
              <p:nvPr/>
            </p:nvCxnSpPr>
            <p:spPr>
              <a:xfrm>
                <a:off x="2751880" y="2984247"/>
                <a:ext cx="7199632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1667446" y="188640"/>
            <a:ext cx="744105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sz="3600" b="1" dirty="0" smtClean="0">
                <a:solidFill>
                  <a:srgbClr val="FF0000"/>
                </a:solidFill>
                <a:latin typeface="Calibri" pitchFamily="34" charset="0"/>
              </a:rPr>
              <a:t>Staff @ MPQ</a:t>
            </a:r>
          </a:p>
        </p:txBody>
      </p:sp>
    </p:spTree>
    <p:extLst>
      <p:ext uri="{BB962C8B-B14F-4D97-AF65-F5344CB8AC3E}">
        <p14:creationId xmlns:p14="http://schemas.microsoft.com/office/powerpoint/2010/main" val="264209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95536" y="2843857"/>
            <a:ext cx="8715375" cy="5889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fr-FR" sz="3200" b="1" dirty="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Merci de votre attention</a:t>
            </a:r>
            <a:endParaRPr lang="fr-FR" sz="3200" b="1" dirty="0">
              <a:solidFill>
                <a:srgbClr val="FF0000"/>
              </a:solidFill>
              <a:latin typeface="Calibri" pitchFamily="34" charset="0"/>
              <a:cs typeface="Times New Roman" pitchFamily="18" charset="0"/>
            </a:endParaRPr>
          </a:p>
        </p:txBody>
      </p:sp>
      <p:grpSp>
        <p:nvGrpSpPr>
          <p:cNvPr id="2" name="Groupe 15"/>
          <p:cNvGrpSpPr>
            <a:grpSpLocks/>
          </p:cNvGrpSpPr>
          <p:nvPr/>
        </p:nvGrpSpPr>
        <p:grpSpPr bwMode="auto">
          <a:xfrm>
            <a:off x="0" y="2708920"/>
            <a:ext cx="8986838" cy="1019175"/>
            <a:chOff x="964276" y="2168472"/>
            <a:chExt cx="8987236" cy="1018924"/>
          </a:xfrm>
        </p:grpSpPr>
        <p:pic>
          <p:nvPicPr>
            <p:cNvPr id="3" name="Image 16" descr="logo MPQ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95" t="14171"/>
            <a:stretch/>
          </p:blipFill>
          <p:spPr bwMode="auto">
            <a:xfrm>
              <a:off x="964276" y="2168472"/>
              <a:ext cx="1607460" cy="1018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" name="Groupe 13"/>
            <p:cNvGrpSpPr>
              <a:grpSpLocks/>
            </p:cNvGrpSpPr>
            <p:nvPr/>
          </p:nvGrpSpPr>
          <p:grpSpPr bwMode="auto">
            <a:xfrm>
              <a:off x="2452254" y="2709949"/>
              <a:ext cx="7499258" cy="476597"/>
              <a:chOff x="2452254" y="2709949"/>
              <a:chExt cx="7499258" cy="476597"/>
            </a:xfrm>
          </p:grpSpPr>
          <p:sp>
            <p:nvSpPr>
              <p:cNvPr id="5" name="Forme libre 4"/>
              <p:cNvSpPr/>
              <p:nvPr/>
            </p:nvSpPr>
            <p:spPr>
              <a:xfrm>
                <a:off x="2451830" y="2709678"/>
                <a:ext cx="306401" cy="476132"/>
              </a:xfrm>
              <a:custGeom>
                <a:avLst/>
                <a:gdLst>
                  <a:gd name="connsiteX0" fmla="*/ 0 w 306186"/>
                  <a:gd name="connsiteY0" fmla="*/ 0 h 476597"/>
                  <a:gd name="connsiteX1" fmla="*/ 49877 w 306186"/>
                  <a:gd name="connsiteY1" fmla="*/ 282633 h 476597"/>
                  <a:gd name="connsiteX2" fmla="*/ 91440 w 306186"/>
                  <a:gd name="connsiteY2" fmla="*/ 473826 h 476597"/>
                  <a:gd name="connsiteX3" fmla="*/ 157942 w 306186"/>
                  <a:gd name="connsiteY3" fmla="*/ 299258 h 476597"/>
                  <a:gd name="connsiteX4" fmla="*/ 282633 w 306186"/>
                  <a:gd name="connsiteY4" fmla="*/ 274320 h 476597"/>
                  <a:gd name="connsiteX5" fmla="*/ 299258 w 306186"/>
                  <a:gd name="connsiteY5" fmla="*/ 274320 h 476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6186" h="476597">
                    <a:moveTo>
                      <a:pt x="0" y="0"/>
                    </a:moveTo>
                    <a:cubicBezTo>
                      <a:pt x="17318" y="101831"/>
                      <a:pt x="34637" y="203662"/>
                      <a:pt x="49877" y="282633"/>
                    </a:cubicBezTo>
                    <a:cubicBezTo>
                      <a:pt x="65117" y="361604"/>
                      <a:pt x="73429" y="471055"/>
                      <a:pt x="91440" y="473826"/>
                    </a:cubicBezTo>
                    <a:cubicBezTo>
                      <a:pt x="109451" y="476597"/>
                      <a:pt x="126077" y="332509"/>
                      <a:pt x="157942" y="299258"/>
                    </a:cubicBezTo>
                    <a:cubicBezTo>
                      <a:pt x="189807" y="266007"/>
                      <a:pt x="259080" y="278476"/>
                      <a:pt x="282633" y="274320"/>
                    </a:cubicBezTo>
                    <a:cubicBezTo>
                      <a:pt x="306186" y="270164"/>
                      <a:pt x="302722" y="272242"/>
                      <a:pt x="299258" y="274320"/>
                    </a:cubicBez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cxnSp>
            <p:nvCxnSpPr>
              <p:cNvPr id="6" name="Connecteur droit 5"/>
              <p:cNvCxnSpPr>
                <a:stCxn id="5" idx="5"/>
              </p:cNvCxnSpPr>
              <p:nvPr/>
            </p:nvCxnSpPr>
            <p:spPr>
              <a:xfrm>
                <a:off x="2751880" y="2984247"/>
                <a:ext cx="7199632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70263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250825" y="44624"/>
            <a:ext cx="868044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r>
              <a:rPr lang="fr-FR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Matériaux et Phénomènes Quantiques </a:t>
            </a:r>
          </a:p>
        </p:txBody>
      </p:sp>
      <p:sp>
        <p:nvSpPr>
          <p:cNvPr id="11267" name="Line 3"/>
          <p:cNvSpPr>
            <a:spLocks noChangeShapeType="1"/>
          </p:cNvSpPr>
          <p:nvPr/>
        </p:nvSpPr>
        <p:spPr bwMode="auto">
          <a:xfrm>
            <a:off x="250825" y="1009601"/>
            <a:ext cx="86804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>
              <a:solidFill>
                <a:srgbClr val="FF0000"/>
              </a:solidFill>
            </a:endParaRPr>
          </a:p>
        </p:txBody>
      </p:sp>
      <p:sp>
        <p:nvSpPr>
          <p:cNvPr id="11273" name="Line 9"/>
          <p:cNvSpPr>
            <a:spLocks noChangeShapeType="1"/>
          </p:cNvSpPr>
          <p:nvPr/>
        </p:nvSpPr>
        <p:spPr bwMode="auto">
          <a:xfrm>
            <a:off x="2340075" y="4113076"/>
            <a:ext cx="4179764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279" name="Text Box 4"/>
          <p:cNvSpPr txBox="1">
            <a:spLocks noChangeArrowheads="1"/>
          </p:cNvSpPr>
          <p:nvPr/>
        </p:nvSpPr>
        <p:spPr bwMode="auto">
          <a:xfrm>
            <a:off x="323850" y="1340768"/>
            <a:ext cx="8815735" cy="677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60954" tIns="30477" rIns="60954" bIns="30477">
            <a:spAutoFit/>
          </a:bodyPr>
          <a:lstStyle>
            <a:lvl1pPr defTabSz="609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6096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609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609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609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>
                <a:srgbClr val="FF0000"/>
              </a:buClr>
              <a:buFont typeface="Wingdings 2" pitchFamily="18" charset="2"/>
              <a:buChar char=""/>
            </a:pPr>
            <a:r>
              <a:rPr lang="en-US" sz="2000" dirty="0"/>
              <a:t>  Searching for the fundamental aspects of matter to exploit for future applications and new technologies </a:t>
            </a:r>
          </a:p>
        </p:txBody>
      </p:sp>
      <p:sp>
        <p:nvSpPr>
          <p:cNvPr id="2" name="Rectangle 1"/>
          <p:cNvSpPr/>
          <p:nvPr/>
        </p:nvSpPr>
        <p:spPr>
          <a:xfrm>
            <a:off x="15668" y="6177966"/>
            <a:ext cx="91097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2"/>
                </a:solidFill>
                <a:latin typeface="+mn-lt"/>
              </a:rPr>
              <a:t>Material </a:t>
            </a:r>
            <a:r>
              <a:rPr lang="en-US" sz="2800" b="1" dirty="0" err="1" smtClean="0">
                <a:solidFill>
                  <a:schemeClr val="tx2"/>
                </a:solidFill>
                <a:latin typeface="+mn-lt"/>
              </a:rPr>
              <a:t>characterisation</a:t>
            </a:r>
            <a:r>
              <a:rPr lang="en-US" sz="2800" b="1" dirty="0" smtClean="0">
                <a:solidFill>
                  <a:schemeClr val="tx2"/>
                </a:solidFill>
                <a:latin typeface="+mn-lt"/>
              </a:rPr>
              <a:t> – Processing technology </a:t>
            </a:r>
            <a:endParaRPr lang="en-US" sz="28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" name="Ellipse 3"/>
          <p:cNvSpPr/>
          <p:nvPr/>
        </p:nvSpPr>
        <p:spPr>
          <a:xfrm>
            <a:off x="3367608" y="3498006"/>
            <a:ext cx="2160240" cy="1227138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lang="en-US" dirty="0">
              <a:latin typeface="Comic Sans MS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439616" y="3891448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omic Sans MS" pitchFamily="66" charset="0"/>
              </a:rPr>
              <a:t>Electronics</a:t>
            </a:r>
            <a:endParaRPr lang="en-US" sz="2800" dirty="0">
              <a:latin typeface="Comic Sans MS" pitchFamily="66" charset="0"/>
            </a:endParaRPr>
          </a:p>
        </p:txBody>
      </p:sp>
      <p:sp>
        <p:nvSpPr>
          <p:cNvPr id="6" name="Ellipse 5"/>
          <p:cNvSpPr/>
          <p:nvPr/>
        </p:nvSpPr>
        <p:spPr>
          <a:xfrm>
            <a:off x="6519838" y="3475988"/>
            <a:ext cx="2230016" cy="114932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6969901" y="3789040"/>
            <a:ext cx="12939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sz="2800" dirty="0">
                <a:latin typeface="Comic Sans MS" pitchFamily="66" charset="0"/>
              </a:rPr>
              <a:t>Optics</a:t>
            </a:r>
          </a:p>
        </p:txBody>
      </p:sp>
      <p:sp>
        <p:nvSpPr>
          <p:cNvPr id="8" name="Ellipse 7"/>
          <p:cNvSpPr/>
          <p:nvPr/>
        </p:nvSpPr>
        <p:spPr>
          <a:xfrm>
            <a:off x="107504" y="3645024"/>
            <a:ext cx="2232570" cy="93610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215745" y="3851466"/>
            <a:ext cx="19864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sz="2800" dirty="0">
                <a:latin typeface="Comic Sans MS" pitchFamily="66" charset="0"/>
              </a:rPr>
              <a:t>Magnetism</a:t>
            </a:r>
          </a:p>
        </p:txBody>
      </p:sp>
      <p:sp>
        <p:nvSpPr>
          <p:cNvPr id="11278" name="Text Box 14"/>
          <p:cNvSpPr txBox="1">
            <a:spLocks noChangeArrowheads="1"/>
          </p:cNvSpPr>
          <p:nvPr/>
        </p:nvSpPr>
        <p:spPr bwMode="auto">
          <a:xfrm>
            <a:off x="4660222" y="5207428"/>
            <a:ext cx="3486852" cy="7078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Quantum Optoelectronics</a:t>
            </a:r>
          </a:p>
          <a:p>
            <a:pPr algn="ctr" eaLnBrk="1" hangingPunct="1"/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Coherent Quantum devices</a:t>
            </a:r>
            <a:endParaRPr lang="en-US" sz="2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cxnSp>
        <p:nvCxnSpPr>
          <p:cNvPr id="15" name="Connecteur droit 14"/>
          <p:cNvCxnSpPr/>
          <p:nvPr/>
        </p:nvCxnSpPr>
        <p:spPr>
          <a:xfrm flipH="1">
            <a:off x="4660222" y="4113076"/>
            <a:ext cx="1207922" cy="10992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>
            <a:off x="6156176" y="4113076"/>
            <a:ext cx="1990898" cy="10992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7" name="Text Box 13"/>
          <p:cNvSpPr txBox="1">
            <a:spLocks noChangeArrowheads="1"/>
          </p:cNvSpPr>
          <p:nvPr/>
        </p:nvSpPr>
        <p:spPr bwMode="auto">
          <a:xfrm>
            <a:off x="1655026" y="5208341"/>
            <a:ext cx="1548822" cy="7078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Transport</a:t>
            </a:r>
          </a:p>
          <a:p>
            <a:pPr algn="ctr" eaLnBrk="1" hangingPunct="1"/>
            <a:r>
              <a:rPr lang="en-US" sz="2000" b="1" dirty="0" err="1" smtClean="0">
                <a:solidFill>
                  <a:srgbClr val="FF0000"/>
                </a:solidFill>
                <a:latin typeface="Comic Sans MS" pitchFamily="66" charset="0"/>
              </a:rPr>
              <a:t>Spintronics</a:t>
            </a:r>
            <a:endParaRPr lang="en-US" sz="2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cxnSp>
        <p:nvCxnSpPr>
          <p:cNvPr id="10" name="Connecteur droit 9"/>
          <p:cNvCxnSpPr/>
          <p:nvPr/>
        </p:nvCxnSpPr>
        <p:spPr>
          <a:xfrm flipH="1">
            <a:off x="1655026" y="4113076"/>
            <a:ext cx="1117470" cy="10943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2988520" y="4113076"/>
            <a:ext cx="215328" cy="10943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309703" y="2247081"/>
            <a:ext cx="8815735" cy="677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60954" tIns="30477" rIns="60954" bIns="30477">
            <a:spAutoFit/>
          </a:bodyPr>
          <a:lstStyle>
            <a:lvl1pPr defTabSz="609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6096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609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609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609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>
                <a:srgbClr val="FF0000"/>
              </a:buClr>
              <a:buFont typeface="Wingdings 2" pitchFamily="18" charset="2"/>
              <a:buChar char=""/>
            </a:pPr>
            <a:r>
              <a:rPr lang="en-US" sz="2000" dirty="0"/>
              <a:t>  Connecting material </a:t>
            </a:r>
            <a:r>
              <a:rPr lang="en-US" sz="2000" dirty="0" smtClean="0"/>
              <a:t>propertie</a:t>
            </a:r>
            <a:r>
              <a:rPr lang="en-US" sz="2000" dirty="0"/>
              <a:t>s (electronic, structural, optical,…) with quantum devices (sources </a:t>
            </a:r>
            <a:r>
              <a:rPr lang="en-US" sz="2000" dirty="0" smtClean="0"/>
              <a:t>and </a:t>
            </a:r>
            <a:r>
              <a:rPr lang="en-US" sz="2000" dirty="0"/>
              <a:t>detectors of light, magnetic spin memories,...) </a:t>
            </a:r>
          </a:p>
        </p:txBody>
      </p:sp>
    </p:spTree>
    <p:extLst>
      <p:ext uri="{BB962C8B-B14F-4D97-AF65-F5344CB8AC3E}">
        <p14:creationId xmlns:p14="http://schemas.microsoft.com/office/powerpoint/2010/main" val="20668985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732438" y="1465620"/>
            <a:ext cx="7857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3333FF"/>
                </a:solidFill>
                <a:latin typeface="+mn-lt"/>
              </a:rPr>
              <a:t>Quantum engineering </a:t>
            </a:r>
            <a:r>
              <a:rPr lang="en-GB" b="1" dirty="0">
                <a:solidFill>
                  <a:srgbClr val="3333FF"/>
                </a:solidFill>
                <a:latin typeface="+mn-lt"/>
              </a:rPr>
              <a:t>(low dimensional structures</a:t>
            </a:r>
            <a:r>
              <a:rPr lang="en-GB" b="1" dirty="0" smtClean="0">
                <a:solidFill>
                  <a:srgbClr val="3333FF"/>
                </a:solidFill>
                <a:latin typeface="+mn-lt"/>
              </a:rPr>
              <a:t>)</a:t>
            </a:r>
            <a:endParaRPr lang="en-GB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576" y="2564904"/>
            <a:ext cx="4887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3333FF"/>
                </a:solidFill>
                <a:latin typeface="+mn-lt"/>
              </a:rPr>
              <a:t>Exploring new phases of matter</a:t>
            </a:r>
          </a:p>
        </p:txBody>
      </p:sp>
      <p:sp>
        <p:nvSpPr>
          <p:cNvPr id="6" name="Rectangle 5"/>
          <p:cNvSpPr/>
          <p:nvPr/>
        </p:nvSpPr>
        <p:spPr>
          <a:xfrm>
            <a:off x="732437" y="3645024"/>
            <a:ext cx="72239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3333FF"/>
                </a:solidFill>
                <a:latin typeface="+mn-lt"/>
              </a:rPr>
              <a:t>Nano-optical systems </a:t>
            </a:r>
            <a:r>
              <a:rPr lang="en-GB" b="1" dirty="0">
                <a:solidFill>
                  <a:srgbClr val="3333FF"/>
                </a:solidFill>
                <a:latin typeface="+mn-lt"/>
              </a:rPr>
              <a:t>(beyond classical approximation</a:t>
            </a:r>
            <a:r>
              <a:rPr lang="en-GB" b="1" dirty="0" smtClean="0">
                <a:solidFill>
                  <a:srgbClr val="3333FF"/>
                </a:solidFill>
                <a:latin typeface="+mn-lt"/>
              </a:rPr>
              <a:t>)</a:t>
            </a:r>
            <a:endParaRPr lang="en-GB" sz="3200" b="1" dirty="0">
              <a:solidFill>
                <a:srgbClr val="3333FF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2436" y="4941168"/>
            <a:ext cx="47036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3333FF"/>
                </a:solidFill>
                <a:latin typeface="+mn-lt"/>
              </a:rPr>
              <a:t>Sensing </a:t>
            </a:r>
            <a:r>
              <a:rPr lang="en-GB" sz="2800" b="1" dirty="0" smtClean="0">
                <a:solidFill>
                  <a:srgbClr val="3333FF"/>
                </a:solidFill>
                <a:latin typeface="+mn-lt"/>
              </a:rPr>
              <a:t>the </a:t>
            </a:r>
            <a:r>
              <a:rPr lang="en-GB" sz="2800" b="1" dirty="0">
                <a:solidFill>
                  <a:srgbClr val="3333FF"/>
                </a:solidFill>
                <a:latin typeface="+mn-lt"/>
              </a:rPr>
              <a:t>quantum world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467544" y="260648"/>
            <a:ext cx="5057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solidFill>
                  <a:srgbClr val="FF0000"/>
                </a:solidFill>
              </a:rPr>
              <a:t>Our research objectives</a:t>
            </a:r>
            <a:endParaRPr lang="en-GB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02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e 39"/>
          <p:cNvGrpSpPr/>
          <p:nvPr/>
        </p:nvGrpSpPr>
        <p:grpSpPr>
          <a:xfrm>
            <a:off x="395536" y="1844825"/>
            <a:ext cx="3096343" cy="944790"/>
            <a:chOff x="467544" y="2132856"/>
            <a:chExt cx="3334747" cy="1020991"/>
          </a:xfrm>
        </p:grpSpPr>
        <p:cxnSp>
          <p:nvCxnSpPr>
            <p:cNvPr id="19" name="Connecteur droit 18"/>
            <p:cNvCxnSpPr/>
            <p:nvPr/>
          </p:nvCxnSpPr>
          <p:spPr>
            <a:xfrm>
              <a:off x="467544" y="3144165"/>
              <a:ext cx="504056" cy="0"/>
            </a:xfrm>
            <a:prstGeom prst="line">
              <a:avLst/>
            </a:prstGeom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971600" y="2132856"/>
              <a:ext cx="0" cy="1008112"/>
            </a:xfrm>
            <a:prstGeom prst="line">
              <a:avLst/>
            </a:prstGeom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>
              <a:off x="971600" y="2132856"/>
              <a:ext cx="432000" cy="0"/>
            </a:xfrm>
            <a:prstGeom prst="line">
              <a:avLst/>
            </a:prstGeom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/>
            <p:cNvCxnSpPr/>
            <p:nvPr/>
          </p:nvCxnSpPr>
          <p:spPr>
            <a:xfrm flipV="1">
              <a:off x="1403648" y="2132856"/>
              <a:ext cx="0" cy="1008112"/>
            </a:xfrm>
            <a:prstGeom prst="line">
              <a:avLst/>
            </a:prstGeom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 flipV="1">
              <a:off x="2797558" y="2145735"/>
              <a:ext cx="0" cy="1008112"/>
            </a:xfrm>
            <a:prstGeom prst="line">
              <a:avLst/>
            </a:prstGeom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>
              <a:off x="2797558" y="2145735"/>
              <a:ext cx="432000" cy="0"/>
            </a:xfrm>
            <a:prstGeom prst="line">
              <a:avLst/>
            </a:prstGeom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/>
          </p:nvCxnSpPr>
          <p:spPr>
            <a:xfrm flipV="1">
              <a:off x="3229606" y="2145735"/>
              <a:ext cx="0" cy="1008112"/>
            </a:xfrm>
            <a:prstGeom prst="line">
              <a:avLst/>
            </a:prstGeom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/>
            <p:cNvCxnSpPr/>
            <p:nvPr/>
          </p:nvCxnSpPr>
          <p:spPr>
            <a:xfrm>
              <a:off x="1399775" y="3144165"/>
              <a:ext cx="1404000" cy="0"/>
            </a:xfrm>
            <a:prstGeom prst="line">
              <a:avLst/>
            </a:prstGeom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/>
            <p:cNvCxnSpPr/>
            <p:nvPr/>
          </p:nvCxnSpPr>
          <p:spPr>
            <a:xfrm>
              <a:off x="3226227" y="3144165"/>
              <a:ext cx="576064" cy="0"/>
            </a:xfrm>
            <a:prstGeom prst="line">
              <a:avLst/>
            </a:prstGeom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/>
            <p:nvPr/>
          </p:nvCxnSpPr>
          <p:spPr>
            <a:xfrm flipH="1">
              <a:off x="1398171" y="2833196"/>
              <a:ext cx="1395786" cy="0"/>
            </a:xfrm>
            <a:prstGeom prst="line">
              <a:avLst/>
            </a:prstGeom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Picture 19" descr="C:\Users\damien\Desktop\contrast blanc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980728"/>
            <a:ext cx="2303611" cy="2159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e 3"/>
          <p:cNvGrpSpPr/>
          <p:nvPr/>
        </p:nvGrpSpPr>
        <p:grpSpPr>
          <a:xfrm>
            <a:off x="7524328" y="1471905"/>
            <a:ext cx="1152000" cy="612000"/>
            <a:chOff x="5838612" y="2636709"/>
            <a:chExt cx="1159426" cy="630995"/>
          </a:xfrm>
        </p:grpSpPr>
        <p:sp>
          <p:nvSpPr>
            <p:cNvPr id="44" name="Hexagone 43"/>
            <p:cNvSpPr/>
            <p:nvPr/>
          </p:nvSpPr>
          <p:spPr>
            <a:xfrm rot="18966341">
              <a:off x="5994811" y="2902204"/>
              <a:ext cx="229853" cy="215490"/>
            </a:xfrm>
            <a:prstGeom prst="hexagon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45" name="Hexagone 44"/>
            <p:cNvSpPr/>
            <p:nvPr/>
          </p:nvSpPr>
          <p:spPr>
            <a:xfrm rot="18966341">
              <a:off x="5838612" y="2748622"/>
              <a:ext cx="229854" cy="216681"/>
            </a:xfrm>
            <a:prstGeom prst="hexagon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46" name="Hexagone 45"/>
            <p:cNvSpPr/>
            <p:nvPr/>
          </p:nvSpPr>
          <p:spPr>
            <a:xfrm rot="18966341">
              <a:off x="6041798" y="2710524"/>
              <a:ext cx="231123" cy="216681"/>
            </a:xfrm>
            <a:prstGeom prst="hexagon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47" name="Hexagone 46"/>
            <p:cNvSpPr/>
            <p:nvPr/>
          </p:nvSpPr>
          <p:spPr>
            <a:xfrm rot="18966341">
              <a:off x="6201806" y="2861725"/>
              <a:ext cx="229854" cy="216681"/>
            </a:xfrm>
            <a:prstGeom prst="hexagon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48" name="Hexagone 47"/>
            <p:cNvSpPr/>
            <p:nvPr/>
          </p:nvSpPr>
          <p:spPr>
            <a:xfrm rot="18966341">
              <a:off x="6403721" y="2827198"/>
              <a:ext cx="231123" cy="216681"/>
            </a:xfrm>
            <a:prstGeom prst="hexagon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49" name="Hexagone 48"/>
            <p:cNvSpPr/>
            <p:nvPr/>
          </p:nvSpPr>
          <p:spPr>
            <a:xfrm rot="18966341">
              <a:off x="6247522" y="2674807"/>
              <a:ext cx="231123" cy="215491"/>
            </a:xfrm>
            <a:prstGeom prst="hexagon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50" name="Hexagone 49"/>
            <p:cNvSpPr/>
            <p:nvPr/>
          </p:nvSpPr>
          <p:spPr>
            <a:xfrm rot="18966341">
              <a:off x="6451978" y="2636709"/>
              <a:ext cx="229853" cy="215491"/>
            </a:xfrm>
            <a:prstGeom prst="hexagon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51" name="Hexagone 50"/>
            <p:cNvSpPr/>
            <p:nvPr/>
          </p:nvSpPr>
          <p:spPr>
            <a:xfrm rot="18966341">
              <a:off x="6611986" y="2787910"/>
              <a:ext cx="229853" cy="215490"/>
            </a:xfrm>
            <a:prstGeom prst="hexagon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52" name="Hexagone 51"/>
            <p:cNvSpPr/>
            <p:nvPr/>
          </p:nvSpPr>
          <p:spPr>
            <a:xfrm rot="18966341">
              <a:off x="6153549" y="3051023"/>
              <a:ext cx="231123" cy="216681"/>
            </a:xfrm>
            <a:prstGeom prst="hexagon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53" name="Hexagone 52"/>
            <p:cNvSpPr/>
            <p:nvPr/>
          </p:nvSpPr>
          <p:spPr>
            <a:xfrm rot="18966341">
              <a:off x="6358005" y="3012925"/>
              <a:ext cx="229853" cy="215491"/>
            </a:xfrm>
            <a:prstGeom prst="hexagon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54" name="Hexagone 53"/>
            <p:cNvSpPr/>
            <p:nvPr/>
          </p:nvSpPr>
          <p:spPr>
            <a:xfrm rot="18966341">
              <a:off x="6563730" y="2977209"/>
              <a:ext cx="229853" cy="215491"/>
            </a:xfrm>
            <a:prstGeom prst="hexagon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55" name="Hexagone 54"/>
            <p:cNvSpPr/>
            <p:nvPr/>
          </p:nvSpPr>
          <p:spPr>
            <a:xfrm rot="18966341">
              <a:off x="6768184" y="2937921"/>
              <a:ext cx="229854" cy="216681"/>
            </a:xfrm>
            <a:prstGeom prst="hexagon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pic>
        <p:nvPicPr>
          <p:cNvPr id="34" name="Image 33"/>
          <p:cNvPicPr>
            <a:picLocks noChangeAspect="1"/>
          </p:cNvPicPr>
          <p:nvPr/>
        </p:nvPicPr>
        <p:blipFill rotWithShape="1">
          <a:blip r:embed="rId3"/>
          <a:srcRect l="50572" t="62910" r="31513" b="1558"/>
          <a:stretch/>
        </p:blipFill>
        <p:spPr>
          <a:xfrm>
            <a:off x="6156176" y="1772816"/>
            <a:ext cx="1368152" cy="1367679"/>
          </a:xfrm>
          <a:prstGeom prst="rect">
            <a:avLst/>
          </a:prstGeom>
        </p:spPr>
      </p:pic>
      <p:sp>
        <p:nvSpPr>
          <p:cNvPr id="56" name="ZoneTexte 55"/>
          <p:cNvSpPr txBox="1"/>
          <p:nvPr/>
        </p:nvSpPr>
        <p:spPr>
          <a:xfrm>
            <a:off x="7308304" y="2708920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  <a:latin typeface="+mn-lt"/>
              </a:rPr>
              <a:t>Graphene</a:t>
            </a:r>
            <a:endParaRPr lang="fr-FR" sz="2400" b="1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57" name="Connecteur droit 56"/>
          <p:cNvCxnSpPr/>
          <p:nvPr/>
        </p:nvCxnSpPr>
        <p:spPr>
          <a:xfrm flipH="1">
            <a:off x="1272511" y="2132856"/>
            <a:ext cx="1296000" cy="0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67"/>
          <p:cNvCxnSpPr/>
          <p:nvPr/>
        </p:nvCxnSpPr>
        <p:spPr>
          <a:xfrm>
            <a:off x="3317038" y="6021015"/>
            <a:ext cx="534881" cy="0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27" y="1124744"/>
            <a:ext cx="2914787" cy="2015819"/>
          </a:xfrm>
          <a:prstGeom prst="rect">
            <a:avLst/>
          </a:prstGeom>
        </p:spPr>
      </p:pic>
      <p:grpSp>
        <p:nvGrpSpPr>
          <p:cNvPr id="20" name="Groupe 19"/>
          <p:cNvGrpSpPr/>
          <p:nvPr/>
        </p:nvGrpSpPr>
        <p:grpSpPr>
          <a:xfrm>
            <a:off x="3059832" y="908720"/>
            <a:ext cx="2304256" cy="1368152"/>
            <a:chOff x="4211960" y="1393783"/>
            <a:chExt cx="2210937" cy="1857636"/>
          </a:xfrm>
        </p:grpSpPr>
        <p:grpSp>
          <p:nvGrpSpPr>
            <p:cNvPr id="15" name="Groupe 14"/>
            <p:cNvGrpSpPr/>
            <p:nvPr/>
          </p:nvGrpSpPr>
          <p:grpSpPr>
            <a:xfrm>
              <a:off x="4211960" y="1556792"/>
              <a:ext cx="2210937" cy="1694627"/>
              <a:chOff x="3923928" y="2886500"/>
              <a:chExt cx="2210937" cy="1694627"/>
            </a:xfrm>
          </p:grpSpPr>
          <p:pic>
            <p:nvPicPr>
              <p:cNvPr id="7" name="Image 6"/>
              <p:cNvPicPr>
                <a:picLocks noChangeAspect="1"/>
              </p:cNvPicPr>
              <p:nvPr/>
            </p:nvPicPr>
            <p:blipFill rotWithShape="1">
              <a:blip r:embed="rId5"/>
              <a:srcRect l="17417" t="9325" r="12802" b="41539"/>
              <a:stretch/>
            </p:blipFill>
            <p:spPr>
              <a:xfrm>
                <a:off x="3923928" y="2886500"/>
                <a:ext cx="2210937" cy="1694627"/>
              </a:xfrm>
              <a:prstGeom prst="rect">
                <a:avLst/>
              </a:prstGeom>
            </p:spPr>
          </p:pic>
          <p:pic>
            <p:nvPicPr>
              <p:cNvPr id="13" name="Image 1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36096" y="4077072"/>
                <a:ext cx="664522" cy="451143"/>
              </a:xfrm>
              <a:prstGeom prst="rect">
                <a:avLst/>
              </a:prstGeom>
            </p:spPr>
          </p:pic>
          <p:pic>
            <p:nvPicPr>
              <p:cNvPr id="76" name="Image 7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23928" y="4077072"/>
                <a:ext cx="664522" cy="451143"/>
              </a:xfrm>
              <a:prstGeom prst="rect">
                <a:avLst/>
              </a:prstGeom>
            </p:spPr>
          </p:pic>
        </p:grpSp>
        <p:sp>
          <p:nvSpPr>
            <p:cNvPr id="18" name="Rectangle à coins arrondis 17"/>
            <p:cNvSpPr/>
            <p:nvPr/>
          </p:nvSpPr>
          <p:spPr>
            <a:xfrm>
              <a:off x="5004048" y="1628800"/>
              <a:ext cx="648072" cy="7200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9" name="Rectangle à coins arrondis 88"/>
            <p:cNvSpPr/>
            <p:nvPr/>
          </p:nvSpPr>
          <p:spPr>
            <a:xfrm>
              <a:off x="5940152" y="1393783"/>
              <a:ext cx="144016" cy="43204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2" name="ZoneTexte 21"/>
          <p:cNvSpPr txBox="1"/>
          <p:nvPr/>
        </p:nvSpPr>
        <p:spPr>
          <a:xfrm>
            <a:off x="0" y="188640"/>
            <a:ext cx="6259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3333FF"/>
                </a:solidFill>
                <a:latin typeface="+mn-lt"/>
              </a:rPr>
              <a:t>Quantum engineering </a:t>
            </a:r>
            <a:r>
              <a:rPr lang="en-GB" b="1" dirty="0">
                <a:solidFill>
                  <a:srgbClr val="3333FF"/>
                </a:solidFill>
                <a:latin typeface="+mn-lt"/>
              </a:rPr>
              <a:t>(low dimensional structures</a:t>
            </a:r>
            <a:r>
              <a:rPr lang="en-GB" b="1" dirty="0" smtClean="0">
                <a:solidFill>
                  <a:srgbClr val="3333FF"/>
                </a:solidFill>
                <a:latin typeface="+mn-lt"/>
              </a:rPr>
              <a:t>)</a:t>
            </a:r>
            <a:endParaRPr lang="en-GB" dirty="0">
              <a:latin typeface="+mn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11560" y="263691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chemeClr val="bg1"/>
                </a:solidFill>
                <a:latin typeface="+mn-lt"/>
              </a:rPr>
              <a:t>Heterostructure</a:t>
            </a:r>
            <a:r>
              <a:rPr lang="en-GB" b="1" dirty="0" smtClean="0">
                <a:solidFill>
                  <a:schemeClr val="bg1"/>
                </a:solidFill>
                <a:latin typeface="+mn-lt"/>
              </a:rPr>
              <a:t> materials</a:t>
            </a:r>
            <a:endParaRPr lang="en-GB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380" y="3717032"/>
            <a:ext cx="3828467" cy="2808312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467544" y="3284984"/>
            <a:ext cx="70909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+mn-lt"/>
              </a:rPr>
              <a:t>Artificial potentials for electrons and photons for the realisation of</a:t>
            </a:r>
          </a:p>
          <a:p>
            <a:r>
              <a:rPr lang="en-GB" sz="2000" b="1" i="1" dirty="0">
                <a:latin typeface="+mn-lt"/>
              </a:rPr>
              <a:t>q</a:t>
            </a:r>
            <a:r>
              <a:rPr lang="en-GB" sz="2000" b="1" i="1" dirty="0" smtClean="0">
                <a:latin typeface="+mn-lt"/>
              </a:rPr>
              <a:t>uantum </a:t>
            </a:r>
            <a:r>
              <a:rPr lang="en-GB" sz="2000" b="1" i="1" dirty="0">
                <a:latin typeface="+mn-lt"/>
              </a:rPr>
              <a:t>metamaterials and devices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084168" y="1709354"/>
            <a:ext cx="10599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solidFill>
                  <a:schemeClr val="bg1"/>
                </a:solidFill>
              </a:rPr>
              <a:t>Nitrogen</a:t>
            </a:r>
            <a:r>
              <a:rPr lang="fr-FR" sz="1400" dirty="0" smtClean="0">
                <a:solidFill>
                  <a:schemeClr val="bg1"/>
                </a:solidFill>
              </a:rPr>
              <a:t> </a:t>
            </a:r>
          </a:p>
          <a:p>
            <a:r>
              <a:rPr lang="fr-FR" sz="1400" dirty="0" err="1" smtClean="0">
                <a:solidFill>
                  <a:schemeClr val="bg1"/>
                </a:solidFill>
              </a:rPr>
              <a:t>doped</a:t>
            </a:r>
            <a:r>
              <a:rPr lang="fr-FR" sz="1400" dirty="0" smtClean="0">
                <a:solidFill>
                  <a:schemeClr val="bg1"/>
                </a:solidFill>
              </a:rPr>
              <a:t> site 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539552" y="119675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chemeClr val="bg1"/>
                </a:solidFill>
                <a:latin typeface="+mn-lt"/>
              </a:rPr>
              <a:t>Heterostructure</a:t>
            </a:r>
            <a:r>
              <a:rPr lang="en-GB" b="1" dirty="0" smtClean="0">
                <a:solidFill>
                  <a:schemeClr val="bg1"/>
                </a:solidFill>
                <a:latin typeface="+mn-lt"/>
              </a:rPr>
              <a:t> materials</a:t>
            </a:r>
            <a:endParaRPr lang="en-GB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83568" y="4437112"/>
            <a:ext cx="3659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Microscopical</a:t>
            </a:r>
            <a:r>
              <a:rPr lang="en-GB" dirty="0" smtClean="0"/>
              <a:t> vision of the matter </a:t>
            </a:r>
            <a:endParaRPr lang="en-GB" dirty="0"/>
          </a:p>
        </p:txBody>
      </p:sp>
      <p:sp>
        <p:nvSpPr>
          <p:cNvPr id="59" name="ZoneTexte 58"/>
          <p:cNvSpPr txBox="1"/>
          <p:nvPr/>
        </p:nvSpPr>
        <p:spPr>
          <a:xfrm>
            <a:off x="323528" y="5085184"/>
            <a:ext cx="4301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TEM</a:t>
            </a:r>
            <a:r>
              <a:rPr lang="en-GB" dirty="0" smtClean="0"/>
              <a:t> (transmission electron microscope)</a:t>
            </a:r>
            <a:endParaRPr lang="en-GB" dirty="0"/>
          </a:p>
        </p:txBody>
      </p:sp>
      <p:sp>
        <p:nvSpPr>
          <p:cNvPr id="60" name="ZoneTexte 59"/>
          <p:cNvSpPr txBox="1"/>
          <p:nvPr/>
        </p:nvSpPr>
        <p:spPr>
          <a:xfrm>
            <a:off x="323528" y="5445224"/>
            <a:ext cx="4108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STM</a:t>
            </a:r>
            <a:r>
              <a:rPr lang="en-GB" dirty="0" smtClean="0"/>
              <a:t> (scanning tunnelling microscope)</a:t>
            </a:r>
            <a:endParaRPr lang="en-GB" dirty="0"/>
          </a:p>
        </p:txBody>
      </p:sp>
      <p:sp>
        <p:nvSpPr>
          <p:cNvPr id="61" name="ZoneTexte 60"/>
          <p:cNvSpPr txBox="1"/>
          <p:nvPr/>
        </p:nvSpPr>
        <p:spPr>
          <a:xfrm>
            <a:off x="16558" y="620688"/>
            <a:ext cx="396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Exploring/exploiting the interfaces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86227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496" y="0"/>
            <a:ext cx="9144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800" b="1" dirty="0" smtClean="0">
                <a:solidFill>
                  <a:srgbClr val="3333FF"/>
                </a:solidFill>
                <a:latin typeface="Calibri" panose="020F0502020204030204"/>
              </a:rPr>
              <a:t>Quantum engineering </a:t>
            </a:r>
            <a:r>
              <a:rPr lang="en-GB" b="1" dirty="0">
                <a:solidFill>
                  <a:srgbClr val="3333FF"/>
                </a:solidFill>
                <a:latin typeface="Calibri" panose="020F0502020204030204"/>
              </a:rPr>
              <a:t>(low dimensional structures)</a:t>
            </a:r>
            <a:endParaRPr lang="en-GB" dirty="0">
              <a:solidFill>
                <a:srgbClr val="000000"/>
              </a:solidFill>
              <a:latin typeface="Calibri" panose="020F0502020204030204"/>
            </a:endParaRPr>
          </a:p>
          <a:p>
            <a:endParaRPr lang="en-GB" sz="1000" b="1" dirty="0" smtClean="0">
              <a:latin typeface="+mn-lt"/>
            </a:endParaRPr>
          </a:p>
          <a:p>
            <a:r>
              <a:rPr lang="en-GB" sz="2000" b="1" dirty="0" smtClean="0">
                <a:latin typeface="+mn-lt"/>
              </a:rPr>
              <a:t>Quantum </a:t>
            </a:r>
            <a:r>
              <a:rPr lang="en-GB" sz="2000" b="1" dirty="0">
                <a:latin typeface="+mn-lt"/>
              </a:rPr>
              <a:t>optoelectronic </a:t>
            </a:r>
            <a:r>
              <a:rPr lang="en-GB" sz="2000" b="1" dirty="0" smtClean="0">
                <a:latin typeface="+mn-lt"/>
              </a:rPr>
              <a:t>devices </a:t>
            </a:r>
            <a:r>
              <a:rPr lang="fr-FR" sz="2000" b="1" dirty="0" smtClean="0">
                <a:latin typeface="+mn-lt"/>
              </a:rPr>
              <a:t>(QC </a:t>
            </a:r>
            <a:r>
              <a:rPr lang="en-GB" sz="2000" b="1" dirty="0" smtClean="0">
                <a:latin typeface="+mn-lt"/>
              </a:rPr>
              <a:t>lasers</a:t>
            </a:r>
            <a:r>
              <a:rPr lang="en-GB" sz="2000" b="1" dirty="0">
                <a:latin typeface="+mn-lt"/>
              </a:rPr>
              <a:t>, </a:t>
            </a:r>
            <a:r>
              <a:rPr lang="en-GB" sz="2000" b="1" dirty="0" smtClean="0">
                <a:latin typeface="+mn-lt"/>
              </a:rPr>
              <a:t>integrated OPOs</a:t>
            </a:r>
            <a:r>
              <a:rPr lang="en-GB" sz="2000" b="1" dirty="0">
                <a:latin typeface="+mn-lt"/>
              </a:rPr>
              <a:t>, </a:t>
            </a:r>
            <a:r>
              <a:rPr lang="en-GB" sz="2000" b="1" dirty="0" smtClean="0">
                <a:latin typeface="+mn-lt"/>
              </a:rPr>
              <a:t>detectors):</a:t>
            </a:r>
          </a:p>
          <a:p>
            <a:r>
              <a:rPr lang="en-GB" sz="2000" b="1" dirty="0" smtClean="0">
                <a:solidFill>
                  <a:srgbClr val="FF0000"/>
                </a:solidFill>
                <a:latin typeface="+mn-lt"/>
              </a:rPr>
              <a:t>environmental sensing, energy harvesting, thermal/night vision</a:t>
            </a:r>
          </a:p>
        </p:txBody>
      </p:sp>
      <p:pic>
        <p:nvPicPr>
          <p:cNvPr id="1028" name="Picture 4" descr="http://www.lacompagniedubois.be/site/images/stories/v7/etudes/I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284984"/>
            <a:ext cx="1760005" cy="163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340768"/>
            <a:ext cx="3024337" cy="2016224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552431" y="3009831"/>
            <a:ext cx="2952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schemeClr val="bg1"/>
                </a:solidFill>
                <a:latin typeface="+mn-lt"/>
              </a:rPr>
              <a:t>M. </a:t>
            </a:r>
            <a:r>
              <a:rPr lang="en-US" dirty="0" err="1" smtClean="0">
                <a:solidFill>
                  <a:schemeClr val="bg1"/>
                </a:solidFill>
                <a:latin typeface="+mn-lt"/>
              </a:rPr>
              <a:t>Savanier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 et al., APL (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2013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) 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8" name="Image 37" descr="3-4.tif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340768"/>
            <a:ext cx="1800200" cy="1307693"/>
          </a:xfrm>
          <a:prstGeom prst="rect">
            <a:avLst/>
          </a:prstGeom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365104"/>
            <a:ext cx="4373488" cy="2054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3" descr="D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5" r="25574" b="28928"/>
          <a:stretch>
            <a:fillRect/>
          </a:stretch>
        </p:blipFill>
        <p:spPr bwMode="auto">
          <a:xfrm>
            <a:off x="179512" y="4556677"/>
            <a:ext cx="2363740" cy="1647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115616" y="3356992"/>
            <a:ext cx="3236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Non-linear integrated devices </a:t>
            </a:r>
            <a:endParaRPr lang="en-GB" dirty="0"/>
          </a:p>
        </p:txBody>
      </p:sp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157192"/>
            <a:ext cx="1827213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6012160" y="2276872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Antenna coupled detectors</a:t>
            </a:r>
            <a:endParaRPr lang="en-GB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24128" y="2636912"/>
            <a:ext cx="2016224" cy="165771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79512" y="4077072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Quantum cascade lasers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3417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766" y="25007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>
                <a:solidFill>
                  <a:srgbClr val="3333FF"/>
                </a:solidFill>
                <a:latin typeface="+mn-lt"/>
                <a:cs typeface="Arial" panose="020B0604020202020204" pitchFamily="34" charset="0"/>
              </a:rPr>
              <a:t>Quantum engineering</a:t>
            </a:r>
          </a:p>
          <a:p>
            <a:endParaRPr lang="en-GB" sz="800" dirty="0" smtClean="0">
              <a:latin typeface="+mn-lt"/>
              <a:cs typeface="Arial" panose="020B0604020202020204" pitchFamily="34" charset="0"/>
            </a:endParaRPr>
          </a:p>
          <a:p>
            <a:r>
              <a:rPr lang="en-GB" b="1" dirty="0" smtClean="0">
                <a:latin typeface="+mn-lt"/>
                <a:cs typeface="Arial" panose="020B0604020202020204" pitchFamily="34" charset="0"/>
              </a:rPr>
              <a:t>Integrated devices </a:t>
            </a:r>
            <a:r>
              <a:rPr lang="en-GB" b="1" dirty="0">
                <a:latin typeface="+mn-lt"/>
                <a:cs typeface="Arial" panose="020B0604020202020204" pitchFamily="34" charset="0"/>
              </a:rPr>
              <a:t>and </a:t>
            </a:r>
            <a:r>
              <a:rPr lang="en-GB" b="1" dirty="0" smtClean="0">
                <a:latin typeface="+mn-lt"/>
                <a:cs typeface="Arial" panose="020B0604020202020204" pitchFamily="34" charset="0"/>
              </a:rPr>
              <a:t>protocols for controlling non-classical states of light and matter</a:t>
            </a:r>
            <a:endParaRPr lang="en-GB" b="1" dirty="0">
              <a:latin typeface="+mn-lt"/>
              <a:cs typeface="Arial" panose="020B0604020202020204" pitchFamily="34" charset="0"/>
            </a:endParaRPr>
          </a:p>
          <a:p>
            <a:r>
              <a:rPr lang="en-GB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quantum cryptography and </a:t>
            </a:r>
            <a:r>
              <a:rPr lang="en-GB" dirty="0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information, quantum simulators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28800"/>
            <a:ext cx="1872208" cy="1872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e 3"/>
          <p:cNvGrpSpPr/>
          <p:nvPr/>
        </p:nvGrpSpPr>
        <p:grpSpPr>
          <a:xfrm>
            <a:off x="5724128" y="1412776"/>
            <a:ext cx="3096343" cy="944790"/>
            <a:chOff x="467544" y="2132856"/>
            <a:chExt cx="3334747" cy="1020991"/>
          </a:xfrm>
        </p:grpSpPr>
        <p:cxnSp>
          <p:nvCxnSpPr>
            <p:cNvPr id="5" name="Connecteur droit 4"/>
            <p:cNvCxnSpPr/>
            <p:nvPr/>
          </p:nvCxnSpPr>
          <p:spPr>
            <a:xfrm>
              <a:off x="467544" y="3144165"/>
              <a:ext cx="504056" cy="0"/>
            </a:xfrm>
            <a:prstGeom prst="line">
              <a:avLst/>
            </a:prstGeom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cteur droit 5"/>
            <p:cNvCxnSpPr/>
            <p:nvPr/>
          </p:nvCxnSpPr>
          <p:spPr>
            <a:xfrm flipV="1">
              <a:off x="971600" y="2132856"/>
              <a:ext cx="0" cy="1008112"/>
            </a:xfrm>
            <a:prstGeom prst="line">
              <a:avLst/>
            </a:prstGeom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6"/>
            <p:cNvCxnSpPr/>
            <p:nvPr/>
          </p:nvCxnSpPr>
          <p:spPr>
            <a:xfrm>
              <a:off x="971600" y="2132856"/>
              <a:ext cx="432000" cy="0"/>
            </a:xfrm>
            <a:prstGeom prst="line">
              <a:avLst/>
            </a:prstGeom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/>
          </p:nvCxnSpPr>
          <p:spPr>
            <a:xfrm flipV="1">
              <a:off x="1403648" y="2132856"/>
              <a:ext cx="0" cy="1008112"/>
            </a:xfrm>
            <a:prstGeom prst="line">
              <a:avLst/>
            </a:prstGeom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 flipV="1">
              <a:off x="2797558" y="2145735"/>
              <a:ext cx="0" cy="1008112"/>
            </a:xfrm>
            <a:prstGeom prst="line">
              <a:avLst/>
            </a:prstGeom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>
              <a:off x="2797558" y="2145735"/>
              <a:ext cx="432000" cy="0"/>
            </a:xfrm>
            <a:prstGeom prst="line">
              <a:avLst/>
            </a:prstGeom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>
            <a:xfrm flipV="1">
              <a:off x="3229606" y="2145735"/>
              <a:ext cx="0" cy="1008112"/>
            </a:xfrm>
            <a:prstGeom prst="line">
              <a:avLst/>
            </a:prstGeom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>
              <a:off x="1399775" y="3144165"/>
              <a:ext cx="1404000" cy="0"/>
            </a:xfrm>
            <a:prstGeom prst="line">
              <a:avLst/>
            </a:prstGeom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>
            <a:xfrm>
              <a:off x="3226227" y="3144165"/>
              <a:ext cx="576064" cy="0"/>
            </a:xfrm>
            <a:prstGeom prst="line">
              <a:avLst/>
            </a:prstGeom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/>
          </p:nvCxnSpPr>
          <p:spPr>
            <a:xfrm flipV="1">
              <a:off x="2070770" y="2348968"/>
              <a:ext cx="0" cy="792000"/>
            </a:xfrm>
            <a:prstGeom prst="line">
              <a:avLst/>
            </a:prstGeom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>
            <a:xfrm flipV="1">
              <a:off x="2086010" y="2348968"/>
              <a:ext cx="0" cy="792000"/>
            </a:xfrm>
            <a:prstGeom prst="line">
              <a:avLst/>
            </a:prstGeom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1412775"/>
            <a:ext cx="2507859" cy="180020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2230621"/>
            <a:ext cx="1719552" cy="97200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4806" y="1418698"/>
            <a:ext cx="1103999" cy="828000"/>
          </a:xfrm>
          <a:prstGeom prst="rect">
            <a:avLst/>
          </a:prstGeom>
        </p:spPr>
      </p:pic>
      <p:sp>
        <p:nvSpPr>
          <p:cNvPr id="20" name="Titre 1"/>
          <p:cNvSpPr txBox="1">
            <a:spLocks/>
          </p:cNvSpPr>
          <p:nvPr/>
        </p:nvSpPr>
        <p:spPr bwMode="auto">
          <a:xfrm>
            <a:off x="683568" y="3429000"/>
            <a:ext cx="3456384" cy="278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1600" dirty="0" smtClean="0">
                <a:latin typeface="Calibri" panose="020F0502020204030204" pitchFamily="34" charset="0"/>
              </a:rPr>
              <a:t>Electrically injected photon pair source</a:t>
            </a:r>
            <a:endParaRPr lang="en-GB" sz="1600" dirty="0">
              <a:latin typeface="Calibri" panose="020F0502020204030204" pitchFamily="34" charset="0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6"/>
          <a:srcRect t="37755"/>
          <a:stretch/>
        </p:blipFill>
        <p:spPr>
          <a:xfrm>
            <a:off x="144016" y="1340768"/>
            <a:ext cx="2016224" cy="123034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-7464" y="4005064"/>
            <a:ext cx="5371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+mn-lt"/>
              </a:rPr>
              <a:t>Hybrid </a:t>
            </a:r>
            <a:r>
              <a:rPr lang="en-GB" b="1" dirty="0" smtClean="0">
                <a:latin typeface="+mn-lt"/>
              </a:rPr>
              <a:t>organic/inorganic material and devices:</a:t>
            </a:r>
            <a:endParaRPr lang="en-GB" b="1" dirty="0">
              <a:latin typeface="+mn-lt"/>
            </a:endParaRPr>
          </a:p>
          <a:p>
            <a:r>
              <a:rPr lang="en-GB" dirty="0">
                <a:solidFill>
                  <a:srgbClr val="FF0000"/>
                </a:solidFill>
                <a:latin typeface="+mn-lt"/>
              </a:rPr>
              <a:t>information storage, </a:t>
            </a:r>
            <a:r>
              <a:rPr lang="en-GB" dirty="0" err="1" smtClean="0">
                <a:solidFill>
                  <a:srgbClr val="FF0000"/>
                </a:solidFill>
                <a:latin typeface="+mn-lt"/>
              </a:rPr>
              <a:t>spintronics</a:t>
            </a:r>
            <a:r>
              <a:rPr lang="en-GB" dirty="0" smtClean="0">
                <a:solidFill>
                  <a:srgbClr val="FF0000"/>
                </a:solidFill>
                <a:latin typeface="+mn-lt"/>
              </a:rPr>
              <a:t>, energy harvesting </a:t>
            </a:r>
            <a:endParaRPr lang="en-GB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5" name="Titre 1"/>
          <p:cNvSpPr txBox="1">
            <a:spLocks/>
          </p:cNvSpPr>
          <p:nvPr/>
        </p:nvSpPr>
        <p:spPr bwMode="auto">
          <a:xfrm>
            <a:off x="5292080" y="1052736"/>
            <a:ext cx="3456384" cy="278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1600" dirty="0" smtClean="0">
                <a:latin typeface="Calibri" panose="020F0502020204030204" pitchFamily="34" charset="0"/>
              </a:rPr>
              <a:t>Ion chains trapped</a:t>
            </a:r>
            <a:r>
              <a:rPr lang="fr-FR" sz="1600" dirty="0" smtClean="0">
                <a:latin typeface="Calibri" panose="020F0502020204030204" pitchFamily="34" charset="0"/>
              </a:rPr>
              <a:t> on a chip</a:t>
            </a:r>
            <a:endParaRPr lang="en-GB" sz="1600" dirty="0">
              <a:latin typeface="Calibri" panose="020F0502020204030204" pitchFamily="34" charset="0"/>
            </a:endParaRP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7"/>
          <a:srcRect l="2280" r="53306"/>
          <a:stretch/>
        </p:blipFill>
        <p:spPr>
          <a:xfrm>
            <a:off x="5220072" y="5373216"/>
            <a:ext cx="2210685" cy="1235954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0" y="6165304"/>
            <a:ext cx="34918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latin typeface="+mn-lt"/>
              </a:rPr>
              <a:t>micro heater </a:t>
            </a:r>
            <a:r>
              <a:rPr lang="en-GB" sz="1600" dirty="0" smtClean="0">
                <a:latin typeface="+mn-lt"/>
              </a:rPr>
              <a:t>for measuring  thermoelectricity of molecular layers </a:t>
            </a:r>
            <a:endParaRPr lang="en-GB" sz="1600" dirty="0">
              <a:latin typeface="+mn-l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910364" y="4618638"/>
            <a:ext cx="42124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latin typeface="+mn-lt"/>
              </a:rPr>
              <a:t>multiwall carbon nanotube contacted by ferromagnetic </a:t>
            </a:r>
            <a:r>
              <a:rPr lang="en-GB" sz="1600" dirty="0" smtClean="0">
                <a:latin typeface="+mn-lt"/>
              </a:rPr>
              <a:t>electrodes for organic </a:t>
            </a:r>
            <a:r>
              <a:rPr lang="en-GB" sz="1600" dirty="0" err="1" smtClean="0">
                <a:latin typeface="+mn-lt"/>
              </a:rPr>
              <a:t>spintronics</a:t>
            </a:r>
            <a:endParaRPr lang="en-GB" sz="1600" dirty="0">
              <a:latin typeface="+mn-lt"/>
            </a:endParaRPr>
          </a:p>
        </p:txBody>
      </p:sp>
      <p:grpSp>
        <p:nvGrpSpPr>
          <p:cNvPr id="35" name="Groupe 34"/>
          <p:cNvGrpSpPr/>
          <p:nvPr/>
        </p:nvGrpSpPr>
        <p:grpSpPr>
          <a:xfrm>
            <a:off x="7452322" y="5229200"/>
            <a:ext cx="1315179" cy="1476583"/>
            <a:chOff x="5498295" y="4369823"/>
            <a:chExt cx="2179858" cy="2325181"/>
          </a:xfrm>
        </p:grpSpPr>
        <p:pic>
          <p:nvPicPr>
            <p:cNvPr id="36" name="Image 3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19" t="21467" r="25601" b="31232"/>
            <a:stretch/>
          </p:blipFill>
          <p:spPr>
            <a:xfrm>
              <a:off x="5498295" y="4369823"/>
              <a:ext cx="2179858" cy="2325181"/>
            </a:xfrm>
            <a:prstGeom prst="rect">
              <a:avLst/>
            </a:prstGeom>
          </p:spPr>
        </p:pic>
        <p:sp>
          <p:nvSpPr>
            <p:cNvPr id="37" name="ZoneTexte 36"/>
            <p:cNvSpPr txBox="1"/>
            <p:nvPr/>
          </p:nvSpPr>
          <p:spPr>
            <a:xfrm>
              <a:off x="7155105" y="6381328"/>
              <a:ext cx="4683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solidFill>
                    <a:schemeClr val="bg1"/>
                  </a:solidFill>
                </a:rPr>
                <a:t>1 nm</a:t>
              </a:r>
              <a:endParaRPr lang="fr-FR" sz="1000" dirty="0">
                <a:solidFill>
                  <a:schemeClr val="bg1"/>
                </a:solidFill>
              </a:endParaRPr>
            </a:p>
          </p:txBody>
        </p:sp>
        <p:cxnSp>
          <p:nvCxnSpPr>
            <p:cNvPr id="38" name="Connecteur droit 37"/>
            <p:cNvCxnSpPr/>
            <p:nvPr/>
          </p:nvCxnSpPr>
          <p:spPr>
            <a:xfrm>
              <a:off x="7308304" y="6597352"/>
              <a:ext cx="162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e 60"/>
          <p:cNvGrpSpPr/>
          <p:nvPr/>
        </p:nvGrpSpPr>
        <p:grpSpPr>
          <a:xfrm>
            <a:off x="162837" y="4702922"/>
            <a:ext cx="3085304" cy="1537783"/>
            <a:chOff x="162837" y="4702922"/>
            <a:chExt cx="3085304" cy="1537783"/>
          </a:xfrm>
        </p:grpSpPr>
        <p:pic>
          <p:nvPicPr>
            <p:cNvPr id="46" name="Image 45"/>
            <p:cNvPicPr>
              <a:picLocks noChangeAspect="1"/>
            </p:cNvPicPr>
            <p:nvPr/>
          </p:nvPicPr>
          <p:blipFill rotWithShape="1">
            <a:blip r:embed="rId9"/>
            <a:srcRect l="87926" t="17454" r="-1440" b="66272"/>
            <a:stretch/>
          </p:blipFill>
          <p:spPr>
            <a:xfrm>
              <a:off x="2888101" y="5952673"/>
              <a:ext cx="360040" cy="288032"/>
            </a:xfrm>
            <a:prstGeom prst="rect">
              <a:avLst/>
            </a:prstGeom>
          </p:spPr>
        </p:pic>
        <p:pic>
          <p:nvPicPr>
            <p:cNvPr id="19" name="Imag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297" b="17999"/>
            <a:stretch/>
          </p:blipFill>
          <p:spPr>
            <a:xfrm>
              <a:off x="660376" y="4960598"/>
              <a:ext cx="2097492" cy="1222395"/>
            </a:xfrm>
            <a:prstGeom prst="rect">
              <a:avLst/>
            </a:prstGeom>
          </p:spPr>
        </p:pic>
        <p:cxnSp>
          <p:nvCxnSpPr>
            <p:cNvPr id="31" name="Connecteur droit 30"/>
            <p:cNvCxnSpPr/>
            <p:nvPr/>
          </p:nvCxnSpPr>
          <p:spPr>
            <a:xfrm>
              <a:off x="280475" y="5851214"/>
              <a:ext cx="576064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Connecteur droit avec flèche 32"/>
            <p:cNvCxnSpPr/>
            <p:nvPr/>
          </p:nvCxnSpPr>
          <p:spPr>
            <a:xfrm>
              <a:off x="280475" y="5851214"/>
              <a:ext cx="24966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Connecteur droit 38"/>
            <p:cNvCxnSpPr/>
            <p:nvPr/>
          </p:nvCxnSpPr>
          <p:spPr>
            <a:xfrm>
              <a:off x="2693251" y="5851214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Connecteur droit 40"/>
            <p:cNvCxnSpPr/>
            <p:nvPr/>
          </p:nvCxnSpPr>
          <p:spPr>
            <a:xfrm>
              <a:off x="3042658" y="5840581"/>
              <a:ext cx="0" cy="23423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ZoneTexte 41"/>
            <p:cNvSpPr txBox="1"/>
            <p:nvPr/>
          </p:nvSpPr>
          <p:spPr>
            <a:xfrm>
              <a:off x="276833" y="5491174"/>
              <a:ext cx="248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</a:t>
              </a:r>
              <a:endParaRPr lang="en-US" dirty="0"/>
            </a:p>
          </p:txBody>
        </p:sp>
        <p:cxnSp>
          <p:nvCxnSpPr>
            <p:cNvPr id="44" name="Connecteur droit 43"/>
            <p:cNvCxnSpPr/>
            <p:nvPr/>
          </p:nvCxnSpPr>
          <p:spPr>
            <a:xfrm flipV="1">
              <a:off x="1763688" y="4797152"/>
              <a:ext cx="0" cy="28803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46"/>
            <p:cNvCxnSpPr/>
            <p:nvPr/>
          </p:nvCxnSpPr>
          <p:spPr>
            <a:xfrm>
              <a:off x="2693251" y="5373216"/>
              <a:ext cx="349407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/>
            <p:cNvCxnSpPr/>
            <p:nvPr/>
          </p:nvCxnSpPr>
          <p:spPr>
            <a:xfrm>
              <a:off x="1763688" y="4797152"/>
              <a:ext cx="127897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50"/>
            <p:cNvCxnSpPr/>
            <p:nvPr/>
          </p:nvCxnSpPr>
          <p:spPr>
            <a:xfrm>
              <a:off x="3042658" y="4797152"/>
              <a:ext cx="0" cy="16344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/>
            <p:cNvCxnSpPr>
              <a:stCxn id="52" idx="4"/>
            </p:cNvCxnSpPr>
            <p:nvPr/>
          </p:nvCxnSpPr>
          <p:spPr>
            <a:xfrm>
              <a:off x="3038566" y="5265294"/>
              <a:ext cx="0" cy="10792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Ellipse 51"/>
            <p:cNvSpPr/>
            <p:nvPr/>
          </p:nvSpPr>
          <p:spPr>
            <a:xfrm>
              <a:off x="2894550" y="4949965"/>
              <a:ext cx="288032" cy="31532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V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ZoneTexte 55"/>
            <p:cNvSpPr txBox="1"/>
            <p:nvPr/>
          </p:nvSpPr>
          <p:spPr>
            <a:xfrm>
              <a:off x="2117216" y="5417906"/>
              <a:ext cx="6912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heater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57" name="ZoneTexte 56"/>
            <p:cNvSpPr txBox="1"/>
            <p:nvPr/>
          </p:nvSpPr>
          <p:spPr>
            <a:xfrm>
              <a:off x="162837" y="4702922"/>
              <a:ext cx="13981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molecular layer</a:t>
              </a:r>
              <a:endParaRPr lang="en-US" sz="1400" dirty="0"/>
            </a:p>
          </p:txBody>
        </p:sp>
        <p:cxnSp>
          <p:nvCxnSpPr>
            <p:cNvPr id="59" name="Connecteur droit avec flèche 58"/>
            <p:cNvCxnSpPr>
              <a:stCxn id="57" idx="2"/>
            </p:cNvCxnSpPr>
            <p:nvPr/>
          </p:nvCxnSpPr>
          <p:spPr>
            <a:xfrm>
              <a:off x="861907" y="5010699"/>
              <a:ext cx="254532" cy="121169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7445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upra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1802909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39552" y="3068960"/>
            <a:ext cx="28712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 smtClean="0"/>
              <a:t>Orders in competition, </a:t>
            </a:r>
            <a:r>
              <a:rPr lang="en-GB" sz="1400" dirty="0" err="1" smtClean="0"/>
              <a:t>Nematicity</a:t>
            </a:r>
            <a:r>
              <a:rPr lang="en-GB" sz="1400" dirty="0" smtClean="0"/>
              <a:t> </a:t>
            </a:r>
          </a:p>
          <a:p>
            <a:pPr algn="ctr"/>
            <a:r>
              <a:rPr lang="en-GB" sz="1400" dirty="0" smtClean="0"/>
              <a:t>in  High-Tc Superconductors</a:t>
            </a:r>
            <a:endParaRPr lang="en-GB" sz="1400" dirty="0"/>
          </a:p>
          <a:p>
            <a:pPr algn="ctr"/>
            <a:r>
              <a:rPr lang="en-GB" sz="1400" dirty="0" smtClean="0"/>
              <a:t>(</a:t>
            </a:r>
            <a:r>
              <a:rPr lang="en-GB" sz="1400" dirty="0" err="1" smtClean="0"/>
              <a:t>Cuprates</a:t>
            </a:r>
            <a:r>
              <a:rPr lang="en-GB" sz="1400" dirty="0" smtClean="0"/>
              <a:t>  </a:t>
            </a:r>
            <a:r>
              <a:rPr lang="en-GB" sz="1400" dirty="0" err="1" smtClean="0"/>
              <a:t>pnicitides</a:t>
            </a:r>
            <a:r>
              <a:rPr lang="en-GB" sz="1400" dirty="0" smtClean="0"/>
              <a:t>)</a:t>
            </a:r>
            <a:endParaRPr lang="en-US" sz="1400" baseline="-25000" dirty="0">
              <a:cs typeface="Times New Roman" pitchFamily="18" charset="0"/>
            </a:endParaRPr>
          </a:p>
        </p:txBody>
      </p:sp>
      <p:pic>
        <p:nvPicPr>
          <p:cNvPr id="7" name="Image 53" descr="Dispo champ électriqu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672" y="4077072"/>
            <a:ext cx="2736304" cy="205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e 7"/>
          <p:cNvGrpSpPr/>
          <p:nvPr/>
        </p:nvGrpSpPr>
        <p:grpSpPr>
          <a:xfrm>
            <a:off x="5508104" y="4005064"/>
            <a:ext cx="2808312" cy="2142728"/>
            <a:chOff x="381000" y="1490249"/>
            <a:chExt cx="4114800" cy="3081751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2290" y="1490249"/>
              <a:ext cx="4013510" cy="3005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/>
            <p:nvPr/>
          </p:nvSpPr>
          <p:spPr>
            <a:xfrm>
              <a:off x="381000" y="4191000"/>
              <a:ext cx="3048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5233025" y="6021288"/>
            <a:ext cx="2987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Higgs in superconductors</a:t>
            </a:r>
            <a:endParaRPr lang="en-GB" sz="1400" dirty="0"/>
          </a:p>
        </p:txBody>
      </p:sp>
      <p:sp>
        <p:nvSpPr>
          <p:cNvPr id="6" name="ZoneTexte 5"/>
          <p:cNvSpPr txBox="1"/>
          <p:nvPr/>
        </p:nvSpPr>
        <p:spPr>
          <a:xfrm>
            <a:off x="395536" y="5733256"/>
            <a:ext cx="25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 smtClean="0"/>
              <a:t>Spintronics</a:t>
            </a:r>
            <a:r>
              <a:rPr lang="en-GB" sz="1400" dirty="0" smtClean="0"/>
              <a:t> in </a:t>
            </a:r>
            <a:r>
              <a:rPr lang="en-GB" sz="1400" dirty="0" err="1" smtClean="0"/>
              <a:t>Mutiferroics</a:t>
            </a:r>
            <a:endParaRPr lang="en-GB" sz="1400" dirty="0"/>
          </a:p>
        </p:txBody>
      </p:sp>
      <p:sp>
        <p:nvSpPr>
          <p:cNvPr id="2" name="Rectangle 1"/>
          <p:cNvSpPr/>
          <p:nvPr/>
        </p:nvSpPr>
        <p:spPr>
          <a:xfrm>
            <a:off x="251520" y="116632"/>
            <a:ext cx="80648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Exploring new phases of matter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 smtClean="0">
                <a:latin typeface="+mn-lt"/>
              </a:rPr>
              <a:t>Superconductivity</a:t>
            </a:r>
            <a:r>
              <a:rPr lang="en-GB" b="1" dirty="0">
                <a:latin typeface="+mn-lt"/>
              </a:rPr>
              <a:t>, </a:t>
            </a:r>
            <a:r>
              <a:rPr lang="en-GB" b="1" dirty="0" err="1" smtClean="0">
                <a:latin typeface="+mn-lt"/>
              </a:rPr>
              <a:t>multiferroics</a:t>
            </a:r>
            <a:r>
              <a:rPr lang="en-GB" b="1" dirty="0" smtClean="0">
                <a:latin typeface="+mn-lt"/>
              </a:rPr>
              <a:t> material, quantum fluids of light</a:t>
            </a:r>
          </a:p>
          <a:p>
            <a:r>
              <a:rPr lang="en-GB" dirty="0">
                <a:solidFill>
                  <a:srgbClr val="FF0000"/>
                </a:solidFill>
                <a:latin typeface="+mn-lt"/>
              </a:rPr>
              <a:t>e</a:t>
            </a:r>
            <a:r>
              <a:rPr lang="en-GB" dirty="0" smtClean="0">
                <a:solidFill>
                  <a:srgbClr val="FF0000"/>
                </a:solidFill>
                <a:latin typeface="+mn-lt"/>
              </a:rPr>
              <a:t>nergy saving, reduced consumption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0" y="2132856"/>
            <a:ext cx="3644012" cy="1182428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5652120" y="1772816"/>
            <a:ext cx="1979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Superfluid </a:t>
            </a:r>
            <a:r>
              <a:rPr lang="en-GB" sz="1400" dirty="0" err="1" smtClean="0"/>
              <a:t>polaritons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49034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8392998"/>
              </p:ext>
            </p:extLst>
          </p:nvPr>
        </p:nvGraphicFramePr>
        <p:xfrm>
          <a:off x="2123728" y="1124744"/>
          <a:ext cx="1872208" cy="18722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8" name="Image" r:id="rId3" imgW="7619040" imgH="7619040" progId="Photoshop.Image.6">
                  <p:embed/>
                </p:oleObj>
              </mc:Choice>
              <mc:Fallback>
                <p:oleObj name="Image" r:id="rId3" imgW="7619040" imgH="7619040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3728" y="1124744"/>
                        <a:ext cx="1872208" cy="18722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179512" y="-609"/>
            <a:ext cx="691276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400" b="1" dirty="0">
                <a:solidFill>
                  <a:srgbClr val="3333FF"/>
                </a:solidFill>
              </a:rPr>
              <a:t>Exploring new phases of matter</a:t>
            </a:r>
          </a:p>
          <a:p>
            <a:endParaRPr lang="en-GB" sz="800" dirty="0" smtClean="0"/>
          </a:p>
          <a:p>
            <a:r>
              <a:rPr lang="en-GB" b="1" dirty="0" smtClean="0"/>
              <a:t>Nano-particles, </a:t>
            </a:r>
            <a:r>
              <a:rPr lang="en-GB" b="1" dirty="0" err="1" smtClean="0"/>
              <a:t>nano</a:t>
            </a:r>
            <a:r>
              <a:rPr lang="en-GB" b="1" dirty="0" smtClean="0"/>
              <a:t>-alloys, </a:t>
            </a:r>
            <a:r>
              <a:rPr lang="en-GB" b="1" dirty="0" err="1" smtClean="0"/>
              <a:t>nano</a:t>
            </a:r>
            <a:r>
              <a:rPr lang="en-GB" b="1" dirty="0" smtClean="0"/>
              <a:t>-crystals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pollution control, sustainable development, green tech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5" name="Picture 3" descr="C:\Users\ChR\Documents\Communication\Image ARM_200CFEG_Fe2O3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509120"/>
            <a:ext cx="223224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6056" y="3933056"/>
            <a:ext cx="3062013" cy="266429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51520" y="3429000"/>
            <a:ext cx="4083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nano</a:t>
            </a:r>
            <a:r>
              <a:rPr lang="en-GB" dirty="0">
                <a:solidFill>
                  <a:srgbClr val="FF0000"/>
                </a:solidFill>
              </a:rPr>
              <a:t>/medicine </a:t>
            </a:r>
            <a:r>
              <a:rPr lang="en-GB" dirty="0" smtClean="0">
                <a:solidFill>
                  <a:srgbClr val="FF0000"/>
                </a:solidFill>
              </a:rPr>
              <a:t>(</a:t>
            </a:r>
            <a:r>
              <a:rPr lang="en-GB" dirty="0" err="1" smtClean="0">
                <a:solidFill>
                  <a:srgbClr val="FF0000"/>
                </a:solidFill>
              </a:rPr>
              <a:t>natox</a:t>
            </a:r>
            <a:r>
              <a:rPr lang="en-GB" dirty="0">
                <a:solidFill>
                  <a:srgbClr val="FF0000"/>
                </a:solidFill>
              </a:rPr>
              <a:t>, </a:t>
            </a:r>
            <a:r>
              <a:rPr lang="en-GB" dirty="0" err="1">
                <a:solidFill>
                  <a:srgbClr val="FF0000"/>
                </a:solidFill>
              </a:rPr>
              <a:t>nano</a:t>
            </a:r>
            <a:r>
              <a:rPr lang="en-GB" dirty="0">
                <a:solidFill>
                  <a:srgbClr val="FF0000"/>
                </a:solidFill>
              </a:rPr>
              <a:t>-life-cycle)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6096" y="836712"/>
            <a:ext cx="3168352" cy="2196983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-13671" y="3933056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 smtClean="0">
                <a:latin typeface="+mn-lt"/>
              </a:rPr>
              <a:t>Iron</a:t>
            </a:r>
            <a:r>
              <a:rPr lang="fr-FR" sz="1600" dirty="0" smtClean="0">
                <a:latin typeface="+mn-lt"/>
              </a:rPr>
              <a:t> </a:t>
            </a:r>
            <a:r>
              <a:rPr lang="fr-FR" sz="1600" dirty="0" err="1" smtClean="0">
                <a:latin typeface="+mn-lt"/>
              </a:rPr>
              <a:t>oxide</a:t>
            </a:r>
            <a:r>
              <a:rPr lang="fr-FR" sz="1600" dirty="0" smtClean="0">
                <a:latin typeface="+mn-lt"/>
              </a:rPr>
              <a:t> nanoparticles for </a:t>
            </a:r>
            <a:r>
              <a:rPr lang="fr-FR" sz="1600" dirty="0" err="1" smtClean="0">
                <a:latin typeface="+mn-lt"/>
              </a:rPr>
              <a:t>localized</a:t>
            </a:r>
            <a:endParaRPr lang="fr-FR" sz="1600" dirty="0" smtClean="0">
              <a:latin typeface="+mn-lt"/>
            </a:endParaRPr>
          </a:p>
          <a:p>
            <a:pPr algn="ctr"/>
            <a:r>
              <a:rPr lang="fr-FR" sz="1600" dirty="0" smtClean="0">
                <a:latin typeface="+mn-lt"/>
              </a:rPr>
              <a:t> </a:t>
            </a:r>
            <a:r>
              <a:rPr lang="fr-FR" sz="1600" dirty="0" err="1" smtClean="0">
                <a:latin typeface="+mn-lt"/>
              </a:rPr>
              <a:t>heat</a:t>
            </a:r>
            <a:r>
              <a:rPr lang="fr-FR" sz="1600" dirty="0" smtClean="0">
                <a:latin typeface="+mn-lt"/>
              </a:rPr>
              <a:t> </a:t>
            </a:r>
            <a:r>
              <a:rPr lang="fr-FR" sz="1600" dirty="0" err="1" smtClean="0">
                <a:latin typeface="+mn-lt"/>
              </a:rPr>
              <a:t>treatment</a:t>
            </a:r>
            <a:r>
              <a:rPr lang="fr-FR" sz="1600" dirty="0" smtClean="0">
                <a:latin typeface="+mn-lt"/>
              </a:rPr>
              <a:t> by </a:t>
            </a:r>
            <a:r>
              <a:rPr lang="fr-FR" sz="1600" dirty="0" err="1" smtClean="0">
                <a:latin typeface="+mn-lt"/>
              </a:rPr>
              <a:t>magnetic</a:t>
            </a:r>
            <a:r>
              <a:rPr lang="fr-FR" sz="1600" dirty="0" smtClean="0">
                <a:latin typeface="+mn-lt"/>
              </a:rPr>
              <a:t> </a:t>
            </a:r>
            <a:r>
              <a:rPr lang="fr-FR" sz="1600" dirty="0" err="1" smtClean="0">
                <a:latin typeface="+mn-lt"/>
              </a:rPr>
              <a:t>hyperthermia</a:t>
            </a:r>
            <a:r>
              <a:rPr lang="fr-FR" sz="1600" dirty="0" smtClean="0">
                <a:latin typeface="+mn-lt"/>
              </a:rPr>
              <a:t> </a:t>
            </a:r>
            <a:endParaRPr lang="fr-FR" sz="1600" dirty="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47864" y="5582967"/>
            <a:ext cx="26151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 smtClean="0">
                <a:latin typeface="+mn-lt"/>
              </a:rPr>
              <a:t>life-cycle of </a:t>
            </a:r>
            <a:r>
              <a:rPr lang="en-GB" sz="1600" dirty="0" smtClean="0">
                <a:latin typeface="+mn-lt"/>
              </a:rPr>
              <a:t> </a:t>
            </a:r>
            <a:endParaRPr lang="en-GB" sz="1600" dirty="0" smtClean="0">
              <a:latin typeface="+mn-lt"/>
            </a:endParaRPr>
          </a:p>
          <a:p>
            <a:pPr algn="r"/>
            <a:r>
              <a:rPr lang="en-GB" sz="1600" dirty="0" smtClean="0">
                <a:latin typeface="+mn-lt"/>
              </a:rPr>
              <a:t>iron-oxide </a:t>
            </a:r>
            <a:r>
              <a:rPr lang="en-GB" sz="1600" dirty="0" smtClean="0">
                <a:latin typeface="+mn-lt"/>
              </a:rPr>
              <a:t>nanoparticles</a:t>
            </a:r>
          </a:p>
          <a:p>
            <a:pPr algn="r"/>
            <a:r>
              <a:rPr lang="en-GB" sz="1600" dirty="0" smtClean="0">
                <a:latin typeface="+mn-lt"/>
              </a:rPr>
              <a:t>in biological </a:t>
            </a:r>
            <a:r>
              <a:rPr lang="en-GB" sz="1600" dirty="0" smtClean="0">
                <a:latin typeface="+mn-lt"/>
              </a:rPr>
              <a:t>environment</a:t>
            </a:r>
            <a:endParaRPr lang="fr-FR" sz="1600" dirty="0">
              <a:latin typeface="+mn-lt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524328" y="1700808"/>
            <a:ext cx="1381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CuAu</a:t>
            </a:r>
            <a:r>
              <a:rPr lang="fr-FR" dirty="0" smtClean="0"/>
              <a:t>//TiO</a:t>
            </a:r>
            <a:r>
              <a:rPr lang="fr-FR" baseline="-25000" dirty="0" smtClean="0"/>
              <a:t>2</a:t>
            </a:r>
            <a:endParaRPr lang="fr-FR" baseline="-25000" dirty="0"/>
          </a:p>
        </p:txBody>
      </p:sp>
      <p:sp>
        <p:nvSpPr>
          <p:cNvPr id="20" name="Flèche droite 19"/>
          <p:cNvSpPr/>
          <p:nvPr/>
        </p:nvSpPr>
        <p:spPr>
          <a:xfrm>
            <a:off x="7106566" y="1002158"/>
            <a:ext cx="216024" cy="36000"/>
          </a:xfrm>
          <a:prstGeom prst="rightArrow">
            <a:avLst>
              <a:gd name="adj1" fmla="val 50000"/>
              <a:gd name="adj2" fmla="val 69841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504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9512" y="260648"/>
            <a:ext cx="842493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3333FF"/>
                </a:solidFill>
              </a:rPr>
              <a:t>Nano-optical systems </a:t>
            </a:r>
            <a:r>
              <a:rPr lang="en-GB" sz="1400" b="1" dirty="0" smtClean="0">
                <a:solidFill>
                  <a:srgbClr val="3333FF"/>
                </a:solidFill>
              </a:rPr>
              <a:t>(beyond classical approximation)</a:t>
            </a:r>
            <a:r>
              <a:rPr lang="en-GB" sz="2400" b="1" dirty="0" smtClean="0">
                <a:solidFill>
                  <a:srgbClr val="3333FF"/>
                </a:solidFill>
              </a:rPr>
              <a:t>.</a:t>
            </a:r>
          </a:p>
          <a:p>
            <a:endParaRPr lang="en-GB" dirty="0" smtClean="0"/>
          </a:p>
          <a:p>
            <a:r>
              <a:rPr lang="en-GB" dirty="0" smtClean="0"/>
              <a:t>Nano-</a:t>
            </a:r>
            <a:r>
              <a:rPr lang="en-GB" dirty="0" err="1" smtClean="0"/>
              <a:t>optomechanics</a:t>
            </a:r>
            <a:r>
              <a:rPr lang="en-GB" dirty="0" smtClean="0"/>
              <a:t>, </a:t>
            </a:r>
            <a:r>
              <a:rPr lang="en-GB" dirty="0" err="1" smtClean="0"/>
              <a:t>optomechanical</a:t>
            </a:r>
            <a:r>
              <a:rPr lang="en-GB" dirty="0" smtClean="0"/>
              <a:t> sensors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Ultrasensitive detection (masses and distances)</a:t>
            </a:r>
          </a:p>
          <a:p>
            <a:endParaRPr lang="en-GB" dirty="0">
              <a:solidFill>
                <a:srgbClr val="FF0000"/>
              </a:solidFill>
            </a:endParaRPr>
          </a:p>
          <a:p>
            <a:endParaRPr lang="en-GB" dirty="0" smtClean="0">
              <a:solidFill>
                <a:srgbClr val="FF0000"/>
              </a:solidFill>
            </a:endParaRPr>
          </a:p>
          <a:p>
            <a:endParaRPr lang="en-GB" dirty="0">
              <a:solidFill>
                <a:srgbClr val="FF0000"/>
              </a:solidFill>
            </a:endParaRPr>
          </a:p>
          <a:p>
            <a:endParaRPr lang="en-GB" dirty="0" smtClean="0">
              <a:solidFill>
                <a:srgbClr val="FF0000"/>
              </a:solidFill>
            </a:endParaRPr>
          </a:p>
          <a:p>
            <a:endParaRPr lang="en-GB" dirty="0">
              <a:solidFill>
                <a:srgbClr val="FF0000"/>
              </a:solidFill>
            </a:endParaRPr>
          </a:p>
          <a:p>
            <a:endParaRPr lang="en-GB" dirty="0" smtClean="0">
              <a:solidFill>
                <a:srgbClr val="FF0000"/>
              </a:solidFill>
            </a:endParaRPr>
          </a:p>
          <a:p>
            <a:endParaRPr lang="en-GB" dirty="0" smtClean="0">
              <a:solidFill>
                <a:srgbClr val="FF0000"/>
              </a:solidFill>
            </a:endParaRPr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Nano-electronics, </a:t>
            </a:r>
            <a:r>
              <a:rPr lang="en-GB" dirty="0" err="1" smtClean="0"/>
              <a:t>nano</a:t>
            </a:r>
            <a:r>
              <a:rPr lang="en-GB" dirty="0" smtClean="0"/>
              <a:t>-antenna, </a:t>
            </a:r>
            <a:r>
              <a:rPr lang="en-GB" dirty="0" err="1" smtClean="0"/>
              <a:t>nano-plasmonic</a:t>
            </a:r>
            <a:endParaRPr lang="en-GB" dirty="0" smtClean="0"/>
          </a:p>
          <a:p>
            <a:r>
              <a:rPr lang="en-GB" dirty="0" smtClean="0">
                <a:solidFill>
                  <a:srgbClr val="FF0000"/>
                </a:solidFill>
              </a:rPr>
              <a:t>Microwave devices operating in new frequency widows (100GHz – 10THz )</a:t>
            </a:r>
          </a:p>
        </p:txBody>
      </p:sp>
      <p:pic>
        <p:nvPicPr>
          <p:cNvPr id="3" name="Image 2" descr="ImageDisqueGuid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1" b="24371"/>
          <a:stretch/>
        </p:blipFill>
        <p:spPr>
          <a:xfrm>
            <a:off x="395536" y="1700808"/>
            <a:ext cx="2376264" cy="1624053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457" y="1556792"/>
            <a:ext cx="4170047" cy="2016224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 rotWithShape="1">
          <a:blip r:embed="rId4"/>
          <a:srcRect l="5233" b="12666"/>
          <a:stretch/>
        </p:blipFill>
        <p:spPr>
          <a:xfrm>
            <a:off x="251520" y="4869160"/>
            <a:ext cx="3102063" cy="1737703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464" y="4869161"/>
            <a:ext cx="1152128" cy="9361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8" y="6021288"/>
            <a:ext cx="30998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  <a:latin typeface="+mn-lt"/>
              </a:rPr>
              <a:t>Dielectric </a:t>
            </a:r>
            <a:r>
              <a:rPr lang="en-GB" sz="1600" dirty="0" err="1" smtClean="0">
                <a:solidFill>
                  <a:schemeClr val="bg1"/>
                </a:solidFill>
                <a:latin typeface="+mn-lt"/>
              </a:rPr>
              <a:t>nano</a:t>
            </a:r>
            <a:r>
              <a:rPr lang="en-GB" sz="1600" dirty="0" smtClean="0">
                <a:solidFill>
                  <a:schemeClr val="bg1"/>
                </a:solidFill>
                <a:latin typeface="+mn-lt"/>
              </a:rPr>
              <a:t>-antennas for </a:t>
            </a:r>
          </a:p>
          <a:p>
            <a:r>
              <a:rPr lang="en-GB" sz="1600" dirty="0" smtClean="0">
                <a:solidFill>
                  <a:schemeClr val="bg1"/>
                </a:solidFill>
                <a:latin typeface="+mn-lt"/>
              </a:rPr>
              <a:t>giant nonlinear field enhancement </a:t>
            </a:r>
            <a:endParaRPr lang="en-GB" sz="160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67" name="Group 55"/>
          <p:cNvGrpSpPr>
            <a:grpSpLocks/>
          </p:cNvGrpSpPr>
          <p:nvPr/>
        </p:nvGrpSpPr>
        <p:grpSpPr bwMode="auto">
          <a:xfrm>
            <a:off x="4860032" y="5229200"/>
            <a:ext cx="1296144" cy="1341884"/>
            <a:chOff x="1592" y="2630"/>
            <a:chExt cx="1074" cy="936"/>
          </a:xfrm>
        </p:grpSpPr>
        <p:sp>
          <p:nvSpPr>
            <p:cNvPr id="68" name="Line 176"/>
            <p:cNvSpPr>
              <a:spLocks noChangeShapeType="1"/>
            </p:cNvSpPr>
            <p:nvPr/>
          </p:nvSpPr>
          <p:spPr bwMode="auto">
            <a:xfrm flipH="1" flipV="1">
              <a:off x="1959" y="3376"/>
              <a:ext cx="4" cy="1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69" name="Groupe 43"/>
            <p:cNvGrpSpPr>
              <a:grpSpLocks/>
            </p:cNvGrpSpPr>
            <p:nvPr/>
          </p:nvGrpSpPr>
          <p:grpSpPr bwMode="auto">
            <a:xfrm>
              <a:off x="1887" y="3039"/>
              <a:ext cx="152" cy="408"/>
              <a:chOff x="4378221" y="1110170"/>
              <a:chExt cx="1347876" cy="647608"/>
            </a:xfrm>
          </p:grpSpPr>
          <p:sp>
            <p:nvSpPr>
              <p:cNvPr id="87" name="Cube 86"/>
              <p:cNvSpPr/>
              <p:nvPr/>
            </p:nvSpPr>
            <p:spPr>
              <a:xfrm>
                <a:off x="4387086" y="1538734"/>
                <a:ext cx="1339011" cy="219044"/>
              </a:xfrm>
              <a:prstGeom prst="cube">
                <a:avLst>
                  <a:gd name="adj" fmla="val 3941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8" name="Cube 87"/>
              <p:cNvSpPr/>
              <p:nvPr/>
            </p:nvSpPr>
            <p:spPr>
              <a:xfrm>
                <a:off x="4378221" y="1413339"/>
                <a:ext cx="1347876" cy="212695"/>
              </a:xfrm>
              <a:prstGeom prst="cube">
                <a:avLst>
                  <a:gd name="adj" fmla="val 3941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89" name="Cube 88"/>
              <p:cNvSpPr/>
              <p:nvPr/>
            </p:nvSpPr>
            <p:spPr>
              <a:xfrm>
                <a:off x="4378221" y="1340324"/>
                <a:ext cx="1347876" cy="171426"/>
              </a:xfrm>
              <a:prstGeom prst="cube">
                <a:avLst>
                  <a:gd name="adj" fmla="val 39410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90" name="Cube 89"/>
              <p:cNvSpPr/>
              <p:nvPr/>
            </p:nvSpPr>
            <p:spPr>
              <a:xfrm>
                <a:off x="4378221" y="1232390"/>
                <a:ext cx="1347876" cy="169839"/>
              </a:xfrm>
              <a:prstGeom prst="cube">
                <a:avLst>
                  <a:gd name="adj" fmla="val 3941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91" name="Cube 90"/>
              <p:cNvSpPr/>
              <p:nvPr/>
            </p:nvSpPr>
            <p:spPr>
              <a:xfrm>
                <a:off x="4378221" y="1110170"/>
                <a:ext cx="1347876" cy="214282"/>
              </a:xfrm>
              <a:prstGeom prst="cube">
                <a:avLst>
                  <a:gd name="adj" fmla="val 3941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70" name="Groupe 49"/>
            <p:cNvGrpSpPr>
              <a:grpSpLocks/>
            </p:cNvGrpSpPr>
            <p:nvPr/>
          </p:nvGrpSpPr>
          <p:grpSpPr bwMode="auto">
            <a:xfrm rot="-5400000">
              <a:off x="2082" y="3187"/>
              <a:ext cx="640" cy="89"/>
              <a:chOff x="5397362" y="1396052"/>
              <a:chExt cx="3024188" cy="287338"/>
            </a:xfrm>
          </p:grpSpPr>
          <p:sp>
            <p:nvSpPr>
              <p:cNvPr id="78" name="Arc 165"/>
              <p:cNvSpPr>
                <a:spLocks/>
              </p:cNvSpPr>
              <p:nvPr/>
            </p:nvSpPr>
            <p:spPr bwMode="auto">
              <a:xfrm flipV="1">
                <a:off x="5397362" y="1400788"/>
                <a:ext cx="335884" cy="282602"/>
              </a:xfrm>
              <a:custGeom>
                <a:avLst/>
                <a:gdLst>
                  <a:gd name="T0" fmla="*/ 0 w 43195"/>
                  <a:gd name="T1" fmla="*/ 2147483647 h 21600"/>
                  <a:gd name="T2" fmla="*/ 2147483647 w 43195"/>
                  <a:gd name="T3" fmla="*/ 2147483647 h 21600"/>
                  <a:gd name="T4" fmla="*/ 2147483647 w 4319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43195"/>
                  <a:gd name="T10" fmla="*/ 0 h 21600"/>
                  <a:gd name="T11" fmla="*/ 43195 w 4319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195" h="21600" fill="none" extrusionOk="0">
                    <a:moveTo>
                      <a:pt x="-1" y="21135"/>
                    </a:moveTo>
                    <a:cubicBezTo>
                      <a:pt x="252" y="9390"/>
                      <a:pt x="9846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</a:path>
                  <a:path w="43195" h="21600" stroke="0" extrusionOk="0">
                    <a:moveTo>
                      <a:pt x="-1" y="21135"/>
                    </a:moveTo>
                    <a:cubicBezTo>
                      <a:pt x="252" y="9390"/>
                      <a:pt x="9846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lnTo>
                      <a:pt x="21595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9" name="Arc 166"/>
              <p:cNvSpPr>
                <a:spLocks/>
              </p:cNvSpPr>
              <p:nvPr/>
            </p:nvSpPr>
            <p:spPr bwMode="auto">
              <a:xfrm flipV="1">
                <a:off x="5733246" y="1400788"/>
                <a:ext cx="335884" cy="282602"/>
              </a:xfrm>
              <a:custGeom>
                <a:avLst/>
                <a:gdLst>
                  <a:gd name="T0" fmla="*/ 0 w 43195"/>
                  <a:gd name="T1" fmla="*/ 2147483647 h 21600"/>
                  <a:gd name="T2" fmla="*/ 2147483647 w 43195"/>
                  <a:gd name="T3" fmla="*/ 2147483647 h 21600"/>
                  <a:gd name="T4" fmla="*/ 2147483647 w 4319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43195"/>
                  <a:gd name="T10" fmla="*/ 0 h 21600"/>
                  <a:gd name="T11" fmla="*/ 43195 w 4319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195" h="21600" fill="none" extrusionOk="0">
                    <a:moveTo>
                      <a:pt x="-1" y="21135"/>
                    </a:moveTo>
                    <a:cubicBezTo>
                      <a:pt x="252" y="9390"/>
                      <a:pt x="9846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</a:path>
                  <a:path w="43195" h="21600" stroke="0" extrusionOk="0">
                    <a:moveTo>
                      <a:pt x="-1" y="21135"/>
                    </a:moveTo>
                    <a:cubicBezTo>
                      <a:pt x="252" y="9390"/>
                      <a:pt x="9846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lnTo>
                      <a:pt x="21595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0" name="Arc 167"/>
              <p:cNvSpPr>
                <a:spLocks/>
              </p:cNvSpPr>
              <p:nvPr/>
            </p:nvSpPr>
            <p:spPr bwMode="auto">
              <a:xfrm flipV="1">
                <a:off x="6069129" y="1400788"/>
                <a:ext cx="335884" cy="282602"/>
              </a:xfrm>
              <a:custGeom>
                <a:avLst/>
                <a:gdLst>
                  <a:gd name="T0" fmla="*/ 0 w 43195"/>
                  <a:gd name="T1" fmla="*/ 2147483647 h 21600"/>
                  <a:gd name="T2" fmla="*/ 2147483647 w 43195"/>
                  <a:gd name="T3" fmla="*/ 2147483647 h 21600"/>
                  <a:gd name="T4" fmla="*/ 2147483647 w 4319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43195"/>
                  <a:gd name="T10" fmla="*/ 0 h 21600"/>
                  <a:gd name="T11" fmla="*/ 43195 w 4319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195" h="21600" fill="none" extrusionOk="0">
                    <a:moveTo>
                      <a:pt x="-1" y="21135"/>
                    </a:moveTo>
                    <a:cubicBezTo>
                      <a:pt x="252" y="9390"/>
                      <a:pt x="9846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</a:path>
                  <a:path w="43195" h="21600" stroke="0" extrusionOk="0">
                    <a:moveTo>
                      <a:pt x="-1" y="21135"/>
                    </a:moveTo>
                    <a:cubicBezTo>
                      <a:pt x="252" y="9390"/>
                      <a:pt x="9846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lnTo>
                      <a:pt x="21595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1" name="Arc 168"/>
              <p:cNvSpPr>
                <a:spLocks/>
              </p:cNvSpPr>
              <p:nvPr/>
            </p:nvSpPr>
            <p:spPr bwMode="auto">
              <a:xfrm flipV="1">
                <a:off x="6405013" y="1396052"/>
                <a:ext cx="335884" cy="282602"/>
              </a:xfrm>
              <a:custGeom>
                <a:avLst/>
                <a:gdLst>
                  <a:gd name="T0" fmla="*/ 0 w 43195"/>
                  <a:gd name="T1" fmla="*/ 2147483647 h 21600"/>
                  <a:gd name="T2" fmla="*/ 2147483647 w 43195"/>
                  <a:gd name="T3" fmla="*/ 2147483647 h 21600"/>
                  <a:gd name="T4" fmla="*/ 2147483647 w 4319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43195"/>
                  <a:gd name="T10" fmla="*/ 0 h 21600"/>
                  <a:gd name="T11" fmla="*/ 43195 w 4319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195" h="21600" fill="none" extrusionOk="0">
                    <a:moveTo>
                      <a:pt x="-1" y="21135"/>
                    </a:moveTo>
                    <a:cubicBezTo>
                      <a:pt x="252" y="9390"/>
                      <a:pt x="9846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</a:path>
                  <a:path w="43195" h="21600" stroke="0" extrusionOk="0">
                    <a:moveTo>
                      <a:pt x="-1" y="21135"/>
                    </a:moveTo>
                    <a:cubicBezTo>
                      <a:pt x="252" y="9390"/>
                      <a:pt x="9846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lnTo>
                      <a:pt x="21595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2" name="Arc 169"/>
              <p:cNvSpPr>
                <a:spLocks/>
              </p:cNvSpPr>
              <p:nvPr/>
            </p:nvSpPr>
            <p:spPr bwMode="auto">
              <a:xfrm flipV="1">
                <a:off x="6742132" y="1400788"/>
                <a:ext cx="335884" cy="282602"/>
              </a:xfrm>
              <a:custGeom>
                <a:avLst/>
                <a:gdLst>
                  <a:gd name="T0" fmla="*/ 0 w 43195"/>
                  <a:gd name="T1" fmla="*/ 2147483647 h 21600"/>
                  <a:gd name="T2" fmla="*/ 2147483647 w 43195"/>
                  <a:gd name="T3" fmla="*/ 2147483647 h 21600"/>
                  <a:gd name="T4" fmla="*/ 2147483647 w 4319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43195"/>
                  <a:gd name="T10" fmla="*/ 0 h 21600"/>
                  <a:gd name="T11" fmla="*/ 43195 w 4319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195" h="21600" fill="none" extrusionOk="0">
                    <a:moveTo>
                      <a:pt x="-1" y="21135"/>
                    </a:moveTo>
                    <a:cubicBezTo>
                      <a:pt x="252" y="9390"/>
                      <a:pt x="9846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</a:path>
                  <a:path w="43195" h="21600" stroke="0" extrusionOk="0">
                    <a:moveTo>
                      <a:pt x="-1" y="21135"/>
                    </a:moveTo>
                    <a:cubicBezTo>
                      <a:pt x="252" y="9390"/>
                      <a:pt x="9846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lnTo>
                      <a:pt x="21595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3" name="Arc 170"/>
              <p:cNvSpPr>
                <a:spLocks/>
              </p:cNvSpPr>
              <p:nvPr/>
            </p:nvSpPr>
            <p:spPr bwMode="auto">
              <a:xfrm flipV="1">
                <a:off x="7078015" y="1400788"/>
                <a:ext cx="335884" cy="282602"/>
              </a:xfrm>
              <a:custGeom>
                <a:avLst/>
                <a:gdLst>
                  <a:gd name="T0" fmla="*/ 0 w 43195"/>
                  <a:gd name="T1" fmla="*/ 2147483647 h 21600"/>
                  <a:gd name="T2" fmla="*/ 2147483647 w 43195"/>
                  <a:gd name="T3" fmla="*/ 2147483647 h 21600"/>
                  <a:gd name="T4" fmla="*/ 2147483647 w 4319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43195"/>
                  <a:gd name="T10" fmla="*/ 0 h 21600"/>
                  <a:gd name="T11" fmla="*/ 43195 w 4319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195" h="21600" fill="none" extrusionOk="0">
                    <a:moveTo>
                      <a:pt x="-1" y="21135"/>
                    </a:moveTo>
                    <a:cubicBezTo>
                      <a:pt x="252" y="9390"/>
                      <a:pt x="9846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</a:path>
                  <a:path w="43195" h="21600" stroke="0" extrusionOk="0">
                    <a:moveTo>
                      <a:pt x="-1" y="21135"/>
                    </a:moveTo>
                    <a:cubicBezTo>
                      <a:pt x="252" y="9390"/>
                      <a:pt x="9846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lnTo>
                      <a:pt x="21595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4" name="Arc 171"/>
              <p:cNvSpPr>
                <a:spLocks/>
              </p:cNvSpPr>
              <p:nvPr/>
            </p:nvSpPr>
            <p:spPr bwMode="auto">
              <a:xfrm flipV="1">
                <a:off x="7413899" y="1396052"/>
                <a:ext cx="335884" cy="282602"/>
              </a:xfrm>
              <a:custGeom>
                <a:avLst/>
                <a:gdLst>
                  <a:gd name="T0" fmla="*/ 0 w 43195"/>
                  <a:gd name="T1" fmla="*/ 2147483647 h 21600"/>
                  <a:gd name="T2" fmla="*/ 2147483647 w 43195"/>
                  <a:gd name="T3" fmla="*/ 2147483647 h 21600"/>
                  <a:gd name="T4" fmla="*/ 2147483647 w 4319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43195"/>
                  <a:gd name="T10" fmla="*/ 0 h 21600"/>
                  <a:gd name="T11" fmla="*/ 43195 w 4319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195" h="21600" fill="none" extrusionOk="0">
                    <a:moveTo>
                      <a:pt x="-1" y="21135"/>
                    </a:moveTo>
                    <a:cubicBezTo>
                      <a:pt x="252" y="9390"/>
                      <a:pt x="9846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</a:path>
                  <a:path w="43195" h="21600" stroke="0" extrusionOk="0">
                    <a:moveTo>
                      <a:pt x="-1" y="21135"/>
                    </a:moveTo>
                    <a:cubicBezTo>
                      <a:pt x="252" y="9390"/>
                      <a:pt x="9846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lnTo>
                      <a:pt x="21595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5" name="Arc 172"/>
              <p:cNvSpPr>
                <a:spLocks/>
              </p:cNvSpPr>
              <p:nvPr/>
            </p:nvSpPr>
            <p:spPr bwMode="auto">
              <a:xfrm flipV="1">
                <a:off x="7749783" y="1396052"/>
                <a:ext cx="335884" cy="282602"/>
              </a:xfrm>
              <a:custGeom>
                <a:avLst/>
                <a:gdLst>
                  <a:gd name="T0" fmla="*/ 0 w 43195"/>
                  <a:gd name="T1" fmla="*/ 2147483647 h 21600"/>
                  <a:gd name="T2" fmla="*/ 2147483647 w 43195"/>
                  <a:gd name="T3" fmla="*/ 2147483647 h 21600"/>
                  <a:gd name="T4" fmla="*/ 2147483647 w 4319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43195"/>
                  <a:gd name="T10" fmla="*/ 0 h 21600"/>
                  <a:gd name="T11" fmla="*/ 43195 w 4319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195" h="21600" fill="none" extrusionOk="0">
                    <a:moveTo>
                      <a:pt x="-1" y="21135"/>
                    </a:moveTo>
                    <a:cubicBezTo>
                      <a:pt x="252" y="9390"/>
                      <a:pt x="9846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</a:path>
                  <a:path w="43195" h="21600" stroke="0" extrusionOk="0">
                    <a:moveTo>
                      <a:pt x="-1" y="21135"/>
                    </a:moveTo>
                    <a:cubicBezTo>
                      <a:pt x="252" y="9390"/>
                      <a:pt x="9846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lnTo>
                      <a:pt x="21595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6" name="Arc 173"/>
              <p:cNvSpPr>
                <a:spLocks/>
              </p:cNvSpPr>
              <p:nvPr/>
            </p:nvSpPr>
            <p:spPr bwMode="auto">
              <a:xfrm flipV="1">
                <a:off x="8085666" y="1400788"/>
                <a:ext cx="335884" cy="282602"/>
              </a:xfrm>
              <a:custGeom>
                <a:avLst/>
                <a:gdLst>
                  <a:gd name="T0" fmla="*/ 0 w 43195"/>
                  <a:gd name="T1" fmla="*/ 2147483647 h 21600"/>
                  <a:gd name="T2" fmla="*/ 2147483647 w 43195"/>
                  <a:gd name="T3" fmla="*/ 2147483647 h 21600"/>
                  <a:gd name="T4" fmla="*/ 2147483647 w 4319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43195"/>
                  <a:gd name="T10" fmla="*/ 0 h 21600"/>
                  <a:gd name="T11" fmla="*/ 43195 w 4319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195" h="21600" fill="none" extrusionOk="0">
                    <a:moveTo>
                      <a:pt x="-1" y="21135"/>
                    </a:moveTo>
                    <a:cubicBezTo>
                      <a:pt x="252" y="9390"/>
                      <a:pt x="9846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</a:path>
                  <a:path w="43195" h="21600" stroke="0" extrusionOk="0">
                    <a:moveTo>
                      <a:pt x="-1" y="21135"/>
                    </a:moveTo>
                    <a:cubicBezTo>
                      <a:pt x="252" y="9390"/>
                      <a:pt x="9846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lnTo>
                      <a:pt x="21595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71" name="Line 174"/>
            <p:cNvSpPr>
              <a:spLocks noChangeShapeType="1"/>
            </p:cNvSpPr>
            <p:nvPr/>
          </p:nvSpPr>
          <p:spPr bwMode="auto">
            <a:xfrm flipH="1">
              <a:off x="1949" y="2912"/>
              <a:ext cx="425" cy="1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2" name="Line 176"/>
            <p:cNvSpPr>
              <a:spLocks noChangeShapeType="1"/>
            </p:cNvSpPr>
            <p:nvPr/>
          </p:nvSpPr>
          <p:spPr bwMode="auto">
            <a:xfrm flipH="1" flipV="1">
              <a:off x="1959" y="2917"/>
              <a:ext cx="2" cy="16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3" name="Line 174"/>
            <p:cNvSpPr>
              <a:spLocks noChangeShapeType="1"/>
            </p:cNvSpPr>
            <p:nvPr/>
          </p:nvSpPr>
          <p:spPr bwMode="auto">
            <a:xfrm flipH="1">
              <a:off x="1967" y="3552"/>
              <a:ext cx="403" cy="1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4" name="ZoneTexte 62"/>
            <p:cNvSpPr txBox="1">
              <a:spLocks noChangeArrowheads="1"/>
            </p:cNvSpPr>
            <p:nvPr/>
          </p:nvSpPr>
          <p:spPr bwMode="auto">
            <a:xfrm>
              <a:off x="1688" y="2630"/>
              <a:ext cx="55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>
                  <a:latin typeface="Symbol" pitchFamily="18" charset="2"/>
                </a:rPr>
                <a:t>&lt;&lt;l</a:t>
              </a:r>
              <a:r>
                <a:rPr lang="fr-FR"/>
                <a:t>/2</a:t>
              </a:r>
              <a:r>
                <a:rPr lang="fr-FR" i="1"/>
                <a:t>n</a:t>
              </a:r>
              <a:endParaRPr lang="en-US" i="1"/>
            </a:p>
          </p:txBody>
        </p:sp>
        <p:cxnSp>
          <p:nvCxnSpPr>
            <p:cNvPr id="75" name="Connecteur droit avec flèche 63"/>
            <p:cNvCxnSpPr/>
            <p:nvPr/>
          </p:nvCxnSpPr>
          <p:spPr>
            <a:xfrm>
              <a:off x="1817" y="2859"/>
              <a:ext cx="28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ZoneTexte 1"/>
            <p:cNvSpPr txBox="1">
              <a:spLocks noChangeArrowheads="1"/>
            </p:cNvSpPr>
            <p:nvPr/>
          </p:nvSpPr>
          <p:spPr bwMode="auto">
            <a:xfrm>
              <a:off x="2470" y="3097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i="1"/>
                <a:t>L</a:t>
              </a:r>
              <a:endParaRPr lang="en-US" i="1"/>
            </a:p>
          </p:txBody>
        </p:sp>
        <p:sp>
          <p:nvSpPr>
            <p:cNvPr id="77" name="ZoneTexte 65"/>
            <p:cNvSpPr txBox="1">
              <a:spLocks noChangeArrowheads="1"/>
            </p:cNvSpPr>
            <p:nvPr/>
          </p:nvSpPr>
          <p:spPr bwMode="auto">
            <a:xfrm>
              <a:off x="1592" y="3115"/>
              <a:ext cx="2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i="1"/>
                <a:t>C</a:t>
              </a:r>
              <a:endParaRPr lang="en-US" i="1"/>
            </a:p>
          </p:txBody>
        </p:sp>
      </p:grpSp>
      <p:grpSp>
        <p:nvGrpSpPr>
          <p:cNvPr id="92" name="Group 52"/>
          <p:cNvGrpSpPr>
            <a:grpSpLocks noChangeAspect="1"/>
          </p:cNvGrpSpPr>
          <p:nvPr/>
        </p:nvGrpSpPr>
        <p:grpSpPr bwMode="auto">
          <a:xfrm>
            <a:off x="6300192" y="4941168"/>
            <a:ext cx="2468479" cy="1368014"/>
            <a:chOff x="2832" y="1224"/>
            <a:chExt cx="3612" cy="2002"/>
          </a:xfrm>
        </p:grpSpPr>
        <p:sp>
          <p:nvSpPr>
            <p:cNvPr id="93" name="Cube 92"/>
            <p:cNvSpPr/>
            <p:nvPr/>
          </p:nvSpPr>
          <p:spPr>
            <a:xfrm>
              <a:off x="2832" y="1584"/>
              <a:ext cx="3612" cy="1642"/>
            </a:xfrm>
            <a:prstGeom prst="cube">
              <a:avLst>
                <a:gd name="adj" fmla="val 730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3738" y="1650"/>
              <a:ext cx="330" cy="53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101600" dist="533400" dir="1800000" sx="91000" sy="91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18888785" lon="3268240" rev="18911230"/>
              </a:camera>
              <a:lightRig rig="morning" dir="t"/>
            </a:scene3d>
            <a:sp3d prstMaterial="softEdge">
              <a:bevelT w="101600" h="114300" prst="coolSlant"/>
              <a:bevelB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4788" y="1578"/>
              <a:ext cx="340" cy="65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101600" dist="609600" dir="2400000" sx="105000" sy="105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18888785" lon="3268240" rev="18911230"/>
              </a:camera>
              <a:lightRig rig="morning" dir="t"/>
            </a:scene3d>
            <a:sp3d prstMaterial="softEdge">
              <a:bevelT w="101600" h="114300" prst="coolSlant"/>
              <a:bevelB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96" name="Rectangle 6"/>
            <p:cNvSpPr/>
            <p:nvPr/>
          </p:nvSpPr>
          <p:spPr>
            <a:xfrm>
              <a:off x="3418" y="2105"/>
              <a:ext cx="1710" cy="49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scene3d>
              <a:camera prst="orthographicFront">
                <a:rot lat="18888785" lon="3268240" rev="18911230"/>
              </a:camera>
              <a:lightRig rig="morning" dir="t"/>
            </a:scene3d>
            <a:sp3d prstMaterial="softEdge">
              <a:bevelT w="101600" h="114300" prst="coolSlant"/>
              <a:bevelB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3541" y="1828"/>
              <a:ext cx="408" cy="44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114300" dist="673100" dir="3600000" sx="88000" sy="88000" algn="tl" rotWithShape="0">
                <a:prstClr val="black">
                  <a:alpha val="47000"/>
                </a:prstClr>
              </a:outerShdw>
            </a:effectLst>
            <a:scene3d>
              <a:camera prst="orthographicFront">
                <a:rot lat="18888785" lon="3268240" rev="18911230"/>
              </a:camera>
              <a:lightRig rig="morning" dir="t"/>
            </a:scene3d>
            <a:sp3d prstMaterial="softEdge">
              <a:bevelT w="101600" h="114300" prst="coolSlant"/>
              <a:bevelB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4648" y="1775"/>
              <a:ext cx="390" cy="44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114300" dist="800100" dir="4200000" sx="94000" sy="94000" algn="tl" rotWithShape="0">
                <a:prstClr val="black">
                  <a:alpha val="47000"/>
                </a:prstClr>
              </a:outerShdw>
            </a:effectLst>
            <a:scene3d>
              <a:camera prst="orthographicFront">
                <a:rot lat="18888785" lon="3268240" rev="18911230"/>
              </a:camera>
              <a:lightRig rig="morning" dir="t"/>
            </a:scene3d>
            <a:sp3d prstMaterial="softEdge">
              <a:bevelT w="101600" h="114300" prst="coolSlant"/>
              <a:bevelB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99" name="Cube 98"/>
            <p:cNvSpPr/>
            <p:nvPr/>
          </p:nvSpPr>
          <p:spPr>
            <a:xfrm>
              <a:off x="2836" y="1224"/>
              <a:ext cx="3608" cy="1548"/>
            </a:xfrm>
            <a:prstGeom prst="cube">
              <a:avLst>
                <a:gd name="adj" fmla="val 77037"/>
              </a:avLst>
            </a:prstGeom>
            <a:noFill/>
            <a:ln w="31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3949" y="1313"/>
              <a:ext cx="1678" cy="40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127000" dist="990600" dir="3240000" sx="98000" sy="98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18888785" lon="3268240" rev="18911230"/>
              </a:camera>
              <a:lightRig rig="morning" dir="t">
                <a:rot lat="0" lon="0" rev="0"/>
              </a:lightRig>
            </a:scene3d>
            <a:sp3d prstMaterial="softEdge">
              <a:bevelT w="101600" h="114300" prst="coolSlant"/>
              <a:bevelB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3722" y="1276"/>
              <a:ext cx="409" cy="117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38100" sx="1000" sy="1000" algn="tl" rotWithShape="0">
                <a:prstClr val="black"/>
              </a:outerShdw>
            </a:effectLst>
            <a:scene3d>
              <a:camera prst="orthographicFront">
                <a:rot lat="18888785" lon="3268240" rev="18911230"/>
              </a:camera>
              <a:lightRig rig="morning" dir="t"/>
            </a:scene3d>
            <a:sp3d prstMaterial="softEdge">
              <a:bevelT w="101600" h="114300" prst="coolSlant"/>
              <a:bevelB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4766" y="1278"/>
              <a:ext cx="408" cy="117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scene3d>
              <a:camera prst="orthographicFront">
                <a:rot lat="18888785" lon="3268240" rev="18911230"/>
              </a:camera>
              <a:lightRig rig="morning" dir="t"/>
            </a:scene3d>
            <a:sp3d prstMaterial="softEdge">
              <a:bevelT w="101600" h="114300" prst="coolSlant"/>
              <a:bevelB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03" name="Ellipse 32"/>
            <p:cNvSpPr/>
            <p:nvPr/>
          </p:nvSpPr>
          <p:spPr>
            <a:xfrm>
              <a:off x="4494" y="2163"/>
              <a:ext cx="464" cy="35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04" name="Ellipse 33"/>
            <p:cNvSpPr/>
            <p:nvPr/>
          </p:nvSpPr>
          <p:spPr>
            <a:xfrm>
              <a:off x="3451" y="2163"/>
              <a:ext cx="464" cy="35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</p:grpSp>
      <p:sp>
        <p:nvSpPr>
          <p:cNvPr id="105" name="Line 53"/>
          <p:cNvSpPr>
            <a:spLocks noChangeShapeType="1"/>
          </p:cNvSpPr>
          <p:nvPr/>
        </p:nvSpPr>
        <p:spPr bwMode="auto">
          <a:xfrm flipH="1" flipV="1">
            <a:off x="6919362" y="5837688"/>
            <a:ext cx="1257076" cy="52294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06" name="Line 54"/>
          <p:cNvSpPr>
            <a:spLocks noChangeShapeType="1"/>
          </p:cNvSpPr>
          <p:nvPr/>
        </p:nvSpPr>
        <p:spPr bwMode="auto">
          <a:xfrm flipH="1" flipV="1">
            <a:off x="7753123" y="5714480"/>
            <a:ext cx="1038100" cy="43207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08" name="ZoneTexte 34"/>
          <p:cNvSpPr txBox="1">
            <a:spLocks noChangeArrowheads="1"/>
          </p:cNvSpPr>
          <p:nvPr/>
        </p:nvSpPr>
        <p:spPr bwMode="auto">
          <a:xfrm flipH="1">
            <a:off x="8150694" y="6165304"/>
            <a:ext cx="98611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400" b="1" dirty="0" err="1" smtClean="0">
                <a:solidFill>
                  <a:srgbClr val="FF0000"/>
                </a:solidFill>
                <a:latin typeface="Calibri" pitchFamily="34" charset="0"/>
              </a:rPr>
              <a:t>capacitors</a:t>
            </a:r>
            <a:r>
              <a:rPr lang="fr-FR" sz="14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endParaRPr lang="en-US" sz="1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09" name="Image 10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851158"/>
            <a:ext cx="1800200" cy="1350150"/>
          </a:xfrm>
          <a:prstGeom prst="rect">
            <a:avLst/>
          </a:prstGeom>
        </p:spPr>
      </p:pic>
      <p:sp>
        <p:nvSpPr>
          <p:cNvPr id="110" name="Rectangle 4"/>
          <p:cNvSpPr>
            <a:spLocks noChangeArrowheads="1"/>
          </p:cNvSpPr>
          <p:nvPr/>
        </p:nvSpPr>
        <p:spPr bwMode="auto">
          <a:xfrm>
            <a:off x="6372200" y="5085184"/>
            <a:ext cx="892194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83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3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3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fr-FR" sz="1800" b="1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150 nm</a:t>
            </a:r>
          </a:p>
        </p:txBody>
      </p:sp>
      <p:cxnSp>
        <p:nvCxnSpPr>
          <p:cNvPr id="111" name="Connecteur droit avec flèche 110"/>
          <p:cNvCxnSpPr/>
          <p:nvPr/>
        </p:nvCxnSpPr>
        <p:spPr bwMode="auto">
          <a:xfrm flipV="1">
            <a:off x="6504030" y="5445224"/>
            <a:ext cx="289761" cy="0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avec flèche 111"/>
          <p:cNvCxnSpPr/>
          <p:nvPr/>
        </p:nvCxnSpPr>
        <p:spPr bwMode="auto">
          <a:xfrm flipH="1">
            <a:off x="6924537" y="5445224"/>
            <a:ext cx="289761" cy="0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Rectangle 112"/>
          <p:cNvSpPr/>
          <p:nvPr/>
        </p:nvSpPr>
        <p:spPr>
          <a:xfrm>
            <a:off x="4644008" y="4797152"/>
            <a:ext cx="16695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smtClean="0">
                <a:latin typeface="+mn-lt"/>
              </a:rPr>
              <a:t>LC THz-resonators</a:t>
            </a:r>
            <a:endParaRPr lang="en-GB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406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creen">
  <a:themeElements>
    <a:clrScheme name="">
      <a:dk1>
        <a:srgbClr val="000054"/>
      </a:dk1>
      <a:lt1>
        <a:srgbClr val="FFFFFF"/>
      </a:lt1>
      <a:dk2>
        <a:srgbClr val="000054"/>
      </a:dk2>
      <a:lt2>
        <a:srgbClr val="BFDCF9"/>
      </a:lt2>
      <a:accent1>
        <a:srgbClr val="6170B3"/>
      </a:accent1>
      <a:accent2>
        <a:srgbClr val="FD8528"/>
      </a:accent2>
      <a:accent3>
        <a:srgbClr val="FFFFFF"/>
      </a:accent3>
      <a:accent4>
        <a:srgbClr val="000046"/>
      </a:accent4>
      <a:accent5>
        <a:srgbClr val="B7BBD6"/>
      </a:accent5>
      <a:accent6>
        <a:srgbClr val="E57823"/>
      </a:accent6>
      <a:hlink>
        <a:srgbClr val="00CDFF"/>
      </a:hlink>
      <a:folHlink>
        <a:srgbClr val="003A47"/>
      </a:folHlink>
    </a:clrScheme>
    <a:fontScheme name="Scre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creen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CC99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B98AE7"/>
        </a:accent6>
        <a:hlink>
          <a:srgbClr val="6600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creen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creen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797979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creen 4">
        <a:dk1>
          <a:srgbClr val="B5C7D9"/>
        </a:dk1>
        <a:lt1>
          <a:srgbClr val="FFE6CC"/>
        </a:lt1>
        <a:dk2>
          <a:srgbClr val="45688B"/>
        </a:dk2>
        <a:lt2>
          <a:srgbClr val="FFE6CC"/>
        </a:lt2>
        <a:accent1>
          <a:srgbClr val="7A9BBC"/>
        </a:accent1>
        <a:accent2>
          <a:srgbClr val="FF0000"/>
        </a:accent2>
        <a:accent3>
          <a:srgbClr val="B0B9C4"/>
        </a:accent3>
        <a:accent4>
          <a:srgbClr val="DAC4AE"/>
        </a:accent4>
        <a:accent5>
          <a:srgbClr val="BECBDA"/>
        </a:accent5>
        <a:accent6>
          <a:srgbClr val="E70000"/>
        </a:accent6>
        <a:hlink>
          <a:srgbClr val="FF9797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25935</TotalTime>
  <Words>595</Words>
  <Application>Microsoft Office PowerPoint</Application>
  <PresentationFormat>Affichage à l'écran (4:3)</PresentationFormat>
  <Paragraphs>155</Paragraphs>
  <Slides>14</Slides>
  <Notes>1</Notes>
  <HiddenSlides>1</HiddenSlides>
  <MMClips>0</MMClips>
  <ScaleCrop>false</ScaleCrop>
  <HeadingPairs>
    <vt:vector size="8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2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14</vt:i4>
      </vt:variant>
    </vt:vector>
  </HeadingPairs>
  <TitlesOfParts>
    <vt:vector size="29" baseType="lpstr">
      <vt:lpstr>Arial</vt:lpstr>
      <vt:lpstr>Calibri</vt:lpstr>
      <vt:lpstr>Comic Sans MS</vt:lpstr>
      <vt:lpstr>Monotype Sorts</vt:lpstr>
      <vt:lpstr>Segoe UI</vt:lpstr>
      <vt:lpstr>Symbol</vt:lpstr>
      <vt:lpstr>Times</vt:lpstr>
      <vt:lpstr>Times New Roman</vt:lpstr>
      <vt:lpstr>Verdana</vt:lpstr>
      <vt:lpstr>Wingdings</vt:lpstr>
      <vt:lpstr>Wingdings 2</vt:lpstr>
      <vt:lpstr>Modèle par défaut</vt:lpstr>
      <vt:lpstr>Screen</vt:lpstr>
      <vt:lpstr>Image</vt:lpstr>
      <vt:lpstr>Document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MPQ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pour les M2</dc:title>
  <dc:creator>Carlo Sirtori</dc:creator>
  <cp:lastModifiedBy>Maria Luisa</cp:lastModifiedBy>
  <cp:revision>313</cp:revision>
  <dcterms:created xsi:type="dcterms:W3CDTF">2008-02-04T22:32:46Z</dcterms:created>
  <dcterms:modified xsi:type="dcterms:W3CDTF">2016-03-21T07:42:03Z</dcterms:modified>
</cp:coreProperties>
</file>