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Lst>
  <p:sldSz cx="9144000" cy="6858000"/>
  <p:notesSz cx="6858000" cy="9144000"/>
  <p:defaultTextStyle>
    <a:lvl1pPr defTabSz="457200">
      <a:defRPr>
        <a:latin typeface="Calibri"/>
        <a:ea typeface="Calibri"/>
        <a:cs typeface="Calibri"/>
        <a:sym typeface="Calibri"/>
      </a:defRPr>
    </a:lvl1pPr>
    <a:lvl2pPr indent="457200" defTabSz="457200">
      <a:defRPr>
        <a:latin typeface="Calibri"/>
        <a:ea typeface="Calibri"/>
        <a:cs typeface="Calibri"/>
        <a:sym typeface="Calibri"/>
      </a:defRPr>
    </a:lvl2pPr>
    <a:lvl3pPr indent="914400" defTabSz="457200">
      <a:defRPr>
        <a:latin typeface="Calibri"/>
        <a:ea typeface="Calibri"/>
        <a:cs typeface="Calibri"/>
        <a:sym typeface="Calibri"/>
      </a:defRPr>
    </a:lvl3pPr>
    <a:lvl4pPr indent="1371600" defTabSz="457200">
      <a:defRPr>
        <a:latin typeface="Calibri"/>
        <a:ea typeface="Calibri"/>
        <a:cs typeface="Calibri"/>
        <a:sym typeface="Calibri"/>
      </a:defRPr>
    </a:lvl4pPr>
    <a:lvl5pPr indent="1828800" defTabSz="457200">
      <a:defRPr>
        <a:latin typeface="Calibri"/>
        <a:ea typeface="Calibri"/>
        <a:cs typeface="Calibri"/>
        <a:sym typeface="Calibri"/>
      </a:defRPr>
    </a:lvl5pPr>
    <a:lvl6pPr indent="2286000" defTabSz="457200">
      <a:defRPr>
        <a:latin typeface="Calibri"/>
        <a:ea typeface="Calibri"/>
        <a:cs typeface="Calibri"/>
        <a:sym typeface="Calibri"/>
      </a:defRPr>
    </a:lvl6pPr>
    <a:lvl7pPr indent="2743200" defTabSz="457200">
      <a:defRPr>
        <a:latin typeface="Calibri"/>
        <a:ea typeface="Calibri"/>
        <a:cs typeface="Calibri"/>
        <a:sym typeface="Calibri"/>
      </a:defRPr>
    </a:lvl7pPr>
    <a:lvl8pPr indent="3200400" defTabSz="457200">
      <a:defRPr>
        <a:latin typeface="Calibri"/>
        <a:ea typeface="Calibri"/>
        <a:cs typeface="Calibri"/>
        <a:sym typeface="Calibri"/>
      </a:defRPr>
    </a:lvl8pPr>
    <a:lvl9pPr indent="3657600" defTabSz="457200">
      <a:defRPr>
        <a:latin typeface="Calibri"/>
        <a:ea typeface="Calibri"/>
        <a:cs typeface="Calibri"/>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b="def" i="def"/>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b="def" i="def"/>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b="def" i="def"/>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b="def" i="def"/>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Diapositive de titre">
    <p:spTree>
      <p:nvGrpSpPr>
        <p:cNvPr id="1" name=""/>
        <p:cNvGrpSpPr/>
        <p:nvPr/>
      </p:nvGrpSpPr>
      <p:grpSpPr>
        <a:xfrm>
          <a:off x="0" y="0"/>
          <a:ext cx="0" cy="0"/>
          <a:chOff x="0" y="0"/>
          <a:chExt cx="0" cy="0"/>
        </a:xfrm>
      </p:grpSpPr>
      <p:sp>
        <p:nvSpPr>
          <p:cNvPr id="6" name="Shape 6"/>
          <p:cNvSpPr/>
          <p:nvPr>
            <p:ph type="title"/>
          </p:nvPr>
        </p:nvSpPr>
        <p:spPr>
          <a:xfrm>
            <a:off x="685800" y="1844675"/>
            <a:ext cx="7772400" cy="2041525"/>
          </a:xfrm>
          <a:prstGeom prst="rect">
            <a:avLst/>
          </a:prstGeom>
        </p:spPr>
        <p:txBody>
          <a:bodyPr/>
          <a:lstStyle/>
          <a:p>
            <a:pPr lvl="0">
              <a:defRPr sz="1800"/>
            </a:pPr>
            <a:r>
              <a:rPr sz="4400"/>
              <a:t>Cliquez et modifiez le titre</a:t>
            </a:r>
          </a:p>
        </p:txBody>
      </p:sp>
      <p:sp>
        <p:nvSpPr>
          <p:cNvPr id="7" name="Shape 7"/>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stStyle>
          <a:p>
            <a:pPr lvl="0">
              <a:defRPr sz="1800">
                <a:solidFill>
                  <a:srgbClr val="000000"/>
                </a:solidFill>
              </a:defRPr>
            </a:pPr>
            <a:r>
              <a:rPr sz="3200">
                <a:solidFill>
                  <a:srgbClr val="888888"/>
                </a:solidFill>
              </a:rPr>
              <a:t>Cliquez pour modifier le style des sous-titres du masque</a:t>
            </a:r>
          </a:p>
        </p:txBody>
      </p:sp>
      <p:sp>
        <p:nvSpPr>
          <p:cNvPr id="8" name="Shape 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re et texte vertical">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pPr>
            <a:r>
              <a:rPr sz="4400"/>
              <a:t>Cliquez et modifiez le titre</a:t>
            </a:r>
          </a:p>
        </p:txBody>
      </p:sp>
      <p:sp>
        <p:nvSpPr>
          <p:cNvPr id="40" name="Shape 40"/>
          <p:cNvSpPr/>
          <p:nvPr>
            <p:ph type="body" idx="1"/>
          </p:nvPr>
        </p:nvSpPr>
        <p:spPr>
          <a:prstGeom prst="rect">
            <a:avLst/>
          </a:prstGeom>
        </p:spPr>
        <p:txBody>
          <a:bodyPr/>
          <a:lstStyle/>
          <a:p>
            <a:pPr lvl="0">
              <a:defRPr sz="1800"/>
            </a:pPr>
            <a:r>
              <a:rPr sz="3200"/>
              <a:t>Cliquez pour modifier les styles du texte du masque</a:t>
            </a:r>
            <a:endParaRPr sz="3200"/>
          </a:p>
          <a:p>
            <a:pPr lvl="1">
              <a:defRPr sz="1800"/>
            </a:pPr>
            <a:r>
              <a:rPr sz="3200"/>
              <a:t>Deuxième niveau</a:t>
            </a:r>
            <a:endParaRPr sz="3200"/>
          </a:p>
          <a:p>
            <a:pPr lvl="2">
              <a:defRPr sz="1800"/>
            </a:pPr>
            <a:r>
              <a:rPr sz="3200"/>
              <a:t>Troisième niveau</a:t>
            </a:r>
            <a:endParaRPr sz="3200"/>
          </a:p>
          <a:p>
            <a:pPr lvl="3">
              <a:defRPr sz="1800"/>
            </a:pPr>
            <a:r>
              <a:rPr sz="3200"/>
              <a:t>Quatrième niveau</a:t>
            </a:r>
            <a:endParaRPr sz="3200"/>
          </a:p>
          <a:p>
            <a:pPr lvl="4">
              <a:defRPr sz="1800"/>
            </a:pPr>
            <a:r>
              <a:rPr sz="3200"/>
              <a:t>Cinquième niveau</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Titre vertical et texte">
    <p:spTree>
      <p:nvGrpSpPr>
        <p:cNvPr id="1" name=""/>
        <p:cNvGrpSpPr/>
        <p:nvPr/>
      </p:nvGrpSpPr>
      <p:grpSpPr>
        <a:xfrm>
          <a:off x="0" y="0"/>
          <a:ext cx="0" cy="0"/>
          <a:chOff x="0" y="0"/>
          <a:chExt cx="0" cy="0"/>
        </a:xfrm>
      </p:grpSpPr>
      <p:sp>
        <p:nvSpPr>
          <p:cNvPr id="43" name="Shape 43"/>
          <p:cNvSpPr/>
          <p:nvPr>
            <p:ph type="title"/>
          </p:nvPr>
        </p:nvSpPr>
        <p:spPr>
          <a:xfrm>
            <a:off x="6629400" y="0"/>
            <a:ext cx="2057400" cy="6400802"/>
          </a:xfrm>
          <a:prstGeom prst="rect">
            <a:avLst/>
          </a:prstGeom>
        </p:spPr>
        <p:txBody>
          <a:bodyPr/>
          <a:lstStyle/>
          <a:p>
            <a:pPr lvl="0">
              <a:defRPr sz="1800"/>
            </a:pPr>
            <a:r>
              <a:rPr sz="4400"/>
              <a:t>Cliquez et modifiez le titre</a:t>
            </a:r>
          </a:p>
        </p:txBody>
      </p:sp>
      <p:sp>
        <p:nvSpPr>
          <p:cNvPr id="44" name="Shape 44"/>
          <p:cNvSpPr/>
          <p:nvPr>
            <p:ph type="body" idx="1"/>
          </p:nvPr>
        </p:nvSpPr>
        <p:spPr>
          <a:xfrm>
            <a:off x="457200" y="274638"/>
            <a:ext cx="6019800" cy="6583363"/>
          </a:xfrm>
          <a:prstGeom prst="rect">
            <a:avLst/>
          </a:prstGeom>
        </p:spPr>
        <p:txBody>
          <a:bodyPr/>
          <a:lstStyle/>
          <a:p>
            <a:pPr lvl="0">
              <a:defRPr sz="1800"/>
            </a:pPr>
            <a:r>
              <a:rPr sz="3200"/>
              <a:t>Cliquez pour modifier les styles du texte du masque</a:t>
            </a:r>
            <a:endParaRPr sz="3200"/>
          </a:p>
          <a:p>
            <a:pPr lvl="1">
              <a:defRPr sz="1800"/>
            </a:pPr>
            <a:r>
              <a:rPr sz="3200"/>
              <a:t>Deuxième niveau</a:t>
            </a:r>
            <a:endParaRPr sz="3200"/>
          </a:p>
          <a:p>
            <a:pPr lvl="2">
              <a:defRPr sz="1800"/>
            </a:pPr>
            <a:r>
              <a:rPr sz="3200"/>
              <a:t>Troisième niveau</a:t>
            </a:r>
            <a:endParaRPr sz="3200"/>
          </a:p>
          <a:p>
            <a:pPr lvl="3">
              <a:defRPr sz="1800"/>
            </a:pPr>
            <a:r>
              <a:rPr sz="3200"/>
              <a:t>Quatrième niveau</a:t>
            </a:r>
            <a:endParaRPr sz="3200"/>
          </a:p>
          <a:p>
            <a:pPr lvl="4">
              <a:defRPr sz="1800"/>
            </a:pPr>
            <a:r>
              <a:rPr sz="3200"/>
              <a:t>Cinquième niveau</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re et contenu">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pPr>
            <a:r>
              <a:rPr sz="4400"/>
              <a:t>Cliquez et modifiez le titre</a:t>
            </a:r>
          </a:p>
        </p:txBody>
      </p:sp>
      <p:sp>
        <p:nvSpPr>
          <p:cNvPr id="11" name="Shape 11"/>
          <p:cNvSpPr/>
          <p:nvPr>
            <p:ph type="body" idx="1"/>
          </p:nvPr>
        </p:nvSpPr>
        <p:spPr>
          <a:prstGeom prst="rect">
            <a:avLst/>
          </a:prstGeom>
        </p:spPr>
        <p:txBody>
          <a:bodyPr/>
          <a:lstStyle/>
          <a:p>
            <a:pPr lvl="0">
              <a:defRPr sz="1800"/>
            </a:pPr>
            <a:r>
              <a:rPr sz="3200"/>
              <a:t>Cliquez pour modifier les styles du texte du masque</a:t>
            </a:r>
            <a:endParaRPr sz="3200"/>
          </a:p>
          <a:p>
            <a:pPr lvl="1">
              <a:defRPr sz="1800"/>
            </a:pPr>
            <a:r>
              <a:rPr sz="3200"/>
              <a:t>Deuxième niveau</a:t>
            </a:r>
            <a:endParaRPr sz="3200"/>
          </a:p>
          <a:p>
            <a:pPr lvl="2">
              <a:defRPr sz="1800"/>
            </a:pPr>
            <a:r>
              <a:rPr sz="3200"/>
              <a:t>Troisième niveau</a:t>
            </a:r>
            <a:endParaRPr sz="3200"/>
          </a:p>
          <a:p>
            <a:pPr lvl="3">
              <a:defRPr sz="1800"/>
            </a:pPr>
            <a:r>
              <a:rPr sz="3200"/>
              <a:t>Quatrième niveau</a:t>
            </a:r>
            <a:endParaRPr sz="3200"/>
          </a:p>
          <a:p>
            <a:pPr lvl="4">
              <a:defRPr sz="1800"/>
            </a:pPr>
            <a:r>
              <a:rPr sz="3200"/>
              <a:t>Cinquième niveau</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En-tête de section">
    <p:spTree>
      <p:nvGrpSpPr>
        <p:cNvPr id="1" name=""/>
        <p:cNvGrpSpPr/>
        <p:nvPr/>
      </p:nvGrpSpPr>
      <p:grpSpPr>
        <a:xfrm>
          <a:off x="0" y="0"/>
          <a:ext cx="0" cy="0"/>
          <a:chOff x="0" y="0"/>
          <a:chExt cx="0" cy="0"/>
        </a:xfrm>
      </p:grpSpPr>
      <p:sp>
        <p:nvSpPr>
          <p:cNvPr id="14" name="Shape 14"/>
          <p:cNvSpPr/>
          <p:nvPr>
            <p:ph type="title"/>
          </p:nvPr>
        </p:nvSpPr>
        <p:spPr>
          <a:xfrm>
            <a:off x="722312" y="4406900"/>
            <a:ext cx="7772401" cy="1362075"/>
          </a:xfrm>
          <a:prstGeom prst="rect">
            <a:avLst/>
          </a:prstGeom>
        </p:spPr>
        <p:txBody>
          <a:bodyPr anchor="t"/>
          <a:lstStyle>
            <a:lvl1pPr algn="l">
              <a:defRPr b="1" cap="all" sz="4000"/>
            </a:lvl1pPr>
          </a:lstStyle>
          <a:p>
            <a:pPr lvl="0">
              <a:defRPr b="0" cap="none" sz="1800"/>
            </a:pPr>
            <a:r>
              <a:rPr b="1" cap="all" sz="4000"/>
              <a:t>Cliquez et modifiez le titre</a:t>
            </a:r>
          </a:p>
        </p:txBody>
      </p:sp>
      <p:sp>
        <p:nvSpPr>
          <p:cNvPr id="15" name="Shape 15"/>
          <p:cNvSpPr/>
          <p:nvPr>
            <p:ph type="body"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stStyle>
          <a:p>
            <a:pPr lvl="0">
              <a:defRPr sz="1800">
                <a:solidFill>
                  <a:srgbClr val="000000"/>
                </a:solidFill>
              </a:defRPr>
            </a:pPr>
            <a:r>
              <a:rPr sz="2000">
                <a:solidFill>
                  <a:srgbClr val="888888"/>
                </a:solidFill>
              </a:rPr>
              <a:t>Cliquez pour modifier les styles du texte du masque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Deux contenu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4400"/>
              <a:t>Cliquez et modifiez le titre</a:t>
            </a:r>
          </a:p>
        </p:txBody>
      </p:sp>
      <p:sp>
        <p:nvSpPr>
          <p:cNvPr id="19" name="Shape 19"/>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Cliquez pour modifier les styles du texte du masque</a:t>
            </a:r>
            <a:endParaRPr sz="2800"/>
          </a:p>
          <a:p>
            <a:pPr lvl="1">
              <a:defRPr sz="1800"/>
            </a:pPr>
            <a:r>
              <a:rPr sz="2800"/>
              <a:t>Deuxième niveau</a:t>
            </a:r>
            <a:endParaRPr sz="2800"/>
          </a:p>
          <a:p>
            <a:pPr lvl="2">
              <a:defRPr sz="1800"/>
            </a:pPr>
            <a:r>
              <a:rPr sz="2800"/>
              <a:t>Troisième niveau</a:t>
            </a:r>
            <a:endParaRPr sz="2800"/>
          </a:p>
          <a:p>
            <a:pPr lvl="3">
              <a:defRPr sz="1800"/>
            </a:pPr>
            <a:r>
              <a:rPr sz="2800"/>
              <a:t>Quatrième niveau</a:t>
            </a:r>
            <a:endParaRPr sz="2800"/>
          </a:p>
          <a:p>
            <a:pPr lvl="4">
              <a:defRPr sz="1800"/>
            </a:pPr>
            <a:r>
              <a:rPr sz="2800"/>
              <a:t>Cinquième niveau</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aison">
    <p:spTree>
      <p:nvGrpSpPr>
        <p:cNvPr id="1" name=""/>
        <p:cNvGrpSpPr/>
        <p:nvPr/>
      </p:nvGrpSpPr>
      <p:grpSpPr>
        <a:xfrm>
          <a:off x="0" y="0"/>
          <a:ext cx="0" cy="0"/>
          <a:chOff x="0" y="0"/>
          <a:chExt cx="0" cy="0"/>
        </a:xfrm>
      </p:grpSpPr>
      <p:sp>
        <p:nvSpPr>
          <p:cNvPr id="22" name="Shape 22"/>
          <p:cNvSpPr/>
          <p:nvPr>
            <p:ph type="title"/>
          </p:nvPr>
        </p:nvSpPr>
        <p:spPr>
          <a:xfrm>
            <a:off x="457200" y="256810"/>
            <a:ext cx="8229600" cy="1178656"/>
          </a:xfrm>
          <a:prstGeom prst="rect">
            <a:avLst/>
          </a:prstGeom>
        </p:spPr>
        <p:txBody>
          <a:bodyPr/>
          <a:lstStyle/>
          <a:p>
            <a:pPr lvl="0">
              <a:defRPr sz="1800"/>
            </a:pPr>
            <a:r>
              <a:rPr sz="4400"/>
              <a:t>Cliquez et modifiez le titre</a:t>
            </a:r>
          </a:p>
        </p:txBody>
      </p:sp>
      <p:sp>
        <p:nvSpPr>
          <p:cNvPr id="23" name="Shape 23"/>
          <p:cNvSpPr/>
          <p:nvPr>
            <p:ph type="body" idx="1"/>
          </p:nvPr>
        </p:nvSpPr>
        <p:spPr>
          <a:xfrm>
            <a:off x="457200" y="1435465"/>
            <a:ext cx="4040188" cy="739410"/>
          </a:xfrm>
          <a:prstGeom prst="rect">
            <a:avLst/>
          </a:prstGeom>
        </p:spPr>
        <p:txBody>
          <a:bodyPr anchor="b"/>
          <a:lstStyle>
            <a:lvl1pPr marL="0" indent="0">
              <a:spcBef>
                <a:spcPts val="500"/>
              </a:spcBef>
              <a:buSzTx/>
              <a:buFontTx/>
              <a:buNone/>
              <a:defRPr b="1" sz="2400"/>
            </a:lvl1pPr>
          </a:lstStyle>
          <a:p>
            <a:pPr lvl="0">
              <a:defRPr b="0" sz="1800"/>
            </a:pPr>
            <a:r>
              <a:rPr b="1" sz="2400"/>
              <a:t>Cliquez pour modifier les styles du texte du masque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re seul">
    <p:spTree>
      <p:nvGrpSpPr>
        <p:cNvPr id="1" name=""/>
        <p:cNvGrpSpPr/>
        <p:nvPr/>
      </p:nvGrpSpPr>
      <p:grpSpPr>
        <a:xfrm>
          <a:off x="0" y="0"/>
          <a:ext cx="0" cy="0"/>
          <a:chOff x="0" y="0"/>
          <a:chExt cx="0" cy="0"/>
        </a:xfrm>
      </p:grpSpPr>
      <p:sp>
        <p:nvSpPr>
          <p:cNvPr id="26" name="Shape 26"/>
          <p:cNvSpPr/>
          <p:nvPr>
            <p:ph type="title"/>
          </p:nvPr>
        </p:nvSpPr>
        <p:spPr>
          <a:prstGeom prst="rect">
            <a:avLst/>
          </a:prstGeom>
        </p:spPr>
        <p:txBody>
          <a:bodyPr/>
          <a:lstStyle/>
          <a:p>
            <a:pPr lvl="0">
              <a:defRPr sz="1800"/>
            </a:pPr>
            <a:r>
              <a:rPr sz="4400"/>
              <a:t>Cliquez et modifiez le titre</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Vide">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u avec légende">
    <p:spTree>
      <p:nvGrpSpPr>
        <p:cNvPr id="1" name=""/>
        <p:cNvGrpSpPr/>
        <p:nvPr/>
      </p:nvGrpSpPr>
      <p:grpSpPr>
        <a:xfrm>
          <a:off x="0" y="0"/>
          <a:ext cx="0" cy="0"/>
          <a:chOff x="0" y="0"/>
          <a:chExt cx="0" cy="0"/>
        </a:xfrm>
      </p:grpSpPr>
      <p:sp>
        <p:nvSpPr>
          <p:cNvPr id="31" name="Shape 31"/>
          <p:cNvSpPr/>
          <p:nvPr>
            <p:ph type="title"/>
          </p:nvPr>
        </p:nvSpPr>
        <p:spPr>
          <a:xfrm>
            <a:off x="457200" y="0"/>
            <a:ext cx="3008314" cy="1435100"/>
          </a:xfrm>
          <a:prstGeom prst="rect">
            <a:avLst/>
          </a:prstGeom>
        </p:spPr>
        <p:txBody>
          <a:bodyPr anchor="b"/>
          <a:lstStyle>
            <a:lvl1pPr algn="l">
              <a:defRPr b="1" sz="2000"/>
            </a:lvl1pPr>
          </a:lstStyle>
          <a:p>
            <a:pPr lvl="0">
              <a:defRPr b="0" sz="1800"/>
            </a:pPr>
            <a:r>
              <a:rPr b="1" sz="2000"/>
              <a:t>Cliquez et modifiez le titre</a:t>
            </a:r>
          </a:p>
        </p:txBody>
      </p:sp>
      <p:sp>
        <p:nvSpPr>
          <p:cNvPr id="32" name="Shape 32"/>
          <p:cNvSpPr/>
          <p:nvPr>
            <p:ph type="body" idx="1"/>
          </p:nvPr>
        </p:nvSpPr>
        <p:spPr>
          <a:xfrm>
            <a:off x="3575050" y="273050"/>
            <a:ext cx="5111750" cy="6584950"/>
          </a:xfrm>
          <a:prstGeom prst="rect">
            <a:avLst/>
          </a:prstGeom>
        </p:spPr>
        <p:txBody>
          <a:bodyPr/>
          <a:lstStyle/>
          <a:p>
            <a:pPr lvl="0">
              <a:defRPr sz="1800"/>
            </a:pPr>
            <a:r>
              <a:rPr sz="3200"/>
              <a:t>Cliquez pour modifier les styles du texte du masque</a:t>
            </a:r>
            <a:endParaRPr sz="3200"/>
          </a:p>
          <a:p>
            <a:pPr lvl="1">
              <a:defRPr sz="1800"/>
            </a:pPr>
            <a:r>
              <a:rPr sz="3200"/>
              <a:t>Deuxième niveau</a:t>
            </a:r>
            <a:endParaRPr sz="3200"/>
          </a:p>
          <a:p>
            <a:pPr lvl="2">
              <a:defRPr sz="1800"/>
            </a:pPr>
            <a:r>
              <a:rPr sz="3200"/>
              <a:t>Troisième niveau</a:t>
            </a:r>
            <a:endParaRPr sz="3200"/>
          </a:p>
          <a:p>
            <a:pPr lvl="3">
              <a:defRPr sz="1800"/>
            </a:pPr>
            <a:r>
              <a:rPr sz="3200"/>
              <a:t>Quatrième niveau</a:t>
            </a:r>
            <a:endParaRPr sz="3200"/>
          </a:p>
          <a:p>
            <a:pPr lvl="4">
              <a:defRPr sz="1800"/>
            </a:pPr>
            <a:r>
              <a:rPr sz="3200"/>
              <a:t>Cinquième niveau</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Image avec légende">
    <p:spTree>
      <p:nvGrpSpPr>
        <p:cNvPr id="1" name=""/>
        <p:cNvGrpSpPr/>
        <p:nvPr/>
      </p:nvGrpSpPr>
      <p:grpSpPr>
        <a:xfrm>
          <a:off x="0" y="0"/>
          <a:ext cx="0" cy="0"/>
          <a:chOff x="0" y="0"/>
          <a:chExt cx="0" cy="0"/>
        </a:xfrm>
      </p:grpSpPr>
      <p:sp>
        <p:nvSpPr>
          <p:cNvPr id="35" name="Shape 35"/>
          <p:cNvSpPr/>
          <p:nvPr>
            <p:ph type="title"/>
          </p:nvPr>
        </p:nvSpPr>
        <p:spPr>
          <a:xfrm>
            <a:off x="1792288" y="4800600"/>
            <a:ext cx="5486401" cy="566738"/>
          </a:xfrm>
          <a:prstGeom prst="rect">
            <a:avLst/>
          </a:prstGeom>
        </p:spPr>
        <p:txBody>
          <a:bodyPr anchor="b"/>
          <a:lstStyle>
            <a:lvl1pPr algn="l">
              <a:defRPr b="1" sz="2000"/>
            </a:lvl1pPr>
          </a:lstStyle>
          <a:p>
            <a:pPr lvl="0">
              <a:defRPr b="0" sz="1800"/>
            </a:pPr>
            <a:r>
              <a:rPr b="1" sz="2000"/>
              <a:t>Cliquez et modifiez le titre</a:t>
            </a:r>
          </a:p>
        </p:txBody>
      </p:sp>
      <p:sp>
        <p:nvSpPr>
          <p:cNvPr id="36" name="Shape 36"/>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stStyle>
          <a:p>
            <a:pPr lvl="0">
              <a:defRPr sz="1800"/>
            </a:pPr>
            <a:r>
              <a:rPr sz="1400"/>
              <a:t>Cliquez pour modifier les styles du texte du masque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lvl="0">
              <a:defRPr sz="1800"/>
            </a:pPr>
            <a:r>
              <a:rPr sz="4400"/>
              <a:t>Cliquez et modifiez le titre</a:t>
            </a:r>
          </a:p>
        </p:txBody>
      </p:sp>
      <p:sp>
        <p:nvSpPr>
          <p:cNvPr id="3" name="Shape 3"/>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lvl="0">
              <a:defRPr sz="1800"/>
            </a:pPr>
            <a:r>
              <a:rPr sz="3200"/>
              <a:t>Cliquez pour modifier les styles du texte du masque</a:t>
            </a:r>
            <a:endParaRPr sz="3200"/>
          </a:p>
          <a:p>
            <a:pPr lvl="1">
              <a:defRPr sz="1800"/>
            </a:pPr>
            <a:r>
              <a:rPr sz="3200"/>
              <a:t>Deuxième niveau</a:t>
            </a:r>
            <a:endParaRPr sz="3200"/>
          </a:p>
          <a:p>
            <a:pPr lvl="2">
              <a:defRPr sz="1800"/>
            </a:pPr>
            <a:r>
              <a:rPr sz="3200"/>
              <a:t>Troisième niveau</a:t>
            </a:r>
            <a:endParaRPr sz="3200"/>
          </a:p>
          <a:p>
            <a:pPr lvl="3">
              <a:defRPr sz="1800"/>
            </a:pPr>
            <a:r>
              <a:rPr sz="3200"/>
              <a:t>Quatrième niveau</a:t>
            </a:r>
            <a:endParaRPr sz="3200"/>
          </a:p>
          <a:p>
            <a:pPr lvl="4">
              <a:defRPr sz="1800"/>
            </a:pPr>
            <a:r>
              <a:rPr sz="3200"/>
              <a:t>Cinquième niveau</a:t>
            </a:r>
          </a:p>
        </p:txBody>
      </p:sp>
      <p:sp>
        <p:nvSpPr>
          <p:cNvPr id="4" name="Shape 4"/>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spd="med" advClick="1"/>
  <p:txStyles>
    <p:titleStyle>
      <a:lvl1pPr algn="ctr" defTabSz="457200">
        <a:defRPr sz="4400">
          <a:latin typeface="Calibri"/>
          <a:ea typeface="Calibri"/>
          <a:cs typeface="Calibri"/>
          <a:sym typeface="Calibri"/>
        </a:defRPr>
      </a:lvl1pPr>
      <a:lvl2pPr algn="ctr" defTabSz="457200">
        <a:defRPr sz="4400">
          <a:latin typeface="Calibri"/>
          <a:ea typeface="Calibri"/>
          <a:cs typeface="Calibri"/>
          <a:sym typeface="Calibri"/>
        </a:defRPr>
      </a:lvl2pPr>
      <a:lvl3pPr algn="ctr" defTabSz="457200">
        <a:defRPr sz="4400">
          <a:latin typeface="Calibri"/>
          <a:ea typeface="Calibri"/>
          <a:cs typeface="Calibri"/>
          <a:sym typeface="Calibri"/>
        </a:defRPr>
      </a:lvl3pPr>
      <a:lvl4pPr algn="ctr" defTabSz="457200">
        <a:defRPr sz="4400">
          <a:latin typeface="Calibri"/>
          <a:ea typeface="Calibri"/>
          <a:cs typeface="Calibri"/>
          <a:sym typeface="Calibri"/>
        </a:defRPr>
      </a:lvl4pPr>
      <a:lvl5pPr algn="ctr" defTabSz="457200">
        <a:defRPr sz="4400">
          <a:latin typeface="Calibri"/>
          <a:ea typeface="Calibri"/>
          <a:cs typeface="Calibri"/>
          <a:sym typeface="Calibri"/>
        </a:defRPr>
      </a:lvl5pPr>
      <a:lvl6pPr algn="ctr" defTabSz="457200">
        <a:defRPr sz="4400">
          <a:latin typeface="Calibri"/>
          <a:ea typeface="Calibri"/>
          <a:cs typeface="Calibri"/>
          <a:sym typeface="Calibri"/>
        </a:defRPr>
      </a:lvl6pPr>
      <a:lvl7pPr algn="ctr" defTabSz="457200">
        <a:defRPr sz="4400">
          <a:latin typeface="Calibri"/>
          <a:ea typeface="Calibri"/>
          <a:cs typeface="Calibri"/>
          <a:sym typeface="Calibri"/>
        </a:defRPr>
      </a:lvl7pPr>
      <a:lvl8pPr algn="ctr" defTabSz="457200">
        <a:defRPr sz="4400">
          <a:latin typeface="Calibri"/>
          <a:ea typeface="Calibri"/>
          <a:cs typeface="Calibri"/>
          <a:sym typeface="Calibri"/>
        </a:defRPr>
      </a:lvl8pPr>
      <a:lvl9pPr algn="ctr" defTabSz="457200">
        <a:defRPr sz="4400">
          <a:latin typeface="Calibri"/>
          <a:ea typeface="Calibri"/>
          <a:cs typeface="Calibri"/>
          <a:sym typeface="Calibri"/>
        </a:defRPr>
      </a:lvl9pPr>
    </p:titleStyle>
    <p:bodyStyle>
      <a:lvl1pPr marL="342900" indent="-342900" defTabSz="457200">
        <a:spcBef>
          <a:spcPts val="700"/>
        </a:spcBef>
        <a:buSzPct val="100000"/>
        <a:buFont typeface="Arial"/>
        <a:buChar char="•"/>
        <a:defRPr sz="3200">
          <a:latin typeface="Calibri"/>
          <a:ea typeface="Calibri"/>
          <a:cs typeface="Calibri"/>
          <a:sym typeface="Calibri"/>
        </a:defRPr>
      </a:lvl1pPr>
      <a:lvl2pPr marL="783771" indent="-326571" defTabSz="457200">
        <a:spcBef>
          <a:spcPts val="700"/>
        </a:spcBef>
        <a:buSzPct val="100000"/>
        <a:buFont typeface="Arial"/>
        <a:buChar char="–"/>
        <a:defRPr sz="3200">
          <a:latin typeface="Calibri"/>
          <a:ea typeface="Calibri"/>
          <a:cs typeface="Calibri"/>
          <a:sym typeface="Calibri"/>
        </a:defRPr>
      </a:lvl2pPr>
      <a:lvl3pPr marL="1219200" indent="-304800" defTabSz="457200">
        <a:spcBef>
          <a:spcPts val="700"/>
        </a:spcBef>
        <a:buSzPct val="100000"/>
        <a:buFont typeface="Arial"/>
        <a:buChar char="•"/>
        <a:defRPr sz="3200">
          <a:latin typeface="Calibri"/>
          <a:ea typeface="Calibri"/>
          <a:cs typeface="Calibri"/>
          <a:sym typeface="Calibri"/>
        </a:defRPr>
      </a:lvl3pPr>
      <a:lvl4pPr marL="1737360" indent="-365760" defTabSz="457200">
        <a:spcBef>
          <a:spcPts val="700"/>
        </a:spcBef>
        <a:buSzPct val="100000"/>
        <a:buFont typeface="Arial"/>
        <a:buChar char="–"/>
        <a:defRPr sz="3200">
          <a:latin typeface="Calibri"/>
          <a:ea typeface="Calibri"/>
          <a:cs typeface="Calibri"/>
          <a:sym typeface="Calibri"/>
        </a:defRPr>
      </a:lvl4pPr>
      <a:lvl5pPr marL="2194560" indent="-365760" defTabSz="457200">
        <a:spcBef>
          <a:spcPts val="700"/>
        </a:spcBef>
        <a:buSzPct val="100000"/>
        <a:buFont typeface="Arial"/>
        <a:buChar char="»"/>
        <a:defRPr sz="3200">
          <a:latin typeface="Calibri"/>
          <a:ea typeface="Calibri"/>
          <a:cs typeface="Calibri"/>
          <a:sym typeface="Calibri"/>
        </a:defRPr>
      </a:lvl5pPr>
      <a:lvl6pPr marL="2651760" indent="-365760" defTabSz="457200">
        <a:spcBef>
          <a:spcPts val="700"/>
        </a:spcBef>
        <a:buSzPct val="100000"/>
        <a:buFont typeface="Arial"/>
        <a:buChar char="•"/>
        <a:defRPr sz="3200">
          <a:latin typeface="Calibri"/>
          <a:ea typeface="Calibri"/>
          <a:cs typeface="Calibri"/>
          <a:sym typeface="Calibri"/>
        </a:defRPr>
      </a:lvl6pPr>
      <a:lvl7pPr marL="3108960" indent="-365760" defTabSz="457200">
        <a:spcBef>
          <a:spcPts val="700"/>
        </a:spcBef>
        <a:buSzPct val="100000"/>
        <a:buFont typeface="Arial"/>
        <a:buChar char="•"/>
        <a:defRPr sz="3200">
          <a:latin typeface="Calibri"/>
          <a:ea typeface="Calibri"/>
          <a:cs typeface="Calibri"/>
          <a:sym typeface="Calibri"/>
        </a:defRPr>
      </a:lvl7pPr>
      <a:lvl8pPr marL="3566159" indent="-365759" defTabSz="457200">
        <a:spcBef>
          <a:spcPts val="700"/>
        </a:spcBef>
        <a:buSzPct val="100000"/>
        <a:buFont typeface="Arial"/>
        <a:buChar char="•"/>
        <a:defRPr sz="3200">
          <a:latin typeface="Calibri"/>
          <a:ea typeface="Calibri"/>
          <a:cs typeface="Calibri"/>
          <a:sym typeface="Calibri"/>
        </a:defRPr>
      </a:lvl8pPr>
      <a:lvl9pPr marL="4023359" indent="-365759" defTabSz="457200">
        <a:spcBef>
          <a:spcPts val="700"/>
        </a:spcBef>
        <a:buSzPct val="100000"/>
        <a:buFont typeface="Arial"/>
        <a:buChar char="•"/>
        <a:defRPr sz="3200">
          <a:latin typeface="Calibri"/>
          <a:ea typeface="Calibri"/>
          <a:cs typeface="Calibri"/>
          <a:sym typeface="Calibri"/>
        </a:defRPr>
      </a:lvl9pPr>
    </p:bodyStyle>
    <p:otherStyle>
      <a:lvl1pPr algn="r" defTabSz="457200">
        <a:defRPr sz="1200">
          <a:solidFill>
            <a:schemeClr val="tx1"/>
          </a:solidFill>
          <a:latin typeface="+mn-lt"/>
          <a:ea typeface="+mn-ea"/>
          <a:cs typeface="+mn-cs"/>
          <a:sym typeface="Calibri"/>
        </a:defRPr>
      </a:lvl1pPr>
      <a:lvl2pPr indent="457200" algn="r" defTabSz="457200">
        <a:defRPr sz="1200">
          <a:solidFill>
            <a:schemeClr val="tx1"/>
          </a:solidFill>
          <a:latin typeface="+mn-lt"/>
          <a:ea typeface="+mn-ea"/>
          <a:cs typeface="+mn-cs"/>
          <a:sym typeface="Calibri"/>
        </a:defRPr>
      </a:lvl2pPr>
      <a:lvl3pPr indent="914400" algn="r" defTabSz="457200">
        <a:defRPr sz="1200">
          <a:solidFill>
            <a:schemeClr val="tx1"/>
          </a:solidFill>
          <a:latin typeface="+mn-lt"/>
          <a:ea typeface="+mn-ea"/>
          <a:cs typeface="+mn-cs"/>
          <a:sym typeface="Calibri"/>
        </a:defRPr>
      </a:lvl3pPr>
      <a:lvl4pPr indent="1371600" algn="r" defTabSz="457200">
        <a:defRPr sz="1200">
          <a:solidFill>
            <a:schemeClr val="tx1"/>
          </a:solidFill>
          <a:latin typeface="+mn-lt"/>
          <a:ea typeface="+mn-ea"/>
          <a:cs typeface="+mn-cs"/>
          <a:sym typeface="Calibri"/>
        </a:defRPr>
      </a:lvl4pPr>
      <a:lvl5pPr indent="1828800" algn="r" defTabSz="457200">
        <a:defRPr sz="1200">
          <a:solidFill>
            <a:schemeClr val="tx1"/>
          </a:solidFill>
          <a:latin typeface="+mn-lt"/>
          <a:ea typeface="+mn-ea"/>
          <a:cs typeface="+mn-cs"/>
          <a:sym typeface="Calibri"/>
        </a:defRPr>
      </a:lvl5pPr>
      <a:lvl6pPr indent="2286000" algn="r" defTabSz="457200">
        <a:defRPr sz="1200">
          <a:solidFill>
            <a:schemeClr val="tx1"/>
          </a:solidFill>
          <a:latin typeface="+mn-lt"/>
          <a:ea typeface="+mn-ea"/>
          <a:cs typeface="+mn-cs"/>
          <a:sym typeface="Calibri"/>
        </a:defRPr>
      </a:lvl6pPr>
      <a:lvl7pPr indent="2743200" algn="r" defTabSz="457200">
        <a:defRPr sz="1200">
          <a:solidFill>
            <a:schemeClr val="tx1"/>
          </a:solidFill>
          <a:latin typeface="+mn-lt"/>
          <a:ea typeface="+mn-ea"/>
          <a:cs typeface="+mn-cs"/>
          <a:sym typeface="Calibri"/>
        </a:defRPr>
      </a:lvl7pPr>
      <a:lvl8pPr indent="3200400" algn="r" defTabSz="457200">
        <a:defRPr sz="1200">
          <a:solidFill>
            <a:schemeClr val="tx1"/>
          </a:solidFill>
          <a:latin typeface="+mn-lt"/>
          <a:ea typeface="+mn-ea"/>
          <a:cs typeface="+mn-cs"/>
          <a:sym typeface="Calibri"/>
        </a:defRPr>
      </a:lvl8pPr>
      <a:lvl9pPr indent="3657600" algn="r" defTabSz="457200">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4.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5.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6.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 name="Shape 49"/>
          <p:cNvSpPr/>
          <p:nvPr>
            <p:ph type="title"/>
          </p:nvPr>
        </p:nvSpPr>
        <p:spPr>
          <a:xfrm>
            <a:off x="685800" y="1887622"/>
            <a:ext cx="7772400" cy="1470026"/>
          </a:xfrm>
          <a:prstGeom prst="rect">
            <a:avLst/>
          </a:prstGeom>
        </p:spPr>
        <p:txBody>
          <a:bodyPr/>
          <a:lstStyle>
            <a:lvl1pPr>
              <a:defRPr>
                <a:solidFill>
                  <a:srgbClr val="322F5F"/>
                </a:solidFill>
              </a:defRPr>
            </a:lvl1pPr>
          </a:lstStyle>
          <a:p>
            <a:pPr lvl="0">
              <a:defRPr sz="1800">
                <a:solidFill>
                  <a:srgbClr val="000000"/>
                </a:solidFill>
              </a:defRPr>
            </a:pPr>
            <a:r>
              <a:rPr sz="4400">
                <a:solidFill>
                  <a:srgbClr val="322F5F"/>
                </a:solidFill>
              </a:rPr>
              <a:t>CICB-Paris</a:t>
            </a:r>
          </a:p>
        </p:txBody>
      </p:sp>
      <p:sp>
        <p:nvSpPr>
          <p:cNvPr id="50" name="Shape 50"/>
          <p:cNvSpPr/>
          <p:nvPr>
            <p:ph type="body" idx="1"/>
          </p:nvPr>
        </p:nvSpPr>
        <p:spPr>
          <a:xfrm>
            <a:off x="1371600" y="3316547"/>
            <a:ext cx="6400800" cy="2155845"/>
          </a:xfrm>
          <a:prstGeom prst="rect">
            <a:avLst/>
          </a:prstGeom>
        </p:spPr>
        <p:txBody>
          <a:bodyPr/>
          <a:lstStyle/>
          <a:p>
            <a:pPr lvl="0">
              <a:lnSpc>
                <a:spcPct val="80000"/>
              </a:lnSpc>
              <a:spcBef>
                <a:spcPts val="400"/>
              </a:spcBef>
              <a:defRPr sz="1800">
                <a:solidFill>
                  <a:srgbClr val="000000"/>
                </a:solidFill>
              </a:defRPr>
            </a:pPr>
            <a:r>
              <a:rPr sz="1700">
                <a:solidFill>
                  <a:srgbClr val="2B5190"/>
                </a:solidFill>
              </a:rPr>
              <a:t>Centre Interdisciplinaire Chimie Biologie – Paris</a:t>
            </a:r>
            <a:endParaRPr sz="1700">
              <a:solidFill>
                <a:srgbClr val="888888"/>
              </a:solidFill>
            </a:endParaRPr>
          </a:p>
          <a:p>
            <a:pPr lvl="0">
              <a:lnSpc>
                <a:spcPct val="80000"/>
              </a:lnSpc>
              <a:spcBef>
                <a:spcPts val="400"/>
              </a:spcBef>
              <a:defRPr sz="1800">
                <a:solidFill>
                  <a:srgbClr val="000000"/>
                </a:solidFill>
              </a:defRPr>
            </a:pPr>
            <a:r>
              <a:rPr sz="1700">
                <a:solidFill>
                  <a:srgbClr val="848484"/>
                </a:solidFill>
              </a:rPr>
              <a:t>(Fédération de Recherche FR3567) </a:t>
            </a:r>
            <a:endParaRPr sz="1700">
              <a:solidFill>
                <a:srgbClr val="888888"/>
              </a:solidFill>
            </a:endParaRPr>
          </a:p>
          <a:p>
            <a:pPr lvl="0">
              <a:lnSpc>
                <a:spcPct val="80000"/>
              </a:lnSpc>
              <a:spcBef>
                <a:spcPts val="400"/>
              </a:spcBef>
              <a:defRPr sz="1800">
                <a:solidFill>
                  <a:srgbClr val="000000"/>
                </a:solidFill>
              </a:defRPr>
            </a:pPr>
            <a:endParaRPr sz="1700">
              <a:solidFill>
                <a:srgbClr val="40638A"/>
              </a:solidFill>
            </a:endParaRPr>
          </a:p>
          <a:p>
            <a:pPr lvl="0">
              <a:lnSpc>
                <a:spcPct val="80000"/>
              </a:lnSpc>
              <a:spcBef>
                <a:spcPts val="400"/>
              </a:spcBef>
              <a:defRPr sz="1800">
                <a:solidFill>
                  <a:srgbClr val="000000"/>
                </a:solidFill>
              </a:defRPr>
            </a:pPr>
            <a:endParaRPr sz="1700">
              <a:solidFill>
                <a:srgbClr val="40638A"/>
              </a:solidFill>
            </a:endParaRPr>
          </a:p>
          <a:p>
            <a:pPr lvl="0">
              <a:lnSpc>
                <a:spcPct val="80000"/>
              </a:lnSpc>
              <a:spcBef>
                <a:spcPts val="400"/>
              </a:spcBef>
              <a:defRPr sz="1800">
                <a:solidFill>
                  <a:srgbClr val="000000"/>
                </a:solidFill>
              </a:defRPr>
            </a:pPr>
            <a:endParaRPr sz="1700">
              <a:solidFill>
                <a:srgbClr val="40638A"/>
              </a:solidFill>
            </a:endParaRPr>
          </a:p>
          <a:p>
            <a:pPr lvl="0">
              <a:lnSpc>
                <a:spcPct val="80000"/>
              </a:lnSpc>
              <a:spcBef>
                <a:spcPts val="300"/>
              </a:spcBef>
              <a:defRPr sz="1800">
                <a:solidFill>
                  <a:srgbClr val="000000"/>
                </a:solidFill>
              </a:defRPr>
            </a:pPr>
            <a:r>
              <a:rPr sz="1400">
                <a:solidFill>
                  <a:srgbClr val="891C3B"/>
                </a:solidFill>
              </a:rPr>
              <a:t>Faculté des Sciences Fondamentales et Biomédicales  </a:t>
            </a:r>
            <a:endParaRPr sz="1700">
              <a:solidFill>
                <a:srgbClr val="888888"/>
              </a:solidFill>
            </a:endParaRPr>
          </a:p>
          <a:p>
            <a:pPr lvl="0">
              <a:lnSpc>
                <a:spcPct val="80000"/>
              </a:lnSpc>
              <a:spcBef>
                <a:spcPts val="200"/>
              </a:spcBef>
              <a:defRPr sz="1800">
                <a:solidFill>
                  <a:srgbClr val="000000"/>
                </a:solidFill>
              </a:defRPr>
            </a:pPr>
            <a:r>
              <a:rPr sz="1200">
                <a:solidFill>
                  <a:srgbClr val="3F6389"/>
                </a:solidFill>
              </a:rPr>
              <a:t>Centre Universitaire des Saints Pères</a:t>
            </a:r>
            <a:endParaRPr sz="1700">
              <a:solidFill>
                <a:srgbClr val="888888"/>
              </a:solidFill>
            </a:endParaRPr>
          </a:p>
          <a:p>
            <a:pPr lvl="0">
              <a:lnSpc>
                <a:spcPct val="80000"/>
              </a:lnSpc>
              <a:spcBef>
                <a:spcPts val="300"/>
              </a:spcBef>
              <a:defRPr sz="1800">
                <a:solidFill>
                  <a:srgbClr val="000000"/>
                </a:solidFill>
              </a:defRPr>
            </a:pPr>
            <a:r>
              <a:rPr sz="1400">
                <a:solidFill>
                  <a:srgbClr val="891C3B"/>
                </a:solidFill>
              </a:rPr>
              <a:t>Université Paris Descartes</a:t>
            </a:r>
          </a:p>
        </p:txBody>
      </p:sp>
      <p:grpSp>
        <p:nvGrpSpPr>
          <p:cNvPr id="55" name="Group 55"/>
          <p:cNvGrpSpPr/>
          <p:nvPr/>
        </p:nvGrpSpPr>
        <p:grpSpPr>
          <a:xfrm>
            <a:off x="580305" y="314296"/>
            <a:ext cx="7939601" cy="1284483"/>
            <a:chOff x="0" y="0"/>
            <a:chExt cx="7939599" cy="1284482"/>
          </a:xfrm>
        </p:grpSpPr>
        <p:pic>
          <p:nvPicPr>
            <p:cNvPr id="51" name="image1.jpg" descr="LOGO V2 COUL PANTONE.jpg"/>
            <p:cNvPicPr/>
            <p:nvPr/>
          </p:nvPicPr>
          <p:blipFill>
            <a:blip r:embed="rId2">
              <a:extLst/>
            </a:blip>
            <a:stretch>
              <a:fillRect/>
            </a:stretch>
          </p:blipFill>
          <p:spPr>
            <a:xfrm>
              <a:off x="-1" y="0"/>
              <a:ext cx="2047738" cy="1284483"/>
            </a:xfrm>
            <a:prstGeom prst="rect">
              <a:avLst/>
            </a:prstGeom>
            <a:ln w="12700" cap="flat">
              <a:noFill/>
              <a:miter lim="400000"/>
            </a:ln>
            <a:effectLst/>
          </p:spPr>
        </p:pic>
        <p:pic>
          <p:nvPicPr>
            <p:cNvPr id="52" name="image2.png" descr="LogoCNRSfr-Q-F.png"/>
            <p:cNvPicPr/>
            <p:nvPr/>
          </p:nvPicPr>
          <p:blipFill>
            <a:blip r:embed="rId3">
              <a:extLst/>
            </a:blip>
            <a:stretch>
              <a:fillRect/>
            </a:stretch>
          </p:blipFill>
          <p:spPr>
            <a:xfrm>
              <a:off x="5063029" y="306325"/>
              <a:ext cx="952337" cy="878624"/>
            </a:xfrm>
            <a:prstGeom prst="rect">
              <a:avLst/>
            </a:prstGeom>
            <a:ln w="12700" cap="flat">
              <a:noFill/>
              <a:miter lim="400000"/>
            </a:ln>
            <a:effectLst/>
          </p:spPr>
        </p:pic>
        <p:pic>
          <p:nvPicPr>
            <p:cNvPr id="53" name="image3.png" descr="LogoRVB_PNG université Paris Descartes.png"/>
            <p:cNvPicPr/>
            <p:nvPr/>
          </p:nvPicPr>
          <p:blipFill>
            <a:blip r:embed="rId4">
              <a:extLst/>
            </a:blip>
            <a:stretch>
              <a:fillRect/>
            </a:stretch>
          </p:blipFill>
          <p:spPr>
            <a:xfrm>
              <a:off x="2125636" y="567572"/>
              <a:ext cx="2844755" cy="617377"/>
            </a:xfrm>
            <a:prstGeom prst="rect">
              <a:avLst/>
            </a:prstGeom>
            <a:ln w="12700" cap="flat">
              <a:noFill/>
              <a:miter lim="400000"/>
            </a:ln>
            <a:effectLst/>
          </p:spPr>
        </p:pic>
        <p:pic>
          <p:nvPicPr>
            <p:cNvPr id="54" name="image4.pdf" descr="Inserm.pdf"/>
            <p:cNvPicPr/>
            <p:nvPr/>
          </p:nvPicPr>
          <p:blipFill>
            <a:blip r:embed="rId5">
              <a:extLst/>
            </a:blip>
            <a:stretch>
              <a:fillRect/>
            </a:stretch>
          </p:blipFill>
          <p:spPr>
            <a:xfrm>
              <a:off x="6186147" y="752299"/>
              <a:ext cx="1753453" cy="432650"/>
            </a:xfrm>
            <a:prstGeom prst="rect">
              <a:avLst/>
            </a:prstGeom>
            <a:ln w="12700" cap="flat">
              <a:noFill/>
              <a:miter lim="400000"/>
            </a:ln>
            <a:effectLst/>
          </p:spPr>
        </p:pic>
      </p:gr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title"/>
          </p:nvPr>
        </p:nvSpPr>
        <p:spPr>
          <a:xfrm>
            <a:off x="541239" y="1687419"/>
            <a:ext cx="8229601" cy="1143001"/>
          </a:xfrm>
          <a:prstGeom prst="rect">
            <a:avLst/>
          </a:prstGeom>
        </p:spPr>
        <p:txBody>
          <a:bodyPr/>
          <a:lstStyle>
            <a:lvl1pPr>
              <a:defRPr>
                <a:solidFill>
                  <a:srgbClr val="232150"/>
                </a:solidFill>
              </a:defRPr>
            </a:lvl1pPr>
          </a:lstStyle>
          <a:p>
            <a:pPr lvl="0">
              <a:defRPr sz="1800">
                <a:solidFill>
                  <a:srgbClr val="000000"/>
                </a:solidFill>
              </a:defRPr>
            </a:pPr>
            <a:r>
              <a:rPr sz="4400">
                <a:solidFill>
                  <a:srgbClr val="232150"/>
                </a:solidFill>
              </a:rPr>
              <a:t>CICB-Paris</a:t>
            </a:r>
          </a:p>
        </p:txBody>
      </p:sp>
      <p:sp>
        <p:nvSpPr>
          <p:cNvPr id="58" name="Shape 58"/>
          <p:cNvSpPr/>
          <p:nvPr>
            <p:ph type="body" idx="1"/>
          </p:nvPr>
        </p:nvSpPr>
        <p:spPr>
          <a:xfrm>
            <a:off x="1279272" y="2936819"/>
            <a:ext cx="7068683" cy="3606825"/>
          </a:xfrm>
          <a:prstGeom prst="rect">
            <a:avLst/>
          </a:prstGeom>
        </p:spPr>
        <p:txBody>
          <a:bodyPr/>
          <a:lstStyle/>
          <a:p>
            <a:pPr lvl="0" marL="0" indent="0">
              <a:lnSpc>
                <a:spcPct val="80000"/>
              </a:lnSpc>
              <a:spcBef>
                <a:spcPts val="200"/>
              </a:spcBef>
              <a:buSzTx/>
              <a:buNone/>
              <a:defRPr sz="1800"/>
            </a:pPr>
            <a:r>
              <a:rPr sz="1200">
                <a:solidFill>
                  <a:srgbClr val="40638A"/>
                </a:solidFill>
              </a:rPr>
              <a:t>CICB-Paris </a:t>
            </a:r>
            <a:r>
              <a:rPr sz="1200"/>
              <a:t>(FR 3567) est une Fédération de Recherche regroupant 4 UMR Inserm et CNRS</a:t>
            </a:r>
            <a:endParaRPr sz="1200"/>
          </a:p>
          <a:p>
            <a:pPr lvl="0" marL="0" indent="0">
              <a:lnSpc>
                <a:spcPct val="80000"/>
              </a:lnSpc>
              <a:spcBef>
                <a:spcPts val="200"/>
              </a:spcBef>
              <a:buSzTx/>
              <a:buNone/>
              <a:defRPr sz="1800"/>
            </a:pPr>
            <a:r>
              <a:rPr sz="1200"/>
              <a:t> </a:t>
            </a:r>
            <a:endParaRPr sz="1200"/>
          </a:p>
          <a:p>
            <a:pPr lvl="0" marL="0" indent="0">
              <a:lnSpc>
                <a:spcPct val="80000"/>
              </a:lnSpc>
              <a:spcBef>
                <a:spcPts val="200"/>
              </a:spcBef>
              <a:buSzTx/>
              <a:buNone/>
              <a:defRPr sz="1800"/>
            </a:pPr>
            <a:r>
              <a:rPr sz="1200"/>
              <a:t>Sa création: </a:t>
            </a:r>
            <a:r>
              <a:rPr sz="1200">
                <a:solidFill>
                  <a:srgbClr val="40638A"/>
                </a:solidFill>
              </a:rPr>
              <a:t>janvier 2014</a:t>
            </a:r>
            <a:endParaRPr sz="1200"/>
          </a:p>
          <a:p>
            <a:pPr lvl="0" marL="0" indent="0">
              <a:lnSpc>
                <a:spcPct val="80000"/>
              </a:lnSpc>
              <a:spcBef>
                <a:spcPts val="200"/>
              </a:spcBef>
              <a:buSzTx/>
              <a:buNone/>
              <a:defRPr sz="1800"/>
            </a:pPr>
            <a:endParaRPr sz="1200">
              <a:solidFill>
                <a:srgbClr val="40638A"/>
              </a:solidFill>
            </a:endParaRPr>
          </a:p>
          <a:p>
            <a:pPr lvl="0" marL="0" indent="0">
              <a:lnSpc>
                <a:spcPct val="80000"/>
              </a:lnSpc>
              <a:spcBef>
                <a:spcPts val="200"/>
              </a:spcBef>
              <a:buSzTx/>
              <a:buNone/>
              <a:defRPr sz="1800"/>
            </a:pPr>
            <a:r>
              <a:rPr sz="1200"/>
              <a:t>Ses tutelles</a:t>
            </a:r>
            <a:r>
              <a:rPr sz="1200">
                <a:solidFill>
                  <a:srgbClr val="40638A"/>
                </a:solidFill>
              </a:rPr>
              <a:t>: Université Paris Descartes et le CNRS. </a:t>
            </a:r>
            <a:r>
              <a:rPr sz="1200"/>
              <a:t>Partenaire:</a:t>
            </a:r>
            <a:r>
              <a:rPr sz="1200">
                <a:solidFill>
                  <a:srgbClr val="40638A"/>
                </a:solidFill>
              </a:rPr>
              <a:t> Inserm</a:t>
            </a:r>
            <a:endParaRPr sz="1200"/>
          </a:p>
          <a:p>
            <a:pPr lvl="0" marL="0" indent="0">
              <a:lnSpc>
                <a:spcPct val="80000"/>
              </a:lnSpc>
              <a:spcBef>
                <a:spcPts val="200"/>
              </a:spcBef>
              <a:buSzTx/>
              <a:buNone/>
              <a:defRPr sz="1800"/>
            </a:pPr>
            <a:endParaRPr sz="1200">
              <a:solidFill>
                <a:srgbClr val="40638A"/>
              </a:solidFill>
            </a:endParaRPr>
          </a:p>
          <a:p>
            <a:pPr lvl="0" marL="0" indent="0">
              <a:lnSpc>
                <a:spcPct val="80000"/>
              </a:lnSpc>
              <a:spcBef>
                <a:spcPts val="200"/>
              </a:spcBef>
              <a:buSzTx/>
              <a:buNone/>
              <a:defRPr sz="1800"/>
            </a:pPr>
            <a:r>
              <a:rPr sz="1200"/>
              <a:t>Personnels: environ 300, dont </a:t>
            </a:r>
            <a:r>
              <a:rPr sz="1200">
                <a:solidFill>
                  <a:srgbClr val="40638A"/>
                </a:solidFill>
              </a:rPr>
              <a:t>160 permanents</a:t>
            </a:r>
            <a:endParaRPr sz="1200"/>
          </a:p>
          <a:p>
            <a:pPr lvl="0" marL="0" indent="0">
              <a:lnSpc>
                <a:spcPct val="80000"/>
              </a:lnSpc>
              <a:spcBef>
                <a:spcPts val="200"/>
              </a:spcBef>
              <a:buSzTx/>
              <a:buNone/>
              <a:defRPr sz="1800"/>
            </a:pPr>
            <a:endParaRPr sz="1200">
              <a:solidFill>
                <a:srgbClr val="40638A"/>
              </a:solidFill>
            </a:endParaRPr>
          </a:p>
          <a:p>
            <a:pPr lvl="0" marL="0" indent="0">
              <a:lnSpc>
                <a:spcPct val="80000"/>
              </a:lnSpc>
              <a:spcBef>
                <a:spcPts val="200"/>
              </a:spcBef>
              <a:buSzTx/>
              <a:buNone/>
              <a:defRPr sz="1800"/>
            </a:pPr>
            <a:r>
              <a:rPr sz="1200"/>
              <a:t>Son objectif principal: </a:t>
            </a:r>
            <a:r>
              <a:rPr sz="1200">
                <a:solidFill>
                  <a:srgbClr val="40638A"/>
                </a:solidFill>
              </a:rPr>
              <a:t>favoriser le développement des projets à l’interface chimie-biologie</a:t>
            </a:r>
            <a:endParaRPr sz="1200"/>
          </a:p>
          <a:p>
            <a:pPr lvl="0" marL="0" indent="0">
              <a:lnSpc>
                <a:spcPct val="80000"/>
              </a:lnSpc>
              <a:spcBef>
                <a:spcPts val="200"/>
              </a:spcBef>
              <a:buSzTx/>
              <a:buNone/>
              <a:defRPr sz="1800"/>
            </a:pPr>
            <a:endParaRPr sz="1200"/>
          </a:p>
          <a:p>
            <a:pPr lvl="0" marL="0" indent="0">
              <a:lnSpc>
                <a:spcPct val="80000"/>
              </a:lnSpc>
              <a:spcBef>
                <a:spcPts val="200"/>
              </a:spcBef>
              <a:buSzTx/>
              <a:buNone/>
              <a:defRPr sz="1800"/>
            </a:pPr>
            <a:r>
              <a:rPr sz="1200"/>
              <a:t>Equipes de recherche: </a:t>
            </a:r>
            <a:r>
              <a:rPr sz="1200">
                <a:solidFill>
                  <a:srgbClr val="40638A"/>
                </a:solidFill>
              </a:rPr>
              <a:t>20 équipes de chimie et de biologie</a:t>
            </a:r>
            <a:endParaRPr sz="1200"/>
          </a:p>
          <a:p>
            <a:pPr lvl="0" marL="0" indent="0">
              <a:lnSpc>
                <a:spcPct val="80000"/>
              </a:lnSpc>
              <a:spcBef>
                <a:spcPts val="200"/>
              </a:spcBef>
              <a:buSzTx/>
              <a:buNone/>
              <a:defRPr sz="1800"/>
            </a:pPr>
            <a:endParaRPr sz="1200">
              <a:solidFill>
                <a:srgbClr val="40638A"/>
              </a:solidFill>
            </a:endParaRPr>
          </a:p>
          <a:p>
            <a:pPr lvl="0" marL="0" indent="0">
              <a:lnSpc>
                <a:spcPct val="80000"/>
              </a:lnSpc>
              <a:spcBef>
                <a:spcPts val="200"/>
              </a:spcBef>
              <a:buSzTx/>
              <a:buNone/>
              <a:defRPr sz="1800"/>
            </a:pPr>
            <a:r>
              <a:rPr sz="1200"/>
              <a:t>Ses plateformes et plateaux techniques: </a:t>
            </a:r>
            <a:r>
              <a:rPr sz="1200">
                <a:solidFill>
                  <a:srgbClr val="40638A"/>
                </a:solidFill>
              </a:rPr>
              <a:t>au nombre de 9, en co-gestion avec la Fédération des Neurosciences</a:t>
            </a:r>
            <a:endParaRPr sz="1200"/>
          </a:p>
          <a:p>
            <a:pPr lvl="0" marL="0" indent="0">
              <a:lnSpc>
                <a:spcPct val="80000"/>
              </a:lnSpc>
              <a:spcBef>
                <a:spcPts val="200"/>
              </a:spcBef>
              <a:buSzTx/>
              <a:buNone/>
              <a:defRPr sz="1800"/>
            </a:pPr>
            <a:endParaRPr sz="1200">
              <a:solidFill>
                <a:srgbClr val="40638A"/>
              </a:solidFill>
            </a:endParaRPr>
          </a:p>
          <a:p>
            <a:pPr lvl="0" marL="0" indent="0">
              <a:lnSpc>
                <a:spcPct val="80000"/>
              </a:lnSpc>
              <a:spcBef>
                <a:spcPts val="200"/>
              </a:spcBef>
              <a:buSzTx/>
              <a:buNone/>
              <a:defRPr sz="1800"/>
            </a:pPr>
            <a:r>
              <a:rPr sz="1200"/>
              <a:t>Implantation: </a:t>
            </a:r>
            <a:r>
              <a:rPr sz="1200">
                <a:solidFill>
                  <a:srgbClr val="40638A"/>
                </a:solidFill>
              </a:rPr>
              <a:t>environ 6000 m</a:t>
            </a:r>
            <a:r>
              <a:rPr baseline="30000" sz="1200">
                <a:solidFill>
                  <a:srgbClr val="40638A"/>
                </a:solidFill>
              </a:rPr>
              <a:t>2</a:t>
            </a:r>
            <a:r>
              <a:rPr sz="1200">
                <a:solidFill>
                  <a:srgbClr val="40638A"/>
                </a:solidFill>
              </a:rPr>
              <a:t> au sein du Centre Universitaire des Saints Pères</a:t>
            </a:r>
            <a:endParaRPr sz="1200"/>
          </a:p>
          <a:p>
            <a:pPr lvl="0" marL="0" indent="0">
              <a:lnSpc>
                <a:spcPct val="80000"/>
              </a:lnSpc>
              <a:spcBef>
                <a:spcPts val="200"/>
              </a:spcBef>
              <a:buSzTx/>
              <a:buNone/>
              <a:defRPr sz="1800"/>
            </a:pPr>
            <a:endParaRPr sz="1200">
              <a:solidFill>
                <a:srgbClr val="40638A"/>
              </a:solidFill>
            </a:endParaRPr>
          </a:p>
          <a:p>
            <a:pPr lvl="0" marL="0" indent="0">
              <a:lnSpc>
                <a:spcPct val="80000"/>
              </a:lnSpc>
              <a:spcBef>
                <a:spcPts val="200"/>
              </a:spcBef>
              <a:buSzTx/>
              <a:buNone/>
              <a:defRPr sz="1800"/>
            </a:pPr>
            <a:r>
              <a:rPr sz="1200"/>
              <a:t>Site web</a:t>
            </a:r>
            <a:r>
              <a:rPr sz="1200">
                <a:solidFill>
                  <a:srgbClr val="40638A"/>
                </a:solidFill>
              </a:rPr>
              <a:t>: http://www.biomedicale.parisdescartes.fr/cicb-paris/</a:t>
            </a:r>
          </a:p>
        </p:txBody>
      </p:sp>
      <p:grpSp>
        <p:nvGrpSpPr>
          <p:cNvPr id="63" name="Group 63"/>
          <p:cNvGrpSpPr/>
          <p:nvPr/>
        </p:nvGrpSpPr>
        <p:grpSpPr>
          <a:xfrm>
            <a:off x="807380" y="204237"/>
            <a:ext cx="7628060" cy="1292896"/>
            <a:chOff x="0" y="0"/>
            <a:chExt cx="7628059" cy="1292894"/>
          </a:xfrm>
        </p:grpSpPr>
        <p:pic>
          <p:nvPicPr>
            <p:cNvPr id="59" name="image1.jpg" descr="LOGO V2 COUL PANTONE.jpg"/>
            <p:cNvPicPr/>
            <p:nvPr/>
          </p:nvPicPr>
          <p:blipFill>
            <a:blip r:embed="rId2">
              <a:extLst/>
            </a:blip>
            <a:stretch>
              <a:fillRect/>
            </a:stretch>
          </p:blipFill>
          <p:spPr>
            <a:xfrm>
              <a:off x="0" y="-1"/>
              <a:ext cx="1967387" cy="1292896"/>
            </a:xfrm>
            <a:prstGeom prst="rect">
              <a:avLst/>
            </a:prstGeom>
            <a:ln w="12700" cap="flat">
              <a:noFill/>
              <a:miter lim="400000"/>
            </a:ln>
            <a:effectLst/>
          </p:spPr>
        </p:pic>
        <p:pic>
          <p:nvPicPr>
            <p:cNvPr id="60" name="image2.png" descr="LogoCNRSfr-Q-F.png"/>
            <p:cNvPicPr/>
            <p:nvPr/>
          </p:nvPicPr>
          <p:blipFill>
            <a:blip r:embed="rId3">
              <a:extLst/>
            </a:blip>
            <a:stretch>
              <a:fillRect/>
            </a:stretch>
          </p:blipFill>
          <p:spPr>
            <a:xfrm>
              <a:off x="4864363" y="308331"/>
              <a:ext cx="914968" cy="884378"/>
            </a:xfrm>
            <a:prstGeom prst="rect">
              <a:avLst/>
            </a:prstGeom>
            <a:ln w="12700" cap="flat">
              <a:noFill/>
              <a:miter lim="400000"/>
            </a:ln>
            <a:effectLst/>
          </p:spPr>
        </p:pic>
        <p:pic>
          <p:nvPicPr>
            <p:cNvPr id="61" name="image3.png" descr="LogoRVB_PNG université Paris Descartes.png"/>
            <p:cNvPicPr/>
            <p:nvPr/>
          </p:nvPicPr>
          <p:blipFill>
            <a:blip r:embed="rId4">
              <a:extLst/>
            </a:blip>
            <a:stretch>
              <a:fillRect/>
            </a:stretch>
          </p:blipFill>
          <p:spPr>
            <a:xfrm>
              <a:off x="2042229" y="571289"/>
              <a:ext cx="2733131" cy="621420"/>
            </a:xfrm>
            <a:prstGeom prst="rect">
              <a:avLst/>
            </a:prstGeom>
            <a:ln w="12700" cap="flat">
              <a:noFill/>
              <a:miter lim="400000"/>
            </a:ln>
            <a:effectLst/>
          </p:spPr>
        </p:pic>
        <p:pic>
          <p:nvPicPr>
            <p:cNvPr id="62" name="image4.pdf" descr="Inserm.pdf"/>
            <p:cNvPicPr/>
            <p:nvPr/>
          </p:nvPicPr>
          <p:blipFill>
            <a:blip r:embed="rId5">
              <a:extLst/>
            </a:blip>
            <a:stretch>
              <a:fillRect/>
            </a:stretch>
          </p:blipFill>
          <p:spPr>
            <a:xfrm>
              <a:off x="5943411" y="757225"/>
              <a:ext cx="1684649" cy="435484"/>
            </a:xfrm>
            <a:prstGeom prst="rect">
              <a:avLst/>
            </a:prstGeom>
            <a:ln w="12700" cap="flat">
              <a:noFill/>
              <a:miter lim="400000"/>
            </a:ln>
            <a:effectLst/>
          </p:spPr>
        </p:pic>
      </p:gr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5" name="Shape 65"/>
          <p:cNvSpPr/>
          <p:nvPr>
            <p:ph type="title"/>
          </p:nvPr>
        </p:nvSpPr>
        <p:spPr>
          <a:xfrm>
            <a:off x="1782964" y="985878"/>
            <a:ext cx="5079768" cy="610197"/>
          </a:xfrm>
          <a:prstGeom prst="rect">
            <a:avLst/>
          </a:prstGeom>
        </p:spPr>
        <p:txBody>
          <a:bodyPr/>
          <a:lstStyle>
            <a:lvl1pPr>
              <a:defRPr sz="3200">
                <a:solidFill>
                  <a:srgbClr val="232150"/>
                </a:solidFill>
              </a:defRPr>
            </a:lvl1pPr>
          </a:lstStyle>
          <a:p>
            <a:pPr lvl="0">
              <a:defRPr sz="1800">
                <a:solidFill>
                  <a:srgbClr val="000000"/>
                </a:solidFill>
              </a:defRPr>
            </a:pPr>
            <a:r>
              <a:rPr sz="3200">
                <a:solidFill>
                  <a:srgbClr val="232150"/>
                </a:solidFill>
              </a:rPr>
              <a:t>Organigramme</a:t>
            </a:r>
          </a:p>
        </p:txBody>
      </p:sp>
      <p:sp>
        <p:nvSpPr>
          <p:cNvPr id="66" name="Shape 66"/>
          <p:cNvSpPr/>
          <p:nvPr/>
        </p:nvSpPr>
        <p:spPr>
          <a:xfrm>
            <a:off x="948361" y="1647307"/>
            <a:ext cx="3509043" cy="1060377"/>
          </a:xfrm>
          <a:prstGeom prst="rect">
            <a:avLst/>
          </a:prstGeom>
          <a:solidFill>
            <a:srgbClr val="F2F2F2"/>
          </a:solidFill>
          <a:ln w="12700">
            <a:miter lim="400000"/>
          </a:ln>
          <a:effectLst>
            <a:outerShdw sx="100000" sy="100000" kx="0" ky="0" algn="b" rotWithShape="0" blurRad="38100" dist="23000" dir="5400000">
              <a:srgbClr val="000000">
                <a:alpha val="35000"/>
              </a:srgbClr>
            </a:outerShdw>
          </a:effectLst>
        </p:spPr>
        <p:txBody>
          <a:bodyPr lIns="0" tIns="0" rIns="0" bIns="0" anchor="ctr"/>
          <a:lstStyle/>
          <a:p>
            <a:pPr lvl="0" algn="ctr">
              <a:defRPr>
                <a:solidFill>
                  <a:srgbClr val="FFFFFF"/>
                </a:solidFill>
              </a:defRPr>
            </a:pPr>
          </a:p>
        </p:txBody>
      </p:sp>
      <p:sp>
        <p:nvSpPr>
          <p:cNvPr id="67" name="Shape 67"/>
          <p:cNvSpPr/>
          <p:nvPr>
            <p:ph type="body" idx="1"/>
          </p:nvPr>
        </p:nvSpPr>
        <p:spPr>
          <a:xfrm>
            <a:off x="948360" y="1739826"/>
            <a:ext cx="3526879" cy="1127664"/>
          </a:xfrm>
          <a:prstGeom prst="rect">
            <a:avLst/>
          </a:prstGeom>
        </p:spPr>
        <p:txBody>
          <a:bodyPr/>
          <a:lstStyle/>
          <a:p>
            <a:pPr lvl="0" marL="0" indent="0" algn="ctr" defTabSz="420623">
              <a:lnSpc>
                <a:spcPct val="80000"/>
              </a:lnSpc>
              <a:spcBef>
                <a:spcPts val="200"/>
              </a:spcBef>
              <a:buSzTx/>
              <a:buNone/>
              <a:defRPr sz="1800"/>
            </a:pPr>
            <a:r>
              <a:rPr sz="1104">
                <a:solidFill>
                  <a:srgbClr val="FF0000"/>
                </a:solidFill>
              </a:rPr>
              <a:t>Direction</a:t>
            </a:r>
            <a:endParaRPr sz="1564"/>
          </a:p>
          <a:p>
            <a:pPr lvl="0" marL="0" indent="0" defTabSz="420623">
              <a:lnSpc>
                <a:spcPct val="80000"/>
              </a:lnSpc>
              <a:spcBef>
                <a:spcPts val="300"/>
              </a:spcBef>
              <a:buSzTx/>
              <a:buNone/>
              <a:defRPr sz="1800"/>
            </a:pPr>
            <a:endParaRPr sz="1656">
              <a:solidFill>
                <a:srgbClr val="FF0000"/>
              </a:solidFill>
            </a:endParaRPr>
          </a:p>
          <a:p>
            <a:pPr lvl="0" marL="0" indent="0" defTabSz="420623">
              <a:lnSpc>
                <a:spcPct val="80000"/>
              </a:lnSpc>
              <a:spcBef>
                <a:spcPts val="100"/>
              </a:spcBef>
              <a:buSzTx/>
              <a:buNone/>
              <a:defRPr sz="1800"/>
            </a:pPr>
            <a:r>
              <a:rPr sz="828"/>
              <a:t>Frédéric Charbonnier </a:t>
            </a:r>
            <a:r>
              <a:rPr i="1" sz="828">
                <a:solidFill>
                  <a:srgbClr val="40638A"/>
                </a:solidFill>
              </a:rPr>
              <a:t>Directeur</a:t>
            </a:r>
            <a:endParaRPr sz="1564"/>
          </a:p>
          <a:p>
            <a:pPr lvl="0" marL="0" indent="0" defTabSz="420623">
              <a:lnSpc>
                <a:spcPct val="80000"/>
              </a:lnSpc>
              <a:spcBef>
                <a:spcPts val="100"/>
              </a:spcBef>
              <a:buSzTx/>
              <a:buNone/>
              <a:defRPr sz="1800"/>
            </a:pPr>
            <a:r>
              <a:rPr sz="828"/>
              <a:t>Christine Gravier-Pelletier </a:t>
            </a:r>
            <a:r>
              <a:rPr i="1" sz="828">
                <a:solidFill>
                  <a:srgbClr val="40638A"/>
                </a:solidFill>
              </a:rPr>
              <a:t>Directrice adjointe</a:t>
            </a:r>
            <a:endParaRPr sz="1564"/>
          </a:p>
          <a:p>
            <a:pPr lvl="0" marL="0" indent="0" defTabSz="420623">
              <a:lnSpc>
                <a:spcPct val="80000"/>
              </a:lnSpc>
              <a:spcBef>
                <a:spcPts val="100"/>
              </a:spcBef>
              <a:buSzTx/>
              <a:buNone/>
              <a:defRPr sz="1800"/>
            </a:pPr>
            <a:r>
              <a:rPr sz="828"/>
              <a:t>Marie Körner </a:t>
            </a:r>
            <a:r>
              <a:rPr i="1" sz="828">
                <a:solidFill>
                  <a:srgbClr val="40638A"/>
                </a:solidFill>
              </a:rPr>
              <a:t>Directrice animation/communication</a:t>
            </a:r>
            <a:endParaRPr sz="1564"/>
          </a:p>
          <a:p>
            <a:pPr lvl="0" marL="0" indent="0" defTabSz="420623">
              <a:lnSpc>
                <a:spcPct val="80000"/>
              </a:lnSpc>
              <a:spcBef>
                <a:spcPts val="300"/>
              </a:spcBef>
              <a:buSzTx/>
              <a:buNone/>
              <a:defRPr sz="1800"/>
            </a:pPr>
            <a:r>
              <a:rPr sz="1564"/>
              <a:t>	</a:t>
            </a:r>
          </a:p>
        </p:txBody>
      </p:sp>
      <p:sp>
        <p:nvSpPr>
          <p:cNvPr id="68" name="Shape 68"/>
          <p:cNvSpPr/>
          <p:nvPr/>
        </p:nvSpPr>
        <p:spPr>
          <a:xfrm>
            <a:off x="948360" y="3045123"/>
            <a:ext cx="3509043" cy="3675150"/>
          </a:xfrm>
          <a:prstGeom prst="rect">
            <a:avLst/>
          </a:prstGeom>
          <a:solidFill>
            <a:srgbClr val="F2F2F2"/>
          </a:solidFill>
          <a:ln w="12700">
            <a:miter lim="400000"/>
          </a:ln>
          <a:effectLst>
            <a:outerShdw sx="100000" sy="100000" kx="0" ky="0" algn="b" rotWithShape="0" blurRad="38100" dist="23000" dir="5400000">
              <a:srgbClr val="000000">
                <a:alpha val="35000"/>
              </a:srgbClr>
            </a:outerShdw>
          </a:effectLst>
        </p:spPr>
        <p:txBody>
          <a:bodyPr lIns="0" tIns="0" rIns="0" bIns="0" anchor="ctr"/>
          <a:lstStyle/>
          <a:p>
            <a:pPr lvl="0" algn="ctr">
              <a:defRPr>
                <a:solidFill>
                  <a:srgbClr val="FFFFFF"/>
                </a:solidFill>
              </a:defRPr>
            </a:pPr>
          </a:p>
        </p:txBody>
      </p:sp>
      <p:sp>
        <p:nvSpPr>
          <p:cNvPr id="69" name="Shape 69"/>
          <p:cNvSpPr/>
          <p:nvPr/>
        </p:nvSpPr>
        <p:spPr>
          <a:xfrm>
            <a:off x="4745762" y="3052471"/>
            <a:ext cx="3834676" cy="3667802"/>
          </a:xfrm>
          <a:prstGeom prst="rect">
            <a:avLst/>
          </a:prstGeom>
          <a:solidFill>
            <a:srgbClr val="F2F2F2"/>
          </a:solidFill>
          <a:ln w="12700">
            <a:miter lim="400000"/>
          </a:ln>
          <a:effectLst>
            <a:outerShdw sx="100000" sy="100000" kx="0" ky="0" algn="b" rotWithShape="0" blurRad="38100" dist="23000" dir="5400000">
              <a:srgbClr val="000000">
                <a:alpha val="35000"/>
              </a:srgbClr>
            </a:outerShdw>
          </a:effectLst>
        </p:spPr>
        <p:txBody>
          <a:bodyPr lIns="0" tIns="0" rIns="0" bIns="0" anchor="ctr"/>
          <a:lstStyle/>
          <a:p>
            <a:pPr lvl="0" algn="ctr">
              <a:defRPr>
                <a:solidFill>
                  <a:srgbClr val="FFFFFF"/>
                </a:solidFill>
              </a:defRPr>
            </a:pPr>
          </a:p>
        </p:txBody>
      </p:sp>
      <p:sp>
        <p:nvSpPr>
          <p:cNvPr id="70" name="Shape 70"/>
          <p:cNvSpPr/>
          <p:nvPr/>
        </p:nvSpPr>
        <p:spPr>
          <a:xfrm>
            <a:off x="955213" y="3087966"/>
            <a:ext cx="3433352" cy="3262229"/>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0" algn="ctr" defTabSz="315468">
              <a:lnSpc>
                <a:spcPct val="80000"/>
              </a:lnSpc>
              <a:spcBef>
                <a:spcPts val="100"/>
              </a:spcBef>
            </a:pPr>
            <a:r>
              <a:rPr sz="828">
                <a:solidFill>
                  <a:srgbClr val="FF0000"/>
                </a:solidFill>
              </a:rPr>
              <a:t>Unités</a:t>
            </a:r>
            <a:endParaRPr sz="552"/>
          </a:p>
          <a:p>
            <a:pPr lvl="0" defTabSz="315468">
              <a:lnSpc>
                <a:spcPct val="80000"/>
              </a:lnSpc>
              <a:spcBef>
                <a:spcPts val="100"/>
              </a:spcBef>
            </a:pPr>
            <a:endParaRPr sz="2139">
              <a:solidFill>
                <a:srgbClr val="FF0000"/>
              </a:solidFill>
            </a:endParaRPr>
          </a:p>
          <a:p>
            <a:pPr lvl="0" defTabSz="315468">
              <a:lnSpc>
                <a:spcPct val="80000"/>
              </a:lnSpc>
              <a:spcBef>
                <a:spcPts val="100"/>
              </a:spcBef>
            </a:pPr>
            <a:r>
              <a:rPr sz="690">
                <a:solidFill>
                  <a:srgbClr val="40638A"/>
                </a:solidFill>
              </a:rPr>
              <a:t>Laboratoire Pharmacologie,Toxicologie et Signalisation Cellulaire </a:t>
            </a:r>
            <a:r>
              <a:rPr sz="690"/>
              <a:t>(UMR-S INSERM 1124)</a:t>
            </a:r>
            <a:endParaRPr sz="552"/>
          </a:p>
          <a:p>
            <a:pPr lvl="0" defTabSz="315468">
              <a:lnSpc>
                <a:spcPct val="80000"/>
              </a:lnSpc>
              <a:spcBef>
                <a:spcPts val="100"/>
              </a:spcBef>
            </a:pPr>
            <a:r>
              <a:rPr sz="690"/>
              <a:t>Dir. Robert Barouki </a:t>
            </a:r>
            <a:endParaRPr sz="552"/>
          </a:p>
          <a:p>
            <a:pPr lvl="0" defTabSz="315468">
              <a:lnSpc>
                <a:spcPct val="80000"/>
              </a:lnSpc>
              <a:spcBef>
                <a:spcPts val="100"/>
              </a:spcBef>
            </a:pPr>
            <a:endParaRPr sz="2760"/>
          </a:p>
          <a:p>
            <a:pPr lvl="0" defTabSz="315468">
              <a:lnSpc>
                <a:spcPct val="80000"/>
              </a:lnSpc>
              <a:spcBef>
                <a:spcPts val="100"/>
              </a:spcBef>
            </a:pPr>
            <a:r>
              <a:rPr sz="690">
                <a:solidFill>
                  <a:srgbClr val="40638A"/>
                </a:solidFill>
              </a:rPr>
              <a:t>Laboratoire Chimie et Biochimie  Pharmacologiques et Toxicoloiques</a:t>
            </a:r>
            <a:endParaRPr sz="2760">
              <a:solidFill>
                <a:srgbClr val="40638A"/>
              </a:solidFill>
            </a:endParaRPr>
          </a:p>
          <a:p>
            <a:pPr lvl="0" defTabSz="315468">
              <a:lnSpc>
                <a:spcPct val="80000"/>
              </a:lnSpc>
              <a:spcBef>
                <a:spcPts val="100"/>
              </a:spcBef>
            </a:pPr>
            <a:r>
              <a:rPr sz="690"/>
              <a:t>(UMR CNRS 8601)</a:t>
            </a:r>
            <a:endParaRPr sz="552"/>
          </a:p>
          <a:p>
            <a:pPr lvl="0" defTabSz="315468">
              <a:lnSpc>
                <a:spcPct val="80000"/>
              </a:lnSpc>
              <a:spcBef>
                <a:spcPts val="100"/>
              </a:spcBef>
            </a:pPr>
            <a:r>
              <a:rPr sz="690"/>
              <a:t>Dir. Marie-Agnès Sari</a:t>
            </a:r>
            <a:endParaRPr sz="552"/>
          </a:p>
          <a:p>
            <a:pPr lvl="0" defTabSz="315468">
              <a:lnSpc>
                <a:spcPct val="80000"/>
              </a:lnSpc>
              <a:spcBef>
                <a:spcPts val="100"/>
              </a:spcBef>
            </a:pPr>
            <a:endParaRPr sz="2760"/>
          </a:p>
          <a:p>
            <a:pPr lvl="0" defTabSz="315468">
              <a:lnSpc>
                <a:spcPct val="80000"/>
              </a:lnSpc>
              <a:spcBef>
                <a:spcPts val="100"/>
              </a:spcBef>
            </a:pPr>
            <a:r>
              <a:rPr sz="690">
                <a:solidFill>
                  <a:srgbClr val="40638A"/>
                </a:solidFill>
              </a:rPr>
              <a:t>Médecine Personnalisée, Pharmacogénomique, Optimisation Thérapeutique </a:t>
            </a:r>
            <a:r>
              <a:rPr sz="690"/>
              <a:t>(UMR-S INSERM 1147)</a:t>
            </a:r>
            <a:endParaRPr sz="552"/>
          </a:p>
          <a:p>
            <a:pPr lvl="0" defTabSz="315468">
              <a:lnSpc>
                <a:spcPct val="80000"/>
              </a:lnSpc>
              <a:spcBef>
                <a:spcPts val="100"/>
              </a:spcBef>
            </a:pPr>
            <a:r>
              <a:rPr sz="690"/>
              <a:t>Dir. Pierre Laurent-Puig</a:t>
            </a:r>
            <a:endParaRPr sz="2760"/>
          </a:p>
          <a:p>
            <a:pPr lvl="0" defTabSz="315468">
              <a:lnSpc>
                <a:spcPct val="80000"/>
              </a:lnSpc>
              <a:spcBef>
                <a:spcPts val="100"/>
              </a:spcBef>
            </a:pPr>
            <a:endParaRPr sz="2760"/>
          </a:p>
          <a:p>
            <a:pPr lvl="0" defTabSz="315468">
              <a:lnSpc>
                <a:spcPct val="80000"/>
              </a:lnSpc>
              <a:spcBef>
                <a:spcPts val="100"/>
              </a:spcBef>
            </a:pPr>
            <a:r>
              <a:rPr sz="690">
                <a:solidFill>
                  <a:srgbClr val="40638A"/>
                </a:solidFill>
              </a:rPr>
              <a:t>Laboratoire Homéostasie Cellulaire et Cancer</a:t>
            </a:r>
            <a:endParaRPr sz="552"/>
          </a:p>
          <a:p>
            <a:pPr lvl="0" defTabSz="315468">
              <a:lnSpc>
                <a:spcPct val="80000"/>
              </a:lnSpc>
              <a:spcBef>
                <a:spcPts val="100"/>
              </a:spcBef>
            </a:pPr>
            <a:r>
              <a:rPr sz="690"/>
              <a:t>(UMR-S INSERM 1007)</a:t>
            </a:r>
            <a:endParaRPr sz="552"/>
          </a:p>
          <a:p>
            <a:pPr lvl="0" defTabSz="315468">
              <a:lnSpc>
                <a:spcPct val="80000"/>
              </a:lnSpc>
              <a:spcBef>
                <a:spcPts val="100"/>
              </a:spcBef>
            </a:pPr>
            <a:r>
              <a:rPr sz="690"/>
              <a:t>Dir. Evelyne Segal Bendirjian</a:t>
            </a:r>
            <a:endParaRPr sz="2760"/>
          </a:p>
          <a:p>
            <a:pPr lvl="0" defTabSz="315468">
              <a:lnSpc>
                <a:spcPct val="80000"/>
              </a:lnSpc>
              <a:spcBef>
                <a:spcPts val="100"/>
              </a:spcBef>
            </a:pPr>
            <a:endParaRPr sz="552"/>
          </a:p>
          <a:p>
            <a:pPr lvl="0" defTabSz="315468">
              <a:lnSpc>
                <a:spcPct val="80000"/>
              </a:lnSpc>
              <a:spcBef>
                <a:spcPts val="100"/>
              </a:spcBef>
            </a:pPr>
            <a:endParaRPr sz="828"/>
          </a:p>
          <a:p>
            <a:pPr lvl="0" defTabSz="315468">
              <a:lnSpc>
                <a:spcPct val="80000"/>
              </a:lnSpc>
              <a:spcBef>
                <a:spcPts val="100"/>
              </a:spcBef>
            </a:pPr>
            <a:endParaRPr sz="897"/>
          </a:p>
          <a:p>
            <a:pPr lvl="0" defTabSz="315468">
              <a:lnSpc>
                <a:spcPct val="80000"/>
              </a:lnSpc>
              <a:spcBef>
                <a:spcPts val="100"/>
              </a:spcBef>
            </a:pPr>
            <a:r>
              <a:rPr sz="552"/>
              <a:t>	</a:t>
            </a:r>
            <a:endParaRPr sz="552"/>
          </a:p>
        </p:txBody>
      </p:sp>
      <p:sp>
        <p:nvSpPr>
          <p:cNvPr id="71" name="Shape 71"/>
          <p:cNvSpPr/>
          <p:nvPr/>
        </p:nvSpPr>
        <p:spPr>
          <a:xfrm>
            <a:off x="4813334" y="3087966"/>
            <a:ext cx="1956542" cy="3547784"/>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lvl="0" algn="ctr">
              <a:lnSpc>
                <a:spcPct val="80000"/>
              </a:lnSpc>
              <a:spcBef>
                <a:spcPts val="200"/>
              </a:spcBef>
            </a:pPr>
            <a:r>
              <a:rPr sz="1200">
                <a:solidFill>
                  <a:srgbClr val="FF0000"/>
                </a:solidFill>
              </a:rPr>
              <a:t>Plateformes</a:t>
            </a:r>
            <a:endParaRPr sz="1000"/>
          </a:p>
          <a:p>
            <a:pPr lvl="0">
              <a:lnSpc>
                <a:spcPct val="80000"/>
              </a:lnSpc>
              <a:spcBef>
                <a:spcPts val="200"/>
              </a:spcBef>
            </a:pPr>
            <a:endParaRPr i="1" sz="1400"/>
          </a:p>
          <a:p>
            <a:pPr lvl="0">
              <a:lnSpc>
                <a:spcPct val="80000"/>
              </a:lnSpc>
              <a:spcBef>
                <a:spcPts val="200"/>
              </a:spcBef>
            </a:pPr>
            <a:r>
              <a:rPr sz="1000"/>
              <a:t>1-</a:t>
            </a:r>
            <a:r>
              <a:rPr sz="1000">
                <a:solidFill>
                  <a:srgbClr val="40638A"/>
                </a:solidFill>
              </a:rPr>
              <a:t>Cytométrie de Flux</a:t>
            </a:r>
            <a:endParaRPr sz="1000"/>
          </a:p>
          <a:p>
            <a:pPr lvl="0">
              <a:lnSpc>
                <a:spcPct val="80000"/>
              </a:lnSpc>
              <a:spcBef>
                <a:spcPts val="200"/>
              </a:spcBef>
            </a:pPr>
            <a:r>
              <a:rPr i="1" sz="1000"/>
              <a:t>Resp. Stéphanie Dupuy</a:t>
            </a:r>
            <a:r>
              <a:rPr sz="1000"/>
              <a:t> </a:t>
            </a:r>
            <a:endParaRPr sz="1000"/>
          </a:p>
          <a:p>
            <a:pPr lvl="0">
              <a:lnSpc>
                <a:spcPct val="80000"/>
              </a:lnSpc>
              <a:spcBef>
                <a:spcPts val="200"/>
              </a:spcBef>
            </a:pPr>
            <a:endParaRPr sz="1000"/>
          </a:p>
          <a:p>
            <a:pPr lvl="0">
              <a:lnSpc>
                <a:spcPct val="80000"/>
              </a:lnSpc>
              <a:spcBef>
                <a:spcPts val="200"/>
              </a:spcBef>
            </a:pPr>
            <a:r>
              <a:rPr sz="1000"/>
              <a:t>2-</a:t>
            </a:r>
            <a:r>
              <a:rPr sz="1000">
                <a:solidFill>
                  <a:srgbClr val="40638A"/>
                </a:solidFill>
              </a:rPr>
              <a:t>Microscopie</a:t>
            </a:r>
            <a:endParaRPr sz="1000">
              <a:solidFill>
                <a:srgbClr val="40638A"/>
              </a:solidFill>
            </a:endParaRPr>
          </a:p>
          <a:p>
            <a:pPr lvl="0">
              <a:lnSpc>
                <a:spcPct val="80000"/>
              </a:lnSpc>
              <a:spcBef>
                <a:spcPts val="200"/>
              </a:spcBef>
            </a:pPr>
            <a:r>
              <a:rPr i="1" sz="1000"/>
              <a:t>Resp. Jean-Maurice Petit</a:t>
            </a:r>
            <a:r>
              <a:rPr sz="1000"/>
              <a:t> </a:t>
            </a:r>
            <a:endParaRPr sz="1000"/>
          </a:p>
          <a:p>
            <a:pPr lvl="0">
              <a:lnSpc>
                <a:spcPct val="80000"/>
              </a:lnSpc>
              <a:spcBef>
                <a:spcPts val="200"/>
              </a:spcBef>
            </a:pPr>
            <a:endParaRPr sz="1000"/>
          </a:p>
          <a:p>
            <a:pPr lvl="0">
              <a:lnSpc>
                <a:spcPct val="80000"/>
              </a:lnSpc>
              <a:spcBef>
                <a:spcPts val="200"/>
              </a:spcBef>
            </a:pPr>
            <a:r>
              <a:rPr sz="1000"/>
              <a:t>3-</a:t>
            </a:r>
            <a:r>
              <a:rPr sz="1000">
                <a:solidFill>
                  <a:srgbClr val="40638A"/>
                </a:solidFill>
              </a:rPr>
              <a:t>Sensorimotricité</a:t>
            </a:r>
            <a:endParaRPr sz="1000">
              <a:solidFill>
                <a:srgbClr val="40638A"/>
              </a:solidFill>
            </a:endParaRPr>
          </a:p>
          <a:p>
            <a:pPr lvl="0">
              <a:lnSpc>
                <a:spcPct val="80000"/>
              </a:lnSpc>
              <a:spcBef>
                <a:spcPts val="200"/>
              </a:spcBef>
            </a:pPr>
            <a:r>
              <a:rPr i="1" sz="1000"/>
              <a:t>Resp. Danping Wang</a:t>
            </a:r>
            <a:r>
              <a:rPr sz="1000"/>
              <a:t> </a:t>
            </a:r>
            <a:endParaRPr sz="1000"/>
          </a:p>
          <a:p>
            <a:pPr lvl="0">
              <a:lnSpc>
                <a:spcPct val="80000"/>
              </a:lnSpc>
              <a:spcBef>
                <a:spcPts val="200"/>
              </a:spcBef>
            </a:pPr>
            <a:endParaRPr sz="1000"/>
          </a:p>
          <a:p>
            <a:pPr lvl="0">
              <a:lnSpc>
                <a:spcPct val="80000"/>
              </a:lnSpc>
              <a:spcBef>
                <a:spcPts val="200"/>
              </a:spcBef>
            </a:pPr>
            <a:r>
              <a:rPr sz="1000"/>
              <a:t>4-</a:t>
            </a:r>
            <a:r>
              <a:rPr sz="1000">
                <a:solidFill>
                  <a:srgbClr val="40638A"/>
                </a:solidFill>
              </a:rPr>
              <a:t>Hébergement et Elevage</a:t>
            </a:r>
            <a:endParaRPr sz="1000"/>
          </a:p>
          <a:p>
            <a:pPr lvl="0">
              <a:lnSpc>
                <a:spcPct val="80000"/>
              </a:lnSpc>
              <a:spcBef>
                <a:spcPts val="200"/>
              </a:spcBef>
            </a:pPr>
            <a:r>
              <a:rPr i="1" sz="1000"/>
              <a:t>Resp. Claire Mader</a:t>
            </a:r>
            <a:r>
              <a:rPr sz="1000"/>
              <a:t> </a:t>
            </a:r>
            <a:endParaRPr sz="1000"/>
          </a:p>
          <a:p>
            <a:pPr lvl="0">
              <a:lnSpc>
                <a:spcPct val="80000"/>
              </a:lnSpc>
              <a:spcBef>
                <a:spcPts val="200"/>
              </a:spcBef>
            </a:pPr>
            <a:endParaRPr sz="1000"/>
          </a:p>
          <a:p>
            <a:pPr lvl="0">
              <a:lnSpc>
                <a:spcPct val="80000"/>
              </a:lnSpc>
              <a:spcBef>
                <a:spcPts val="200"/>
              </a:spcBef>
            </a:pPr>
            <a:r>
              <a:rPr sz="1000"/>
              <a:t>5-</a:t>
            </a:r>
            <a:r>
              <a:rPr sz="1000">
                <a:solidFill>
                  <a:srgbClr val="40638A"/>
                </a:solidFill>
              </a:rPr>
              <a:t>Biochimie et Biologie Moléculaire</a:t>
            </a:r>
            <a:endParaRPr sz="1000"/>
          </a:p>
          <a:p>
            <a:pPr lvl="0">
              <a:lnSpc>
                <a:spcPct val="80000"/>
              </a:lnSpc>
              <a:spcBef>
                <a:spcPts val="200"/>
              </a:spcBef>
            </a:pPr>
            <a:r>
              <a:rPr i="1" sz="1000"/>
              <a:t>Resp. </a:t>
            </a:r>
            <a:r>
              <a:rPr sz="1000"/>
              <a:t>Céline Tomkiewicz Raulet</a:t>
            </a:r>
            <a:endParaRPr sz="1000"/>
          </a:p>
        </p:txBody>
      </p:sp>
      <p:grpSp>
        <p:nvGrpSpPr>
          <p:cNvPr id="74" name="Group 74"/>
          <p:cNvGrpSpPr/>
          <p:nvPr/>
        </p:nvGrpSpPr>
        <p:grpSpPr>
          <a:xfrm>
            <a:off x="4754464" y="1647307"/>
            <a:ext cx="3825974" cy="1060377"/>
            <a:chOff x="0" y="0"/>
            <a:chExt cx="3825973" cy="1060375"/>
          </a:xfrm>
        </p:grpSpPr>
        <p:sp>
          <p:nvSpPr>
            <p:cNvPr id="72" name="Shape 72"/>
            <p:cNvSpPr/>
            <p:nvPr/>
          </p:nvSpPr>
          <p:spPr>
            <a:xfrm>
              <a:off x="-1" y="0"/>
              <a:ext cx="3825975" cy="1060376"/>
            </a:xfrm>
            <a:prstGeom prst="rect">
              <a:avLst/>
            </a:prstGeom>
            <a:solidFill>
              <a:srgbClr val="F2F2F2"/>
            </a:solidFill>
            <a:ln w="12700" cap="flat">
              <a:noFill/>
              <a:miter lim="400000"/>
            </a:ln>
            <a:effectLst>
              <a:outerShdw sx="100000" sy="100000" kx="0" ky="0" algn="b" rotWithShape="0" blurRad="38100" dist="23000" dir="5400000">
                <a:srgbClr val="000000">
                  <a:alpha val="35000"/>
                </a:srgbClr>
              </a:outerShdw>
            </a:effectLst>
          </p:spPr>
          <p:txBody>
            <a:bodyPr wrap="square" lIns="0" tIns="0" rIns="0" bIns="0" numCol="1" anchor="ctr">
              <a:noAutofit/>
            </a:bodyPr>
            <a:lstStyle/>
            <a:p>
              <a:pPr lvl="0" algn="ctr">
                <a:defRPr sz="1400">
                  <a:solidFill>
                    <a:srgbClr val="FF0000"/>
                  </a:solidFill>
                </a:defRPr>
              </a:pPr>
            </a:p>
          </p:txBody>
        </p:sp>
        <p:sp>
          <p:nvSpPr>
            <p:cNvPr id="73" name="Shape 73"/>
            <p:cNvSpPr/>
            <p:nvPr/>
          </p:nvSpPr>
          <p:spPr>
            <a:xfrm>
              <a:off x="-1" y="78068"/>
              <a:ext cx="3825975" cy="9042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p>
              <a:pPr lvl="0" algn="ctr"/>
              <a:r>
                <a:rPr sz="1400">
                  <a:solidFill>
                    <a:srgbClr val="FF0000"/>
                  </a:solidFill>
                </a:rPr>
                <a:t>Conseil Scientifique</a:t>
              </a:r>
              <a:endParaRPr>
                <a:solidFill>
                  <a:srgbClr val="FFFFFF"/>
                </a:solidFill>
              </a:endParaRPr>
            </a:p>
            <a:p>
              <a:pPr lvl="0" algn="ctr"/>
              <a:endParaRPr sz="1400">
                <a:solidFill>
                  <a:srgbClr val="FF0000"/>
                </a:solidFill>
              </a:endParaRPr>
            </a:p>
            <a:p>
              <a:pPr lvl="0" algn="ctr"/>
              <a:endParaRPr sz="1400">
                <a:solidFill>
                  <a:srgbClr val="FF0000"/>
                </a:solidFill>
              </a:endParaRPr>
            </a:p>
          </p:txBody>
        </p:sp>
      </p:grpSp>
      <p:grpSp>
        <p:nvGrpSpPr>
          <p:cNvPr id="79" name="Group 79"/>
          <p:cNvGrpSpPr/>
          <p:nvPr/>
        </p:nvGrpSpPr>
        <p:grpSpPr>
          <a:xfrm>
            <a:off x="856340" y="16526"/>
            <a:ext cx="7039346" cy="1050779"/>
            <a:chOff x="0" y="0"/>
            <a:chExt cx="7039345" cy="1050777"/>
          </a:xfrm>
        </p:grpSpPr>
        <p:pic>
          <p:nvPicPr>
            <p:cNvPr id="75" name="image1.jpg" descr="LOGO V2 COUL PANTONE.jpg"/>
            <p:cNvPicPr/>
            <p:nvPr/>
          </p:nvPicPr>
          <p:blipFill>
            <a:blip r:embed="rId2">
              <a:extLst/>
            </a:blip>
            <a:stretch>
              <a:fillRect/>
            </a:stretch>
          </p:blipFill>
          <p:spPr>
            <a:xfrm>
              <a:off x="-1" y="0"/>
              <a:ext cx="1815550" cy="1050778"/>
            </a:xfrm>
            <a:prstGeom prst="rect">
              <a:avLst/>
            </a:prstGeom>
            <a:ln w="12700" cap="flat">
              <a:noFill/>
              <a:miter lim="400000"/>
            </a:ln>
            <a:effectLst/>
          </p:spPr>
        </p:pic>
        <p:pic>
          <p:nvPicPr>
            <p:cNvPr id="76" name="image2.png" descr="LogoCNRSfr-Q-F.png"/>
            <p:cNvPicPr/>
            <p:nvPr/>
          </p:nvPicPr>
          <p:blipFill>
            <a:blip r:embed="rId3">
              <a:extLst/>
            </a:blip>
            <a:stretch>
              <a:fillRect/>
            </a:stretch>
          </p:blipFill>
          <p:spPr>
            <a:xfrm>
              <a:off x="4488943" y="250590"/>
              <a:ext cx="844353" cy="718763"/>
            </a:xfrm>
            <a:prstGeom prst="rect">
              <a:avLst/>
            </a:prstGeom>
            <a:ln w="12700" cap="flat">
              <a:noFill/>
              <a:miter lim="400000"/>
            </a:ln>
            <a:effectLst/>
          </p:spPr>
        </p:pic>
        <p:pic>
          <p:nvPicPr>
            <p:cNvPr id="77" name="image3.png" descr="LogoRVB_PNG université Paris Descartes.png"/>
            <p:cNvPicPr/>
            <p:nvPr/>
          </p:nvPicPr>
          <p:blipFill>
            <a:blip r:embed="rId4">
              <a:extLst/>
            </a:blip>
            <a:stretch>
              <a:fillRect/>
            </a:stretch>
          </p:blipFill>
          <p:spPr>
            <a:xfrm>
              <a:off x="1884614" y="464305"/>
              <a:ext cx="2522195" cy="505048"/>
            </a:xfrm>
            <a:prstGeom prst="rect">
              <a:avLst/>
            </a:prstGeom>
            <a:ln w="12700" cap="flat">
              <a:noFill/>
              <a:miter lim="400000"/>
            </a:ln>
            <a:effectLst/>
          </p:spPr>
        </p:pic>
        <p:pic>
          <p:nvPicPr>
            <p:cNvPr id="78" name="image4.pdf" descr="Inserm.pdf"/>
            <p:cNvPicPr/>
            <p:nvPr/>
          </p:nvPicPr>
          <p:blipFill>
            <a:blip r:embed="rId5">
              <a:extLst/>
            </a:blip>
            <a:stretch>
              <a:fillRect/>
            </a:stretch>
          </p:blipFill>
          <p:spPr>
            <a:xfrm>
              <a:off x="5484713" y="615422"/>
              <a:ext cx="1554632" cy="353931"/>
            </a:xfrm>
            <a:prstGeom prst="rect">
              <a:avLst/>
            </a:prstGeom>
            <a:ln w="12700" cap="flat">
              <a:noFill/>
              <a:miter lim="400000"/>
            </a:ln>
            <a:effectLst/>
          </p:spPr>
        </p:pic>
      </p:grpSp>
      <p:sp>
        <p:nvSpPr>
          <p:cNvPr id="80" name="Shape 80"/>
          <p:cNvSpPr/>
          <p:nvPr/>
        </p:nvSpPr>
        <p:spPr>
          <a:xfrm>
            <a:off x="6918215" y="3087966"/>
            <a:ext cx="1805099" cy="2174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p>
          <a:p>
            <a:pPr lvl="0"/>
            <a:r>
              <a:rPr sz="1000"/>
              <a:t>6-</a:t>
            </a:r>
            <a:r>
              <a:rPr sz="1000">
                <a:solidFill>
                  <a:srgbClr val="40638A"/>
                </a:solidFill>
              </a:rPr>
              <a:t>Résonance Magnétique Nucléaire (RMN)</a:t>
            </a:r>
            <a:endParaRPr sz="1000">
              <a:solidFill>
                <a:srgbClr val="40638A"/>
              </a:solidFill>
            </a:endParaRPr>
          </a:p>
          <a:p>
            <a:pPr lvl="0"/>
            <a:r>
              <a:rPr i="1" sz="1000"/>
              <a:t>Resp. Gildas Bertho</a:t>
            </a:r>
            <a:endParaRPr i="1" sz="1000"/>
          </a:p>
          <a:p>
            <a:pPr lvl="0"/>
            <a:endParaRPr sz="1000"/>
          </a:p>
          <a:p>
            <a:pPr lvl="0"/>
            <a:r>
              <a:rPr sz="1000"/>
              <a:t>7-</a:t>
            </a:r>
            <a:r>
              <a:rPr sz="1000">
                <a:solidFill>
                  <a:srgbClr val="40638A"/>
                </a:solidFill>
              </a:rPr>
              <a:t>Synthèse, Purification et  Cristallographie des Protéines</a:t>
            </a:r>
            <a:endParaRPr sz="1000">
              <a:solidFill>
                <a:srgbClr val="40638A"/>
              </a:solidFill>
            </a:endParaRPr>
          </a:p>
          <a:p>
            <a:pPr lvl="0"/>
            <a:r>
              <a:rPr i="1" sz="1000"/>
              <a:t>Resp. Pierre Nioche</a:t>
            </a:r>
            <a:endParaRPr i="1" sz="1000"/>
          </a:p>
          <a:p>
            <a:pPr lvl="0"/>
            <a:endParaRPr sz="1000"/>
          </a:p>
          <a:p>
            <a:pPr lvl="0"/>
            <a:r>
              <a:rPr sz="1000"/>
              <a:t>8-</a:t>
            </a:r>
            <a:r>
              <a:rPr sz="1000">
                <a:solidFill>
                  <a:srgbClr val="40638A"/>
                </a:solidFill>
              </a:rPr>
              <a:t>Stress mécanique</a:t>
            </a:r>
            <a:endParaRPr sz="1000">
              <a:solidFill>
                <a:srgbClr val="40638A"/>
              </a:solidFill>
            </a:endParaRPr>
          </a:p>
          <a:p>
            <a:pPr lvl="0"/>
            <a:r>
              <a:rPr i="1" sz="1000"/>
              <a:t>Resp. François Etienne</a:t>
            </a:r>
            <a:endParaRPr i="1" sz="1000"/>
          </a:p>
          <a:p>
            <a:pPr lvl="0"/>
            <a:endParaRPr sz="1000"/>
          </a:p>
          <a:p>
            <a:pPr lvl="0"/>
            <a:r>
              <a:rPr sz="1000"/>
              <a:t>9-</a:t>
            </a:r>
            <a:r>
              <a:rPr sz="1000">
                <a:solidFill>
                  <a:srgbClr val="40638A"/>
                </a:solidFill>
              </a:rPr>
              <a:t>Modélisation Moléculaire</a:t>
            </a:r>
            <a:endParaRPr sz="1000">
              <a:solidFill>
                <a:srgbClr val="40638A"/>
              </a:solidFill>
            </a:endParaRPr>
          </a:p>
          <a:p>
            <a:pPr lvl="0"/>
            <a:r>
              <a:rPr i="1" sz="1000"/>
              <a:t>Resp. Nicolas Pietrancosta</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ph type="title"/>
          </p:nvPr>
        </p:nvSpPr>
        <p:spPr>
          <a:xfrm>
            <a:off x="331046" y="1721305"/>
            <a:ext cx="8229601" cy="1143001"/>
          </a:xfrm>
          <a:prstGeom prst="rect">
            <a:avLst/>
          </a:prstGeom>
        </p:spPr>
        <p:txBody>
          <a:bodyPr/>
          <a:lstStyle>
            <a:lvl1pPr>
              <a:defRPr>
                <a:solidFill>
                  <a:srgbClr val="232150"/>
                </a:solidFill>
              </a:defRPr>
            </a:lvl1pPr>
          </a:lstStyle>
          <a:p>
            <a:pPr lvl="0">
              <a:defRPr sz="1800">
                <a:solidFill>
                  <a:srgbClr val="000000"/>
                </a:solidFill>
              </a:defRPr>
            </a:pPr>
            <a:r>
              <a:rPr sz="4400">
                <a:solidFill>
                  <a:srgbClr val="232150"/>
                </a:solidFill>
              </a:rPr>
              <a:t>5 Axes thématiques</a:t>
            </a:r>
          </a:p>
        </p:txBody>
      </p:sp>
      <p:sp>
        <p:nvSpPr>
          <p:cNvPr id="83" name="Shape 83"/>
          <p:cNvSpPr/>
          <p:nvPr>
            <p:ph type="body" idx="1"/>
          </p:nvPr>
        </p:nvSpPr>
        <p:spPr>
          <a:xfrm>
            <a:off x="457199" y="3358069"/>
            <a:ext cx="7894140" cy="2134220"/>
          </a:xfrm>
          <a:prstGeom prst="rect">
            <a:avLst/>
          </a:prstGeom>
        </p:spPr>
        <p:txBody>
          <a:bodyPr/>
          <a:lstStyle/>
          <a:p>
            <a:pPr lvl="0" marL="321468" indent="-321468">
              <a:spcBef>
                <a:spcPts val="400"/>
              </a:spcBef>
              <a:buClr>
                <a:srgbClr val="40638A"/>
              </a:buClr>
              <a:buFontTx/>
              <a:buAutoNum type="arabicPeriod" startAt="1"/>
              <a:defRPr sz="1800"/>
            </a:pPr>
            <a:r>
              <a:rPr sz="2000">
                <a:solidFill>
                  <a:srgbClr val="40638A"/>
                </a:solidFill>
              </a:rPr>
              <a:t>Immunité innée, inflammation, pharmacologie anti-infectieuse</a:t>
            </a:r>
            <a:endParaRPr sz="2000">
              <a:solidFill>
                <a:srgbClr val="40638A"/>
              </a:solidFill>
            </a:endParaRPr>
          </a:p>
          <a:p>
            <a:pPr lvl="0" marL="321468" indent="-321468">
              <a:spcBef>
                <a:spcPts val="400"/>
              </a:spcBef>
              <a:buClr>
                <a:srgbClr val="40638A"/>
              </a:buClr>
              <a:buFontTx/>
              <a:buAutoNum type="arabicPeriod" startAt="1"/>
              <a:defRPr sz="1800"/>
            </a:pPr>
            <a:r>
              <a:rPr sz="2000">
                <a:solidFill>
                  <a:srgbClr val="40638A"/>
                </a:solidFill>
              </a:rPr>
              <a:t>Toxicologie, métabolisme énergétique et des xénobiotiques</a:t>
            </a:r>
            <a:endParaRPr sz="2000">
              <a:solidFill>
                <a:srgbClr val="40638A"/>
              </a:solidFill>
            </a:endParaRPr>
          </a:p>
          <a:p>
            <a:pPr lvl="0" marL="321468" indent="-321468">
              <a:spcBef>
                <a:spcPts val="400"/>
              </a:spcBef>
              <a:buClr>
                <a:srgbClr val="40638A"/>
              </a:buClr>
              <a:buFontTx/>
              <a:buAutoNum type="arabicPeriod" startAt="1"/>
              <a:defRPr sz="1800"/>
            </a:pPr>
            <a:r>
              <a:rPr sz="2000">
                <a:solidFill>
                  <a:srgbClr val="40638A"/>
                </a:solidFill>
              </a:rPr>
              <a:t>Cancer, biomarqueurs et stratégies thérapeutiques</a:t>
            </a:r>
            <a:endParaRPr sz="2000">
              <a:solidFill>
                <a:srgbClr val="40638A"/>
              </a:solidFill>
            </a:endParaRPr>
          </a:p>
          <a:p>
            <a:pPr lvl="0" marL="321468" indent="-321468">
              <a:spcBef>
                <a:spcPts val="400"/>
              </a:spcBef>
              <a:buClr>
                <a:srgbClr val="40638A"/>
              </a:buClr>
              <a:buFontTx/>
              <a:buAutoNum type="arabicPeriod" startAt="1"/>
              <a:defRPr sz="1800"/>
            </a:pPr>
            <a:r>
              <a:rPr sz="2000">
                <a:solidFill>
                  <a:srgbClr val="40638A"/>
                </a:solidFill>
              </a:rPr>
              <a:t>Nouvelles approches à l’interface chimie-biologie, spectroscopies</a:t>
            </a:r>
            <a:endParaRPr sz="2000">
              <a:solidFill>
                <a:srgbClr val="40638A"/>
              </a:solidFill>
            </a:endParaRPr>
          </a:p>
          <a:p>
            <a:pPr lvl="0" marL="321468" indent="-321468">
              <a:spcBef>
                <a:spcPts val="400"/>
              </a:spcBef>
              <a:buClr>
                <a:srgbClr val="40638A"/>
              </a:buClr>
              <a:buFontTx/>
              <a:buAutoNum type="arabicPeriod" startAt="1"/>
              <a:defRPr sz="1800"/>
            </a:pPr>
            <a:r>
              <a:rPr sz="2000">
                <a:solidFill>
                  <a:srgbClr val="40638A"/>
                </a:solidFill>
              </a:rPr>
              <a:t>Physiopathologie des systèmes nerveux et neuromusculaire</a:t>
            </a:r>
          </a:p>
        </p:txBody>
      </p:sp>
      <p:grpSp>
        <p:nvGrpSpPr>
          <p:cNvPr id="88" name="Group 88"/>
          <p:cNvGrpSpPr/>
          <p:nvPr/>
        </p:nvGrpSpPr>
        <p:grpSpPr>
          <a:xfrm>
            <a:off x="331047" y="204237"/>
            <a:ext cx="7628060" cy="1292896"/>
            <a:chOff x="0" y="0"/>
            <a:chExt cx="7628059" cy="1292894"/>
          </a:xfrm>
        </p:grpSpPr>
        <p:pic>
          <p:nvPicPr>
            <p:cNvPr id="84" name="image1.jpg" descr="LOGO V2 COUL PANTONE.jpg"/>
            <p:cNvPicPr/>
            <p:nvPr/>
          </p:nvPicPr>
          <p:blipFill>
            <a:blip r:embed="rId2">
              <a:extLst/>
            </a:blip>
            <a:stretch>
              <a:fillRect/>
            </a:stretch>
          </p:blipFill>
          <p:spPr>
            <a:xfrm>
              <a:off x="0" y="-1"/>
              <a:ext cx="1967387" cy="1292896"/>
            </a:xfrm>
            <a:prstGeom prst="rect">
              <a:avLst/>
            </a:prstGeom>
            <a:ln w="12700" cap="flat">
              <a:noFill/>
              <a:miter lim="400000"/>
            </a:ln>
            <a:effectLst/>
          </p:spPr>
        </p:pic>
        <p:pic>
          <p:nvPicPr>
            <p:cNvPr id="85" name="image2.png" descr="LogoCNRSfr-Q-F.png"/>
            <p:cNvPicPr/>
            <p:nvPr/>
          </p:nvPicPr>
          <p:blipFill>
            <a:blip r:embed="rId3">
              <a:extLst/>
            </a:blip>
            <a:stretch>
              <a:fillRect/>
            </a:stretch>
          </p:blipFill>
          <p:spPr>
            <a:xfrm>
              <a:off x="4864363" y="308331"/>
              <a:ext cx="914968" cy="884378"/>
            </a:xfrm>
            <a:prstGeom prst="rect">
              <a:avLst/>
            </a:prstGeom>
            <a:ln w="12700" cap="flat">
              <a:noFill/>
              <a:miter lim="400000"/>
            </a:ln>
            <a:effectLst/>
          </p:spPr>
        </p:pic>
        <p:pic>
          <p:nvPicPr>
            <p:cNvPr id="86" name="image3.png" descr="LogoRVB_PNG université Paris Descartes.png"/>
            <p:cNvPicPr/>
            <p:nvPr/>
          </p:nvPicPr>
          <p:blipFill>
            <a:blip r:embed="rId4">
              <a:extLst/>
            </a:blip>
            <a:stretch>
              <a:fillRect/>
            </a:stretch>
          </p:blipFill>
          <p:spPr>
            <a:xfrm>
              <a:off x="2042229" y="571289"/>
              <a:ext cx="2733131" cy="621420"/>
            </a:xfrm>
            <a:prstGeom prst="rect">
              <a:avLst/>
            </a:prstGeom>
            <a:ln w="12700" cap="flat">
              <a:noFill/>
              <a:miter lim="400000"/>
            </a:ln>
            <a:effectLst/>
          </p:spPr>
        </p:pic>
        <p:pic>
          <p:nvPicPr>
            <p:cNvPr id="87" name="image4.pdf" descr="Inserm.pdf"/>
            <p:cNvPicPr/>
            <p:nvPr/>
          </p:nvPicPr>
          <p:blipFill>
            <a:blip r:embed="rId5">
              <a:extLst/>
            </a:blip>
            <a:stretch>
              <a:fillRect/>
            </a:stretch>
          </p:blipFill>
          <p:spPr>
            <a:xfrm>
              <a:off x="5943411" y="757225"/>
              <a:ext cx="1684649" cy="435484"/>
            </a:xfrm>
            <a:prstGeom prst="rect">
              <a:avLst/>
            </a:prstGeom>
            <a:ln w="12700" cap="flat">
              <a:noFill/>
              <a:miter lim="400000"/>
            </a:ln>
            <a:effectLst/>
          </p:spPr>
        </p:pic>
      </p:gr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0" name="Shape 90"/>
          <p:cNvSpPr/>
          <p:nvPr>
            <p:ph type="title"/>
          </p:nvPr>
        </p:nvSpPr>
        <p:spPr>
          <a:xfrm>
            <a:off x="457200" y="274638"/>
            <a:ext cx="8229600" cy="1143001"/>
          </a:xfrm>
          <a:prstGeom prst="rect">
            <a:avLst/>
          </a:prstGeom>
        </p:spPr>
        <p:txBody>
          <a:bodyPr/>
          <a:lstStyle/>
          <a:p>
            <a:pPr lvl="0">
              <a:defRPr sz="1800"/>
            </a:pPr>
            <a:r>
              <a:rPr sz="4400"/>
              <a:t>  </a:t>
            </a:r>
          </a:p>
        </p:txBody>
      </p:sp>
      <p:sp>
        <p:nvSpPr>
          <p:cNvPr id="91" name="Shape 91"/>
          <p:cNvSpPr/>
          <p:nvPr>
            <p:ph type="body" idx="1"/>
          </p:nvPr>
        </p:nvSpPr>
        <p:spPr>
          <a:xfrm>
            <a:off x="891482" y="1858615"/>
            <a:ext cx="6913193" cy="3961513"/>
          </a:xfrm>
          <a:prstGeom prst="rect">
            <a:avLst/>
          </a:prstGeom>
        </p:spPr>
        <p:txBody>
          <a:bodyPr/>
          <a:lstStyle/>
          <a:p>
            <a:pPr lvl="0" marL="0" indent="0" algn="ctr">
              <a:lnSpc>
                <a:spcPct val="90000"/>
              </a:lnSpc>
              <a:spcBef>
                <a:spcPts val="800"/>
              </a:spcBef>
              <a:buSzTx/>
              <a:buNone/>
              <a:defRPr sz="1800"/>
            </a:pPr>
            <a:r>
              <a:rPr sz="3500">
                <a:solidFill>
                  <a:srgbClr val="232150"/>
                </a:solidFill>
              </a:rPr>
              <a:t>Gouvernance</a:t>
            </a:r>
            <a:endParaRPr sz="2900"/>
          </a:p>
          <a:p>
            <a:pPr lvl="0" marL="0" indent="0">
              <a:lnSpc>
                <a:spcPct val="90000"/>
              </a:lnSpc>
              <a:spcBef>
                <a:spcPts val="600"/>
              </a:spcBef>
              <a:buSzTx/>
              <a:buNone/>
              <a:defRPr sz="1800"/>
            </a:pPr>
            <a:r>
              <a:rPr sz="2700">
                <a:solidFill>
                  <a:srgbClr val="40638A"/>
                </a:solidFill>
              </a:rPr>
              <a:t>La direction</a:t>
            </a:r>
            <a:r>
              <a:rPr sz="2700"/>
              <a:t> </a:t>
            </a:r>
            <a:r>
              <a:rPr sz="1700"/>
              <a:t>(3 membres) </a:t>
            </a:r>
            <a:r>
              <a:rPr sz="1300"/>
              <a:t>se réunit toutes les semaines (mise en œuvre des décisions prises par le Conseil Scientifique, structuration, gestion du budget de la Fédération, gestion humaine, mise en œuvre des projets de communication et d’animation, organisation d’évènements managériaux, d’élections...)</a:t>
            </a:r>
            <a:endParaRPr sz="2900"/>
          </a:p>
          <a:p>
            <a:pPr lvl="0" marL="0" indent="0">
              <a:lnSpc>
                <a:spcPct val="90000"/>
              </a:lnSpc>
              <a:spcBef>
                <a:spcPts val="600"/>
              </a:spcBef>
              <a:buSzTx/>
              <a:buNone/>
              <a:defRPr sz="1800"/>
            </a:pPr>
            <a:r>
              <a:rPr sz="2700">
                <a:solidFill>
                  <a:srgbClr val="40638A"/>
                </a:solidFill>
              </a:rPr>
              <a:t>Le Conseil scientifique </a:t>
            </a:r>
            <a:r>
              <a:rPr sz="1700"/>
              <a:t>(21 chefs d’équipe et directeurs d’unités, 3 membres de la direction, 7 membres élus, représentants des tutelles)</a:t>
            </a:r>
            <a:r>
              <a:rPr sz="2100"/>
              <a:t> </a:t>
            </a:r>
            <a:r>
              <a:rPr sz="1300"/>
              <a:t>(se réunit 4 à 5 fois par an, et autant que nécessaire, propose des stratégies de développement, de recrutement, évalue les projets en réponse aux appels d’offres « soutien à l’interface », vote les budgets et investissements, animation scientifique,...)</a:t>
            </a:r>
            <a:endParaRPr sz="2900"/>
          </a:p>
          <a:p>
            <a:pPr lvl="0" marL="0" indent="0">
              <a:lnSpc>
                <a:spcPct val="90000"/>
              </a:lnSpc>
              <a:spcBef>
                <a:spcPts val="600"/>
              </a:spcBef>
              <a:buSzTx/>
              <a:buNone/>
              <a:defRPr sz="1800"/>
            </a:pPr>
            <a:r>
              <a:rPr sz="2700">
                <a:solidFill>
                  <a:srgbClr val="40638A"/>
                </a:solidFill>
              </a:rPr>
              <a:t>Le comité d’animation scientifique </a:t>
            </a:r>
            <a:r>
              <a:rPr sz="1700"/>
              <a:t>(9 membres) </a:t>
            </a:r>
            <a:r>
              <a:rPr sz="1300"/>
              <a:t>force de proposition d’évènements d’animation et de communication scientifiques</a:t>
            </a:r>
          </a:p>
        </p:txBody>
      </p:sp>
      <p:grpSp>
        <p:nvGrpSpPr>
          <p:cNvPr id="96" name="Group 96"/>
          <p:cNvGrpSpPr/>
          <p:nvPr/>
        </p:nvGrpSpPr>
        <p:grpSpPr>
          <a:xfrm>
            <a:off x="263765" y="274637"/>
            <a:ext cx="7628060" cy="1292896"/>
            <a:chOff x="0" y="0"/>
            <a:chExt cx="7628059" cy="1292894"/>
          </a:xfrm>
        </p:grpSpPr>
        <p:pic>
          <p:nvPicPr>
            <p:cNvPr id="92" name="image1.jpg" descr="LOGO V2 COUL PANTONE.jpg"/>
            <p:cNvPicPr/>
            <p:nvPr/>
          </p:nvPicPr>
          <p:blipFill>
            <a:blip r:embed="rId2">
              <a:extLst/>
            </a:blip>
            <a:stretch>
              <a:fillRect/>
            </a:stretch>
          </p:blipFill>
          <p:spPr>
            <a:xfrm>
              <a:off x="0" y="-1"/>
              <a:ext cx="1967387" cy="1292896"/>
            </a:xfrm>
            <a:prstGeom prst="rect">
              <a:avLst/>
            </a:prstGeom>
            <a:ln w="12700" cap="flat">
              <a:noFill/>
              <a:miter lim="400000"/>
            </a:ln>
            <a:effectLst/>
          </p:spPr>
        </p:pic>
        <p:pic>
          <p:nvPicPr>
            <p:cNvPr id="93" name="image2.png" descr="LogoCNRSfr-Q-F.png"/>
            <p:cNvPicPr/>
            <p:nvPr/>
          </p:nvPicPr>
          <p:blipFill>
            <a:blip r:embed="rId3">
              <a:extLst/>
            </a:blip>
            <a:stretch>
              <a:fillRect/>
            </a:stretch>
          </p:blipFill>
          <p:spPr>
            <a:xfrm>
              <a:off x="4864363" y="308331"/>
              <a:ext cx="914968" cy="884378"/>
            </a:xfrm>
            <a:prstGeom prst="rect">
              <a:avLst/>
            </a:prstGeom>
            <a:ln w="12700" cap="flat">
              <a:noFill/>
              <a:miter lim="400000"/>
            </a:ln>
            <a:effectLst/>
          </p:spPr>
        </p:pic>
        <p:pic>
          <p:nvPicPr>
            <p:cNvPr id="94" name="image3.png" descr="LogoRVB_PNG université Paris Descartes.png"/>
            <p:cNvPicPr/>
            <p:nvPr/>
          </p:nvPicPr>
          <p:blipFill>
            <a:blip r:embed="rId4">
              <a:extLst/>
            </a:blip>
            <a:stretch>
              <a:fillRect/>
            </a:stretch>
          </p:blipFill>
          <p:spPr>
            <a:xfrm>
              <a:off x="2042229" y="571289"/>
              <a:ext cx="2733131" cy="621420"/>
            </a:xfrm>
            <a:prstGeom prst="rect">
              <a:avLst/>
            </a:prstGeom>
            <a:ln w="12700" cap="flat">
              <a:noFill/>
              <a:miter lim="400000"/>
            </a:ln>
            <a:effectLst/>
          </p:spPr>
        </p:pic>
        <p:pic>
          <p:nvPicPr>
            <p:cNvPr id="95" name="image4.pdf" descr="Inserm.pdf"/>
            <p:cNvPicPr/>
            <p:nvPr/>
          </p:nvPicPr>
          <p:blipFill>
            <a:blip r:embed="rId5">
              <a:extLst/>
            </a:blip>
            <a:stretch>
              <a:fillRect/>
            </a:stretch>
          </p:blipFill>
          <p:spPr>
            <a:xfrm>
              <a:off x="5943411" y="757225"/>
              <a:ext cx="1684649" cy="435484"/>
            </a:xfrm>
            <a:prstGeom prst="rect">
              <a:avLst/>
            </a:prstGeom>
            <a:ln w="12700" cap="flat">
              <a:noFill/>
              <a:miter lim="400000"/>
            </a:ln>
            <a:effectLst/>
          </p:spPr>
        </p:pic>
      </p:gr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4F81BD"/>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