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>
        <p:scale>
          <a:sx n="90" d="100"/>
          <a:sy n="90" d="100"/>
        </p:scale>
        <p:origin x="-125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2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2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19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65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9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6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3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3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7AC3-74C0-42EE-8B4C-EED118DD9A21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8AB4-DE45-46BC-AAB8-9E63102E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0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2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17" Type="http://schemas.openxmlformats.org/officeDocument/2006/relationships/image" Target="../media/image27.jpeg"/><Relationship Id="rId2" Type="http://schemas.openxmlformats.org/officeDocument/2006/relationships/image" Target="../media/image16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6.jpeg"/><Relationship Id="rId10" Type="http://schemas.microsoft.com/office/2007/relationships/hdphoto" Target="../media/hdphoto2.wdp"/><Relationship Id="rId4" Type="http://schemas.openxmlformats.org/officeDocument/2006/relationships/image" Target="../media/image18.jpg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biomedicale.univ-paris5.fr/umr8601/IMG/BandeauSiteWebUMR_fev2009_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6265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780061" y="4797152"/>
            <a:ext cx="302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dirty="0">
                <a:solidFill>
                  <a:srgbClr val="3366FF"/>
                </a:solidFill>
              </a:rPr>
              <a:t>Laurent MICOUIN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11504" y="6381750"/>
            <a:ext cx="21649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Journées SET, 23 mars 2016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9936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0825" y="231031"/>
            <a:ext cx="84978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Spectroscopie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RMN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fr-FR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Développements méthodologiques, analyse structurale et </a:t>
            </a:r>
            <a:r>
              <a:rPr lang="fr-FR" altLang="fr-FR" sz="18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métabolomique</a:t>
            </a:r>
            <a:endParaRPr lang="fr-FR" altLang="fr-FR" sz="1800" b="1" i="1" dirty="0" smtClean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2400" b="1" i="1" dirty="0">
              <a:solidFill>
                <a:srgbClr val="3366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27584" y="1187460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DNP liquide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52120" y="1196752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err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Metabolomique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" name="AutoShape 4" descr="Résultat de recherche d'images pour &quot;DNP NMR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5" name="Gruppo 17"/>
          <p:cNvGrpSpPr/>
          <p:nvPr/>
        </p:nvGrpSpPr>
        <p:grpSpPr>
          <a:xfrm>
            <a:off x="355331" y="4077072"/>
            <a:ext cx="1408357" cy="1165512"/>
            <a:chOff x="2786050" y="928670"/>
            <a:chExt cx="6172738" cy="4342336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928670"/>
              <a:ext cx="6172738" cy="434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http://guweb2.gonzaga.edu/faculty/cronk/biochem/images/pyruvate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6595" y="1011606"/>
              <a:ext cx="1296144" cy="1659065"/>
            </a:xfrm>
            <a:prstGeom prst="rect">
              <a:avLst/>
            </a:prstGeom>
            <a:noFill/>
          </p:spPr>
        </p:pic>
        <p:sp>
          <p:nvSpPr>
            <p:cNvPr id="18" name="Rettangolo 16"/>
            <p:cNvSpPr/>
            <p:nvPr/>
          </p:nvSpPr>
          <p:spPr>
            <a:xfrm>
              <a:off x="2786050" y="928670"/>
              <a:ext cx="28575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30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pic>
        <p:nvPicPr>
          <p:cNvPr id="152" name="Image 151" descr="C:\Users\etudiant\Desktop\lavoro\POSTDOC\2015-02-19 - JoVE paper\images\Fig.1\Fig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556" y="1616680"/>
            <a:ext cx="4237032" cy="22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98172" y="4293096"/>
            <a:ext cx="2289852" cy="16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6" descr="Résultat de recherche d'images pour &quot;eukaryotic cells cultur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4650" y="4248848"/>
            <a:ext cx="791754" cy="620312"/>
          </a:xfrm>
          <a:prstGeom prst="rect">
            <a:avLst/>
          </a:prstGeom>
          <a:noFill/>
        </p:spPr>
      </p:pic>
      <p:pic>
        <p:nvPicPr>
          <p:cNvPr id="158" name="Picture 1" descr="C:\Users\etudiant\Desktop\lavoro\POSTDOC\2015-04-10 - EUROMAR\Presentation\pyr-lac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01208"/>
            <a:ext cx="2430860" cy="85815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4623"/>
            <a:ext cx="3520728" cy="23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67" y="1700808"/>
            <a:ext cx="3366074" cy="18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1616680"/>
            <a:ext cx="2736304" cy="66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70058" y="6381328"/>
            <a:ext cx="2101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Anal.Chem</a:t>
            </a:r>
            <a:r>
              <a:rPr lang="fr-FR" sz="1400" i="1" dirty="0" smtClean="0"/>
              <a:t>. </a:t>
            </a:r>
            <a:r>
              <a:rPr lang="fr-FR" sz="1400" b="1" dirty="0" smtClean="0"/>
              <a:t>2014</a:t>
            </a:r>
            <a:r>
              <a:rPr lang="fr-FR" sz="1400" dirty="0" smtClean="0"/>
              <a:t>, </a:t>
            </a:r>
            <a:r>
              <a:rPr lang="fr-FR" sz="1400" i="1" dirty="0" smtClean="0"/>
              <a:t>86</a:t>
            </a:r>
            <a:r>
              <a:rPr lang="fr-FR" sz="1400" dirty="0" smtClean="0"/>
              <a:t>,2166</a:t>
            </a:r>
            <a:endParaRPr lang="fr-FR" sz="1400" dirty="0"/>
          </a:p>
        </p:txBody>
      </p:sp>
      <p:sp>
        <p:nvSpPr>
          <p:cNvPr id="163" name="Rectangle 162"/>
          <p:cNvSpPr/>
          <p:nvPr/>
        </p:nvSpPr>
        <p:spPr>
          <a:xfrm>
            <a:off x="814150" y="6361583"/>
            <a:ext cx="2510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J. Phys. </a:t>
            </a:r>
            <a:r>
              <a:rPr lang="fr-FR" sz="1400" i="1" dirty="0" err="1" smtClean="0"/>
              <a:t>Chem</a:t>
            </a:r>
            <a:r>
              <a:rPr lang="fr-FR" sz="1400" i="1" dirty="0" smtClean="0"/>
              <a:t>. </a:t>
            </a:r>
            <a:r>
              <a:rPr lang="fr-FR" sz="1400" b="1" dirty="0" smtClean="0"/>
              <a:t>2014</a:t>
            </a:r>
            <a:r>
              <a:rPr lang="fr-FR" sz="1400" dirty="0" smtClean="0"/>
              <a:t>, 141, </a:t>
            </a:r>
            <a:r>
              <a:rPr lang="fr-FR" sz="1400" i="1" dirty="0" smtClean="0"/>
              <a:t>54203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726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1295" y="231031"/>
            <a:ext cx="78974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Spectroscopie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RPE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fr-FR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structurale, sondes mécanistiques, imagerie</a:t>
            </a:r>
            <a:endParaRPr lang="fr-FR" altLang="fr-FR" sz="1800" b="1" i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52371" y="2597850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Sondes mécanistiques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228184" y="1484784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Imagerie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972" y="1404249"/>
            <a:ext cx="341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Spectromètre </a:t>
            </a:r>
            <a:r>
              <a:rPr lang="fr-FR" b="1" dirty="0" err="1"/>
              <a:t>Bruker</a:t>
            </a:r>
            <a:r>
              <a:rPr lang="fr-FR" b="1" dirty="0"/>
              <a:t> </a:t>
            </a:r>
            <a:r>
              <a:rPr lang="fr-FR" b="1" dirty="0" err="1"/>
              <a:t>Elexsys</a:t>
            </a:r>
            <a:r>
              <a:rPr lang="fr-FR" b="1" dirty="0"/>
              <a:t> E500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0972" y="1854116"/>
            <a:ext cx="348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Imagerie RPE : Bruker Elexsys E540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21" y="2060848"/>
            <a:ext cx="1358445" cy="32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4797152"/>
            <a:ext cx="5760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41590"/>
              </p:ext>
            </p:extLst>
          </p:nvPr>
        </p:nvGraphicFramePr>
        <p:xfrm>
          <a:off x="1482402" y="3212976"/>
          <a:ext cx="22907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S ChemDraw Drawing" r:id="rId4" imgW="2290323" imgH="629189" progId="ChemDraw.Document.6.0">
                  <p:embed/>
                </p:oleObj>
              </mc:Choice>
              <mc:Fallback>
                <p:oleObj name="CS ChemDraw Drawing" r:id="rId4" imgW="2290323" imgH="629189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402" y="3212976"/>
                        <a:ext cx="22907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7759"/>
            <a:ext cx="2121471" cy="8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15032" y="2782516"/>
            <a:ext cx="5760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8033" y="393305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Spin trap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15350"/>
              </p:ext>
            </p:extLst>
          </p:nvPr>
        </p:nvGraphicFramePr>
        <p:xfrm>
          <a:off x="1594694" y="4293096"/>
          <a:ext cx="1681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S ChemDraw Drawing" r:id="rId7" imgW="1680723" imgH="705209" progId="ChemDraw.Document.6.0">
                  <p:embed/>
                </p:oleObj>
              </mc:Choice>
              <mc:Fallback>
                <p:oleObj name="CS ChemDraw Drawing" r:id="rId7" imgW="1680723" imgH="705209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4" y="4293096"/>
                        <a:ext cx="16811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39552" y="6323571"/>
            <a:ext cx="267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Free Rad. </a:t>
            </a:r>
            <a:r>
              <a:rPr lang="fr-FR" sz="1400" i="1" dirty="0" err="1" smtClean="0"/>
              <a:t>Biol</a:t>
            </a:r>
            <a:r>
              <a:rPr lang="fr-FR" sz="1400" i="1" dirty="0" smtClean="0"/>
              <a:t>. Med</a:t>
            </a:r>
            <a:r>
              <a:rPr lang="fr-FR" sz="1400" b="1" dirty="0" smtClean="0"/>
              <a:t>. 2014</a:t>
            </a:r>
            <a:r>
              <a:rPr lang="fr-FR" sz="1400" i="1" dirty="0" smtClean="0"/>
              <a:t>, 67, </a:t>
            </a:r>
            <a:r>
              <a:rPr lang="fr-FR" sz="1400" dirty="0" smtClean="0"/>
              <a:t>150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6103064" y="6309320"/>
            <a:ext cx="2635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 smtClean="0"/>
              <a:t>Molecular</a:t>
            </a:r>
            <a:r>
              <a:rPr lang="fr-FR" sz="1400" i="1" dirty="0" smtClean="0"/>
              <a:t> Imaging </a:t>
            </a:r>
            <a:r>
              <a:rPr lang="fr-FR" sz="1400" b="1" dirty="0" smtClean="0"/>
              <a:t>2012</a:t>
            </a:r>
            <a:r>
              <a:rPr lang="fr-FR" sz="1400" dirty="0" smtClean="0"/>
              <a:t>,</a:t>
            </a:r>
            <a:r>
              <a:rPr lang="fr-FR" sz="1400" b="1" dirty="0" smtClean="0"/>
              <a:t> </a:t>
            </a:r>
            <a:r>
              <a:rPr lang="fr-FR" sz="1400" i="1" dirty="0" smtClean="0"/>
              <a:t> 11, </a:t>
            </a:r>
            <a:r>
              <a:rPr lang="fr-FR" sz="1400" dirty="0" smtClean="0"/>
              <a:t>220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032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836712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1295" y="231031"/>
            <a:ext cx="7897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i="1" dirty="0" smtClean="0">
                <a:solidFill>
                  <a:srgbClr val="3366FF"/>
                </a:solidFill>
              </a:rPr>
              <a:t>Conclusion et attentes</a:t>
            </a:r>
            <a:endParaRPr lang="fr-FR" altLang="fr-FR" sz="2400" b="1" i="1" dirty="0" smtClean="0">
              <a:solidFill>
                <a:srgbClr val="3366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59578" y="1691516"/>
            <a:ext cx="5167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Chimie-biochimie-biologie-spectroscopies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068577" y="2492896"/>
            <a:ext cx="5167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Du fondamental à l’appliqué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17069" y="434928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238932" y="4098124"/>
            <a:ext cx="4053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Echanges scientifiques</a:t>
            </a:r>
          </a:p>
          <a:p>
            <a:pPr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Collaborations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635896" y="3933056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Arial" pitchFamily="34" charset="0"/>
                <a:cs typeface="Times New Roman" pitchFamily="18" charset="0"/>
              </a:rPr>
              <a:t>SET : chimie, physique, biologie, informatique</a:t>
            </a:r>
            <a:endParaRPr lang="fr-FR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707904" y="4302388"/>
            <a:ext cx="5616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Arial" pitchFamily="34" charset="0"/>
                <a:cs typeface="Times New Roman" pitchFamily="18" charset="0"/>
              </a:rPr>
              <a:t>SVS : innovations thérapeutiques, toxicologie, imagerie du vivant</a:t>
            </a:r>
            <a:endParaRPr lang="fr-FR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251520" y="528538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-540568" y="5157192"/>
            <a:ext cx="5167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P</a:t>
            </a: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lateformes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51296" y="735087"/>
            <a:ext cx="7177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smtClean="0">
                <a:solidFill>
                  <a:srgbClr val="3366FF"/>
                </a:solidFill>
              </a:rPr>
              <a:t>Structure</a:t>
            </a:r>
            <a:endParaRPr lang="en-US" altLang="fr-FR" sz="2400" b="1" i="1" dirty="0">
              <a:solidFill>
                <a:srgbClr val="3366FF"/>
              </a:solidFill>
            </a:endParaRPr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8" name="Picture 2" descr="http://www.biomedicale.univ-paris5.fr/iisvsp/images/CUSPNG_ecr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17755"/>
            <a:ext cx="4292476" cy="3219357"/>
          </a:xfrm>
          <a:prstGeom prst="rect">
            <a:avLst/>
          </a:prstGeom>
          <a:noFill/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89748" y="1700808"/>
            <a:ext cx="410445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 M. A. Sari</a:t>
            </a:r>
          </a:p>
          <a:p>
            <a:pPr algn="ctr"/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51 statutaires</a:t>
            </a: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( 19 C, 17 EC, 6 ITA, 9 BIATS)</a:t>
            </a: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thèses +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post-doc/ATER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équipes</a:t>
            </a:r>
          </a:p>
          <a:p>
            <a:pPr algn="ctr"/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Localement : membre de la fédération de recherche </a:t>
            </a: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Centre interdisciplinaire Chimie-Biologie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Enseignement :</a:t>
            </a: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PACES, Licence Chimie-Biologie, Master chimie dirigée vers les sciences du vivant,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707904" y="6313954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http://www.biomedicale.parisdescartes.fr/umr8601/</a:t>
            </a:r>
          </a:p>
        </p:txBody>
      </p:sp>
      <p:pic>
        <p:nvPicPr>
          <p:cNvPr id="11" name="Picture 18" descr="CNRS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211"/>
            <a:ext cx="721277" cy="72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ParisDescartes_Converti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4" y="239981"/>
            <a:ext cx="1872208" cy="3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laurent\Documents\laurent\confs\CICB\LOGO PANT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05" y="76539"/>
            <a:ext cx="1099813" cy="7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ésultat de recherche d'images pour &quot;logo USPC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39" y="70634"/>
            <a:ext cx="1792465" cy="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72023" y="563640"/>
            <a:ext cx="1792465" cy="40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1196752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1619549" y="4087525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583" y="303039"/>
            <a:ext cx="79211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Thématiques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de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recherche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: </a:t>
            </a:r>
            <a:r>
              <a:rPr lang="fr-FR" sz="2400" b="1" i="1" dirty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Interface chimie-biologie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2400" b="1" i="1" dirty="0">
              <a:solidFill>
                <a:srgbClr val="3366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27584" y="1772816"/>
            <a:ext cx="3744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Compréhension moléculaire et supramoléculaire du vivant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163929"/>
            <a:ext cx="321478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Domaine SET</a:t>
            </a:r>
            <a:endParaRPr lang="fr-FR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63965" y="2457470"/>
            <a:ext cx="37444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Chimie médicinale</a:t>
            </a:r>
          </a:p>
          <a:p>
            <a:pPr algn="ctr">
              <a:defRPr/>
            </a:pPr>
            <a:r>
              <a:rPr lang="fr-FR" dirty="0" smtClean="0"/>
              <a:t>antiinfectieux</a:t>
            </a:r>
          </a:p>
          <a:p>
            <a:pPr algn="ctr">
              <a:defRPr/>
            </a:pPr>
            <a:r>
              <a:rPr lang="fr-FR" dirty="0" smtClean="0"/>
              <a:t>Anticancéreux</a:t>
            </a:r>
            <a:endParaRPr lang="fr-FR" dirty="0"/>
          </a:p>
          <a:p>
            <a:pPr algn="ctr">
              <a:defRPr/>
            </a:pPr>
            <a:r>
              <a:rPr lang="fr-FR" dirty="0" smtClean="0"/>
              <a:t>neurosciences</a:t>
            </a:r>
          </a:p>
          <a:p>
            <a:pPr algn="ctr">
              <a:defRPr/>
            </a:pPr>
            <a:r>
              <a:rPr lang="fr-FR" dirty="0"/>
              <a:t>m</a:t>
            </a:r>
            <a:r>
              <a:rPr lang="fr-FR" dirty="0" smtClean="0"/>
              <a:t>aladies métaboliques</a:t>
            </a:r>
          </a:p>
          <a:p>
            <a:pPr marL="285750" indent="-285750" algn="ctr">
              <a:buFontTx/>
              <a:buChar char="-"/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/>
              <a:t> </a:t>
            </a:r>
          </a:p>
          <a:p>
            <a:pPr algn="ctr">
              <a:defRPr/>
            </a:pP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35973" y="4150356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err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Toxome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21867" y="4499828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err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Métabolome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08104" y="5157192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Imagerie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2636912"/>
            <a:ext cx="3214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chimie </a:t>
            </a:r>
            <a:r>
              <a:rPr lang="fr-FR" dirty="0" smtClean="0"/>
              <a:t>organique organométallique 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chimie inorganique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biochimie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biologie </a:t>
            </a:r>
            <a:r>
              <a:rPr lang="fr-FR" dirty="0"/>
              <a:t>des systèmes </a:t>
            </a:r>
            <a:r>
              <a:rPr lang="fr-FR" dirty="0" smtClean="0"/>
              <a:t>intégrés</a:t>
            </a:r>
          </a:p>
          <a:p>
            <a:pPr algn="ctr">
              <a:lnSpc>
                <a:spcPct val="150000"/>
              </a:lnSpc>
            </a:pPr>
            <a:r>
              <a:rPr lang="fr-FR" dirty="0" smtClean="0"/>
              <a:t>méthodes </a:t>
            </a:r>
            <a:r>
              <a:rPr lang="fr-FR" dirty="0"/>
              <a:t>spectroscopiques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4750" y="1163929"/>
            <a:ext cx="321478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Domaine SDVS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5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51295" y="116632"/>
            <a:ext cx="78974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Méthodes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de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synthèse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et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outils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moléculaires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i="1" dirty="0" smtClean="0">
                <a:solidFill>
                  <a:srgbClr val="3366FF"/>
                </a:solidFill>
              </a:rPr>
              <a:t>De la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chimie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des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nucléotides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aux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mécanismes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de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transférases</a:t>
            </a:r>
            <a:endParaRPr lang="en-US" altLang="fr-FR" sz="1800" b="1" i="1" dirty="0">
              <a:solidFill>
                <a:srgbClr val="3366FF"/>
              </a:solidFill>
            </a:endParaRPr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459012"/>
              </p:ext>
            </p:extLst>
          </p:nvPr>
        </p:nvGraphicFramePr>
        <p:xfrm>
          <a:off x="683568" y="1262345"/>
          <a:ext cx="1800200" cy="433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3" imgW="2535677" imgH="6107771" progId="ChemDraw.Document.6.0">
                  <p:embed/>
                </p:oleObj>
              </mc:Choice>
              <mc:Fallback>
                <p:oleObj name="CS ChemDraw Drawing" r:id="rId3" imgW="2535677" imgH="61077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2345"/>
                        <a:ext cx="1800200" cy="4336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033" y="1406320"/>
            <a:ext cx="3755064" cy="1499626"/>
          </a:xfrm>
          <a:prstGeom prst="rect">
            <a:avLst/>
          </a:prstGeom>
        </p:spPr>
      </p:pic>
      <p:sp>
        <p:nvSpPr>
          <p:cNvPr id="14" name="Text Box 1795"/>
          <p:cNvSpPr txBox="1">
            <a:spLocks noChangeArrowheads="1"/>
          </p:cNvSpPr>
          <p:nvPr/>
        </p:nvSpPr>
        <p:spPr bwMode="auto">
          <a:xfrm>
            <a:off x="7417378" y="1949221"/>
            <a:ext cx="808564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FF0000"/>
                </a:solidFill>
                <a:latin typeface="Times" charset="0"/>
                <a:cs typeface="Times" charset="0"/>
              </a:rPr>
              <a:t>L-</a:t>
            </a:r>
            <a:r>
              <a:rPr lang="en-GB" sz="1000" dirty="0" err="1">
                <a:solidFill>
                  <a:srgbClr val="FF0000"/>
                </a:solidFill>
                <a:latin typeface="Times" charset="0"/>
                <a:cs typeface="Times" charset="0"/>
              </a:rPr>
              <a:t>Ala</a:t>
            </a:r>
            <a:endParaRPr lang="en-GB" sz="1000" dirty="0">
              <a:solidFill>
                <a:srgbClr val="FF0000"/>
              </a:solidFill>
              <a:latin typeface="Times" charset="0"/>
              <a:cs typeface="Times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r="19167"/>
          <a:stretch>
            <a:fillRect/>
          </a:stretch>
        </p:blipFill>
        <p:spPr bwMode="auto">
          <a:xfrm>
            <a:off x="4607719" y="3284984"/>
            <a:ext cx="3231212" cy="27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3357" y="6361583"/>
            <a:ext cx="3123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latin typeface="Calibri" charset="0"/>
                <a:cs typeface="Calibri" charset="0"/>
              </a:rPr>
              <a:t>Angew</a:t>
            </a:r>
            <a:r>
              <a:rPr lang="en-US" sz="1400" i="1" dirty="0">
                <a:latin typeface="Calibri" charset="0"/>
                <a:cs typeface="Calibri" charset="0"/>
              </a:rPr>
              <a:t>. Chem. </a:t>
            </a:r>
            <a:r>
              <a:rPr lang="en-US" sz="1400" i="1" dirty="0" err="1">
                <a:latin typeface="Calibri" charset="0"/>
                <a:cs typeface="Calibri" charset="0"/>
              </a:rPr>
              <a:t>Int</a:t>
            </a:r>
            <a:r>
              <a:rPr lang="en-US" sz="1400" i="1" dirty="0">
                <a:latin typeface="Calibri" charset="0"/>
                <a:cs typeface="Calibri" charset="0"/>
              </a:rPr>
              <a:t> .Ed., </a:t>
            </a:r>
            <a:r>
              <a:rPr lang="en-US" sz="1400" b="1" dirty="0">
                <a:latin typeface="Calibri" charset="0"/>
                <a:cs typeface="Calibri" charset="0"/>
              </a:rPr>
              <a:t>2013</a:t>
            </a:r>
            <a:r>
              <a:rPr lang="en-US" sz="1400" dirty="0">
                <a:latin typeface="Calibri" charset="0"/>
                <a:cs typeface="Calibri" charset="0"/>
              </a:rPr>
              <a:t>, </a:t>
            </a:r>
            <a:r>
              <a:rPr lang="en-US" sz="1400" dirty="0"/>
              <a:t>125, </a:t>
            </a:r>
            <a:r>
              <a:rPr lang="en-US" sz="1400" dirty="0" smtClean="0"/>
              <a:t>7419</a:t>
            </a:r>
            <a:r>
              <a:rPr lang="fr-FR" sz="1400" dirty="0" smtClean="0"/>
              <a:t> </a:t>
            </a:r>
            <a:endParaRPr lang="en-US" sz="14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51295" y="116632"/>
            <a:ext cx="78974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Méthodes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de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synthèse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et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outils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moléculaires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: </a:t>
            </a:r>
            <a:endParaRPr lang="en-US" altLang="fr-FR" sz="2400" b="1" i="1" dirty="0">
              <a:solidFill>
                <a:srgbClr val="3366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i="1" dirty="0" smtClean="0">
                <a:solidFill>
                  <a:srgbClr val="3366FF"/>
                </a:solidFill>
              </a:rPr>
              <a:t>De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l’activation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photochimique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à la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signalisation</a:t>
            </a:r>
            <a:endParaRPr lang="en-US" altLang="fr-FR" sz="1800" b="1" i="1" dirty="0">
              <a:solidFill>
                <a:srgbClr val="3366FF"/>
              </a:solidFill>
            </a:endParaRPr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46812"/>
              </p:ext>
            </p:extLst>
          </p:nvPr>
        </p:nvGraphicFramePr>
        <p:xfrm>
          <a:off x="2533633" y="2684710"/>
          <a:ext cx="187007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S ChemDraw Drawing" r:id="rId3" imgW="1869602" imgH="1987041" progId="ChemDraw.Document.6.0">
                  <p:embed/>
                </p:oleObj>
              </mc:Choice>
              <mc:Fallback>
                <p:oleObj name="CS ChemDraw Drawing" r:id="rId3" imgW="1869602" imgH="19870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633" y="2684710"/>
                        <a:ext cx="1870075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1" y="2708920"/>
            <a:ext cx="24134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4128" y="2924944"/>
            <a:ext cx="5040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39027" y="4335487"/>
            <a:ext cx="2783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Déclenchement d’une réponse neuronale par la lumière</a:t>
            </a:r>
            <a:endParaRPr lang="fr-FR" altLang="fr-FR" sz="1200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61282" y="3183241"/>
            <a:ext cx="2783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solidFill>
                  <a:srgbClr val="FF0000"/>
                </a:solidFill>
              </a:rPr>
              <a:t>Inactif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61282" y="4292047"/>
            <a:ext cx="2783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actif</a:t>
            </a:r>
            <a:endParaRPr lang="fr-FR" alt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528" y="3491018"/>
            <a:ext cx="1905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Stabilité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Solubilité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Efficacité de </a:t>
            </a:r>
            <a:r>
              <a:rPr lang="fr-FR" altLang="fr-FR" sz="1200" dirty="0" err="1" smtClean="0"/>
              <a:t>décageage</a:t>
            </a:r>
            <a:r>
              <a:rPr lang="fr-FR" altLang="fr-FR" sz="1200" dirty="0" smtClean="0"/>
              <a:t> </a:t>
            </a:r>
            <a:endParaRPr lang="fr-FR" alt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6674939" y="6393754"/>
            <a:ext cx="2073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, </a:t>
            </a:r>
            <a:r>
              <a:rPr lang="fr-FR" sz="1400" b="1" dirty="0"/>
              <a:t>2012</a:t>
            </a:r>
            <a:r>
              <a:rPr lang="fr-FR" sz="1400" dirty="0"/>
              <a:t>, </a:t>
            </a:r>
            <a:r>
              <a:rPr lang="fr-FR" sz="1400" i="1" dirty="0"/>
              <a:t>14</a:t>
            </a:r>
            <a:r>
              <a:rPr lang="fr-FR" sz="1400" dirty="0"/>
              <a:t> </a:t>
            </a:r>
            <a:r>
              <a:rPr lang="fr-FR" sz="1400" dirty="0" smtClean="0"/>
              <a:t>, 6366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745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1124744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50825" y="231031"/>
            <a:ext cx="88931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>
                <a:solidFill>
                  <a:srgbClr val="3366FF"/>
                </a:solidFill>
              </a:rPr>
              <a:t>M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odèles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biomimétiques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de sites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enzymatiques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métalliques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i="1" dirty="0" smtClean="0">
                <a:solidFill>
                  <a:srgbClr val="3366FF"/>
                </a:solidFill>
              </a:rPr>
              <a:t>Reconnaissance, activation et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effets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cavitaires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: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mécanismes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enzymatiques</a:t>
            </a:r>
            <a:endParaRPr lang="en-US" altLang="fr-FR" sz="1800" b="1" i="1" dirty="0">
              <a:solidFill>
                <a:srgbClr val="3366FF"/>
              </a:solidFill>
            </a:endParaRPr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6138536" cy="36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9" y="4149080"/>
            <a:ext cx="2558144" cy="18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laurent\Desktop\oxid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3950"/>
            <a:ext cx="273630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9426" y="6381328"/>
            <a:ext cx="2486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</a:t>
            </a:r>
            <a:r>
              <a:rPr lang="fr-FR" sz="1400" dirty="0"/>
              <a:t>, </a:t>
            </a:r>
            <a:r>
              <a:rPr lang="fr-FR" sz="1400" b="1" dirty="0"/>
              <a:t>2015</a:t>
            </a:r>
            <a:r>
              <a:rPr lang="fr-FR" sz="1400" dirty="0"/>
              <a:t>, </a:t>
            </a:r>
            <a:r>
              <a:rPr lang="fr-FR" sz="1400" i="1" dirty="0" smtClean="0"/>
              <a:t>48</a:t>
            </a:r>
            <a:r>
              <a:rPr lang="fr-FR" sz="1400" dirty="0" smtClean="0"/>
              <a:t>, 2097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22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601" y="6453336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1295" y="231031"/>
            <a:ext cx="81852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Métabolisme</a:t>
            </a:r>
            <a:r>
              <a:rPr lang="en-US" altLang="fr-FR" sz="24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fr-FR" sz="24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altLang="fr-FR" sz="24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fr-FR" sz="24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</a:t>
            </a:r>
            <a:r>
              <a:rPr lang="en-US" altLang="fr-FR" sz="24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4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soufrées</a:t>
            </a:r>
            <a:endParaRPr lang="en-US" altLang="fr-FR" sz="2400" b="1" i="1" dirty="0" smtClean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fr-FR" sz="1800" b="1" i="1" baseline="-250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altLang="fr-FR" sz="18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métabolisme</a:t>
            </a:r>
            <a:r>
              <a:rPr lang="en-US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modifications post-</a:t>
            </a:r>
            <a:r>
              <a:rPr lang="en-US" altLang="fr-FR" sz="18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traductionnelles</a:t>
            </a:r>
            <a:r>
              <a:rPr lang="en-US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fr-FR" sz="1800" b="1" i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altLang="fr-FR" sz="1800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fr-FR" sz="1800" b="1" i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2400" b="1" i="1" dirty="0">
              <a:solidFill>
                <a:srgbClr val="3366FF"/>
              </a:solidFill>
            </a:endParaRPr>
          </a:p>
        </p:txBody>
      </p:sp>
      <p:sp>
        <p:nvSpPr>
          <p:cNvPr id="60" name="TextBox 44"/>
          <p:cNvSpPr txBox="1"/>
          <p:nvPr/>
        </p:nvSpPr>
        <p:spPr>
          <a:xfrm>
            <a:off x="2825084" y="2513985"/>
            <a:ext cx="492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</a:t>
            </a:r>
          </a:p>
        </p:txBody>
      </p:sp>
      <p:cxnSp>
        <p:nvCxnSpPr>
          <p:cNvPr id="61" name="Straight Arrow Connector 45"/>
          <p:cNvCxnSpPr/>
          <p:nvPr/>
        </p:nvCxnSpPr>
        <p:spPr>
          <a:xfrm rot="10800000" flipV="1">
            <a:off x="2060859" y="2651115"/>
            <a:ext cx="73152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46"/>
          <p:cNvCxnSpPr/>
          <p:nvPr/>
        </p:nvCxnSpPr>
        <p:spPr>
          <a:xfrm rot="10800000" flipV="1">
            <a:off x="3330611" y="2656205"/>
            <a:ext cx="52070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3" name="TextBox 47"/>
          <p:cNvSpPr txBox="1"/>
          <p:nvPr/>
        </p:nvSpPr>
        <p:spPr>
          <a:xfrm>
            <a:off x="3876178" y="250603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HCys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48"/>
          <p:cNvCxnSpPr/>
          <p:nvPr/>
        </p:nvCxnSpPr>
        <p:spPr>
          <a:xfrm rot="10800000" flipH="1" flipV="1">
            <a:off x="4547522" y="2666385"/>
            <a:ext cx="118872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65" name="TextBox 49"/>
          <p:cNvSpPr txBox="1"/>
          <p:nvPr/>
        </p:nvSpPr>
        <p:spPr>
          <a:xfrm>
            <a:off x="5734918" y="251398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Cys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50"/>
          <p:cNvCxnSpPr/>
          <p:nvPr/>
        </p:nvCxnSpPr>
        <p:spPr>
          <a:xfrm rot="10800000" flipH="1" flipV="1">
            <a:off x="6252007" y="2666385"/>
            <a:ext cx="164592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67" name="Straight Arrow Connector 51"/>
          <p:cNvCxnSpPr/>
          <p:nvPr/>
        </p:nvCxnSpPr>
        <p:spPr>
          <a:xfrm>
            <a:off x="6234757" y="2827995"/>
            <a:ext cx="474450" cy="3717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52"/>
          <p:cNvCxnSpPr/>
          <p:nvPr/>
        </p:nvCxnSpPr>
        <p:spPr>
          <a:xfrm rot="8100000" flipH="1">
            <a:off x="6122530" y="2226414"/>
            <a:ext cx="82800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69" name="TextBox 53"/>
          <p:cNvSpPr txBox="1"/>
          <p:nvPr/>
        </p:nvSpPr>
        <p:spPr>
          <a:xfrm>
            <a:off x="4363487" y="1706436"/>
            <a:ext cx="1595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transsulfuration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pathway</a:t>
            </a:r>
          </a:p>
          <a:p>
            <a:pPr algn="ctr"/>
            <a:endParaRPr lang="en-US" sz="1400" i="1" dirty="0" smtClean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CBS, CSE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4272" y="2506034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</a:t>
            </a:r>
          </a:p>
        </p:txBody>
      </p:sp>
      <p:sp>
        <p:nvSpPr>
          <p:cNvPr id="71" name="Left Bracket 55"/>
          <p:cNvSpPr/>
          <p:nvPr/>
        </p:nvSpPr>
        <p:spPr>
          <a:xfrm rot="5400000">
            <a:off x="2790820" y="1100986"/>
            <a:ext cx="304800" cy="2521197"/>
          </a:xfrm>
          <a:prstGeom prst="leftBracke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Arc 71"/>
          <p:cNvSpPr/>
          <p:nvPr/>
        </p:nvSpPr>
        <p:spPr>
          <a:xfrm>
            <a:off x="4852322" y="2666385"/>
            <a:ext cx="381000" cy="533400"/>
          </a:xfrm>
          <a:prstGeom prst="arc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TextBox 9"/>
          <p:cNvSpPr txBox="1"/>
          <p:nvPr/>
        </p:nvSpPr>
        <p:spPr>
          <a:xfrm>
            <a:off x="4988820" y="2971185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4" name="TextBox 58"/>
          <p:cNvSpPr txBox="1"/>
          <p:nvPr/>
        </p:nvSpPr>
        <p:spPr>
          <a:xfrm>
            <a:off x="8004607" y="251862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GSH</a:t>
            </a:r>
          </a:p>
        </p:txBody>
      </p:sp>
      <p:sp>
        <p:nvSpPr>
          <p:cNvPr id="75" name="TextBox 59"/>
          <p:cNvSpPr txBox="1"/>
          <p:nvPr/>
        </p:nvSpPr>
        <p:spPr>
          <a:xfrm>
            <a:off x="6710247" y="3212710"/>
            <a:ext cx="77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Taurine</a:t>
            </a:r>
            <a:endParaRPr lang="en-US" sz="1400" baseline="30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9"/>
          <p:cNvSpPr txBox="1"/>
          <p:nvPr/>
        </p:nvSpPr>
        <p:spPr>
          <a:xfrm>
            <a:off x="6799322" y="185162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7" name="TextBox 62"/>
          <p:cNvSpPr txBox="1"/>
          <p:nvPr/>
        </p:nvSpPr>
        <p:spPr>
          <a:xfrm>
            <a:off x="6405119" y="2405981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GSH synthesis</a:t>
            </a:r>
          </a:p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pathway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944309" y="3368087"/>
            <a:ext cx="619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</a:t>
            </a:r>
          </a:p>
        </p:txBody>
      </p:sp>
      <p:cxnSp>
        <p:nvCxnSpPr>
          <p:cNvPr id="79" name="Straight Arrow Connector 64"/>
          <p:cNvCxnSpPr/>
          <p:nvPr/>
        </p:nvCxnSpPr>
        <p:spPr>
          <a:xfrm>
            <a:off x="6252007" y="2742585"/>
            <a:ext cx="1676400" cy="6096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80" name="TextBox 65"/>
          <p:cNvSpPr txBox="1"/>
          <p:nvPr/>
        </p:nvSpPr>
        <p:spPr>
          <a:xfrm rot="18781802">
            <a:off x="6139611" y="202076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MST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1" name="Oval 66"/>
          <p:cNvSpPr/>
          <p:nvPr/>
        </p:nvSpPr>
        <p:spPr>
          <a:xfrm>
            <a:off x="3008122" y="2664667"/>
            <a:ext cx="1295400" cy="2438400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67"/>
          <p:cNvSpPr txBox="1"/>
          <p:nvPr/>
        </p:nvSpPr>
        <p:spPr>
          <a:xfrm>
            <a:off x="3097022" y="3648917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Folate</a:t>
            </a:r>
            <a:endParaRPr lang="en-US" sz="1400" i="1" dirty="0" smtClean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Metabolism</a:t>
            </a:r>
          </a:p>
        </p:txBody>
      </p:sp>
      <p:cxnSp>
        <p:nvCxnSpPr>
          <p:cNvPr id="83" name="Straight Arrow Connector 68"/>
          <p:cNvCxnSpPr/>
          <p:nvPr/>
        </p:nvCxnSpPr>
        <p:spPr>
          <a:xfrm rot="5400000">
            <a:off x="3243072" y="2861517"/>
            <a:ext cx="75406" cy="7540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4" name="Straight Arrow Connector 69"/>
          <p:cNvCxnSpPr/>
          <p:nvPr/>
        </p:nvCxnSpPr>
        <p:spPr>
          <a:xfrm rot="5400000" flipH="1" flipV="1">
            <a:off x="3929666" y="4918917"/>
            <a:ext cx="75406" cy="7540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5" name="TextBox 70"/>
          <p:cNvSpPr txBox="1"/>
          <p:nvPr/>
        </p:nvSpPr>
        <p:spPr>
          <a:xfrm>
            <a:off x="3778972" y="3280505"/>
            <a:ext cx="95090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-THF</a:t>
            </a:r>
          </a:p>
        </p:txBody>
      </p:sp>
      <p:sp>
        <p:nvSpPr>
          <p:cNvPr id="86" name="TextBox 71"/>
          <p:cNvSpPr txBox="1"/>
          <p:nvPr/>
        </p:nvSpPr>
        <p:spPr>
          <a:xfrm>
            <a:off x="2777280" y="3472794"/>
            <a:ext cx="532517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THF</a:t>
            </a:r>
          </a:p>
        </p:txBody>
      </p:sp>
      <p:sp>
        <p:nvSpPr>
          <p:cNvPr id="87" name="Freeform 72"/>
          <p:cNvSpPr/>
          <p:nvPr/>
        </p:nvSpPr>
        <p:spPr>
          <a:xfrm>
            <a:off x="3236722" y="5109417"/>
            <a:ext cx="863600" cy="242358"/>
          </a:xfrm>
          <a:custGeom>
            <a:avLst/>
            <a:gdLst>
              <a:gd name="connsiteX0" fmla="*/ 0 w 863600"/>
              <a:gd name="connsiteY0" fmla="*/ 236008 h 242358"/>
              <a:gd name="connsiteX1" fmla="*/ 431800 w 863600"/>
              <a:gd name="connsiteY1" fmla="*/ 1058 h 242358"/>
              <a:gd name="connsiteX2" fmla="*/ 863600 w 863600"/>
              <a:gd name="connsiteY2" fmla="*/ 242358 h 24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242358">
                <a:moveTo>
                  <a:pt x="0" y="236008"/>
                </a:moveTo>
                <a:cubicBezTo>
                  <a:pt x="143933" y="118004"/>
                  <a:pt x="287867" y="0"/>
                  <a:pt x="431800" y="1058"/>
                </a:cubicBezTo>
                <a:cubicBezTo>
                  <a:pt x="575733" y="2116"/>
                  <a:pt x="719666" y="122237"/>
                  <a:pt x="863600" y="242358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73"/>
          <p:cNvSpPr txBox="1"/>
          <p:nvPr/>
        </p:nvSpPr>
        <p:spPr>
          <a:xfrm>
            <a:off x="2633472" y="5347740"/>
            <a:ext cx="68320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dUMP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74"/>
          <p:cNvSpPr txBox="1"/>
          <p:nvPr/>
        </p:nvSpPr>
        <p:spPr>
          <a:xfrm>
            <a:off x="4007672" y="5350717"/>
            <a:ext cx="68320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dTMP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Straight Arrow Connector 75"/>
          <p:cNvCxnSpPr/>
          <p:nvPr/>
        </p:nvCxnSpPr>
        <p:spPr>
          <a:xfrm rot="5400000" flipH="1" flipV="1">
            <a:off x="1278072" y="3163094"/>
            <a:ext cx="1908000" cy="1260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91" name="TextBox 78"/>
          <p:cNvSpPr txBox="1"/>
          <p:nvPr/>
        </p:nvSpPr>
        <p:spPr>
          <a:xfrm>
            <a:off x="957072" y="3499016"/>
            <a:ext cx="119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Polyamines</a:t>
            </a:r>
          </a:p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Biosynthesis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09116" y="4050667"/>
            <a:ext cx="139974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decarboxySAM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33007" y="4801640"/>
            <a:ext cx="1090363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polyamines</a:t>
            </a:r>
          </a:p>
        </p:txBody>
      </p:sp>
      <p:cxnSp>
        <p:nvCxnSpPr>
          <p:cNvPr id="95" name="Straight Arrow Connector 83"/>
          <p:cNvCxnSpPr/>
          <p:nvPr/>
        </p:nvCxnSpPr>
        <p:spPr>
          <a:xfrm flipV="1">
            <a:off x="7043652" y="1505384"/>
            <a:ext cx="1588" cy="41144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7428806" y="1377794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1400" i="1" baseline="-250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</a:p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catabolism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43472" y="1177007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S</a:t>
            </a:r>
            <a:r>
              <a:rPr lang="en-US" sz="1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</a:t>
            </a:r>
          </a:p>
        </p:txBody>
      </p:sp>
      <p:cxnSp>
        <p:nvCxnSpPr>
          <p:cNvPr id="98" name="Straight Arrow Connector 87"/>
          <p:cNvCxnSpPr/>
          <p:nvPr/>
        </p:nvCxnSpPr>
        <p:spPr>
          <a:xfrm rot="10800000" flipV="1">
            <a:off x="3327727" y="2584055"/>
            <a:ext cx="520700" cy="50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9" name="TextBox 89"/>
          <p:cNvSpPr txBox="1"/>
          <p:nvPr/>
        </p:nvSpPr>
        <p:spPr>
          <a:xfrm>
            <a:off x="-23987" y="5688652"/>
            <a:ext cx="3004349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CBS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Cystathionine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-synthase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CSE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Cystathionine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lyase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MST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3-Mercaptopyruvate Sulfur Transferase</a:t>
            </a:r>
          </a:p>
        </p:txBody>
      </p:sp>
      <p:sp>
        <p:nvSpPr>
          <p:cNvPr id="100" name="TextBox 90"/>
          <p:cNvSpPr txBox="1"/>
          <p:nvPr/>
        </p:nvSpPr>
        <p:spPr>
          <a:xfrm>
            <a:off x="2441592" y="174034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 cycle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620926" y="2055004"/>
            <a:ext cx="55496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SAH</a:t>
            </a:r>
          </a:p>
        </p:txBody>
      </p:sp>
      <p:sp>
        <p:nvSpPr>
          <p:cNvPr id="103" name="Down Arrow 94"/>
          <p:cNvSpPr/>
          <p:nvPr/>
        </p:nvSpPr>
        <p:spPr>
          <a:xfrm rot="20388834">
            <a:off x="5321914" y="3345578"/>
            <a:ext cx="432048" cy="1296144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xtBox 95"/>
          <p:cNvSpPr txBox="1"/>
          <p:nvPr/>
        </p:nvSpPr>
        <p:spPr>
          <a:xfrm>
            <a:off x="4884674" y="3742890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</a:rPr>
              <a:t>Signalisation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</a:rPr>
              <a:t> ?</a:t>
            </a: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82624"/>
              </p:ext>
            </p:extLst>
          </p:nvPr>
        </p:nvGraphicFramePr>
        <p:xfrm>
          <a:off x="7134167" y="3979910"/>
          <a:ext cx="1457325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S ChemDraw Drawing" r:id="rId3" imgW="1458068" imgH="2258234" progId="ChemDraw.Document.6.0">
                  <p:embed/>
                </p:oleObj>
              </mc:Choice>
              <mc:Fallback>
                <p:oleObj name="CS ChemDraw Drawing" r:id="rId3" imgW="1458068" imgH="2258234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167" y="3979910"/>
                        <a:ext cx="1457325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6918389" y="3793093"/>
            <a:ext cx="1959076" cy="25414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53023" y="5811763"/>
            <a:ext cx="217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err="1" smtClean="0">
                <a:solidFill>
                  <a:srgbClr val="0070C0"/>
                </a:solidFill>
              </a:rPr>
              <a:t>Chimie</a:t>
            </a:r>
            <a:r>
              <a:rPr lang="en-US" sz="1400" kern="0" dirty="0" smtClean="0">
                <a:solidFill>
                  <a:srgbClr val="0070C0"/>
                </a:solidFill>
              </a:rPr>
              <a:t> et </a:t>
            </a:r>
            <a:r>
              <a:rPr lang="en-US" sz="1400" kern="0" dirty="0" err="1" smtClean="0">
                <a:solidFill>
                  <a:srgbClr val="0070C0"/>
                </a:solidFill>
              </a:rPr>
              <a:t>biochimie</a:t>
            </a:r>
            <a:r>
              <a:rPr lang="en-US" sz="1400" kern="0" dirty="0" smtClean="0">
                <a:solidFill>
                  <a:srgbClr val="0070C0"/>
                </a:solidFill>
              </a:rPr>
              <a:t> des </a:t>
            </a:r>
            <a:r>
              <a:rPr lang="en-US" sz="1400" kern="0" dirty="0" err="1" smtClean="0">
                <a:solidFill>
                  <a:srgbClr val="0070C0"/>
                </a:solidFill>
              </a:rPr>
              <a:t>persulfures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9256" y="6490072"/>
            <a:ext cx="2347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Chembiochem</a:t>
            </a:r>
            <a:r>
              <a:rPr lang="en-US" sz="1400" i="1" dirty="0"/>
              <a:t> </a:t>
            </a:r>
            <a:r>
              <a:rPr lang="en-US" sz="1400" b="1" dirty="0" smtClean="0"/>
              <a:t>2014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i="1" dirty="0" smtClean="0"/>
              <a:t>15, </a:t>
            </a:r>
            <a:r>
              <a:rPr lang="en-US" sz="1400" dirty="0" smtClean="0"/>
              <a:t>2361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33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08725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Rectangle 65"/>
          <p:cNvSpPr>
            <a:spLocks noChangeArrowheads="1"/>
          </p:cNvSpPr>
          <p:nvPr/>
        </p:nvSpPr>
        <p:spPr bwMode="auto">
          <a:xfrm>
            <a:off x="250825" y="90805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1295" y="231031"/>
            <a:ext cx="78974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Molécules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et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réponse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immunitaire</a:t>
            </a:r>
            <a:endParaRPr lang="en-US" altLang="fr-FR" sz="2400" b="1" i="1" dirty="0" smtClean="0">
              <a:solidFill>
                <a:srgbClr val="3366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i="1" dirty="0" smtClean="0">
                <a:solidFill>
                  <a:srgbClr val="3366FF"/>
                </a:solidFill>
              </a:rPr>
              <a:t>“petites”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molécules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et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réponse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immunitaire</a:t>
            </a:r>
            <a:r>
              <a:rPr lang="en-US" altLang="fr-FR" sz="1800" b="1" i="1" dirty="0" smtClean="0">
                <a:solidFill>
                  <a:srgbClr val="3366FF"/>
                </a:solidFill>
              </a:rPr>
              <a:t> </a:t>
            </a:r>
            <a:r>
              <a:rPr lang="en-US" altLang="fr-FR" sz="1800" b="1" i="1" dirty="0" err="1" smtClean="0">
                <a:solidFill>
                  <a:srgbClr val="3366FF"/>
                </a:solidFill>
              </a:rPr>
              <a:t>innée</a:t>
            </a:r>
            <a:endParaRPr lang="en-US" altLang="fr-FR" sz="1800" b="1" i="1" dirty="0">
              <a:solidFill>
                <a:srgbClr val="3366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24" y="4141498"/>
            <a:ext cx="2853628" cy="20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2904" y="5168039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8" y="4586303"/>
            <a:ext cx="1695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8210" y="5807076"/>
            <a:ext cx="1617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 err="1" smtClean="0">
                <a:solidFill>
                  <a:srgbClr val="0070C0"/>
                </a:solidFill>
              </a:rPr>
              <a:t>Chimiothèque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1239" y="5117617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 de </a:t>
            </a:r>
            <a:r>
              <a:rPr lang="en-US" sz="1400" b="1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US" sz="1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1400" b="1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virale</a:t>
            </a:r>
            <a:r>
              <a:rPr lang="en-US" sz="1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large </a:t>
            </a:r>
            <a:r>
              <a:rPr lang="en-US" sz="1400" b="1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</a:t>
            </a:r>
            <a:endParaRPr lang="fr-F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147" y="6312343"/>
            <a:ext cx="23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J. Med.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, </a:t>
            </a:r>
            <a:r>
              <a:rPr lang="fr-FR" sz="1400" b="1" dirty="0"/>
              <a:t>2015</a:t>
            </a:r>
            <a:r>
              <a:rPr lang="fr-FR" sz="1400" dirty="0"/>
              <a:t>, </a:t>
            </a:r>
            <a:r>
              <a:rPr lang="fr-FR" sz="1400" i="1" dirty="0"/>
              <a:t>58 </a:t>
            </a:r>
            <a:r>
              <a:rPr lang="fr-FR" sz="1400" dirty="0" smtClean="0"/>
              <a:t>, 860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4787739" y="6326742"/>
            <a:ext cx="3768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AIDS Res. and Hum. Retroviruses</a:t>
            </a:r>
            <a:r>
              <a:rPr lang="en-US" sz="1400" dirty="0"/>
              <a:t>, </a:t>
            </a:r>
            <a:r>
              <a:rPr lang="en-US" sz="1400" b="1" dirty="0"/>
              <a:t>2014</a:t>
            </a:r>
            <a:r>
              <a:rPr lang="en-US" sz="1400" dirty="0"/>
              <a:t>, </a:t>
            </a:r>
            <a:r>
              <a:rPr lang="en-US" sz="1400" dirty="0" smtClean="0"/>
              <a:t>30, 1158</a:t>
            </a:r>
            <a:endParaRPr lang="fr-FR" sz="1400" dirty="0"/>
          </a:p>
        </p:txBody>
      </p:sp>
      <p:grpSp>
        <p:nvGrpSpPr>
          <p:cNvPr id="47" name="Groupe 46"/>
          <p:cNvGrpSpPr>
            <a:grpSpLocks noChangeAspect="1"/>
          </p:cNvGrpSpPr>
          <p:nvPr/>
        </p:nvGrpSpPr>
        <p:grpSpPr>
          <a:xfrm>
            <a:off x="194945" y="1264099"/>
            <a:ext cx="7054426" cy="2719086"/>
            <a:chOff x="173566" y="836712"/>
            <a:chExt cx="8818032" cy="3398857"/>
          </a:xfrm>
        </p:grpSpPr>
        <p:sp>
          <p:nvSpPr>
            <p:cNvPr id="48" name="Rectangle 47"/>
            <p:cNvSpPr/>
            <p:nvPr/>
          </p:nvSpPr>
          <p:spPr>
            <a:xfrm>
              <a:off x="173566" y="1163709"/>
              <a:ext cx="8818032" cy="30718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98320" y="836712"/>
              <a:ext cx="173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/>
                  <a:cs typeface="Times New Roman"/>
                </a:rPr>
                <a:t>Agents Infectieux</a:t>
              </a:r>
            </a:p>
          </p:txBody>
        </p:sp>
        <p:pic>
          <p:nvPicPr>
            <p:cNvPr id="50" name="Image 49" descr="can-stock-photo_csp8171415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5" r="15581" b="4537"/>
            <a:stretch/>
          </p:blipFill>
          <p:spPr>
            <a:xfrm>
              <a:off x="3012666" y="1271142"/>
              <a:ext cx="2401771" cy="2874469"/>
            </a:xfrm>
            <a:prstGeom prst="roundRect">
              <a:avLst/>
            </a:prstGeom>
            <a:ln>
              <a:noFill/>
            </a:ln>
          </p:spPr>
        </p:pic>
        <p:sp>
          <p:nvSpPr>
            <p:cNvPr id="51" name="ZoneTexte 50"/>
            <p:cNvSpPr txBox="1"/>
            <p:nvPr/>
          </p:nvSpPr>
          <p:spPr>
            <a:xfrm>
              <a:off x="3245503" y="836712"/>
              <a:ext cx="1894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/>
                  <a:cs typeface="Times New Roman"/>
                </a:rPr>
                <a:t>Infection/Pandémie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095535" y="836712"/>
              <a:ext cx="22132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/>
                  <a:cs typeface="Times New Roman"/>
                </a:rPr>
                <a:t>Défense de l’organisme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968376" y="1244835"/>
              <a:ext cx="620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Virus</a:t>
              </a:r>
              <a:endParaRPr lang="fr-FR" sz="1400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74908" y="2757009"/>
              <a:ext cx="922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Bactéries</a:t>
              </a:r>
              <a:endParaRPr lang="fr-FR" sz="1400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572276" y="1370946"/>
              <a:ext cx="3408786" cy="2654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Réponse anti-infectieuse</a:t>
              </a:r>
            </a:p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Production endogène de molécules </a:t>
              </a:r>
            </a:p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anti-infectieuses très puissantes:</a:t>
              </a:r>
            </a:p>
            <a:p>
              <a:pPr algn="ctr"/>
              <a:r>
                <a:rPr lang="fr-FR" sz="12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Les Interférons </a:t>
              </a:r>
              <a:r>
                <a:rPr lang="fr-FR" sz="12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(</a:t>
              </a:r>
              <a:r>
                <a:rPr lang="fr-FR" sz="1200" b="1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IFN</a:t>
              </a:r>
              <a:r>
                <a:rPr lang="fr-FR" sz="12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) </a:t>
              </a:r>
            </a:p>
            <a:p>
              <a:pPr algn="ctr"/>
              <a:endParaRPr lang="fr-FR" sz="1200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fr-FR" sz="1200" b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Nouveau concept : 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BOOSTER</a:t>
              </a:r>
              <a:r>
                <a:rPr lang="fr-FR" sz="12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fr-FR" sz="1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la production des </a:t>
              </a:r>
              <a:r>
                <a:rPr lang="fr-FR" sz="1200" b="1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IFN</a:t>
              </a:r>
            </a:p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par des molécules de synthèse</a:t>
              </a:r>
            </a:p>
            <a:p>
              <a:pPr algn="ctr"/>
              <a:endParaRPr lang="fr-FR" sz="1200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fr-FR" sz="1200" b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Stratégie:</a:t>
              </a:r>
              <a:r>
                <a:rPr lang="fr-FR" sz="1200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CIBLER </a:t>
              </a:r>
              <a:r>
                <a:rPr lang="fr-FR" sz="12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les cellules </a:t>
              </a:r>
              <a:r>
                <a:rPr lang="fr-FR" sz="1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productrices d’</a:t>
              </a:r>
              <a:r>
                <a:rPr lang="fr-FR" sz="1200" b="1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IFN</a:t>
              </a:r>
              <a:endParaRPr lang="fr-FR" sz="1200" b="1" dirty="0">
                <a:solidFill>
                  <a:srgbClr val="FF66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Flèche vers la droite 18"/>
            <p:cNvSpPr/>
            <p:nvPr/>
          </p:nvSpPr>
          <p:spPr>
            <a:xfrm>
              <a:off x="5230077" y="2488924"/>
              <a:ext cx="777024" cy="341441"/>
            </a:xfrm>
            <a:prstGeom prst="rightArrow">
              <a:avLst/>
            </a:prstGeom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7" name="Image 56" descr="can-stock-photo_csp2294707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"/>
            <a:stretch/>
          </p:blipFill>
          <p:spPr>
            <a:xfrm>
              <a:off x="640593" y="3181442"/>
              <a:ext cx="1192545" cy="889108"/>
            </a:xfrm>
            <a:prstGeom prst="ellipse">
              <a:avLst/>
            </a:prstGeom>
          </p:spPr>
        </p:pic>
        <p:pic>
          <p:nvPicPr>
            <p:cNvPr id="58" name="Image 57" descr="resized hepatitis virus(2)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55" y="1685151"/>
              <a:ext cx="811210" cy="808872"/>
            </a:xfrm>
            <a:prstGeom prst="rect">
              <a:avLst/>
            </a:prstGeom>
          </p:spPr>
        </p:pic>
        <p:pic>
          <p:nvPicPr>
            <p:cNvPr id="59" name="Image 58" descr="can-stock-photo_csp7824067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3" t="13939" r="11778" b="6365"/>
            <a:stretch/>
          </p:blipFill>
          <p:spPr>
            <a:xfrm>
              <a:off x="1392436" y="1685151"/>
              <a:ext cx="812257" cy="808871"/>
            </a:xfrm>
            <a:prstGeom prst="rect">
              <a:avLst/>
            </a:prstGeom>
          </p:spPr>
        </p:pic>
        <p:sp>
          <p:nvSpPr>
            <p:cNvPr id="60" name="Flèche vers la droite 22"/>
            <p:cNvSpPr/>
            <p:nvPr/>
          </p:nvSpPr>
          <p:spPr>
            <a:xfrm>
              <a:off x="2338713" y="2463523"/>
              <a:ext cx="777024" cy="341441"/>
            </a:xfrm>
            <a:prstGeom prst="rightArrow">
              <a:avLst/>
            </a:prstGeom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 descr="can-stock-photo_csp2294707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"/>
            <a:stretch/>
          </p:blipFill>
          <p:spPr>
            <a:xfrm>
              <a:off x="3047370" y="3575172"/>
              <a:ext cx="639179" cy="476543"/>
            </a:xfrm>
            <a:prstGeom prst="ellipse">
              <a:avLst/>
            </a:prstGeom>
          </p:spPr>
        </p:pic>
        <p:pic>
          <p:nvPicPr>
            <p:cNvPr id="62" name="Image 61" descr="resized hepatitis virus(2)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867" y="3491871"/>
              <a:ext cx="218030" cy="217402"/>
            </a:xfrm>
            <a:prstGeom prst="ellipse">
              <a:avLst/>
            </a:prstGeom>
          </p:spPr>
        </p:pic>
        <p:pic>
          <p:nvPicPr>
            <p:cNvPr id="63" name="Image 62" descr="resized hepatitis virus(2)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600" y="2104268"/>
              <a:ext cx="442854" cy="441577"/>
            </a:xfrm>
            <a:prstGeom prst="ellipse">
              <a:avLst/>
            </a:prstGeom>
          </p:spPr>
        </p:pic>
        <p:pic>
          <p:nvPicPr>
            <p:cNvPr id="64" name="Image 63" descr="can-stock-photo_csp2294707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47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"/>
            <a:stretch/>
          </p:blipFill>
          <p:spPr>
            <a:xfrm>
              <a:off x="3952433" y="1949105"/>
              <a:ext cx="208118" cy="155163"/>
            </a:xfrm>
            <a:prstGeom prst="ellipse">
              <a:avLst/>
            </a:prstGeom>
          </p:spPr>
        </p:pic>
        <p:pic>
          <p:nvPicPr>
            <p:cNvPr id="65" name="Image 64" descr="can-stock-photo_csp2294707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"/>
            <a:stretch/>
          </p:blipFill>
          <p:spPr>
            <a:xfrm>
              <a:off x="4098827" y="2502489"/>
              <a:ext cx="184252" cy="137370"/>
            </a:xfrm>
            <a:prstGeom prst="ellipse">
              <a:avLst/>
            </a:prstGeom>
          </p:spPr>
        </p:pic>
        <p:pic>
          <p:nvPicPr>
            <p:cNvPr id="66" name="Image 65" descr="resized hepatitis virus(2)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685" y="2917024"/>
              <a:ext cx="265182" cy="264418"/>
            </a:xfrm>
            <a:prstGeom prst="ellipse">
              <a:avLst/>
            </a:prstGeom>
          </p:spPr>
        </p:pic>
      </p:grpSp>
      <p:sp>
        <p:nvSpPr>
          <p:cNvPr id="67" name="ZoneTexte 66"/>
          <p:cNvSpPr txBox="1"/>
          <p:nvPr/>
        </p:nvSpPr>
        <p:spPr>
          <a:xfrm>
            <a:off x="7373422" y="2225070"/>
            <a:ext cx="1596270" cy="1600438"/>
          </a:xfrm>
          <a:prstGeom prst="rect">
            <a:avLst/>
          </a:prstGeom>
          <a:noFill/>
          <a:ln>
            <a:solidFill>
              <a:srgbClr val="5D7BCD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et synthèse de </a:t>
            </a:r>
            <a:r>
              <a:rPr lang="fr-FR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boosters</a:t>
            </a:r>
            <a:r>
              <a:rPr lang="fr-FR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réponse IFN </a:t>
            </a:r>
            <a:r>
              <a:rPr lang="fr-FR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ciblant </a:t>
            </a:r>
            <a:r>
              <a:rPr lang="fr-FR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</a:t>
            </a:r>
            <a:r>
              <a:rPr lang="fr-FR" sz="1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dendritiques</a:t>
            </a:r>
            <a:endParaRPr lang="fr-FR" sz="1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237872" y="5384063"/>
            <a:ext cx="4801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droite 67"/>
          <p:cNvSpPr/>
          <p:nvPr/>
        </p:nvSpPr>
        <p:spPr>
          <a:xfrm>
            <a:off x="5425262" y="5394785"/>
            <a:ext cx="4801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8" y="-63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5288" y="836712"/>
            <a:ext cx="8424862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Rectangle 49"/>
          <p:cNvSpPr>
            <a:spLocks noChangeArrowheads="1"/>
          </p:cNvSpPr>
          <p:nvPr/>
        </p:nvSpPr>
        <p:spPr bwMode="auto">
          <a:xfrm>
            <a:off x="0" y="1412875"/>
            <a:ext cx="323850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Line 60"/>
          <p:cNvSpPr>
            <a:spLocks noChangeShapeType="1"/>
          </p:cNvSpPr>
          <p:nvPr/>
        </p:nvSpPr>
        <p:spPr bwMode="auto">
          <a:xfrm>
            <a:off x="323850" y="6381328"/>
            <a:ext cx="84248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1295" y="231031"/>
            <a:ext cx="7897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1" i="1" dirty="0" err="1" smtClean="0">
                <a:solidFill>
                  <a:srgbClr val="3366FF"/>
                </a:solidFill>
              </a:rPr>
              <a:t>Recherche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de </a:t>
            </a:r>
            <a:r>
              <a:rPr lang="en-US" altLang="fr-FR" sz="2400" b="1" i="1" dirty="0" err="1" smtClean="0">
                <a:solidFill>
                  <a:srgbClr val="3366FF"/>
                </a:solidFill>
              </a:rPr>
              <a:t>molécules</a:t>
            </a:r>
            <a:r>
              <a:rPr lang="en-US" altLang="fr-FR" sz="2400" b="1" i="1" dirty="0" smtClean="0">
                <a:solidFill>
                  <a:srgbClr val="3366FF"/>
                </a:solidFill>
              </a:rPr>
              <a:t> actives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27196" y="1052736"/>
            <a:ext cx="28803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Neuroscience</a:t>
            </a:r>
          </a:p>
          <a:p>
            <a:pPr algn="ctr">
              <a:defRPr/>
            </a:pPr>
            <a:r>
              <a:rPr lang="fr-FR" sz="1600" dirty="0" err="1" smtClean="0">
                <a:latin typeface="Arial" pitchFamily="34" charset="0"/>
                <a:cs typeface="Times New Roman" pitchFamily="18" charset="0"/>
              </a:rPr>
              <a:t>mGlu</a:t>
            </a: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transporteurs</a:t>
            </a:r>
            <a:endParaRPr lang="fr-FR" sz="16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53965" y="2058526"/>
            <a:ext cx="288032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Pathologies virales et bactériennes</a:t>
            </a:r>
          </a:p>
          <a:p>
            <a:pPr algn="ctr">
              <a:defRPr/>
            </a:pPr>
            <a:r>
              <a:rPr lang="fr-FR" sz="1600" dirty="0" err="1" smtClean="0">
                <a:latin typeface="Arial" pitchFamily="34" charset="0"/>
                <a:cs typeface="Times New Roman" pitchFamily="18" charset="0"/>
              </a:rPr>
              <a:t>MraY</a:t>
            </a: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dirty="0" err="1" smtClean="0">
                <a:latin typeface="Arial" pitchFamily="34" charset="0"/>
                <a:cs typeface="Times New Roman" pitchFamily="18" charset="0"/>
              </a:rPr>
              <a:t>Fem</a:t>
            </a: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Trans-peptidases</a:t>
            </a: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TLR</a:t>
            </a: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CXCR4</a:t>
            </a: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Trans-peptidases</a:t>
            </a:r>
            <a:endParaRPr lang="fr-FR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1438" y="4941168"/>
            <a:ext cx="28803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Cancer</a:t>
            </a:r>
          </a:p>
          <a:p>
            <a:pPr algn="ctr">
              <a:defRPr/>
            </a:pPr>
            <a:r>
              <a:rPr lang="fr-FR" sz="1600" dirty="0" err="1" smtClean="0">
                <a:latin typeface="Arial" pitchFamily="34" charset="0"/>
                <a:cs typeface="Times New Roman" pitchFamily="18" charset="0"/>
              </a:rPr>
              <a:t>Fak</a:t>
            </a: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dirty="0" err="1" smtClean="0">
                <a:latin typeface="Arial" pitchFamily="34" charset="0"/>
                <a:cs typeface="Times New Roman" pitchFamily="18" charset="0"/>
              </a:rPr>
              <a:t>Trail</a:t>
            </a: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32111" y="4077072"/>
            <a:ext cx="28803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Chondrodysplasie</a:t>
            </a:r>
          </a:p>
          <a:p>
            <a:pPr algn="ctr">
              <a:defRPr/>
            </a:pPr>
            <a:r>
              <a:rPr lang="fr-FR" sz="1600" dirty="0" smtClean="0">
                <a:latin typeface="Arial" pitchFamily="34" charset="0"/>
                <a:cs typeface="Times New Roman" pitchFamily="18" charset="0"/>
              </a:rPr>
              <a:t>FGFR3</a:t>
            </a:r>
          </a:p>
          <a:p>
            <a:pPr algn="ctr">
              <a:defRPr/>
            </a:pPr>
            <a:endParaRPr lang="fr-FR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dirty="0"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54085"/>
              </p:ext>
            </p:extLst>
          </p:nvPr>
        </p:nvGraphicFramePr>
        <p:xfrm>
          <a:off x="2627784" y="1120085"/>
          <a:ext cx="2365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CS ChemDraw Drawing" r:id="rId3" imgW="2364902" imgH="726506" progId="ChemDraw.Document.6.0">
                  <p:embed/>
                </p:oleObj>
              </mc:Choice>
              <mc:Fallback>
                <p:oleObj name="CS ChemDraw Drawing" r:id="rId3" imgW="2364902" imgH="7265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120085"/>
                        <a:ext cx="236537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33722"/>
              </p:ext>
            </p:extLst>
          </p:nvPr>
        </p:nvGraphicFramePr>
        <p:xfrm>
          <a:off x="2415894" y="2514496"/>
          <a:ext cx="23812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CS ChemDraw Drawing" r:id="rId5" imgW="2381655" imgH="1944178" progId="ChemDraw.Document.6.0">
                  <p:embed/>
                </p:oleObj>
              </mc:Choice>
              <mc:Fallback>
                <p:oleObj name="CS ChemDraw Drawing" r:id="rId5" imgW="2381655" imgH="19441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5894" y="2514496"/>
                        <a:ext cx="2381250" cy="194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12233"/>
              </p:ext>
            </p:extLst>
          </p:nvPr>
        </p:nvGraphicFramePr>
        <p:xfrm>
          <a:off x="3419872" y="4740806"/>
          <a:ext cx="19685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CS ChemDraw Drawing" r:id="rId7" imgW="1968770" imgH="1627427" progId="ChemDraw.Document.6.0">
                  <p:embed/>
                </p:oleObj>
              </mc:Choice>
              <mc:Fallback>
                <p:oleObj name="CS ChemDraw Drawing" r:id="rId7" imgW="1968770" imgH="1627427" progId="ChemDraw.Document.6.0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740806"/>
                        <a:ext cx="19685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335118" y="2995523"/>
            <a:ext cx="28803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 err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Chimiothèque</a:t>
            </a:r>
            <a:endParaRPr lang="fr-FR" sz="1600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sz="1600" dirty="0" smtClean="0"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Modélisation</a:t>
            </a:r>
            <a:endParaRPr lang="fr-FR" sz="1600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fr-FR" sz="1600" b="1" dirty="0" smtClean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Tests cellulaires</a:t>
            </a:r>
            <a:endParaRPr lang="fr-FR" sz="1600" b="1" dirty="0">
              <a:solidFill>
                <a:srgbClr val="3333FF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23838"/>
              </p:ext>
            </p:extLst>
          </p:nvPr>
        </p:nvGraphicFramePr>
        <p:xfrm>
          <a:off x="3995936" y="2377033"/>
          <a:ext cx="26638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CS ChemDraw Drawing" r:id="rId9" imgW="2663757" imgH="1240047" progId="ChemDraw.Document.6.0">
                  <p:embed/>
                </p:oleObj>
              </mc:Choice>
              <mc:Fallback>
                <p:oleObj name="CS ChemDraw Drawing" r:id="rId9" imgW="2663757" imgH="1240047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77033"/>
                        <a:ext cx="2663825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6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504</Words>
  <Application>Microsoft Office PowerPoint</Application>
  <PresentationFormat>Affichage à l'écran (4:3)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laurent</cp:lastModifiedBy>
  <cp:revision>59</cp:revision>
  <dcterms:created xsi:type="dcterms:W3CDTF">2016-03-17T20:18:44Z</dcterms:created>
  <dcterms:modified xsi:type="dcterms:W3CDTF">2016-03-22T21:37:14Z</dcterms:modified>
</cp:coreProperties>
</file>