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3.xml" ContentType="application/vnd.openxmlformats-officedocument.drawingml.chart+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handoutMasterIdLst>
    <p:handoutMasterId r:id="rId17"/>
  </p:handoutMasterIdLst>
  <p:sldIdLst>
    <p:sldId id="257" r:id="rId2"/>
    <p:sldId id="258" r:id="rId3"/>
    <p:sldId id="259" r:id="rId4"/>
    <p:sldId id="266" r:id="rId5"/>
    <p:sldId id="263" r:id="rId6"/>
    <p:sldId id="269" r:id="rId7"/>
    <p:sldId id="265" r:id="rId8"/>
    <p:sldId id="267" r:id="rId9"/>
    <p:sldId id="268" r:id="rId10"/>
    <p:sldId id="270" r:id="rId11"/>
    <p:sldId id="260" r:id="rId12"/>
    <p:sldId id="271" r:id="rId13"/>
    <p:sldId id="264" r:id="rId14"/>
    <p:sldId id="272" r:id="rId15"/>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32" d="100"/>
          <a:sy n="132" d="100"/>
        </p:scale>
        <p:origin x="-128" y="-112"/>
      </p:cViewPr>
      <p:guideLst>
        <p:guide orient="horz" pos="2160"/>
        <p:guide pos="2880"/>
      </p:guideLst>
    </p:cSldViewPr>
  </p:slideViewPr>
  <p:notesTextViewPr>
    <p:cViewPr>
      <p:scale>
        <a:sx n="100" d="100"/>
        <a:sy n="100" d="100"/>
      </p:scale>
      <p:origin x="0" y="0"/>
    </p:cViewPr>
  </p:notesTextViewPr>
  <p:sorterViewPr>
    <p:cViewPr>
      <p:scale>
        <a:sx n="111" d="100"/>
        <a:sy n="111"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gestion:Desktop:graphiq%20Total%20des%20cr&#233;dits%20re&#231;us%202013.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gestion:Desktop:15-Total%20des%20cr&#233;dits%20re&#231;us%202015.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Macintosh%20HD:Users:gestion:Desktop:15-Total%20des%20cr&#233;dits%20re&#231;us%202015.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0764705882352941"/>
          <c:y val="0.0160857908847185"/>
          <c:w val="0.895588235294118"/>
          <c:h val="0.806970509383378"/>
        </c:manualLayout>
      </c:layout>
      <c:barChart>
        <c:barDir val="col"/>
        <c:grouping val="clustered"/>
        <c:varyColors val="0"/>
        <c:ser>
          <c:idx val="0"/>
          <c:order val="0"/>
          <c:tx>
            <c:strRef>
              <c:f>Graph!$B$7:$B$8</c:f>
              <c:strCache>
                <c:ptCount val="1"/>
                <c:pt idx="0">
                  <c:v>2009</c:v>
                </c:pt>
              </c:strCache>
            </c:strRef>
          </c:tx>
          <c:spPr>
            <a:solidFill>
              <a:srgbClr val="660066"/>
            </a:solidFill>
            <a:ln w="25400">
              <a:noFill/>
            </a:ln>
          </c:spPr>
          <c:invertIfNegative val="0"/>
          <c:cat>
            <c:strRef>
              <c:f>Graph!$A$9:$A$11</c:f>
              <c:strCache>
                <c:ptCount val="3"/>
                <c:pt idx="0">
                  <c:v>CNRS recurring</c:v>
                </c:pt>
                <c:pt idx="1">
                  <c:v>Groups (CNRS)</c:v>
                </c:pt>
                <c:pt idx="2">
                  <c:v>University recurring</c:v>
                </c:pt>
              </c:strCache>
            </c:strRef>
          </c:cat>
          <c:val>
            <c:numRef>
              <c:f>Graph!$B$9:$B$11</c:f>
              <c:numCache>
                <c:formatCode>#,##0</c:formatCode>
                <c:ptCount val="3"/>
                <c:pt idx="0">
                  <c:v>1.804766E6</c:v>
                </c:pt>
                <c:pt idx="1">
                  <c:v>2.618331E6</c:v>
                </c:pt>
                <c:pt idx="2" formatCode="General">
                  <c:v>449156.0</c:v>
                </c:pt>
              </c:numCache>
            </c:numRef>
          </c:val>
        </c:ser>
        <c:ser>
          <c:idx val="1"/>
          <c:order val="1"/>
          <c:tx>
            <c:strRef>
              <c:f>Graph!$C$7:$C$8</c:f>
              <c:strCache>
                <c:ptCount val="1"/>
                <c:pt idx="0">
                  <c:v>2010</c:v>
                </c:pt>
              </c:strCache>
            </c:strRef>
          </c:tx>
          <c:spPr>
            <a:solidFill>
              <a:srgbClr val="0000FF"/>
            </a:solidFill>
            <a:ln w="25400">
              <a:noFill/>
            </a:ln>
          </c:spPr>
          <c:invertIfNegative val="0"/>
          <c:cat>
            <c:strRef>
              <c:f>Graph!$A$9:$A$11</c:f>
              <c:strCache>
                <c:ptCount val="3"/>
                <c:pt idx="0">
                  <c:v>CNRS recurring</c:v>
                </c:pt>
                <c:pt idx="1">
                  <c:v>Groups (CNRS)</c:v>
                </c:pt>
                <c:pt idx="2">
                  <c:v>University recurring</c:v>
                </c:pt>
              </c:strCache>
            </c:strRef>
          </c:cat>
          <c:val>
            <c:numRef>
              <c:f>Graph!$C$9:$C$11</c:f>
              <c:numCache>
                <c:formatCode>#\ ##0\€</c:formatCode>
                <c:ptCount val="3"/>
                <c:pt idx="0" formatCode="General">
                  <c:v>1.305E6</c:v>
                </c:pt>
                <c:pt idx="1">
                  <c:v>3.775747E6</c:v>
                </c:pt>
                <c:pt idx="2" formatCode="General">
                  <c:v>456354.0</c:v>
                </c:pt>
              </c:numCache>
            </c:numRef>
          </c:val>
        </c:ser>
        <c:ser>
          <c:idx val="2"/>
          <c:order val="2"/>
          <c:tx>
            <c:strRef>
              <c:f>Graph!$D$7:$D$8</c:f>
              <c:strCache>
                <c:ptCount val="1"/>
                <c:pt idx="0">
                  <c:v>2011</c:v>
                </c:pt>
              </c:strCache>
            </c:strRef>
          </c:tx>
          <c:spPr>
            <a:solidFill>
              <a:srgbClr val="008000"/>
            </a:solidFill>
            <a:ln w="25400">
              <a:noFill/>
            </a:ln>
          </c:spPr>
          <c:invertIfNegative val="0"/>
          <c:cat>
            <c:strRef>
              <c:f>Graph!$A$9:$A$11</c:f>
              <c:strCache>
                <c:ptCount val="3"/>
                <c:pt idx="0">
                  <c:v>CNRS recurring</c:v>
                </c:pt>
                <c:pt idx="1">
                  <c:v>Groups (CNRS)</c:v>
                </c:pt>
                <c:pt idx="2">
                  <c:v>University recurring</c:v>
                </c:pt>
              </c:strCache>
            </c:strRef>
          </c:cat>
          <c:val>
            <c:numRef>
              <c:f>Graph!$D$9:$D$11</c:f>
              <c:numCache>
                <c:formatCode>General</c:formatCode>
                <c:ptCount val="3"/>
                <c:pt idx="0">
                  <c:v>1.1223E6</c:v>
                </c:pt>
                <c:pt idx="1">
                  <c:v>3.890589E6</c:v>
                </c:pt>
                <c:pt idx="2">
                  <c:v>456363.0</c:v>
                </c:pt>
              </c:numCache>
            </c:numRef>
          </c:val>
        </c:ser>
        <c:ser>
          <c:idx val="3"/>
          <c:order val="3"/>
          <c:tx>
            <c:strRef>
              <c:f>Graph!$E$7:$E$8</c:f>
              <c:strCache>
                <c:ptCount val="1"/>
                <c:pt idx="0">
                  <c:v>2012</c:v>
                </c:pt>
              </c:strCache>
            </c:strRef>
          </c:tx>
          <c:spPr>
            <a:solidFill>
              <a:srgbClr val="FFEC3D"/>
            </a:solidFill>
            <a:ln w="25400">
              <a:noFill/>
            </a:ln>
          </c:spPr>
          <c:invertIfNegative val="0"/>
          <c:cat>
            <c:strRef>
              <c:f>Graph!$A$9:$A$11</c:f>
              <c:strCache>
                <c:ptCount val="3"/>
                <c:pt idx="0">
                  <c:v>CNRS recurring</c:v>
                </c:pt>
                <c:pt idx="1">
                  <c:v>Groups (CNRS)</c:v>
                </c:pt>
                <c:pt idx="2">
                  <c:v>University recurring</c:v>
                </c:pt>
              </c:strCache>
            </c:strRef>
          </c:cat>
          <c:val>
            <c:numRef>
              <c:f>Graph!$E$9:$E$11</c:f>
              <c:numCache>
                <c:formatCode>General</c:formatCode>
                <c:ptCount val="3"/>
                <c:pt idx="0">
                  <c:v>1.029426E6</c:v>
                </c:pt>
                <c:pt idx="1">
                  <c:v>4.494588E6</c:v>
                </c:pt>
                <c:pt idx="2">
                  <c:v>456364.0</c:v>
                </c:pt>
              </c:numCache>
            </c:numRef>
          </c:val>
        </c:ser>
        <c:ser>
          <c:idx val="4"/>
          <c:order val="4"/>
          <c:tx>
            <c:strRef>
              <c:f>Graph!$F$7:$F$8</c:f>
              <c:strCache>
                <c:ptCount val="1"/>
                <c:pt idx="0">
                  <c:v>2013</c:v>
                </c:pt>
              </c:strCache>
            </c:strRef>
          </c:tx>
          <c:spPr>
            <a:solidFill>
              <a:srgbClr val="FF6600"/>
            </a:solidFill>
          </c:spPr>
          <c:invertIfNegative val="0"/>
          <c:cat>
            <c:strRef>
              <c:f>Graph!$A$9:$A$11</c:f>
              <c:strCache>
                <c:ptCount val="3"/>
                <c:pt idx="0">
                  <c:v>CNRS recurring</c:v>
                </c:pt>
                <c:pt idx="1">
                  <c:v>Groups (CNRS)</c:v>
                </c:pt>
                <c:pt idx="2">
                  <c:v>University recurring</c:v>
                </c:pt>
              </c:strCache>
            </c:strRef>
          </c:cat>
          <c:val>
            <c:numRef>
              <c:f>Graph!$F$9:$F$11</c:f>
              <c:numCache>
                <c:formatCode>General</c:formatCode>
                <c:ptCount val="3"/>
                <c:pt idx="0">
                  <c:v>1.0495E6</c:v>
                </c:pt>
                <c:pt idx="1">
                  <c:v>5.055396E6</c:v>
                </c:pt>
                <c:pt idx="2">
                  <c:v>456440.0</c:v>
                </c:pt>
              </c:numCache>
            </c:numRef>
          </c:val>
        </c:ser>
        <c:ser>
          <c:idx val="5"/>
          <c:order val="5"/>
          <c:tx>
            <c:v>2014</c:v>
          </c:tx>
          <c:spPr>
            <a:solidFill>
              <a:srgbClr val="FF0000"/>
            </a:solidFill>
          </c:spPr>
          <c:invertIfNegative val="0"/>
          <c:cat>
            <c:strRef>
              <c:f>Graph!$A$9:$A$11</c:f>
              <c:strCache>
                <c:ptCount val="3"/>
                <c:pt idx="0">
                  <c:v>CNRS recurring</c:v>
                </c:pt>
                <c:pt idx="1">
                  <c:v>Groups (CNRS)</c:v>
                </c:pt>
                <c:pt idx="2">
                  <c:v>University recurring</c:v>
                </c:pt>
              </c:strCache>
            </c:strRef>
          </c:cat>
          <c:val>
            <c:numRef>
              <c:f>Graph!$G$9:$G$11</c:f>
              <c:numCache>
                <c:formatCode>General</c:formatCode>
                <c:ptCount val="3"/>
                <c:pt idx="0">
                  <c:v>945000.0</c:v>
                </c:pt>
                <c:pt idx="1">
                  <c:v>5.284976E6</c:v>
                </c:pt>
                <c:pt idx="2">
                  <c:v>469336.0</c:v>
                </c:pt>
              </c:numCache>
            </c:numRef>
          </c:val>
        </c:ser>
        <c:dLbls>
          <c:showLegendKey val="0"/>
          <c:showVal val="0"/>
          <c:showCatName val="0"/>
          <c:showSerName val="0"/>
          <c:showPercent val="0"/>
          <c:showBubbleSize val="0"/>
        </c:dLbls>
        <c:gapWidth val="150"/>
        <c:axId val="2125270520"/>
        <c:axId val="2125274008"/>
      </c:barChart>
      <c:catAx>
        <c:axId val="2125270520"/>
        <c:scaling>
          <c:orientation val="minMax"/>
        </c:scaling>
        <c:delete val="0"/>
        <c:axPos val="b"/>
        <c:numFmt formatCode="General" sourceLinked="1"/>
        <c:majorTickMark val="out"/>
        <c:minorTickMark val="none"/>
        <c:tickLblPos val="nextTo"/>
        <c:spPr>
          <a:ln w="3175">
            <a:solidFill>
              <a:srgbClr val="808080"/>
            </a:solidFill>
            <a:prstDash val="solid"/>
          </a:ln>
        </c:spPr>
        <c:txPr>
          <a:bodyPr/>
          <a:lstStyle/>
          <a:p>
            <a:pPr>
              <a:defRPr sz="1200" b="1" i="0"/>
            </a:pPr>
            <a:endParaRPr lang="fr-FR"/>
          </a:p>
        </c:txPr>
        <c:crossAx val="2125274008"/>
        <c:crosses val="autoZero"/>
        <c:auto val="1"/>
        <c:lblAlgn val="ctr"/>
        <c:lblOffset val="100"/>
        <c:noMultiLvlLbl val="0"/>
      </c:catAx>
      <c:valAx>
        <c:axId val="2125274008"/>
        <c:scaling>
          <c:orientation val="minMax"/>
        </c:scaling>
        <c:delete val="0"/>
        <c:axPos val="l"/>
        <c:majorGridlines>
          <c:spPr>
            <a:ln w="3175">
              <a:solidFill>
                <a:srgbClr val="808080"/>
              </a:solidFill>
              <a:prstDash val="solid"/>
            </a:ln>
          </c:spPr>
        </c:majorGridlines>
        <c:numFmt formatCode="#,##0" sourceLinked="1"/>
        <c:majorTickMark val="out"/>
        <c:minorTickMark val="none"/>
        <c:tickLblPos val="nextTo"/>
        <c:spPr>
          <a:ln w="3175">
            <a:solidFill>
              <a:srgbClr val="808080"/>
            </a:solidFill>
            <a:prstDash val="solid"/>
          </a:ln>
        </c:spPr>
        <c:crossAx val="2125270520"/>
        <c:crosses val="autoZero"/>
        <c:crossBetween val="between"/>
      </c:valAx>
      <c:spPr>
        <a:solidFill>
          <a:srgbClr val="FFFFFF"/>
        </a:solidFill>
        <a:ln w="25400">
          <a:noFill/>
        </a:ln>
      </c:spPr>
    </c:plotArea>
    <c:legend>
      <c:legendPos val="b"/>
      <c:overlay val="0"/>
      <c:spPr>
        <a:noFill/>
        <a:ln w="25400">
          <a:noFill/>
        </a:ln>
      </c:spPr>
      <c:txPr>
        <a:bodyPr/>
        <a:lstStyle/>
        <a:p>
          <a:pPr>
            <a:defRPr sz="1200" b="1" i="0"/>
          </a:pPr>
          <a:endParaRPr lang="fr-FR"/>
        </a:p>
      </c:txPr>
    </c:legend>
    <c:plotVisOnly val="1"/>
    <c:dispBlanksAs val="gap"/>
    <c:showDLblsOverMax val="0"/>
  </c:chart>
  <c:spPr>
    <a:solidFill>
      <a:srgbClr val="FFFFFF"/>
    </a:solidFill>
    <a:ln w="3175">
      <a:solidFill>
        <a:srgbClr val="808080"/>
      </a:solidFill>
      <a:prstDash val="solid"/>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153543963254593"/>
          <c:y val="0.0277777777777778"/>
          <c:w val="0.681850831146107"/>
          <c:h val="0.744093394575678"/>
        </c:manualLayout>
      </c:layout>
      <c:barChart>
        <c:barDir val="col"/>
        <c:grouping val="clustered"/>
        <c:varyColors val="0"/>
        <c:ser>
          <c:idx val="0"/>
          <c:order val="0"/>
          <c:tx>
            <c:strRef>
              <c:f>Graph!$B$8</c:f>
              <c:strCache>
                <c:ptCount val="1"/>
                <c:pt idx="0">
                  <c:v>2009</c:v>
                </c:pt>
              </c:strCache>
            </c:strRef>
          </c:tx>
          <c:spPr>
            <a:gradFill flip="none" rotWithShape="1">
              <a:gsLst>
                <a:gs pos="51000">
                  <a:srgbClr val="FD12FF"/>
                </a:gs>
                <a:gs pos="100000">
                  <a:srgbClr val="FFFFFF"/>
                </a:gs>
              </a:gsLst>
              <a:lin ang="0" scaled="1"/>
              <a:tileRect/>
            </a:gradFill>
          </c:spPr>
          <c:invertIfNegative val="0"/>
          <c:cat>
            <c:strRef>
              <c:f>Graph!$A$9:$A$11</c:f>
              <c:strCache>
                <c:ptCount val="3"/>
                <c:pt idx="0">
                  <c:v>CNRS recurring</c:v>
                </c:pt>
                <c:pt idx="1">
                  <c:v>Contrats de recherche</c:v>
                </c:pt>
                <c:pt idx="2">
                  <c:v>University recurring</c:v>
                </c:pt>
              </c:strCache>
            </c:strRef>
          </c:cat>
          <c:val>
            <c:numRef>
              <c:f>Graph!$B$9:$B$11</c:f>
            </c:numRef>
          </c:val>
        </c:ser>
        <c:ser>
          <c:idx val="1"/>
          <c:order val="1"/>
          <c:tx>
            <c:strRef>
              <c:f>Graph!$C$8</c:f>
              <c:strCache>
                <c:ptCount val="1"/>
                <c:pt idx="0">
                  <c:v>2010</c:v>
                </c:pt>
              </c:strCache>
            </c:strRef>
          </c:tx>
          <c:spPr>
            <a:gradFill flip="none" rotWithShape="1">
              <a:gsLst>
                <a:gs pos="51000">
                  <a:srgbClr val="A729FF"/>
                </a:gs>
                <a:gs pos="100000">
                  <a:srgbClr val="FFFFFF"/>
                </a:gs>
              </a:gsLst>
              <a:lin ang="0" scaled="1"/>
              <a:tileRect/>
            </a:gradFill>
          </c:spPr>
          <c:invertIfNegative val="0"/>
          <c:cat>
            <c:strRef>
              <c:f>Graph!$A$9:$A$11</c:f>
              <c:strCache>
                <c:ptCount val="3"/>
                <c:pt idx="0">
                  <c:v>CNRS recurring</c:v>
                </c:pt>
                <c:pt idx="1">
                  <c:v>Contrats de recherche</c:v>
                </c:pt>
                <c:pt idx="2">
                  <c:v>University recurring</c:v>
                </c:pt>
              </c:strCache>
            </c:strRef>
          </c:cat>
          <c:val>
            <c:numRef>
              <c:f>Graph!$C$9:$C$11</c:f>
              <c:numCache>
                <c:formatCode>#\ ##0"€"</c:formatCode>
                <c:ptCount val="3"/>
                <c:pt idx="0" formatCode="General">
                  <c:v>1.305E6</c:v>
                </c:pt>
                <c:pt idx="1">
                  <c:v>3.41487E6</c:v>
                </c:pt>
                <c:pt idx="2" formatCode="General">
                  <c:v>456354.0</c:v>
                </c:pt>
              </c:numCache>
            </c:numRef>
          </c:val>
        </c:ser>
        <c:ser>
          <c:idx val="2"/>
          <c:order val="2"/>
          <c:tx>
            <c:strRef>
              <c:f>Graph!$D$8</c:f>
              <c:strCache>
                <c:ptCount val="1"/>
                <c:pt idx="0">
                  <c:v>2011</c:v>
                </c:pt>
              </c:strCache>
            </c:strRef>
          </c:tx>
          <c:spPr>
            <a:gradFill flip="none" rotWithShape="1">
              <a:gsLst>
                <a:gs pos="51000">
                  <a:srgbClr val="212EFF"/>
                </a:gs>
                <a:gs pos="100000">
                  <a:srgbClr val="FFFFFF"/>
                </a:gs>
              </a:gsLst>
              <a:lin ang="0" scaled="1"/>
              <a:tileRect/>
            </a:gradFill>
          </c:spPr>
          <c:invertIfNegative val="0"/>
          <c:cat>
            <c:strRef>
              <c:f>Graph!$A$9:$A$11</c:f>
              <c:strCache>
                <c:ptCount val="3"/>
                <c:pt idx="0">
                  <c:v>CNRS recurring</c:v>
                </c:pt>
                <c:pt idx="1">
                  <c:v>Contrats de recherche</c:v>
                </c:pt>
                <c:pt idx="2">
                  <c:v>University recurring</c:v>
                </c:pt>
              </c:strCache>
            </c:strRef>
          </c:cat>
          <c:val>
            <c:numRef>
              <c:f>Graph!$D$9:$D$11</c:f>
              <c:numCache>
                <c:formatCode>General</c:formatCode>
                <c:ptCount val="3"/>
                <c:pt idx="0">
                  <c:v>1.1223E6</c:v>
                </c:pt>
                <c:pt idx="1">
                  <c:v>3.471689E6</c:v>
                </c:pt>
                <c:pt idx="2">
                  <c:v>456363.0</c:v>
                </c:pt>
              </c:numCache>
            </c:numRef>
          </c:val>
        </c:ser>
        <c:ser>
          <c:idx val="3"/>
          <c:order val="3"/>
          <c:tx>
            <c:strRef>
              <c:f>Graph!$E$8</c:f>
              <c:strCache>
                <c:ptCount val="1"/>
                <c:pt idx="0">
                  <c:v>2012</c:v>
                </c:pt>
              </c:strCache>
            </c:strRef>
          </c:tx>
          <c:spPr>
            <a:gradFill flip="none" rotWithShape="1">
              <a:gsLst>
                <a:gs pos="51000">
                  <a:srgbClr val="35DD5B"/>
                </a:gs>
                <a:gs pos="100000">
                  <a:srgbClr val="FFFFFF"/>
                </a:gs>
              </a:gsLst>
              <a:lin ang="0" scaled="1"/>
              <a:tileRect/>
            </a:gradFill>
          </c:spPr>
          <c:invertIfNegative val="0"/>
          <c:cat>
            <c:strRef>
              <c:f>Graph!$A$9:$A$11</c:f>
              <c:strCache>
                <c:ptCount val="3"/>
                <c:pt idx="0">
                  <c:v>CNRS recurring</c:v>
                </c:pt>
                <c:pt idx="1">
                  <c:v>Contrats de recherche</c:v>
                </c:pt>
                <c:pt idx="2">
                  <c:v>University recurring</c:v>
                </c:pt>
              </c:strCache>
            </c:strRef>
          </c:cat>
          <c:val>
            <c:numRef>
              <c:f>Graph!$E$9:$E$11</c:f>
              <c:numCache>
                <c:formatCode>General</c:formatCode>
                <c:ptCount val="3"/>
                <c:pt idx="0">
                  <c:v>1.029426E6</c:v>
                </c:pt>
                <c:pt idx="1">
                  <c:v>4.112467E6</c:v>
                </c:pt>
                <c:pt idx="2">
                  <c:v>456364.0</c:v>
                </c:pt>
              </c:numCache>
            </c:numRef>
          </c:val>
        </c:ser>
        <c:ser>
          <c:idx val="4"/>
          <c:order val="4"/>
          <c:tx>
            <c:strRef>
              <c:f>Graph!$F$8</c:f>
              <c:strCache>
                <c:ptCount val="1"/>
                <c:pt idx="0">
                  <c:v>2013</c:v>
                </c:pt>
              </c:strCache>
            </c:strRef>
          </c:tx>
          <c:spPr>
            <a:gradFill flip="none" rotWithShape="1">
              <a:gsLst>
                <a:gs pos="51000">
                  <a:srgbClr val="FFFF00"/>
                </a:gs>
                <a:gs pos="100000">
                  <a:srgbClr val="FFFFFF"/>
                </a:gs>
              </a:gsLst>
              <a:path path="circle">
                <a:fillToRect r="100000" b="100000"/>
              </a:path>
              <a:tileRect l="-100000" t="-100000"/>
            </a:gradFill>
          </c:spPr>
          <c:invertIfNegative val="0"/>
          <c:cat>
            <c:strRef>
              <c:f>Graph!$A$9:$A$11</c:f>
              <c:strCache>
                <c:ptCount val="3"/>
                <c:pt idx="0">
                  <c:v>CNRS recurring</c:v>
                </c:pt>
                <c:pt idx="1">
                  <c:v>Contrats de recherche</c:v>
                </c:pt>
                <c:pt idx="2">
                  <c:v>University recurring</c:v>
                </c:pt>
              </c:strCache>
            </c:strRef>
          </c:cat>
          <c:val>
            <c:numRef>
              <c:f>Graph!$F$9:$F$11</c:f>
              <c:numCache>
                <c:formatCode>General</c:formatCode>
                <c:ptCount val="3"/>
                <c:pt idx="0">
                  <c:v>1.0495E6</c:v>
                </c:pt>
                <c:pt idx="1">
                  <c:v>4.293309E6</c:v>
                </c:pt>
                <c:pt idx="2">
                  <c:v>456440.0</c:v>
                </c:pt>
              </c:numCache>
            </c:numRef>
          </c:val>
        </c:ser>
        <c:ser>
          <c:idx val="5"/>
          <c:order val="5"/>
          <c:tx>
            <c:strRef>
              <c:f>Graph!$G$8</c:f>
              <c:strCache>
                <c:ptCount val="1"/>
                <c:pt idx="0">
                  <c:v>2014</c:v>
                </c:pt>
              </c:strCache>
            </c:strRef>
          </c:tx>
          <c:spPr>
            <a:gradFill flip="none" rotWithShape="1">
              <a:gsLst>
                <a:gs pos="51000">
                  <a:srgbClr val="FF6600"/>
                </a:gs>
                <a:gs pos="100000">
                  <a:srgbClr val="FFFFFF"/>
                </a:gs>
              </a:gsLst>
              <a:path path="circle">
                <a:fillToRect r="100000" b="100000"/>
              </a:path>
              <a:tileRect l="-100000" t="-100000"/>
            </a:gradFill>
          </c:spPr>
          <c:invertIfNegative val="0"/>
          <c:cat>
            <c:strRef>
              <c:f>Graph!$A$9:$A$11</c:f>
              <c:strCache>
                <c:ptCount val="3"/>
                <c:pt idx="0">
                  <c:v>CNRS recurring</c:v>
                </c:pt>
                <c:pt idx="1">
                  <c:v>Contrats de recherche</c:v>
                </c:pt>
                <c:pt idx="2">
                  <c:v>University recurring</c:v>
                </c:pt>
              </c:strCache>
            </c:strRef>
          </c:cat>
          <c:val>
            <c:numRef>
              <c:f>Graph!$G$9:$G$11</c:f>
              <c:numCache>
                <c:formatCode>General</c:formatCode>
                <c:ptCount val="3"/>
                <c:pt idx="0">
                  <c:v>945000.0</c:v>
                </c:pt>
                <c:pt idx="1">
                  <c:v>4.804748E6</c:v>
                </c:pt>
                <c:pt idx="2">
                  <c:v>469336.0</c:v>
                </c:pt>
              </c:numCache>
            </c:numRef>
          </c:val>
        </c:ser>
        <c:ser>
          <c:idx val="6"/>
          <c:order val="6"/>
          <c:tx>
            <c:strRef>
              <c:f>Graph!$H$8</c:f>
              <c:strCache>
                <c:ptCount val="1"/>
                <c:pt idx="0">
                  <c:v>2015</c:v>
                </c:pt>
              </c:strCache>
            </c:strRef>
          </c:tx>
          <c:spPr>
            <a:gradFill flip="none" rotWithShape="1">
              <a:gsLst>
                <a:gs pos="51000">
                  <a:srgbClr val="FF0000"/>
                </a:gs>
                <a:gs pos="100000">
                  <a:srgbClr val="FFFFFF"/>
                </a:gs>
              </a:gsLst>
              <a:lin ang="0" scaled="1"/>
              <a:tileRect/>
            </a:gradFill>
          </c:spPr>
          <c:invertIfNegative val="0"/>
          <c:cat>
            <c:strRef>
              <c:f>Graph!$A$9:$A$11</c:f>
              <c:strCache>
                <c:ptCount val="3"/>
                <c:pt idx="0">
                  <c:v>CNRS recurring</c:v>
                </c:pt>
                <c:pt idx="1">
                  <c:v>Contrats de recherche</c:v>
                </c:pt>
                <c:pt idx="2">
                  <c:v>University recurring</c:v>
                </c:pt>
              </c:strCache>
            </c:strRef>
          </c:cat>
          <c:val>
            <c:numRef>
              <c:f>Graph!$H$9:$H$11</c:f>
              <c:numCache>
                <c:formatCode>General</c:formatCode>
                <c:ptCount val="3"/>
                <c:pt idx="0">
                  <c:v>925317.0</c:v>
                </c:pt>
                <c:pt idx="1">
                  <c:v>4.965426E6</c:v>
                </c:pt>
                <c:pt idx="2">
                  <c:v>476350.0</c:v>
                </c:pt>
              </c:numCache>
            </c:numRef>
          </c:val>
        </c:ser>
        <c:dLbls>
          <c:showLegendKey val="0"/>
          <c:showVal val="0"/>
          <c:showCatName val="0"/>
          <c:showSerName val="0"/>
          <c:showPercent val="0"/>
          <c:showBubbleSize val="0"/>
        </c:dLbls>
        <c:gapWidth val="150"/>
        <c:axId val="2124679176"/>
        <c:axId val="2124677240"/>
      </c:barChart>
      <c:catAx>
        <c:axId val="2124679176"/>
        <c:scaling>
          <c:orientation val="minMax"/>
        </c:scaling>
        <c:delete val="0"/>
        <c:axPos val="b"/>
        <c:numFmt formatCode="General" sourceLinked="1"/>
        <c:majorTickMark val="out"/>
        <c:minorTickMark val="none"/>
        <c:tickLblPos val="nextTo"/>
        <c:spPr>
          <a:ln w="3175">
            <a:solidFill>
              <a:srgbClr val="808080"/>
            </a:solidFill>
            <a:prstDash val="solid"/>
          </a:ln>
        </c:spPr>
        <c:txPr>
          <a:bodyPr/>
          <a:lstStyle/>
          <a:p>
            <a:pPr>
              <a:defRPr sz="1100" b="1" i="0"/>
            </a:pPr>
            <a:endParaRPr lang="fr-FR"/>
          </a:p>
        </c:txPr>
        <c:crossAx val="2124677240"/>
        <c:crosses val="autoZero"/>
        <c:auto val="1"/>
        <c:lblAlgn val="ctr"/>
        <c:lblOffset val="100"/>
        <c:noMultiLvlLbl val="0"/>
      </c:catAx>
      <c:valAx>
        <c:axId val="2124677240"/>
        <c:scaling>
          <c:orientation val="minMax"/>
        </c:scaling>
        <c:delete val="0"/>
        <c:axPos val="l"/>
        <c:majorGridlines>
          <c:spPr>
            <a:ln w="3175">
              <a:solidFill>
                <a:srgbClr val="808080"/>
              </a:solidFill>
              <a:prstDash val="solid"/>
            </a:ln>
          </c:spPr>
        </c:majorGridlines>
        <c:numFmt formatCode="General" sourceLinked="1"/>
        <c:majorTickMark val="out"/>
        <c:minorTickMark val="none"/>
        <c:tickLblPos val="nextTo"/>
        <c:spPr>
          <a:ln w="3175">
            <a:solidFill>
              <a:srgbClr val="808080"/>
            </a:solidFill>
            <a:prstDash val="solid"/>
          </a:ln>
        </c:spPr>
        <c:crossAx val="2124679176"/>
        <c:crosses val="autoZero"/>
        <c:crossBetween val="between"/>
      </c:valAx>
      <c:spPr>
        <a:solidFill>
          <a:srgbClr val="FFFFFF"/>
        </a:solidFill>
        <a:ln w="25400">
          <a:noFill/>
        </a:ln>
      </c:spPr>
    </c:plotArea>
    <c:legend>
      <c:legendPos val="b"/>
      <c:layout/>
      <c:overlay val="0"/>
      <c:spPr>
        <a:noFill/>
        <a:ln w="25400">
          <a:noFill/>
        </a:ln>
      </c:spPr>
      <c:txPr>
        <a:bodyPr/>
        <a:lstStyle/>
        <a:p>
          <a:pPr>
            <a:defRPr sz="1100" b="1" i="0"/>
          </a:pPr>
          <a:endParaRPr lang="fr-FR"/>
        </a:p>
      </c:txPr>
    </c:legend>
    <c:plotVisOnly val="1"/>
    <c:dispBlanksAs val="gap"/>
    <c:showDLblsOverMax val="0"/>
  </c:chart>
  <c:spPr>
    <a:solidFill>
      <a:srgbClr val="FFFFFF"/>
    </a:solidFill>
    <a:ln w="3175">
      <a:solidFill>
        <a:srgbClr val="808080"/>
      </a:solidFill>
      <a:prstDash val="solid"/>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Graph!$A$55</c:f>
              <c:strCache>
                <c:ptCount val="1"/>
                <c:pt idx="0">
                  <c:v>Recettes Plateformes</c:v>
                </c:pt>
              </c:strCache>
            </c:strRef>
          </c:tx>
          <c:spPr>
            <a:gradFill flip="none" rotWithShape="1">
              <a:gsLst>
                <a:gs pos="51000">
                  <a:srgbClr val="23F8BC"/>
                </a:gs>
                <a:gs pos="100000">
                  <a:srgbClr val="FFFFFF"/>
                </a:gs>
              </a:gsLst>
              <a:path path="rect">
                <a:fillToRect r="100000" b="100000"/>
              </a:path>
              <a:tileRect l="-100000" t="-100000"/>
            </a:gradFill>
          </c:spPr>
          <c:invertIfNegative val="0"/>
          <c:cat>
            <c:numRef>
              <c:f>Graph!$B$54:$H$54</c:f>
              <c:numCache>
                <c:formatCode>General</c:formatCode>
                <c:ptCount val="6"/>
                <c:pt idx="0">
                  <c:v>2010.0</c:v>
                </c:pt>
                <c:pt idx="1">
                  <c:v>2011.0</c:v>
                </c:pt>
                <c:pt idx="2">
                  <c:v>2012.0</c:v>
                </c:pt>
                <c:pt idx="3">
                  <c:v>2013.0</c:v>
                </c:pt>
                <c:pt idx="4">
                  <c:v>2014.0</c:v>
                </c:pt>
                <c:pt idx="5">
                  <c:v>2015.0</c:v>
                </c:pt>
              </c:numCache>
            </c:numRef>
          </c:cat>
          <c:val>
            <c:numRef>
              <c:f>Graph!$B$55:$H$55</c:f>
              <c:numCache>
                <c:formatCode>General</c:formatCode>
                <c:ptCount val="6"/>
                <c:pt idx="0">
                  <c:v>432159.0</c:v>
                </c:pt>
                <c:pt idx="1">
                  <c:v>672389.0</c:v>
                </c:pt>
                <c:pt idx="2">
                  <c:v>744371.0</c:v>
                </c:pt>
                <c:pt idx="3">
                  <c:v>894796.0</c:v>
                </c:pt>
                <c:pt idx="4">
                  <c:v>1.113095E6</c:v>
                </c:pt>
                <c:pt idx="5">
                  <c:v>857335.0</c:v>
                </c:pt>
              </c:numCache>
            </c:numRef>
          </c:val>
        </c:ser>
        <c:dLbls>
          <c:showLegendKey val="0"/>
          <c:showVal val="0"/>
          <c:showCatName val="0"/>
          <c:showSerName val="0"/>
          <c:showPercent val="0"/>
          <c:showBubbleSize val="0"/>
        </c:dLbls>
        <c:gapWidth val="150"/>
        <c:axId val="-2130795656"/>
        <c:axId val="2125234632"/>
      </c:barChart>
      <c:catAx>
        <c:axId val="-2130795656"/>
        <c:scaling>
          <c:orientation val="minMax"/>
        </c:scaling>
        <c:delete val="0"/>
        <c:axPos val="b"/>
        <c:numFmt formatCode="General" sourceLinked="1"/>
        <c:majorTickMark val="out"/>
        <c:minorTickMark val="none"/>
        <c:tickLblPos val="nextTo"/>
        <c:spPr>
          <a:ln w="3175">
            <a:solidFill>
              <a:srgbClr val="808080"/>
            </a:solidFill>
            <a:prstDash val="solid"/>
          </a:ln>
        </c:spPr>
        <c:txPr>
          <a:bodyPr/>
          <a:lstStyle/>
          <a:p>
            <a:pPr>
              <a:defRPr sz="1100" b="1" i="0"/>
            </a:pPr>
            <a:endParaRPr lang="fr-FR"/>
          </a:p>
        </c:txPr>
        <c:crossAx val="2125234632"/>
        <c:crosses val="autoZero"/>
        <c:auto val="1"/>
        <c:lblAlgn val="ctr"/>
        <c:lblOffset val="100"/>
        <c:noMultiLvlLbl val="0"/>
      </c:catAx>
      <c:valAx>
        <c:axId val="2125234632"/>
        <c:scaling>
          <c:orientation val="minMax"/>
        </c:scaling>
        <c:delete val="0"/>
        <c:axPos val="l"/>
        <c:majorGridlines>
          <c:spPr>
            <a:ln w="3175">
              <a:solidFill>
                <a:srgbClr val="808080"/>
              </a:solidFill>
              <a:prstDash val="solid"/>
            </a:ln>
          </c:spPr>
        </c:majorGridlines>
        <c:numFmt formatCode="#,##0_€" sourceLinked="0"/>
        <c:majorTickMark val="out"/>
        <c:minorTickMark val="none"/>
        <c:tickLblPos val="nextTo"/>
        <c:spPr>
          <a:ln w="3175">
            <a:solidFill>
              <a:srgbClr val="808080"/>
            </a:solidFill>
            <a:prstDash val="solid"/>
          </a:ln>
        </c:spPr>
        <c:txPr>
          <a:bodyPr/>
          <a:lstStyle/>
          <a:p>
            <a:pPr>
              <a:defRPr sz="1100"/>
            </a:pPr>
            <a:endParaRPr lang="fr-FR"/>
          </a:p>
        </c:txPr>
        <c:crossAx val="-2130795656"/>
        <c:crosses val="autoZero"/>
        <c:crossBetween val="between"/>
      </c:valAx>
      <c:spPr>
        <a:solidFill>
          <a:srgbClr val="FFFFFF"/>
        </a:solidFill>
        <a:ln w="25400">
          <a:noFill/>
        </a:ln>
      </c:spPr>
    </c:plotArea>
    <c:legend>
      <c:legendPos val="r"/>
      <c:layout/>
      <c:overlay val="0"/>
      <c:spPr>
        <a:noFill/>
        <a:ln w="25400">
          <a:noFill/>
        </a:ln>
      </c:spPr>
      <c:txPr>
        <a:bodyPr/>
        <a:lstStyle/>
        <a:p>
          <a:pPr>
            <a:defRPr sz="1100" b="1" i="0"/>
          </a:pPr>
          <a:endParaRPr lang="fr-FR"/>
        </a:p>
      </c:txPr>
    </c:legend>
    <c:plotVisOnly val="1"/>
    <c:dispBlanksAs val="gap"/>
    <c:showDLblsOverMax val="0"/>
  </c:chart>
  <c:spPr>
    <a:solidFill>
      <a:srgbClr val="FFFFFF"/>
    </a:solidFill>
    <a:ln w="3175">
      <a:solidFill>
        <a:srgbClr val="808080"/>
      </a:solidFill>
      <a:prstDash val="solid"/>
    </a:ln>
  </c:sp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63B927D-69A4-DC4A-A4DE-CE84EB269CD7}" type="datetimeFigureOut">
              <a:rPr lang="fr-FR" smtClean="0"/>
              <a:t>22/03/16</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1D45C92-1322-D344-9B86-ED02CD4943BB}" type="slidenum">
              <a:rPr lang="fr-FR" smtClean="0"/>
              <a:t>‹#›</a:t>
            </a:fld>
            <a:endParaRPr lang="fr-FR"/>
          </a:p>
        </p:txBody>
      </p:sp>
    </p:spTree>
    <p:extLst>
      <p:ext uri="{BB962C8B-B14F-4D97-AF65-F5344CB8AC3E}">
        <p14:creationId xmlns:p14="http://schemas.microsoft.com/office/powerpoint/2010/main" val="151352925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0B32B2-2FCD-574C-8654-103693FD4FD1}" type="datetimeFigureOut">
              <a:rPr lang="fr-FR" smtClean="0"/>
              <a:t>22/03/16</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2C0FAB-F92A-234F-B8DC-8CF8BBF28BF1}" type="slidenum">
              <a:rPr lang="fr-FR" smtClean="0"/>
              <a:t>‹#›</a:t>
            </a:fld>
            <a:endParaRPr lang="fr-FR"/>
          </a:p>
        </p:txBody>
      </p:sp>
    </p:spTree>
    <p:extLst>
      <p:ext uri="{BB962C8B-B14F-4D97-AF65-F5344CB8AC3E}">
        <p14:creationId xmlns:p14="http://schemas.microsoft.com/office/powerpoint/2010/main" val="190249944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b="1" dirty="0" smtClean="0"/>
              <a:t>Georges-Louis Leclerc, Comte de Buffon</a:t>
            </a:r>
            <a:endParaRPr lang="fr-FR" b="1" dirty="0"/>
          </a:p>
        </p:txBody>
      </p:sp>
      <p:sp>
        <p:nvSpPr>
          <p:cNvPr id="4" name="Espace réservé du numéro de diapositive 3"/>
          <p:cNvSpPr>
            <a:spLocks noGrp="1"/>
          </p:cNvSpPr>
          <p:nvPr>
            <p:ph type="sldNum" sz="quarter" idx="10"/>
          </p:nvPr>
        </p:nvSpPr>
        <p:spPr/>
        <p:txBody>
          <a:bodyPr/>
          <a:lstStyle/>
          <a:p>
            <a:fld id="{E72A9DAA-3858-6846-8585-BF5F29B7B906}" type="slidenum">
              <a:rPr lang="fr-FR" smtClean="0"/>
              <a:pPr/>
              <a:t>1</a:t>
            </a:fld>
            <a:endParaRPr lang="fr-FR"/>
          </a:p>
        </p:txBody>
      </p:sp>
    </p:spTree>
    <p:extLst>
      <p:ext uri="{BB962C8B-B14F-4D97-AF65-F5344CB8AC3E}">
        <p14:creationId xmlns:p14="http://schemas.microsoft.com/office/powerpoint/2010/main" val="26454872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72A9DAA-3858-6846-8585-BF5F29B7B906}" type="slidenum">
              <a:rPr lang="fr-FR" smtClean="0"/>
              <a:pPr/>
              <a:t>3</a:t>
            </a:fld>
            <a:endParaRPr lang="fr-FR"/>
          </a:p>
        </p:txBody>
      </p:sp>
    </p:spTree>
    <p:extLst>
      <p:ext uri="{BB962C8B-B14F-4D97-AF65-F5344CB8AC3E}">
        <p14:creationId xmlns:p14="http://schemas.microsoft.com/office/powerpoint/2010/main" val="19542384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2E708A68-CA18-724E-9BB4-50339AB39804}" type="slidenum">
              <a:rPr lang="fr-FR" altLang="fr-FR"/>
              <a:pPr/>
              <a:t>4</a:t>
            </a:fld>
            <a:endParaRPr lang="fr-FR" altLang="fr-FR"/>
          </a:p>
        </p:txBody>
      </p:sp>
      <p:sp>
        <p:nvSpPr>
          <p:cNvPr id="5121" name="Text Box 1"/>
          <p:cNvSpPr txBox="1">
            <a:spLocks noGrp="1" noRot="1" noChangeAspect="1" noChangeArrowheads="1"/>
          </p:cNvSpPr>
          <p:nvPr>
            <p:ph type="sldImg"/>
          </p:nvPr>
        </p:nvSpPr>
        <p:spPr bwMode="auto">
          <a:xfrm>
            <a:off x="1108075" y="812800"/>
            <a:ext cx="5345113"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5122" name="Text Box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fr-FR" altLang="fr-FR"/>
          </a:p>
        </p:txBody>
      </p:sp>
    </p:spTree>
    <p:extLst>
      <p:ext uri="{BB962C8B-B14F-4D97-AF65-F5344CB8AC3E}">
        <p14:creationId xmlns:p14="http://schemas.microsoft.com/office/powerpoint/2010/main" val="12868582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200" b="1" dirty="0" smtClean="0"/>
              <a:t>A good indicator of the quality of the teams at the IJM is their capacity to obtain grants from French and international agencies, and from charities. Collectively, such grants represent more than two thirds of the funds used for reagents and small equipment and allow the teams to recruit post docs, engineers and technicians.</a:t>
            </a:r>
          </a:p>
          <a:p>
            <a:endParaRPr lang="fr-FR" dirty="0"/>
          </a:p>
        </p:txBody>
      </p:sp>
      <p:sp>
        <p:nvSpPr>
          <p:cNvPr id="4" name="Espace réservé du numéro de diapositive 3"/>
          <p:cNvSpPr>
            <a:spLocks noGrp="1"/>
          </p:cNvSpPr>
          <p:nvPr>
            <p:ph type="sldNum" sz="quarter" idx="10"/>
          </p:nvPr>
        </p:nvSpPr>
        <p:spPr/>
        <p:txBody>
          <a:bodyPr/>
          <a:lstStyle/>
          <a:p>
            <a:fld id="{E72A9DAA-3858-6846-8585-BF5F29B7B906}" type="slidenum">
              <a:rPr lang="fr-FR" smtClean="0"/>
              <a:pPr/>
              <a:t>7</a:t>
            </a:fld>
            <a:endParaRPr lang="fr-FR"/>
          </a:p>
        </p:txBody>
      </p:sp>
    </p:spTree>
    <p:extLst>
      <p:ext uri="{BB962C8B-B14F-4D97-AF65-F5344CB8AC3E}">
        <p14:creationId xmlns:p14="http://schemas.microsoft.com/office/powerpoint/2010/main" val="1286909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b="1" dirty="0">
              <a:solidFill>
                <a:srgbClr val="FF0000"/>
              </a:solidFill>
            </a:endParaRPr>
          </a:p>
        </p:txBody>
      </p:sp>
      <p:sp>
        <p:nvSpPr>
          <p:cNvPr id="4" name="Espace réservé du numéro de diapositive 3"/>
          <p:cNvSpPr>
            <a:spLocks noGrp="1"/>
          </p:cNvSpPr>
          <p:nvPr>
            <p:ph type="sldNum" sz="quarter" idx="10"/>
          </p:nvPr>
        </p:nvSpPr>
        <p:spPr/>
        <p:txBody>
          <a:bodyPr/>
          <a:lstStyle/>
          <a:p>
            <a:fld id="{E72A9DAA-3858-6846-8585-BF5F29B7B906}" type="slidenum">
              <a:rPr lang="fr-FR" smtClean="0"/>
              <a:pPr/>
              <a:t>8</a:t>
            </a:fld>
            <a:endParaRPr lang="fr-FR"/>
          </a:p>
        </p:txBody>
      </p:sp>
    </p:spTree>
    <p:extLst>
      <p:ext uri="{BB962C8B-B14F-4D97-AF65-F5344CB8AC3E}">
        <p14:creationId xmlns:p14="http://schemas.microsoft.com/office/powerpoint/2010/main" val="5038504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just"/>
            <a:r>
              <a:rPr lang="en-GB" b="1" dirty="0" smtClean="0"/>
              <a:t>A clear indicator of the quality of scientific production at the IJM is shown by the publications in international journals.</a:t>
            </a:r>
          </a:p>
          <a:p>
            <a:pPr algn="just"/>
            <a:r>
              <a:rPr lang="en-GB" b="1" dirty="0" smtClean="0"/>
              <a:t>All the groups presenting their results and projects have published their work in international, peer-reviewed journals. </a:t>
            </a:r>
          </a:p>
          <a:p>
            <a:pPr algn="just"/>
            <a:r>
              <a:rPr lang="en-GB" b="1" dirty="0" smtClean="0"/>
              <a:t>Despite the move to the new building, the number and level of publications has been maintained and appears to increase in 2012, </a:t>
            </a:r>
            <a:endParaRPr lang="fr-FR" dirty="0"/>
          </a:p>
        </p:txBody>
      </p:sp>
      <p:sp>
        <p:nvSpPr>
          <p:cNvPr id="4" name="Espace réservé du numéro de diapositive 3"/>
          <p:cNvSpPr>
            <a:spLocks noGrp="1"/>
          </p:cNvSpPr>
          <p:nvPr>
            <p:ph type="sldNum" sz="quarter" idx="10"/>
          </p:nvPr>
        </p:nvSpPr>
        <p:spPr/>
        <p:txBody>
          <a:bodyPr/>
          <a:lstStyle/>
          <a:p>
            <a:fld id="{E72A9DAA-3858-6846-8585-BF5F29B7B906}" type="slidenum">
              <a:rPr lang="fr-FR" smtClean="0"/>
              <a:pPr/>
              <a:t>13</a:t>
            </a:fld>
            <a:endParaRPr lang="fr-FR"/>
          </a:p>
        </p:txBody>
      </p:sp>
    </p:spTree>
    <p:extLst>
      <p:ext uri="{BB962C8B-B14F-4D97-AF65-F5344CB8AC3E}">
        <p14:creationId xmlns:p14="http://schemas.microsoft.com/office/powerpoint/2010/main" val="618376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et modifiez le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r>
              <a:rPr lang="fr-FR" smtClean="0"/>
              <a:t>23 mars 2016</a:t>
            </a:r>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5D0746E-D56F-7D42-80C3-4B52BB5DBF5E}" type="slidenum">
              <a:rPr lang="fr-FR" smtClean="0"/>
              <a:t>‹#›</a:t>
            </a:fld>
            <a:endParaRPr lang="fr-FR"/>
          </a:p>
        </p:txBody>
      </p:sp>
    </p:spTree>
    <p:extLst>
      <p:ext uri="{BB962C8B-B14F-4D97-AF65-F5344CB8AC3E}">
        <p14:creationId xmlns:p14="http://schemas.microsoft.com/office/powerpoint/2010/main" val="383499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r>
              <a:rPr lang="fr-FR" smtClean="0"/>
              <a:t>23 mars 2016</a:t>
            </a:r>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5D0746E-D56F-7D42-80C3-4B52BB5DBF5E}" type="slidenum">
              <a:rPr lang="fr-FR" smtClean="0"/>
              <a:t>‹#›</a:t>
            </a:fld>
            <a:endParaRPr lang="fr-FR"/>
          </a:p>
        </p:txBody>
      </p:sp>
    </p:spTree>
    <p:extLst>
      <p:ext uri="{BB962C8B-B14F-4D97-AF65-F5344CB8AC3E}">
        <p14:creationId xmlns:p14="http://schemas.microsoft.com/office/powerpoint/2010/main" val="8317999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r>
              <a:rPr lang="fr-FR" smtClean="0"/>
              <a:t>23 mars 2016</a:t>
            </a:r>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5D0746E-D56F-7D42-80C3-4B52BB5DBF5E}" type="slidenum">
              <a:rPr lang="fr-FR" smtClean="0"/>
              <a:t>‹#›</a:t>
            </a:fld>
            <a:endParaRPr lang="fr-FR"/>
          </a:p>
        </p:txBody>
      </p:sp>
    </p:spTree>
    <p:extLst>
      <p:ext uri="{BB962C8B-B14F-4D97-AF65-F5344CB8AC3E}">
        <p14:creationId xmlns:p14="http://schemas.microsoft.com/office/powerpoint/2010/main" val="29871574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r>
              <a:rPr lang="fr-FR" smtClean="0"/>
              <a:t>23 mars 2016</a:t>
            </a:r>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5D0746E-D56F-7D42-80C3-4B52BB5DBF5E}" type="slidenum">
              <a:rPr lang="fr-FR" smtClean="0"/>
              <a:t>‹#›</a:t>
            </a:fld>
            <a:endParaRPr lang="fr-FR"/>
          </a:p>
        </p:txBody>
      </p:sp>
    </p:spTree>
    <p:extLst>
      <p:ext uri="{BB962C8B-B14F-4D97-AF65-F5344CB8AC3E}">
        <p14:creationId xmlns:p14="http://schemas.microsoft.com/office/powerpoint/2010/main" val="37029284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r>
              <a:rPr lang="fr-FR" smtClean="0"/>
              <a:t>23 mars 2016</a:t>
            </a:r>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5D0746E-D56F-7D42-80C3-4B52BB5DBF5E}" type="slidenum">
              <a:rPr lang="fr-FR" smtClean="0"/>
              <a:t>‹#›</a:t>
            </a:fld>
            <a:endParaRPr lang="fr-FR"/>
          </a:p>
        </p:txBody>
      </p:sp>
    </p:spTree>
    <p:extLst>
      <p:ext uri="{BB962C8B-B14F-4D97-AF65-F5344CB8AC3E}">
        <p14:creationId xmlns:p14="http://schemas.microsoft.com/office/powerpoint/2010/main" val="2007464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r>
              <a:rPr lang="fr-FR" smtClean="0"/>
              <a:t>23 mars 2016</a:t>
            </a:r>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5D0746E-D56F-7D42-80C3-4B52BB5DBF5E}" type="slidenum">
              <a:rPr lang="fr-FR" smtClean="0"/>
              <a:t>‹#›</a:t>
            </a:fld>
            <a:endParaRPr lang="fr-FR"/>
          </a:p>
        </p:txBody>
      </p:sp>
    </p:spTree>
    <p:extLst>
      <p:ext uri="{BB962C8B-B14F-4D97-AF65-F5344CB8AC3E}">
        <p14:creationId xmlns:p14="http://schemas.microsoft.com/office/powerpoint/2010/main" val="75895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r>
              <a:rPr lang="fr-FR" smtClean="0"/>
              <a:t>23 mars 2016</a:t>
            </a:r>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5D0746E-D56F-7D42-80C3-4B52BB5DBF5E}" type="slidenum">
              <a:rPr lang="fr-FR" smtClean="0"/>
              <a:t>‹#›</a:t>
            </a:fld>
            <a:endParaRPr lang="fr-FR"/>
          </a:p>
        </p:txBody>
      </p:sp>
    </p:spTree>
    <p:extLst>
      <p:ext uri="{BB962C8B-B14F-4D97-AF65-F5344CB8AC3E}">
        <p14:creationId xmlns:p14="http://schemas.microsoft.com/office/powerpoint/2010/main" val="227986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2"/>
          <p:cNvSpPr>
            <a:spLocks noGrp="1"/>
          </p:cNvSpPr>
          <p:nvPr>
            <p:ph type="dt" sz="half" idx="10"/>
          </p:nvPr>
        </p:nvSpPr>
        <p:spPr/>
        <p:txBody>
          <a:bodyPr/>
          <a:lstStyle/>
          <a:p>
            <a:r>
              <a:rPr lang="fr-FR" smtClean="0"/>
              <a:t>23 mars 2016</a:t>
            </a:r>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5D0746E-D56F-7D42-80C3-4B52BB5DBF5E}" type="slidenum">
              <a:rPr lang="fr-FR" smtClean="0"/>
              <a:t>‹#›</a:t>
            </a:fld>
            <a:endParaRPr lang="fr-FR"/>
          </a:p>
        </p:txBody>
      </p:sp>
    </p:spTree>
    <p:extLst>
      <p:ext uri="{BB962C8B-B14F-4D97-AF65-F5344CB8AC3E}">
        <p14:creationId xmlns:p14="http://schemas.microsoft.com/office/powerpoint/2010/main" val="4267061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r>
              <a:rPr lang="fr-FR" smtClean="0"/>
              <a:t>23 mars 2016</a:t>
            </a:r>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5D0746E-D56F-7D42-80C3-4B52BB5DBF5E}" type="slidenum">
              <a:rPr lang="fr-FR" smtClean="0"/>
              <a:t>‹#›</a:t>
            </a:fld>
            <a:endParaRPr lang="fr-FR"/>
          </a:p>
        </p:txBody>
      </p:sp>
    </p:spTree>
    <p:extLst>
      <p:ext uri="{BB962C8B-B14F-4D97-AF65-F5344CB8AC3E}">
        <p14:creationId xmlns:p14="http://schemas.microsoft.com/office/powerpoint/2010/main" val="951931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r>
              <a:rPr lang="fr-FR" smtClean="0"/>
              <a:t>23 mars 2016</a:t>
            </a:r>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5D0746E-D56F-7D42-80C3-4B52BB5DBF5E}" type="slidenum">
              <a:rPr lang="fr-FR" smtClean="0"/>
              <a:t>‹#›</a:t>
            </a:fld>
            <a:endParaRPr lang="fr-FR"/>
          </a:p>
        </p:txBody>
      </p:sp>
    </p:spTree>
    <p:extLst>
      <p:ext uri="{BB962C8B-B14F-4D97-AF65-F5344CB8AC3E}">
        <p14:creationId xmlns:p14="http://schemas.microsoft.com/office/powerpoint/2010/main" val="3262552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r>
              <a:rPr lang="fr-FR" smtClean="0"/>
              <a:t>23 mars 2016</a:t>
            </a:r>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5D0746E-D56F-7D42-80C3-4B52BB5DBF5E}" type="slidenum">
              <a:rPr lang="fr-FR" smtClean="0"/>
              <a:t>‹#›</a:t>
            </a:fld>
            <a:endParaRPr lang="fr-FR"/>
          </a:p>
        </p:txBody>
      </p:sp>
    </p:spTree>
    <p:extLst>
      <p:ext uri="{BB962C8B-B14F-4D97-AF65-F5344CB8AC3E}">
        <p14:creationId xmlns:p14="http://schemas.microsoft.com/office/powerpoint/2010/main" val="184391659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et modifiez le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fr-FR" smtClean="0"/>
              <a:t>23 mars 2016</a:t>
            </a:r>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D0746E-D56F-7D42-80C3-4B52BB5DBF5E}" type="slidenum">
              <a:rPr lang="fr-FR" smtClean="0"/>
              <a:t>‹#›</a:t>
            </a:fld>
            <a:endParaRPr lang="fr-FR"/>
          </a:p>
        </p:txBody>
      </p:sp>
    </p:spTree>
    <p:extLst>
      <p:ext uri="{BB962C8B-B14F-4D97-AF65-F5344CB8AC3E}">
        <p14:creationId xmlns:p14="http://schemas.microsoft.com/office/powerpoint/2010/main" val="19047948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png"/><Relationship Id="rId7" Type="http://schemas.openxmlformats.org/officeDocument/2006/relationships/image" Target="../media/image5.jpe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image" Target="../media/image6.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4" Type="http://schemas.openxmlformats.org/officeDocument/2006/relationships/chart" Target="../charts/chart2.xml"/><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314324"/>
            <a:ext cx="9144000" cy="2023145"/>
          </a:xfrm>
        </p:spPr>
        <p:txBody>
          <a:bodyPr>
            <a:normAutofit fontScale="90000"/>
          </a:bodyPr>
          <a:lstStyle/>
          <a:p>
            <a:r>
              <a:rPr lang="en-GB" sz="3600" b="1" dirty="0" smtClean="0">
                <a:solidFill>
                  <a:srgbClr val="0000FF"/>
                </a:solidFill>
              </a:rPr>
              <a:t/>
            </a:r>
            <a:br>
              <a:rPr lang="en-GB" sz="3600" b="1" dirty="0" smtClean="0">
                <a:solidFill>
                  <a:srgbClr val="0000FF"/>
                </a:solidFill>
              </a:rPr>
            </a:br>
            <a:r>
              <a:rPr lang="en-GB" sz="3600" b="1" dirty="0" smtClean="0">
                <a:solidFill>
                  <a:srgbClr val="0000FF"/>
                </a:solidFill>
              </a:rPr>
              <a:t/>
            </a:r>
            <a:br>
              <a:rPr lang="en-GB" sz="3600" b="1" dirty="0" smtClean="0">
                <a:solidFill>
                  <a:srgbClr val="0000FF"/>
                </a:solidFill>
              </a:rPr>
            </a:br>
            <a:r>
              <a:rPr lang="en-GB" sz="3600" b="1" dirty="0">
                <a:solidFill>
                  <a:srgbClr val="0000FF"/>
                </a:solidFill>
              </a:rPr>
              <a:t/>
            </a:r>
            <a:br>
              <a:rPr lang="en-GB" sz="3600" b="1" dirty="0">
                <a:solidFill>
                  <a:srgbClr val="0000FF"/>
                </a:solidFill>
              </a:rPr>
            </a:br>
            <a:r>
              <a:rPr lang="fr-FR" b="1" dirty="0" smtClean="0">
                <a:solidFill>
                  <a:srgbClr val="0000FF"/>
                </a:solidFill>
              </a:rPr>
              <a:t>Institut Jacques Monod (IJM)</a:t>
            </a:r>
            <a:br>
              <a:rPr lang="fr-FR" b="1" dirty="0" smtClean="0">
                <a:solidFill>
                  <a:srgbClr val="0000FF"/>
                </a:solidFill>
              </a:rPr>
            </a:br>
            <a:r>
              <a:rPr lang="fr-FR" b="1" dirty="0" smtClean="0">
                <a:solidFill>
                  <a:srgbClr val="0000FF"/>
                </a:solidFill>
              </a:rPr>
              <a:t/>
            </a:r>
            <a:br>
              <a:rPr lang="fr-FR" b="1" dirty="0" smtClean="0">
                <a:solidFill>
                  <a:srgbClr val="0000FF"/>
                </a:solidFill>
              </a:rPr>
            </a:br>
            <a:r>
              <a:rPr lang="fr-FR" sz="3600" b="1" i="1" dirty="0" smtClean="0">
                <a:solidFill>
                  <a:srgbClr val="0000FF"/>
                </a:solidFill>
              </a:rPr>
              <a:t>UMR 7592 CNRS-UNIVERSITÉ  PARIS DIDEROT</a:t>
            </a:r>
            <a:br>
              <a:rPr lang="fr-FR" sz="3600" b="1" i="1" dirty="0" smtClean="0">
                <a:solidFill>
                  <a:srgbClr val="0000FF"/>
                </a:solidFill>
              </a:rPr>
            </a:br>
            <a:r>
              <a:rPr lang="en-GB" sz="3600" b="1" i="1" dirty="0" smtClean="0">
                <a:solidFill>
                  <a:srgbClr val="0000FF"/>
                </a:solidFill>
              </a:rPr>
              <a:t/>
            </a:r>
            <a:br>
              <a:rPr lang="en-GB" sz="3600" b="1" i="1" dirty="0" smtClean="0">
                <a:solidFill>
                  <a:srgbClr val="0000FF"/>
                </a:solidFill>
              </a:rPr>
            </a:br>
            <a:r>
              <a:rPr lang="en-GB" sz="3600" b="1" i="1" dirty="0">
                <a:solidFill>
                  <a:srgbClr val="0000FF"/>
                </a:solidFill>
              </a:rPr>
              <a:t/>
            </a:r>
            <a:br>
              <a:rPr lang="en-GB" sz="3600" b="1" i="1" dirty="0">
                <a:solidFill>
                  <a:srgbClr val="0000FF"/>
                </a:solidFill>
              </a:rPr>
            </a:br>
            <a:r>
              <a:rPr lang="fr-FR" sz="2700" b="1" dirty="0" smtClean="0"/>
              <a:t>Présentation du </a:t>
            </a:r>
            <a:r>
              <a:rPr lang="fr-FR" sz="2700" b="1" i="1" dirty="0" smtClean="0"/>
              <a:t>23 mars 2016</a:t>
            </a:r>
            <a:br>
              <a:rPr lang="fr-FR" sz="2700" b="1" i="1" dirty="0" smtClean="0"/>
            </a:br>
            <a:r>
              <a:rPr lang="fr-FR" sz="2700" b="1" i="1" dirty="0" smtClean="0"/>
              <a:t>Giuseppe BALDACCI</a:t>
            </a:r>
            <a:br>
              <a:rPr lang="fr-FR" sz="2700" b="1" i="1" dirty="0" smtClean="0"/>
            </a:br>
            <a:r>
              <a:rPr lang="fr-FR" sz="2700" b="1" i="1" dirty="0" smtClean="0"/>
              <a:t>Directeur </a:t>
            </a:r>
            <a:endParaRPr lang="fr-FR" sz="4000" b="1" dirty="0">
              <a:solidFill>
                <a:srgbClr val="0000FF"/>
              </a:solidFill>
            </a:endParaRPr>
          </a:p>
        </p:txBody>
      </p:sp>
      <p:sp>
        <p:nvSpPr>
          <p:cNvPr id="6" name="ZoneTexte 5"/>
          <p:cNvSpPr txBox="1"/>
          <p:nvPr/>
        </p:nvSpPr>
        <p:spPr>
          <a:xfrm>
            <a:off x="4585368" y="5200316"/>
            <a:ext cx="184666" cy="369332"/>
          </a:xfrm>
          <a:prstGeom prst="rect">
            <a:avLst/>
          </a:prstGeom>
          <a:noFill/>
        </p:spPr>
        <p:txBody>
          <a:bodyPr wrap="none" rtlCol="0">
            <a:spAutoFit/>
          </a:bodyPr>
          <a:lstStyle/>
          <a:p>
            <a:endParaRPr lang="en-GB"/>
          </a:p>
        </p:txBody>
      </p:sp>
      <p:pic>
        <p:nvPicPr>
          <p:cNvPr id="8" name="Imag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109118" y="5428916"/>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age 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46801" y="5410200"/>
            <a:ext cx="1004888"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Image 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810631" y="5410200"/>
            <a:ext cx="133337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Image 4" descr="220px-Denis_Diderot_111.PNG"/>
          <p:cNvPicPr>
            <a:picLocks noChangeAspect="1"/>
          </p:cNvPicPr>
          <p:nvPr/>
        </p:nvPicPr>
        <p:blipFill>
          <a:blip r:embed="rId6">
            <a:alphaModFix amt="80000"/>
            <a:extLst>
              <a:ext uri="{28A0092B-C50C-407E-A947-70E740481C1C}">
                <a14:useLocalDpi xmlns:a14="http://schemas.microsoft.com/office/drawing/2010/main" val="0"/>
              </a:ext>
            </a:extLst>
          </a:blip>
          <a:stretch>
            <a:fillRect/>
          </a:stretch>
        </p:blipFill>
        <p:spPr>
          <a:xfrm>
            <a:off x="1570789" y="5014274"/>
            <a:ext cx="1485787" cy="1843726"/>
          </a:xfrm>
          <a:prstGeom prst="rect">
            <a:avLst/>
          </a:prstGeom>
        </p:spPr>
      </p:pic>
      <p:pic>
        <p:nvPicPr>
          <p:cNvPr id="10" name="Image 9" descr="Monod.jpg"/>
          <p:cNvPicPr>
            <a:picLocks noChangeAspect="1"/>
          </p:cNvPicPr>
          <p:nvPr/>
        </p:nvPicPr>
        <p:blipFill>
          <a:blip r:embed="rId7">
            <a:alphaModFix amt="80000"/>
            <a:extLst>
              <a:ext uri="{28A0092B-C50C-407E-A947-70E740481C1C}">
                <a14:useLocalDpi xmlns:a14="http://schemas.microsoft.com/office/drawing/2010/main" val="0"/>
              </a:ext>
            </a:extLst>
          </a:blip>
          <a:stretch>
            <a:fillRect/>
          </a:stretch>
        </p:blipFill>
        <p:spPr>
          <a:xfrm>
            <a:off x="5842122" y="5014274"/>
            <a:ext cx="1460377" cy="1843726"/>
          </a:xfrm>
          <a:prstGeom prst="rect">
            <a:avLst/>
          </a:prstGeom>
        </p:spPr>
      </p:pic>
      <p:sp>
        <p:nvSpPr>
          <p:cNvPr id="12" name="ZoneTexte 11"/>
          <p:cNvSpPr txBox="1"/>
          <p:nvPr/>
        </p:nvSpPr>
        <p:spPr>
          <a:xfrm>
            <a:off x="1570788" y="4670342"/>
            <a:ext cx="1485787" cy="369332"/>
          </a:xfrm>
          <a:prstGeom prst="rect">
            <a:avLst/>
          </a:prstGeom>
          <a:noFill/>
        </p:spPr>
        <p:txBody>
          <a:bodyPr wrap="square" rtlCol="0">
            <a:spAutoFit/>
          </a:bodyPr>
          <a:lstStyle/>
          <a:p>
            <a:r>
              <a:rPr lang="fr-FR" dirty="0" smtClean="0"/>
              <a:t>Denis Diderot</a:t>
            </a:r>
            <a:endParaRPr lang="fr-FR" dirty="0"/>
          </a:p>
        </p:txBody>
      </p:sp>
      <p:sp>
        <p:nvSpPr>
          <p:cNvPr id="15" name="ZoneTexte 14"/>
          <p:cNvSpPr txBox="1"/>
          <p:nvPr/>
        </p:nvSpPr>
        <p:spPr>
          <a:xfrm>
            <a:off x="5639052" y="4670343"/>
            <a:ext cx="2044447" cy="369332"/>
          </a:xfrm>
          <a:prstGeom prst="rect">
            <a:avLst/>
          </a:prstGeom>
          <a:noFill/>
        </p:spPr>
        <p:txBody>
          <a:bodyPr wrap="square" rtlCol="0">
            <a:spAutoFit/>
          </a:bodyPr>
          <a:lstStyle/>
          <a:p>
            <a:r>
              <a:rPr lang="fr-FR" dirty="0"/>
              <a:t> </a:t>
            </a:r>
            <a:r>
              <a:rPr lang="fr-FR" dirty="0" smtClean="0"/>
              <a:t> Jacques Monod</a:t>
            </a:r>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35D0746E-D56F-7D42-80C3-4B52BB5DBF5E}" type="slidenum">
              <a:rPr lang="fr-FR" smtClean="0"/>
              <a:t>1</a:t>
            </a:fld>
            <a:endParaRPr lang="fr-FR"/>
          </a:p>
        </p:txBody>
      </p:sp>
      <p:sp>
        <p:nvSpPr>
          <p:cNvPr id="7" name="Espace réservé de la date 6"/>
          <p:cNvSpPr>
            <a:spLocks noGrp="1"/>
          </p:cNvSpPr>
          <p:nvPr>
            <p:ph type="dt" sz="half" idx="10"/>
          </p:nvPr>
        </p:nvSpPr>
        <p:spPr/>
        <p:txBody>
          <a:bodyPr/>
          <a:lstStyle/>
          <a:p>
            <a:r>
              <a:rPr lang="fr-FR" smtClean="0"/>
              <a:t>23 mars 2016</a:t>
            </a:r>
            <a:endParaRPr lang="fr-FR"/>
          </a:p>
        </p:txBody>
      </p:sp>
    </p:spTree>
    <p:extLst>
      <p:ext uri="{BB962C8B-B14F-4D97-AF65-F5344CB8AC3E}">
        <p14:creationId xmlns:p14="http://schemas.microsoft.com/office/powerpoint/2010/main" val="96598683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07833"/>
            <a:ext cx="8229600" cy="1143000"/>
          </a:xfrm>
        </p:spPr>
        <p:txBody>
          <a:bodyPr/>
          <a:lstStyle/>
          <a:p>
            <a:r>
              <a:rPr lang="fr-FR" b="1" dirty="0" smtClean="0">
                <a:solidFill>
                  <a:srgbClr val="0000FF"/>
                </a:solidFill>
              </a:rPr>
              <a:t>Les </a:t>
            </a:r>
            <a:r>
              <a:rPr lang="fr-FR" b="1" dirty="0" smtClean="0">
                <a:solidFill>
                  <a:srgbClr val="0000FF"/>
                </a:solidFill>
              </a:rPr>
              <a:t>31 équipes </a:t>
            </a:r>
            <a:r>
              <a:rPr lang="fr-FR" b="1" dirty="0" smtClean="0">
                <a:solidFill>
                  <a:srgbClr val="0000FF"/>
                </a:solidFill>
              </a:rPr>
              <a:t>de l’IJM</a:t>
            </a:r>
            <a:endParaRPr lang="fr-FR" dirty="0"/>
          </a:p>
        </p:txBody>
      </p:sp>
      <p:pic>
        <p:nvPicPr>
          <p:cNvPr id="7" name="Espace réservé du contenu 6" descr="Capture d’écran 2016-03-21 à 17.28.43.png"/>
          <p:cNvPicPr>
            <a:picLocks noGrp="1" noChangeAspect="1"/>
          </p:cNvPicPr>
          <p:nvPr>
            <p:ph idx="1"/>
          </p:nvPr>
        </p:nvPicPr>
        <p:blipFill rotWithShape="1">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t="128" b="128"/>
          <a:stretch/>
        </p:blipFill>
        <p:spPr>
          <a:xfrm>
            <a:off x="993913" y="921510"/>
            <a:ext cx="6670115" cy="5434840"/>
          </a:xfrm>
        </p:spPr>
      </p:pic>
      <p:sp>
        <p:nvSpPr>
          <p:cNvPr id="4" name="Espace réservé de la date 3"/>
          <p:cNvSpPr>
            <a:spLocks noGrp="1"/>
          </p:cNvSpPr>
          <p:nvPr>
            <p:ph type="dt" sz="half" idx="10"/>
          </p:nvPr>
        </p:nvSpPr>
        <p:spPr/>
        <p:txBody>
          <a:bodyPr/>
          <a:lstStyle/>
          <a:p>
            <a:r>
              <a:rPr lang="fr-FR" smtClean="0"/>
              <a:t>23 mars 2016</a:t>
            </a:r>
            <a:endParaRPr lang="fr-FR"/>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35D0746E-D56F-7D42-80C3-4B52BB5DBF5E}" type="slidenum">
              <a:rPr lang="fr-FR" smtClean="0"/>
              <a:t>10</a:t>
            </a:fld>
            <a:endParaRPr lang="fr-FR" dirty="0"/>
          </a:p>
        </p:txBody>
      </p:sp>
      <p:pic>
        <p:nvPicPr>
          <p:cNvPr id="8" name="Image 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087330" y="5587628"/>
            <a:ext cx="1052660" cy="1270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1178444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er 5"/>
          <p:cNvGrpSpPr/>
          <p:nvPr/>
        </p:nvGrpSpPr>
        <p:grpSpPr>
          <a:xfrm>
            <a:off x="635000" y="1193800"/>
            <a:ext cx="8509000" cy="5664200"/>
            <a:chOff x="635000" y="1193800"/>
            <a:chExt cx="8509000" cy="5664200"/>
          </a:xfrm>
        </p:grpSpPr>
        <p:sp>
          <p:nvSpPr>
            <p:cNvPr id="46" name="Rectangle 45"/>
            <p:cNvSpPr/>
            <p:nvPr/>
          </p:nvSpPr>
          <p:spPr>
            <a:xfrm>
              <a:off x="635000" y="1193800"/>
              <a:ext cx="7443788" cy="4813300"/>
            </a:xfrm>
            <a:prstGeom prst="rect">
              <a:avLst/>
            </a:prstGeom>
            <a:noFill/>
            <a:ln w="38100" cap="flat" cmpd="sng" algn="ctr">
              <a:solidFill>
                <a:srgbClr val="C23B40"/>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55" name="Rounded Rectangle 3"/>
            <p:cNvSpPr/>
            <p:nvPr/>
          </p:nvSpPr>
          <p:spPr>
            <a:xfrm>
              <a:off x="1484314" y="3162973"/>
              <a:ext cx="1493837" cy="1014534"/>
            </a:xfrm>
            <a:prstGeom prst="roundRect">
              <a:avLst/>
            </a:prstGeom>
            <a:solidFill>
              <a:srgbClr val="3366FF">
                <a:alpha val="68000"/>
              </a:srgbClr>
            </a:solidFill>
            <a:ln w="38100"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solidFill>
                  <a:schemeClr val="tx1"/>
                </a:solidFill>
              </a:endParaRPr>
            </a:p>
          </p:txBody>
        </p:sp>
        <p:sp>
          <p:nvSpPr>
            <p:cNvPr id="56" name="Rounded Rectangle 56"/>
            <p:cNvSpPr/>
            <p:nvPr/>
          </p:nvSpPr>
          <p:spPr>
            <a:xfrm>
              <a:off x="3043238" y="3164737"/>
              <a:ext cx="1412875" cy="1012769"/>
            </a:xfrm>
            <a:prstGeom prst="roundRect">
              <a:avLst/>
            </a:prstGeom>
            <a:solidFill>
              <a:srgbClr val="008000">
                <a:alpha val="46000"/>
              </a:srgbClr>
            </a:solidFill>
            <a:ln w="38100"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57" name="Rounded Rectangle 57"/>
            <p:cNvSpPr/>
            <p:nvPr/>
          </p:nvSpPr>
          <p:spPr>
            <a:xfrm>
              <a:off x="4591050" y="3164561"/>
              <a:ext cx="1395413" cy="1014534"/>
            </a:xfrm>
            <a:prstGeom prst="roundRect">
              <a:avLst/>
            </a:prstGeom>
            <a:solidFill>
              <a:schemeClr val="accent6">
                <a:lumMod val="60000"/>
                <a:lumOff val="40000"/>
              </a:schemeClr>
            </a:solidFill>
            <a:ln w="38100"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72" name="Rectangle 57"/>
            <p:cNvSpPr>
              <a:spLocks noChangeArrowheads="1"/>
            </p:cNvSpPr>
            <p:nvPr/>
          </p:nvSpPr>
          <p:spPr bwMode="auto">
            <a:xfrm>
              <a:off x="1489075" y="3351212"/>
              <a:ext cx="1457325"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1400" b="1" dirty="0" err="1">
                  <a:solidFill>
                    <a:srgbClr val="000000"/>
                  </a:solidFill>
                  <a:latin typeface="Arial" charset="0"/>
                </a:rPr>
                <a:t>Dynamique</a:t>
              </a:r>
              <a:r>
                <a:rPr lang="en-US" sz="1400" b="1" dirty="0">
                  <a:solidFill>
                    <a:srgbClr val="000000"/>
                  </a:solidFill>
                  <a:latin typeface="Arial" charset="0"/>
                </a:rPr>
                <a:t> du </a:t>
              </a:r>
              <a:r>
                <a:rPr lang="en-US" sz="1400" b="1" dirty="0" err="1">
                  <a:solidFill>
                    <a:srgbClr val="000000"/>
                  </a:solidFill>
                  <a:latin typeface="Arial" charset="0"/>
                </a:rPr>
                <a:t>génome</a:t>
              </a:r>
              <a:r>
                <a:rPr lang="en-US" sz="1400" b="1" dirty="0">
                  <a:solidFill>
                    <a:srgbClr val="000000"/>
                  </a:solidFill>
                  <a:latin typeface="Arial" charset="0"/>
                </a:rPr>
                <a:t> et des chromosomes</a:t>
              </a:r>
              <a:endParaRPr lang="en-US" sz="1400" b="1" dirty="0">
                <a:solidFill>
                  <a:srgbClr val="000000"/>
                </a:solidFill>
              </a:endParaRPr>
            </a:p>
          </p:txBody>
        </p:sp>
        <p:sp>
          <p:nvSpPr>
            <p:cNvPr id="2073" name="Rectangle 58"/>
            <p:cNvSpPr>
              <a:spLocks noChangeArrowheads="1"/>
            </p:cNvSpPr>
            <p:nvPr/>
          </p:nvSpPr>
          <p:spPr bwMode="auto">
            <a:xfrm>
              <a:off x="3124200" y="3257550"/>
              <a:ext cx="1330325"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1400" b="1" dirty="0" err="1">
                  <a:solidFill>
                    <a:srgbClr val="000000"/>
                  </a:solidFill>
                  <a:latin typeface="Arial" charset="0"/>
                </a:rPr>
                <a:t>Dynamique</a:t>
              </a:r>
              <a:r>
                <a:rPr lang="en-US" sz="1400" b="1" dirty="0">
                  <a:solidFill>
                    <a:srgbClr val="000000"/>
                  </a:solidFill>
                  <a:latin typeface="Arial" charset="0"/>
                </a:rPr>
                <a:t> </a:t>
              </a:r>
              <a:r>
                <a:rPr lang="en-US" sz="1400" b="1" dirty="0" err="1">
                  <a:solidFill>
                    <a:srgbClr val="000000"/>
                  </a:solidFill>
                  <a:latin typeface="Arial" charset="0"/>
                </a:rPr>
                <a:t>cellulaire</a:t>
              </a:r>
              <a:r>
                <a:rPr lang="en-US" sz="1400" b="1" dirty="0">
                  <a:solidFill>
                    <a:srgbClr val="000000"/>
                  </a:solidFill>
                  <a:latin typeface="Arial" charset="0"/>
                </a:rPr>
                <a:t> et </a:t>
              </a:r>
              <a:r>
                <a:rPr lang="en-US" sz="1400" b="1" dirty="0" err="1">
                  <a:solidFill>
                    <a:srgbClr val="000000"/>
                  </a:solidFill>
                  <a:latin typeface="Arial" charset="0"/>
                </a:rPr>
                <a:t>signalisation</a:t>
              </a:r>
              <a:endParaRPr lang="en-US" sz="1400" b="1" dirty="0">
                <a:solidFill>
                  <a:srgbClr val="000000"/>
                </a:solidFill>
              </a:endParaRPr>
            </a:p>
          </p:txBody>
        </p:sp>
        <p:sp>
          <p:nvSpPr>
            <p:cNvPr id="2074" name="Rectangle 59"/>
            <p:cNvSpPr>
              <a:spLocks noChangeArrowheads="1"/>
            </p:cNvSpPr>
            <p:nvPr/>
          </p:nvSpPr>
          <p:spPr bwMode="auto">
            <a:xfrm>
              <a:off x="4456113" y="3389312"/>
              <a:ext cx="169068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n-US" sz="1400" b="1" dirty="0" err="1">
                  <a:latin typeface="Arial" charset="0"/>
                </a:rPr>
                <a:t>Développement</a:t>
              </a:r>
              <a:r>
                <a:rPr lang="en-US" sz="1400" b="1" dirty="0">
                  <a:latin typeface="Arial" charset="0"/>
                </a:rPr>
                <a:t> et </a:t>
              </a:r>
              <a:r>
                <a:rPr lang="en-US" sz="1400" b="1" dirty="0" err="1">
                  <a:latin typeface="Arial" charset="0"/>
                </a:rPr>
                <a:t>évolution</a:t>
              </a:r>
              <a:endParaRPr lang="en-US" sz="1400" b="1" dirty="0"/>
            </a:p>
          </p:txBody>
        </p:sp>
        <p:sp>
          <p:nvSpPr>
            <p:cNvPr id="61" name="Rounded Rectangle 61"/>
            <p:cNvSpPr/>
            <p:nvPr/>
          </p:nvSpPr>
          <p:spPr>
            <a:xfrm>
              <a:off x="1450975" y="4747044"/>
              <a:ext cx="4552950" cy="375819"/>
            </a:xfrm>
            <a:prstGeom prst="roundRect">
              <a:avLst/>
            </a:prstGeom>
            <a:solidFill>
              <a:schemeClr val="bg1">
                <a:lumMod val="75000"/>
              </a:schemeClr>
            </a:solidFill>
            <a:ln w="38100"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62" name="Rounded Rectangle 62"/>
            <p:cNvSpPr/>
            <p:nvPr/>
          </p:nvSpPr>
          <p:spPr>
            <a:xfrm>
              <a:off x="1468438" y="4262857"/>
              <a:ext cx="4535487" cy="375818"/>
            </a:xfrm>
            <a:prstGeom prst="roundRect">
              <a:avLst/>
            </a:prstGeom>
            <a:solidFill>
              <a:srgbClr val="9D0B9D">
                <a:alpha val="30000"/>
              </a:srgbClr>
            </a:solidFill>
            <a:ln w="38100"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77" name="Rectangle 62"/>
            <p:cNvSpPr>
              <a:spLocks noChangeArrowheads="1"/>
            </p:cNvSpPr>
            <p:nvPr/>
          </p:nvSpPr>
          <p:spPr bwMode="auto">
            <a:xfrm>
              <a:off x="1928813" y="4773611"/>
              <a:ext cx="36925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1400" b="1" dirty="0" err="1">
                  <a:solidFill>
                    <a:srgbClr val="000000"/>
                  </a:solidFill>
                  <a:latin typeface="Arial" charset="0"/>
                </a:rPr>
                <a:t>Biologie</a:t>
              </a:r>
              <a:r>
                <a:rPr lang="en-US" sz="1400" b="1" dirty="0">
                  <a:solidFill>
                    <a:srgbClr val="000000"/>
                  </a:solidFill>
                  <a:latin typeface="Arial" charset="0"/>
                </a:rPr>
                <a:t> quantitative et </a:t>
              </a:r>
              <a:r>
                <a:rPr lang="en-US" sz="1400" b="1" dirty="0" err="1">
                  <a:solidFill>
                    <a:srgbClr val="000000"/>
                  </a:solidFill>
                  <a:latin typeface="Arial" charset="0"/>
                </a:rPr>
                <a:t>modélisation</a:t>
              </a:r>
              <a:endParaRPr lang="en-US" sz="1400" b="1" dirty="0">
                <a:solidFill>
                  <a:srgbClr val="000000"/>
                </a:solidFill>
              </a:endParaRPr>
            </a:p>
          </p:txBody>
        </p:sp>
        <p:sp>
          <p:nvSpPr>
            <p:cNvPr id="2078" name="Rectangle 63"/>
            <p:cNvSpPr>
              <a:spLocks noChangeArrowheads="1"/>
            </p:cNvSpPr>
            <p:nvPr/>
          </p:nvSpPr>
          <p:spPr bwMode="auto">
            <a:xfrm>
              <a:off x="1674813" y="4344987"/>
              <a:ext cx="43053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1400" b="1" dirty="0">
                  <a:latin typeface="Arial" charset="0"/>
                </a:rPr>
                <a:t>Pathologies </a:t>
              </a:r>
              <a:r>
                <a:rPr lang="en-US" sz="1400" b="1" dirty="0" err="1">
                  <a:latin typeface="Arial" charset="0"/>
                </a:rPr>
                <a:t>moléculaires</a:t>
              </a:r>
              <a:r>
                <a:rPr lang="en-US" sz="1400" b="1" dirty="0">
                  <a:latin typeface="Arial" charset="0"/>
                </a:rPr>
                <a:t> et </a:t>
              </a:r>
              <a:r>
                <a:rPr lang="en-US" sz="1400" b="1" dirty="0" err="1">
                  <a:latin typeface="Arial" charset="0"/>
                </a:rPr>
                <a:t>cellulaires</a:t>
              </a:r>
              <a:endParaRPr lang="en-US" sz="1400" b="1" dirty="0"/>
            </a:p>
          </p:txBody>
        </p:sp>
        <p:sp>
          <p:nvSpPr>
            <p:cNvPr id="48" name="Rounded Rectangle 48"/>
            <p:cNvSpPr/>
            <p:nvPr/>
          </p:nvSpPr>
          <p:spPr>
            <a:xfrm>
              <a:off x="6302375" y="3204128"/>
              <a:ext cx="1460501" cy="516972"/>
            </a:xfrm>
            <a:prstGeom prst="roundRect">
              <a:avLst/>
            </a:prstGeom>
            <a:solidFill>
              <a:srgbClr val="FFFFFF"/>
            </a:solidFill>
            <a:ln w="1905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80" name="Rectangle 48"/>
            <p:cNvSpPr>
              <a:spLocks noChangeArrowheads="1"/>
            </p:cNvSpPr>
            <p:nvPr/>
          </p:nvSpPr>
          <p:spPr bwMode="auto">
            <a:xfrm>
              <a:off x="6442426" y="3255962"/>
              <a:ext cx="12334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1200" b="1" dirty="0" err="1" smtClean="0">
                  <a:latin typeface="Arial" charset="0"/>
                </a:rPr>
                <a:t>Imagerie</a:t>
              </a:r>
              <a:r>
                <a:rPr lang="en-US" sz="1200" b="1" dirty="0" smtClean="0">
                  <a:latin typeface="Arial" charset="0"/>
                </a:rPr>
                <a:t> </a:t>
              </a:r>
              <a:r>
                <a:rPr lang="en-US" sz="1200" b="1" dirty="0" err="1" smtClean="0">
                  <a:latin typeface="Arial" charset="0"/>
                </a:rPr>
                <a:t>cellulaire</a:t>
              </a:r>
              <a:endParaRPr lang="en-US" sz="1200" b="1" dirty="0"/>
            </a:p>
          </p:txBody>
        </p:sp>
        <p:sp>
          <p:nvSpPr>
            <p:cNvPr id="50" name="Rounded Rectangle 50"/>
            <p:cNvSpPr/>
            <p:nvPr/>
          </p:nvSpPr>
          <p:spPr>
            <a:xfrm>
              <a:off x="6302375" y="3788883"/>
              <a:ext cx="1493838" cy="432279"/>
            </a:xfrm>
            <a:prstGeom prst="roundRect">
              <a:avLst/>
            </a:prstGeom>
            <a:solidFill>
              <a:srgbClr val="FFFFFF"/>
            </a:solidFill>
            <a:ln w="1905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82" name="Rectangle 50"/>
            <p:cNvSpPr>
              <a:spLocks noChangeArrowheads="1"/>
            </p:cNvSpPr>
            <p:nvPr/>
          </p:nvSpPr>
          <p:spPr bwMode="auto">
            <a:xfrm>
              <a:off x="6432550" y="3933825"/>
              <a:ext cx="1233488"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1200" b="1" dirty="0" err="1" smtClean="0">
                  <a:latin typeface="Arial" charset="0"/>
                </a:rPr>
                <a:t>Protéomique</a:t>
              </a:r>
              <a:endParaRPr lang="en-US" sz="1200" b="1" dirty="0"/>
            </a:p>
          </p:txBody>
        </p:sp>
        <p:sp>
          <p:nvSpPr>
            <p:cNvPr id="52" name="Rounded Rectangle 52"/>
            <p:cNvSpPr/>
            <p:nvPr/>
          </p:nvSpPr>
          <p:spPr>
            <a:xfrm>
              <a:off x="6302375" y="4301645"/>
              <a:ext cx="1493838" cy="432280"/>
            </a:xfrm>
            <a:prstGeom prst="roundRect">
              <a:avLst/>
            </a:prstGeom>
            <a:solidFill>
              <a:srgbClr val="FFFFFF"/>
            </a:solidFill>
            <a:ln w="1905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84" name="Rectangle 52"/>
            <p:cNvSpPr>
              <a:spLocks noChangeArrowheads="1"/>
            </p:cNvSpPr>
            <p:nvPr/>
          </p:nvSpPr>
          <p:spPr bwMode="auto">
            <a:xfrm>
              <a:off x="6269038" y="4438649"/>
              <a:ext cx="156051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1200" b="1" dirty="0" err="1" smtClean="0">
                  <a:latin typeface="Arial" charset="0"/>
                </a:rPr>
                <a:t>Génomique</a:t>
              </a:r>
              <a:endParaRPr lang="en-US" sz="1200" b="1" dirty="0"/>
            </a:p>
          </p:txBody>
        </p:sp>
        <p:sp>
          <p:nvSpPr>
            <p:cNvPr id="54" name="Rectangle 53"/>
            <p:cNvSpPr/>
            <p:nvPr/>
          </p:nvSpPr>
          <p:spPr>
            <a:xfrm>
              <a:off x="6029930" y="2302474"/>
              <a:ext cx="2057400" cy="369332"/>
            </a:xfrm>
            <a:prstGeom prst="rect">
              <a:avLst/>
            </a:prstGeom>
          </p:spPr>
          <p:txBody>
            <a:bodyPr>
              <a:spAutoFit/>
            </a:bodyPr>
            <a:lstStyle/>
            <a:p>
              <a:pPr algn="ctr" fontAlgn="auto">
                <a:spcBef>
                  <a:spcPts val="0"/>
                </a:spcBef>
                <a:spcAft>
                  <a:spcPts val="0"/>
                </a:spcAft>
                <a:defRPr/>
              </a:pPr>
              <a:r>
                <a:rPr lang="en-US" b="1" cap="all" dirty="0" err="1" smtClean="0">
                  <a:solidFill>
                    <a:srgbClr val="000000"/>
                  </a:solidFill>
                  <a:ea typeface="+mn-ea"/>
                  <a:cs typeface="+mn-cs"/>
                </a:rPr>
                <a:t>Plateformes</a:t>
              </a:r>
              <a:endParaRPr lang="en-US" b="1" cap="all" dirty="0">
                <a:solidFill>
                  <a:srgbClr val="000000"/>
                </a:solidFill>
                <a:ea typeface="+mn-ea"/>
                <a:cs typeface="+mn-cs"/>
              </a:endParaRPr>
            </a:p>
          </p:txBody>
        </p:sp>
        <p:pic>
          <p:nvPicPr>
            <p:cNvPr id="60" name="Image 5"/>
            <p:cNvPicPr>
              <a:picLocks noChangeAspect="1"/>
            </p:cNvPicPr>
            <p:nvPr/>
          </p:nvPicPr>
          <p:blipFill>
            <a:blip r:embed="rId2">
              <a:lum contrast="20000"/>
              <a:extLst>
                <a:ext uri="{28A0092B-C50C-407E-A947-70E740481C1C}">
                  <a14:useLocalDpi xmlns:a14="http://schemas.microsoft.com/office/drawing/2010/main" val="0"/>
                </a:ext>
              </a:extLst>
            </a:blip>
            <a:srcRect/>
            <a:stretch>
              <a:fillRect/>
            </a:stretch>
          </p:blipFill>
          <p:spPr bwMode="auto">
            <a:xfrm>
              <a:off x="8153400" y="5661733"/>
              <a:ext cx="990600" cy="11962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Rounded Rectangle 48"/>
            <p:cNvSpPr/>
            <p:nvPr/>
          </p:nvSpPr>
          <p:spPr>
            <a:xfrm>
              <a:off x="6302375" y="4843775"/>
              <a:ext cx="1493838" cy="432280"/>
            </a:xfrm>
            <a:prstGeom prst="roundRect">
              <a:avLst/>
            </a:prstGeom>
            <a:solidFill>
              <a:srgbClr val="FFFFFF"/>
            </a:solidFill>
            <a:ln w="1905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900" smtClean="0"/>
                <a:t>Animal </a:t>
              </a:r>
              <a:endParaRPr lang="en-US" sz="900"/>
            </a:p>
          </p:txBody>
        </p:sp>
        <p:sp>
          <p:nvSpPr>
            <p:cNvPr id="5" name="ZoneTexte 4"/>
            <p:cNvSpPr txBox="1"/>
            <p:nvPr/>
          </p:nvSpPr>
          <p:spPr>
            <a:xfrm>
              <a:off x="6442426" y="4908845"/>
              <a:ext cx="1094095" cy="276999"/>
            </a:xfrm>
            <a:prstGeom prst="rect">
              <a:avLst/>
            </a:prstGeom>
            <a:noFill/>
          </p:spPr>
          <p:txBody>
            <a:bodyPr wrap="none" rtlCol="0">
              <a:spAutoFit/>
            </a:bodyPr>
            <a:lstStyle/>
            <a:p>
              <a:r>
                <a:rPr lang="en-US" sz="1200" b="1" dirty="0" smtClean="0">
                  <a:latin typeface="Arial Bold"/>
                  <a:cs typeface="Arial Bold"/>
                </a:rPr>
                <a:t>   </a:t>
              </a:r>
              <a:r>
                <a:rPr lang="en-US" sz="1200" b="1" dirty="0" err="1" smtClean="0">
                  <a:latin typeface="Arial Bold"/>
                  <a:cs typeface="Arial Bold"/>
                </a:rPr>
                <a:t>Animalerie</a:t>
              </a:r>
              <a:endParaRPr lang="en-US" sz="1200" b="1" dirty="0">
                <a:latin typeface="Arial Bold"/>
                <a:cs typeface="Arial Bold"/>
              </a:endParaRPr>
            </a:p>
          </p:txBody>
        </p:sp>
        <p:sp>
          <p:nvSpPr>
            <p:cNvPr id="28" name="Rounded Rectangle 48"/>
            <p:cNvSpPr/>
            <p:nvPr/>
          </p:nvSpPr>
          <p:spPr>
            <a:xfrm>
              <a:off x="6269038" y="5286689"/>
              <a:ext cx="1493838" cy="432280"/>
            </a:xfrm>
            <a:prstGeom prst="roundRect">
              <a:avLst/>
            </a:prstGeom>
            <a:solidFill>
              <a:srgbClr val="FFFFFF"/>
            </a:solidFill>
            <a:ln w="1905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900" smtClean="0"/>
                <a:t>An</a:t>
              </a:r>
              <a:r>
                <a:rPr lang="en-US" sz="900" b="1" smtClean="0">
                  <a:latin typeface="Arial Bold"/>
                  <a:cs typeface="Arial Bold"/>
                </a:rPr>
                <a:t>Animal House</a:t>
              </a:r>
            </a:p>
            <a:p>
              <a:pPr algn="ctr">
                <a:defRPr/>
              </a:pPr>
              <a:r>
                <a:rPr lang="en-US" sz="900" b="1" smtClean="0">
                  <a:latin typeface="Arial Bold"/>
                  <a:cs typeface="Arial Bold"/>
                </a:rPr>
                <a:t>Animal House</a:t>
              </a:r>
            </a:p>
            <a:p>
              <a:pPr algn="ctr" fontAlgn="auto">
                <a:spcBef>
                  <a:spcPts val="0"/>
                </a:spcBef>
                <a:spcAft>
                  <a:spcPts val="0"/>
                </a:spcAft>
                <a:defRPr/>
              </a:pPr>
              <a:r>
                <a:rPr lang="en-US" sz="900" smtClean="0"/>
                <a:t>imal </a:t>
              </a:r>
              <a:endParaRPr lang="en-US" sz="900"/>
            </a:p>
          </p:txBody>
        </p:sp>
        <p:sp>
          <p:nvSpPr>
            <p:cNvPr id="7" name="ZoneTexte 6"/>
            <p:cNvSpPr txBox="1"/>
            <p:nvPr/>
          </p:nvSpPr>
          <p:spPr>
            <a:xfrm>
              <a:off x="6302375" y="5330031"/>
              <a:ext cx="1460501" cy="276999"/>
            </a:xfrm>
            <a:prstGeom prst="rect">
              <a:avLst/>
            </a:prstGeom>
            <a:noFill/>
          </p:spPr>
          <p:txBody>
            <a:bodyPr wrap="square" rtlCol="0">
              <a:spAutoFit/>
            </a:bodyPr>
            <a:lstStyle/>
            <a:p>
              <a:pPr algn="ctr"/>
              <a:r>
                <a:rPr lang="en-US" sz="1200" b="1" i="1" dirty="0" err="1" smtClean="0">
                  <a:latin typeface="Arial Bold"/>
                  <a:cs typeface="Arial Bold"/>
                </a:rPr>
                <a:t>Paléogénomique</a:t>
              </a:r>
              <a:endParaRPr lang="en-US" i="1" dirty="0"/>
            </a:p>
          </p:txBody>
        </p:sp>
        <p:sp>
          <p:nvSpPr>
            <p:cNvPr id="31" name="Rounded Rectangle 50"/>
            <p:cNvSpPr/>
            <p:nvPr/>
          </p:nvSpPr>
          <p:spPr>
            <a:xfrm>
              <a:off x="1617234" y="2266872"/>
              <a:ext cx="4386691" cy="432279"/>
            </a:xfrm>
            <a:prstGeom prst="roundRect">
              <a:avLst>
                <a:gd name="adj" fmla="val 0"/>
              </a:avLst>
            </a:prstGeom>
            <a:solidFill>
              <a:srgbClr val="FFFFFF"/>
            </a:solidFill>
            <a:ln w="1905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900" smtClean="0"/>
                <a:t>THET</a:t>
              </a:r>
              <a:endParaRPr lang="en-US" sz="900"/>
            </a:p>
          </p:txBody>
        </p:sp>
        <p:sp>
          <p:nvSpPr>
            <p:cNvPr id="10" name="ZoneTexte 9"/>
            <p:cNvSpPr txBox="1"/>
            <p:nvPr/>
          </p:nvSpPr>
          <p:spPr>
            <a:xfrm>
              <a:off x="1617233" y="2266872"/>
              <a:ext cx="4362879" cy="369332"/>
            </a:xfrm>
            <a:prstGeom prst="rect">
              <a:avLst/>
            </a:prstGeom>
            <a:noFill/>
          </p:spPr>
          <p:txBody>
            <a:bodyPr wrap="square" rtlCol="0">
              <a:spAutoFit/>
            </a:bodyPr>
            <a:lstStyle/>
            <a:p>
              <a:pPr algn="ctr"/>
              <a:r>
                <a:rPr lang="en-US" b="1" dirty="0" smtClean="0">
                  <a:solidFill>
                    <a:srgbClr val="000000"/>
                  </a:solidFill>
                </a:rPr>
                <a:t>T H E M E S</a:t>
              </a:r>
              <a:endParaRPr lang="en-US" b="1" dirty="0">
                <a:solidFill>
                  <a:srgbClr val="000000"/>
                </a:solidFill>
              </a:endParaRPr>
            </a:p>
          </p:txBody>
        </p:sp>
        <p:sp>
          <p:nvSpPr>
            <p:cNvPr id="12" name="ZoneTexte 11"/>
            <p:cNvSpPr txBox="1"/>
            <p:nvPr/>
          </p:nvSpPr>
          <p:spPr>
            <a:xfrm>
              <a:off x="1043846" y="4274758"/>
              <a:ext cx="407129" cy="881780"/>
            </a:xfrm>
            <a:prstGeom prst="rect">
              <a:avLst/>
            </a:prstGeom>
            <a:noFill/>
          </p:spPr>
          <p:txBody>
            <a:bodyPr wrap="square" rtlCol="0">
              <a:spAutoFit/>
            </a:bodyPr>
            <a:lstStyle/>
            <a:p>
              <a:pPr>
                <a:lnSpc>
                  <a:spcPct val="70000"/>
                </a:lnSpc>
              </a:pPr>
              <a:r>
                <a:rPr lang="en-US" b="1" dirty="0" smtClean="0">
                  <a:solidFill>
                    <a:srgbClr val="000000"/>
                  </a:solidFill>
                </a:rPr>
                <a:t>A</a:t>
              </a:r>
            </a:p>
            <a:p>
              <a:pPr>
                <a:lnSpc>
                  <a:spcPct val="70000"/>
                </a:lnSpc>
              </a:pPr>
              <a:r>
                <a:rPr lang="en-US" b="1" dirty="0" smtClean="0">
                  <a:solidFill>
                    <a:srgbClr val="000000"/>
                  </a:solidFill>
                </a:rPr>
                <a:t>X</a:t>
              </a:r>
            </a:p>
            <a:p>
              <a:pPr>
                <a:lnSpc>
                  <a:spcPct val="70000"/>
                </a:lnSpc>
              </a:pPr>
              <a:r>
                <a:rPr lang="en-US" b="1" dirty="0" smtClean="0">
                  <a:solidFill>
                    <a:srgbClr val="000000"/>
                  </a:solidFill>
                </a:rPr>
                <a:t>E</a:t>
              </a:r>
            </a:p>
            <a:p>
              <a:pPr>
                <a:lnSpc>
                  <a:spcPct val="70000"/>
                </a:lnSpc>
              </a:pPr>
              <a:r>
                <a:rPr lang="en-US" b="1" dirty="0" smtClean="0">
                  <a:solidFill>
                    <a:srgbClr val="000000"/>
                  </a:solidFill>
                </a:rPr>
                <a:t>S</a:t>
              </a:r>
              <a:endParaRPr lang="en-US" b="1" dirty="0">
                <a:solidFill>
                  <a:srgbClr val="000000"/>
                </a:solidFill>
              </a:endParaRPr>
            </a:p>
          </p:txBody>
        </p:sp>
        <p:pic>
          <p:nvPicPr>
            <p:cNvPr id="32" name="Imag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87330" y="5587628"/>
              <a:ext cx="1052660" cy="1270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 name="ZoneTexte 8"/>
          <p:cNvSpPr txBox="1"/>
          <p:nvPr/>
        </p:nvSpPr>
        <p:spPr>
          <a:xfrm>
            <a:off x="635000" y="215900"/>
            <a:ext cx="7452330" cy="1200329"/>
          </a:xfrm>
          <a:prstGeom prst="rect">
            <a:avLst/>
          </a:prstGeom>
          <a:noFill/>
        </p:spPr>
        <p:txBody>
          <a:bodyPr wrap="square" rtlCol="0">
            <a:spAutoFit/>
          </a:bodyPr>
          <a:lstStyle/>
          <a:p>
            <a:pPr algn="ctr"/>
            <a:r>
              <a:rPr lang="en-US" sz="4000" b="1" dirty="0">
                <a:solidFill>
                  <a:srgbClr val="0000FF"/>
                </a:solidFill>
              </a:rPr>
              <a:t>Themes et axes de </a:t>
            </a:r>
            <a:r>
              <a:rPr lang="en-US" sz="4000" b="1" dirty="0" err="1">
                <a:solidFill>
                  <a:srgbClr val="0000FF"/>
                </a:solidFill>
              </a:rPr>
              <a:t>recherche</a:t>
            </a:r>
            <a:endParaRPr lang="en-US" sz="4000" b="1" dirty="0">
              <a:solidFill>
                <a:srgbClr val="0000FF"/>
              </a:solidFill>
            </a:endParaRPr>
          </a:p>
          <a:p>
            <a:pPr algn="ctr"/>
            <a:endParaRPr lang="fr-FR" sz="3200" dirty="0"/>
          </a:p>
        </p:txBody>
      </p:sp>
      <p:sp>
        <p:nvSpPr>
          <p:cNvPr id="2" name="Espace réservé du pied de page 1"/>
          <p:cNvSpPr>
            <a:spLocks noGrp="1"/>
          </p:cNvSpPr>
          <p:nvPr>
            <p:ph type="ftr" sz="quarter" idx="11"/>
          </p:nvPr>
        </p:nvSpPr>
        <p:spPr/>
        <p:txBody>
          <a:bodyPr/>
          <a:lstStyle/>
          <a:p>
            <a:endParaRPr lang="fr-FR"/>
          </a:p>
        </p:txBody>
      </p:sp>
      <p:sp>
        <p:nvSpPr>
          <p:cNvPr id="3" name="Espace réservé du numéro de diapositive 2"/>
          <p:cNvSpPr>
            <a:spLocks noGrp="1"/>
          </p:cNvSpPr>
          <p:nvPr>
            <p:ph type="sldNum" sz="quarter" idx="12"/>
          </p:nvPr>
        </p:nvSpPr>
        <p:spPr/>
        <p:txBody>
          <a:bodyPr/>
          <a:lstStyle/>
          <a:p>
            <a:fld id="{35D0746E-D56F-7D42-80C3-4B52BB5DBF5E}" type="slidenum">
              <a:rPr lang="fr-FR" smtClean="0"/>
              <a:t>11</a:t>
            </a:fld>
            <a:endParaRPr lang="fr-FR"/>
          </a:p>
        </p:txBody>
      </p:sp>
      <p:sp>
        <p:nvSpPr>
          <p:cNvPr id="4" name="Espace réservé de la date 3"/>
          <p:cNvSpPr>
            <a:spLocks noGrp="1"/>
          </p:cNvSpPr>
          <p:nvPr>
            <p:ph type="dt" sz="half" idx="10"/>
          </p:nvPr>
        </p:nvSpPr>
        <p:spPr/>
        <p:txBody>
          <a:bodyPr/>
          <a:lstStyle/>
          <a:p>
            <a:r>
              <a:rPr lang="fr-FR" smtClean="0"/>
              <a:t>23 mars 2016</a:t>
            </a:r>
            <a:endParaRPr lang="fr-FR"/>
          </a:p>
        </p:txBody>
      </p:sp>
    </p:spTree>
    <p:extLst>
      <p:ext uri="{BB962C8B-B14F-4D97-AF65-F5344CB8AC3E}">
        <p14:creationId xmlns:p14="http://schemas.microsoft.com/office/powerpoint/2010/main" val="260182799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0000FF"/>
                </a:solidFill>
              </a:rPr>
              <a:t>Action scientifique </a:t>
            </a:r>
            <a:r>
              <a:rPr lang="fr-FR" b="1" dirty="0">
                <a:solidFill>
                  <a:srgbClr val="0000FF"/>
                </a:solidFill>
              </a:rPr>
              <a:t>des équipes</a:t>
            </a:r>
            <a:endParaRPr lang="fr-FR" dirty="0"/>
          </a:p>
        </p:txBody>
      </p:sp>
      <p:sp>
        <p:nvSpPr>
          <p:cNvPr id="3" name="Espace réservé du contenu 2"/>
          <p:cNvSpPr>
            <a:spLocks noGrp="1"/>
          </p:cNvSpPr>
          <p:nvPr>
            <p:ph idx="1"/>
          </p:nvPr>
        </p:nvSpPr>
        <p:spPr/>
        <p:txBody>
          <a:bodyPr>
            <a:normAutofit/>
          </a:bodyPr>
          <a:lstStyle/>
          <a:p>
            <a:pPr marL="0" indent="0" algn="just">
              <a:buNone/>
            </a:pPr>
            <a:r>
              <a:rPr lang="fr-FR" sz="2800" b="1" dirty="0" smtClean="0"/>
              <a:t>La vocation principale de l’IJM est la recherche fondamentale en biologie.</a:t>
            </a:r>
          </a:p>
          <a:p>
            <a:pPr marL="0" indent="0" algn="just">
              <a:buNone/>
            </a:pPr>
            <a:r>
              <a:rPr lang="fr-FR" sz="2800" b="1" dirty="0" smtClean="0"/>
              <a:t>De nombreux modèles animaux sont utilisés : de la levure aux cellules humaines en culture, en passant par les cellules végétales, l’oursin, les vers marins, </a:t>
            </a:r>
            <a:r>
              <a:rPr lang="fr-FR" sz="2800" b="1" i="1" dirty="0" err="1" smtClean="0"/>
              <a:t>C.elegans</a:t>
            </a:r>
            <a:r>
              <a:rPr lang="fr-FR" sz="2800" b="1" dirty="0" smtClean="0"/>
              <a:t>, la drosophile, la souris. </a:t>
            </a:r>
          </a:p>
          <a:p>
            <a:pPr marL="0" indent="0" algn="just">
              <a:buNone/>
            </a:pPr>
            <a:r>
              <a:rPr lang="fr-FR" sz="2800" b="1" dirty="0" smtClean="0"/>
              <a:t>Cinq équipes sont dirigées par des physiciens et une par un mathématicien. Les autres sont sous la responsabilité de biologistes. </a:t>
            </a:r>
            <a:endParaRPr lang="fr-FR" sz="2800" b="1" dirty="0"/>
          </a:p>
        </p:txBody>
      </p:sp>
      <p:sp>
        <p:nvSpPr>
          <p:cNvPr id="4" name="Espace réservé de la date 3"/>
          <p:cNvSpPr>
            <a:spLocks noGrp="1"/>
          </p:cNvSpPr>
          <p:nvPr>
            <p:ph type="dt" sz="half" idx="10"/>
          </p:nvPr>
        </p:nvSpPr>
        <p:spPr/>
        <p:txBody>
          <a:bodyPr/>
          <a:lstStyle/>
          <a:p>
            <a:r>
              <a:rPr lang="fr-FR" smtClean="0"/>
              <a:t>23 mars 2016</a:t>
            </a:r>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5D0746E-D56F-7D42-80C3-4B52BB5DBF5E}" type="slidenum">
              <a:rPr lang="fr-FR" smtClean="0"/>
              <a:t>12</a:t>
            </a:fld>
            <a:endParaRPr lang="fr-FR"/>
          </a:p>
        </p:txBody>
      </p:sp>
      <p:pic>
        <p:nvPicPr>
          <p:cNvPr id="7" name="Imag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87330" y="5587628"/>
            <a:ext cx="1052660" cy="1270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78690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rot="16200000">
            <a:off x="-101172" y="3166801"/>
            <a:ext cx="2441694" cy="369332"/>
          </a:xfrm>
          <a:prstGeom prst="rect">
            <a:avLst/>
          </a:prstGeom>
          <a:noFill/>
        </p:spPr>
        <p:txBody>
          <a:bodyPr wrap="none" rtlCol="0">
            <a:spAutoFit/>
          </a:bodyPr>
          <a:lstStyle/>
          <a:p>
            <a:r>
              <a:rPr lang="fr-FR" dirty="0" smtClean="0"/>
              <a:t>Nombre de publications</a:t>
            </a:r>
            <a:endParaRPr lang="fr-FR" dirty="0"/>
          </a:p>
        </p:txBody>
      </p:sp>
      <p:pic>
        <p:nvPicPr>
          <p:cNvPr id="8" name="Imag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087330" y="5715000"/>
            <a:ext cx="926926"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re 1"/>
          <p:cNvSpPr>
            <a:spLocks noGrp="1"/>
          </p:cNvSpPr>
          <p:nvPr>
            <p:ph type="title"/>
          </p:nvPr>
        </p:nvSpPr>
        <p:spPr>
          <a:xfrm>
            <a:off x="457200" y="274638"/>
            <a:ext cx="8229600" cy="790060"/>
          </a:xfrm>
        </p:spPr>
        <p:txBody>
          <a:bodyPr>
            <a:normAutofit/>
          </a:bodyPr>
          <a:lstStyle/>
          <a:p>
            <a:pPr marL="0" indent="0"/>
            <a:r>
              <a:rPr lang="en-GB" sz="3600" b="1" dirty="0">
                <a:solidFill>
                  <a:srgbClr val="0000FF"/>
                </a:solidFill>
              </a:rPr>
              <a:t>Production </a:t>
            </a:r>
            <a:r>
              <a:rPr lang="en-GB" sz="3600" b="1" dirty="0" err="1">
                <a:solidFill>
                  <a:srgbClr val="0000FF"/>
                </a:solidFill>
              </a:rPr>
              <a:t>s</a:t>
            </a:r>
            <a:r>
              <a:rPr lang="en-GB" sz="3600" b="1" dirty="0" err="1" smtClean="0">
                <a:solidFill>
                  <a:srgbClr val="0000FF"/>
                </a:solidFill>
              </a:rPr>
              <a:t>cientifique</a:t>
            </a:r>
            <a:endParaRPr lang="en-GB" sz="3600" b="1" dirty="0">
              <a:solidFill>
                <a:srgbClr val="0000FF"/>
              </a:solidFill>
            </a:endParaRPr>
          </a:p>
        </p:txBody>
      </p:sp>
      <p:sp>
        <p:nvSpPr>
          <p:cNvPr id="4" name="Espace réservé du numéro de diapositive 3"/>
          <p:cNvSpPr>
            <a:spLocks noGrp="1"/>
          </p:cNvSpPr>
          <p:nvPr>
            <p:ph type="sldNum" sz="quarter" idx="12"/>
          </p:nvPr>
        </p:nvSpPr>
        <p:spPr/>
        <p:txBody>
          <a:bodyPr/>
          <a:lstStyle/>
          <a:p>
            <a:fld id="{FBAC88EE-90B8-FD4C-80DD-0D89B10BD61E}" type="slidenum">
              <a:rPr lang="fr-FR" smtClean="0"/>
              <a:pPr/>
              <a:t>13</a:t>
            </a:fld>
            <a:endParaRPr lang="fr-FR"/>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e la date 5"/>
          <p:cNvSpPr>
            <a:spLocks noGrp="1"/>
          </p:cNvSpPr>
          <p:nvPr>
            <p:ph type="dt" sz="half" idx="10"/>
          </p:nvPr>
        </p:nvSpPr>
        <p:spPr/>
        <p:txBody>
          <a:bodyPr/>
          <a:lstStyle/>
          <a:p>
            <a:r>
              <a:rPr lang="fr-FR" smtClean="0"/>
              <a:t>23 mars 2016</a:t>
            </a:r>
            <a:endParaRPr lang="fr-FR"/>
          </a:p>
        </p:txBody>
      </p:sp>
      <p:pic>
        <p:nvPicPr>
          <p:cNvPr id="9" name="Image 8" descr="Publis.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60500" y="1549400"/>
            <a:ext cx="6205728" cy="3755136"/>
          </a:xfrm>
          <a:prstGeom prst="rect">
            <a:avLst/>
          </a:prstGeom>
        </p:spPr>
      </p:pic>
      <p:sp>
        <p:nvSpPr>
          <p:cNvPr id="10" name="ZoneTexte 9"/>
          <p:cNvSpPr txBox="1"/>
          <p:nvPr/>
        </p:nvSpPr>
        <p:spPr>
          <a:xfrm>
            <a:off x="1501913" y="5521748"/>
            <a:ext cx="3729319" cy="369332"/>
          </a:xfrm>
          <a:prstGeom prst="rect">
            <a:avLst/>
          </a:prstGeom>
          <a:noFill/>
        </p:spPr>
        <p:txBody>
          <a:bodyPr wrap="none" rtlCol="0">
            <a:spAutoFit/>
          </a:bodyPr>
          <a:lstStyle/>
          <a:p>
            <a:r>
              <a:rPr lang="fr-FR" b="1" dirty="0" smtClean="0"/>
              <a:t>Environ 150 publications /an au total</a:t>
            </a:r>
            <a:endParaRPr lang="fr-FR" b="1" dirty="0"/>
          </a:p>
        </p:txBody>
      </p:sp>
    </p:spTree>
    <p:extLst>
      <p:ext uri="{BB962C8B-B14F-4D97-AF65-F5344CB8AC3E}">
        <p14:creationId xmlns:p14="http://schemas.microsoft.com/office/powerpoint/2010/main" val="412180211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smtClean="0">
                <a:solidFill>
                  <a:srgbClr val="0000FF"/>
                </a:solidFill>
              </a:rPr>
              <a:t>En guise de conclusion</a:t>
            </a:r>
            <a:endParaRPr lang="fr-FR" sz="3600" b="1" dirty="0">
              <a:solidFill>
                <a:srgbClr val="0000FF"/>
              </a:solidFill>
            </a:endParaRPr>
          </a:p>
        </p:txBody>
      </p:sp>
      <p:sp>
        <p:nvSpPr>
          <p:cNvPr id="3" name="Espace réservé du contenu 2"/>
          <p:cNvSpPr>
            <a:spLocks noGrp="1"/>
          </p:cNvSpPr>
          <p:nvPr>
            <p:ph idx="1"/>
          </p:nvPr>
        </p:nvSpPr>
        <p:spPr/>
        <p:txBody>
          <a:bodyPr>
            <a:normAutofit lnSpcReduction="10000"/>
          </a:bodyPr>
          <a:lstStyle/>
          <a:p>
            <a:pPr marL="0" indent="0" algn="just">
              <a:buNone/>
            </a:pPr>
            <a:r>
              <a:rPr lang="fr-FR" sz="2800" b="1" dirty="0" smtClean="0"/>
              <a:t>L’Institut Jacques Monod est une structure centrée sur la recherche multithématique, « </a:t>
            </a:r>
            <a:r>
              <a:rPr lang="fr-FR" sz="2800" b="1" dirty="0" err="1" smtClean="0"/>
              <a:t>curiosity</a:t>
            </a:r>
            <a:r>
              <a:rPr lang="fr-FR" sz="2800" b="1" dirty="0" smtClean="0"/>
              <a:t> </a:t>
            </a:r>
            <a:r>
              <a:rPr lang="fr-FR" sz="2800" b="1" dirty="0" err="1" smtClean="0"/>
              <a:t>driven</a:t>
            </a:r>
            <a:r>
              <a:rPr lang="fr-FR" sz="2800" b="1" dirty="0" smtClean="0"/>
              <a:t> », en sciences du vivant, avec des approches et des systèmes modèles de diverse nature.</a:t>
            </a:r>
          </a:p>
          <a:p>
            <a:pPr marL="0" indent="0" algn="just">
              <a:buNone/>
            </a:pPr>
            <a:r>
              <a:rPr lang="fr-FR" sz="2800" b="1" dirty="0" smtClean="0"/>
              <a:t>L’intér</a:t>
            </a:r>
            <a:r>
              <a:rPr lang="fr-FR" sz="2800" b="1" dirty="0" smtClean="0"/>
              <a:t>êt pour la </a:t>
            </a:r>
            <a:r>
              <a:rPr lang="fr-FR" sz="2800" b="1" dirty="0" smtClean="0"/>
              <a:t>biologie fondamentale </a:t>
            </a:r>
            <a:r>
              <a:rPr lang="fr-FR" sz="2800" b="1" dirty="0" smtClean="0"/>
              <a:t>n’empêche </a:t>
            </a:r>
            <a:r>
              <a:rPr lang="fr-FR" sz="2800" b="1" dirty="0" smtClean="0"/>
              <a:t>pas la mise en place d’interfaces avec plusieurs autres </a:t>
            </a:r>
            <a:r>
              <a:rPr lang="fr-FR" sz="2800" b="1" dirty="0" smtClean="0"/>
              <a:t>disciplines et </a:t>
            </a:r>
            <a:r>
              <a:rPr lang="fr-FR" sz="2800" b="1" smtClean="0"/>
              <a:t>aussi </a:t>
            </a:r>
            <a:r>
              <a:rPr lang="fr-FR" sz="2800" b="1" smtClean="0"/>
              <a:t>des </a:t>
            </a:r>
            <a:r>
              <a:rPr lang="fr-FR" sz="2800" b="1" dirty="0" smtClean="0"/>
              <a:t>finalités </a:t>
            </a:r>
            <a:r>
              <a:rPr lang="fr-FR" sz="2800" b="1" dirty="0" err="1" smtClean="0"/>
              <a:t>translationnelles</a:t>
            </a:r>
            <a:r>
              <a:rPr lang="fr-FR" sz="2800" b="1" dirty="0" smtClean="0"/>
              <a:t> et de valorisation des résultats des recherches.</a:t>
            </a:r>
          </a:p>
          <a:p>
            <a:pPr marL="0" indent="0" algn="just">
              <a:buNone/>
            </a:pPr>
            <a:endParaRPr lang="fr-FR" sz="2800" b="1" dirty="0"/>
          </a:p>
          <a:p>
            <a:pPr marL="0" indent="0" algn="ctr">
              <a:buNone/>
            </a:pPr>
            <a:r>
              <a:rPr lang="fr-FR" sz="3600" b="1" dirty="0" smtClean="0">
                <a:solidFill>
                  <a:srgbClr val="FF0000"/>
                </a:solidFill>
              </a:rPr>
              <a:t>Merci de votre écoute</a:t>
            </a:r>
            <a:endParaRPr lang="fr-FR" sz="3600" b="1" dirty="0">
              <a:solidFill>
                <a:srgbClr val="FF0000"/>
              </a:solidFill>
            </a:endParaRPr>
          </a:p>
        </p:txBody>
      </p:sp>
      <p:sp>
        <p:nvSpPr>
          <p:cNvPr id="4" name="Espace réservé de la date 3"/>
          <p:cNvSpPr>
            <a:spLocks noGrp="1"/>
          </p:cNvSpPr>
          <p:nvPr>
            <p:ph type="dt" sz="half" idx="10"/>
          </p:nvPr>
        </p:nvSpPr>
        <p:spPr/>
        <p:txBody>
          <a:bodyPr/>
          <a:lstStyle/>
          <a:p>
            <a:r>
              <a:rPr lang="fr-FR" smtClean="0"/>
              <a:t>23 mars 2016</a:t>
            </a:r>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5D0746E-D56F-7D42-80C3-4B52BB5DBF5E}" type="slidenum">
              <a:rPr lang="fr-FR" smtClean="0"/>
              <a:t>14</a:t>
            </a:fld>
            <a:endParaRPr lang="fr-FR"/>
          </a:p>
        </p:txBody>
      </p:sp>
      <p:pic>
        <p:nvPicPr>
          <p:cNvPr id="7" name="Imag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87330" y="5587628"/>
            <a:ext cx="1052660" cy="1270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24450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dirty="0" smtClean="0">
                <a:solidFill>
                  <a:srgbClr val="0000FF"/>
                </a:solidFill>
                <a:latin typeface="Calibri" charset="0"/>
                <a:ea typeface="ＭＳ Ｐゴシック" charset="0"/>
                <a:cs typeface="ＭＳ Ｐゴシック" charset="0"/>
              </a:rPr>
              <a:t>Dates importantes de la vie de l’IJM</a:t>
            </a:r>
            <a:endParaRPr lang="fr-FR" sz="4000" dirty="0"/>
          </a:p>
        </p:txBody>
      </p:sp>
      <p:sp>
        <p:nvSpPr>
          <p:cNvPr id="3" name="Espace réservé du contenu 2"/>
          <p:cNvSpPr>
            <a:spLocks noGrp="1"/>
          </p:cNvSpPr>
          <p:nvPr>
            <p:ph idx="1"/>
          </p:nvPr>
        </p:nvSpPr>
        <p:spPr/>
        <p:txBody>
          <a:bodyPr>
            <a:normAutofit fontScale="92500" lnSpcReduction="10000"/>
          </a:bodyPr>
          <a:lstStyle/>
          <a:p>
            <a:pPr algn="just">
              <a:buNone/>
            </a:pPr>
            <a:r>
              <a:rPr lang="fr-FR" b="1" i="1" dirty="0" smtClean="0">
                <a:solidFill>
                  <a:srgbClr val="000000"/>
                </a:solidFill>
                <a:latin typeface="Calibri" charset="0"/>
                <a:ea typeface="ＭＳ Ｐゴシック" charset="0"/>
                <a:cs typeface="ＭＳ Ｐゴシック" charset="0"/>
              </a:rPr>
              <a:t>1966: Fondation de l’Institut de Biologie Moléculaire, sous l'influence déterminante de Jacques Monod et François Jacob, pour promouvoir l'étude de la biologie moléculaire en France.</a:t>
            </a:r>
          </a:p>
          <a:p>
            <a:pPr algn="just">
              <a:buNone/>
            </a:pPr>
            <a:r>
              <a:rPr lang="fr-FR" b="1" i="1" dirty="0" smtClean="0">
                <a:solidFill>
                  <a:srgbClr val="000000"/>
                </a:solidFill>
                <a:latin typeface="Calibri" charset="0"/>
                <a:ea typeface="ＭＳ Ｐゴシック" charset="0"/>
                <a:cs typeface="ＭＳ Ｐゴシック" charset="0"/>
              </a:rPr>
              <a:t>1982: L'Institut devient officiellement “Institut Jacques Monod" (IJM).</a:t>
            </a:r>
          </a:p>
          <a:p>
            <a:pPr algn="just">
              <a:buNone/>
            </a:pPr>
            <a:r>
              <a:rPr lang="fr-FR" b="1" i="1" dirty="0" smtClean="0">
                <a:solidFill>
                  <a:srgbClr val="000000"/>
                </a:solidFill>
                <a:latin typeface="Calibri" charset="0"/>
                <a:ea typeface="ＭＳ Ｐゴシック" charset="0"/>
                <a:cs typeface="ＭＳ Ｐゴシック" charset="0"/>
              </a:rPr>
              <a:t>2009: L’IJM se déplace du campus Jussieu vers le bâtiment Buffon à Paris Rive Gauche Campus de l'Université Paris Diderot-Paris 7.</a:t>
            </a:r>
            <a:endParaRPr lang="fr-FR" dirty="0">
              <a:solidFill>
                <a:srgbClr val="000000"/>
              </a:solidFill>
            </a:endParaRPr>
          </a:p>
        </p:txBody>
      </p:sp>
      <p:sp>
        <p:nvSpPr>
          <p:cNvPr id="5" name="Espace réservé du pied de page 4"/>
          <p:cNvSpPr>
            <a:spLocks noGrp="1"/>
          </p:cNvSpPr>
          <p:nvPr>
            <p:ph type="ftr" sz="quarter" idx="11"/>
          </p:nvPr>
        </p:nvSpPr>
        <p:spPr/>
        <p:txBody>
          <a:bodyPr/>
          <a:lstStyle/>
          <a:p>
            <a:endParaRPr lang="fr-FR" dirty="0"/>
          </a:p>
        </p:txBody>
      </p:sp>
      <p:pic>
        <p:nvPicPr>
          <p:cNvPr id="6" name="Imag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87330" y="5715000"/>
            <a:ext cx="105266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Espace réservé du numéro de diapositive 6"/>
          <p:cNvSpPr>
            <a:spLocks noGrp="1"/>
          </p:cNvSpPr>
          <p:nvPr>
            <p:ph type="sldNum" sz="quarter" idx="12"/>
          </p:nvPr>
        </p:nvSpPr>
        <p:spPr/>
        <p:txBody>
          <a:bodyPr/>
          <a:lstStyle/>
          <a:p>
            <a:fld id="{35D0746E-D56F-7D42-80C3-4B52BB5DBF5E}" type="slidenum">
              <a:rPr lang="fr-FR" smtClean="0"/>
              <a:t>2</a:t>
            </a:fld>
            <a:endParaRPr lang="fr-FR"/>
          </a:p>
        </p:txBody>
      </p:sp>
      <p:sp>
        <p:nvSpPr>
          <p:cNvPr id="8" name="Espace réservé de la date 7"/>
          <p:cNvSpPr>
            <a:spLocks noGrp="1"/>
          </p:cNvSpPr>
          <p:nvPr>
            <p:ph type="dt" sz="half" idx="10"/>
          </p:nvPr>
        </p:nvSpPr>
        <p:spPr/>
        <p:txBody>
          <a:bodyPr/>
          <a:lstStyle/>
          <a:p>
            <a:r>
              <a:rPr lang="fr-FR" smtClean="0"/>
              <a:t>23 mars 2016</a:t>
            </a:r>
            <a:endParaRPr lang="fr-FR"/>
          </a:p>
        </p:txBody>
      </p:sp>
    </p:spTree>
    <p:extLst>
      <p:ext uri="{BB962C8B-B14F-4D97-AF65-F5344CB8AC3E}">
        <p14:creationId xmlns:p14="http://schemas.microsoft.com/office/powerpoint/2010/main" val="70321693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95046"/>
            <a:ext cx="8229600" cy="841375"/>
          </a:xfrm>
        </p:spPr>
        <p:txBody>
          <a:bodyPr>
            <a:normAutofit/>
          </a:bodyPr>
          <a:lstStyle/>
          <a:p>
            <a:r>
              <a:rPr lang="fr-FR" sz="3600" b="1" dirty="0" smtClean="0">
                <a:solidFill>
                  <a:srgbClr val="0000FF"/>
                </a:solidFill>
              </a:rPr>
              <a:t>Les missions de l’Institut Jacques Monod</a:t>
            </a:r>
            <a:endParaRPr lang="fr-FR" sz="3600" b="1" dirty="0">
              <a:solidFill>
                <a:srgbClr val="0000FF"/>
              </a:solidFill>
            </a:endParaRPr>
          </a:p>
        </p:txBody>
      </p:sp>
      <p:sp>
        <p:nvSpPr>
          <p:cNvPr id="3" name="Espace réservé du contenu 2"/>
          <p:cNvSpPr>
            <a:spLocks noGrp="1"/>
          </p:cNvSpPr>
          <p:nvPr>
            <p:ph idx="1"/>
          </p:nvPr>
        </p:nvSpPr>
        <p:spPr>
          <a:xfrm>
            <a:off x="457200" y="1189037"/>
            <a:ext cx="8229600" cy="5060446"/>
          </a:xfrm>
        </p:spPr>
        <p:txBody>
          <a:bodyPr>
            <a:normAutofit/>
          </a:bodyPr>
          <a:lstStyle/>
          <a:p>
            <a:pPr marL="0" indent="0" algn="just">
              <a:spcBef>
                <a:spcPts val="1272"/>
              </a:spcBef>
              <a:buNone/>
            </a:pPr>
            <a:r>
              <a:rPr lang="fr-FR" sz="2800" b="1" dirty="0" smtClean="0"/>
              <a:t>L’IJM est un institut de recherche en biologie situé sur le campus de l’université Paris-Diderot.</a:t>
            </a:r>
          </a:p>
          <a:p>
            <a:pPr marL="0" indent="0" algn="just">
              <a:spcBef>
                <a:spcPts val="1272"/>
              </a:spcBef>
              <a:buNone/>
            </a:pPr>
            <a:r>
              <a:rPr lang="fr-FR" sz="2800" b="1" dirty="0" smtClean="0"/>
              <a:t>Ses objectifs sont : </a:t>
            </a:r>
          </a:p>
          <a:p>
            <a:pPr marL="0" indent="0" algn="just">
              <a:spcBef>
                <a:spcPts val="1272"/>
              </a:spcBef>
              <a:buNone/>
            </a:pPr>
            <a:r>
              <a:rPr lang="fr-FR" sz="2800" b="1" dirty="0" smtClean="0"/>
              <a:t>- l'avancement des connaissances </a:t>
            </a:r>
            <a:r>
              <a:rPr lang="fr-FR" sz="2800" b="1" dirty="0" smtClean="0"/>
              <a:t>scientifiques fondamentales en biologie;</a:t>
            </a:r>
            <a:endParaRPr lang="fr-FR" sz="2800" b="1" dirty="0" smtClean="0"/>
          </a:p>
          <a:p>
            <a:pPr marL="0" indent="0" algn="just">
              <a:spcBef>
                <a:spcPts val="1272"/>
              </a:spcBef>
              <a:buNone/>
            </a:pPr>
            <a:r>
              <a:rPr lang="fr-FR" sz="2800" b="1" dirty="0" smtClean="0"/>
              <a:t>- la transmission des concepts et des méthodes de la biologie contemporaine aux étudiants. Cela implique la présence équilibrée dans l’institut d'enseignants et de chercheurs à temps plein. </a:t>
            </a:r>
          </a:p>
        </p:txBody>
      </p:sp>
      <p:sp>
        <p:nvSpPr>
          <p:cNvPr id="5" name="Espace réservé du pied de page 4"/>
          <p:cNvSpPr>
            <a:spLocks noGrp="1"/>
          </p:cNvSpPr>
          <p:nvPr>
            <p:ph type="ftr" sz="quarter" idx="11"/>
          </p:nvPr>
        </p:nvSpPr>
        <p:spPr/>
        <p:txBody>
          <a:bodyPr/>
          <a:lstStyle/>
          <a:p>
            <a:endParaRPr lang="fr-FR"/>
          </a:p>
        </p:txBody>
      </p:sp>
      <p:pic>
        <p:nvPicPr>
          <p:cNvPr id="7" name="Imag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087330" y="5715000"/>
            <a:ext cx="105266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Espace réservé du numéro de diapositive 5"/>
          <p:cNvSpPr>
            <a:spLocks noGrp="1"/>
          </p:cNvSpPr>
          <p:nvPr>
            <p:ph type="sldNum" sz="quarter" idx="12"/>
          </p:nvPr>
        </p:nvSpPr>
        <p:spPr/>
        <p:txBody>
          <a:bodyPr/>
          <a:lstStyle/>
          <a:p>
            <a:fld id="{35D0746E-D56F-7D42-80C3-4B52BB5DBF5E}" type="slidenum">
              <a:rPr lang="fr-FR" smtClean="0"/>
              <a:t>3</a:t>
            </a:fld>
            <a:endParaRPr lang="fr-FR"/>
          </a:p>
        </p:txBody>
      </p:sp>
      <p:sp>
        <p:nvSpPr>
          <p:cNvPr id="8" name="Espace réservé de la date 7"/>
          <p:cNvSpPr>
            <a:spLocks noGrp="1"/>
          </p:cNvSpPr>
          <p:nvPr>
            <p:ph type="dt" sz="half" idx="10"/>
          </p:nvPr>
        </p:nvSpPr>
        <p:spPr/>
        <p:txBody>
          <a:bodyPr/>
          <a:lstStyle/>
          <a:p>
            <a:r>
              <a:rPr lang="fr-FR" smtClean="0"/>
              <a:t>23 mars 2016</a:t>
            </a:r>
            <a:endParaRPr lang="fr-FR"/>
          </a:p>
        </p:txBody>
      </p:sp>
    </p:spTree>
    <p:extLst>
      <p:ext uri="{BB962C8B-B14F-4D97-AF65-F5344CB8AC3E}">
        <p14:creationId xmlns:p14="http://schemas.microsoft.com/office/powerpoint/2010/main" val="18789838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456481" y="122761"/>
            <a:ext cx="8228160" cy="1141920"/>
          </a:xfrm>
          <a:ln/>
        </p:spPr>
        <p:txBody>
          <a:bodyPr/>
          <a:lstStyle/>
          <a:p>
            <a:pP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fr-FR" altLang="fr-FR" sz="3628" b="1" dirty="0">
                <a:solidFill>
                  <a:srgbClr val="0000FF"/>
                </a:solidFill>
                <a:ea typeface="ＭＳ Ｐゴシック" charset="-128"/>
                <a:cs typeface="ＭＳ Ｐゴシック" charset="-128"/>
              </a:rPr>
              <a:t>	Effectif de l’IJM au 1/12/2015</a:t>
            </a:r>
          </a:p>
        </p:txBody>
      </p:sp>
      <p:sp>
        <p:nvSpPr>
          <p:cNvPr id="4098" name="Text Box 2"/>
          <p:cNvSpPr txBox="1">
            <a:spLocks noChangeArrowheads="1"/>
          </p:cNvSpPr>
          <p:nvPr/>
        </p:nvSpPr>
        <p:spPr bwMode="auto">
          <a:xfrm>
            <a:off x="964601" y="1125721"/>
            <a:ext cx="8228160" cy="51595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81638" tIns="40819" rIns="81638" bIns="40819"/>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SimSun" charset="0"/>
                <a:cs typeface="SimSun"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SimSun" charset="0"/>
                <a:cs typeface="SimSun"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SimSun" charset="0"/>
                <a:cs typeface="SimSun"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SimSun" charset="0"/>
                <a:cs typeface="SimSun"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SimSun" charset="0"/>
                <a:cs typeface="SimSun" charset="0"/>
              </a:defRPr>
            </a:lvl5pPr>
            <a:lvl6pPr marL="2514600" indent="-228600" defTabSz="449263"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SimSun" charset="0"/>
                <a:cs typeface="SimSun" charset="0"/>
              </a:defRPr>
            </a:lvl6pPr>
            <a:lvl7pPr marL="2971800" indent="-228600" defTabSz="449263"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SimSun" charset="0"/>
                <a:cs typeface="SimSun" charset="0"/>
              </a:defRPr>
            </a:lvl7pPr>
            <a:lvl8pPr marL="3429000" indent="-228600" defTabSz="449263"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SimSun" charset="0"/>
                <a:cs typeface="SimSun" charset="0"/>
              </a:defRPr>
            </a:lvl8pPr>
            <a:lvl9pPr marL="3886200" indent="-228600" defTabSz="449263"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SimSun" charset="0"/>
                <a:cs typeface="SimSun" charset="0"/>
              </a:defRPr>
            </a:lvl9pPr>
          </a:lstStyle>
          <a:p>
            <a:pPr>
              <a:lnSpc>
                <a:spcPct val="80000"/>
              </a:lnSpc>
              <a:spcBef>
                <a:spcPts val="579"/>
              </a:spcBef>
            </a:pPr>
            <a:endParaRPr lang="fr-FR" altLang="fr-FR" sz="2177" b="1" i="1" dirty="0" smtClean="0">
              <a:latin typeface="Calibri" charset="0"/>
              <a:ea typeface="ＭＳ Ｐゴシック" charset="-128"/>
              <a:cs typeface="ＭＳ Ｐゴシック" charset="-128"/>
            </a:endParaRPr>
          </a:p>
          <a:p>
            <a:pPr>
              <a:lnSpc>
                <a:spcPct val="80000"/>
              </a:lnSpc>
              <a:spcBef>
                <a:spcPts val="579"/>
              </a:spcBef>
            </a:pPr>
            <a:r>
              <a:rPr lang="fr-FR" altLang="fr-FR" sz="2177" b="1" i="1" dirty="0" smtClean="0">
                <a:latin typeface="Calibri" charset="0"/>
                <a:ea typeface="ＭＳ Ｐゴシック" charset="-128"/>
                <a:cs typeface="ＭＳ Ｐゴシック" charset="-128"/>
              </a:rPr>
              <a:t>Chercheurs </a:t>
            </a:r>
            <a:r>
              <a:rPr lang="fr-FR" altLang="fr-FR" sz="2177" b="1" i="1" dirty="0">
                <a:latin typeface="Calibri" charset="0"/>
                <a:ea typeface="ＭＳ Ｐゴシック" charset="-128"/>
                <a:cs typeface="ＭＳ Ｐゴシック" charset="-128"/>
              </a:rPr>
              <a:t>dont 15 Inserm 	</a:t>
            </a:r>
            <a:r>
              <a:rPr lang="fr-FR" altLang="fr-FR" sz="2177" b="1" i="1" dirty="0" smtClean="0">
                <a:latin typeface="Calibri" charset="0"/>
                <a:ea typeface="ＭＳ Ｐゴシック" charset="-128"/>
                <a:cs typeface="ＭＳ Ｐゴシック" charset="-128"/>
              </a:rPr>
              <a:t>                                               67</a:t>
            </a:r>
            <a:endParaRPr lang="fr-FR" altLang="fr-FR" sz="2177" b="1" i="1" dirty="0">
              <a:latin typeface="Calibri" charset="0"/>
              <a:ea typeface="ＭＳ Ｐゴシック" charset="-128"/>
              <a:cs typeface="ＭＳ Ｐゴシック" charset="-128"/>
            </a:endParaRPr>
          </a:p>
          <a:p>
            <a:pPr>
              <a:lnSpc>
                <a:spcPct val="80000"/>
              </a:lnSpc>
              <a:spcBef>
                <a:spcPts val="579"/>
              </a:spcBef>
            </a:pPr>
            <a:endParaRPr lang="fr-FR" altLang="fr-FR" sz="2177" b="1" i="1" dirty="0">
              <a:latin typeface="Calibri" charset="0"/>
              <a:ea typeface="ＭＳ Ｐゴシック" charset="-128"/>
              <a:cs typeface="ＭＳ Ｐゴシック" charset="-128"/>
            </a:endParaRPr>
          </a:p>
          <a:p>
            <a:pPr>
              <a:lnSpc>
                <a:spcPct val="80000"/>
              </a:lnSpc>
              <a:spcBef>
                <a:spcPts val="579"/>
              </a:spcBef>
            </a:pPr>
            <a:r>
              <a:rPr lang="fr-FR" altLang="fr-FR" sz="2177" b="1" i="1" dirty="0">
                <a:latin typeface="Calibri" charset="0"/>
                <a:ea typeface="ＭＳ Ｐゴシック" charset="-128"/>
                <a:cs typeface="ＭＳ Ｐゴシック" charset="-128"/>
              </a:rPr>
              <a:t>Enseignants chercheurs  						</a:t>
            </a:r>
            <a:r>
              <a:rPr lang="fr-FR" altLang="fr-FR" sz="2177" b="1" i="1" dirty="0" smtClean="0">
                <a:latin typeface="Calibri" charset="0"/>
                <a:ea typeface="ＭＳ Ｐゴシック" charset="-128"/>
                <a:cs typeface="ＭＳ Ｐゴシック" charset="-128"/>
              </a:rPr>
              <a:t>			 34</a:t>
            </a:r>
            <a:endParaRPr lang="fr-FR" altLang="fr-FR" sz="2177" b="1" i="1" dirty="0">
              <a:latin typeface="Calibri" charset="0"/>
              <a:ea typeface="ＭＳ Ｐゴシック" charset="-128"/>
              <a:cs typeface="ＭＳ Ｐゴシック" charset="-128"/>
            </a:endParaRPr>
          </a:p>
          <a:p>
            <a:pPr>
              <a:lnSpc>
                <a:spcPct val="80000"/>
              </a:lnSpc>
              <a:spcBef>
                <a:spcPts val="579"/>
              </a:spcBef>
            </a:pPr>
            <a:endParaRPr lang="fr-FR" altLang="fr-FR" sz="2177" b="1" i="1" dirty="0">
              <a:latin typeface="Calibri" charset="0"/>
              <a:ea typeface="ＭＳ Ｐゴシック" charset="-128"/>
              <a:cs typeface="ＭＳ Ｐゴシック" charset="-128"/>
            </a:endParaRPr>
          </a:p>
          <a:p>
            <a:pPr hangingPunct="1">
              <a:lnSpc>
                <a:spcPct val="100000"/>
              </a:lnSpc>
            </a:pPr>
            <a:r>
              <a:rPr lang="fr-FR" altLang="fr-FR" sz="2177" b="1" i="1" dirty="0">
                <a:latin typeface="Calibri" charset="0"/>
                <a:ea typeface="ＭＳ Ｐゴシック" charset="-128"/>
                <a:cs typeface="ＭＳ Ｐゴシック" charset="-128"/>
              </a:rPr>
              <a:t>ITA et BIATSS</a:t>
            </a:r>
            <a:r>
              <a:rPr lang="fr-FR" altLang="fr-FR" sz="1814" b="1" i="1" dirty="0">
                <a:latin typeface="Calibri" charset="0"/>
                <a:ea typeface="ＭＳ Ｐゴシック" charset="-128"/>
                <a:cs typeface="ＭＳ Ｐゴシック" charset="-128"/>
              </a:rPr>
              <a:t> 						</a:t>
            </a:r>
            <a:r>
              <a:rPr lang="fr-FR" altLang="fr-FR" sz="1814" b="1" i="1" dirty="0" smtClean="0">
                <a:latin typeface="Calibri" charset="0"/>
                <a:ea typeface="ＭＳ Ｐゴシック" charset="-128"/>
                <a:cs typeface="ＭＳ Ｐゴシック" charset="-128"/>
              </a:rPr>
              <a:t>				</a:t>
            </a:r>
            <a:r>
              <a:rPr lang="fr-FR" altLang="fr-FR" sz="1814" b="1" i="1" dirty="0">
                <a:latin typeface="Calibri" charset="0"/>
                <a:ea typeface="ＭＳ Ｐゴシック" charset="-128"/>
                <a:cs typeface="ＭＳ Ｐゴシック" charset="-128"/>
              </a:rPr>
              <a:t>	</a:t>
            </a:r>
            <a:r>
              <a:rPr lang="fr-FR" altLang="fr-FR" sz="1814" b="1" i="1" dirty="0" smtClean="0">
                <a:latin typeface="Calibri" charset="0"/>
                <a:ea typeface="ＭＳ Ｐゴシック" charset="-128"/>
                <a:cs typeface="ＭＳ Ｐゴシック" charset="-128"/>
              </a:rPr>
              <a:t> </a:t>
            </a:r>
            <a:r>
              <a:rPr lang="fr-FR" altLang="fr-FR" sz="2177" b="1" i="1" dirty="0" smtClean="0">
                <a:latin typeface="Calibri" charset="0"/>
                <a:ea typeface="ＭＳ Ｐゴシック" charset="-128"/>
                <a:cs typeface="ＭＳ Ｐゴシック" charset="-128"/>
              </a:rPr>
              <a:t>58</a:t>
            </a:r>
            <a:endParaRPr lang="fr-FR" altLang="fr-FR" sz="2177" b="1" i="1" dirty="0">
              <a:latin typeface="Calibri" charset="0"/>
              <a:ea typeface="ＭＳ Ｐゴシック" charset="-128"/>
              <a:cs typeface="ＭＳ Ｐゴシック" charset="-128"/>
            </a:endParaRPr>
          </a:p>
          <a:p>
            <a:pPr>
              <a:spcAft>
                <a:spcPts val="1293"/>
              </a:spcAft>
            </a:pPr>
            <a:r>
              <a:rPr lang="fr-FR" altLang="fr-FR" sz="1814" b="1" i="1" dirty="0">
                <a:latin typeface="Calibri" charset="0"/>
                <a:ea typeface="ＭＳ Ｐゴシック" charset="-128"/>
                <a:cs typeface="ＭＳ Ｐゴシック" charset="-128"/>
              </a:rPr>
              <a:t>CNRS : 37 , Paris 7 : 20 , Inserm : 1 </a:t>
            </a:r>
            <a:r>
              <a:rPr lang="fr-FR" altLang="fr-FR" sz="2177" b="1" i="1" dirty="0">
                <a:latin typeface="Calibri" charset="0"/>
                <a:ea typeface="ＭＳ Ｐゴシック" charset="-128"/>
                <a:cs typeface="ＭＳ Ｐゴシック" charset="-128"/>
              </a:rPr>
              <a:t>			</a:t>
            </a:r>
          </a:p>
          <a:p>
            <a:pPr>
              <a:lnSpc>
                <a:spcPct val="80000"/>
              </a:lnSpc>
              <a:spcBef>
                <a:spcPts val="579"/>
              </a:spcBef>
            </a:pPr>
            <a:endParaRPr lang="fr-FR" altLang="fr-FR" sz="2177" b="1" i="1" dirty="0">
              <a:latin typeface="Calibri" charset="0"/>
              <a:ea typeface="ＭＳ Ｐゴシック" charset="-128"/>
              <a:cs typeface="ＭＳ Ｐゴシック" charset="-128"/>
            </a:endParaRPr>
          </a:p>
          <a:p>
            <a:pPr>
              <a:lnSpc>
                <a:spcPct val="80000"/>
              </a:lnSpc>
              <a:spcBef>
                <a:spcPts val="579"/>
              </a:spcBef>
            </a:pPr>
            <a:r>
              <a:rPr lang="fr-FR" altLang="fr-FR" sz="2177" b="1" i="1" dirty="0">
                <a:latin typeface="Calibri" charset="0"/>
                <a:ea typeface="ＭＳ Ｐゴシック" charset="-128"/>
                <a:cs typeface="ＭＳ Ｐゴシック" charset="-128"/>
              </a:rPr>
              <a:t>Effectifs non permanents 					</a:t>
            </a:r>
            <a:r>
              <a:rPr lang="fr-FR" altLang="fr-FR" sz="2177" b="1" i="1" dirty="0" smtClean="0">
                <a:latin typeface="Calibri" charset="0"/>
                <a:ea typeface="ＭＳ Ｐゴシック" charset="-128"/>
                <a:cs typeface="ＭＳ Ｐゴシック" charset="-128"/>
              </a:rPr>
              <a:t>		123</a:t>
            </a:r>
            <a:endParaRPr lang="fr-FR" altLang="fr-FR" sz="2177" b="1" i="1" dirty="0">
              <a:latin typeface="Calibri" charset="0"/>
              <a:ea typeface="ＭＳ Ｐゴシック" charset="-128"/>
              <a:cs typeface="ＭＳ Ｐゴシック" charset="-128"/>
            </a:endParaRPr>
          </a:p>
          <a:p>
            <a:pPr>
              <a:lnSpc>
                <a:spcPct val="80000"/>
              </a:lnSpc>
              <a:spcBef>
                <a:spcPts val="579"/>
              </a:spcBef>
            </a:pPr>
            <a:r>
              <a:rPr lang="fr-FR" altLang="fr-FR" sz="1814" b="1" i="1" dirty="0">
                <a:latin typeface="Calibri" charset="0"/>
                <a:ea typeface="ＭＳ Ｐゴシック" charset="-128"/>
                <a:cs typeface="ＭＳ Ｐゴシック" charset="-128"/>
              </a:rPr>
              <a:t> Chercheurs 36, </a:t>
            </a:r>
            <a:r>
              <a:rPr lang="fr-FR" altLang="fr-FR" sz="1814" b="1" i="1" dirty="0" smtClean="0">
                <a:latin typeface="Calibri" charset="0"/>
                <a:ea typeface="ＭＳ Ｐゴシック" charset="-128"/>
                <a:cs typeface="ＭＳ Ｐゴシック" charset="-128"/>
              </a:rPr>
              <a:t>ITA </a:t>
            </a:r>
            <a:r>
              <a:rPr lang="fr-FR" altLang="fr-FR" sz="1814" b="1" i="1" dirty="0">
                <a:latin typeface="Calibri" charset="0"/>
                <a:ea typeface="ＭＳ Ｐゴシック" charset="-128"/>
                <a:cs typeface="ＭＳ Ｐゴシック" charset="-128"/>
              </a:rPr>
              <a:t>26, Doctorants </a:t>
            </a:r>
            <a:r>
              <a:rPr lang="fr-FR" altLang="fr-FR" sz="1814" b="1" i="1" dirty="0" smtClean="0">
                <a:latin typeface="Calibri" charset="0"/>
                <a:ea typeface="ＭＳ Ｐゴシック" charset="-128"/>
                <a:cs typeface="ＭＳ Ｐゴシック" charset="-128"/>
              </a:rPr>
              <a:t>50…</a:t>
            </a:r>
          </a:p>
          <a:p>
            <a:pPr>
              <a:lnSpc>
                <a:spcPct val="80000"/>
              </a:lnSpc>
              <a:spcBef>
                <a:spcPts val="579"/>
              </a:spcBef>
            </a:pPr>
            <a:endParaRPr lang="fr-FR" altLang="fr-FR" sz="1814" b="1" i="1" dirty="0">
              <a:latin typeface="Calibri" charset="0"/>
              <a:ea typeface="ＭＳ Ｐゴシック" charset="-128"/>
              <a:cs typeface="ＭＳ Ｐゴシック" charset="-128"/>
            </a:endParaRPr>
          </a:p>
          <a:p>
            <a:pPr>
              <a:lnSpc>
                <a:spcPct val="80000"/>
              </a:lnSpc>
              <a:spcBef>
                <a:spcPts val="579"/>
              </a:spcBef>
            </a:pPr>
            <a:r>
              <a:rPr lang="fr-FR" altLang="fr-FR" sz="2177" b="1" i="1" dirty="0" smtClean="0">
                <a:latin typeface="Calibri" charset="0"/>
                <a:ea typeface="ＭＳ Ｐゴシック" charset="-128"/>
                <a:cs typeface="ＭＳ Ｐゴシック" charset="-128"/>
              </a:rPr>
              <a:t>Autres  </a:t>
            </a:r>
            <a:r>
              <a:rPr lang="fr-FR" altLang="fr-FR" sz="1814" b="1" i="1" dirty="0" smtClean="0">
                <a:latin typeface="Calibri" charset="0"/>
                <a:ea typeface="ＭＳ Ｐゴシック" charset="-128"/>
                <a:cs typeface="ＭＳ Ｐゴシック" charset="-128"/>
              </a:rPr>
              <a:t> </a:t>
            </a:r>
            <a:r>
              <a:rPr lang="fr-FR" altLang="fr-FR" sz="1814" b="1" i="1" dirty="0">
                <a:latin typeface="Calibri" charset="0"/>
                <a:ea typeface="ＭＳ Ｐゴシック" charset="-128"/>
                <a:cs typeface="ＭＳ Ｐゴシック" charset="-128"/>
              </a:rPr>
              <a:t>(visiteurs, étudiants … ) </a:t>
            </a:r>
            <a:r>
              <a:rPr lang="fr-FR" altLang="fr-FR" sz="2177" b="1" i="1" dirty="0">
                <a:latin typeface="Calibri" charset="0"/>
                <a:ea typeface="ＭＳ Ｐゴシック" charset="-128"/>
                <a:cs typeface="ＭＳ Ｐゴシック" charset="-128"/>
              </a:rPr>
              <a:t>  				</a:t>
            </a:r>
            <a:r>
              <a:rPr lang="fr-FR" altLang="fr-FR" sz="2177" b="1" i="1" dirty="0" smtClean="0">
                <a:latin typeface="Calibri" charset="0"/>
                <a:ea typeface="ＭＳ Ｐゴシック" charset="-128"/>
                <a:cs typeface="ＭＳ Ｐゴシック" charset="-128"/>
              </a:rPr>
              <a:t>            	 …</a:t>
            </a:r>
            <a:r>
              <a:rPr lang="fr-FR" altLang="fr-FR" sz="2177" b="1" i="1" dirty="0">
                <a:latin typeface="Calibri" charset="0"/>
                <a:ea typeface="ＭＳ Ｐゴシック" charset="-128"/>
                <a:cs typeface="ＭＳ Ｐゴシック" charset="-128"/>
              </a:rPr>
              <a:t>	                             												</a:t>
            </a:r>
            <a:endParaRPr lang="fr-FR" altLang="fr-FR" sz="2177" b="1" i="1" dirty="0" smtClean="0">
              <a:latin typeface="Calibri" charset="0"/>
              <a:ea typeface="ＭＳ Ｐゴシック" charset="-128"/>
              <a:cs typeface="ＭＳ Ｐゴシック" charset="-128"/>
            </a:endParaRPr>
          </a:p>
          <a:p>
            <a:pPr algn="ctr">
              <a:lnSpc>
                <a:spcPct val="80000"/>
              </a:lnSpc>
              <a:spcBef>
                <a:spcPts val="579"/>
              </a:spcBef>
            </a:pPr>
            <a:endParaRPr lang="fr-FR" altLang="fr-FR" sz="2177" b="1" i="1" dirty="0" smtClean="0">
              <a:solidFill>
                <a:srgbClr val="D92E2E"/>
              </a:solidFill>
              <a:latin typeface="Calibri" charset="0"/>
              <a:ea typeface="ＭＳ Ｐゴシック" charset="-128"/>
              <a:cs typeface="ＭＳ Ｐゴシック" charset="-128"/>
            </a:endParaRPr>
          </a:p>
          <a:p>
            <a:pPr algn="ctr">
              <a:lnSpc>
                <a:spcPct val="80000"/>
              </a:lnSpc>
              <a:spcBef>
                <a:spcPts val="579"/>
              </a:spcBef>
            </a:pPr>
            <a:r>
              <a:rPr lang="fr-FR" altLang="fr-FR" sz="2177" b="1" i="1" dirty="0" smtClean="0">
                <a:solidFill>
                  <a:srgbClr val="D92E2E"/>
                </a:solidFill>
                <a:latin typeface="Calibri" charset="0"/>
                <a:ea typeface="ＭＳ Ｐゴシック" charset="-128"/>
                <a:cs typeface="ＭＳ Ｐゴシック" charset="-128"/>
              </a:rPr>
              <a:t>318 personnes </a:t>
            </a:r>
            <a:r>
              <a:rPr lang="fr-FR" altLang="fr-FR" sz="2177" b="1" i="1" dirty="0">
                <a:solidFill>
                  <a:srgbClr val="D92E2E"/>
                </a:solidFill>
                <a:latin typeface="Calibri" charset="0"/>
                <a:ea typeface="ＭＳ Ｐゴシック" charset="-128"/>
                <a:cs typeface="ＭＳ Ｐゴシック" charset="-128"/>
              </a:rPr>
              <a:t>de </a:t>
            </a:r>
            <a:r>
              <a:rPr lang="fr-FR" altLang="fr-FR" sz="2177" b="1" i="1" dirty="0" smtClean="0">
                <a:solidFill>
                  <a:srgbClr val="D92E2E"/>
                </a:solidFill>
                <a:latin typeface="Calibri" charset="0"/>
                <a:ea typeface="ＭＳ Ｐゴシック" charset="-128"/>
                <a:cs typeface="ＭＳ Ｐゴシック" charset="-128"/>
              </a:rPr>
              <a:t>28 </a:t>
            </a:r>
            <a:r>
              <a:rPr lang="fr-FR" altLang="fr-FR" sz="2177" b="1" i="1" dirty="0">
                <a:solidFill>
                  <a:srgbClr val="D92E2E"/>
                </a:solidFill>
                <a:latin typeface="Calibri" charset="0"/>
                <a:ea typeface="ＭＳ Ｐゴシック" charset="-128"/>
                <a:cs typeface="ＭＳ Ｐゴシック" charset="-128"/>
              </a:rPr>
              <a:t>nationalités différentes</a:t>
            </a:r>
          </a:p>
        </p:txBody>
      </p:sp>
      <p:sp>
        <p:nvSpPr>
          <p:cNvPr id="4100" name="Text Box 4"/>
          <p:cNvSpPr txBox="1">
            <a:spLocks noChangeArrowheads="1"/>
          </p:cNvSpPr>
          <p:nvPr/>
        </p:nvSpPr>
        <p:spPr bwMode="auto">
          <a:xfrm>
            <a:off x="3123361" y="6356521"/>
            <a:ext cx="2894400" cy="3643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fr-FR" sz="1633"/>
          </a:p>
        </p:txBody>
      </p:sp>
      <p:pic>
        <p:nvPicPr>
          <p:cNvPr id="410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87041" y="5714281"/>
            <a:ext cx="1052640" cy="114192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sp>
        <p:nvSpPr>
          <p:cNvPr id="4" name="Espace réservé du numéro de diapositive 3"/>
          <p:cNvSpPr>
            <a:spLocks noGrp="1"/>
          </p:cNvSpPr>
          <p:nvPr>
            <p:ph type="sldNum" sz="quarter" idx="12"/>
          </p:nvPr>
        </p:nvSpPr>
        <p:spPr/>
        <p:txBody>
          <a:bodyPr/>
          <a:lstStyle/>
          <a:p>
            <a:fld id="{FBAC88EE-90B8-FD4C-80DD-0D89B10BD61E}" type="slidenum">
              <a:rPr lang="fr-FR" smtClean="0"/>
              <a:pPr/>
              <a:t>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5" name="Espace réservé de la date 4"/>
          <p:cNvSpPr>
            <a:spLocks noGrp="1"/>
          </p:cNvSpPr>
          <p:nvPr>
            <p:ph type="dt" sz="half" idx="10"/>
          </p:nvPr>
        </p:nvSpPr>
        <p:spPr/>
        <p:txBody>
          <a:bodyPr/>
          <a:lstStyle/>
          <a:p>
            <a:r>
              <a:rPr lang="fr-FR" smtClean="0"/>
              <a:t>23 mars 2016</a:t>
            </a:r>
            <a:endParaRPr lang="fr-FR"/>
          </a:p>
        </p:txBody>
      </p:sp>
    </p:spTree>
    <p:extLst>
      <p:ext uri="{BB962C8B-B14F-4D97-AF65-F5344CB8AC3E}">
        <p14:creationId xmlns:p14="http://schemas.microsoft.com/office/powerpoint/2010/main" val="2005685393"/>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dirty="0" smtClean="0">
                <a:solidFill>
                  <a:srgbClr val="0000FF"/>
                </a:solidFill>
                <a:latin typeface="Calibri" charset="0"/>
                <a:ea typeface="ＭＳ Ｐゴシック" charset="0"/>
                <a:cs typeface="ＭＳ Ｐゴシック" charset="0"/>
              </a:rPr>
              <a:t>Budget 2015 (hors salaires)</a:t>
            </a:r>
            <a:endParaRPr lang="fr-FR" sz="4000" dirty="0"/>
          </a:p>
        </p:txBody>
      </p:sp>
      <p:sp>
        <p:nvSpPr>
          <p:cNvPr id="3" name="Espace réservé du contenu 2"/>
          <p:cNvSpPr>
            <a:spLocks noGrp="1"/>
          </p:cNvSpPr>
          <p:nvPr>
            <p:ph idx="1"/>
          </p:nvPr>
        </p:nvSpPr>
        <p:spPr>
          <a:xfrm>
            <a:off x="673100" y="1425577"/>
            <a:ext cx="7797800" cy="4030662"/>
          </a:xfrm>
        </p:spPr>
        <p:txBody>
          <a:bodyPr>
            <a:noAutofit/>
          </a:bodyPr>
          <a:lstStyle/>
          <a:p>
            <a:pPr algn="just"/>
            <a:endParaRPr lang="en-GB" sz="2800" b="1" dirty="0">
              <a:solidFill>
                <a:srgbClr val="0000FF"/>
              </a:solidFill>
              <a:latin typeface="Calibri" charset="0"/>
              <a:ea typeface="ＭＳ Ｐゴシック" charset="0"/>
              <a:cs typeface="ＭＳ Ｐゴシック" charset="0"/>
            </a:endParaRPr>
          </a:p>
          <a:p>
            <a:pPr marL="0" indent="0" algn="just">
              <a:buNone/>
            </a:pPr>
            <a:r>
              <a:rPr lang="en-GB" sz="2800" b="1" dirty="0" smtClean="0">
                <a:latin typeface="Calibri" charset="0"/>
                <a:ea typeface="ＭＳ Ｐゴシック" charset="0"/>
                <a:cs typeface="ＭＳ Ｐゴシック" charset="0"/>
              </a:rPr>
              <a:t> </a:t>
            </a:r>
            <a:r>
              <a:rPr lang="fr-FR" sz="2800" b="1" dirty="0" smtClean="0">
                <a:latin typeface="Calibri" charset="0"/>
                <a:ea typeface="ＭＳ Ｐゴシック" charset="0"/>
                <a:cs typeface="ＭＳ Ｐゴシック" charset="0"/>
              </a:rPr>
              <a:t>Dotation CNRS									</a:t>
            </a:r>
            <a:r>
              <a:rPr lang="fr-FR" sz="2800" b="1" dirty="0" smtClean="0">
                <a:solidFill>
                  <a:srgbClr val="D92E2E"/>
                </a:solidFill>
                <a:latin typeface="Calibri" charset="0"/>
                <a:ea typeface="ＭＳ Ｐゴシック" charset="0"/>
                <a:cs typeface="ＭＳ Ｐゴシック" charset="0"/>
              </a:rPr>
              <a:t>925 317€</a:t>
            </a:r>
          </a:p>
          <a:p>
            <a:pPr marL="0" indent="0" algn="just">
              <a:buNone/>
            </a:pPr>
            <a:r>
              <a:rPr lang="fr-FR" sz="2800" b="1" dirty="0" smtClean="0">
                <a:latin typeface="Calibri" charset="0"/>
                <a:ea typeface="ＭＳ Ｐゴシック" charset="0"/>
                <a:cs typeface="ＭＳ Ｐゴシック" charset="0"/>
              </a:rPr>
              <a:t> Dotation Université							</a:t>
            </a:r>
            <a:r>
              <a:rPr lang="fr-FR" sz="2800" b="1" dirty="0" smtClean="0">
                <a:solidFill>
                  <a:srgbClr val="D92E2E"/>
                </a:solidFill>
                <a:latin typeface="Calibri" charset="0"/>
                <a:ea typeface="ＭＳ Ｐゴシック" charset="0"/>
                <a:cs typeface="ＭＳ Ｐゴシック" charset="0"/>
              </a:rPr>
              <a:t>216 350€</a:t>
            </a:r>
          </a:p>
          <a:p>
            <a:pPr marL="0" indent="0" algn="just">
              <a:buNone/>
            </a:pPr>
            <a:r>
              <a:rPr lang="fr-FR" sz="2800" b="1" dirty="0" smtClean="0">
                <a:latin typeface="Calibri" charset="0"/>
                <a:ea typeface="ＭＳ Ｐゴシック" charset="0"/>
                <a:cs typeface="ＭＳ Ｐゴシック" charset="0"/>
              </a:rPr>
              <a:t>				+ ARS								260 000€</a:t>
            </a:r>
          </a:p>
          <a:p>
            <a:pPr marL="0" indent="0" algn="just">
              <a:buNone/>
            </a:pPr>
            <a:r>
              <a:rPr lang="fr-FR" sz="2800" b="1" dirty="0" smtClean="0">
                <a:latin typeface="Calibri" charset="0"/>
                <a:ea typeface="ＭＳ Ｐゴシック" charset="0"/>
                <a:cs typeface="ＭＳ Ｐゴシック" charset="0"/>
              </a:rPr>
              <a:t>  Contrats équipes							  4 770 426€</a:t>
            </a:r>
          </a:p>
          <a:p>
            <a:pPr marL="0" indent="0" algn="just">
              <a:buNone/>
            </a:pPr>
            <a:r>
              <a:rPr lang="fr-FR" sz="2800" b="1" dirty="0" smtClean="0">
                <a:latin typeface="Calibri" charset="0"/>
                <a:ea typeface="ＭＳ Ｐゴシック" charset="0"/>
                <a:cs typeface="ＭＳ Ｐゴシック" charset="0"/>
              </a:rPr>
              <a:t>	dont ATIP-Avenir CNRS			       	175 000€</a:t>
            </a:r>
          </a:p>
          <a:p>
            <a:pPr marL="0" indent="0" algn="just">
              <a:buNone/>
            </a:pPr>
            <a:endParaRPr lang="fr-FR" sz="2800" b="1" dirty="0" smtClean="0">
              <a:latin typeface="Calibri" charset="0"/>
              <a:ea typeface="ＭＳ Ｐゴシック" charset="0"/>
              <a:cs typeface="ＭＳ Ｐゴシック" charset="0"/>
            </a:endParaRPr>
          </a:p>
          <a:p>
            <a:pPr marL="0" indent="0" algn="just">
              <a:buNone/>
            </a:pPr>
            <a:r>
              <a:rPr lang="fr-FR" sz="2800" b="1" dirty="0" smtClean="0">
                <a:latin typeface="Calibri" charset="0"/>
                <a:ea typeface="ＭＳ Ｐゴシック" charset="0"/>
                <a:cs typeface="ＭＳ Ｐゴシック" charset="0"/>
              </a:rPr>
              <a:t>Recettes des plateformes 					911 506€</a:t>
            </a:r>
          </a:p>
          <a:p>
            <a:pPr marL="0" indent="0" algn="just">
              <a:buNone/>
            </a:pPr>
            <a:r>
              <a:rPr lang="fr-FR" sz="2800" b="1" dirty="0" smtClean="0">
                <a:latin typeface="Calibri" charset="0"/>
                <a:ea typeface="ＭＳ Ｐゴシック" charset="0"/>
                <a:cs typeface="ＭＳ Ｐゴシック" charset="0"/>
              </a:rPr>
              <a:t>                                               Total :             7 258 599€</a:t>
            </a:r>
          </a:p>
          <a:p>
            <a:pPr marL="0" indent="0" algn="just">
              <a:buNone/>
            </a:pPr>
            <a:r>
              <a:rPr lang="en-GB" sz="2800" b="1" dirty="0" smtClean="0">
                <a:latin typeface="Calibri" charset="0"/>
                <a:ea typeface="ＭＳ Ｐゴシック" charset="0"/>
                <a:cs typeface="ＭＳ Ｐゴシック" charset="0"/>
              </a:rPr>
              <a:t>	</a:t>
            </a:r>
          </a:p>
        </p:txBody>
      </p:sp>
      <p:pic>
        <p:nvPicPr>
          <p:cNvPr id="7" name="Imag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87330" y="5715000"/>
            <a:ext cx="105266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Espace réservé du numéro de diapositive 5"/>
          <p:cNvSpPr>
            <a:spLocks noGrp="1"/>
          </p:cNvSpPr>
          <p:nvPr>
            <p:ph type="sldNum" sz="quarter" idx="12"/>
          </p:nvPr>
        </p:nvSpPr>
        <p:spPr/>
        <p:txBody>
          <a:bodyPr/>
          <a:lstStyle/>
          <a:p>
            <a:fld id="{FBAC88EE-90B8-FD4C-80DD-0D89B10BD61E}" type="slidenum">
              <a:rPr lang="fr-FR" smtClean="0"/>
              <a:pPr/>
              <a:t>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8" name="Espace réservé de la date 7"/>
          <p:cNvSpPr>
            <a:spLocks noGrp="1"/>
          </p:cNvSpPr>
          <p:nvPr>
            <p:ph type="dt" sz="half" idx="10"/>
          </p:nvPr>
        </p:nvSpPr>
        <p:spPr/>
        <p:txBody>
          <a:bodyPr/>
          <a:lstStyle/>
          <a:p>
            <a:r>
              <a:rPr lang="fr-FR" smtClean="0"/>
              <a:t>23 mars 2016</a:t>
            </a:r>
            <a:endParaRPr lang="fr-FR"/>
          </a:p>
        </p:txBody>
      </p:sp>
    </p:spTree>
    <p:extLst>
      <p:ext uri="{BB962C8B-B14F-4D97-AF65-F5344CB8AC3E}">
        <p14:creationId xmlns:p14="http://schemas.microsoft.com/office/powerpoint/2010/main" val="337692774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256440" y="5781675"/>
            <a:ext cx="885989"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8" name="Titre 1"/>
          <p:cNvSpPr>
            <a:spLocks noGrp="1"/>
          </p:cNvSpPr>
          <p:nvPr>
            <p:ph type="title"/>
          </p:nvPr>
        </p:nvSpPr>
        <p:spPr>
          <a:xfrm>
            <a:off x="457200" y="457200"/>
            <a:ext cx="8229600" cy="1143000"/>
          </a:xfrm>
        </p:spPr>
        <p:txBody>
          <a:bodyPr/>
          <a:lstStyle/>
          <a:p>
            <a:pPr eaLnBrk="1" hangingPunct="1"/>
            <a:r>
              <a:rPr lang="en-GB" sz="3600" b="1" dirty="0" err="1" smtClean="0">
                <a:solidFill>
                  <a:srgbClr val="0000FF"/>
                </a:solidFill>
                <a:latin typeface="Calibri" charset="0"/>
                <a:ea typeface="ＭＳ Ｐゴシック" charset="0"/>
                <a:cs typeface="ＭＳ Ｐゴシック" charset="0"/>
              </a:rPr>
              <a:t>Financements</a:t>
            </a:r>
            <a:r>
              <a:rPr lang="en-GB" sz="3600" b="1" dirty="0" smtClean="0">
                <a:solidFill>
                  <a:srgbClr val="0000FF"/>
                </a:solidFill>
                <a:latin typeface="Calibri" charset="0"/>
                <a:ea typeface="ＭＳ Ｐゴシック" charset="0"/>
                <a:cs typeface="ＭＳ Ｐゴシック" charset="0"/>
              </a:rPr>
              <a:t> de </a:t>
            </a:r>
            <a:r>
              <a:rPr lang="en-GB" sz="3600" b="1" dirty="0" err="1" smtClean="0">
                <a:solidFill>
                  <a:srgbClr val="0000FF"/>
                </a:solidFill>
                <a:latin typeface="Calibri" charset="0"/>
                <a:ea typeface="ＭＳ Ｐゴシック" charset="0"/>
                <a:cs typeface="ＭＳ Ｐゴシック" charset="0"/>
              </a:rPr>
              <a:t>l’IJM</a:t>
            </a:r>
            <a:r>
              <a:rPr lang="en-GB" sz="3600" b="1" dirty="0" smtClean="0">
                <a:solidFill>
                  <a:srgbClr val="0000FF"/>
                </a:solidFill>
                <a:latin typeface="Calibri" charset="0"/>
                <a:ea typeface="ＭＳ Ｐゴシック" charset="0"/>
                <a:cs typeface="ＭＳ Ｐゴシック" charset="0"/>
              </a:rPr>
              <a:t> 2010-2015</a:t>
            </a:r>
            <a:endParaRPr lang="en-GB" sz="3600" b="1" dirty="0">
              <a:solidFill>
                <a:srgbClr val="0000FF"/>
              </a:solidFill>
              <a:latin typeface="Calibri" charset="0"/>
              <a:ea typeface="ＭＳ Ｐゴシック" charset="0"/>
              <a:cs typeface="ＭＳ Ｐゴシック" charset="0"/>
            </a:endParaRPr>
          </a:p>
        </p:txBody>
      </p:sp>
      <p:sp>
        <p:nvSpPr>
          <p:cNvPr id="2" name="Espace réservé de la date 1"/>
          <p:cNvSpPr>
            <a:spLocks noGrp="1"/>
          </p:cNvSpPr>
          <p:nvPr>
            <p:ph type="dt" sz="half" idx="10"/>
          </p:nvPr>
        </p:nvSpPr>
        <p:spPr/>
        <p:txBody>
          <a:bodyPr/>
          <a:lstStyle/>
          <a:p>
            <a:r>
              <a:rPr lang="fr-FR" smtClean="0"/>
              <a:t>1er décembre 2015</a:t>
            </a:r>
            <a:endParaRPr lang="fr-FR" dirty="0"/>
          </a:p>
        </p:txBody>
      </p:sp>
      <p:graphicFrame>
        <p:nvGraphicFramePr>
          <p:cNvPr id="13" name="Graphique 12"/>
          <p:cNvGraphicFramePr>
            <a:graphicFrameLocks/>
          </p:cNvGraphicFramePr>
          <p:nvPr/>
        </p:nvGraphicFramePr>
        <p:xfrm>
          <a:off x="6502400" y="2032000"/>
          <a:ext cx="0" cy="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Espace réservé du contenu 8" title="Evolutuion des subcentions d'Etats et contrats CNRS &amp; UP7"/>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83563994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0000FF"/>
                </a:solidFill>
              </a:rPr>
              <a:t>Contrats des équipes</a:t>
            </a:r>
            <a:endParaRPr lang="fr-FR" dirty="0"/>
          </a:p>
        </p:txBody>
      </p:sp>
      <p:sp>
        <p:nvSpPr>
          <p:cNvPr id="3" name="Espace réservé du contenu 2"/>
          <p:cNvSpPr>
            <a:spLocks noGrp="1"/>
          </p:cNvSpPr>
          <p:nvPr>
            <p:ph idx="1"/>
          </p:nvPr>
        </p:nvSpPr>
        <p:spPr>
          <a:xfrm>
            <a:off x="307901" y="1670599"/>
            <a:ext cx="8571337" cy="4191652"/>
          </a:xfrm>
        </p:spPr>
        <p:txBody>
          <a:bodyPr>
            <a:normAutofit fontScale="92500" lnSpcReduction="20000"/>
          </a:bodyPr>
          <a:lstStyle/>
          <a:p>
            <a:pPr marL="0" indent="0">
              <a:buNone/>
            </a:pPr>
            <a:r>
              <a:rPr lang="fr-FR" sz="2800" b="1" dirty="0" smtClean="0"/>
              <a:t>88 contrats gérés par l’IJM en 2015, dont :</a:t>
            </a:r>
          </a:p>
          <a:p>
            <a:pPr marL="0" indent="0">
              <a:buNone/>
            </a:pPr>
            <a:endParaRPr lang="fr-FR" sz="2800" b="1" dirty="0" smtClean="0"/>
          </a:p>
          <a:p>
            <a:pPr>
              <a:buNone/>
            </a:pPr>
            <a:r>
              <a:rPr lang="fr-FR" sz="2800" b="1" i="1" dirty="0" smtClean="0">
                <a:solidFill>
                  <a:srgbClr val="000000"/>
                </a:solidFill>
              </a:rPr>
              <a:t>Contrats Français </a:t>
            </a:r>
            <a:r>
              <a:rPr lang="fr-FR" sz="2800" b="1" dirty="0" smtClean="0">
                <a:solidFill>
                  <a:srgbClr val="000000"/>
                </a:solidFill>
              </a:rPr>
              <a:t>: </a:t>
            </a:r>
          </a:p>
          <a:p>
            <a:r>
              <a:rPr lang="fr-FR" sz="2800" b="1" dirty="0" smtClean="0">
                <a:solidFill>
                  <a:srgbClr val="000000"/>
                </a:solidFill>
              </a:rPr>
              <a:t>24 ANR, 11 ARC, 7 régions IDF (dont 1 Sésame), 10 LNCC, 10 FRM, 4 Sorbonne Paris Cité, 2 Mairie de paris, 4 GEFLUC…</a:t>
            </a:r>
          </a:p>
          <a:p>
            <a:pPr>
              <a:buNone/>
            </a:pPr>
            <a:endParaRPr lang="fr-FR" sz="2800" b="1" dirty="0" smtClean="0">
              <a:solidFill>
                <a:srgbClr val="000000"/>
              </a:solidFill>
            </a:endParaRPr>
          </a:p>
          <a:p>
            <a:pPr>
              <a:buNone/>
            </a:pPr>
            <a:r>
              <a:rPr lang="fr-FR" sz="2800" b="1" i="1" dirty="0" smtClean="0">
                <a:solidFill>
                  <a:srgbClr val="000000"/>
                </a:solidFill>
              </a:rPr>
              <a:t>Contrats européens :</a:t>
            </a:r>
          </a:p>
          <a:p>
            <a:r>
              <a:rPr lang="fr-FR" sz="2800" b="1" dirty="0" smtClean="0"/>
              <a:t>5 contrats européens dont 4 ERC</a:t>
            </a:r>
            <a:endParaRPr lang="fr-FR" sz="2800" b="1" i="1" dirty="0" smtClean="0"/>
          </a:p>
          <a:p>
            <a:r>
              <a:rPr lang="fr-FR" sz="2800" b="1" dirty="0" smtClean="0"/>
              <a:t>4 Bourses Curie</a:t>
            </a:r>
            <a:endParaRPr lang="fr-FR" sz="2800" b="1" i="1" dirty="0" smtClean="0"/>
          </a:p>
          <a:p>
            <a:pPr marL="0" indent="0">
              <a:buNone/>
            </a:pPr>
            <a:endParaRPr lang="fr-FR" sz="2800" b="1" i="1" dirty="0" smtClean="0"/>
          </a:p>
        </p:txBody>
      </p:sp>
      <p:pic>
        <p:nvPicPr>
          <p:cNvPr id="7" name="Imag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087330" y="5715000"/>
            <a:ext cx="105266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Espace réservé du numéro de diapositive 3"/>
          <p:cNvSpPr>
            <a:spLocks noGrp="1"/>
          </p:cNvSpPr>
          <p:nvPr>
            <p:ph type="sldNum" sz="quarter" idx="12"/>
          </p:nvPr>
        </p:nvSpPr>
        <p:spPr/>
        <p:txBody>
          <a:bodyPr/>
          <a:lstStyle/>
          <a:p>
            <a:fld id="{FBAC88EE-90B8-FD4C-80DD-0D89B10BD61E}" type="slidenum">
              <a:rPr lang="fr-FR" smtClean="0"/>
              <a:pPr/>
              <a:t>7</a:t>
            </a:fld>
            <a:endParaRPr lang="fr-FR"/>
          </a:p>
        </p:txBody>
      </p:sp>
      <p:sp>
        <p:nvSpPr>
          <p:cNvPr id="8" name="Espace réservé de la date 7"/>
          <p:cNvSpPr>
            <a:spLocks noGrp="1"/>
          </p:cNvSpPr>
          <p:nvPr>
            <p:ph type="dt" sz="half" idx="10"/>
          </p:nvPr>
        </p:nvSpPr>
        <p:spPr/>
        <p:txBody>
          <a:bodyPr/>
          <a:lstStyle/>
          <a:p>
            <a:r>
              <a:rPr lang="fr-FR" smtClean="0"/>
              <a:t>23 mars 2016</a:t>
            </a:r>
            <a:endParaRPr lang="fr-FR"/>
          </a:p>
        </p:txBody>
      </p:sp>
    </p:spTree>
    <p:extLst>
      <p:ext uri="{BB962C8B-B14F-4D97-AF65-F5344CB8AC3E}">
        <p14:creationId xmlns:p14="http://schemas.microsoft.com/office/powerpoint/2010/main" val="98838633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5738"/>
            <a:ext cx="8229600" cy="1143000"/>
          </a:xfrm>
        </p:spPr>
        <p:txBody>
          <a:bodyPr>
            <a:normAutofit/>
          </a:bodyPr>
          <a:lstStyle/>
          <a:p>
            <a:r>
              <a:rPr lang="fr-FR" sz="4000" b="1" dirty="0" smtClean="0">
                <a:latin typeface="Calibri" charset="0"/>
                <a:ea typeface="ＭＳ Ｐゴシック" charset="0"/>
                <a:cs typeface="ＭＳ Ｐゴシック" charset="0"/>
              </a:rPr>
              <a:t>Plateformes technologiques</a:t>
            </a:r>
            <a:endParaRPr lang="fr-FR" sz="4000" dirty="0"/>
          </a:p>
        </p:txBody>
      </p:sp>
      <p:sp>
        <p:nvSpPr>
          <p:cNvPr id="3" name="Espace réservé du contenu 2"/>
          <p:cNvSpPr>
            <a:spLocks noGrp="1"/>
          </p:cNvSpPr>
          <p:nvPr>
            <p:ph idx="1"/>
          </p:nvPr>
        </p:nvSpPr>
        <p:spPr>
          <a:xfrm>
            <a:off x="457200" y="1349376"/>
            <a:ext cx="8229600" cy="4886323"/>
          </a:xfrm>
        </p:spPr>
        <p:txBody>
          <a:bodyPr>
            <a:normAutofit fontScale="70000" lnSpcReduction="20000"/>
          </a:bodyPr>
          <a:lstStyle/>
          <a:p>
            <a:pPr>
              <a:lnSpc>
                <a:spcPct val="90000"/>
              </a:lnSpc>
              <a:spcBef>
                <a:spcPts val="1176"/>
              </a:spcBef>
            </a:pPr>
            <a:r>
              <a:rPr lang="fr-FR" sz="3000" b="1" i="1" dirty="0" smtClean="0">
                <a:solidFill>
                  <a:srgbClr val="0000FF"/>
                </a:solidFill>
                <a:latin typeface="Calibri" charset="0"/>
                <a:ea typeface="ＭＳ Ｐゴシック" charset="0"/>
                <a:cs typeface="ＭＳ Ｐゴシック" charset="0"/>
              </a:rPr>
              <a:t>Animalerie (3 zones sanitaires)</a:t>
            </a:r>
          </a:p>
          <a:p>
            <a:pPr marL="0" indent="0">
              <a:lnSpc>
                <a:spcPct val="90000"/>
              </a:lnSpc>
              <a:spcBef>
                <a:spcPts val="1176"/>
              </a:spcBef>
              <a:buNone/>
            </a:pPr>
            <a:r>
              <a:rPr lang="fr-FR" sz="2600" b="1" i="1" dirty="0" smtClean="0">
                <a:latin typeface="Calibri" charset="0"/>
                <a:ea typeface="ＭＳ Ｐゴシック" charset="0"/>
                <a:cs typeface="ＭＳ Ｐゴシック" charset="0"/>
              </a:rPr>
              <a:t>Responsable: Jérôme Collignon </a:t>
            </a:r>
          </a:p>
          <a:p>
            <a:pPr marL="0" indent="0">
              <a:lnSpc>
                <a:spcPct val="90000"/>
              </a:lnSpc>
              <a:spcBef>
                <a:spcPts val="1176"/>
              </a:spcBef>
              <a:buNone/>
            </a:pPr>
            <a:r>
              <a:rPr lang="fr-FR" sz="2400" b="1" i="1" dirty="0" smtClean="0">
                <a:latin typeface="Calibri" charset="0"/>
                <a:ea typeface="ＭＳ Ｐゴシック" charset="0"/>
                <a:cs typeface="ＭＳ Ｐゴシック" charset="0"/>
              </a:rPr>
              <a:t>(Pour la zone EOPS, marché d’externalisation pour un coût d’environ 230 K€/an)</a:t>
            </a:r>
          </a:p>
          <a:p>
            <a:pPr>
              <a:lnSpc>
                <a:spcPct val="90000"/>
              </a:lnSpc>
              <a:spcBef>
                <a:spcPts val="1176"/>
              </a:spcBef>
            </a:pPr>
            <a:r>
              <a:rPr lang="fr-FR" sz="3000" b="1" i="1" dirty="0" err="1" smtClean="0">
                <a:solidFill>
                  <a:srgbClr val="0000FF"/>
                </a:solidFill>
                <a:latin typeface="Calibri" charset="0"/>
                <a:ea typeface="ＭＳ Ｐゴシック" charset="0"/>
                <a:cs typeface="ＭＳ Ｐゴシック" charset="0"/>
              </a:rPr>
              <a:t>ImagoSeine</a:t>
            </a:r>
            <a:r>
              <a:rPr lang="fr-FR" sz="3000" b="1" i="1" dirty="0" smtClean="0">
                <a:solidFill>
                  <a:srgbClr val="0000FF"/>
                </a:solidFill>
                <a:latin typeface="Calibri" charset="0"/>
                <a:ea typeface="ＭＳ Ｐゴシック" charset="0"/>
                <a:cs typeface="ＭＳ Ｐゴシック" charset="0"/>
              </a:rPr>
              <a:t> (</a:t>
            </a:r>
            <a:r>
              <a:rPr lang="fr-FR" sz="3000" b="1" i="1" dirty="0" err="1" smtClean="0">
                <a:solidFill>
                  <a:srgbClr val="0000FF"/>
                </a:solidFill>
                <a:latin typeface="Calibri" charset="0"/>
                <a:ea typeface="ＭＳ Ｐゴシック" charset="0"/>
                <a:cs typeface="ＭＳ Ｐゴシック" charset="0"/>
              </a:rPr>
              <a:t>Cytométrie</a:t>
            </a:r>
            <a:r>
              <a:rPr lang="fr-FR" sz="3000" b="1" i="1" dirty="0" smtClean="0">
                <a:solidFill>
                  <a:srgbClr val="0000FF"/>
                </a:solidFill>
                <a:latin typeface="Calibri" charset="0"/>
                <a:ea typeface="ＭＳ Ｐゴシック" charset="0"/>
                <a:cs typeface="ＭＳ Ｐゴシック" charset="0"/>
              </a:rPr>
              <a:t> en flux, Microscopie électronique et photonique)</a:t>
            </a:r>
          </a:p>
          <a:p>
            <a:pPr marL="0" indent="0">
              <a:lnSpc>
                <a:spcPct val="90000"/>
              </a:lnSpc>
              <a:spcBef>
                <a:spcPts val="1176"/>
              </a:spcBef>
              <a:buNone/>
            </a:pPr>
            <a:r>
              <a:rPr lang="fr-FR" sz="2600" b="1" i="1" dirty="0" smtClean="0">
                <a:latin typeface="Calibri" charset="0"/>
                <a:ea typeface="ＭＳ Ｐゴシック" charset="0"/>
                <a:cs typeface="ＭＳ Ｐゴシック" charset="0"/>
              </a:rPr>
              <a:t>Coordinateur général : Jean-Marc </a:t>
            </a:r>
            <a:r>
              <a:rPr lang="fr-FR" sz="2600" b="1" i="1" dirty="0" err="1" smtClean="0">
                <a:latin typeface="Calibri" charset="0"/>
                <a:ea typeface="ＭＳ Ｐゴシック" charset="0"/>
                <a:cs typeface="ＭＳ Ｐゴシック" charset="0"/>
              </a:rPr>
              <a:t>Verbavatz</a:t>
            </a:r>
            <a:r>
              <a:rPr lang="fr-FR" sz="2600" b="1" i="1" dirty="0">
                <a:latin typeface="Calibri" charset="0"/>
                <a:ea typeface="ＭＳ Ｐゴシック" charset="0"/>
                <a:cs typeface="ＭＳ Ｐゴシック" charset="0"/>
              </a:rPr>
              <a:t> </a:t>
            </a:r>
            <a:r>
              <a:rPr lang="fr-FR" sz="2600" b="1" i="1" dirty="0" smtClean="0">
                <a:latin typeface="Calibri" charset="0"/>
                <a:ea typeface="ＭＳ Ｐゴシック" charset="0"/>
                <a:cs typeface="ＭＳ Ｐゴシック" charset="0"/>
              </a:rPr>
              <a:t>; 7 </a:t>
            </a:r>
            <a:r>
              <a:rPr lang="fr-FR" sz="2600" b="1" i="1" dirty="0" smtClean="0">
                <a:latin typeface="Calibri" charset="0"/>
                <a:ea typeface="ＭＳ Ｐゴシック" charset="0"/>
                <a:cs typeface="ＭＳ Ｐゴシック" charset="0"/>
              </a:rPr>
              <a:t>ingénieurs et techniciens</a:t>
            </a:r>
          </a:p>
          <a:p>
            <a:pPr>
              <a:lnSpc>
                <a:spcPct val="90000"/>
              </a:lnSpc>
              <a:spcBef>
                <a:spcPts val="1176"/>
              </a:spcBef>
            </a:pPr>
            <a:r>
              <a:rPr lang="fr-FR" sz="3000" b="1" i="1" dirty="0" err="1" smtClean="0">
                <a:solidFill>
                  <a:srgbClr val="0000FF"/>
                </a:solidFill>
                <a:latin typeface="Calibri" charset="0"/>
                <a:ea typeface="ＭＳ Ｐゴシック" charset="0"/>
                <a:cs typeface="ＭＳ Ｐゴシック" charset="0"/>
              </a:rPr>
              <a:t>Protéomique</a:t>
            </a:r>
            <a:endParaRPr lang="fr-FR" sz="3000" b="1" i="1" dirty="0" smtClean="0">
              <a:solidFill>
                <a:srgbClr val="0000FF"/>
              </a:solidFill>
              <a:latin typeface="Calibri" charset="0"/>
              <a:ea typeface="ＭＳ Ｐゴシック" charset="0"/>
              <a:cs typeface="ＭＳ Ｐゴシック" charset="0"/>
            </a:endParaRPr>
          </a:p>
          <a:p>
            <a:pPr marL="0" indent="0">
              <a:lnSpc>
                <a:spcPct val="90000"/>
              </a:lnSpc>
              <a:spcBef>
                <a:spcPts val="1176"/>
              </a:spcBef>
              <a:buNone/>
            </a:pPr>
            <a:r>
              <a:rPr lang="fr-FR" sz="2600" b="1" i="1" dirty="0" smtClean="0">
                <a:latin typeface="Calibri" charset="0"/>
                <a:ea typeface="ＭＳ Ｐゴシック" charset="0"/>
                <a:cs typeface="ＭＳ Ｐゴシック" charset="0"/>
              </a:rPr>
              <a:t>Responsable: Jean-Michel </a:t>
            </a:r>
            <a:r>
              <a:rPr lang="fr-FR" sz="2600" b="1" i="1" dirty="0" err="1" smtClean="0">
                <a:latin typeface="Calibri" charset="0"/>
                <a:ea typeface="ＭＳ Ｐゴシック" charset="0"/>
                <a:cs typeface="ＭＳ Ｐゴシック" charset="0"/>
              </a:rPr>
              <a:t>Camadro</a:t>
            </a:r>
            <a:r>
              <a:rPr lang="fr-FR" sz="2600" b="1" i="1" dirty="0" smtClean="0">
                <a:latin typeface="Calibri" charset="0"/>
                <a:ea typeface="ＭＳ Ｐゴシック" charset="0"/>
                <a:cs typeface="ＭＳ Ｐゴシック" charset="0"/>
              </a:rPr>
              <a:t>; 3 ingénieurs</a:t>
            </a:r>
          </a:p>
          <a:p>
            <a:pPr>
              <a:lnSpc>
                <a:spcPct val="90000"/>
              </a:lnSpc>
              <a:spcBef>
                <a:spcPts val="1176"/>
              </a:spcBef>
            </a:pPr>
            <a:r>
              <a:rPr lang="fr-FR" sz="3000" b="1" i="1" dirty="0" smtClean="0">
                <a:solidFill>
                  <a:srgbClr val="0000FF"/>
                </a:solidFill>
                <a:latin typeface="Calibri" charset="0"/>
                <a:ea typeface="ＭＳ Ｐゴシック" charset="0"/>
                <a:cs typeface="ＭＳ Ｐゴシック" charset="0"/>
              </a:rPr>
              <a:t>Génomique</a:t>
            </a:r>
            <a:endParaRPr lang="fr-FR" sz="3000" b="1" i="1" dirty="0" smtClean="0">
              <a:solidFill>
                <a:srgbClr val="FF0000"/>
              </a:solidFill>
              <a:latin typeface="Calibri" charset="0"/>
              <a:ea typeface="ＭＳ Ｐゴシック" charset="0"/>
              <a:cs typeface="ＭＳ Ｐゴシック" charset="0"/>
            </a:endParaRPr>
          </a:p>
          <a:p>
            <a:pPr marL="0" indent="0">
              <a:lnSpc>
                <a:spcPct val="90000"/>
              </a:lnSpc>
              <a:spcBef>
                <a:spcPts val="1176"/>
              </a:spcBef>
              <a:buNone/>
            </a:pPr>
            <a:r>
              <a:rPr lang="fr-FR" sz="2600" b="1" i="1" dirty="0" smtClean="0">
                <a:latin typeface="Calibri" charset="0"/>
                <a:ea typeface="ＭＳ Ｐゴシック" charset="0"/>
                <a:cs typeface="ＭＳ Ｐゴシック" charset="0"/>
              </a:rPr>
              <a:t>Responsable: Thierry Grange.</a:t>
            </a:r>
          </a:p>
          <a:p>
            <a:pPr>
              <a:lnSpc>
                <a:spcPct val="90000"/>
              </a:lnSpc>
              <a:spcBef>
                <a:spcPts val="1176"/>
              </a:spcBef>
            </a:pPr>
            <a:r>
              <a:rPr lang="fr-FR" sz="3000" b="1" i="1" dirty="0" smtClean="0">
                <a:solidFill>
                  <a:srgbClr val="0000FF"/>
                </a:solidFill>
                <a:latin typeface="Calibri" charset="0"/>
                <a:ea typeface="ＭＳ Ｐゴシック" charset="0"/>
                <a:cs typeface="ＭＳ Ｐゴシック" charset="0"/>
              </a:rPr>
              <a:t>Pôle </a:t>
            </a:r>
            <a:r>
              <a:rPr lang="fr-FR" sz="3000" b="1" i="1" dirty="0" err="1" smtClean="0">
                <a:solidFill>
                  <a:srgbClr val="0000FF"/>
                </a:solidFill>
                <a:latin typeface="Calibri" charset="0"/>
                <a:ea typeface="ＭＳ Ｐゴシック" charset="0"/>
                <a:cs typeface="ＭＳ Ｐゴシック" charset="0"/>
              </a:rPr>
              <a:t>Paléogénomique</a:t>
            </a:r>
            <a:endParaRPr lang="fr-FR" sz="3000" b="1" i="1" dirty="0" smtClean="0">
              <a:solidFill>
                <a:srgbClr val="FF0000"/>
              </a:solidFill>
              <a:latin typeface="Calibri" charset="0"/>
              <a:ea typeface="ＭＳ Ｐゴシック" charset="0"/>
              <a:cs typeface="ＭＳ Ｐゴシック" charset="0"/>
            </a:endParaRPr>
          </a:p>
          <a:p>
            <a:pPr marL="0" indent="0">
              <a:lnSpc>
                <a:spcPct val="90000"/>
              </a:lnSpc>
              <a:spcBef>
                <a:spcPts val="1176"/>
              </a:spcBef>
              <a:buNone/>
            </a:pPr>
            <a:r>
              <a:rPr lang="fr-FR" sz="2600" b="1" i="1" dirty="0" smtClean="0">
                <a:latin typeface="Calibri" charset="0"/>
                <a:ea typeface="ＭＳ Ｐゴシック" charset="0"/>
                <a:cs typeface="ＭＳ Ｐゴシック" charset="0"/>
              </a:rPr>
              <a:t>Responsable:  Eva-Maria </a:t>
            </a:r>
            <a:r>
              <a:rPr lang="fr-FR" sz="2600" b="1" i="1" dirty="0" err="1" smtClean="0">
                <a:latin typeface="Calibri" charset="0"/>
                <a:ea typeface="ＭＳ Ｐゴシック" charset="0"/>
                <a:cs typeface="ＭＳ Ｐゴシック" charset="0"/>
              </a:rPr>
              <a:t>Geigl</a:t>
            </a:r>
            <a:r>
              <a:rPr lang="fr-FR" sz="2600" b="1" i="1" dirty="0" smtClean="0">
                <a:latin typeface="Calibri" charset="0"/>
                <a:ea typeface="ＭＳ Ｐゴシック" charset="0"/>
                <a:cs typeface="ＭＳ Ｐゴシック" charset="0"/>
              </a:rPr>
              <a:t>.</a:t>
            </a:r>
          </a:p>
          <a:p>
            <a:pPr>
              <a:lnSpc>
                <a:spcPct val="90000"/>
              </a:lnSpc>
              <a:spcBef>
                <a:spcPts val="1176"/>
              </a:spcBef>
            </a:pPr>
            <a:r>
              <a:rPr lang="fr-FR" sz="2900" b="1" i="1" dirty="0" err="1">
                <a:solidFill>
                  <a:srgbClr val="0000FF"/>
                </a:solidFill>
                <a:latin typeface="Calibri" charset="0"/>
                <a:ea typeface="ＭＳ Ｐゴシック" charset="0"/>
                <a:cs typeface="ＭＳ Ｐゴシック" charset="0"/>
              </a:rPr>
              <a:t>ePôle</a:t>
            </a:r>
            <a:r>
              <a:rPr lang="fr-FR" sz="2900" b="1" i="1" dirty="0">
                <a:solidFill>
                  <a:srgbClr val="0000FF"/>
                </a:solidFill>
                <a:latin typeface="Calibri" charset="0"/>
                <a:ea typeface="ＭＳ Ｐゴシック" charset="0"/>
                <a:cs typeface="ＭＳ Ｐゴシック" charset="0"/>
              </a:rPr>
              <a:t> Bioinformatique </a:t>
            </a:r>
            <a:r>
              <a:rPr lang="fr-FR" sz="2900" b="1" i="1" dirty="0" smtClean="0">
                <a:solidFill>
                  <a:srgbClr val="0000FF"/>
                </a:solidFill>
                <a:latin typeface="Calibri" charset="0"/>
                <a:ea typeface="ＭＳ Ｐゴシック" charset="0"/>
                <a:cs typeface="ＭＳ Ｐゴシック" charset="0"/>
              </a:rPr>
              <a:t>Génomique</a:t>
            </a:r>
          </a:p>
          <a:p>
            <a:pPr marL="0" indent="0">
              <a:lnSpc>
                <a:spcPct val="90000"/>
              </a:lnSpc>
              <a:spcBef>
                <a:spcPts val="1176"/>
              </a:spcBef>
              <a:buNone/>
            </a:pPr>
            <a:r>
              <a:rPr lang="fr-FR" sz="2600" b="1" i="1" dirty="0" smtClean="0">
                <a:latin typeface="Calibri" charset="0"/>
                <a:ea typeface="ＭＳ Ｐゴシック" charset="0"/>
                <a:cs typeface="ＭＳ Ｐゴシック" charset="0"/>
              </a:rPr>
              <a:t>Responsable </a:t>
            </a:r>
            <a:r>
              <a:rPr lang="fr-FR" sz="2600" b="1" i="1" dirty="0">
                <a:latin typeface="Calibri" charset="0"/>
                <a:ea typeface="ＭＳ Ｐゴシック" charset="0"/>
                <a:cs typeface="ＭＳ Ｐゴシック" charset="0"/>
              </a:rPr>
              <a:t>: Anne </a:t>
            </a:r>
            <a:r>
              <a:rPr lang="fr-FR" sz="2600" b="1" i="1" dirty="0" err="1" smtClean="0">
                <a:latin typeface="Calibri" charset="0"/>
                <a:ea typeface="ＭＳ Ｐゴシック" charset="0"/>
                <a:cs typeface="ＭＳ Ｐゴシック" charset="0"/>
              </a:rPr>
              <a:t>Vanet</a:t>
            </a:r>
            <a:endParaRPr lang="fr-FR" sz="2600" b="1" i="1" dirty="0" smtClean="0">
              <a:latin typeface="Calibri" charset="0"/>
              <a:ea typeface="ＭＳ Ｐゴシック" charset="0"/>
              <a:cs typeface="ＭＳ Ｐゴシック" charset="0"/>
            </a:endParaRPr>
          </a:p>
        </p:txBody>
      </p:sp>
      <p:pic>
        <p:nvPicPr>
          <p:cNvPr id="6" name="Imag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056251" y="5676900"/>
            <a:ext cx="1087749"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Espace réservé du numéro de diapositive 3"/>
          <p:cNvSpPr>
            <a:spLocks noGrp="1"/>
          </p:cNvSpPr>
          <p:nvPr>
            <p:ph type="sldNum" sz="quarter" idx="12"/>
          </p:nvPr>
        </p:nvSpPr>
        <p:spPr/>
        <p:txBody>
          <a:bodyPr/>
          <a:lstStyle/>
          <a:p>
            <a:fld id="{FBAC88EE-90B8-FD4C-80DD-0D89B10BD61E}" type="slidenum">
              <a:rPr lang="fr-FR" smtClean="0"/>
              <a:pPr/>
              <a:t>8</a:t>
            </a:fld>
            <a:endParaRPr lang="fr-FR"/>
          </a:p>
        </p:txBody>
      </p:sp>
      <p:sp>
        <p:nvSpPr>
          <p:cNvPr id="7" name="Espace réservé du pied de page 6"/>
          <p:cNvSpPr>
            <a:spLocks noGrp="1"/>
          </p:cNvSpPr>
          <p:nvPr>
            <p:ph type="ftr" sz="quarter" idx="11"/>
          </p:nvPr>
        </p:nvSpPr>
        <p:spPr/>
        <p:txBody>
          <a:bodyPr/>
          <a:lstStyle/>
          <a:p>
            <a:endParaRPr lang="fr-FR"/>
          </a:p>
        </p:txBody>
      </p:sp>
      <p:sp>
        <p:nvSpPr>
          <p:cNvPr id="8" name="Espace réservé de la date 7"/>
          <p:cNvSpPr>
            <a:spLocks noGrp="1"/>
          </p:cNvSpPr>
          <p:nvPr>
            <p:ph type="dt" sz="half" idx="10"/>
          </p:nvPr>
        </p:nvSpPr>
        <p:spPr/>
        <p:txBody>
          <a:bodyPr/>
          <a:lstStyle/>
          <a:p>
            <a:r>
              <a:rPr lang="fr-FR" smtClean="0"/>
              <a:t>23 mars 2016</a:t>
            </a:r>
            <a:endParaRPr lang="fr-FR"/>
          </a:p>
        </p:txBody>
      </p:sp>
    </p:spTree>
    <p:extLst>
      <p:ext uri="{BB962C8B-B14F-4D97-AF65-F5344CB8AC3E}">
        <p14:creationId xmlns:p14="http://schemas.microsoft.com/office/powerpoint/2010/main" val="411653035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4000" b="1" dirty="0" smtClean="0">
                <a:solidFill>
                  <a:srgbClr val="0000FF"/>
                </a:solidFill>
                <a:latin typeface="Calibri" charset="0"/>
                <a:ea typeface="ＭＳ Ｐゴシック" charset="0"/>
                <a:cs typeface="ＭＳ Ｐゴシック" charset="0"/>
              </a:rPr>
              <a:t>Evolution des recettes CNRS des plateformes de 2010 à 2015</a:t>
            </a:r>
          </a:p>
        </p:txBody>
      </p:sp>
      <p:sp>
        <p:nvSpPr>
          <p:cNvPr id="4" name="Espace réservé de la date 3"/>
          <p:cNvSpPr>
            <a:spLocks noGrp="1"/>
          </p:cNvSpPr>
          <p:nvPr>
            <p:ph type="dt" sz="half" idx="10"/>
          </p:nvPr>
        </p:nvSpPr>
        <p:spPr/>
        <p:txBody>
          <a:bodyPr/>
          <a:lstStyle/>
          <a:p>
            <a:r>
              <a:rPr lang="fr-FR" dirty="0" smtClean="0"/>
              <a:t>11 décembre 2015</a:t>
            </a:r>
            <a:endParaRPr lang="fr-FR" dirty="0"/>
          </a:p>
        </p:txBody>
      </p:sp>
      <p:sp>
        <p:nvSpPr>
          <p:cNvPr id="5" name="Espace réservé du pied de page 4"/>
          <p:cNvSpPr>
            <a:spLocks noGrp="1"/>
          </p:cNvSpPr>
          <p:nvPr>
            <p:ph type="ftr" sz="quarter" idx="11"/>
          </p:nvPr>
        </p:nvSpPr>
        <p:spPr/>
        <p:txBody>
          <a:bodyPr/>
          <a:lstStyle/>
          <a:p>
            <a:endParaRPr lang="fr-FR"/>
          </a:p>
        </p:txBody>
      </p:sp>
      <p:pic>
        <p:nvPicPr>
          <p:cNvPr id="8" name="Imag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87330" y="5554663"/>
            <a:ext cx="105266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0" name="Espace réservé du contenu 9"/>
          <p:cNvGraphicFramePr>
            <a:graphicFrameLocks noGrp="1"/>
          </p:cNvGraphicFramePr>
          <p:nvPr>
            <p:ph idx="1"/>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4054088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87</TotalTime>
  <Words>675</Words>
  <Application>Microsoft Macintosh PowerPoint</Application>
  <PresentationFormat>Présentation à l'écran (4:3)</PresentationFormat>
  <Paragraphs>135</Paragraphs>
  <Slides>14</Slides>
  <Notes>6</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Thème Office</vt:lpstr>
      <vt:lpstr>   Institut Jacques Monod (IJM)  UMR 7592 CNRS-UNIVERSITÉ  PARIS DIDEROT   Présentation du 23 mars 2016 Giuseppe BALDACCI Directeur </vt:lpstr>
      <vt:lpstr>Dates importantes de la vie de l’IJM</vt:lpstr>
      <vt:lpstr>Les missions de l’Institut Jacques Monod</vt:lpstr>
      <vt:lpstr> Effectif de l’IJM au 1/12/2015</vt:lpstr>
      <vt:lpstr>Budget 2015 (hors salaires)</vt:lpstr>
      <vt:lpstr>Financements de l’IJM 2010-2015</vt:lpstr>
      <vt:lpstr>Contrats des équipes</vt:lpstr>
      <vt:lpstr>Plateformes technologiques</vt:lpstr>
      <vt:lpstr>Evolution des recettes CNRS des plateformes de 2010 à 2015</vt:lpstr>
      <vt:lpstr>Les 31 équipes de l’IJM</vt:lpstr>
      <vt:lpstr>Présentation PowerPoint</vt:lpstr>
      <vt:lpstr>Action scientifique des équipes</vt:lpstr>
      <vt:lpstr>Production scientifique</vt:lpstr>
      <vt:lpstr>En guise de conclusion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Institut Jacques Monod (IJM)  UMR 7592 CNRS-UNIVERSITÉ  PARIS DIDEROT   Présentation du 23 mars 2016</dc:title>
  <dc:creator>Giuseppe Baldacci</dc:creator>
  <cp:lastModifiedBy>Giuseppe Baldacci</cp:lastModifiedBy>
  <cp:revision>18</cp:revision>
  <dcterms:created xsi:type="dcterms:W3CDTF">2016-03-21T15:44:23Z</dcterms:created>
  <dcterms:modified xsi:type="dcterms:W3CDTF">2016-03-22T19:08:21Z</dcterms:modified>
</cp:coreProperties>
</file>