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notesSlides/notesSlide1.xml" ContentType="application/vnd.openxmlformats-officedocument.presentationml.notesSlide+xml"/>
  <Override PartName="/ppt/media/image3.jpeg" ContentType="image/jpeg"/>
  <Override PartName="/ppt/media/image4.jpeg" ContentType="image/jpeg"/>
  <Override PartName="/ppt/charts/chart1.xml" ContentType="application/vnd.openxmlformats-officedocument.drawingml.chart+xml"/>
  <Override PartName="/ppt/media/image5.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Lst>
  <p:sldSz cx="9144000" cy="6858000"/>
  <p:notesSz cx="6858000" cy="9144000"/>
  <p:defaultTextStyle>
    <a:lvl1pPr>
      <a:defRPr>
        <a:latin typeface="Calibri"/>
        <a:ea typeface="Calibri"/>
        <a:cs typeface="Calibri"/>
        <a:sym typeface="Calibri"/>
      </a:defRPr>
    </a:lvl1pPr>
    <a:lvl2pPr indent="457200">
      <a:defRPr>
        <a:latin typeface="Calibri"/>
        <a:ea typeface="Calibri"/>
        <a:cs typeface="Calibri"/>
        <a:sym typeface="Calibri"/>
      </a:defRPr>
    </a:lvl2pPr>
    <a:lvl3pPr indent="914400">
      <a:defRPr>
        <a:latin typeface="Calibri"/>
        <a:ea typeface="Calibri"/>
        <a:cs typeface="Calibri"/>
        <a:sym typeface="Calibri"/>
      </a:defRPr>
    </a:lvl3pPr>
    <a:lvl4pPr indent="1371600">
      <a:defRPr>
        <a:latin typeface="Calibri"/>
        <a:ea typeface="Calibri"/>
        <a:cs typeface="Calibri"/>
        <a:sym typeface="Calibri"/>
      </a:defRPr>
    </a:lvl4pPr>
    <a:lvl5pPr indent="1828800">
      <a:defRPr>
        <a:latin typeface="Calibri"/>
        <a:ea typeface="Calibri"/>
        <a:cs typeface="Calibri"/>
        <a:sym typeface="Calibri"/>
      </a:defRPr>
    </a:lvl5pPr>
    <a:lvl6pPr indent="2286000">
      <a:defRPr>
        <a:latin typeface="Calibri"/>
        <a:ea typeface="Calibri"/>
        <a:cs typeface="Calibri"/>
        <a:sym typeface="Calibri"/>
      </a:defRPr>
    </a:lvl6pPr>
    <a:lvl7pPr indent="2743200">
      <a:defRPr>
        <a:latin typeface="Calibri"/>
        <a:ea typeface="Calibri"/>
        <a:cs typeface="Calibri"/>
        <a:sym typeface="Calibri"/>
      </a:defRPr>
    </a:lvl7pPr>
    <a:lvl8pPr indent="3200400">
      <a:defRPr>
        <a:latin typeface="Calibri"/>
        <a:ea typeface="Calibri"/>
        <a:cs typeface="Calibri"/>
        <a:sym typeface="Calibri"/>
      </a:defRPr>
    </a:lvl8pPr>
    <a:lvl9pPr indent="3657600">
      <a:defRPr>
        <a:latin typeface="Calibri"/>
        <a:ea typeface="Calibri"/>
        <a:cs typeface="Calibri"/>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0DEEF"/>
          </a:solidFill>
        </a:fill>
      </a:tcStyle>
    </a:wholeTbl>
    <a:band2H>
      <a:tcTxStyle b="def" i="def"/>
      <a:tcStyle>
        <a:tcBdr/>
        <a:fill>
          <a:solidFill>
            <a:srgbClr val="E9EFF7"/>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firstRow>
  </a:tblStyle>
  <a:tblStyle styleId="{C7B018BB-80A7-4F77-B60F-C8B233D01FF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0E0E0"/>
          </a:solidFill>
        </a:fill>
      </a:tcStyle>
    </a:wholeTbl>
    <a:band2H>
      <a:tcTxStyle b="def" i="def"/>
      <a:tcStyle>
        <a:tcBdr/>
        <a:fill>
          <a:solidFill>
            <a:srgbClr val="F0F0F0"/>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5A5A5"/>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5A5A5"/>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5A5A5"/>
          </a:solidFill>
        </a:fill>
      </a:tcStyle>
    </a:firstRow>
  </a:tblStyle>
  <a:tblStyle styleId="{EEE7283C-3CF3-47DC-8721-378D4A62B22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4E2CE"/>
          </a:solidFill>
        </a:fill>
      </a:tcStyle>
    </a:wholeTbl>
    <a:band2H>
      <a:tcTxStyle b="def" i="def"/>
      <a:tcStyle>
        <a:tcBdr/>
        <a:fill>
          <a:solidFill>
            <a:srgbClr val="EBF1E8"/>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0AD47"/>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0AD47"/>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0AD47"/>
          </a:solidFill>
        </a:fill>
      </a:tcStyle>
    </a:firstRow>
  </a:tblStyle>
  <a:tblStyle styleId="{CF821DB8-F4EB-4A41-A1BA-3FCAFE7338EE}" styleName="">
    <a:tblBg/>
    <a:wholeTb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B9BD5"/>
          </a:solidFill>
        </a:fill>
      </a:tcStyle>
    </a:firstCol>
    <a:lastRow>
      <a:tcTxStyle b="on" i="on">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5B9BD5"/>
          </a:solidFill>
        </a:fill>
      </a:tcStyle>
    </a:firstRow>
  </a:tblStyle>
  <a:tblStyle styleId="{33BA23B1-9221-436E-865A-0063620EA4FD}"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b="def" i="def"/>
      <a:tcStyle>
        <a:tcBdr/>
        <a:fill>
          <a:solidFill>
            <a:srgbClr val="E6E6E6"/>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b="def" i="def"/>
      <a:tcStyle>
        <a:tcBdr/>
        <a:fill>
          <a:solidFill>
            <a:srgbClr val="FFFFFF"/>
          </a:solidFill>
        </a:fill>
      </a:tcStyle>
    </a:band2H>
    <a:firstCo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s>

</file>

<file path=ppt/charts/_rels/chart1.xml.rels><?xml version="1.0" encoding="UTF-8" standalone="yes"?><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lvl="0"/>
          </a:p>
        </c:rich>
      </c:tx>
      <c:layout/>
      <c:overlay val="1"/>
    </c:title>
    <c:autoTitleDeleted val="1"/>
    <c:plotArea>
      <c:layout>
        <c:manualLayout>
          <c:layoutTarget val="inner"/>
          <c:xMode val="edge"/>
          <c:yMode val="edge"/>
          <c:x val="0.170182"/>
          <c:y val="0.0550361"/>
          <c:w val="0.811419"/>
          <c:h val="0.843377"/>
        </c:manualLayout>
      </c:layout>
      <c:lineChart>
        <c:grouping val="standard"/>
        <c:varyColors val="0"/>
        <c:ser>
          <c:idx val="0"/>
          <c:order val="0"/>
          <c:tx>
            <c:strRef>
              <c:f>Sheet1!$A$2</c:f>
              <c:strCache>
                <c:pt idx="0">
                  <c:v>mAU</c:v>
                </c:pt>
              </c:strCache>
            </c:strRef>
          </c:tx>
          <c:spPr>
            <a:solidFill>
              <a:srgbClr val="5B9BD5"/>
            </a:solidFill>
            <a:ln w="19050" cap="flat">
              <a:solidFill>
                <a:srgbClr val="5B9BD5"/>
              </a:solidFill>
              <a:prstDash val="solid"/>
              <a:miter lim="800000"/>
            </a:ln>
            <a:effectLst/>
          </c:spPr>
          <c:marker>
            <c:symbol val="diamond"/>
            <c:size val="3"/>
            <c:spPr>
              <a:solidFill>
                <a:srgbClr val="5B9BD5"/>
              </a:solidFill>
              <a:ln w="6350" cap="flat">
                <a:solidFill>
                  <a:srgbClr val="5B9BD5"/>
                </a:solidFill>
                <a:prstDash val="solid"/>
                <a:miter lim="800000"/>
              </a:ln>
              <a:effectLst/>
            </c:spPr>
          </c:marker>
          <c:dLbls>
            <c:numFmt formatCode="0.####" sourceLinked="0"/>
            <c:txPr>
              <a:bodyPr/>
              <a:lstStyle/>
              <a:p>
                <a:pPr lvl="0">
                  <a:defRPr b="0" i="0" strike="noStrike" sz="1000" u="none">
                    <a:solidFill>
                      <a:srgbClr val="000000"/>
                    </a:solidFill>
                    <a:effectLst/>
                    <a:latin typeface="Calibri"/>
                  </a:defRPr>
                </a:pPr>
                <a:r>
                  <a:rPr b="0" i="0" strike="noStrike" sz="1000" u="none">
                    <a:solidFill>
                      <a:srgbClr val="000000"/>
                    </a:solidFill>
                    <a:effectLst/>
                    <a:latin typeface="Calibri"/>
                  </a:rPr>
                  <a:t/>
                </a:r>
              </a:p>
            </c:txPr>
            <c:dLblPos val="t"/>
            <c:showLegendKey val="0"/>
            <c:showVal val="0"/>
            <c:showCatName val="0"/>
            <c:showSerName val="0"/>
            <c:showPercent val="0"/>
            <c:showBubbleSize val="0"/>
            <c:showLeaderLines val="0"/>
          </c:dLbls>
          <c:cat>
            <c:strRef>
              <c:f>Sheet1!$B$1:$ADZ$1</c:f>
              <c:strCache>
                <c:ptCount val="805"/>
                <c:pt idx="0">
                  <c:v>0</c:v>
                </c:pt>
                <c:pt idx="1">
                  <c:v>0.186663</c:v>
                </c:pt>
                <c:pt idx="2">
                  <c:v>0.373327</c:v>
                </c:pt>
                <c:pt idx="3">
                  <c:v>0.55999</c:v>
                </c:pt>
                <c:pt idx="4">
                  <c:v>0.746653</c:v>
                </c:pt>
                <c:pt idx="5">
                  <c:v>0.933316</c:v>
                </c:pt>
                <c:pt idx="6">
                  <c:v>1.11998</c:v>
                </c:pt>
                <c:pt idx="7">
                  <c:v>1.30664</c:v>
                </c:pt>
                <c:pt idx="8">
                  <c:v>1.49331</c:v>
                </c:pt>
                <c:pt idx="9">
                  <c:v>1.67997</c:v>
                </c:pt>
                <c:pt idx="10">
                  <c:v>1.86663</c:v>
                </c:pt>
                <c:pt idx="11">
                  <c:v>2.0533</c:v>
                </c:pt>
                <c:pt idx="12">
                  <c:v>2.23996</c:v>
                </c:pt>
                <c:pt idx="13">
                  <c:v>2.42662</c:v>
                </c:pt>
                <c:pt idx="14">
                  <c:v>2.61329</c:v>
                </c:pt>
                <c:pt idx="15">
                  <c:v>2.79995</c:v>
                </c:pt>
                <c:pt idx="16">
                  <c:v>2.98661</c:v>
                </c:pt>
                <c:pt idx="17">
                  <c:v>3.17328</c:v>
                </c:pt>
                <c:pt idx="18">
                  <c:v>3.35994</c:v>
                </c:pt>
                <c:pt idx="19">
                  <c:v>3.5466</c:v>
                </c:pt>
                <c:pt idx="20">
                  <c:v>3.73327</c:v>
                </c:pt>
                <c:pt idx="21">
                  <c:v>3.91993</c:v>
                </c:pt>
                <c:pt idx="22">
                  <c:v>4.10659</c:v>
                </c:pt>
                <c:pt idx="23">
                  <c:v>4.29326</c:v>
                </c:pt>
                <c:pt idx="24">
                  <c:v>4.47992</c:v>
                </c:pt>
                <c:pt idx="25">
                  <c:v>4.66658</c:v>
                </c:pt>
                <c:pt idx="26">
                  <c:v>4.85325</c:v>
                </c:pt>
                <c:pt idx="27">
                  <c:v>5.03991</c:v>
                </c:pt>
                <c:pt idx="28">
                  <c:v>5.22657</c:v>
                </c:pt>
                <c:pt idx="29">
                  <c:v>5.41324</c:v>
                </c:pt>
                <c:pt idx="30">
                  <c:v>5.5999</c:v>
                </c:pt>
                <c:pt idx="31">
                  <c:v>5.78656</c:v>
                </c:pt>
                <c:pt idx="32">
                  <c:v>5.97323</c:v>
                </c:pt>
                <c:pt idx="33">
                  <c:v>6.15989</c:v>
                </c:pt>
                <c:pt idx="34">
                  <c:v>6.34655</c:v>
                </c:pt>
                <c:pt idx="35">
                  <c:v>6.53321</c:v>
                </c:pt>
                <c:pt idx="36">
                  <c:v>6.71988</c:v>
                </c:pt>
                <c:pt idx="37">
                  <c:v>6.90654</c:v>
                </c:pt>
                <c:pt idx="38">
                  <c:v>7.0932</c:v>
                </c:pt>
                <c:pt idx="39">
                  <c:v>7.27987</c:v>
                </c:pt>
                <c:pt idx="40">
                  <c:v>7.46653</c:v>
                </c:pt>
                <c:pt idx="41">
                  <c:v>7.65319</c:v>
                </c:pt>
                <c:pt idx="42">
                  <c:v>7.83986</c:v>
                </c:pt>
                <c:pt idx="43">
                  <c:v>8.02652</c:v>
                </c:pt>
                <c:pt idx="44">
                  <c:v>8.21318</c:v>
                </c:pt>
                <c:pt idx="45">
                  <c:v>8.39985</c:v>
                </c:pt>
                <c:pt idx="46">
                  <c:v>8.58651</c:v>
                </c:pt>
                <c:pt idx="47">
                  <c:v>8.77317</c:v>
                </c:pt>
                <c:pt idx="48">
                  <c:v>8.95984</c:v>
                </c:pt>
                <c:pt idx="49">
                  <c:v>9.1465</c:v>
                </c:pt>
                <c:pt idx="50">
                  <c:v>9.33316</c:v>
                </c:pt>
                <c:pt idx="51">
                  <c:v>9.51983</c:v>
                </c:pt>
                <c:pt idx="52">
                  <c:v>9.70649</c:v>
                </c:pt>
                <c:pt idx="53">
                  <c:v>9.89315</c:v>
                </c:pt>
                <c:pt idx="54">
                  <c:v>10.0798</c:v>
                </c:pt>
                <c:pt idx="55">
                  <c:v>10.2665</c:v>
                </c:pt>
                <c:pt idx="56">
                  <c:v>10.4531</c:v>
                </c:pt>
                <c:pt idx="57">
                  <c:v>10.6398</c:v>
                </c:pt>
                <c:pt idx="58">
                  <c:v>10.8265</c:v>
                </c:pt>
                <c:pt idx="59">
                  <c:v>11.0131</c:v>
                </c:pt>
                <c:pt idx="60">
                  <c:v>11.1998</c:v>
                </c:pt>
                <c:pt idx="61">
                  <c:v>11.3865</c:v>
                </c:pt>
                <c:pt idx="62">
                  <c:v>11.5731</c:v>
                </c:pt>
                <c:pt idx="63">
                  <c:v>11.7598</c:v>
                </c:pt>
                <c:pt idx="64">
                  <c:v>11.9465</c:v>
                </c:pt>
                <c:pt idx="65">
                  <c:v>12.1331</c:v>
                </c:pt>
                <c:pt idx="66">
                  <c:v>12.3198</c:v>
                </c:pt>
                <c:pt idx="67">
                  <c:v>12.5064</c:v>
                </c:pt>
                <c:pt idx="68">
                  <c:v>12.6931</c:v>
                </c:pt>
                <c:pt idx="69">
                  <c:v>12.8798</c:v>
                </c:pt>
                <c:pt idx="70">
                  <c:v>13.0664</c:v>
                </c:pt>
                <c:pt idx="71">
                  <c:v>13.2531</c:v>
                </c:pt>
                <c:pt idx="72">
                  <c:v>13.4398</c:v>
                </c:pt>
                <c:pt idx="73">
                  <c:v>13.6264</c:v>
                </c:pt>
                <c:pt idx="74">
                  <c:v>13.8131</c:v>
                </c:pt>
                <c:pt idx="75">
                  <c:v>13.9997</c:v>
                </c:pt>
                <c:pt idx="76">
                  <c:v>14.1864</c:v>
                </c:pt>
                <c:pt idx="77">
                  <c:v>14.3731</c:v>
                </c:pt>
                <c:pt idx="78">
                  <c:v>14.5597</c:v>
                </c:pt>
                <c:pt idx="79">
                  <c:v>14.7464</c:v>
                </c:pt>
                <c:pt idx="80">
                  <c:v>14.9331</c:v>
                </c:pt>
                <c:pt idx="81">
                  <c:v>15.1197</c:v>
                </c:pt>
                <c:pt idx="82">
                  <c:v>15.3064</c:v>
                </c:pt>
                <c:pt idx="83">
                  <c:v>15.4931</c:v>
                </c:pt>
                <c:pt idx="84">
                  <c:v>15.6797</c:v>
                </c:pt>
                <c:pt idx="85">
                  <c:v>15.8664</c:v>
                </c:pt>
                <c:pt idx="86">
                  <c:v>16.053</c:v>
                </c:pt>
                <c:pt idx="87">
                  <c:v>16.2397</c:v>
                </c:pt>
                <c:pt idx="88">
                  <c:v>16.4264</c:v>
                </c:pt>
                <c:pt idx="89">
                  <c:v>16.613</c:v>
                </c:pt>
                <c:pt idx="90">
                  <c:v>16.7997</c:v>
                </c:pt>
                <c:pt idx="91">
                  <c:v>16.9864</c:v>
                </c:pt>
                <c:pt idx="92">
                  <c:v>17.173</c:v>
                </c:pt>
                <c:pt idx="93">
                  <c:v>17.3597</c:v>
                </c:pt>
                <c:pt idx="94">
                  <c:v>17.5463</c:v>
                </c:pt>
                <c:pt idx="95">
                  <c:v>17.733</c:v>
                </c:pt>
                <c:pt idx="96">
                  <c:v>17.9197</c:v>
                </c:pt>
                <c:pt idx="97">
                  <c:v>18.1063</c:v>
                </c:pt>
                <c:pt idx="98">
                  <c:v>18.293</c:v>
                </c:pt>
                <c:pt idx="99">
                  <c:v>18.4797</c:v>
                </c:pt>
                <c:pt idx="100">
                  <c:v>18.6663</c:v>
                </c:pt>
                <c:pt idx="101">
                  <c:v>18.853</c:v>
                </c:pt>
                <c:pt idx="102">
                  <c:v>19.0397</c:v>
                </c:pt>
                <c:pt idx="103">
                  <c:v>19.2263</c:v>
                </c:pt>
                <c:pt idx="104">
                  <c:v>19.413</c:v>
                </c:pt>
                <c:pt idx="105">
                  <c:v>19.5996</c:v>
                </c:pt>
                <c:pt idx="106">
                  <c:v>19.7863</c:v>
                </c:pt>
                <c:pt idx="107">
                  <c:v>19.973</c:v>
                </c:pt>
                <c:pt idx="108">
                  <c:v>20.1596</c:v>
                </c:pt>
                <c:pt idx="109">
                  <c:v>20.3463</c:v>
                </c:pt>
                <c:pt idx="110">
                  <c:v>20.533</c:v>
                </c:pt>
                <c:pt idx="111">
                  <c:v>20.7196</c:v>
                </c:pt>
                <c:pt idx="112">
                  <c:v>20.9063</c:v>
                </c:pt>
                <c:pt idx="113">
                  <c:v>21.093</c:v>
                </c:pt>
                <c:pt idx="114">
                  <c:v>21.2796</c:v>
                </c:pt>
                <c:pt idx="115">
                  <c:v>21.4663</c:v>
                </c:pt>
                <c:pt idx="116">
                  <c:v>21.6529</c:v>
                </c:pt>
                <c:pt idx="117">
                  <c:v>21.8396</c:v>
                </c:pt>
                <c:pt idx="118">
                  <c:v>22.0263</c:v>
                </c:pt>
                <c:pt idx="119">
                  <c:v>22.2129</c:v>
                </c:pt>
                <c:pt idx="120">
                  <c:v>22.3996</c:v>
                </c:pt>
                <c:pt idx="121">
                  <c:v>22.5863</c:v>
                </c:pt>
                <c:pt idx="122">
                  <c:v>22.7729</c:v>
                </c:pt>
                <c:pt idx="123">
                  <c:v>22.9596</c:v>
                </c:pt>
                <c:pt idx="124">
                  <c:v>23.1462</c:v>
                </c:pt>
                <c:pt idx="125">
                  <c:v>23.3329</c:v>
                </c:pt>
                <c:pt idx="126">
                  <c:v>23.5196</c:v>
                </c:pt>
                <c:pt idx="127">
                  <c:v>23.7062</c:v>
                </c:pt>
                <c:pt idx="128">
                  <c:v>23.8929</c:v>
                </c:pt>
                <c:pt idx="129">
                  <c:v>24.0796</c:v>
                </c:pt>
                <c:pt idx="130">
                  <c:v>24.2662</c:v>
                </c:pt>
                <c:pt idx="131">
                  <c:v>24.4529</c:v>
                </c:pt>
                <c:pt idx="132">
                  <c:v>24.6396</c:v>
                </c:pt>
                <c:pt idx="133">
                  <c:v>24.8262</c:v>
                </c:pt>
                <c:pt idx="134">
                  <c:v>25.0129</c:v>
                </c:pt>
                <c:pt idx="135">
                  <c:v>25.1995</c:v>
                </c:pt>
                <c:pt idx="136">
                  <c:v>25.3862</c:v>
                </c:pt>
                <c:pt idx="137">
                  <c:v>25.5729</c:v>
                </c:pt>
                <c:pt idx="138">
                  <c:v>25.7595</c:v>
                </c:pt>
                <c:pt idx="139">
                  <c:v>25.9462</c:v>
                </c:pt>
                <c:pt idx="140">
                  <c:v>26.1329</c:v>
                </c:pt>
                <c:pt idx="141">
                  <c:v>26.3195</c:v>
                </c:pt>
                <c:pt idx="142">
                  <c:v>26.5062</c:v>
                </c:pt>
                <c:pt idx="143">
                  <c:v>26.6928</c:v>
                </c:pt>
                <c:pt idx="144">
                  <c:v>26.8795</c:v>
                </c:pt>
                <c:pt idx="145">
                  <c:v>27.0662</c:v>
                </c:pt>
                <c:pt idx="146">
                  <c:v>27.2528</c:v>
                </c:pt>
                <c:pt idx="147">
                  <c:v>27.4395</c:v>
                </c:pt>
                <c:pt idx="148">
                  <c:v>27.6262</c:v>
                </c:pt>
                <c:pt idx="149">
                  <c:v>27.8128</c:v>
                </c:pt>
                <c:pt idx="150">
                  <c:v>27.9995</c:v>
                </c:pt>
                <c:pt idx="151">
                  <c:v>28.1862</c:v>
                </c:pt>
                <c:pt idx="152">
                  <c:v>28.3728</c:v>
                </c:pt>
                <c:pt idx="153">
                  <c:v>28.5595</c:v>
                </c:pt>
                <c:pt idx="154">
                  <c:v>28.7461</c:v>
                </c:pt>
                <c:pt idx="155">
                  <c:v>28.9328</c:v>
                </c:pt>
                <c:pt idx="156">
                  <c:v>29.1195</c:v>
                </c:pt>
                <c:pt idx="157">
                  <c:v>29.3061</c:v>
                </c:pt>
                <c:pt idx="158">
                  <c:v>29.4928</c:v>
                </c:pt>
                <c:pt idx="159">
                  <c:v>29.6795</c:v>
                </c:pt>
                <c:pt idx="160">
                  <c:v>29.8661</c:v>
                </c:pt>
                <c:pt idx="161">
                  <c:v>30.0528</c:v>
                </c:pt>
                <c:pt idx="162">
                  <c:v>30.2395</c:v>
                </c:pt>
                <c:pt idx="163">
                  <c:v>30.4261</c:v>
                </c:pt>
                <c:pt idx="164">
                  <c:v>30.6128</c:v>
                </c:pt>
                <c:pt idx="165">
                  <c:v>30.7994</c:v>
                </c:pt>
                <c:pt idx="166">
                  <c:v>30.9861</c:v>
                </c:pt>
                <c:pt idx="167">
                  <c:v>31.1728</c:v>
                </c:pt>
                <c:pt idx="168">
                  <c:v>31.3594</c:v>
                </c:pt>
                <c:pt idx="169">
                  <c:v>31.5461</c:v>
                </c:pt>
                <c:pt idx="170">
                  <c:v>31.7328</c:v>
                </c:pt>
                <c:pt idx="171">
                  <c:v>31.9194</c:v>
                </c:pt>
                <c:pt idx="172">
                  <c:v>32.1061</c:v>
                </c:pt>
                <c:pt idx="173">
                  <c:v>32.2927</c:v>
                </c:pt>
                <c:pt idx="174">
                  <c:v>32.4794</c:v>
                </c:pt>
                <c:pt idx="175">
                  <c:v>32.6661</c:v>
                </c:pt>
                <c:pt idx="176">
                  <c:v>32.8527</c:v>
                </c:pt>
                <c:pt idx="177">
                  <c:v>33.0394</c:v>
                </c:pt>
                <c:pt idx="178">
                  <c:v>33.2261</c:v>
                </c:pt>
                <c:pt idx="179">
                  <c:v>33.4127</c:v>
                </c:pt>
                <c:pt idx="180">
                  <c:v>33.5994</c:v>
                </c:pt>
                <c:pt idx="181">
                  <c:v>33.7861</c:v>
                </c:pt>
                <c:pt idx="182">
                  <c:v>33.9727</c:v>
                </c:pt>
                <c:pt idx="183">
                  <c:v>34.1594</c:v>
                </c:pt>
                <c:pt idx="184">
                  <c:v>34.346</c:v>
                </c:pt>
                <c:pt idx="185">
                  <c:v>34.5327</c:v>
                </c:pt>
                <c:pt idx="186">
                  <c:v>34.7194</c:v>
                </c:pt>
                <c:pt idx="187">
                  <c:v>34.906</c:v>
                </c:pt>
                <c:pt idx="188">
                  <c:v>35.0927</c:v>
                </c:pt>
                <c:pt idx="189">
                  <c:v>35.2794</c:v>
                </c:pt>
                <c:pt idx="190">
                  <c:v>35.466</c:v>
                </c:pt>
                <c:pt idx="191">
                  <c:v>35.6527</c:v>
                </c:pt>
                <c:pt idx="192">
                  <c:v>35.8394</c:v>
                </c:pt>
                <c:pt idx="193">
                  <c:v>36.026</c:v>
                </c:pt>
                <c:pt idx="194">
                  <c:v>36.2127</c:v>
                </c:pt>
                <c:pt idx="195">
                  <c:v>36.3993</c:v>
                </c:pt>
                <c:pt idx="196">
                  <c:v>36.586</c:v>
                </c:pt>
                <c:pt idx="197">
                  <c:v>36.7727</c:v>
                </c:pt>
                <c:pt idx="198">
                  <c:v>36.9593</c:v>
                </c:pt>
                <c:pt idx="199">
                  <c:v>37.146</c:v>
                </c:pt>
                <c:pt idx="200">
                  <c:v>37.3327</c:v>
                </c:pt>
                <c:pt idx="201">
                  <c:v>37.5193</c:v>
                </c:pt>
                <c:pt idx="202">
                  <c:v>37.706</c:v>
                </c:pt>
                <c:pt idx="203">
                  <c:v>37.8926</c:v>
                </c:pt>
                <c:pt idx="204">
                  <c:v>38.0793</c:v>
                </c:pt>
                <c:pt idx="205">
                  <c:v>38.266</c:v>
                </c:pt>
                <c:pt idx="206">
                  <c:v>38.4526</c:v>
                </c:pt>
                <c:pt idx="207">
                  <c:v>38.6393</c:v>
                </c:pt>
                <c:pt idx="208">
                  <c:v>38.826</c:v>
                </c:pt>
                <c:pt idx="209">
                  <c:v>39.0126</c:v>
                </c:pt>
                <c:pt idx="210">
                  <c:v>39.1993</c:v>
                </c:pt>
                <c:pt idx="211">
                  <c:v>39.386</c:v>
                </c:pt>
                <c:pt idx="212">
                  <c:v>39.5726</c:v>
                </c:pt>
                <c:pt idx="213">
                  <c:v>39.7593</c:v>
                </c:pt>
                <c:pt idx="214">
                  <c:v>39.9459</c:v>
                </c:pt>
                <c:pt idx="215">
                  <c:v>40.1326</c:v>
                </c:pt>
                <c:pt idx="216">
                  <c:v>40.3193</c:v>
                </c:pt>
                <c:pt idx="217">
                  <c:v>40.5059</c:v>
                </c:pt>
                <c:pt idx="218">
                  <c:v>40.6926</c:v>
                </c:pt>
                <c:pt idx="219">
                  <c:v>40.8793</c:v>
                </c:pt>
                <c:pt idx="220">
                  <c:v>41.0659</c:v>
                </c:pt>
                <c:pt idx="221">
                  <c:v>41.2526</c:v>
                </c:pt>
                <c:pt idx="222">
                  <c:v>41.4392</c:v>
                </c:pt>
                <c:pt idx="223">
                  <c:v>41.6259</c:v>
                </c:pt>
                <c:pt idx="224">
                  <c:v>41.8126</c:v>
                </c:pt>
                <c:pt idx="225">
                  <c:v>41.9992</c:v>
                </c:pt>
                <c:pt idx="226">
                  <c:v>42.1859</c:v>
                </c:pt>
                <c:pt idx="227">
                  <c:v>42.3726</c:v>
                </c:pt>
                <c:pt idx="228">
                  <c:v>42.5592</c:v>
                </c:pt>
                <c:pt idx="229">
                  <c:v>42.7459</c:v>
                </c:pt>
                <c:pt idx="230">
                  <c:v>42.9326</c:v>
                </c:pt>
                <c:pt idx="231">
                  <c:v>43.1192</c:v>
                </c:pt>
                <c:pt idx="232">
                  <c:v>43.3059</c:v>
                </c:pt>
                <c:pt idx="233">
                  <c:v>43.4925</c:v>
                </c:pt>
                <c:pt idx="234">
                  <c:v>43.6792</c:v>
                </c:pt>
                <c:pt idx="235">
                  <c:v>43.8659</c:v>
                </c:pt>
                <c:pt idx="236">
                  <c:v>44.0525</c:v>
                </c:pt>
                <c:pt idx="237">
                  <c:v>44.2392</c:v>
                </c:pt>
                <c:pt idx="238">
                  <c:v>44.4259</c:v>
                </c:pt>
                <c:pt idx="239">
                  <c:v>44.6125</c:v>
                </c:pt>
                <c:pt idx="240">
                  <c:v>44.7992</c:v>
                </c:pt>
                <c:pt idx="241">
                  <c:v>44.9859</c:v>
                </c:pt>
                <c:pt idx="242">
                  <c:v>45.1725</c:v>
                </c:pt>
                <c:pt idx="243">
                  <c:v>45.3592</c:v>
                </c:pt>
                <c:pt idx="244">
                  <c:v>45.5458</c:v>
                </c:pt>
                <c:pt idx="245">
                  <c:v>45.7325</c:v>
                </c:pt>
                <c:pt idx="246">
                  <c:v>45.9192</c:v>
                </c:pt>
                <c:pt idx="247">
                  <c:v>46.1058</c:v>
                </c:pt>
                <c:pt idx="248">
                  <c:v>46.2925</c:v>
                </c:pt>
                <c:pt idx="249">
                  <c:v>46.4792</c:v>
                </c:pt>
                <c:pt idx="250">
                  <c:v>46.6658</c:v>
                </c:pt>
                <c:pt idx="251">
                  <c:v>46.8525</c:v>
                </c:pt>
                <c:pt idx="252">
                  <c:v>47.0391</c:v>
                </c:pt>
                <c:pt idx="253">
                  <c:v>47.2258</c:v>
                </c:pt>
                <c:pt idx="254">
                  <c:v>47.4125</c:v>
                </c:pt>
                <c:pt idx="255">
                  <c:v>47.5991</c:v>
                </c:pt>
                <c:pt idx="256">
                  <c:v>47.7858</c:v>
                </c:pt>
                <c:pt idx="257">
                  <c:v>47.9725</c:v>
                </c:pt>
                <c:pt idx="258">
                  <c:v>48.1591</c:v>
                </c:pt>
                <c:pt idx="259">
                  <c:v>48.3458</c:v>
                </c:pt>
                <c:pt idx="260">
                  <c:v>48.5325</c:v>
                </c:pt>
                <c:pt idx="261">
                  <c:v>48.7191</c:v>
                </c:pt>
                <c:pt idx="262">
                  <c:v>48.9058</c:v>
                </c:pt>
                <c:pt idx="263">
                  <c:v>49.0924</c:v>
                </c:pt>
                <c:pt idx="264">
                  <c:v>49.2791</c:v>
                </c:pt>
                <c:pt idx="265">
                  <c:v>49.4658</c:v>
                </c:pt>
                <c:pt idx="266">
                  <c:v>49.6524</c:v>
                </c:pt>
                <c:pt idx="267">
                  <c:v>49.8391</c:v>
                </c:pt>
                <c:pt idx="268">
                  <c:v>50.0258</c:v>
                </c:pt>
                <c:pt idx="269">
                  <c:v>50.2124</c:v>
                </c:pt>
                <c:pt idx="270">
                  <c:v>50.3991</c:v>
                </c:pt>
                <c:pt idx="271">
                  <c:v>50.5858</c:v>
                </c:pt>
                <c:pt idx="272">
                  <c:v>50.7724</c:v>
                </c:pt>
                <c:pt idx="273">
                  <c:v>50.9591</c:v>
                </c:pt>
                <c:pt idx="274">
                  <c:v>51.1457</c:v>
                </c:pt>
                <c:pt idx="275">
                  <c:v>51.3324</c:v>
                </c:pt>
                <c:pt idx="276">
                  <c:v>51.5191</c:v>
                </c:pt>
                <c:pt idx="277">
                  <c:v>51.7057</c:v>
                </c:pt>
                <c:pt idx="278">
                  <c:v>51.8924</c:v>
                </c:pt>
                <c:pt idx="279">
                  <c:v>52.0791</c:v>
                </c:pt>
                <c:pt idx="280">
                  <c:v>52.2657</c:v>
                </c:pt>
                <c:pt idx="281">
                  <c:v>52.4524</c:v>
                </c:pt>
                <c:pt idx="282">
                  <c:v>52.639</c:v>
                </c:pt>
                <c:pt idx="283">
                  <c:v>52.8257</c:v>
                </c:pt>
                <c:pt idx="284">
                  <c:v>53.0124</c:v>
                </c:pt>
                <c:pt idx="285">
                  <c:v>53.199</c:v>
                </c:pt>
                <c:pt idx="286">
                  <c:v>53.3857</c:v>
                </c:pt>
                <c:pt idx="287">
                  <c:v>53.5724</c:v>
                </c:pt>
                <c:pt idx="288">
                  <c:v>53.759</c:v>
                </c:pt>
                <c:pt idx="289">
                  <c:v>53.9457</c:v>
                </c:pt>
                <c:pt idx="290">
                  <c:v>54.1324</c:v>
                </c:pt>
                <c:pt idx="291">
                  <c:v>54.319</c:v>
                </c:pt>
                <c:pt idx="292">
                  <c:v>54.5057</c:v>
                </c:pt>
                <c:pt idx="293">
                  <c:v>54.6923</c:v>
                </c:pt>
                <c:pt idx="294">
                  <c:v>54.879</c:v>
                </c:pt>
                <c:pt idx="295">
                  <c:v>55.0657</c:v>
                </c:pt>
                <c:pt idx="296">
                  <c:v>55.2523</c:v>
                </c:pt>
                <c:pt idx="297">
                  <c:v>55.439</c:v>
                </c:pt>
                <c:pt idx="298">
                  <c:v>55.6257</c:v>
                </c:pt>
                <c:pt idx="299">
                  <c:v>55.8123</c:v>
                </c:pt>
                <c:pt idx="300">
                  <c:v>55.999</c:v>
                </c:pt>
                <c:pt idx="301">
                  <c:v>56.1856</c:v>
                </c:pt>
                <c:pt idx="302">
                  <c:v>56.3723</c:v>
                </c:pt>
                <c:pt idx="303">
                  <c:v>56.559</c:v>
                </c:pt>
                <c:pt idx="304">
                  <c:v>56.7456</c:v>
                </c:pt>
                <c:pt idx="305">
                  <c:v>56.9323</c:v>
                </c:pt>
                <c:pt idx="306">
                  <c:v>57.119</c:v>
                </c:pt>
                <c:pt idx="307">
                  <c:v>57.3056</c:v>
                </c:pt>
                <c:pt idx="308">
                  <c:v>57.4923</c:v>
                </c:pt>
                <c:pt idx="309">
                  <c:v>57.679</c:v>
                </c:pt>
                <c:pt idx="310">
                  <c:v>57.8656</c:v>
                </c:pt>
                <c:pt idx="311">
                  <c:v>58.0523</c:v>
                </c:pt>
                <c:pt idx="312">
                  <c:v>58.2389</c:v>
                </c:pt>
                <c:pt idx="313">
                  <c:v>58.4256</c:v>
                </c:pt>
                <c:pt idx="314">
                  <c:v>58.6123</c:v>
                </c:pt>
                <c:pt idx="315">
                  <c:v>58.7989</c:v>
                </c:pt>
                <c:pt idx="316">
                  <c:v>58.9856</c:v>
                </c:pt>
                <c:pt idx="317">
                  <c:v>59.1723</c:v>
                </c:pt>
                <c:pt idx="318">
                  <c:v>59.3589</c:v>
                </c:pt>
                <c:pt idx="319">
                  <c:v>59.5456</c:v>
                </c:pt>
                <c:pt idx="320">
                  <c:v>59.7323</c:v>
                </c:pt>
                <c:pt idx="321">
                  <c:v>59.9189</c:v>
                </c:pt>
                <c:pt idx="322">
                  <c:v>60.1056</c:v>
                </c:pt>
                <c:pt idx="323">
                  <c:v>60.2922</c:v>
                </c:pt>
                <c:pt idx="324">
                  <c:v>60.4789</c:v>
                </c:pt>
                <c:pt idx="325">
                  <c:v>60.6656</c:v>
                </c:pt>
                <c:pt idx="326">
                  <c:v>60.8522</c:v>
                </c:pt>
                <c:pt idx="327">
                  <c:v>61.0389</c:v>
                </c:pt>
                <c:pt idx="328">
                  <c:v>61.2256</c:v>
                </c:pt>
                <c:pt idx="329">
                  <c:v>61.4122</c:v>
                </c:pt>
                <c:pt idx="330">
                  <c:v>61.5989</c:v>
                </c:pt>
                <c:pt idx="331">
                  <c:v>61.7855</c:v>
                </c:pt>
                <c:pt idx="332">
                  <c:v>61.9722</c:v>
                </c:pt>
                <c:pt idx="333">
                  <c:v>62.1589</c:v>
                </c:pt>
                <c:pt idx="334">
                  <c:v>62.3455</c:v>
                </c:pt>
                <c:pt idx="335">
                  <c:v>62.5322</c:v>
                </c:pt>
                <c:pt idx="336">
                  <c:v>62.7189</c:v>
                </c:pt>
                <c:pt idx="337">
                  <c:v>62.9055</c:v>
                </c:pt>
                <c:pt idx="338">
                  <c:v>63.0922</c:v>
                </c:pt>
                <c:pt idx="339">
                  <c:v>63.2789</c:v>
                </c:pt>
                <c:pt idx="340">
                  <c:v>63.4655</c:v>
                </c:pt>
                <c:pt idx="341">
                  <c:v>63.6522</c:v>
                </c:pt>
                <c:pt idx="342">
                  <c:v>63.8388</c:v>
                </c:pt>
                <c:pt idx="343">
                  <c:v>64.0255</c:v>
                </c:pt>
                <c:pt idx="344">
                  <c:v>64.2122</c:v>
                </c:pt>
                <c:pt idx="345">
                  <c:v>64.3988</c:v>
                </c:pt>
                <c:pt idx="346">
                  <c:v>64.5855</c:v>
                </c:pt>
                <c:pt idx="347">
                  <c:v>64.7722</c:v>
                </c:pt>
                <c:pt idx="348">
                  <c:v>64.9588</c:v>
                </c:pt>
                <c:pt idx="349">
                  <c:v>65.1455</c:v>
                </c:pt>
                <c:pt idx="350">
                  <c:v>65.3321</c:v>
                </c:pt>
                <c:pt idx="351">
                  <c:v>65.5188</c:v>
                </c:pt>
                <c:pt idx="352">
                  <c:v>65.7055</c:v>
                </c:pt>
                <c:pt idx="353">
                  <c:v>65.8921</c:v>
                </c:pt>
                <c:pt idx="354">
                  <c:v>66.0788</c:v>
                </c:pt>
                <c:pt idx="355">
                  <c:v>66.2655</c:v>
                </c:pt>
                <c:pt idx="356">
                  <c:v>66.4521</c:v>
                </c:pt>
                <c:pt idx="357">
                  <c:v>66.6388</c:v>
                </c:pt>
                <c:pt idx="358">
                  <c:v>66.8255</c:v>
                </c:pt>
                <c:pt idx="359">
                  <c:v>67.0121</c:v>
                </c:pt>
                <c:pt idx="360">
                  <c:v>67.1988</c:v>
                </c:pt>
                <c:pt idx="361">
                  <c:v>67.3854</c:v>
                </c:pt>
                <c:pt idx="362">
                  <c:v>67.5721</c:v>
                </c:pt>
                <c:pt idx="363">
                  <c:v>67.7588</c:v>
                </c:pt>
                <c:pt idx="364">
                  <c:v>67.9454</c:v>
                </c:pt>
                <c:pt idx="365">
                  <c:v>68.1321</c:v>
                </c:pt>
                <c:pt idx="366">
                  <c:v>68.3188</c:v>
                </c:pt>
                <c:pt idx="367">
                  <c:v>68.5054</c:v>
                </c:pt>
                <c:pt idx="368">
                  <c:v>68.6921</c:v>
                </c:pt>
                <c:pt idx="369">
                  <c:v>68.8788</c:v>
                </c:pt>
                <c:pt idx="370">
                  <c:v>69.0654</c:v>
                </c:pt>
                <c:pt idx="371">
                  <c:v>69.2521</c:v>
                </c:pt>
                <c:pt idx="372">
                  <c:v>69.4387</c:v>
                </c:pt>
                <c:pt idx="373">
                  <c:v>69.6254</c:v>
                </c:pt>
                <c:pt idx="374">
                  <c:v>69.8121</c:v>
                </c:pt>
                <c:pt idx="375">
                  <c:v>69.9987</c:v>
                </c:pt>
                <c:pt idx="376">
                  <c:v>70.1854</c:v>
                </c:pt>
                <c:pt idx="377">
                  <c:v>70.3721</c:v>
                </c:pt>
                <c:pt idx="378">
                  <c:v>70.5587</c:v>
                </c:pt>
                <c:pt idx="379">
                  <c:v>70.7454</c:v>
                </c:pt>
                <c:pt idx="380">
                  <c:v>70.932</c:v>
                </c:pt>
                <c:pt idx="381">
                  <c:v>71.1187</c:v>
                </c:pt>
                <c:pt idx="382">
                  <c:v>71.3054</c:v>
                </c:pt>
                <c:pt idx="383">
                  <c:v>71.492</c:v>
                </c:pt>
                <c:pt idx="384">
                  <c:v>71.6787</c:v>
                </c:pt>
                <c:pt idx="385">
                  <c:v>71.8654</c:v>
                </c:pt>
                <c:pt idx="386">
                  <c:v>72.052</c:v>
                </c:pt>
                <c:pt idx="387">
                  <c:v>72.2387</c:v>
                </c:pt>
                <c:pt idx="388">
                  <c:v>72.4254</c:v>
                </c:pt>
                <c:pt idx="389">
                  <c:v>72.612</c:v>
                </c:pt>
                <c:pt idx="390">
                  <c:v>72.7987</c:v>
                </c:pt>
                <c:pt idx="391">
                  <c:v>72.9853</c:v>
                </c:pt>
                <c:pt idx="392">
                  <c:v>73.172</c:v>
                </c:pt>
                <c:pt idx="393">
                  <c:v>73.3587</c:v>
                </c:pt>
                <c:pt idx="394">
                  <c:v>73.5453</c:v>
                </c:pt>
                <c:pt idx="395">
                  <c:v>73.732</c:v>
                </c:pt>
                <c:pt idx="396">
                  <c:v>73.9187</c:v>
                </c:pt>
                <c:pt idx="397">
                  <c:v>74.1053</c:v>
                </c:pt>
                <c:pt idx="398">
                  <c:v>74.292</c:v>
                </c:pt>
                <c:pt idx="399">
                  <c:v>74.4787</c:v>
                </c:pt>
                <c:pt idx="400">
                  <c:v>74.6653</c:v>
                </c:pt>
                <c:pt idx="401">
                  <c:v>74.852</c:v>
                </c:pt>
                <c:pt idx="402">
                  <c:v>75.0386</c:v>
                </c:pt>
                <c:pt idx="403">
                  <c:v>75.2253</c:v>
                </c:pt>
                <c:pt idx="404">
                  <c:v>75.412</c:v>
                </c:pt>
                <c:pt idx="405">
                  <c:v>75.5986</c:v>
                </c:pt>
                <c:pt idx="406">
                  <c:v>75.7853</c:v>
                </c:pt>
                <c:pt idx="407">
                  <c:v>75.972</c:v>
                </c:pt>
                <c:pt idx="408">
                  <c:v>76.1586</c:v>
                </c:pt>
                <c:pt idx="409">
                  <c:v>76.3453</c:v>
                </c:pt>
                <c:pt idx="410">
                  <c:v>76.5319</c:v>
                </c:pt>
                <c:pt idx="411">
                  <c:v>76.7186</c:v>
                </c:pt>
                <c:pt idx="412">
                  <c:v>76.9053</c:v>
                </c:pt>
                <c:pt idx="413">
                  <c:v>77.0919</c:v>
                </c:pt>
                <c:pt idx="414">
                  <c:v>77.2786</c:v>
                </c:pt>
                <c:pt idx="415">
                  <c:v>77.4653</c:v>
                </c:pt>
                <c:pt idx="416">
                  <c:v>77.6519</c:v>
                </c:pt>
                <c:pt idx="417">
                  <c:v>77.8386</c:v>
                </c:pt>
                <c:pt idx="418">
                  <c:v>78.0253</c:v>
                </c:pt>
                <c:pt idx="419">
                  <c:v>78.2119</c:v>
                </c:pt>
                <c:pt idx="420">
                  <c:v>78.3986</c:v>
                </c:pt>
                <c:pt idx="421">
                  <c:v>78.5852</c:v>
                </c:pt>
                <c:pt idx="422">
                  <c:v>78.7719</c:v>
                </c:pt>
                <c:pt idx="423">
                  <c:v>78.9586</c:v>
                </c:pt>
                <c:pt idx="424">
                  <c:v>79.1452</c:v>
                </c:pt>
                <c:pt idx="425">
                  <c:v>79.3319</c:v>
                </c:pt>
                <c:pt idx="426">
                  <c:v>79.5186</c:v>
                </c:pt>
                <c:pt idx="427">
                  <c:v>79.7052</c:v>
                </c:pt>
                <c:pt idx="428">
                  <c:v>79.8919</c:v>
                </c:pt>
                <c:pt idx="429">
                  <c:v>80.0785</c:v>
                </c:pt>
                <c:pt idx="430">
                  <c:v>80.2652</c:v>
                </c:pt>
                <c:pt idx="431">
                  <c:v>80.4519</c:v>
                </c:pt>
                <c:pt idx="432">
                  <c:v>80.6385</c:v>
                </c:pt>
                <c:pt idx="433">
                  <c:v>80.8252</c:v>
                </c:pt>
                <c:pt idx="434">
                  <c:v>81.0119</c:v>
                </c:pt>
                <c:pt idx="435">
                  <c:v>81.1985</c:v>
                </c:pt>
                <c:pt idx="436">
                  <c:v>81.3852</c:v>
                </c:pt>
                <c:pt idx="437">
                  <c:v>81.5719</c:v>
                </c:pt>
                <c:pt idx="438">
                  <c:v>81.7585</c:v>
                </c:pt>
                <c:pt idx="439">
                  <c:v>81.9452</c:v>
                </c:pt>
                <c:pt idx="440">
                  <c:v>82.1318</c:v>
                </c:pt>
                <c:pt idx="441">
                  <c:v>82.3185</c:v>
                </c:pt>
                <c:pt idx="442">
                  <c:v>82.5052</c:v>
                </c:pt>
                <c:pt idx="443">
                  <c:v>82.6918</c:v>
                </c:pt>
                <c:pt idx="444">
                  <c:v>82.8785</c:v>
                </c:pt>
                <c:pt idx="445">
                  <c:v>83.0652</c:v>
                </c:pt>
                <c:pt idx="446">
                  <c:v>83.2518</c:v>
                </c:pt>
                <c:pt idx="447">
                  <c:v>83.4385</c:v>
                </c:pt>
                <c:pt idx="448">
                  <c:v>83.6252</c:v>
                </c:pt>
                <c:pt idx="449">
                  <c:v>83.8118</c:v>
                </c:pt>
                <c:pt idx="450">
                  <c:v>83.9985</c:v>
                </c:pt>
                <c:pt idx="451">
                  <c:v>84.1851</c:v>
                </c:pt>
                <c:pt idx="452">
                  <c:v>84.3718</c:v>
                </c:pt>
                <c:pt idx="453">
                  <c:v>84.5585</c:v>
                </c:pt>
                <c:pt idx="454">
                  <c:v>84.7451</c:v>
                </c:pt>
                <c:pt idx="455">
                  <c:v>84.9318</c:v>
                </c:pt>
                <c:pt idx="456">
                  <c:v>85.1185</c:v>
                </c:pt>
                <c:pt idx="457">
                  <c:v>85.3051</c:v>
                </c:pt>
                <c:pt idx="458">
                  <c:v>85.4918</c:v>
                </c:pt>
                <c:pt idx="459">
                  <c:v>85.6784</c:v>
                </c:pt>
                <c:pt idx="460">
                  <c:v>85.8651</c:v>
                </c:pt>
                <c:pt idx="461">
                  <c:v>86.0518</c:v>
                </c:pt>
                <c:pt idx="462">
                  <c:v>86.2384</c:v>
                </c:pt>
                <c:pt idx="463">
                  <c:v>86.4251</c:v>
                </c:pt>
                <c:pt idx="464">
                  <c:v>86.6118</c:v>
                </c:pt>
                <c:pt idx="465">
                  <c:v>86.7984</c:v>
                </c:pt>
                <c:pt idx="466">
                  <c:v>86.9851</c:v>
                </c:pt>
                <c:pt idx="467">
                  <c:v>87.1718</c:v>
                </c:pt>
                <c:pt idx="468">
                  <c:v>87.3584</c:v>
                </c:pt>
                <c:pt idx="469">
                  <c:v>87.5451</c:v>
                </c:pt>
                <c:pt idx="470">
                  <c:v>87.7317</c:v>
                </c:pt>
                <c:pt idx="471">
                  <c:v>87.9184</c:v>
                </c:pt>
                <c:pt idx="472">
                  <c:v>88.1051</c:v>
                </c:pt>
                <c:pt idx="473">
                  <c:v>88.2917</c:v>
                </c:pt>
                <c:pt idx="474">
                  <c:v>88.4784</c:v>
                </c:pt>
                <c:pt idx="475">
                  <c:v>88.6651</c:v>
                </c:pt>
                <c:pt idx="476">
                  <c:v>88.8517</c:v>
                </c:pt>
                <c:pt idx="477">
                  <c:v>89.0384</c:v>
                </c:pt>
                <c:pt idx="478">
                  <c:v>89.2251</c:v>
                </c:pt>
                <c:pt idx="479">
                  <c:v>89.4117</c:v>
                </c:pt>
                <c:pt idx="480">
                  <c:v>89.5984</c:v>
                </c:pt>
                <c:pt idx="481">
                  <c:v>89.785</c:v>
                </c:pt>
                <c:pt idx="482">
                  <c:v>89.9717</c:v>
                </c:pt>
                <c:pt idx="483">
                  <c:v>90.1584</c:v>
                </c:pt>
                <c:pt idx="484">
                  <c:v>90.345</c:v>
                </c:pt>
                <c:pt idx="485">
                  <c:v>90.5317</c:v>
                </c:pt>
                <c:pt idx="486">
                  <c:v>90.7184</c:v>
                </c:pt>
                <c:pt idx="487">
                  <c:v>90.905</c:v>
                </c:pt>
                <c:pt idx="488">
                  <c:v>91.0917</c:v>
                </c:pt>
                <c:pt idx="489">
                  <c:v>91.2783</c:v>
                </c:pt>
                <c:pt idx="490">
                  <c:v>91.465</c:v>
                </c:pt>
                <c:pt idx="491">
                  <c:v>91.6517</c:v>
                </c:pt>
                <c:pt idx="492">
                  <c:v>91.8383</c:v>
                </c:pt>
                <c:pt idx="493">
                  <c:v>92.025</c:v>
                </c:pt>
                <c:pt idx="494">
                  <c:v>92.2117</c:v>
                </c:pt>
                <c:pt idx="495">
                  <c:v>92.3983</c:v>
                </c:pt>
                <c:pt idx="496">
                  <c:v>92.585</c:v>
                </c:pt>
                <c:pt idx="497">
                  <c:v>92.7717</c:v>
                </c:pt>
                <c:pt idx="498">
                  <c:v>92.9583</c:v>
                </c:pt>
                <c:pt idx="499">
                  <c:v>93.145</c:v>
                </c:pt>
                <c:pt idx="500">
                  <c:v>93.3316</c:v>
                </c:pt>
                <c:pt idx="501">
                  <c:v>93.5183</c:v>
                </c:pt>
                <c:pt idx="502">
                  <c:v>93.705</c:v>
                </c:pt>
                <c:pt idx="503">
                  <c:v>93.8916</c:v>
                </c:pt>
                <c:pt idx="504">
                  <c:v>94.0783</c:v>
                </c:pt>
                <c:pt idx="505">
                  <c:v>94.265</c:v>
                </c:pt>
                <c:pt idx="506">
                  <c:v>94.4516</c:v>
                </c:pt>
                <c:pt idx="507">
                  <c:v>94.6383</c:v>
                </c:pt>
                <c:pt idx="508">
                  <c:v>94.8249</c:v>
                </c:pt>
                <c:pt idx="509">
                  <c:v>95.0116</c:v>
                </c:pt>
                <c:pt idx="510">
                  <c:v>95.1983</c:v>
                </c:pt>
                <c:pt idx="511">
                  <c:v>95.3849</c:v>
                </c:pt>
                <c:pt idx="512">
                  <c:v>95.5716</c:v>
                </c:pt>
                <c:pt idx="513">
                  <c:v>95.7583</c:v>
                </c:pt>
                <c:pt idx="514">
                  <c:v>95.9449</c:v>
                </c:pt>
                <c:pt idx="515">
                  <c:v>96.1316</c:v>
                </c:pt>
                <c:pt idx="516">
                  <c:v>96.3183</c:v>
                </c:pt>
                <c:pt idx="517">
                  <c:v>96.5049</c:v>
                </c:pt>
                <c:pt idx="518">
                  <c:v>96.6916</c:v>
                </c:pt>
                <c:pt idx="519">
                  <c:v>96.8782</c:v>
                </c:pt>
                <c:pt idx="520">
                  <c:v>97.0649</c:v>
                </c:pt>
                <c:pt idx="521">
                  <c:v>97.2516</c:v>
                </c:pt>
                <c:pt idx="522">
                  <c:v>97.4382</c:v>
                </c:pt>
                <c:pt idx="523">
                  <c:v>97.6249</c:v>
                </c:pt>
                <c:pt idx="524">
                  <c:v>97.8116</c:v>
                </c:pt>
                <c:pt idx="525">
                  <c:v>97.9982</c:v>
                </c:pt>
                <c:pt idx="526">
                  <c:v>98.1849</c:v>
                </c:pt>
                <c:pt idx="527">
                  <c:v>98.3716</c:v>
                </c:pt>
                <c:pt idx="528">
                  <c:v>98.5582</c:v>
                </c:pt>
                <c:pt idx="529">
                  <c:v>98.7449</c:v>
                </c:pt>
                <c:pt idx="530">
                  <c:v>98.9315</c:v>
                </c:pt>
                <c:pt idx="531">
                  <c:v>99.1182</c:v>
                </c:pt>
                <c:pt idx="532">
                  <c:v>99.3049</c:v>
                </c:pt>
                <c:pt idx="533">
                  <c:v>99.4915</c:v>
                </c:pt>
                <c:pt idx="534">
                  <c:v>99.6782</c:v>
                </c:pt>
                <c:pt idx="535">
                  <c:v>99.8649</c:v>
                </c:pt>
                <c:pt idx="536">
                  <c:v>100.052</c:v>
                </c:pt>
                <c:pt idx="537">
                  <c:v>100.238</c:v>
                </c:pt>
                <c:pt idx="538">
                  <c:v>100.425</c:v>
                </c:pt>
                <c:pt idx="539">
                  <c:v>100.612</c:v>
                </c:pt>
                <c:pt idx="540">
                  <c:v>100.798</c:v>
                </c:pt>
                <c:pt idx="541">
                  <c:v>100.985</c:v>
                </c:pt>
                <c:pt idx="542">
                  <c:v>101.172</c:v>
                </c:pt>
                <c:pt idx="543">
                  <c:v>101.358</c:v>
                </c:pt>
                <c:pt idx="544">
                  <c:v>101.545</c:v>
                </c:pt>
                <c:pt idx="545">
                  <c:v>101.731</c:v>
                </c:pt>
                <c:pt idx="546">
                  <c:v>101.918</c:v>
                </c:pt>
                <c:pt idx="547">
                  <c:v>102.105</c:v>
                </c:pt>
                <c:pt idx="548">
                  <c:v>102.291</c:v>
                </c:pt>
                <c:pt idx="549">
                  <c:v>102.478</c:v>
                </c:pt>
                <c:pt idx="550">
                  <c:v>102.665</c:v>
                </c:pt>
                <c:pt idx="551">
                  <c:v>102.851</c:v>
                </c:pt>
                <c:pt idx="552">
                  <c:v>103.038</c:v>
                </c:pt>
                <c:pt idx="553">
                  <c:v>103.225</c:v>
                </c:pt>
                <c:pt idx="554">
                  <c:v>103.411</c:v>
                </c:pt>
                <c:pt idx="555">
                  <c:v>103.598</c:v>
                </c:pt>
                <c:pt idx="556">
                  <c:v>103.785</c:v>
                </c:pt>
                <c:pt idx="557">
                  <c:v>103.971</c:v>
                </c:pt>
                <c:pt idx="558">
                  <c:v>104.158</c:v>
                </c:pt>
                <c:pt idx="559">
                  <c:v>104.345</c:v>
                </c:pt>
                <c:pt idx="560">
                  <c:v>104.531</c:v>
                </c:pt>
                <c:pt idx="561">
                  <c:v>104.718</c:v>
                </c:pt>
                <c:pt idx="562">
                  <c:v>104.905</c:v>
                </c:pt>
                <c:pt idx="563">
                  <c:v>105.091</c:v>
                </c:pt>
                <c:pt idx="564">
                  <c:v>105.278</c:v>
                </c:pt>
                <c:pt idx="565">
                  <c:v>105.465</c:v>
                </c:pt>
                <c:pt idx="566">
                  <c:v>105.651</c:v>
                </c:pt>
                <c:pt idx="567">
                  <c:v>105.838</c:v>
                </c:pt>
                <c:pt idx="568">
                  <c:v>106.025</c:v>
                </c:pt>
                <c:pt idx="569">
                  <c:v>106.211</c:v>
                </c:pt>
                <c:pt idx="570">
                  <c:v>106.398</c:v>
                </c:pt>
                <c:pt idx="571">
                  <c:v>106.585</c:v>
                </c:pt>
                <c:pt idx="572">
                  <c:v>106.771</c:v>
                </c:pt>
                <c:pt idx="573">
                  <c:v>106.958</c:v>
                </c:pt>
                <c:pt idx="574">
                  <c:v>107.145</c:v>
                </c:pt>
                <c:pt idx="575">
                  <c:v>107.331</c:v>
                </c:pt>
                <c:pt idx="576">
                  <c:v>107.518</c:v>
                </c:pt>
                <c:pt idx="577">
                  <c:v>107.705</c:v>
                </c:pt>
                <c:pt idx="578">
                  <c:v>107.891</c:v>
                </c:pt>
                <c:pt idx="579">
                  <c:v>108.078</c:v>
                </c:pt>
                <c:pt idx="580">
                  <c:v>108.265</c:v>
                </c:pt>
                <c:pt idx="581">
                  <c:v>108.451</c:v>
                </c:pt>
                <c:pt idx="582">
                  <c:v>108.638</c:v>
                </c:pt>
                <c:pt idx="583">
                  <c:v>108.825</c:v>
                </c:pt>
                <c:pt idx="584">
                  <c:v>109.011</c:v>
                </c:pt>
                <c:pt idx="585">
                  <c:v>109.198</c:v>
                </c:pt>
                <c:pt idx="586">
                  <c:v>109.385</c:v>
                </c:pt>
                <c:pt idx="587">
                  <c:v>109.571</c:v>
                </c:pt>
                <c:pt idx="588">
                  <c:v>109.758</c:v>
                </c:pt>
                <c:pt idx="589">
                  <c:v>109.945</c:v>
                </c:pt>
                <c:pt idx="590">
                  <c:v>110.131</c:v>
                </c:pt>
                <c:pt idx="591">
                  <c:v>110.318</c:v>
                </c:pt>
                <c:pt idx="592">
                  <c:v>110.505</c:v>
                </c:pt>
                <c:pt idx="593">
                  <c:v>110.691</c:v>
                </c:pt>
                <c:pt idx="594">
                  <c:v>110.878</c:v>
                </c:pt>
                <c:pt idx="595">
                  <c:v>111.065</c:v>
                </c:pt>
                <c:pt idx="596">
                  <c:v>111.251</c:v>
                </c:pt>
                <c:pt idx="597">
                  <c:v>111.438</c:v>
                </c:pt>
                <c:pt idx="598">
                  <c:v>111.625</c:v>
                </c:pt>
                <c:pt idx="599">
                  <c:v>111.811</c:v>
                </c:pt>
                <c:pt idx="600">
                  <c:v>111.998</c:v>
                </c:pt>
                <c:pt idx="601">
                  <c:v>112.185</c:v>
                </c:pt>
                <c:pt idx="602">
                  <c:v>112.371</c:v>
                </c:pt>
                <c:pt idx="603">
                  <c:v>112.558</c:v>
                </c:pt>
                <c:pt idx="604">
                  <c:v>112.745</c:v>
                </c:pt>
                <c:pt idx="605">
                  <c:v>112.931</c:v>
                </c:pt>
                <c:pt idx="606">
                  <c:v>113.118</c:v>
                </c:pt>
                <c:pt idx="607">
                  <c:v>113.305</c:v>
                </c:pt>
                <c:pt idx="608">
                  <c:v>113.491</c:v>
                </c:pt>
                <c:pt idx="609">
                  <c:v>113.678</c:v>
                </c:pt>
                <c:pt idx="610">
                  <c:v>113.865</c:v>
                </c:pt>
                <c:pt idx="611">
                  <c:v>114.051</c:v>
                </c:pt>
                <c:pt idx="612">
                  <c:v>114.238</c:v>
                </c:pt>
                <c:pt idx="613">
                  <c:v>114.425</c:v>
                </c:pt>
                <c:pt idx="614">
                  <c:v>114.611</c:v>
                </c:pt>
                <c:pt idx="615">
                  <c:v>114.798</c:v>
                </c:pt>
                <c:pt idx="616">
                  <c:v>114.985</c:v>
                </c:pt>
                <c:pt idx="617">
                  <c:v>115.171</c:v>
                </c:pt>
                <c:pt idx="618">
                  <c:v>115.358</c:v>
                </c:pt>
                <c:pt idx="619">
                  <c:v>115.545</c:v>
                </c:pt>
                <c:pt idx="620">
                  <c:v>115.731</c:v>
                </c:pt>
                <c:pt idx="621">
                  <c:v>115.918</c:v>
                </c:pt>
                <c:pt idx="622">
                  <c:v>116.105</c:v>
                </c:pt>
                <c:pt idx="623">
                  <c:v>116.291</c:v>
                </c:pt>
                <c:pt idx="624">
                  <c:v>116.478</c:v>
                </c:pt>
                <c:pt idx="625">
                  <c:v>116.665</c:v>
                </c:pt>
                <c:pt idx="626">
                  <c:v>116.851</c:v>
                </c:pt>
                <c:pt idx="627">
                  <c:v>117.038</c:v>
                </c:pt>
                <c:pt idx="628">
                  <c:v>117.225</c:v>
                </c:pt>
                <c:pt idx="629">
                  <c:v>117.411</c:v>
                </c:pt>
                <c:pt idx="630">
                  <c:v>117.598</c:v>
                </c:pt>
                <c:pt idx="631">
                  <c:v>117.785</c:v>
                </c:pt>
                <c:pt idx="632">
                  <c:v>117.971</c:v>
                </c:pt>
                <c:pt idx="633">
                  <c:v>118.158</c:v>
                </c:pt>
                <c:pt idx="634">
                  <c:v>118.345</c:v>
                </c:pt>
                <c:pt idx="635">
                  <c:v>118.531</c:v>
                </c:pt>
                <c:pt idx="636">
                  <c:v>118.718</c:v>
                </c:pt>
                <c:pt idx="637">
                  <c:v>118.905</c:v>
                </c:pt>
                <c:pt idx="638">
                  <c:v>119.091</c:v>
                </c:pt>
                <c:pt idx="639">
                  <c:v>119.278</c:v>
                </c:pt>
                <c:pt idx="640">
                  <c:v>119.465</c:v>
                </c:pt>
                <c:pt idx="641">
                  <c:v>119.651</c:v>
                </c:pt>
                <c:pt idx="642">
                  <c:v>119.838</c:v>
                </c:pt>
                <c:pt idx="643">
                  <c:v>120.024</c:v>
                </c:pt>
                <c:pt idx="644">
                  <c:v>120.211</c:v>
                </c:pt>
                <c:pt idx="645">
                  <c:v>120.398</c:v>
                </c:pt>
                <c:pt idx="646">
                  <c:v>120.584</c:v>
                </c:pt>
                <c:pt idx="647">
                  <c:v>120.771</c:v>
                </c:pt>
                <c:pt idx="648">
                  <c:v>120.958</c:v>
                </c:pt>
                <c:pt idx="649">
                  <c:v>121.144</c:v>
                </c:pt>
                <c:pt idx="650">
                  <c:v>121.331</c:v>
                </c:pt>
                <c:pt idx="651">
                  <c:v>121.518</c:v>
                </c:pt>
                <c:pt idx="652">
                  <c:v>121.704</c:v>
                </c:pt>
                <c:pt idx="653">
                  <c:v>121.891</c:v>
                </c:pt>
                <c:pt idx="654">
                  <c:v>122.078</c:v>
                </c:pt>
                <c:pt idx="655">
                  <c:v>122.264</c:v>
                </c:pt>
                <c:pt idx="656">
                  <c:v>122.451</c:v>
                </c:pt>
                <c:pt idx="657">
                  <c:v>122.638</c:v>
                </c:pt>
                <c:pt idx="658">
                  <c:v>122.824</c:v>
                </c:pt>
                <c:pt idx="659">
                  <c:v>123.011</c:v>
                </c:pt>
                <c:pt idx="660">
                  <c:v>123.198</c:v>
                </c:pt>
                <c:pt idx="661">
                  <c:v>123.384</c:v>
                </c:pt>
                <c:pt idx="662">
                  <c:v>123.571</c:v>
                </c:pt>
                <c:pt idx="663">
                  <c:v>123.758</c:v>
                </c:pt>
                <c:pt idx="664">
                  <c:v>123.944</c:v>
                </c:pt>
                <c:pt idx="665">
                  <c:v>124.131</c:v>
                </c:pt>
                <c:pt idx="666">
                  <c:v>124.318</c:v>
                </c:pt>
                <c:pt idx="667">
                  <c:v>124.504</c:v>
                </c:pt>
                <c:pt idx="668">
                  <c:v>124.691</c:v>
                </c:pt>
                <c:pt idx="669">
                  <c:v>124.878</c:v>
                </c:pt>
                <c:pt idx="670">
                  <c:v>125.064</c:v>
                </c:pt>
                <c:pt idx="671">
                  <c:v>125.251</c:v>
                </c:pt>
                <c:pt idx="672">
                  <c:v>125.438</c:v>
                </c:pt>
                <c:pt idx="673">
                  <c:v>125.624</c:v>
                </c:pt>
                <c:pt idx="674">
                  <c:v>125.811</c:v>
                </c:pt>
                <c:pt idx="675">
                  <c:v>125.998</c:v>
                </c:pt>
                <c:pt idx="676">
                  <c:v>126.184</c:v>
                </c:pt>
                <c:pt idx="677">
                  <c:v>126.371</c:v>
                </c:pt>
                <c:pt idx="678">
                  <c:v>126.558</c:v>
                </c:pt>
                <c:pt idx="679">
                  <c:v>126.744</c:v>
                </c:pt>
                <c:pt idx="680">
                  <c:v>126.931</c:v>
                </c:pt>
                <c:pt idx="681">
                  <c:v>127.118</c:v>
                </c:pt>
                <c:pt idx="682">
                  <c:v>127.304</c:v>
                </c:pt>
                <c:pt idx="683">
                  <c:v>127.491</c:v>
                </c:pt>
                <c:pt idx="684">
                  <c:v>127.678</c:v>
                </c:pt>
                <c:pt idx="685">
                  <c:v>127.864</c:v>
                </c:pt>
                <c:pt idx="686">
                  <c:v>128.051</c:v>
                </c:pt>
                <c:pt idx="687">
                  <c:v>128.238</c:v>
                </c:pt>
                <c:pt idx="688">
                  <c:v>128.424</c:v>
                </c:pt>
                <c:pt idx="689">
                  <c:v>128.611</c:v>
                </c:pt>
                <c:pt idx="690">
                  <c:v>128.798</c:v>
                </c:pt>
                <c:pt idx="691">
                  <c:v>128.984</c:v>
                </c:pt>
                <c:pt idx="692">
                  <c:v>129.171</c:v>
                </c:pt>
                <c:pt idx="693">
                  <c:v>129.358</c:v>
                </c:pt>
                <c:pt idx="694">
                  <c:v>129.544</c:v>
                </c:pt>
                <c:pt idx="695">
                  <c:v>129.731</c:v>
                </c:pt>
                <c:pt idx="696">
                  <c:v>129.918</c:v>
                </c:pt>
                <c:pt idx="697">
                  <c:v>130.104</c:v>
                </c:pt>
                <c:pt idx="698">
                  <c:v>130.291</c:v>
                </c:pt>
                <c:pt idx="699">
                  <c:v>130.478</c:v>
                </c:pt>
                <c:pt idx="700">
                  <c:v>130.664</c:v>
                </c:pt>
                <c:pt idx="701">
                  <c:v>130.851</c:v>
                </c:pt>
                <c:pt idx="702">
                  <c:v>131.038</c:v>
                </c:pt>
                <c:pt idx="703">
                  <c:v>131.224</c:v>
                </c:pt>
                <c:pt idx="704">
                  <c:v>131.411</c:v>
                </c:pt>
                <c:pt idx="705">
                  <c:v>131.598</c:v>
                </c:pt>
                <c:pt idx="706">
                  <c:v>131.784</c:v>
                </c:pt>
                <c:pt idx="707">
                  <c:v>131.971</c:v>
                </c:pt>
                <c:pt idx="708">
                  <c:v>132.158</c:v>
                </c:pt>
                <c:pt idx="709">
                  <c:v>132.344</c:v>
                </c:pt>
                <c:pt idx="710">
                  <c:v>132.531</c:v>
                </c:pt>
                <c:pt idx="711">
                  <c:v>132.718</c:v>
                </c:pt>
                <c:pt idx="712">
                  <c:v>132.904</c:v>
                </c:pt>
                <c:pt idx="713">
                  <c:v>133.091</c:v>
                </c:pt>
                <c:pt idx="714">
                  <c:v>133.278</c:v>
                </c:pt>
                <c:pt idx="715">
                  <c:v>133.464</c:v>
                </c:pt>
                <c:pt idx="716">
                  <c:v>133.651</c:v>
                </c:pt>
                <c:pt idx="717">
                  <c:v>133.838</c:v>
                </c:pt>
                <c:pt idx="718">
                  <c:v>134.024</c:v>
                </c:pt>
                <c:pt idx="719">
                  <c:v>134.211</c:v>
                </c:pt>
                <c:pt idx="720">
                  <c:v>134.398</c:v>
                </c:pt>
                <c:pt idx="721">
                  <c:v>134.584</c:v>
                </c:pt>
                <c:pt idx="722">
                  <c:v>134.771</c:v>
                </c:pt>
                <c:pt idx="723">
                  <c:v>134.958</c:v>
                </c:pt>
                <c:pt idx="724">
                  <c:v>135.144</c:v>
                </c:pt>
                <c:pt idx="725">
                  <c:v>135.331</c:v>
                </c:pt>
                <c:pt idx="726">
                  <c:v>135.518</c:v>
                </c:pt>
                <c:pt idx="727">
                  <c:v>135.704</c:v>
                </c:pt>
                <c:pt idx="728">
                  <c:v>135.891</c:v>
                </c:pt>
                <c:pt idx="729">
                  <c:v>136.078</c:v>
                </c:pt>
                <c:pt idx="730">
                  <c:v>136.264</c:v>
                </c:pt>
                <c:pt idx="731">
                  <c:v>136.451</c:v>
                </c:pt>
                <c:pt idx="732">
                  <c:v>136.638</c:v>
                </c:pt>
                <c:pt idx="733">
                  <c:v>136.824</c:v>
                </c:pt>
                <c:pt idx="734">
                  <c:v>137.011</c:v>
                </c:pt>
                <c:pt idx="735">
                  <c:v>137.198</c:v>
                </c:pt>
                <c:pt idx="736">
                  <c:v>137.384</c:v>
                </c:pt>
                <c:pt idx="737">
                  <c:v>137.571</c:v>
                </c:pt>
                <c:pt idx="738">
                  <c:v>137.758</c:v>
                </c:pt>
                <c:pt idx="739">
                  <c:v>137.944</c:v>
                </c:pt>
                <c:pt idx="740">
                  <c:v>138.131</c:v>
                </c:pt>
                <c:pt idx="741">
                  <c:v>138.317</c:v>
                </c:pt>
                <c:pt idx="742">
                  <c:v>138.504</c:v>
                </c:pt>
                <c:pt idx="743">
                  <c:v>138.691</c:v>
                </c:pt>
                <c:pt idx="744">
                  <c:v>138.877</c:v>
                </c:pt>
                <c:pt idx="745">
                  <c:v>139.064</c:v>
                </c:pt>
                <c:pt idx="746">
                  <c:v>139.251</c:v>
                </c:pt>
                <c:pt idx="747">
                  <c:v>139.437</c:v>
                </c:pt>
                <c:pt idx="748">
                  <c:v>139.624</c:v>
                </c:pt>
                <c:pt idx="749">
                  <c:v>139.811</c:v>
                </c:pt>
                <c:pt idx="750">
                  <c:v>139.997</c:v>
                </c:pt>
                <c:pt idx="751">
                  <c:v>140.184</c:v>
                </c:pt>
                <c:pt idx="752">
                  <c:v>140.371</c:v>
                </c:pt>
                <c:pt idx="753">
                  <c:v>140.557</c:v>
                </c:pt>
                <c:pt idx="754">
                  <c:v>140.744</c:v>
                </c:pt>
                <c:pt idx="755">
                  <c:v>140.931</c:v>
                </c:pt>
                <c:pt idx="756">
                  <c:v>141.117</c:v>
                </c:pt>
                <c:pt idx="757">
                  <c:v>141.304</c:v>
                </c:pt>
                <c:pt idx="758">
                  <c:v>141.491</c:v>
                </c:pt>
                <c:pt idx="759">
                  <c:v>141.677</c:v>
                </c:pt>
                <c:pt idx="760">
                  <c:v>141.864</c:v>
                </c:pt>
                <c:pt idx="761">
                  <c:v>142.051</c:v>
                </c:pt>
                <c:pt idx="762">
                  <c:v>142.237</c:v>
                </c:pt>
                <c:pt idx="763">
                  <c:v>142.424</c:v>
                </c:pt>
                <c:pt idx="764">
                  <c:v>142.611</c:v>
                </c:pt>
                <c:pt idx="765">
                  <c:v>142.797</c:v>
                </c:pt>
                <c:pt idx="766">
                  <c:v>142.984</c:v>
                </c:pt>
                <c:pt idx="767">
                  <c:v>143.171</c:v>
                </c:pt>
                <c:pt idx="768">
                  <c:v>143.357</c:v>
                </c:pt>
                <c:pt idx="769">
                  <c:v>143.544</c:v>
                </c:pt>
                <c:pt idx="770">
                  <c:v>143.731</c:v>
                </c:pt>
                <c:pt idx="771">
                  <c:v>143.917</c:v>
                </c:pt>
                <c:pt idx="772">
                  <c:v>144.104</c:v>
                </c:pt>
                <c:pt idx="773">
                  <c:v>144.291</c:v>
                </c:pt>
                <c:pt idx="774">
                  <c:v>144.477</c:v>
                </c:pt>
                <c:pt idx="775">
                  <c:v>144.664</c:v>
                </c:pt>
                <c:pt idx="776">
                  <c:v>144.851</c:v>
                </c:pt>
                <c:pt idx="777">
                  <c:v>145.037</c:v>
                </c:pt>
                <c:pt idx="778">
                  <c:v>145.224</c:v>
                </c:pt>
                <c:pt idx="779">
                  <c:v>145.411</c:v>
                </c:pt>
                <c:pt idx="780">
                  <c:v>145.597</c:v>
                </c:pt>
                <c:pt idx="781">
                  <c:v>145.784</c:v>
                </c:pt>
                <c:pt idx="782">
                  <c:v>145.971</c:v>
                </c:pt>
                <c:pt idx="783">
                  <c:v>146.157</c:v>
                </c:pt>
                <c:pt idx="784">
                  <c:v>146.344</c:v>
                </c:pt>
                <c:pt idx="785">
                  <c:v>146.531</c:v>
                </c:pt>
                <c:pt idx="786">
                  <c:v>146.717</c:v>
                </c:pt>
                <c:pt idx="787">
                  <c:v>146.904</c:v>
                </c:pt>
                <c:pt idx="788">
                  <c:v>147.091</c:v>
                </c:pt>
                <c:pt idx="789">
                  <c:v>147.277</c:v>
                </c:pt>
                <c:pt idx="790">
                  <c:v>147.464</c:v>
                </c:pt>
                <c:pt idx="791">
                  <c:v>147.651</c:v>
                </c:pt>
                <c:pt idx="792">
                  <c:v>147.837</c:v>
                </c:pt>
                <c:pt idx="793">
                  <c:v>148.024</c:v>
                </c:pt>
                <c:pt idx="794">
                  <c:v>148.211</c:v>
                </c:pt>
                <c:pt idx="795">
                  <c:v>148.397</c:v>
                </c:pt>
                <c:pt idx="796">
                  <c:v>148.584</c:v>
                </c:pt>
                <c:pt idx="797">
                  <c:v>148.771</c:v>
                </c:pt>
                <c:pt idx="798">
                  <c:v>148.957</c:v>
                </c:pt>
                <c:pt idx="799">
                  <c:v>149.144</c:v>
                </c:pt>
                <c:pt idx="800">
                  <c:v>149.331</c:v>
                </c:pt>
                <c:pt idx="801">
                  <c:v>149.517</c:v>
                </c:pt>
                <c:pt idx="802">
                  <c:v>149.704</c:v>
                </c:pt>
                <c:pt idx="803">
                  <c:v>149.891</c:v>
                </c:pt>
                <c:pt idx="804">
                  <c:v>150.077</c:v>
                </c:pt>
              </c:strCache>
            </c:strRef>
          </c:cat>
          <c:val>
            <c:numRef>
              <c:f>Sheet1!$B$2:$ADZ$2</c:f>
              <c:numCache>
                <c:ptCount val="805"/>
                <c:pt idx="0">
                  <c:v>4.040000</c:v>
                </c:pt>
                <c:pt idx="1">
                  <c:v>1.741000</c:v>
                </c:pt>
                <c:pt idx="2">
                  <c:v>2.242000</c:v>
                </c:pt>
                <c:pt idx="3">
                  <c:v>1.856000</c:v>
                </c:pt>
                <c:pt idx="4">
                  <c:v>1.401000</c:v>
                </c:pt>
                <c:pt idx="5">
                  <c:v>1.203000</c:v>
                </c:pt>
                <c:pt idx="6">
                  <c:v>1.020000</c:v>
                </c:pt>
                <c:pt idx="7">
                  <c:v>0.880000</c:v>
                </c:pt>
                <c:pt idx="8">
                  <c:v>0.813000</c:v>
                </c:pt>
                <c:pt idx="9">
                  <c:v>0.737000</c:v>
                </c:pt>
                <c:pt idx="10">
                  <c:v>0.619000</c:v>
                </c:pt>
                <c:pt idx="11">
                  <c:v>0.630000</c:v>
                </c:pt>
                <c:pt idx="12">
                  <c:v>0.559000</c:v>
                </c:pt>
                <c:pt idx="13">
                  <c:v>0.540000</c:v>
                </c:pt>
                <c:pt idx="14">
                  <c:v>0.510000</c:v>
                </c:pt>
                <c:pt idx="15">
                  <c:v>0.486000</c:v>
                </c:pt>
                <c:pt idx="16">
                  <c:v>0.439000</c:v>
                </c:pt>
                <c:pt idx="17">
                  <c:v>0.426000</c:v>
                </c:pt>
                <c:pt idx="18">
                  <c:v>0.417000</c:v>
                </c:pt>
                <c:pt idx="19">
                  <c:v>0.402000</c:v>
                </c:pt>
                <c:pt idx="20">
                  <c:v>0.378000</c:v>
                </c:pt>
                <c:pt idx="21">
                  <c:v>0.353000</c:v>
                </c:pt>
                <c:pt idx="22">
                  <c:v>0.310000</c:v>
                </c:pt>
                <c:pt idx="23">
                  <c:v>0.296000</c:v>
                </c:pt>
                <c:pt idx="24">
                  <c:v>0.284000</c:v>
                </c:pt>
                <c:pt idx="25">
                  <c:v>0.288000</c:v>
                </c:pt>
                <c:pt idx="26">
                  <c:v>0.260000</c:v>
                </c:pt>
                <c:pt idx="27">
                  <c:v>0.263000</c:v>
                </c:pt>
                <c:pt idx="28">
                  <c:v>0.300000</c:v>
                </c:pt>
                <c:pt idx="29">
                  <c:v>0.305000</c:v>
                </c:pt>
                <c:pt idx="30">
                  <c:v>0.292000</c:v>
                </c:pt>
                <c:pt idx="31">
                  <c:v>0.276000</c:v>
                </c:pt>
                <c:pt idx="32">
                  <c:v>0.261000</c:v>
                </c:pt>
                <c:pt idx="33">
                  <c:v>0.236000</c:v>
                </c:pt>
                <c:pt idx="34">
                  <c:v>0.217000</c:v>
                </c:pt>
                <c:pt idx="35">
                  <c:v>0.205000</c:v>
                </c:pt>
                <c:pt idx="36">
                  <c:v>0.213000</c:v>
                </c:pt>
                <c:pt idx="37">
                  <c:v>0.179000</c:v>
                </c:pt>
                <c:pt idx="38">
                  <c:v>0.191000</c:v>
                </c:pt>
                <c:pt idx="39">
                  <c:v>0.170000</c:v>
                </c:pt>
                <c:pt idx="40">
                  <c:v>0.145000</c:v>
                </c:pt>
                <c:pt idx="41">
                  <c:v>0.155000</c:v>
                </c:pt>
                <c:pt idx="42">
                  <c:v>0.148000</c:v>
                </c:pt>
                <c:pt idx="43">
                  <c:v>0.123000</c:v>
                </c:pt>
                <c:pt idx="44">
                  <c:v>0.103000</c:v>
                </c:pt>
                <c:pt idx="45">
                  <c:v>0.101000</c:v>
                </c:pt>
                <c:pt idx="46">
                  <c:v>0.091000</c:v>
                </c:pt>
                <c:pt idx="47">
                  <c:v>0.078000</c:v>
                </c:pt>
                <c:pt idx="48">
                  <c:v>0.083000</c:v>
                </c:pt>
                <c:pt idx="49">
                  <c:v>0.064000</c:v>
                </c:pt>
                <c:pt idx="50">
                  <c:v>0.052000</c:v>
                </c:pt>
                <c:pt idx="51">
                  <c:v>0.055000</c:v>
                </c:pt>
                <c:pt idx="52">
                  <c:v>0.032000</c:v>
                </c:pt>
                <c:pt idx="53">
                  <c:v>0.023000</c:v>
                </c:pt>
                <c:pt idx="54">
                  <c:v>0.014000</c:v>
                </c:pt>
                <c:pt idx="55">
                  <c:v>0.006000</c:v>
                </c:pt>
                <c:pt idx="56">
                  <c:v>0.001000</c:v>
                </c:pt>
                <c:pt idx="57">
                  <c:v>-0.004000</c:v>
                </c:pt>
                <c:pt idx="58">
                  <c:v>-0.007000</c:v>
                </c:pt>
                <c:pt idx="59">
                  <c:v>-0.021000</c:v>
                </c:pt>
                <c:pt idx="60">
                  <c:v>-0.039000</c:v>
                </c:pt>
                <c:pt idx="61">
                  <c:v>-0.069000</c:v>
                </c:pt>
                <c:pt idx="62">
                  <c:v>-0.051000</c:v>
                </c:pt>
                <c:pt idx="63">
                  <c:v>-0.059000</c:v>
                </c:pt>
                <c:pt idx="64">
                  <c:v>-0.094000</c:v>
                </c:pt>
                <c:pt idx="65">
                  <c:v>-0.084000</c:v>
                </c:pt>
                <c:pt idx="66">
                  <c:v>-0.098000</c:v>
                </c:pt>
                <c:pt idx="67">
                  <c:v>-0.112000</c:v>
                </c:pt>
                <c:pt idx="68">
                  <c:v>-0.116000</c:v>
                </c:pt>
                <c:pt idx="69">
                  <c:v>-0.125000</c:v>
                </c:pt>
                <c:pt idx="70">
                  <c:v>-0.133000</c:v>
                </c:pt>
                <c:pt idx="71">
                  <c:v>-0.150000</c:v>
                </c:pt>
                <c:pt idx="72">
                  <c:v>-0.161000</c:v>
                </c:pt>
                <c:pt idx="73">
                  <c:v>-0.177000</c:v>
                </c:pt>
                <c:pt idx="74">
                  <c:v>-0.171000</c:v>
                </c:pt>
                <c:pt idx="75">
                  <c:v>-0.184000</c:v>
                </c:pt>
                <c:pt idx="76">
                  <c:v>-0.170000</c:v>
                </c:pt>
                <c:pt idx="77">
                  <c:v>-0.171000</c:v>
                </c:pt>
                <c:pt idx="78">
                  <c:v>-0.187000</c:v>
                </c:pt>
                <c:pt idx="79">
                  <c:v>-0.188000</c:v>
                </c:pt>
                <c:pt idx="80">
                  <c:v>-0.180000</c:v>
                </c:pt>
                <c:pt idx="81">
                  <c:v>-0.202000</c:v>
                </c:pt>
                <c:pt idx="82">
                  <c:v>-0.210000</c:v>
                </c:pt>
                <c:pt idx="83">
                  <c:v>-0.201000</c:v>
                </c:pt>
                <c:pt idx="84">
                  <c:v>-0.217000</c:v>
                </c:pt>
                <c:pt idx="85">
                  <c:v>-0.228000</c:v>
                </c:pt>
                <c:pt idx="86">
                  <c:v>-0.223000</c:v>
                </c:pt>
                <c:pt idx="87">
                  <c:v>-0.244000</c:v>
                </c:pt>
                <c:pt idx="88">
                  <c:v>-0.246000</c:v>
                </c:pt>
                <c:pt idx="89">
                  <c:v>-0.246000</c:v>
                </c:pt>
                <c:pt idx="90">
                  <c:v>-0.262000</c:v>
                </c:pt>
                <c:pt idx="91">
                  <c:v>-0.279000</c:v>
                </c:pt>
                <c:pt idx="92">
                  <c:v>-0.287000</c:v>
                </c:pt>
                <c:pt idx="93">
                  <c:v>-0.226000</c:v>
                </c:pt>
                <c:pt idx="94">
                  <c:v>-0.216000</c:v>
                </c:pt>
                <c:pt idx="95">
                  <c:v>-0.221000</c:v>
                </c:pt>
                <c:pt idx="96">
                  <c:v>-0.233000</c:v>
                </c:pt>
                <c:pt idx="97">
                  <c:v>-0.205000</c:v>
                </c:pt>
                <c:pt idx="98">
                  <c:v>-0.217000</c:v>
                </c:pt>
                <c:pt idx="99">
                  <c:v>-0.224000</c:v>
                </c:pt>
                <c:pt idx="100">
                  <c:v>-0.214000</c:v>
                </c:pt>
                <c:pt idx="101">
                  <c:v>-0.212000</c:v>
                </c:pt>
                <c:pt idx="102">
                  <c:v>-0.233000</c:v>
                </c:pt>
                <c:pt idx="103">
                  <c:v>-0.224000</c:v>
                </c:pt>
                <c:pt idx="104">
                  <c:v>-0.216000</c:v>
                </c:pt>
                <c:pt idx="105">
                  <c:v>-0.230000</c:v>
                </c:pt>
                <c:pt idx="106">
                  <c:v>-0.227000</c:v>
                </c:pt>
                <c:pt idx="107">
                  <c:v>-0.237000</c:v>
                </c:pt>
                <c:pt idx="108">
                  <c:v>-0.257000</c:v>
                </c:pt>
                <c:pt idx="109">
                  <c:v>-0.235000</c:v>
                </c:pt>
                <c:pt idx="110">
                  <c:v>-0.245000</c:v>
                </c:pt>
                <c:pt idx="111">
                  <c:v>-0.256000</c:v>
                </c:pt>
                <c:pt idx="112">
                  <c:v>-0.265000</c:v>
                </c:pt>
                <c:pt idx="113">
                  <c:v>-0.266000</c:v>
                </c:pt>
                <c:pt idx="114">
                  <c:v>-0.266000</c:v>
                </c:pt>
                <c:pt idx="115">
                  <c:v>-0.269000</c:v>
                </c:pt>
                <c:pt idx="116">
                  <c:v>-0.261000</c:v>
                </c:pt>
                <c:pt idx="117">
                  <c:v>-0.269000</c:v>
                </c:pt>
                <c:pt idx="118">
                  <c:v>-0.275000</c:v>
                </c:pt>
                <c:pt idx="119">
                  <c:v>-0.280000</c:v>
                </c:pt>
                <c:pt idx="120">
                  <c:v>-0.282000</c:v>
                </c:pt>
                <c:pt idx="121">
                  <c:v>-0.278000</c:v>
                </c:pt>
                <c:pt idx="122">
                  <c:v>-0.283000</c:v>
                </c:pt>
                <c:pt idx="123">
                  <c:v>-0.282000</c:v>
                </c:pt>
                <c:pt idx="124">
                  <c:v>-0.285000</c:v>
                </c:pt>
                <c:pt idx="125">
                  <c:v>-0.284000</c:v>
                </c:pt>
                <c:pt idx="126">
                  <c:v>-0.300000</c:v>
                </c:pt>
                <c:pt idx="127">
                  <c:v>-0.323000</c:v>
                </c:pt>
                <c:pt idx="128">
                  <c:v>-0.327000</c:v>
                </c:pt>
                <c:pt idx="129">
                  <c:v>-0.333000</c:v>
                </c:pt>
                <c:pt idx="130">
                  <c:v>-0.335000</c:v>
                </c:pt>
                <c:pt idx="131">
                  <c:v>-0.329000</c:v>
                </c:pt>
                <c:pt idx="132">
                  <c:v>-0.339000</c:v>
                </c:pt>
                <c:pt idx="133">
                  <c:v>-0.348000</c:v>
                </c:pt>
                <c:pt idx="134">
                  <c:v>-0.356000</c:v>
                </c:pt>
                <c:pt idx="135">
                  <c:v>-0.356000</c:v>
                </c:pt>
                <c:pt idx="136">
                  <c:v>-0.356000</c:v>
                </c:pt>
                <c:pt idx="137">
                  <c:v>-0.340000</c:v>
                </c:pt>
                <c:pt idx="138">
                  <c:v>-0.362000</c:v>
                </c:pt>
                <c:pt idx="139">
                  <c:v>-0.403000</c:v>
                </c:pt>
                <c:pt idx="140">
                  <c:v>-0.514000</c:v>
                </c:pt>
                <c:pt idx="141">
                  <c:v>-0.537000</c:v>
                </c:pt>
                <c:pt idx="142">
                  <c:v>-0.537000</c:v>
                </c:pt>
                <c:pt idx="143">
                  <c:v>-0.541000</c:v>
                </c:pt>
                <c:pt idx="144">
                  <c:v>-0.538000</c:v>
                </c:pt>
                <c:pt idx="145">
                  <c:v>-0.540000</c:v>
                </c:pt>
                <c:pt idx="146">
                  <c:v>-0.548000</c:v>
                </c:pt>
                <c:pt idx="147">
                  <c:v>-0.568000</c:v>
                </c:pt>
                <c:pt idx="148">
                  <c:v>-0.581000</c:v>
                </c:pt>
                <c:pt idx="149">
                  <c:v>-0.588000</c:v>
                </c:pt>
                <c:pt idx="150">
                  <c:v>-0.592000</c:v>
                </c:pt>
                <c:pt idx="151">
                  <c:v>-0.594000</c:v>
                </c:pt>
                <c:pt idx="152">
                  <c:v>-0.597000</c:v>
                </c:pt>
                <c:pt idx="153">
                  <c:v>-0.604000</c:v>
                </c:pt>
                <c:pt idx="154">
                  <c:v>-0.607000</c:v>
                </c:pt>
                <c:pt idx="155">
                  <c:v>-0.581000</c:v>
                </c:pt>
                <c:pt idx="156">
                  <c:v>-0.560000</c:v>
                </c:pt>
                <c:pt idx="157">
                  <c:v>-0.567000</c:v>
                </c:pt>
                <c:pt idx="158">
                  <c:v>-0.567000</c:v>
                </c:pt>
                <c:pt idx="159">
                  <c:v>-0.566000</c:v>
                </c:pt>
                <c:pt idx="160">
                  <c:v>-0.563000</c:v>
                </c:pt>
                <c:pt idx="161">
                  <c:v>-0.565000</c:v>
                </c:pt>
                <c:pt idx="162">
                  <c:v>-0.551000</c:v>
                </c:pt>
                <c:pt idx="163">
                  <c:v>-0.525000</c:v>
                </c:pt>
                <c:pt idx="164">
                  <c:v>-0.520000</c:v>
                </c:pt>
                <c:pt idx="165">
                  <c:v>-0.494000</c:v>
                </c:pt>
                <c:pt idx="166">
                  <c:v>-0.461000</c:v>
                </c:pt>
                <c:pt idx="167">
                  <c:v>-0.425000</c:v>
                </c:pt>
                <c:pt idx="168">
                  <c:v>-0.368000</c:v>
                </c:pt>
                <c:pt idx="169">
                  <c:v>-0.275000</c:v>
                </c:pt>
                <c:pt idx="170">
                  <c:v>-0.187000</c:v>
                </c:pt>
                <c:pt idx="171">
                  <c:v>1.910000</c:v>
                </c:pt>
                <c:pt idx="172">
                  <c:v>2.058000</c:v>
                </c:pt>
                <c:pt idx="173">
                  <c:v>2.223000</c:v>
                </c:pt>
                <c:pt idx="174">
                  <c:v>2.442000</c:v>
                </c:pt>
                <c:pt idx="175">
                  <c:v>2.707000</c:v>
                </c:pt>
                <c:pt idx="176">
                  <c:v>3.005000</c:v>
                </c:pt>
                <c:pt idx="177">
                  <c:v>3.361000</c:v>
                </c:pt>
                <c:pt idx="178">
                  <c:v>3.808000</c:v>
                </c:pt>
                <c:pt idx="179">
                  <c:v>4.258000</c:v>
                </c:pt>
                <c:pt idx="180">
                  <c:v>4.802000</c:v>
                </c:pt>
                <c:pt idx="181">
                  <c:v>5.441000</c:v>
                </c:pt>
                <c:pt idx="182">
                  <c:v>6.082000</c:v>
                </c:pt>
                <c:pt idx="183">
                  <c:v>6.885000</c:v>
                </c:pt>
                <c:pt idx="184">
                  <c:v>7.580000</c:v>
                </c:pt>
                <c:pt idx="185">
                  <c:v>8.387000</c:v>
                </c:pt>
                <c:pt idx="186">
                  <c:v>9.457000</c:v>
                </c:pt>
                <c:pt idx="187">
                  <c:v>10.596000</c:v>
                </c:pt>
                <c:pt idx="188">
                  <c:v>11.776000</c:v>
                </c:pt>
                <c:pt idx="189">
                  <c:v>13.095000</c:v>
                </c:pt>
                <c:pt idx="190">
                  <c:v>14.416000</c:v>
                </c:pt>
                <c:pt idx="191">
                  <c:v>15.719000</c:v>
                </c:pt>
                <c:pt idx="192">
                  <c:v>17.192000</c:v>
                </c:pt>
                <c:pt idx="193">
                  <c:v>18.630000</c:v>
                </c:pt>
                <c:pt idx="194">
                  <c:v>19.992000</c:v>
                </c:pt>
                <c:pt idx="195">
                  <c:v>21.553000</c:v>
                </c:pt>
                <c:pt idx="196">
                  <c:v>22.982000</c:v>
                </c:pt>
                <c:pt idx="197">
                  <c:v>24.206000</c:v>
                </c:pt>
                <c:pt idx="198">
                  <c:v>25.700000</c:v>
                </c:pt>
                <c:pt idx="199">
                  <c:v>27.035000</c:v>
                </c:pt>
                <c:pt idx="200">
                  <c:v>28.279000</c:v>
                </c:pt>
                <c:pt idx="201">
                  <c:v>29.525000</c:v>
                </c:pt>
                <c:pt idx="202">
                  <c:v>30.617000</c:v>
                </c:pt>
                <c:pt idx="203">
                  <c:v>31.770000</c:v>
                </c:pt>
                <c:pt idx="204">
                  <c:v>32.817000</c:v>
                </c:pt>
                <c:pt idx="205">
                  <c:v>33.723000</c:v>
                </c:pt>
                <c:pt idx="206">
                  <c:v>34.567000</c:v>
                </c:pt>
                <c:pt idx="207">
                  <c:v>35.387000</c:v>
                </c:pt>
                <c:pt idx="208">
                  <c:v>36.113000</c:v>
                </c:pt>
                <c:pt idx="209">
                  <c:v>36.558000</c:v>
                </c:pt>
                <c:pt idx="210">
                  <c:v>36.944000</c:v>
                </c:pt>
                <c:pt idx="211">
                  <c:v>37.116000</c:v>
                </c:pt>
                <c:pt idx="212">
                  <c:v>37.107000</c:v>
                </c:pt>
                <c:pt idx="213">
                  <c:v>37.003000</c:v>
                </c:pt>
                <c:pt idx="214">
                  <c:v>36.640000</c:v>
                </c:pt>
                <c:pt idx="215">
                  <c:v>36.146000</c:v>
                </c:pt>
                <c:pt idx="216">
                  <c:v>35.482000</c:v>
                </c:pt>
                <c:pt idx="217">
                  <c:v>34.534000</c:v>
                </c:pt>
                <c:pt idx="218">
                  <c:v>33.428000</c:v>
                </c:pt>
                <c:pt idx="219">
                  <c:v>32.325000</c:v>
                </c:pt>
                <c:pt idx="220">
                  <c:v>30.874000</c:v>
                </c:pt>
                <c:pt idx="221">
                  <c:v>29.388000</c:v>
                </c:pt>
                <c:pt idx="222">
                  <c:v>27.779000</c:v>
                </c:pt>
                <c:pt idx="223">
                  <c:v>26.101000</c:v>
                </c:pt>
                <c:pt idx="224">
                  <c:v>24.506000</c:v>
                </c:pt>
                <c:pt idx="225">
                  <c:v>22.831000</c:v>
                </c:pt>
                <c:pt idx="226">
                  <c:v>21.132000</c:v>
                </c:pt>
                <c:pt idx="227">
                  <c:v>19.585000</c:v>
                </c:pt>
                <c:pt idx="228">
                  <c:v>18.073000</c:v>
                </c:pt>
                <c:pt idx="229">
                  <c:v>16.654000</c:v>
                </c:pt>
                <c:pt idx="230">
                  <c:v>15.372000</c:v>
                </c:pt>
                <c:pt idx="231">
                  <c:v>14.167000</c:v>
                </c:pt>
                <c:pt idx="232">
                  <c:v>13.077000</c:v>
                </c:pt>
                <c:pt idx="233">
                  <c:v>12.116000</c:v>
                </c:pt>
                <c:pt idx="234">
                  <c:v>11.228000</c:v>
                </c:pt>
                <c:pt idx="235">
                  <c:v>10.444000</c:v>
                </c:pt>
                <c:pt idx="236">
                  <c:v>9.777000</c:v>
                </c:pt>
                <c:pt idx="237">
                  <c:v>9.179000</c:v>
                </c:pt>
                <c:pt idx="238">
                  <c:v>8.642000</c:v>
                </c:pt>
                <c:pt idx="239">
                  <c:v>8.190000</c:v>
                </c:pt>
                <c:pt idx="240">
                  <c:v>7.810000</c:v>
                </c:pt>
                <c:pt idx="241">
                  <c:v>7.450000</c:v>
                </c:pt>
                <c:pt idx="242">
                  <c:v>7.147000</c:v>
                </c:pt>
                <c:pt idx="243">
                  <c:v>6.866000</c:v>
                </c:pt>
                <c:pt idx="244">
                  <c:v>6.600000</c:v>
                </c:pt>
                <c:pt idx="245">
                  <c:v>6.420000</c:v>
                </c:pt>
                <c:pt idx="246">
                  <c:v>6.223000</c:v>
                </c:pt>
                <c:pt idx="247">
                  <c:v>6.068000</c:v>
                </c:pt>
                <c:pt idx="248">
                  <c:v>5.913000</c:v>
                </c:pt>
                <c:pt idx="249">
                  <c:v>5.798000</c:v>
                </c:pt>
                <c:pt idx="250">
                  <c:v>5.677000</c:v>
                </c:pt>
                <c:pt idx="251">
                  <c:v>5.588000</c:v>
                </c:pt>
                <c:pt idx="252">
                  <c:v>5.494000</c:v>
                </c:pt>
                <c:pt idx="253">
                  <c:v>5.411000</c:v>
                </c:pt>
                <c:pt idx="254">
                  <c:v>5.372000</c:v>
                </c:pt>
                <c:pt idx="255">
                  <c:v>5.314000</c:v>
                </c:pt>
                <c:pt idx="256">
                  <c:v>5.251000</c:v>
                </c:pt>
                <c:pt idx="257">
                  <c:v>5.208000</c:v>
                </c:pt>
                <c:pt idx="258">
                  <c:v>5.168000</c:v>
                </c:pt>
                <c:pt idx="259">
                  <c:v>5.116000</c:v>
                </c:pt>
                <c:pt idx="260">
                  <c:v>5.080000</c:v>
                </c:pt>
                <c:pt idx="261">
                  <c:v>5.044000</c:v>
                </c:pt>
                <c:pt idx="262">
                  <c:v>5.019000</c:v>
                </c:pt>
                <c:pt idx="263">
                  <c:v>4.995000</c:v>
                </c:pt>
                <c:pt idx="264">
                  <c:v>4.967000</c:v>
                </c:pt>
                <c:pt idx="265">
                  <c:v>4.929000</c:v>
                </c:pt>
                <c:pt idx="266">
                  <c:v>4.916000</c:v>
                </c:pt>
                <c:pt idx="267">
                  <c:v>4.884000</c:v>
                </c:pt>
                <c:pt idx="268">
                  <c:v>4.865000</c:v>
                </c:pt>
                <c:pt idx="269">
                  <c:v>4.851000</c:v>
                </c:pt>
                <c:pt idx="270">
                  <c:v>4.831000</c:v>
                </c:pt>
                <c:pt idx="271">
                  <c:v>4.793000</c:v>
                </c:pt>
                <c:pt idx="272">
                  <c:v>4.791000</c:v>
                </c:pt>
                <c:pt idx="273">
                  <c:v>4.765000</c:v>
                </c:pt>
                <c:pt idx="274">
                  <c:v>4.745000</c:v>
                </c:pt>
                <c:pt idx="275">
                  <c:v>4.741000</c:v>
                </c:pt>
                <c:pt idx="276">
                  <c:v>4.719000</c:v>
                </c:pt>
                <c:pt idx="277">
                  <c:v>4.695000</c:v>
                </c:pt>
                <c:pt idx="278">
                  <c:v>4.697000</c:v>
                </c:pt>
                <c:pt idx="279">
                  <c:v>4.670000</c:v>
                </c:pt>
                <c:pt idx="280">
                  <c:v>4.651000</c:v>
                </c:pt>
                <c:pt idx="281">
                  <c:v>4.639000</c:v>
                </c:pt>
                <c:pt idx="282">
                  <c:v>4.613000</c:v>
                </c:pt>
                <c:pt idx="283">
                  <c:v>4.590000</c:v>
                </c:pt>
                <c:pt idx="284">
                  <c:v>4.585000</c:v>
                </c:pt>
                <c:pt idx="285">
                  <c:v>4.559000</c:v>
                </c:pt>
                <c:pt idx="286">
                  <c:v>4.538000</c:v>
                </c:pt>
                <c:pt idx="287">
                  <c:v>4.509000</c:v>
                </c:pt>
                <c:pt idx="288">
                  <c:v>4.483000</c:v>
                </c:pt>
                <c:pt idx="289">
                  <c:v>4.463000</c:v>
                </c:pt>
                <c:pt idx="290">
                  <c:v>4.438000</c:v>
                </c:pt>
                <c:pt idx="291">
                  <c:v>4.406000</c:v>
                </c:pt>
                <c:pt idx="292">
                  <c:v>4.383000</c:v>
                </c:pt>
                <c:pt idx="293">
                  <c:v>4.371000</c:v>
                </c:pt>
                <c:pt idx="294">
                  <c:v>4.334000</c:v>
                </c:pt>
                <c:pt idx="295">
                  <c:v>4.311000</c:v>
                </c:pt>
                <c:pt idx="296">
                  <c:v>4.302000</c:v>
                </c:pt>
                <c:pt idx="297">
                  <c:v>4.257000</c:v>
                </c:pt>
                <c:pt idx="298">
                  <c:v>4.236000</c:v>
                </c:pt>
                <c:pt idx="299">
                  <c:v>4.208000</c:v>
                </c:pt>
                <c:pt idx="300">
                  <c:v>4.171000</c:v>
                </c:pt>
                <c:pt idx="301">
                  <c:v>4.135000</c:v>
                </c:pt>
                <c:pt idx="302">
                  <c:v>4.120000</c:v>
                </c:pt>
                <c:pt idx="303">
                  <c:v>4.083000</c:v>
                </c:pt>
                <c:pt idx="304">
                  <c:v>4.046000</c:v>
                </c:pt>
                <c:pt idx="305">
                  <c:v>4.021000</c:v>
                </c:pt>
                <c:pt idx="306">
                  <c:v>3.988000</c:v>
                </c:pt>
                <c:pt idx="307">
                  <c:v>3.961000</c:v>
                </c:pt>
                <c:pt idx="308">
                  <c:v>3.934000</c:v>
                </c:pt>
                <c:pt idx="309">
                  <c:v>3.893000</c:v>
                </c:pt>
                <c:pt idx="310">
                  <c:v>3.866000</c:v>
                </c:pt>
                <c:pt idx="311">
                  <c:v>3.839000</c:v>
                </c:pt>
                <c:pt idx="312">
                  <c:v>3.797000</c:v>
                </c:pt>
                <c:pt idx="313">
                  <c:v>3.773000</c:v>
                </c:pt>
                <c:pt idx="314">
                  <c:v>3.739000</c:v>
                </c:pt>
                <c:pt idx="315">
                  <c:v>3.703000</c:v>
                </c:pt>
                <c:pt idx="316">
                  <c:v>3.679000</c:v>
                </c:pt>
                <c:pt idx="317">
                  <c:v>3.642000</c:v>
                </c:pt>
                <c:pt idx="318">
                  <c:v>3.621000</c:v>
                </c:pt>
                <c:pt idx="319">
                  <c:v>3.589000</c:v>
                </c:pt>
                <c:pt idx="320">
                  <c:v>3.565000</c:v>
                </c:pt>
                <c:pt idx="321">
                  <c:v>3.534000</c:v>
                </c:pt>
                <c:pt idx="322">
                  <c:v>3.520000</c:v>
                </c:pt>
                <c:pt idx="323">
                  <c:v>3.488000</c:v>
                </c:pt>
                <c:pt idx="324">
                  <c:v>3.468000</c:v>
                </c:pt>
                <c:pt idx="325">
                  <c:v>3.445000</c:v>
                </c:pt>
                <c:pt idx="326">
                  <c:v>3.423000</c:v>
                </c:pt>
                <c:pt idx="327">
                  <c:v>3.390000</c:v>
                </c:pt>
                <c:pt idx="328">
                  <c:v>3.381000</c:v>
                </c:pt>
                <c:pt idx="329">
                  <c:v>3.357000</c:v>
                </c:pt>
                <c:pt idx="330">
                  <c:v>3.346000</c:v>
                </c:pt>
                <c:pt idx="331">
                  <c:v>3.349000</c:v>
                </c:pt>
                <c:pt idx="332">
                  <c:v>3.332000</c:v>
                </c:pt>
                <c:pt idx="333">
                  <c:v>3.332000</c:v>
                </c:pt>
                <c:pt idx="334">
                  <c:v>3.335000</c:v>
                </c:pt>
                <c:pt idx="335">
                  <c:v>3.342000</c:v>
                </c:pt>
                <c:pt idx="336">
                  <c:v>3.330000</c:v>
                </c:pt>
                <c:pt idx="337">
                  <c:v>3.351000</c:v>
                </c:pt>
                <c:pt idx="338">
                  <c:v>3.345000</c:v>
                </c:pt>
                <c:pt idx="339">
                  <c:v>3.348000</c:v>
                </c:pt>
                <c:pt idx="340">
                  <c:v>3.369000</c:v>
                </c:pt>
                <c:pt idx="341">
                  <c:v>3.377000</c:v>
                </c:pt>
                <c:pt idx="342">
                  <c:v>3.391000</c:v>
                </c:pt>
                <c:pt idx="343">
                  <c:v>3.420000</c:v>
                </c:pt>
                <c:pt idx="344">
                  <c:v>3.434000</c:v>
                </c:pt>
                <c:pt idx="345">
                  <c:v>3.449000</c:v>
                </c:pt>
                <c:pt idx="346">
                  <c:v>3.492000</c:v>
                </c:pt>
                <c:pt idx="347">
                  <c:v>3.503000</c:v>
                </c:pt>
                <c:pt idx="348">
                  <c:v>3.544000</c:v>
                </c:pt>
                <c:pt idx="349">
                  <c:v>3.572000</c:v>
                </c:pt>
                <c:pt idx="350">
                  <c:v>3.608000</c:v>
                </c:pt>
                <c:pt idx="351">
                  <c:v>3.633000</c:v>
                </c:pt>
                <c:pt idx="352">
                  <c:v>3.679000</c:v>
                </c:pt>
                <c:pt idx="353">
                  <c:v>3.719000</c:v>
                </c:pt>
                <c:pt idx="354">
                  <c:v>3.751000</c:v>
                </c:pt>
                <c:pt idx="355">
                  <c:v>3.812000</c:v>
                </c:pt>
                <c:pt idx="356">
                  <c:v>3.858000</c:v>
                </c:pt>
                <c:pt idx="357">
                  <c:v>3.929000</c:v>
                </c:pt>
                <c:pt idx="358">
                  <c:v>3.996000</c:v>
                </c:pt>
                <c:pt idx="359">
                  <c:v>4.069000</c:v>
                </c:pt>
                <c:pt idx="360">
                  <c:v>4.135000</c:v>
                </c:pt>
                <c:pt idx="361">
                  <c:v>4.226000</c:v>
                </c:pt>
                <c:pt idx="362">
                  <c:v>4.311000</c:v>
                </c:pt>
                <c:pt idx="363">
                  <c:v>4.403000</c:v>
                </c:pt>
                <c:pt idx="364">
                  <c:v>4.522000</c:v>
                </c:pt>
                <c:pt idx="365">
                  <c:v>4.613000</c:v>
                </c:pt>
                <c:pt idx="366">
                  <c:v>4.738000</c:v>
                </c:pt>
                <c:pt idx="367">
                  <c:v>4.868000</c:v>
                </c:pt>
                <c:pt idx="368">
                  <c:v>4.997000</c:v>
                </c:pt>
                <c:pt idx="369">
                  <c:v>5.133000</c:v>
                </c:pt>
                <c:pt idx="370">
                  <c:v>5.288000</c:v>
                </c:pt>
                <c:pt idx="371">
                  <c:v>5.426000</c:v>
                </c:pt>
                <c:pt idx="372">
                  <c:v>5.602000</c:v>
                </c:pt>
                <c:pt idx="373">
                  <c:v>5.761000</c:v>
                </c:pt>
                <c:pt idx="374">
                  <c:v>5.930000</c:v>
                </c:pt>
                <c:pt idx="375">
                  <c:v>6.113000</c:v>
                </c:pt>
                <c:pt idx="376">
                  <c:v>6.306000</c:v>
                </c:pt>
                <c:pt idx="377">
                  <c:v>6.473000</c:v>
                </c:pt>
                <c:pt idx="378">
                  <c:v>6.647000</c:v>
                </c:pt>
                <c:pt idx="379">
                  <c:v>6.808000</c:v>
                </c:pt>
                <c:pt idx="380">
                  <c:v>6.977000</c:v>
                </c:pt>
                <c:pt idx="381">
                  <c:v>7.162000</c:v>
                </c:pt>
                <c:pt idx="382">
                  <c:v>7.303000</c:v>
                </c:pt>
                <c:pt idx="383">
                  <c:v>7.452000</c:v>
                </c:pt>
                <c:pt idx="384">
                  <c:v>7.602000</c:v>
                </c:pt>
                <c:pt idx="385">
                  <c:v>7.745000</c:v>
                </c:pt>
                <c:pt idx="386">
                  <c:v>7.848000</c:v>
                </c:pt>
                <c:pt idx="387">
                  <c:v>7.958000</c:v>
                </c:pt>
                <c:pt idx="388">
                  <c:v>8.045000</c:v>
                </c:pt>
                <c:pt idx="389">
                  <c:v>8.102000</c:v>
                </c:pt>
                <c:pt idx="390">
                  <c:v>8.171000</c:v>
                </c:pt>
                <c:pt idx="391">
                  <c:v>8.220000</c:v>
                </c:pt>
                <c:pt idx="392">
                  <c:v>8.241000</c:v>
                </c:pt>
                <c:pt idx="393">
                  <c:v>8.280000</c:v>
                </c:pt>
                <c:pt idx="394">
                  <c:v>8.283000</c:v>
                </c:pt>
                <c:pt idx="395">
                  <c:v>8.278000</c:v>
                </c:pt>
                <c:pt idx="396">
                  <c:v>8.277000</c:v>
                </c:pt>
                <c:pt idx="397">
                  <c:v>8.253000</c:v>
                </c:pt>
                <c:pt idx="398">
                  <c:v>8.225000</c:v>
                </c:pt>
                <c:pt idx="399">
                  <c:v>8.189000</c:v>
                </c:pt>
                <c:pt idx="400">
                  <c:v>8.158000</c:v>
                </c:pt>
                <c:pt idx="401">
                  <c:v>8.099000</c:v>
                </c:pt>
                <c:pt idx="402">
                  <c:v>8.068000</c:v>
                </c:pt>
                <c:pt idx="403">
                  <c:v>7.999000</c:v>
                </c:pt>
                <c:pt idx="404">
                  <c:v>7.948000</c:v>
                </c:pt>
                <c:pt idx="405">
                  <c:v>7.913000</c:v>
                </c:pt>
                <c:pt idx="406">
                  <c:v>7.862000</c:v>
                </c:pt>
                <c:pt idx="407">
                  <c:v>7.811000</c:v>
                </c:pt>
                <c:pt idx="408">
                  <c:v>7.762000</c:v>
                </c:pt>
                <c:pt idx="409">
                  <c:v>7.721000</c:v>
                </c:pt>
                <c:pt idx="410">
                  <c:v>7.675000</c:v>
                </c:pt>
                <c:pt idx="411">
                  <c:v>7.643000</c:v>
                </c:pt>
                <c:pt idx="412">
                  <c:v>7.592000</c:v>
                </c:pt>
                <c:pt idx="413">
                  <c:v>7.544000</c:v>
                </c:pt>
                <c:pt idx="414">
                  <c:v>7.529000</c:v>
                </c:pt>
                <c:pt idx="415">
                  <c:v>7.466000</c:v>
                </c:pt>
                <c:pt idx="416">
                  <c:v>7.433000</c:v>
                </c:pt>
                <c:pt idx="417">
                  <c:v>7.403000</c:v>
                </c:pt>
                <c:pt idx="418">
                  <c:v>7.361000</c:v>
                </c:pt>
                <c:pt idx="419">
                  <c:v>7.319000</c:v>
                </c:pt>
                <c:pt idx="420">
                  <c:v>7.293000</c:v>
                </c:pt>
                <c:pt idx="421">
                  <c:v>7.247000</c:v>
                </c:pt>
                <c:pt idx="422">
                  <c:v>7.218000</c:v>
                </c:pt>
                <c:pt idx="423">
                  <c:v>7.177000</c:v>
                </c:pt>
                <c:pt idx="424">
                  <c:v>7.125000</c:v>
                </c:pt>
                <c:pt idx="425">
                  <c:v>7.061000</c:v>
                </c:pt>
                <c:pt idx="426">
                  <c:v>7.007000</c:v>
                </c:pt>
                <c:pt idx="427">
                  <c:v>6.931000</c:v>
                </c:pt>
                <c:pt idx="428">
                  <c:v>6.863000</c:v>
                </c:pt>
                <c:pt idx="429">
                  <c:v>6.801000</c:v>
                </c:pt>
                <c:pt idx="430">
                  <c:v>6.710000</c:v>
                </c:pt>
                <c:pt idx="431">
                  <c:v>6.647000</c:v>
                </c:pt>
                <c:pt idx="432">
                  <c:v>6.560000</c:v>
                </c:pt>
                <c:pt idx="433">
                  <c:v>6.474000</c:v>
                </c:pt>
                <c:pt idx="434">
                  <c:v>6.377000</c:v>
                </c:pt>
                <c:pt idx="435">
                  <c:v>6.291000</c:v>
                </c:pt>
                <c:pt idx="436">
                  <c:v>6.187000</c:v>
                </c:pt>
                <c:pt idx="437">
                  <c:v>6.099000</c:v>
                </c:pt>
                <c:pt idx="438">
                  <c:v>5.996000</c:v>
                </c:pt>
                <c:pt idx="439">
                  <c:v>5.843000</c:v>
                </c:pt>
                <c:pt idx="440">
                  <c:v>5.770000</c:v>
                </c:pt>
                <c:pt idx="441">
                  <c:v>5.654000</c:v>
                </c:pt>
                <c:pt idx="442">
                  <c:v>5.550000</c:v>
                </c:pt>
                <c:pt idx="443">
                  <c:v>5.447000</c:v>
                </c:pt>
                <c:pt idx="444">
                  <c:v>5.341000</c:v>
                </c:pt>
                <c:pt idx="445">
                  <c:v>5.239000</c:v>
                </c:pt>
                <c:pt idx="446">
                  <c:v>5.121000</c:v>
                </c:pt>
                <c:pt idx="447">
                  <c:v>5.010000</c:v>
                </c:pt>
                <c:pt idx="448">
                  <c:v>4.899000</c:v>
                </c:pt>
                <c:pt idx="449">
                  <c:v>4.792000</c:v>
                </c:pt>
                <c:pt idx="450">
                  <c:v>4.693000</c:v>
                </c:pt>
                <c:pt idx="451">
                  <c:v>4.573000</c:v>
                </c:pt>
                <c:pt idx="452">
                  <c:v>4.463000</c:v>
                </c:pt>
                <c:pt idx="453">
                  <c:v>4.368000</c:v>
                </c:pt>
                <c:pt idx="454">
                  <c:v>4.248000</c:v>
                </c:pt>
                <c:pt idx="455">
                  <c:v>4.145000</c:v>
                </c:pt>
                <c:pt idx="456">
                  <c:v>4.041000</c:v>
                </c:pt>
                <c:pt idx="457">
                  <c:v>3.927000</c:v>
                </c:pt>
                <c:pt idx="458">
                  <c:v>3.869000</c:v>
                </c:pt>
                <c:pt idx="459">
                  <c:v>3.777000</c:v>
                </c:pt>
                <c:pt idx="460">
                  <c:v>3.681000</c:v>
                </c:pt>
                <c:pt idx="461">
                  <c:v>3.629000</c:v>
                </c:pt>
                <c:pt idx="462">
                  <c:v>3.568000</c:v>
                </c:pt>
                <c:pt idx="463">
                  <c:v>3.509000</c:v>
                </c:pt>
                <c:pt idx="464">
                  <c:v>3.472000</c:v>
                </c:pt>
                <c:pt idx="465">
                  <c:v>3.464000</c:v>
                </c:pt>
                <c:pt idx="466">
                  <c:v>3.445000</c:v>
                </c:pt>
                <c:pt idx="467">
                  <c:v>3.469000</c:v>
                </c:pt>
                <c:pt idx="468">
                  <c:v>3.484000</c:v>
                </c:pt>
                <c:pt idx="469">
                  <c:v>3.537000</c:v>
                </c:pt>
                <c:pt idx="470">
                  <c:v>3.654000</c:v>
                </c:pt>
                <c:pt idx="471">
                  <c:v>3.817000</c:v>
                </c:pt>
                <c:pt idx="472">
                  <c:v>4.096000</c:v>
                </c:pt>
                <c:pt idx="473">
                  <c:v>4.400000</c:v>
                </c:pt>
                <c:pt idx="474">
                  <c:v>4.680000</c:v>
                </c:pt>
                <c:pt idx="475">
                  <c:v>4.913000</c:v>
                </c:pt>
                <c:pt idx="476">
                  <c:v>5.119000</c:v>
                </c:pt>
                <c:pt idx="477">
                  <c:v>5.257000</c:v>
                </c:pt>
                <c:pt idx="478">
                  <c:v>5.330000</c:v>
                </c:pt>
                <c:pt idx="479">
                  <c:v>5.364000</c:v>
                </c:pt>
                <c:pt idx="480">
                  <c:v>5.363000</c:v>
                </c:pt>
                <c:pt idx="481">
                  <c:v>5.340000</c:v>
                </c:pt>
                <c:pt idx="482">
                  <c:v>5.315000</c:v>
                </c:pt>
                <c:pt idx="483">
                  <c:v>5.263000</c:v>
                </c:pt>
                <c:pt idx="484">
                  <c:v>5.212000</c:v>
                </c:pt>
                <c:pt idx="485">
                  <c:v>5.167000</c:v>
                </c:pt>
                <c:pt idx="486">
                  <c:v>5.112000</c:v>
                </c:pt>
                <c:pt idx="487">
                  <c:v>5.080000</c:v>
                </c:pt>
                <c:pt idx="488">
                  <c:v>5.070000</c:v>
                </c:pt>
                <c:pt idx="489">
                  <c:v>5.039000</c:v>
                </c:pt>
                <c:pt idx="490">
                  <c:v>5.029000</c:v>
                </c:pt>
                <c:pt idx="491">
                  <c:v>5.031000</c:v>
                </c:pt>
                <c:pt idx="492">
                  <c:v>5.023000</c:v>
                </c:pt>
                <c:pt idx="493">
                  <c:v>5.031000</c:v>
                </c:pt>
                <c:pt idx="494">
                  <c:v>5.072000</c:v>
                </c:pt>
                <c:pt idx="495">
                  <c:v>5.070000</c:v>
                </c:pt>
                <c:pt idx="496">
                  <c:v>5.093000</c:v>
                </c:pt>
                <c:pt idx="497">
                  <c:v>5.126000</c:v>
                </c:pt>
                <c:pt idx="498">
                  <c:v>5.129000</c:v>
                </c:pt>
                <c:pt idx="499">
                  <c:v>5.155000</c:v>
                </c:pt>
                <c:pt idx="500">
                  <c:v>5.176000</c:v>
                </c:pt>
                <c:pt idx="501">
                  <c:v>5.179000</c:v>
                </c:pt>
                <c:pt idx="502">
                  <c:v>5.179000</c:v>
                </c:pt>
                <c:pt idx="503">
                  <c:v>5.175000</c:v>
                </c:pt>
                <c:pt idx="504">
                  <c:v>5.138000</c:v>
                </c:pt>
                <c:pt idx="505">
                  <c:v>5.114000</c:v>
                </c:pt>
                <c:pt idx="506">
                  <c:v>5.086000</c:v>
                </c:pt>
                <c:pt idx="507">
                  <c:v>5.017000</c:v>
                </c:pt>
                <c:pt idx="508">
                  <c:v>4.973000</c:v>
                </c:pt>
                <c:pt idx="509">
                  <c:v>4.909000</c:v>
                </c:pt>
                <c:pt idx="510">
                  <c:v>4.820000</c:v>
                </c:pt>
                <c:pt idx="511">
                  <c:v>4.746000</c:v>
                </c:pt>
                <c:pt idx="512">
                  <c:v>4.629000</c:v>
                </c:pt>
                <c:pt idx="513">
                  <c:v>4.526000</c:v>
                </c:pt>
                <c:pt idx="514">
                  <c:v>4.411000</c:v>
                </c:pt>
                <c:pt idx="515">
                  <c:v>4.297000</c:v>
                </c:pt>
                <c:pt idx="516">
                  <c:v>4.174000</c:v>
                </c:pt>
                <c:pt idx="517">
                  <c:v>4.041000</c:v>
                </c:pt>
                <c:pt idx="518">
                  <c:v>3.890000</c:v>
                </c:pt>
                <c:pt idx="519">
                  <c:v>3.753000</c:v>
                </c:pt>
                <c:pt idx="520">
                  <c:v>3.617000</c:v>
                </c:pt>
                <c:pt idx="521">
                  <c:v>3.473000</c:v>
                </c:pt>
                <c:pt idx="522">
                  <c:v>3.326000</c:v>
                </c:pt>
                <c:pt idx="523">
                  <c:v>3.191000</c:v>
                </c:pt>
                <c:pt idx="524">
                  <c:v>3.045000</c:v>
                </c:pt>
                <c:pt idx="525">
                  <c:v>2.910000</c:v>
                </c:pt>
                <c:pt idx="526">
                  <c:v>2.790000</c:v>
                </c:pt>
                <c:pt idx="527">
                  <c:v>2.664000</c:v>
                </c:pt>
                <c:pt idx="528">
                  <c:v>2.531000</c:v>
                </c:pt>
                <c:pt idx="529">
                  <c:v>2.412000</c:v>
                </c:pt>
                <c:pt idx="530">
                  <c:v>2.309000</c:v>
                </c:pt>
                <c:pt idx="531">
                  <c:v>2.211000</c:v>
                </c:pt>
                <c:pt idx="532">
                  <c:v>2.112000</c:v>
                </c:pt>
                <c:pt idx="533">
                  <c:v>2.002000</c:v>
                </c:pt>
                <c:pt idx="534">
                  <c:v>1.919000</c:v>
                </c:pt>
                <c:pt idx="535">
                  <c:v>1.843000</c:v>
                </c:pt>
                <c:pt idx="536">
                  <c:v>1.754000</c:v>
                </c:pt>
                <c:pt idx="537">
                  <c:v>1.688000</c:v>
                </c:pt>
                <c:pt idx="538">
                  <c:v>1.633000</c:v>
                </c:pt>
                <c:pt idx="539">
                  <c:v>1.540000</c:v>
                </c:pt>
                <c:pt idx="540">
                  <c:v>1.503000</c:v>
                </c:pt>
                <c:pt idx="541">
                  <c:v>1.447000</c:v>
                </c:pt>
                <c:pt idx="542">
                  <c:v>1.397000</c:v>
                </c:pt>
                <c:pt idx="543">
                  <c:v>1.360000</c:v>
                </c:pt>
                <c:pt idx="544">
                  <c:v>1.318000</c:v>
                </c:pt>
                <c:pt idx="545">
                  <c:v>1.291000</c:v>
                </c:pt>
                <c:pt idx="546">
                  <c:v>1.252000</c:v>
                </c:pt>
                <c:pt idx="547">
                  <c:v>1.223000</c:v>
                </c:pt>
                <c:pt idx="548">
                  <c:v>1.197000</c:v>
                </c:pt>
                <c:pt idx="549">
                  <c:v>1.167000</c:v>
                </c:pt>
                <c:pt idx="550">
                  <c:v>1.139000</c:v>
                </c:pt>
                <c:pt idx="551">
                  <c:v>1.112000</c:v>
                </c:pt>
                <c:pt idx="552">
                  <c:v>1.081000</c:v>
                </c:pt>
                <c:pt idx="553">
                  <c:v>1.061000</c:v>
                </c:pt>
                <c:pt idx="554">
                  <c:v>1.027000</c:v>
                </c:pt>
                <c:pt idx="555">
                  <c:v>0.999000</c:v>
                </c:pt>
                <c:pt idx="556">
                  <c:v>0.991000</c:v>
                </c:pt>
                <c:pt idx="557">
                  <c:v>0.955000</c:v>
                </c:pt>
                <c:pt idx="558">
                  <c:v>0.948000</c:v>
                </c:pt>
                <c:pt idx="559">
                  <c:v>0.933000</c:v>
                </c:pt>
                <c:pt idx="560">
                  <c:v>0.904000</c:v>
                </c:pt>
                <c:pt idx="561">
                  <c:v>0.896000</c:v>
                </c:pt>
                <c:pt idx="562">
                  <c:v>0.875000</c:v>
                </c:pt>
                <c:pt idx="563">
                  <c:v>0.849000</c:v>
                </c:pt>
                <c:pt idx="564">
                  <c:v>0.836000</c:v>
                </c:pt>
                <c:pt idx="565">
                  <c:v>0.824000</c:v>
                </c:pt>
                <c:pt idx="566">
                  <c:v>0.790000</c:v>
                </c:pt>
                <c:pt idx="567">
                  <c:v>0.772000</c:v>
                </c:pt>
                <c:pt idx="568">
                  <c:v>0.753000</c:v>
                </c:pt>
                <c:pt idx="569">
                  <c:v>0.716000</c:v>
                </c:pt>
                <c:pt idx="570">
                  <c:v>0.714000</c:v>
                </c:pt>
                <c:pt idx="571">
                  <c:v>0.695000</c:v>
                </c:pt>
                <c:pt idx="572">
                  <c:v>0.667000</c:v>
                </c:pt>
                <c:pt idx="573">
                  <c:v>0.653000</c:v>
                </c:pt>
                <c:pt idx="574">
                  <c:v>0.629000</c:v>
                </c:pt>
                <c:pt idx="575">
                  <c:v>0.613000</c:v>
                </c:pt>
                <c:pt idx="576">
                  <c:v>0.599000</c:v>
                </c:pt>
                <c:pt idx="577">
                  <c:v>0.593000</c:v>
                </c:pt>
                <c:pt idx="578">
                  <c:v>0.550000</c:v>
                </c:pt>
                <c:pt idx="579">
                  <c:v>0.534000</c:v>
                </c:pt>
                <c:pt idx="580">
                  <c:v>0.522000</c:v>
                </c:pt>
                <c:pt idx="581">
                  <c:v>0.497000</c:v>
                </c:pt>
                <c:pt idx="582">
                  <c:v>0.497000</c:v>
                </c:pt>
                <c:pt idx="583">
                  <c:v>0.490000</c:v>
                </c:pt>
                <c:pt idx="584">
                  <c:v>0.481000</c:v>
                </c:pt>
                <c:pt idx="585">
                  <c:v>0.464000</c:v>
                </c:pt>
                <c:pt idx="586">
                  <c:v>0.459000</c:v>
                </c:pt>
                <c:pt idx="587">
                  <c:v>0.440000</c:v>
                </c:pt>
                <c:pt idx="588">
                  <c:v>0.445000</c:v>
                </c:pt>
                <c:pt idx="589">
                  <c:v>0.444000</c:v>
                </c:pt>
                <c:pt idx="590">
                  <c:v>0.426000</c:v>
                </c:pt>
                <c:pt idx="591">
                  <c:v>0.431000</c:v>
                </c:pt>
                <c:pt idx="592">
                  <c:v>0.427000</c:v>
                </c:pt>
                <c:pt idx="593">
                  <c:v>0.412000</c:v>
                </c:pt>
                <c:pt idx="594">
                  <c:v>0.407000</c:v>
                </c:pt>
                <c:pt idx="595">
                  <c:v>0.398000</c:v>
                </c:pt>
                <c:pt idx="596">
                  <c:v>0.394000</c:v>
                </c:pt>
                <c:pt idx="597">
                  <c:v>0.385000</c:v>
                </c:pt>
                <c:pt idx="598">
                  <c:v>0.396000</c:v>
                </c:pt>
                <c:pt idx="599">
                  <c:v>0.385000</c:v>
                </c:pt>
                <c:pt idx="600">
                  <c:v>0.382000</c:v>
                </c:pt>
                <c:pt idx="601">
                  <c:v>0.378000</c:v>
                </c:pt>
                <c:pt idx="602">
                  <c:v>0.366000</c:v>
                </c:pt>
                <c:pt idx="603">
                  <c:v>0.358000</c:v>
                </c:pt>
                <c:pt idx="604">
                  <c:v>0.354000</c:v>
                </c:pt>
                <c:pt idx="605">
                  <c:v>0.329000</c:v>
                </c:pt>
                <c:pt idx="606">
                  <c:v>0.336000</c:v>
                </c:pt>
                <c:pt idx="607">
                  <c:v>0.318000</c:v>
                </c:pt>
                <c:pt idx="608">
                  <c:v>0.319000</c:v>
                </c:pt>
                <c:pt idx="609">
                  <c:v>0.308000</c:v>
                </c:pt>
                <c:pt idx="610">
                  <c:v>0.291000</c:v>
                </c:pt>
                <c:pt idx="611">
                  <c:v>0.285000</c:v>
                </c:pt>
                <c:pt idx="612">
                  <c:v>0.288000</c:v>
                </c:pt>
                <c:pt idx="613">
                  <c:v>0.270000</c:v>
                </c:pt>
                <c:pt idx="614">
                  <c:v>0.248000</c:v>
                </c:pt>
                <c:pt idx="615">
                  <c:v>0.247000</c:v>
                </c:pt>
                <c:pt idx="616">
                  <c:v>0.227000</c:v>
                </c:pt>
                <c:pt idx="617">
                  <c:v>0.224000</c:v>
                </c:pt>
                <c:pt idx="618">
                  <c:v>0.222000</c:v>
                </c:pt>
                <c:pt idx="619">
                  <c:v>0.200000</c:v>
                </c:pt>
                <c:pt idx="620">
                  <c:v>0.204000</c:v>
                </c:pt>
                <c:pt idx="621">
                  <c:v>0.205000</c:v>
                </c:pt>
                <c:pt idx="622">
                  <c:v>0.193000</c:v>
                </c:pt>
                <c:pt idx="623">
                  <c:v>0.186000</c:v>
                </c:pt>
                <c:pt idx="624">
                  <c:v>0.186000</c:v>
                </c:pt>
                <c:pt idx="625">
                  <c:v>0.183000</c:v>
                </c:pt>
                <c:pt idx="626">
                  <c:v>0.169000</c:v>
                </c:pt>
                <c:pt idx="627">
                  <c:v>0.164000</c:v>
                </c:pt>
                <c:pt idx="628">
                  <c:v>0.163000</c:v>
                </c:pt>
                <c:pt idx="629">
                  <c:v>0.154000</c:v>
                </c:pt>
                <c:pt idx="630">
                  <c:v>0.157000</c:v>
                </c:pt>
                <c:pt idx="631">
                  <c:v>0.156000</c:v>
                </c:pt>
                <c:pt idx="632">
                  <c:v>0.150000</c:v>
                </c:pt>
                <c:pt idx="633">
                  <c:v>0.153000</c:v>
                </c:pt>
                <c:pt idx="634">
                  <c:v>0.141000</c:v>
                </c:pt>
                <c:pt idx="635">
                  <c:v>0.129000</c:v>
                </c:pt>
                <c:pt idx="636">
                  <c:v>0.138000</c:v>
                </c:pt>
                <c:pt idx="637">
                  <c:v>0.136000</c:v>
                </c:pt>
                <c:pt idx="638">
                  <c:v>0.132000</c:v>
                </c:pt>
                <c:pt idx="639">
                  <c:v>0.132000</c:v>
                </c:pt>
                <c:pt idx="640">
                  <c:v>0.130000</c:v>
                </c:pt>
                <c:pt idx="641">
                  <c:v>0.126000</c:v>
                </c:pt>
                <c:pt idx="642">
                  <c:v>0.136000</c:v>
                </c:pt>
                <c:pt idx="643">
                  <c:v>0.107000</c:v>
                </c:pt>
                <c:pt idx="644">
                  <c:v>0.124000</c:v>
                </c:pt>
                <c:pt idx="645">
                  <c:v>0.113000</c:v>
                </c:pt>
                <c:pt idx="646">
                  <c:v>0.194000</c:v>
                </c:pt>
                <c:pt idx="647">
                  <c:v>0.195000</c:v>
                </c:pt>
                <c:pt idx="648">
                  <c:v>0.192000</c:v>
                </c:pt>
                <c:pt idx="649">
                  <c:v>0.187000</c:v>
                </c:pt>
                <c:pt idx="650">
                  <c:v>0.202000</c:v>
                </c:pt>
                <c:pt idx="651">
                  <c:v>0.186000</c:v>
                </c:pt>
                <c:pt idx="652">
                  <c:v>0.181000</c:v>
                </c:pt>
                <c:pt idx="653">
                  <c:v>0.187000</c:v>
                </c:pt>
                <c:pt idx="654">
                  <c:v>0.195000</c:v>
                </c:pt>
                <c:pt idx="655">
                  <c:v>0.184000</c:v>
                </c:pt>
                <c:pt idx="656">
                  <c:v>0.187000</c:v>
                </c:pt>
                <c:pt idx="657">
                  <c:v>0.188000</c:v>
                </c:pt>
                <c:pt idx="658">
                  <c:v>0.184000</c:v>
                </c:pt>
                <c:pt idx="659">
                  <c:v>0.182000</c:v>
                </c:pt>
                <c:pt idx="660">
                  <c:v>0.177000</c:v>
                </c:pt>
                <c:pt idx="661">
                  <c:v>0.154000</c:v>
                </c:pt>
                <c:pt idx="662">
                  <c:v>0.178000</c:v>
                </c:pt>
                <c:pt idx="663">
                  <c:v>0.177000</c:v>
                </c:pt>
                <c:pt idx="664">
                  <c:v>0.174000</c:v>
                </c:pt>
                <c:pt idx="665">
                  <c:v>0.187000</c:v>
                </c:pt>
                <c:pt idx="666">
                  <c:v>0.170000</c:v>
                </c:pt>
                <c:pt idx="667">
                  <c:v>0.167000</c:v>
                </c:pt>
                <c:pt idx="668">
                  <c:v>0.174000</c:v>
                </c:pt>
                <c:pt idx="669">
                  <c:v>0.180000</c:v>
                </c:pt>
                <c:pt idx="670">
                  <c:v>0.173000</c:v>
                </c:pt>
                <c:pt idx="671">
                  <c:v>0.183000</c:v>
                </c:pt>
                <c:pt idx="672">
                  <c:v>0.192000</c:v>
                </c:pt>
                <c:pt idx="673">
                  <c:v>0.072000</c:v>
                </c:pt>
                <c:pt idx="674">
                  <c:v>0.090000</c:v>
                </c:pt>
                <c:pt idx="675">
                  <c:v>0.103000</c:v>
                </c:pt>
                <c:pt idx="676">
                  <c:v>0.085000</c:v>
                </c:pt>
                <c:pt idx="677">
                  <c:v>0.077000</c:v>
                </c:pt>
                <c:pt idx="678">
                  <c:v>0.073000</c:v>
                </c:pt>
                <c:pt idx="679">
                  <c:v>0.077000</c:v>
                </c:pt>
                <c:pt idx="680">
                  <c:v>0.096000</c:v>
                </c:pt>
                <c:pt idx="681">
                  <c:v>0.174000</c:v>
                </c:pt>
                <c:pt idx="682">
                  <c:v>0.187000</c:v>
                </c:pt>
                <c:pt idx="683">
                  <c:v>0.179000</c:v>
                </c:pt>
                <c:pt idx="684">
                  <c:v>0.182000</c:v>
                </c:pt>
                <c:pt idx="685">
                  <c:v>0.183000</c:v>
                </c:pt>
                <c:pt idx="686">
                  <c:v>0.184000</c:v>
                </c:pt>
                <c:pt idx="687">
                  <c:v>0.178000</c:v>
                </c:pt>
                <c:pt idx="688">
                  <c:v>0.168000</c:v>
                </c:pt>
                <c:pt idx="689">
                  <c:v>0.175000</c:v>
                </c:pt>
                <c:pt idx="690">
                  <c:v>0.174000</c:v>
                </c:pt>
                <c:pt idx="691">
                  <c:v>0.173000</c:v>
                </c:pt>
                <c:pt idx="692">
                  <c:v>0.182000</c:v>
                </c:pt>
                <c:pt idx="693">
                  <c:v>0.170000</c:v>
                </c:pt>
                <c:pt idx="694">
                  <c:v>0.178000</c:v>
                </c:pt>
                <c:pt idx="695">
                  <c:v>0.177000</c:v>
                </c:pt>
                <c:pt idx="696">
                  <c:v>0.163000</c:v>
                </c:pt>
                <c:pt idx="697">
                  <c:v>0.167000</c:v>
                </c:pt>
                <c:pt idx="698">
                  <c:v>0.169000</c:v>
                </c:pt>
                <c:pt idx="699">
                  <c:v>0.161000</c:v>
                </c:pt>
                <c:pt idx="700">
                  <c:v>0.162000</c:v>
                </c:pt>
                <c:pt idx="701">
                  <c:v>0.153000</c:v>
                </c:pt>
                <c:pt idx="702">
                  <c:v>0.156000</c:v>
                </c:pt>
                <c:pt idx="703">
                  <c:v>0.168000</c:v>
                </c:pt>
                <c:pt idx="704">
                  <c:v>0.168000</c:v>
                </c:pt>
                <c:pt idx="705">
                  <c:v>0.165000</c:v>
                </c:pt>
                <c:pt idx="706">
                  <c:v>0.167000</c:v>
                </c:pt>
                <c:pt idx="707">
                  <c:v>0.162000</c:v>
                </c:pt>
                <c:pt idx="708">
                  <c:v>0.162000</c:v>
                </c:pt>
                <c:pt idx="709">
                  <c:v>0.157000</c:v>
                </c:pt>
                <c:pt idx="710">
                  <c:v>0.160000</c:v>
                </c:pt>
                <c:pt idx="711">
                  <c:v>0.155000</c:v>
                </c:pt>
                <c:pt idx="712">
                  <c:v>0.165000</c:v>
                </c:pt>
                <c:pt idx="713">
                  <c:v>0.163000</c:v>
                </c:pt>
                <c:pt idx="714">
                  <c:v>0.149000</c:v>
                </c:pt>
                <c:pt idx="715">
                  <c:v>0.156000</c:v>
                </c:pt>
                <c:pt idx="716">
                  <c:v>0.160000</c:v>
                </c:pt>
                <c:pt idx="717">
                  <c:v>0.152000</c:v>
                </c:pt>
                <c:pt idx="718">
                  <c:v>0.170000</c:v>
                </c:pt>
                <c:pt idx="719">
                  <c:v>0.147000</c:v>
                </c:pt>
                <c:pt idx="720">
                  <c:v>0.160000</c:v>
                </c:pt>
                <c:pt idx="721">
                  <c:v>0.168000</c:v>
                </c:pt>
                <c:pt idx="722">
                  <c:v>0.160000</c:v>
                </c:pt>
                <c:pt idx="723">
                  <c:v>0.160000</c:v>
                </c:pt>
                <c:pt idx="724">
                  <c:v>0.165000</c:v>
                </c:pt>
                <c:pt idx="725">
                  <c:v>0.165000</c:v>
                </c:pt>
                <c:pt idx="726">
                  <c:v>0.158000</c:v>
                </c:pt>
                <c:pt idx="727">
                  <c:v>0.162000</c:v>
                </c:pt>
                <c:pt idx="728">
                  <c:v>0.165000</c:v>
                </c:pt>
                <c:pt idx="729">
                  <c:v>0.162000</c:v>
                </c:pt>
                <c:pt idx="730">
                  <c:v>0.161000</c:v>
                </c:pt>
                <c:pt idx="731">
                  <c:v>0.149000</c:v>
                </c:pt>
                <c:pt idx="732">
                  <c:v>0.145000</c:v>
                </c:pt>
                <c:pt idx="733">
                  <c:v>0.154000</c:v>
                </c:pt>
                <c:pt idx="734">
                  <c:v>0.148000</c:v>
                </c:pt>
                <c:pt idx="735">
                  <c:v>0.147000</c:v>
                </c:pt>
                <c:pt idx="736">
                  <c:v>0.149000</c:v>
                </c:pt>
                <c:pt idx="737">
                  <c:v>0.143000</c:v>
                </c:pt>
                <c:pt idx="738">
                  <c:v>0.148000</c:v>
                </c:pt>
                <c:pt idx="739">
                  <c:v>0.140000</c:v>
                </c:pt>
                <c:pt idx="740">
                  <c:v>0.142000</c:v>
                </c:pt>
                <c:pt idx="741">
                  <c:v>0.143000</c:v>
                </c:pt>
                <c:pt idx="742">
                  <c:v>0.139000</c:v>
                </c:pt>
                <c:pt idx="743">
                  <c:v>0.138000</c:v>
                </c:pt>
                <c:pt idx="744">
                  <c:v>0.132000</c:v>
                </c:pt>
                <c:pt idx="745">
                  <c:v>0.131000</c:v>
                </c:pt>
                <c:pt idx="746">
                  <c:v>0.131000</c:v>
                </c:pt>
                <c:pt idx="747">
                  <c:v>0.111000</c:v>
                </c:pt>
                <c:pt idx="748">
                  <c:v>0.112000</c:v>
                </c:pt>
                <c:pt idx="749">
                  <c:v>0.097000</c:v>
                </c:pt>
                <c:pt idx="750">
                  <c:v>0.101000</c:v>
                </c:pt>
                <c:pt idx="751">
                  <c:v>0.098000</c:v>
                </c:pt>
                <c:pt idx="752">
                  <c:v>0.090000</c:v>
                </c:pt>
                <c:pt idx="753">
                  <c:v>0.075000</c:v>
                </c:pt>
                <c:pt idx="754">
                  <c:v>0.088000</c:v>
                </c:pt>
                <c:pt idx="755">
                  <c:v>0.091000</c:v>
                </c:pt>
                <c:pt idx="756">
                  <c:v>0.087000</c:v>
                </c:pt>
                <c:pt idx="757">
                  <c:v>0.100000</c:v>
                </c:pt>
                <c:pt idx="758">
                  <c:v>0.092000</c:v>
                </c:pt>
                <c:pt idx="759">
                  <c:v>0.094000</c:v>
                </c:pt>
                <c:pt idx="760">
                  <c:v>0.090000</c:v>
                </c:pt>
                <c:pt idx="761">
                  <c:v>0.073000</c:v>
                </c:pt>
                <c:pt idx="762">
                  <c:v>0.083000</c:v>
                </c:pt>
                <c:pt idx="763">
                  <c:v>0.083000</c:v>
                </c:pt>
                <c:pt idx="764">
                  <c:v>0.084000</c:v>
                </c:pt>
                <c:pt idx="765">
                  <c:v>0.087000</c:v>
                </c:pt>
                <c:pt idx="766">
                  <c:v>0.084000</c:v>
                </c:pt>
                <c:pt idx="767">
                  <c:v>0.080000</c:v>
                </c:pt>
                <c:pt idx="768">
                  <c:v>0.080000</c:v>
                </c:pt>
                <c:pt idx="769">
                  <c:v>0.080000</c:v>
                </c:pt>
                <c:pt idx="770">
                  <c:v>0.076000</c:v>
                </c:pt>
                <c:pt idx="771">
                  <c:v>0.070000</c:v>
                </c:pt>
                <c:pt idx="772">
                  <c:v>0.082000</c:v>
                </c:pt>
                <c:pt idx="773">
                  <c:v>0.073000</c:v>
                </c:pt>
                <c:pt idx="774">
                  <c:v>0.066000</c:v>
                </c:pt>
                <c:pt idx="775">
                  <c:v>0.070000</c:v>
                </c:pt>
                <c:pt idx="776">
                  <c:v>0.062000</c:v>
                </c:pt>
                <c:pt idx="777">
                  <c:v>0.066000</c:v>
                </c:pt>
                <c:pt idx="778">
                  <c:v>0.070000</c:v>
                </c:pt>
                <c:pt idx="779">
                  <c:v>0.058000</c:v>
                </c:pt>
                <c:pt idx="780">
                  <c:v>0.059000</c:v>
                </c:pt>
                <c:pt idx="781">
                  <c:v>0.062000</c:v>
                </c:pt>
                <c:pt idx="782">
                  <c:v>0.048000</c:v>
                </c:pt>
                <c:pt idx="783">
                  <c:v>0.041000</c:v>
                </c:pt>
                <c:pt idx="784">
                  <c:v>0.037000</c:v>
                </c:pt>
                <c:pt idx="785">
                  <c:v>0.031000</c:v>
                </c:pt>
                <c:pt idx="786">
                  <c:v>0.042000</c:v>
                </c:pt>
                <c:pt idx="787">
                  <c:v>0.043000</c:v>
                </c:pt>
                <c:pt idx="788">
                  <c:v>0.041000</c:v>
                </c:pt>
                <c:pt idx="789">
                  <c:v>0.051000</c:v>
                </c:pt>
                <c:pt idx="790">
                  <c:v>0.042000</c:v>
                </c:pt>
                <c:pt idx="791">
                  <c:v>0.042000</c:v>
                </c:pt>
                <c:pt idx="792">
                  <c:v>0.045000</c:v>
                </c:pt>
                <c:pt idx="793">
                  <c:v>0.049000</c:v>
                </c:pt>
                <c:pt idx="794">
                  <c:v>0.059000</c:v>
                </c:pt>
                <c:pt idx="795">
                  <c:v>0.052000</c:v>
                </c:pt>
                <c:pt idx="796">
                  <c:v>0.037000</c:v>
                </c:pt>
                <c:pt idx="797">
                  <c:v>0.043000</c:v>
                </c:pt>
                <c:pt idx="798">
                  <c:v>0.055000</c:v>
                </c:pt>
                <c:pt idx="799">
                  <c:v>0.049000</c:v>
                </c:pt>
                <c:pt idx="800">
                  <c:v>0.048000</c:v>
                </c:pt>
                <c:pt idx="801">
                  <c:v>0.062000</c:v>
                </c:pt>
                <c:pt idx="802">
                  <c:v>0.042000</c:v>
                </c:pt>
                <c:pt idx="803">
                  <c:v>0.035000</c:v>
                </c:pt>
                <c:pt idx="804">
                  <c:v>0.043000</c:v>
                </c:pt>
              </c:numCache>
            </c:numRef>
          </c:val>
          <c:smooth val="0"/>
        </c:ser>
        <c:marker val="1"/>
        <c:axId val="0"/>
        <c:axId val="1"/>
      </c:lineChart>
      <c:catAx>
        <c:axId val="0"/>
        <c:scaling>
          <c:orientation val="minMax"/>
        </c:scaling>
        <c:delete val="0"/>
        <c:axPos val="b"/>
        <c:numFmt formatCode="0" sourceLinked="0"/>
        <c:majorTickMark val="out"/>
        <c:minorTickMark val="none"/>
        <c:tickLblPos val="low"/>
        <c:spPr>
          <a:ln w="12700" cap="flat">
            <a:solidFill>
              <a:srgbClr val="000000"/>
            </a:solidFill>
            <a:prstDash val="solid"/>
            <a:miter lim="400000"/>
          </a:ln>
        </c:spPr>
        <c:txPr>
          <a:bodyPr rot="0"/>
          <a:lstStyle/>
          <a:p>
            <a:pPr lvl="0">
              <a:defRPr b="1" i="0" strike="noStrike" sz="1000" u="none">
                <a:solidFill>
                  <a:srgbClr val="000000"/>
                </a:solidFill>
                <a:effectLst/>
                <a:latin typeface="Calibri"/>
              </a:defRPr>
            </a:pPr>
          </a:p>
        </c:txPr>
        <c:crossAx val="1"/>
        <c:crosses val="autoZero"/>
        <c:auto val="1"/>
        <c:lblAlgn val="ctr"/>
        <c:tickLblSkip val="107"/>
        <c:noMultiLvlLbl val="1"/>
      </c:catAx>
      <c:valAx>
        <c:axId val="1"/>
        <c:scaling>
          <c:orientation val="minMax"/>
        </c:scaling>
        <c:delete val="0"/>
        <c:axPos val="l"/>
        <c:numFmt formatCode="0.00" sourceLinked="0"/>
        <c:majorTickMark val="out"/>
        <c:minorTickMark val="none"/>
        <c:tickLblPos val="nextTo"/>
        <c:spPr>
          <a:ln w="12700" cap="flat">
            <a:solidFill>
              <a:srgbClr val="000000"/>
            </a:solidFill>
            <a:prstDash val="solid"/>
            <a:miter lim="400000"/>
          </a:ln>
        </c:spPr>
        <c:txPr>
          <a:bodyPr rot="0"/>
          <a:lstStyle/>
          <a:p>
            <a:pPr lvl="0">
              <a:defRPr b="1" i="0" strike="noStrike" sz="1000" u="none">
                <a:solidFill>
                  <a:srgbClr val="000000"/>
                </a:solidFill>
                <a:effectLst/>
                <a:latin typeface="Calibri"/>
              </a:defRPr>
            </a:pPr>
          </a:p>
        </c:txPr>
        <c:crossAx val="0"/>
        <c:crosses val="autoZero"/>
        <c:crossBetween val="between"/>
        <c:majorUnit val="12.5"/>
        <c:minorUnit val="6.25"/>
      </c:valAx>
      <c:spPr>
        <a:noFill/>
        <a:ln w="12700" cap="flat">
          <a:noFill/>
          <a:miter lim="400000"/>
        </a:ln>
        <a:effectLst/>
      </c:spPr>
    </c:plotArea>
    <c:plotVisOnly val="1"/>
    <c:dispBlanksAs val="gap"/>
  </c:chart>
  <c:spPr>
    <a:noFill/>
    <a:ln>
      <a:noFill/>
    </a:ln>
    <a:effectLst/>
  </c:spPr>
  <c:externalData r:id="rId1">
    <c:autoUpdate val="0"/>
  </c:externalData>
</c:chartSpace>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hape 46"/>
          <p:cNvSpPr/>
          <p:nvPr>
            <p:ph type="sldImg"/>
          </p:nvPr>
        </p:nvSpPr>
        <p:spPr>
          <a:xfrm>
            <a:off x="1143000" y="685800"/>
            <a:ext cx="4572000" cy="3429000"/>
          </a:xfrm>
          <a:prstGeom prst="rect">
            <a:avLst/>
          </a:prstGeom>
        </p:spPr>
        <p:txBody>
          <a:bodyPr/>
          <a:lstStyle/>
          <a:p>
            <a:pPr lvl="0"/>
          </a:p>
        </p:txBody>
      </p:sp>
      <p:sp>
        <p:nvSpPr>
          <p:cNvPr id="47" name="Shape 47"/>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5" name="Shape 85"/>
          <p:cNvSpPr/>
          <p:nvPr>
            <p:ph type="sldImg"/>
          </p:nvPr>
        </p:nvSpPr>
        <p:spPr>
          <a:prstGeom prst="rect">
            <a:avLst/>
          </a:prstGeom>
        </p:spPr>
        <p:txBody>
          <a:bodyPr/>
          <a:lstStyle/>
          <a:p>
            <a:pPr lvl="0"/>
          </a:p>
        </p:txBody>
      </p:sp>
      <p:sp>
        <p:nvSpPr>
          <p:cNvPr id="86" name="Shape 86"/>
          <p:cNvSpPr/>
          <p:nvPr>
            <p:ph type="body" sz="quarter" idx="1"/>
          </p:nvPr>
        </p:nvSpPr>
        <p:spPr>
          <a:prstGeom prst="rect">
            <a:avLst/>
          </a:prstGeom>
        </p:spPr>
        <p:txBody>
          <a:bodyPr/>
          <a:lstStyle/>
          <a:p>
            <a:pPr lvl="0" defTabSz="914400">
              <a:lnSpc>
                <a:spcPct val="100000"/>
              </a:lnSpc>
              <a:defRPr sz="1800"/>
            </a:pPr>
            <a:r>
              <a:rPr b="1" sz="1200">
                <a:latin typeface="Calibri"/>
                <a:ea typeface="Calibri"/>
                <a:cs typeface="Calibri"/>
                <a:sym typeface="Calibri"/>
              </a:rPr>
              <a:t>S</a:t>
            </a:r>
            <a:r>
              <a:rPr sz="1200">
                <a:latin typeface="Calibri"/>
                <a:ea typeface="Calibri"/>
                <a:cs typeface="Calibri"/>
                <a:sym typeface="Calibri"/>
              </a:rPr>
              <a:t>elective 2′-</a:t>
            </a:r>
            <a:r>
              <a:rPr b="1" sz="1200">
                <a:latin typeface="Calibri"/>
                <a:ea typeface="Calibri"/>
                <a:cs typeface="Calibri"/>
                <a:sym typeface="Calibri"/>
              </a:rPr>
              <a:t>h</a:t>
            </a:r>
            <a:r>
              <a:rPr sz="1200">
                <a:latin typeface="Calibri"/>
                <a:ea typeface="Calibri"/>
                <a:cs typeface="Calibri"/>
                <a:sym typeface="Calibri"/>
              </a:rPr>
              <a:t>ydroxyl </a:t>
            </a:r>
            <a:r>
              <a:rPr b="1" sz="1200">
                <a:latin typeface="Calibri"/>
                <a:ea typeface="Calibri"/>
                <a:cs typeface="Calibri"/>
                <a:sym typeface="Calibri"/>
              </a:rPr>
              <a:t>a</a:t>
            </a:r>
            <a:r>
              <a:rPr sz="1200">
                <a:latin typeface="Calibri"/>
                <a:ea typeface="Calibri"/>
                <a:cs typeface="Calibri"/>
                <a:sym typeface="Calibri"/>
              </a:rPr>
              <a:t>cylation analyzed by </a:t>
            </a:r>
            <a:r>
              <a:rPr b="1" sz="1200">
                <a:latin typeface="Calibri"/>
                <a:ea typeface="Calibri"/>
                <a:cs typeface="Calibri"/>
                <a:sym typeface="Calibri"/>
              </a:rPr>
              <a:t>p</a:t>
            </a:r>
            <a:r>
              <a:rPr sz="1200">
                <a:latin typeface="Calibri"/>
                <a:ea typeface="Calibri"/>
                <a:cs typeface="Calibri"/>
                <a:sym typeface="Calibri"/>
              </a:rPr>
              <a:t>rimer </a:t>
            </a:r>
            <a:r>
              <a:rPr b="1" sz="1200">
                <a:latin typeface="Calibri"/>
                <a:ea typeface="Calibri"/>
                <a:cs typeface="Calibri"/>
                <a:sym typeface="Calibri"/>
              </a:rPr>
              <a:t>e</a:t>
            </a:r>
            <a:r>
              <a:rPr sz="1200">
                <a:latin typeface="Calibri"/>
                <a:ea typeface="Calibri"/>
                <a:cs typeface="Calibri"/>
                <a:sym typeface="Calibri"/>
              </a:rPr>
              <a:t>xtension</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5 équipes ayant des thématiques de recherche différentes, dont le but commun est d’étudier la structure d’objets tels que, afin de comprendre au niveau atomique les mécanismes impliqués dans les régulations de grandes questions biologiques, telles que ...</a:t>
            </a:r>
            <a:endParaRPr sz="1200">
              <a:latin typeface="Calibri"/>
              <a:ea typeface="Calibri"/>
              <a:cs typeface="Calibri"/>
              <a:sym typeface="Calibri"/>
            </a:endParaRP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Diapositive de titre">
    <p:spTree>
      <p:nvGrpSpPr>
        <p:cNvPr id="1" name=""/>
        <p:cNvGrpSpPr/>
        <p:nvPr/>
      </p:nvGrpSpPr>
      <p:grpSpPr>
        <a:xfrm>
          <a:off x="0" y="0"/>
          <a:ext cx="0" cy="0"/>
          <a:chOff x="0" y="0"/>
          <a:chExt cx="0" cy="0"/>
        </a:xfrm>
      </p:grpSpPr>
      <p:sp>
        <p:nvSpPr>
          <p:cNvPr id="6" name="Shape 6"/>
          <p:cNvSpPr/>
          <p:nvPr>
            <p:ph type="title"/>
          </p:nvPr>
        </p:nvSpPr>
        <p:spPr>
          <a:xfrm>
            <a:off x="685800" y="0"/>
            <a:ext cx="7772400" cy="3509963"/>
          </a:xfrm>
          <a:prstGeom prst="rect">
            <a:avLst/>
          </a:prstGeom>
        </p:spPr>
        <p:txBody>
          <a:bodyPr anchor="b"/>
          <a:lstStyle>
            <a:lvl1pPr algn="ctr">
              <a:defRPr sz="6000"/>
            </a:lvl1pPr>
          </a:lstStyle>
          <a:p>
            <a:pPr lvl="0">
              <a:defRPr sz="1800"/>
            </a:pPr>
            <a:r>
              <a:rPr sz="6000"/>
              <a:t>Cliquez et modifiez le titre</a:t>
            </a:r>
          </a:p>
        </p:txBody>
      </p:sp>
      <p:sp>
        <p:nvSpPr>
          <p:cNvPr id="7" name="Shape 7"/>
          <p:cNvSpPr/>
          <p:nvPr>
            <p:ph type="body" idx="1"/>
          </p:nvPr>
        </p:nvSpPr>
        <p:spPr>
          <a:xfrm>
            <a:off x="1143000" y="3602037"/>
            <a:ext cx="6858000" cy="3255963"/>
          </a:xfrm>
          <a:prstGeom prst="rect">
            <a:avLst/>
          </a:prstGeom>
        </p:spPr>
        <p:txBody>
          <a:bodyPr/>
          <a:lstStyle>
            <a:lvl1pPr marL="0" indent="0" algn="ctr">
              <a:buSzTx/>
              <a:buFontTx/>
              <a:buNone/>
              <a:defRPr sz="2400"/>
            </a:lvl1pPr>
          </a:lstStyle>
          <a:p>
            <a:pPr lvl="0">
              <a:defRPr sz="1800"/>
            </a:pPr>
            <a:r>
              <a:rPr sz="2400"/>
              <a:t>Cliquez pour modifier le style des sous-titres du masque</a:t>
            </a:r>
          </a:p>
        </p:txBody>
      </p:sp>
      <p:sp>
        <p:nvSpPr>
          <p:cNvPr id="8" name="Shape 8"/>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Titre et texte vertical">
    <p:spTree>
      <p:nvGrpSpPr>
        <p:cNvPr id="1" name=""/>
        <p:cNvGrpSpPr/>
        <p:nvPr/>
      </p:nvGrpSpPr>
      <p:grpSpPr>
        <a:xfrm>
          <a:off x="0" y="0"/>
          <a:ext cx="0" cy="0"/>
          <a:chOff x="0" y="0"/>
          <a:chExt cx="0" cy="0"/>
        </a:xfrm>
      </p:grpSpPr>
      <p:sp>
        <p:nvSpPr>
          <p:cNvPr id="39" name="Shape 39"/>
          <p:cNvSpPr/>
          <p:nvPr>
            <p:ph type="title"/>
          </p:nvPr>
        </p:nvSpPr>
        <p:spPr>
          <a:prstGeom prst="rect">
            <a:avLst/>
          </a:prstGeom>
        </p:spPr>
        <p:txBody>
          <a:bodyPr/>
          <a:lstStyle/>
          <a:p>
            <a:pPr lvl="0">
              <a:defRPr sz="1800"/>
            </a:pPr>
            <a:r>
              <a:rPr sz="4400"/>
              <a:t>Cliquez et modifiez le titre</a:t>
            </a:r>
          </a:p>
        </p:txBody>
      </p:sp>
      <p:sp>
        <p:nvSpPr>
          <p:cNvPr id="40" name="Shape 40"/>
          <p:cNvSpPr/>
          <p:nvPr>
            <p:ph type="body" idx="1"/>
          </p:nvPr>
        </p:nvSpPr>
        <p:spPr>
          <a:prstGeom prst="rect">
            <a:avLst/>
          </a:prstGeom>
        </p:spPr>
        <p:txBody>
          <a:bodyPr/>
          <a:lstStyle/>
          <a:p>
            <a:pPr lvl="0">
              <a:defRPr sz="1800"/>
            </a:pPr>
            <a:r>
              <a:rPr sz="2800"/>
              <a:t>Cliquez pour modifier les styles du texte du masque</a:t>
            </a:r>
            <a:endParaRPr sz="2800"/>
          </a:p>
          <a:p>
            <a:pPr lvl="1">
              <a:defRPr sz="1800"/>
            </a:pPr>
            <a:r>
              <a:rPr sz="2800"/>
              <a:t>Deuxième niveau</a:t>
            </a:r>
            <a:endParaRPr sz="2800"/>
          </a:p>
          <a:p>
            <a:pPr lvl="2">
              <a:defRPr sz="1800"/>
            </a:pPr>
            <a:r>
              <a:rPr sz="2800"/>
              <a:t>Troisième niveau</a:t>
            </a:r>
            <a:endParaRPr sz="2800"/>
          </a:p>
          <a:p>
            <a:pPr lvl="3">
              <a:defRPr sz="1800"/>
            </a:pPr>
            <a:r>
              <a:rPr sz="2800"/>
              <a:t>Quatrième niveau</a:t>
            </a:r>
            <a:endParaRPr sz="2800"/>
          </a:p>
          <a:p>
            <a:pPr lvl="4">
              <a:defRPr sz="1800"/>
            </a:pPr>
            <a:r>
              <a:rPr sz="2800"/>
              <a:t>Cinquième niveau</a:t>
            </a:r>
          </a:p>
        </p:txBody>
      </p:sp>
      <p:sp>
        <p:nvSpPr>
          <p:cNvPr id="41" name="Shape 41"/>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Titre vertical et texte">
    <p:spTree>
      <p:nvGrpSpPr>
        <p:cNvPr id="1" name=""/>
        <p:cNvGrpSpPr/>
        <p:nvPr/>
      </p:nvGrpSpPr>
      <p:grpSpPr>
        <a:xfrm>
          <a:off x="0" y="0"/>
          <a:ext cx="0" cy="0"/>
          <a:chOff x="0" y="0"/>
          <a:chExt cx="0" cy="0"/>
        </a:xfrm>
      </p:grpSpPr>
      <p:sp>
        <p:nvSpPr>
          <p:cNvPr id="43" name="Shape 43"/>
          <p:cNvSpPr/>
          <p:nvPr>
            <p:ph type="title"/>
          </p:nvPr>
        </p:nvSpPr>
        <p:spPr>
          <a:xfrm>
            <a:off x="6543675" y="0"/>
            <a:ext cx="1971675" cy="6542088"/>
          </a:xfrm>
          <a:prstGeom prst="rect">
            <a:avLst/>
          </a:prstGeom>
        </p:spPr>
        <p:txBody>
          <a:bodyPr/>
          <a:lstStyle/>
          <a:p>
            <a:pPr lvl="0">
              <a:defRPr sz="1800"/>
            </a:pPr>
            <a:r>
              <a:rPr sz="4400"/>
              <a:t>Cliquez et modifiez le titre</a:t>
            </a:r>
          </a:p>
        </p:txBody>
      </p:sp>
      <p:sp>
        <p:nvSpPr>
          <p:cNvPr id="44" name="Shape 44"/>
          <p:cNvSpPr/>
          <p:nvPr>
            <p:ph type="body" idx="1"/>
          </p:nvPr>
        </p:nvSpPr>
        <p:spPr>
          <a:xfrm>
            <a:off x="628650" y="365125"/>
            <a:ext cx="5800725" cy="6492875"/>
          </a:xfrm>
          <a:prstGeom prst="rect">
            <a:avLst/>
          </a:prstGeom>
        </p:spPr>
        <p:txBody>
          <a:bodyPr/>
          <a:lstStyle/>
          <a:p>
            <a:pPr lvl="0">
              <a:defRPr sz="1800"/>
            </a:pPr>
            <a:r>
              <a:rPr sz="2800"/>
              <a:t>Cliquez pour modifier les styles du texte du masque</a:t>
            </a:r>
            <a:endParaRPr sz="2800"/>
          </a:p>
          <a:p>
            <a:pPr lvl="1">
              <a:defRPr sz="1800"/>
            </a:pPr>
            <a:r>
              <a:rPr sz="2800"/>
              <a:t>Deuxième niveau</a:t>
            </a:r>
            <a:endParaRPr sz="2800"/>
          </a:p>
          <a:p>
            <a:pPr lvl="2">
              <a:defRPr sz="1800"/>
            </a:pPr>
            <a:r>
              <a:rPr sz="2800"/>
              <a:t>Troisième niveau</a:t>
            </a:r>
            <a:endParaRPr sz="2800"/>
          </a:p>
          <a:p>
            <a:pPr lvl="3">
              <a:defRPr sz="1800"/>
            </a:pPr>
            <a:r>
              <a:rPr sz="2800"/>
              <a:t>Quatrième niveau</a:t>
            </a:r>
            <a:endParaRPr sz="2800"/>
          </a:p>
          <a:p>
            <a:pPr lvl="4">
              <a:defRPr sz="1800"/>
            </a:pPr>
            <a:r>
              <a:rPr sz="2800"/>
              <a:t>Cinquième niveau</a:t>
            </a:r>
          </a:p>
        </p:txBody>
      </p:sp>
      <p:sp>
        <p:nvSpPr>
          <p:cNvPr id="45" name="Shape 45"/>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re et contenu">
    <p:spTree>
      <p:nvGrpSpPr>
        <p:cNvPr id="1" name=""/>
        <p:cNvGrpSpPr/>
        <p:nvPr/>
      </p:nvGrpSpPr>
      <p:grpSpPr>
        <a:xfrm>
          <a:off x="0" y="0"/>
          <a:ext cx="0" cy="0"/>
          <a:chOff x="0" y="0"/>
          <a:chExt cx="0" cy="0"/>
        </a:xfrm>
      </p:grpSpPr>
      <p:sp>
        <p:nvSpPr>
          <p:cNvPr id="10" name="Shape 10"/>
          <p:cNvSpPr/>
          <p:nvPr>
            <p:ph type="title"/>
          </p:nvPr>
        </p:nvSpPr>
        <p:spPr>
          <a:prstGeom prst="rect">
            <a:avLst/>
          </a:prstGeom>
        </p:spPr>
        <p:txBody>
          <a:bodyPr/>
          <a:lstStyle/>
          <a:p>
            <a:pPr lvl="0">
              <a:defRPr sz="1800"/>
            </a:pPr>
            <a:r>
              <a:rPr sz="4400"/>
              <a:t>Cliquez et modifiez le titre</a:t>
            </a:r>
          </a:p>
        </p:txBody>
      </p:sp>
      <p:sp>
        <p:nvSpPr>
          <p:cNvPr id="11" name="Shape 11"/>
          <p:cNvSpPr/>
          <p:nvPr>
            <p:ph type="body" idx="1"/>
          </p:nvPr>
        </p:nvSpPr>
        <p:spPr>
          <a:prstGeom prst="rect">
            <a:avLst/>
          </a:prstGeom>
        </p:spPr>
        <p:txBody>
          <a:bodyPr/>
          <a:lstStyle/>
          <a:p>
            <a:pPr lvl="0">
              <a:defRPr sz="1800"/>
            </a:pPr>
            <a:r>
              <a:rPr sz="2800"/>
              <a:t>Cliquez pour modifier les styles du texte du masque</a:t>
            </a:r>
            <a:endParaRPr sz="2800"/>
          </a:p>
          <a:p>
            <a:pPr lvl="1">
              <a:defRPr sz="1800"/>
            </a:pPr>
            <a:r>
              <a:rPr sz="2800"/>
              <a:t>Deuxième niveau</a:t>
            </a:r>
            <a:endParaRPr sz="2800"/>
          </a:p>
          <a:p>
            <a:pPr lvl="2">
              <a:defRPr sz="1800"/>
            </a:pPr>
            <a:r>
              <a:rPr sz="2800"/>
              <a:t>Troisième niveau</a:t>
            </a:r>
            <a:endParaRPr sz="2800"/>
          </a:p>
          <a:p>
            <a:pPr lvl="3">
              <a:defRPr sz="1800"/>
            </a:pPr>
            <a:r>
              <a:rPr sz="2800"/>
              <a:t>Quatrième niveau</a:t>
            </a:r>
            <a:endParaRPr sz="2800"/>
          </a:p>
          <a:p>
            <a:pPr lvl="4">
              <a:defRPr sz="1800"/>
            </a:pPr>
            <a:r>
              <a:rPr sz="2800"/>
              <a:t>Cinquième niveau</a:t>
            </a:r>
          </a:p>
        </p:txBody>
      </p:sp>
      <p:sp>
        <p:nvSpPr>
          <p:cNvPr id="12" name="Shape 12"/>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En-tête de section">
    <p:spTree>
      <p:nvGrpSpPr>
        <p:cNvPr id="1" name=""/>
        <p:cNvGrpSpPr/>
        <p:nvPr/>
      </p:nvGrpSpPr>
      <p:grpSpPr>
        <a:xfrm>
          <a:off x="0" y="0"/>
          <a:ext cx="0" cy="0"/>
          <a:chOff x="0" y="0"/>
          <a:chExt cx="0" cy="0"/>
        </a:xfrm>
      </p:grpSpPr>
      <p:sp>
        <p:nvSpPr>
          <p:cNvPr id="14" name="Shape 14"/>
          <p:cNvSpPr/>
          <p:nvPr>
            <p:ph type="title"/>
          </p:nvPr>
        </p:nvSpPr>
        <p:spPr>
          <a:xfrm>
            <a:off x="623887" y="0"/>
            <a:ext cx="7886701" cy="4562476"/>
          </a:xfrm>
          <a:prstGeom prst="rect">
            <a:avLst/>
          </a:prstGeom>
        </p:spPr>
        <p:txBody>
          <a:bodyPr anchor="b"/>
          <a:lstStyle>
            <a:lvl1pPr>
              <a:defRPr sz="6000"/>
            </a:lvl1pPr>
          </a:lstStyle>
          <a:p>
            <a:pPr lvl="0">
              <a:defRPr sz="1800"/>
            </a:pPr>
            <a:r>
              <a:rPr sz="6000"/>
              <a:t>Cliquez et modifiez le titre</a:t>
            </a:r>
          </a:p>
        </p:txBody>
      </p:sp>
      <p:sp>
        <p:nvSpPr>
          <p:cNvPr id="15" name="Shape 15"/>
          <p:cNvSpPr/>
          <p:nvPr>
            <p:ph type="body" idx="1"/>
          </p:nvPr>
        </p:nvSpPr>
        <p:spPr>
          <a:xfrm>
            <a:off x="623887" y="4589464"/>
            <a:ext cx="7886701" cy="2268536"/>
          </a:xfrm>
          <a:prstGeom prst="rect">
            <a:avLst/>
          </a:prstGeom>
        </p:spPr>
        <p:txBody>
          <a:bodyPr/>
          <a:lstStyle>
            <a:lvl1pPr marL="0" indent="0">
              <a:buSzTx/>
              <a:buFontTx/>
              <a:buNone/>
              <a:defRPr sz="2400"/>
            </a:lvl1pPr>
          </a:lstStyle>
          <a:p>
            <a:pPr lvl="0">
              <a:defRPr sz="1800"/>
            </a:pPr>
            <a:r>
              <a:rPr sz="2400"/>
              <a:t>Cliquez pour modifier les styles du texte du masque</a:t>
            </a:r>
          </a:p>
        </p:txBody>
      </p:sp>
      <p:sp>
        <p:nvSpPr>
          <p:cNvPr id="16" name="Shape 1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Deux contenu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pPr>
            <a:r>
              <a:rPr sz="4400"/>
              <a:t>Cliquez et modifiez le titre</a:t>
            </a:r>
          </a:p>
        </p:txBody>
      </p:sp>
      <p:sp>
        <p:nvSpPr>
          <p:cNvPr id="19" name="Shape 19"/>
          <p:cNvSpPr/>
          <p:nvPr>
            <p:ph type="body" idx="1"/>
          </p:nvPr>
        </p:nvSpPr>
        <p:spPr>
          <a:xfrm>
            <a:off x="628650" y="1825625"/>
            <a:ext cx="3886200" cy="5032375"/>
          </a:xfrm>
          <a:prstGeom prst="rect">
            <a:avLst/>
          </a:prstGeom>
        </p:spPr>
        <p:txBody>
          <a:bodyPr/>
          <a:lstStyle/>
          <a:p>
            <a:pPr lvl="0">
              <a:defRPr sz="1800"/>
            </a:pPr>
            <a:r>
              <a:rPr sz="2800"/>
              <a:t>Cliquez pour modifier les styles du texte du masque</a:t>
            </a:r>
            <a:endParaRPr sz="2800"/>
          </a:p>
          <a:p>
            <a:pPr lvl="1">
              <a:defRPr sz="1800"/>
            </a:pPr>
            <a:r>
              <a:rPr sz="2800"/>
              <a:t>Deuxième niveau</a:t>
            </a:r>
            <a:endParaRPr sz="2800"/>
          </a:p>
          <a:p>
            <a:pPr lvl="2">
              <a:defRPr sz="1800"/>
            </a:pPr>
            <a:r>
              <a:rPr sz="2800"/>
              <a:t>Troisième niveau</a:t>
            </a:r>
            <a:endParaRPr sz="2800"/>
          </a:p>
          <a:p>
            <a:pPr lvl="3">
              <a:defRPr sz="1800"/>
            </a:pPr>
            <a:r>
              <a:rPr sz="2800"/>
              <a:t>Quatrième niveau</a:t>
            </a:r>
            <a:endParaRPr sz="2800"/>
          </a:p>
          <a:p>
            <a:pPr lvl="4">
              <a:defRPr sz="1800"/>
            </a:pPr>
            <a:r>
              <a:rPr sz="2800"/>
              <a:t>Cinquième niveau</a:t>
            </a:r>
          </a:p>
        </p:txBody>
      </p:sp>
      <p:sp>
        <p:nvSpPr>
          <p:cNvPr id="20" name="Shape 20"/>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Comparaison">
    <p:spTree>
      <p:nvGrpSpPr>
        <p:cNvPr id="1" name=""/>
        <p:cNvGrpSpPr/>
        <p:nvPr/>
      </p:nvGrpSpPr>
      <p:grpSpPr>
        <a:xfrm>
          <a:off x="0" y="0"/>
          <a:ext cx="0" cy="0"/>
          <a:chOff x="0" y="0"/>
          <a:chExt cx="0" cy="0"/>
        </a:xfrm>
      </p:grpSpPr>
      <p:sp>
        <p:nvSpPr>
          <p:cNvPr id="22" name="Shape 22"/>
          <p:cNvSpPr/>
          <p:nvPr>
            <p:ph type="title"/>
          </p:nvPr>
        </p:nvSpPr>
        <p:spPr>
          <a:xfrm>
            <a:off x="629841" y="365125"/>
            <a:ext cx="7886701" cy="1325564"/>
          </a:xfrm>
          <a:prstGeom prst="rect">
            <a:avLst/>
          </a:prstGeom>
        </p:spPr>
        <p:txBody>
          <a:bodyPr/>
          <a:lstStyle/>
          <a:p>
            <a:pPr lvl="0">
              <a:defRPr sz="1800"/>
            </a:pPr>
            <a:r>
              <a:rPr sz="4400"/>
              <a:t>Cliquez et modifiez le titre</a:t>
            </a:r>
          </a:p>
        </p:txBody>
      </p:sp>
      <p:sp>
        <p:nvSpPr>
          <p:cNvPr id="23" name="Shape 23"/>
          <p:cNvSpPr/>
          <p:nvPr>
            <p:ph type="body" idx="1"/>
          </p:nvPr>
        </p:nvSpPr>
        <p:spPr>
          <a:xfrm>
            <a:off x="629841" y="1681163"/>
            <a:ext cx="3868341" cy="823913"/>
          </a:xfrm>
          <a:prstGeom prst="rect">
            <a:avLst/>
          </a:prstGeom>
        </p:spPr>
        <p:txBody>
          <a:bodyPr anchor="b"/>
          <a:lstStyle>
            <a:lvl1pPr marL="0" indent="0">
              <a:buSzTx/>
              <a:buFontTx/>
              <a:buNone/>
              <a:defRPr b="1" sz="2400"/>
            </a:lvl1pPr>
          </a:lstStyle>
          <a:p>
            <a:pPr lvl="0">
              <a:defRPr b="0" sz="1800"/>
            </a:pPr>
            <a:r>
              <a:rPr b="1" sz="2400"/>
              <a:t>Cliquez pour modifier les styles du texte du masque</a:t>
            </a:r>
          </a:p>
        </p:txBody>
      </p:sp>
      <p:sp>
        <p:nvSpPr>
          <p:cNvPr id="24" name="Shape 2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re seul">
    <p:spTree>
      <p:nvGrpSpPr>
        <p:cNvPr id="1" name=""/>
        <p:cNvGrpSpPr/>
        <p:nvPr/>
      </p:nvGrpSpPr>
      <p:grpSpPr>
        <a:xfrm>
          <a:off x="0" y="0"/>
          <a:ext cx="0" cy="0"/>
          <a:chOff x="0" y="0"/>
          <a:chExt cx="0" cy="0"/>
        </a:xfrm>
      </p:grpSpPr>
      <p:sp>
        <p:nvSpPr>
          <p:cNvPr id="26" name="Shape 26"/>
          <p:cNvSpPr/>
          <p:nvPr>
            <p:ph type="title"/>
          </p:nvPr>
        </p:nvSpPr>
        <p:spPr>
          <a:xfrm>
            <a:off x="628650" y="365125"/>
            <a:ext cx="7886700" cy="1325564"/>
          </a:xfrm>
          <a:prstGeom prst="rect">
            <a:avLst/>
          </a:prstGeom>
        </p:spPr>
        <p:txBody>
          <a:bodyPr/>
          <a:lstStyle/>
          <a:p>
            <a:pPr lvl="0">
              <a:defRPr sz="1800"/>
            </a:pPr>
            <a:r>
              <a:rPr sz="4400"/>
              <a:t>Cliquez et modifiez le titre</a:t>
            </a:r>
          </a:p>
        </p:txBody>
      </p:sp>
      <p:sp>
        <p:nvSpPr>
          <p:cNvPr id="27" name="Shape 27"/>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Vide">
    <p:spTree>
      <p:nvGrpSpPr>
        <p:cNvPr id="1" name=""/>
        <p:cNvGrpSpPr/>
        <p:nvPr/>
      </p:nvGrpSpPr>
      <p:grpSpPr>
        <a:xfrm>
          <a:off x="0" y="0"/>
          <a:ext cx="0" cy="0"/>
          <a:chOff x="0" y="0"/>
          <a:chExt cx="0" cy="0"/>
        </a:xfrm>
      </p:grpSpPr>
      <p:sp>
        <p:nvSpPr>
          <p:cNvPr id="29" name="Shape 29"/>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Contenu avec légende">
    <p:spTree>
      <p:nvGrpSpPr>
        <p:cNvPr id="1" name=""/>
        <p:cNvGrpSpPr/>
        <p:nvPr/>
      </p:nvGrpSpPr>
      <p:grpSpPr>
        <a:xfrm>
          <a:off x="0" y="0"/>
          <a:ext cx="0" cy="0"/>
          <a:chOff x="0" y="0"/>
          <a:chExt cx="0" cy="0"/>
        </a:xfrm>
      </p:grpSpPr>
      <p:sp>
        <p:nvSpPr>
          <p:cNvPr id="31" name="Shape 31"/>
          <p:cNvSpPr/>
          <p:nvPr>
            <p:ph type="title"/>
          </p:nvPr>
        </p:nvSpPr>
        <p:spPr>
          <a:xfrm>
            <a:off x="629841" y="0"/>
            <a:ext cx="2949178" cy="2057400"/>
          </a:xfrm>
          <a:prstGeom prst="rect">
            <a:avLst/>
          </a:prstGeom>
        </p:spPr>
        <p:txBody>
          <a:bodyPr anchor="b"/>
          <a:lstStyle>
            <a:lvl1pPr>
              <a:defRPr sz="3200"/>
            </a:lvl1pPr>
          </a:lstStyle>
          <a:p>
            <a:pPr lvl="0">
              <a:defRPr sz="1800"/>
            </a:pPr>
            <a:r>
              <a:rPr sz="3200"/>
              <a:t>Cliquez et modifiez le titre</a:t>
            </a:r>
          </a:p>
        </p:txBody>
      </p:sp>
      <p:sp>
        <p:nvSpPr>
          <p:cNvPr id="32" name="Shape 32"/>
          <p:cNvSpPr/>
          <p:nvPr>
            <p:ph type="body" idx="1"/>
          </p:nvPr>
        </p:nvSpPr>
        <p:spPr>
          <a:xfrm>
            <a:off x="3887391" y="987425"/>
            <a:ext cx="4629151" cy="5870576"/>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lvl="0">
              <a:defRPr sz="1800"/>
            </a:pPr>
            <a:r>
              <a:rPr sz="3200"/>
              <a:t>Cliquez pour modifier les styles du texte du masque</a:t>
            </a:r>
            <a:endParaRPr sz="3200"/>
          </a:p>
          <a:p>
            <a:pPr lvl="1">
              <a:defRPr sz="1800"/>
            </a:pPr>
            <a:r>
              <a:rPr sz="3200"/>
              <a:t>Deuxième niveau</a:t>
            </a:r>
            <a:endParaRPr sz="3200"/>
          </a:p>
          <a:p>
            <a:pPr lvl="2">
              <a:defRPr sz="1800"/>
            </a:pPr>
            <a:r>
              <a:rPr sz="3200"/>
              <a:t>Troisième niveau</a:t>
            </a:r>
            <a:endParaRPr sz="3200"/>
          </a:p>
          <a:p>
            <a:pPr lvl="3">
              <a:defRPr sz="1800"/>
            </a:pPr>
            <a:r>
              <a:rPr sz="3200"/>
              <a:t>Quatrième niveau</a:t>
            </a:r>
            <a:endParaRPr sz="3200"/>
          </a:p>
          <a:p>
            <a:pPr lvl="4">
              <a:defRPr sz="1800"/>
            </a:pPr>
            <a:r>
              <a:rPr sz="3200"/>
              <a:t>Cinquième niveau</a:t>
            </a:r>
          </a:p>
        </p:txBody>
      </p:sp>
      <p:sp>
        <p:nvSpPr>
          <p:cNvPr id="33" name="Shape 33"/>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Image avec légende">
    <p:spTree>
      <p:nvGrpSpPr>
        <p:cNvPr id="1" name=""/>
        <p:cNvGrpSpPr/>
        <p:nvPr/>
      </p:nvGrpSpPr>
      <p:grpSpPr>
        <a:xfrm>
          <a:off x="0" y="0"/>
          <a:ext cx="0" cy="0"/>
          <a:chOff x="0" y="0"/>
          <a:chExt cx="0" cy="0"/>
        </a:xfrm>
      </p:grpSpPr>
      <p:sp>
        <p:nvSpPr>
          <p:cNvPr id="35" name="Shape 35"/>
          <p:cNvSpPr/>
          <p:nvPr>
            <p:ph type="title"/>
          </p:nvPr>
        </p:nvSpPr>
        <p:spPr>
          <a:xfrm>
            <a:off x="629841" y="0"/>
            <a:ext cx="2949178" cy="2057400"/>
          </a:xfrm>
          <a:prstGeom prst="rect">
            <a:avLst/>
          </a:prstGeom>
        </p:spPr>
        <p:txBody>
          <a:bodyPr anchor="b"/>
          <a:lstStyle>
            <a:lvl1pPr>
              <a:defRPr sz="3200"/>
            </a:lvl1pPr>
          </a:lstStyle>
          <a:p>
            <a:pPr lvl="0">
              <a:defRPr sz="1800"/>
            </a:pPr>
            <a:r>
              <a:rPr sz="3200"/>
              <a:t>Cliquez et modifiez le titre</a:t>
            </a:r>
          </a:p>
        </p:txBody>
      </p:sp>
      <p:sp>
        <p:nvSpPr>
          <p:cNvPr id="36" name="Shape 36"/>
          <p:cNvSpPr/>
          <p:nvPr>
            <p:ph type="body" idx="1"/>
          </p:nvPr>
        </p:nvSpPr>
        <p:spPr>
          <a:xfrm>
            <a:off x="629841" y="2057400"/>
            <a:ext cx="2949178" cy="4800600"/>
          </a:xfrm>
          <a:prstGeom prst="rect">
            <a:avLst/>
          </a:prstGeom>
        </p:spPr>
        <p:txBody>
          <a:bodyPr/>
          <a:lstStyle>
            <a:lvl1pPr marL="0" indent="0">
              <a:buSzTx/>
              <a:buFontTx/>
              <a:buNone/>
              <a:defRPr sz="1600"/>
            </a:lvl1pPr>
          </a:lstStyle>
          <a:p>
            <a:pPr lvl="0">
              <a:defRPr sz="1800"/>
            </a:pPr>
            <a:r>
              <a:rPr sz="1600"/>
              <a:t>Cliquez pour modifier les styles du texte du masque</a:t>
            </a:r>
          </a:p>
        </p:txBody>
      </p:sp>
      <p:sp>
        <p:nvSpPr>
          <p:cNvPr id="37" name="Shape 37"/>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628650" y="230190"/>
            <a:ext cx="7886700" cy="1595435"/>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lvl="0">
              <a:defRPr sz="1800"/>
            </a:pPr>
            <a:r>
              <a:rPr sz="4400"/>
              <a:t>Cliquez et modifiez le titre</a:t>
            </a:r>
          </a:p>
        </p:txBody>
      </p:sp>
      <p:sp>
        <p:nvSpPr>
          <p:cNvPr id="3" name="Shape 3"/>
          <p:cNvSpPr/>
          <p:nvPr>
            <p:ph type="body" idx="1"/>
          </p:nvPr>
        </p:nvSpPr>
        <p:spPr>
          <a:xfrm>
            <a:off x="628650" y="1825625"/>
            <a:ext cx="7886700" cy="5032375"/>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lvl="0">
              <a:defRPr sz="1800"/>
            </a:pPr>
            <a:r>
              <a:rPr sz="2800"/>
              <a:t>Cliquez pour modifier les styles du texte du masque</a:t>
            </a:r>
            <a:endParaRPr sz="2800"/>
          </a:p>
          <a:p>
            <a:pPr lvl="1">
              <a:defRPr sz="1800"/>
            </a:pPr>
            <a:r>
              <a:rPr sz="2800"/>
              <a:t>Deuxième niveau</a:t>
            </a:r>
            <a:endParaRPr sz="2800"/>
          </a:p>
          <a:p>
            <a:pPr lvl="2">
              <a:defRPr sz="1800"/>
            </a:pPr>
            <a:r>
              <a:rPr sz="2800"/>
              <a:t>Troisième niveau</a:t>
            </a:r>
            <a:endParaRPr sz="2800"/>
          </a:p>
          <a:p>
            <a:pPr lvl="3">
              <a:defRPr sz="1800"/>
            </a:pPr>
            <a:r>
              <a:rPr sz="2800"/>
              <a:t>Quatrième niveau</a:t>
            </a:r>
            <a:endParaRPr sz="2800"/>
          </a:p>
          <a:p>
            <a:pPr lvl="4">
              <a:defRPr sz="1800"/>
            </a:pPr>
            <a:r>
              <a:rPr sz="2800"/>
              <a:t>Cinquième niveau</a:t>
            </a:r>
          </a:p>
        </p:txBody>
      </p:sp>
      <p:sp>
        <p:nvSpPr>
          <p:cNvPr id="4" name="Shape 4"/>
          <p:cNvSpPr/>
          <p:nvPr>
            <p:ph type="sldNum" sz="quarter" idx="2"/>
          </p:nvPr>
        </p:nvSpPr>
        <p:spPr>
          <a:xfrm>
            <a:off x="6457950" y="6404293"/>
            <a:ext cx="2057400" cy="269241"/>
          </a:xfrm>
          <a:prstGeom prst="rect">
            <a:avLst/>
          </a:prstGeom>
          <a:ln w="12700">
            <a:miter lim="400000"/>
          </a:ln>
        </p:spPr>
        <p:txBody>
          <a:bodyPr lIns="45719" rIns="45719" anchor="ctr">
            <a:spAutoFit/>
          </a:bodyPr>
          <a:lstStyle>
            <a:lvl1pPr algn="r">
              <a:defRPr sz="1200">
                <a:solidFill>
                  <a:srgbClr val="888888"/>
                </a:solidFill>
              </a:defRPr>
            </a:lvl1pPr>
          </a:lstStyle>
          <a:p>
            <a:pPr lvl="0"/>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spd="med" advClick="1"/>
  <p:txStyles>
    <p:titleStyle>
      <a:lvl1pPr>
        <a:lnSpc>
          <a:spcPct val="90000"/>
        </a:lnSpc>
        <a:defRPr sz="4400">
          <a:latin typeface="Calibri Light"/>
          <a:ea typeface="Calibri Light"/>
          <a:cs typeface="Calibri Light"/>
          <a:sym typeface="Calibri Light"/>
        </a:defRPr>
      </a:lvl1pPr>
      <a:lvl2pPr>
        <a:lnSpc>
          <a:spcPct val="90000"/>
        </a:lnSpc>
        <a:defRPr sz="4400">
          <a:latin typeface="Calibri Light"/>
          <a:ea typeface="Calibri Light"/>
          <a:cs typeface="Calibri Light"/>
          <a:sym typeface="Calibri Light"/>
        </a:defRPr>
      </a:lvl2pPr>
      <a:lvl3pPr>
        <a:lnSpc>
          <a:spcPct val="90000"/>
        </a:lnSpc>
        <a:defRPr sz="4400">
          <a:latin typeface="Calibri Light"/>
          <a:ea typeface="Calibri Light"/>
          <a:cs typeface="Calibri Light"/>
          <a:sym typeface="Calibri Light"/>
        </a:defRPr>
      </a:lvl3pPr>
      <a:lvl4pPr>
        <a:lnSpc>
          <a:spcPct val="90000"/>
        </a:lnSpc>
        <a:defRPr sz="4400">
          <a:latin typeface="Calibri Light"/>
          <a:ea typeface="Calibri Light"/>
          <a:cs typeface="Calibri Light"/>
          <a:sym typeface="Calibri Light"/>
        </a:defRPr>
      </a:lvl4pPr>
      <a:lvl5pPr>
        <a:lnSpc>
          <a:spcPct val="90000"/>
        </a:lnSpc>
        <a:defRPr sz="4400">
          <a:latin typeface="Calibri Light"/>
          <a:ea typeface="Calibri Light"/>
          <a:cs typeface="Calibri Light"/>
          <a:sym typeface="Calibri Light"/>
        </a:defRPr>
      </a:lvl5pPr>
      <a:lvl6pPr>
        <a:lnSpc>
          <a:spcPct val="90000"/>
        </a:lnSpc>
        <a:defRPr sz="4400">
          <a:latin typeface="Calibri Light"/>
          <a:ea typeface="Calibri Light"/>
          <a:cs typeface="Calibri Light"/>
          <a:sym typeface="Calibri Light"/>
        </a:defRPr>
      </a:lvl6pPr>
      <a:lvl7pPr>
        <a:lnSpc>
          <a:spcPct val="90000"/>
        </a:lnSpc>
        <a:defRPr sz="4400">
          <a:latin typeface="Calibri Light"/>
          <a:ea typeface="Calibri Light"/>
          <a:cs typeface="Calibri Light"/>
          <a:sym typeface="Calibri Light"/>
        </a:defRPr>
      </a:lvl7pPr>
      <a:lvl8pPr>
        <a:lnSpc>
          <a:spcPct val="90000"/>
        </a:lnSpc>
        <a:defRPr sz="4400">
          <a:latin typeface="Calibri Light"/>
          <a:ea typeface="Calibri Light"/>
          <a:cs typeface="Calibri Light"/>
          <a:sym typeface="Calibri Light"/>
        </a:defRPr>
      </a:lvl8pPr>
      <a:lvl9pPr>
        <a:lnSpc>
          <a:spcPct val="90000"/>
        </a:lnSpc>
        <a:defRPr sz="4400">
          <a:latin typeface="Calibri Light"/>
          <a:ea typeface="Calibri Light"/>
          <a:cs typeface="Calibri Light"/>
          <a:sym typeface="Calibri Light"/>
        </a:defRPr>
      </a:lvl9pPr>
    </p:titleStyle>
    <p:bodyStyle>
      <a:lvl1pPr marL="228600" indent="-228600">
        <a:lnSpc>
          <a:spcPct val="90000"/>
        </a:lnSpc>
        <a:spcBef>
          <a:spcPts val="1000"/>
        </a:spcBef>
        <a:buSzPct val="100000"/>
        <a:buFont typeface="Arial"/>
        <a:buChar char="•"/>
        <a:defRPr sz="2800">
          <a:latin typeface="Calibri"/>
          <a:ea typeface="Calibri"/>
          <a:cs typeface="Calibri"/>
          <a:sym typeface="Calibri"/>
        </a:defRPr>
      </a:lvl1pPr>
      <a:lvl2pPr marL="723900" indent="-266700">
        <a:lnSpc>
          <a:spcPct val="90000"/>
        </a:lnSpc>
        <a:spcBef>
          <a:spcPts val="1000"/>
        </a:spcBef>
        <a:buSzPct val="100000"/>
        <a:buFont typeface="Arial"/>
        <a:buChar char="•"/>
        <a:defRPr sz="2800">
          <a:latin typeface="Calibri"/>
          <a:ea typeface="Calibri"/>
          <a:cs typeface="Calibri"/>
          <a:sym typeface="Calibri"/>
        </a:defRPr>
      </a:lvl2pPr>
      <a:lvl3pPr marL="1234439" indent="-320039">
        <a:lnSpc>
          <a:spcPct val="90000"/>
        </a:lnSpc>
        <a:spcBef>
          <a:spcPts val="1000"/>
        </a:spcBef>
        <a:buSzPct val="100000"/>
        <a:buFont typeface="Arial"/>
        <a:buChar char="•"/>
        <a:defRPr sz="2800">
          <a:latin typeface="Calibri"/>
          <a:ea typeface="Calibri"/>
          <a:cs typeface="Calibri"/>
          <a:sym typeface="Calibri"/>
        </a:defRPr>
      </a:lvl3pPr>
      <a:lvl4pPr marL="1727200" indent="-355600">
        <a:lnSpc>
          <a:spcPct val="90000"/>
        </a:lnSpc>
        <a:spcBef>
          <a:spcPts val="1000"/>
        </a:spcBef>
        <a:buSzPct val="100000"/>
        <a:buFont typeface="Arial"/>
        <a:buChar char="•"/>
        <a:defRPr sz="2800">
          <a:latin typeface="Calibri"/>
          <a:ea typeface="Calibri"/>
          <a:cs typeface="Calibri"/>
          <a:sym typeface="Calibri"/>
        </a:defRPr>
      </a:lvl4pPr>
      <a:lvl5pPr marL="2184400" indent="-355600">
        <a:lnSpc>
          <a:spcPct val="90000"/>
        </a:lnSpc>
        <a:spcBef>
          <a:spcPts val="1000"/>
        </a:spcBef>
        <a:buSzPct val="100000"/>
        <a:buFont typeface="Arial"/>
        <a:buChar char="•"/>
        <a:defRPr sz="2800">
          <a:latin typeface="Calibri"/>
          <a:ea typeface="Calibri"/>
          <a:cs typeface="Calibri"/>
          <a:sym typeface="Calibri"/>
        </a:defRPr>
      </a:lvl5pPr>
      <a:lvl6pPr marL="2641600" indent="-355600">
        <a:lnSpc>
          <a:spcPct val="90000"/>
        </a:lnSpc>
        <a:spcBef>
          <a:spcPts val="1000"/>
        </a:spcBef>
        <a:buSzPct val="100000"/>
        <a:buFont typeface="Arial"/>
        <a:buChar char="•"/>
        <a:defRPr sz="2800">
          <a:latin typeface="Calibri"/>
          <a:ea typeface="Calibri"/>
          <a:cs typeface="Calibri"/>
          <a:sym typeface="Calibri"/>
        </a:defRPr>
      </a:lvl6pPr>
      <a:lvl7pPr marL="3098800" indent="-355600">
        <a:lnSpc>
          <a:spcPct val="90000"/>
        </a:lnSpc>
        <a:spcBef>
          <a:spcPts val="1000"/>
        </a:spcBef>
        <a:buSzPct val="100000"/>
        <a:buFont typeface="Arial"/>
        <a:buChar char="•"/>
        <a:defRPr sz="2800">
          <a:latin typeface="Calibri"/>
          <a:ea typeface="Calibri"/>
          <a:cs typeface="Calibri"/>
          <a:sym typeface="Calibri"/>
        </a:defRPr>
      </a:lvl7pPr>
      <a:lvl8pPr marL="3556000" indent="-355600">
        <a:lnSpc>
          <a:spcPct val="90000"/>
        </a:lnSpc>
        <a:spcBef>
          <a:spcPts val="1000"/>
        </a:spcBef>
        <a:buSzPct val="100000"/>
        <a:buFont typeface="Arial"/>
        <a:buChar char="•"/>
        <a:defRPr sz="2800">
          <a:latin typeface="Calibri"/>
          <a:ea typeface="Calibri"/>
          <a:cs typeface="Calibri"/>
          <a:sym typeface="Calibri"/>
        </a:defRPr>
      </a:lvl8pPr>
      <a:lvl9pPr marL="4013200" indent="-355600">
        <a:lnSpc>
          <a:spcPct val="90000"/>
        </a:lnSpc>
        <a:spcBef>
          <a:spcPts val="1000"/>
        </a:spcBef>
        <a:buSzPct val="100000"/>
        <a:buFont typeface="Arial"/>
        <a:buChar char="•"/>
        <a:defRPr sz="2800">
          <a:latin typeface="Calibri"/>
          <a:ea typeface="Calibri"/>
          <a:cs typeface="Calibri"/>
          <a:sym typeface="Calibri"/>
        </a:defRPr>
      </a:lvl9pPr>
    </p:bodyStyle>
    <p:otherStyle>
      <a:lvl1pPr algn="r">
        <a:defRPr sz="1200">
          <a:solidFill>
            <a:schemeClr val="tx1"/>
          </a:solidFill>
          <a:latin typeface="+mn-lt"/>
          <a:ea typeface="+mn-ea"/>
          <a:cs typeface="+mn-cs"/>
          <a:sym typeface="Calibri"/>
        </a:defRPr>
      </a:lvl1pPr>
      <a:lvl2pPr indent="457200" algn="r">
        <a:defRPr sz="1200">
          <a:solidFill>
            <a:schemeClr val="tx1"/>
          </a:solidFill>
          <a:latin typeface="+mn-lt"/>
          <a:ea typeface="+mn-ea"/>
          <a:cs typeface="+mn-cs"/>
          <a:sym typeface="Calibri"/>
        </a:defRPr>
      </a:lvl2pPr>
      <a:lvl3pPr indent="914400" algn="r">
        <a:defRPr sz="1200">
          <a:solidFill>
            <a:schemeClr val="tx1"/>
          </a:solidFill>
          <a:latin typeface="+mn-lt"/>
          <a:ea typeface="+mn-ea"/>
          <a:cs typeface="+mn-cs"/>
          <a:sym typeface="Calibri"/>
        </a:defRPr>
      </a:lvl3pPr>
      <a:lvl4pPr indent="1371600" algn="r">
        <a:defRPr sz="1200">
          <a:solidFill>
            <a:schemeClr val="tx1"/>
          </a:solidFill>
          <a:latin typeface="+mn-lt"/>
          <a:ea typeface="+mn-ea"/>
          <a:cs typeface="+mn-cs"/>
          <a:sym typeface="Calibri"/>
        </a:defRPr>
      </a:lvl4pPr>
      <a:lvl5pPr indent="1828800" algn="r">
        <a:defRPr sz="1200">
          <a:solidFill>
            <a:schemeClr val="tx1"/>
          </a:solidFill>
          <a:latin typeface="+mn-lt"/>
          <a:ea typeface="+mn-ea"/>
          <a:cs typeface="+mn-cs"/>
          <a:sym typeface="Calibri"/>
        </a:defRPr>
      </a:lvl5pPr>
      <a:lvl6pPr indent="2286000" algn="r">
        <a:defRPr sz="1200">
          <a:solidFill>
            <a:schemeClr val="tx1"/>
          </a:solidFill>
          <a:latin typeface="+mn-lt"/>
          <a:ea typeface="+mn-ea"/>
          <a:cs typeface="+mn-cs"/>
          <a:sym typeface="Calibri"/>
        </a:defRPr>
      </a:lvl6pPr>
      <a:lvl7pPr indent="2743200" algn="r">
        <a:defRPr sz="1200">
          <a:solidFill>
            <a:schemeClr val="tx1"/>
          </a:solidFill>
          <a:latin typeface="+mn-lt"/>
          <a:ea typeface="+mn-ea"/>
          <a:cs typeface="+mn-cs"/>
          <a:sym typeface="Calibri"/>
        </a:defRPr>
      </a:lvl7pPr>
      <a:lvl8pPr indent="3200400" algn="r">
        <a:defRPr sz="1200">
          <a:solidFill>
            <a:schemeClr val="tx1"/>
          </a:solidFill>
          <a:latin typeface="+mn-lt"/>
          <a:ea typeface="+mn-ea"/>
          <a:cs typeface="+mn-cs"/>
          <a:sym typeface="Calibri"/>
        </a:defRPr>
      </a:lvl8pPr>
      <a:lvl9pPr indent="3657600" algn="r">
        <a:defRPr sz="1200">
          <a:solidFill>
            <a:schemeClr val="tx1"/>
          </a:solidFill>
          <a:latin typeface="+mn-lt"/>
          <a:ea typeface="+mn-ea"/>
          <a:cs typeface="+mn-cs"/>
          <a:sym typeface="Calibri"/>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1.png"/><Relationship Id="rId5" Type="http://schemas.openxmlformats.org/officeDocument/2006/relationships/image" Target="../media/image1.tif"/></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tif"/><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tif"/><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png"/><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4" Type="http://schemas.openxmlformats.org/officeDocument/2006/relationships/image" Target="../media/image36.png"/><Relationship Id="rId15" Type="http://schemas.openxmlformats.org/officeDocument/2006/relationships/image" Target="../media/image37.png"/><Relationship Id="rId16" Type="http://schemas.openxmlformats.org/officeDocument/2006/relationships/image" Target="../media/image38.png"/><Relationship Id="rId17" Type="http://schemas.openxmlformats.org/officeDocument/2006/relationships/image" Target="../media/image39.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tif"/><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44.png"/><Relationship Id="rId10" Type="http://schemas.openxmlformats.org/officeDocument/2006/relationships/image" Target="../media/image45.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tif"/><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tif"/><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tif"/><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tif"/><Relationship Id="rId7" Type="http://schemas.openxmlformats.org/officeDocument/2006/relationships/image" Target="../media/image5.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tif"/></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tif"/><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jpeg"/><Relationship Id="rId8" Type="http://schemas.openxmlformats.org/officeDocument/2006/relationships/image" Target="../media/image59.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tif"/><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62.png"/><Relationship Id="rId8" Type="http://schemas.openxmlformats.org/officeDocument/2006/relationships/image" Target="../media/image47.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tif"/><Relationship Id="rId6" Type="http://schemas.openxmlformats.org/officeDocument/2006/relationships/image" Target="../media/image1.gif"/><Relationship Id="rId7" Type="http://schemas.openxmlformats.org/officeDocument/2006/relationships/image" Target="../media/image4.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tif"/><Relationship Id="rId7" Type="http://schemas.openxmlformats.org/officeDocument/2006/relationships/image" Target="../media/image5.png"/><Relationship Id="rId8" Type="http://schemas.openxmlformats.org/officeDocument/2006/relationships/image" Target="../media/image3.jpeg"/><Relationship Id="rId9" Type="http://schemas.openxmlformats.org/officeDocument/2006/relationships/image" Target="../media/image6.png"/><Relationship Id="rId10" Type="http://schemas.openxmlformats.org/officeDocument/2006/relationships/image" Target="../media/image7.png"/><Relationship Id="rId11" Type="http://schemas.openxmlformats.org/officeDocument/2006/relationships/image" Target="../media/image8.png"/><Relationship Id="rId12" Type="http://schemas.openxmlformats.org/officeDocument/2006/relationships/image" Target="../media/image9.png"/><Relationship Id="rId13" Type="http://schemas.openxmlformats.org/officeDocument/2006/relationships/image" Target="../media/image10.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tif"/><Relationship Id="rId5" Type="http://schemas.openxmlformats.org/officeDocument/2006/relationships/image" Target="../media/image11.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tif"/><Relationship Id="rId5" Type="http://schemas.openxmlformats.org/officeDocument/2006/relationships/image" Target="../media/image4.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tif"/><Relationship Id="rId5" Type="http://schemas.openxmlformats.org/officeDocument/2006/relationships/image" Target="../media/image4.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2.png"/><Relationship Id="rId8" Type="http://schemas.openxmlformats.org/officeDocument/2006/relationships/image" Target="../media/image3.png"/><Relationship Id="rId9" Type="http://schemas.openxmlformats.org/officeDocument/2006/relationships/image" Target="../media/image1.tif"/></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chart" Target="../charts/chart1.xml"/><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png"/><Relationship Id="rId8" Type="http://schemas.openxmlformats.org/officeDocument/2006/relationships/image" Target="../media/image3.png"/><Relationship Id="rId9" Type="http://schemas.openxmlformats.org/officeDocument/2006/relationships/image" Target="../media/image1.tif"/></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tif"/><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 name="Shape 49"/>
          <p:cNvSpPr/>
          <p:nvPr/>
        </p:nvSpPr>
        <p:spPr>
          <a:xfrm>
            <a:off x="186686" y="451668"/>
            <a:ext cx="9057046" cy="815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rPr sz="1600"/>
              <a:t>Jours de Prospective - Pôle Sciences Exactes et Technologie de l'USPC                                      23 mars 2016 </a:t>
            </a:r>
            <a:endParaRPr sz="1600"/>
          </a:p>
          <a:p>
            <a:pPr lvl="0"/>
            <a:r>
              <a:rPr b="1" sz="1600"/>
              <a:t>Sciences fondamentales et technologies pour le vivant</a:t>
            </a:r>
          </a:p>
        </p:txBody>
      </p:sp>
      <p:pic>
        <p:nvPicPr>
          <p:cNvPr id="50" name="image1.jpg" descr="&#10;CNRSfr.jpg                                                     00034979Macintosh portable_68G2L4TI    BCFBA33A:"/>
          <p:cNvPicPr/>
          <p:nvPr/>
        </p:nvPicPr>
        <p:blipFill>
          <a:blip r:embed="rId2">
            <a:extLst/>
          </a:blip>
          <a:stretch>
            <a:fillRect/>
          </a:stretch>
        </p:blipFill>
        <p:spPr>
          <a:xfrm>
            <a:off x="8428014" y="5927480"/>
            <a:ext cx="633047" cy="633047"/>
          </a:xfrm>
          <a:prstGeom prst="rect">
            <a:avLst/>
          </a:prstGeom>
          <a:ln w="12700">
            <a:miter lim="400000"/>
          </a:ln>
        </p:spPr>
      </p:pic>
      <p:pic>
        <p:nvPicPr>
          <p:cNvPr id="51" name="image2.jpg" descr="logo_RVB_haute_def"/>
          <p:cNvPicPr/>
          <p:nvPr/>
        </p:nvPicPr>
        <p:blipFill>
          <a:blip r:embed="rId3">
            <a:extLst/>
          </a:blip>
          <a:stretch>
            <a:fillRect/>
          </a:stretch>
        </p:blipFill>
        <p:spPr>
          <a:xfrm>
            <a:off x="211015" y="6186854"/>
            <a:ext cx="1037493" cy="266701"/>
          </a:xfrm>
          <a:prstGeom prst="rect">
            <a:avLst/>
          </a:prstGeom>
          <a:ln w="12700">
            <a:miter lim="400000"/>
          </a:ln>
        </p:spPr>
      </p:pic>
      <p:sp>
        <p:nvSpPr>
          <p:cNvPr id="52" name="Shape 52"/>
          <p:cNvSpPr/>
          <p:nvPr/>
        </p:nvSpPr>
        <p:spPr>
          <a:xfrm>
            <a:off x="556305" y="2440581"/>
            <a:ext cx="8018585" cy="1158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r>
              <a:rPr sz="2400">
                <a:solidFill>
                  <a:srgbClr val="071BAF"/>
                </a:solidFill>
              </a:rPr>
              <a:t>Laboratoire de Cristallographie et RMN biologique</a:t>
            </a:r>
            <a:endParaRPr sz="2400">
              <a:latin typeface="Arial"/>
              <a:ea typeface="Arial"/>
              <a:cs typeface="Arial"/>
              <a:sym typeface="Arial"/>
            </a:endParaRPr>
          </a:p>
          <a:p>
            <a:pPr lvl="0" algn="ctr"/>
            <a:r>
              <a:rPr sz="2400">
                <a:solidFill>
                  <a:srgbClr val="071BAF"/>
                </a:solidFill>
              </a:rPr>
              <a:t>CNRS UMR 8015  Université Paris Descartes, USPC</a:t>
            </a:r>
            <a:endParaRPr sz="2400">
              <a:latin typeface="Arial"/>
              <a:ea typeface="Arial"/>
              <a:cs typeface="Arial"/>
              <a:sym typeface="Arial"/>
            </a:endParaRPr>
          </a:p>
          <a:p>
            <a:pPr lvl="0" algn="ctr"/>
            <a:r>
              <a:rPr sz="2400">
                <a:solidFill>
                  <a:srgbClr val="071BAF"/>
                </a:solidFill>
              </a:rPr>
              <a:t>Faculté de pharmacie</a:t>
            </a:r>
          </a:p>
        </p:txBody>
      </p:sp>
      <p:pic>
        <p:nvPicPr>
          <p:cNvPr id="53" name="image3.png"/>
          <p:cNvPicPr/>
          <p:nvPr/>
        </p:nvPicPr>
        <p:blipFill>
          <a:blip r:embed="rId4">
            <a:alphaModFix amt="67000"/>
            <a:extLst/>
          </a:blip>
          <a:stretch>
            <a:fillRect/>
          </a:stretch>
        </p:blipFill>
        <p:spPr>
          <a:xfrm>
            <a:off x="374256" y="2867349"/>
            <a:ext cx="8395190" cy="2292813"/>
          </a:xfrm>
          <a:prstGeom prst="rect">
            <a:avLst/>
          </a:prstGeom>
          <a:ln w="12700">
            <a:miter lim="400000"/>
          </a:ln>
        </p:spPr>
      </p:pic>
      <p:sp>
        <p:nvSpPr>
          <p:cNvPr id="54" name="Shape 54"/>
          <p:cNvSpPr/>
          <p:nvPr/>
        </p:nvSpPr>
        <p:spPr>
          <a:xfrm>
            <a:off x="3403741" y="1843365"/>
            <a:ext cx="2455626" cy="447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a:lvl1pPr>
          </a:lstStyle>
          <a:p>
            <a:pPr lvl="0">
              <a:defRPr sz="1800"/>
            </a:pPr>
            <a:r>
              <a:rPr sz="2400"/>
              <a:t>Isabelle BROUTIN</a:t>
            </a:r>
          </a:p>
        </p:txBody>
      </p:sp>
      <p:sp>
        <p:nvSpPr>
          <p:cNvPr id="55" name="Shape 55"/>
          <p:cNvSpPr/>
          <p:nvPr/>
        </p:nvSpPr>
        <p:spPr>
          <a:xfrm>
            <a:off x="1475770" y="5054184"/>
            <a:ext cx="4572001" cy="624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r>
              <a:t>Directeur : N. Leulliot (PR, UPD)</a:t>
            </a:r>
          </a:p>
          <a:p>
            <a:pPr lvl="0"/>
            <a:r>
              <a:t>Directrice adjointe: C. Tisné (DR, CNRS)</a:t>
            </a:r>
          </a:p>
        </p:txBody>
      </p:sp>
      <p:pic>
        <p:nvPicPr>
          <p:cNvPr id="56" name="image4.tif"/>
          <p:cNvPicPr/>
          <p:nvPr/>
        </p:nvPicPr>
        <p:blipFill>
          <a:blip r:embed="rId5">
            <a:extLst/>
          </a:blip>
          <a:stretch>
            <a:fillRect/>
          </a:stretch>
        </p:blipFill>
        <p:spPr>
          <a:xfrm>
            <a:off x="1392115" y="6188754"/>
            <a:ext cx="698009" cy="383221"/>
          </a:xfrm>
          <a:prstGeom prst="rect">
            <a:avLst/>
          </a:prstGeom>
          <a:ln w="12700">
            <a:miter lim="400000"/>
          </a:ln>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432" name="Group 432"/>
          <p:cNvGrpSpPr/>
          <p:nvPr/>
        </p:nvGrpSpPr>
        <p:grpSpPr>
          <a:xfrm>
            <a:off x="7766611" y="172830"/>
            <a:ext cx="1223500" cy="759903"/>
            <a:chOff x="0" y="0"/>
            <a:chExt cx="1223499" cy="759902"/>
          </a:xfrm>
        </p:grpSpPr>
        <p:pic>
          <p:nvPicPr>
            <p:cNvPr id="429" name="image5.png"/>
            <p:cNvPicPr/>
            <p:nvPr/>
          </p:nvPicPr>
          <p:blipFill>
            <a:blip r:embed="rId2">
              <a:extLst/>
            </a:blip>
            <a:stretch>
              <a:fillRect/>
            </a:stretch>
          </p:blipFill>
          <p:spPr>
            <a:xfrm>
              <a:off x="-1" y="104042"/>
              <a:ext cx="598066" cy="408865"/>
            </a:xfrm>
            <a:prstGeom prst="rect">
              <a:avLst/>
            </a:prstGeom>
            <a:ln w="12700" cap="flat">
              <a:noFill/>
              <a:miter lim="400000"/>
            </a:ln>
            <a:effectLst/>
          </p:spPr>
        </p:pic>
        <p:pic>
          <p:nvPicPr>
            <p:cNvPr id="430" name="image6.png"/>
            <p:cNvPicPr/>
            <p:nvPr/>
          </p:nvPicPr>
          <p:blipFill>
            <a:blip r:embed="rId3">
              <a:extLst/>
            </a:blip>
            <a:stretch>
              <a:fillRect/>
            </a:stretch>
          </p:blipFill>
          <p:spPr>
            <a:xfrm>
              <a:off x="717630" y="0"/>
              <a:ext cx="505869" cy="505869"/>
            </a:xfrm>
            <a:prstGeom prst="rect">
              <a:avLst/>
            </a:prstGeom>
            <a:ln w="12700" cap="flat">
              <a:noFill/>
              <a:miter lim="400000"/>
            </a:ln>
            <a:effectLst/>
          </p:spPr>
        </p:pic>
        <p:pic>
          <p:nvPicPr>
            <p:cNvPr id="431" name="image4.tif"/>
            <p:cNvPicPr/>
            <p:nvPr/>
          </p:nvPicPr>
          <p:blipFill>
            <a:blip r:embed="rId4">
              <a:extLst/>
            </a:blip>
            <a:stretch>
              <a:fillRect/>
            </a:stretch>
          </p:blipFill>
          <p:spPr>
            <a:xfrm>
              <a:off x="438362" y="376682"/>
              <a:ext cx="698008" cy="383221"/>
            </a:xfrm>
            <a:prstGeom prst="rect">
              <a:avLst/>
            </a:prstGeom>
            <a:ln w="12700" cap="flat">
              <a:noFill/>
              <a:miter lim="400000"/>
            </a:ln>
            <a:effectLst/>
          </p:spPr>
        </p:pic>
      </p:grpSp>
      <p:grpSp>
        <p:nvGrpSpPr>
          <p:cNvPr id="448" name="Group 448"/>
          <p:cNvGrpSpPr/>
          <p:nvPr/>
        </p:nvGrpSpPr>
        <p:grpSpPr>
          <a:xfrm>
            <a:off x="153987" y="76199"/>
            <a:ext cx="1219202" cy="685802"/>
            <a:chOff x="0" y="0"/>
            <a:chExt cx="1219200" cy="685800"/>
          </a:xfrm>
        </p:grpSpPr>
        <p:grpSp>
          <p:nvGrpSpPr>
            <p:cNvPr id="436" name="Group 436"/>
            <p:cNvGrpSpPr/>
            <p:nvPr/>
          </p:nvGrpSpPr>
          <p:grpSpPr>
            <a:xfrm>
              <a:off x="487679" y="-1"/>
              <a:ext cx="243841" cy="385764"/>
              <a:chOff x="0" y="0"/>
              <a:chExt cx="243840" cy="385762"/>
            </a:xfrm>
          </p:grpSpPr>
          <p:sp>
            <p:nvSpPr>
              <p:cNvPr id="433" name="Shape 433"/>
              <p:cNvSpPr/>
              <p:nvPr/>
            </p:nvSpPr>
            <p:spPr>
              <a:xfrm>
                <a:off x="-1" y="-1"/>
                <a:ext cx="243841" cy="3857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120"/>
                    </a:moveTo>
                    <a:cubicBezTo>
                      <a:pt x="0" y="2292"/>
                      <a:pt x="4835" y="0"/>
                      <a:pt x="10800" y="0"/>
                    </a:cubicBezTo>
                    <a:cubicBezTo>
                      <a:pt x="16765" y="0"/>
                      <a:pt x="21600" y="2292"/>
                      <a:pt x="21600" y="5120"/>
                    </a:cubicBezTo>
                    <a:lnTo>
                      <a:pt x="21600" y="16480"/>
                    </a:lnTo>
                    <a:cubicBezTo>
                      <a:pt x="21600" y="19308"/>
                      <a:pt x="16765" y="21600"/>
                      <a:pt x="10800" y="21600"/>
                    </a:cubicBezTo>
                    <a:cubicBezTo>
                      <a:pt x="4835" y="21600"/>
                      <a:pt x="0" y="19308"/>
                      <a:pt x="0" y="16480"/>
                    </a:cubicBezTo>
                    <a:close/>
                  </a:path>
                </a:pathLst>
              </a:custGeom>
              <a:gradFill flip="none" rotWithShape="1">
                <a:gsLst>
                  <a:gs pos="0">
                    <a:srgbClr val="030B76"/>
                  </a:gs>
                  <a:gs pos="50000">
                    <a:srgbClr val="0717FF"/>
                  </a:gs>
                  <a:gs pos="100000">
                    <a:srgbClr val="030B76"/>
                  </a:gs>
                </a:gsLst>
                <a:lin ang="0" scaled="0"/>
              </a:gradFill>
              <a:ln w="12700" cap="flat">
                <a:noFill/>
                <a:miter lim="400000"/>
              </a:ln>
              <a:effectLst/>
            </p:spPr>
            <p:txBody>
              <a:bodyPr wrap="square" lIns="0" tIns="0" rIns="0" bIns="0" numCol="1" anchor="ctr">
                <a:noAutofit/>
              </a:bodyPr>
              <a:lstStyle/>
              <a:p>
                <a:pPr lvl="0" algn="ctr">
                  <a:defRPr sz="3000">
                    <a:latin typeface="Arial"/>
                    <a:ea typeface="Arial"/>
                    <a:cs typeface="Arial"/>
                    <a:sym typeface="Arial"/>
                  </a:defRPr>
                </a:pPr>
              </a:p>
            </p:txBody>
          </p:sp>
          <p:sp>
            <p:nvSpPr>
              <p:cNvPr id="434" name="Shape 434"/>
              <p:cNvSpPr/>
              <p:nvPr/>
            </p:nvSpPr>
            <p:spPr>
              <a:xfrm>
                <a:off x="-1" y="-1"/>
                <a:ext cx="243841" cy="1828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FF">
                  <a:alpha val="40000"/>
                </a:srgbClr>
              </a:solidFill>
              <a:ln w="12700" cap="flat">
                <a:noFill/>
                <a:miter lim="400000"/>
              </a:ln>
              <a:effectLst/>
            </p:spPr>
            <p:txBody>
              <a:bodyPr wrap="square" lIns="0" tIns="0" rIns="0" bIns="0" numCol="1" anchor="ctr">
                <a:noAutofit/>
              </a:bodyPr>
              <a:lstStyle/>
              <a:p>
                <a:pPr lvl="0" algn="ctr">
                  <a:defRPr sz="3000">
                    <a:latin typeface="Arial"/>
                    <a:ea typeface="Arial"/>
                    <a:cs typeface="Arial"/>
                    <a:sym typeface="Arial"/>
                  </a:defRPr>
                </a:pPr>
              </a:p>
            </p:txBody>
          </p:sp>
          <p:sp>
            <p:nvSpPr>
              <p:cNvPr id="435" name="Shape 435"/>
              <p:cNvSpPr/>
              <p:nvPr/>
            </p:nvSpPr>
            <p:spPr>
              <a:xfrm>
                <a:off x="-1" y="-1"/>
                <a:ext cx="243841" cy="3857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120"/>
                    </a:moveTo>
                    <a:cubicBezTo>
                      <a:pt x="21600" y="7948"/>
                      <a:pt x="16765" y="10240"/>
                      <a:pt x="10800" y="10240"/>
                    </a:cubicBezTo>
                    <a:cubicBezTo>
                      <a:pt x="4835" y="10240"/>
                      <a:pt x="0" y="7948"/>
                      <a:pt x="0" y="5120"/>
                    </a:cubicBezTo>
                    <a:cubicBezTo>
                      <a:pt x="0" y="2292"/>
                      <a:pt x="4835" y="0"/>
                      <a:pt x="10800" y="0"/>
                    </a:cubicBezTo>
                    <a:cubicBezTo>
                      <a:pt x="16765" y="0"/>
                      <a:pt x="21600" y="2292"/>
                      <a:pt x="21600" y="5120"/>
                    </a:cubicBezTo>
                    <a:lnTo>
                      <a:pt x="21600" y="16480"/>
                    </a:lnTo>
                    <a:cubicBezTo>
                      <a:pt x="21600" y="19308"/>
                      <a:pt x="16765" y="21600"/>
                      <a:pt x="10800" y="21600"/>
                    </a:cubicBezTo>
                    <a:cubicBezTo>
                      <a:pt x="4835" y="21600"/>
                      <a:pt x="0" y="19308"/>
                      <a:pt x="0" y="16480"/>
                    </a:cubicBezTo>
                    <a:lnTo>
                      <a:pt x="0" y="5120"/>
                    </a:lnTo>
                  </a:path>
                </a:pathLst>
              </a:custGeom>
              <a:noFill/>
              <a:ln w="9525" cap="flat">
                <a:solidFill>
                  <a:srgbClr val="000000"/>
                </a:solidFill>
                <a:prstDash val="solid"/>
                <a:round/>
              </a:ln>
              <a:effectLst/>
            </p:spPr>
            <p:txBody>
              <a:bodyPr wrap="square" lIns="0" tIns="0" rIns="0" bIns="0" numCol="1" anchor="ctr">
                <a:noAutofit/>
              </a:bodyPr>
              <a:lstStyle/>
              <a:p>
                <a:pPr lvl="0" algn="ctr">
                  <a:defRPr sz="3000">
                    <a:latin typeface="Arial"/>
                    <a:ea typeface="Arial"/>
                    <a:cs typeface="Arial"/>
                    <a:sym typeface="Arial"/>
                  </a:defRPr>
                </a:pPr>
              </a:p>
            </p:txBody>
          </p:sp>
        </p:grpSp>
        <p:sp>
          <p:nvSpPr>
            <p:cNvPr id="437" name="Shape 437"/>
            <p:cNvSpPr/>
            <p:nvPr/>
          </p:nvSpPr>
          <p:spPr>
            <a:xfrm>
              <a:off x="-1" y="128587"/>
              <a:ext cx="487681"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438" name="Shape 438"/>
            <p:cNvSpPr/>
            <p:nvPr/>
          </p:nvSpPr>
          <p:spPr>
            <a:xfrm>
              <a:off x="-1" y="171450"/>
              <a:ext cx="487681"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439" name="Shape 439"/>
            <p:cNvSpPr/>
            <p:nvPr/>
          </p:nvSpPr>
          <p:spPr>
            <a:xfrm>
              <a:off x="731519" y="128587"/>
              <a:ext cx="487682"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440" name="Shape 440"/>
            <p:cNvSpPr/>
            <p:nvPr/>
          </p:nvSpPr>
          <p:spPr>
            <a:xfrm>
              <a:off x="731519" y="171450"/>
              <a:ext cx="487682"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441" name="Shape 441"/>
            <p:cNvSpPr/>
            <p:nvPr/>
          </p:nvSpPr>
          <p:spPr>
            <a:xfrm>
              <a:off x="-1" y="514350"/>
              <a:ext cx="487681"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442" name="Shape 442"/>
            <p:cNvSpPr/>
            <p:nvPr/>
          </p:nvSpPr>
          <p:spPr>
            <a:xfrm>
              <a:off x="-1" y="557212"/>
              <a:ext cx="487681"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443" name="Shape 443"/>
            <p:cNvSpPr/>
            <p:nvPr/>
          </p:nvSpPr>
          <p:spPr>
            <a:xfrm>
              <a:off x="731519" y="514350"/>
              <a:ext cx="487682"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444" name="Shape 444"/>
            <p:cNvSpPr/>
            <p:nvPr/>
          </p:nvSpPr>
          <p:spPr>
            <a:xfrm>
              <a:off x="731519" y="557212"/>
              <a:ext cx="487682"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445" name="Shape 445"/>
            <p:cNvSpPr/>
            <p:nvPr/>
          </p:nvSpPr>
          <p:spPr>
            <a:xfrm>
              <a:off x="406400" y="385762"/>
              <a:ext cx="406400" cy="30003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000000"/>
              </a:solidFill>
              <a:prstDash val="solid"/>
              <a:round/>
            </a:ln>
            <a:effectLst/>
          </p:spPr>
          <p:txBody>
            <a:bodyPr wrap="square" lIns="0" tIns="0" rIns="0" bIns="0" numCol="1" anchor="ctr">
              <a:noAutofit/>
            </a:bodyPr>
            <a:lstStyle/>
            <a:p>
              <a:pPr lvl="0" algn="ctr">
                <a:defRPr sz="3000">
                  <a:latin typeface="Arial"/>
                  <a:ea typeface="Arial"/>
                  <a:cs typeface="Arial"/>
                  <a:sym typeface="Arial"/>
                </a:defRPr>
              </a:pPr>
            </a:p>
          </p:txBody>
        </p:sp>
        <p:sp>
          <p:nvSpPr>
            <p:cNvPr id="446" name="Shape 446"/>
            <p:cNvSpPr/>
            <p:nvPr/>
          </p:nvSpPr>
          <p:spPr>
            <a:xfrm>
              <a:off x="406399" y="214312"/>
              <a:ext cx="81281" cy="342901"/>
            </a:xfrm>
            <a:prstGeom prst="rect">
              <a:avLst/>
            </a:prstGeom>
            <a:noFill/>
            <a:ln w="9525" cap="flat">
              <a:solidFill>
                <a:srgbClr val="000000"/>
              </a:solidFill>
              <a:prstDash val="solid"/>
              <a:miter lim="800000"/>
            </a:ln>
            <a:effectLst/>
          </p:spPr>
          <p:txBody>
            <a:bodyPr wrap="square" lIns="0" tIns="0" rIns="0" bIns="0" numCol="1" anchor="ctr">
              <a:noAutofit/>
            </a:bodyPr>
            <a:lstStyle/>
            <a:p>
              <a:pPr lvl="0" algn="ctr">
                <a:defRPr sz="3000">
                  <a:latin typeface="Arial"/>
                  <a:ea typeface="Arial"/>
                  <a:cs typeface="Arial"/>
                  <a:sym typeface="Arial"/>
                </a:defRPr>
              </a:pPr>
            </a:p>
          </p:txBody>
        </p:sp>
        <p:sp>
          <p:nvSpPr>
            <p:cNvPr id="447" name="Shape 447"/>
            <p:cNvSpPr/>
            <p:nvPr/>
          </p:nvSpPr>
          <p:spPr>
            <a:xfrm>
              <a:off x="731520" y="214312"/>
              <a:ext cx="81281" cy="342901"/>
            </a:xfrm>
            <a:prstGeom prst="rect">
              <a:avLst/>
            </a:prstGeom>
            <a:noFill/>
            <a:ln w="9525" cap="flat">
              <a:solidFill>
                <a:srgbClr val="000000"/>
              </a:solidFill>
              <a:prstDash val="solid"/>
              <a:miter lim="800000"/>
            </a:ln>
            <a:effectLst/>
          </p:spPr>
          <p:txBody>
            <a:bodyPr wrap="square" lIns="0" tIns="0" rIns="0" bIns="0" numCol="1" anchor="ctr">
              <a:noAutofit/>
            </a:bodyPr>
            <a:lstStyle/>
            <a:p>
              <a:pPr lvl="0" algn="ctr">
                <a:defRPr sz="3000">
                  <a:latin typeface="Arial"/>
                  <a:ea typeface="Arial"/>
                  <a:cs typeface="Arial"/>
                  <a:sym typeface="Arial"/>
                </a:defRPr>
              </a:pPr>
            </a:p>
          </p:txBody>
        </p:sp>
      </p:grpSp>
      <p:sp>
        <p:nvSpPr>
          <p:cNvPr id="449" name="Shape 449"/>
          <p:cNvSpPr/>
          <p:nvPr/>
        </p:nvSpPr>
        <p:spPr>
          <a:xfrm>
            <a:off x="1438275" y="179388"/>
            <a:ext cx="4276725" cy="446594"/>
          </a:xfrm>
          <a:prstGeom prst="rect">
            <a:avLst/>
          </a:prstGeom>
          <a:solidFill>
            <a:srgbClr val="FFFFFF"/>
          </a:solidFill>
          <a:ln>
            <a:solidFill>
              <a:srgbClr val="FFFFFF"/>
            </a:solidFill>
            <a:miter/>
          </a:ln>
          <a:extLst>
            <a:ext uri="{C572A759-6A51-4108-AA02-DFA0A04FC94B}">
              <ma14:wrappingTextBoxFlag xmlns:ma14="http://schemas.microsoft.com/office/mac/drawingml/2011/main" val="1"/>
            </a:ext>
          </a:extLst>
        </p:spPr>
        <p:txBody>
          <a:bodyPr lIns="0" tIns="0" rIns="0" bIns="0">
            <a:spAutoFit/>
          </a:bodyPr>
          <a:lstStyle>
            <a:lvl1pPr>
              <a:defRPr sz="2400">
                <a:latin typeface="Arial"/>
                <a:ea typeface="Arial"/>
                <a:cs typeface="Arial"/>
                <a:sym typeface="Arial"/>
              </a:defRPr>
            </a:lvl1pPr>
          </a:lstStyle>
          <a:p>
            <a:pPr lvl="0">
              <a:defRPr sz="1800"/>
            </a:pPr>
            <a:r>
              <a:rPr sz="2400"/>
              <a:t>The OMF protein structure</a:t>
            </a:r>
          </a:p>
        </p:txBody>
      </p:sp>
      <p:sp>
        <p:nvSpPr>
          <p:cNvPr id="450" name="Shape 450"/>
          <p:cNvSpPr/>
          <p:nvPr/>
        </p:nvSpPr>
        <p:spPr>
          <a:xfrm>
            <a:off x="119785" y="932589"/>
            <a:ext cx="8870328" cy="1"/>
          </a:xfrm>
          <a:prstGeom prst="line">
            <a:avLst/>
          </a:prstGeom>
          <a:ln w="38100">
            <a:solidFill>
              <a:srgbClr val="9A9A9A"/>
            </a:solidFill>
            <a:round/>
          </a:ln>
        </p:spPr>
        <p:txBody>
          <a:bodyPr lIns="0" tIns="0" rIns="0" bIns="0"/>
          <a:lstStyle/>
          <a:p>
            <a:pPr lvl="0" defTabSz="457200">
              <a:defRPr sz="1200">
                <a:latin typeface="+mj-lt"/>
                <a:ea typeface="+mj-ea"/>
                <a:cs typeface="+mj-cs"/>
                <a:sym typeface="Helvetica"/>
              </a:defRPr>
            </a:pPr>
          </a:p>
        </p:txBody>
      </p:sp>
      <p:sp>
        <p:nvSpPr>
          <p:cNvPr id="451" name="Shape 451" descr="Rayures étroites verticales"/>
          <p:cNvSpPr/>
          <p:nvPr/>
        </p:nvSpPr>
        <p:spPr>
          <a:xfrm>
            <a:off x="306388" y="1447800"/>
            <a:ext cx="8458201" cy="304800"/>
          </a:xfrm>
          <a:prstGeom prst="rect">
            <a:avLst/>
          </a:prstGeom>
          <a:blipFill>
            <a:blip r:embed="rId5"/>
          </a:blipFill>
          <a:ln w="12700">
            <a:miter lim="400000"/>
          </a:ln>
        </p:spPr>
        <p:txBody>
          <a:bodyPr lIns="0" tIns="0" rIns="0" bIns="0" anchor="ctr"/>
          <a:lstStyle/>
          <a:p>
            <a:pPr lvl="0" algn="ctr">
              <a:defRPr sz="3000">
                <a:latin typeface="Arial"/>
                <a:ea typeface="Arial"/>
                <a:cs typeface="Arial"/>
                <a:sym typeface="Arial"/>
              </a:defRPr>
            </a:pPr>
          </a:p>
        </p:txBody>
      </p:sp>
      <p:pic>
        <p:nvPicPr>
          <p:cNvPr id="452" name="image28.png"/>
          <p:cNvPicPr/>
          <p:nvPr/>
        </p:nvPicPr>
        <p:blipFill>
          <a:blip r:embed="rId6">
            <a:extLst/>
          </a:blip>
          <a:stretch>
            <a:fillRect/>
          </a:stretch>
        </p:blipFill>
        <p:spPr>
          <a:xfrm>
            <a:off x="1220787" y="1143000"/>
            <a:ext cx="1250951" cy="2743200"/>
          </a:xfrm>
          <a:prstGeom prst="rect">
            <a:avLst/>
          </a:prstGeom>
          <a:ln w="12700">
            <a:miter lim="400000"/>
          </a:ln>
        </p:spPr>
      </p:pic>
      <p:pic>
        <p:nvPicPr>
          <p:cNvPr id="453" name="image29.png"/>
          <p:cNvPicPr/>
          <p:nvPr/>
        </p:nvPicPr>
        <p:blipFill>
          <a:blip r:embed="rId7">
            <a:extLst/>
          </a:blip>
          <a:stretch>
            <a:fillRect/>
          </a:stretch>
        </p:blipFill>
        <p:spPr>
          <a:xfrm>
            <a:off x="5797977" y="1143000"/>
            <a:ext cx="1411288" cy="2667000"/>
          </a:xfrm>
          <a:prstGeom prst="rect">
            <a:avLst/>
          </a:prstGeom>
          <a:ln w="12700">
            <a:miter lim="400000"/>
          </a:ln>
        </p:spPr>
      </p:pic>
      <p:sp>
        <p:nvSpPr>
          <p:cNvPr id="454" name="Shape 454"/>
          <p:cNvSpPr/>
          <p:nvPr/>
        </p:nvSpPr>
        <p:spPr>
          <a:xfrm>
            <a:off x="7491263" y="1724179"/>
            <a:ext cx="1657590" cy="916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r>
              <a:rPr sz="1600">
                <a:latin typeface="Arial"/>
                <a:ea typeface="Arial"/>
                <a:cs typeface="Arial"/>
                <a:sym typeface="Arial"/>
              </a:rPr>
              <a:t>OprM </a:t>
            </a:r>
            <a:endParaRPr sz="2400">
              <a:latin typeface="Times Roman"/>
              <a:ea typeface="Times Roman"/>
              <a:cs typeface="Times Roman"/>
              <a:sym typeface="Times Roman"/>
            </a:endParaRPr>
          </a:p>
          <a:p>
            <a:pPr lvl="0" algn="ctr"/>
            <a:r>
              <a:rPr sz="1600">
                <a:latin typeface="Arial"/>
                <a:ea typeface="Arial"/>
                <a:cs typeface="Arial"/>
                <a:sym typeface="Arial"/>
              </a:rPr>
              <a:t>(</a:t>
            </a:r>
            <a:r>
              <a:rPr i="1" sz="1600">
                <a:latin typeface="Arial"/>
                <a:ea typeface="Arial"/>
                <a:cs typeface="Arial"/>
                <a:sym typeface="Arial"/>
              </a:rPr>
              <a:t>P. aeruginosa</a:t>
            </a:r>
            <a:r>
              <a:rPr sz="1600">
                <a:latin typeface="Arial"/>
                <a:ea typeface="Arial"/>
                <a:cs typeface="Arial"/>
                <a:sym typeface="Arial"/>
              </a:rPr>
              <a:t>)</a:t>
            </a:r>
            <a:endParaRPr sz="2400">
              <a:latin typeface="Times Roman"/>
              <a:ea typeface="Times Roman"/>
              <a:cs typeface="Times Roman"/>
              <a:sym typeface="Times Roman"/>
            </a:endParaRPr>
          </a:p>
        </p:txBody>
      </p:sp>
      <p:sp>
        <p:nvSpPr>
          <p:cNvPr id="455" name="Shape 455"/>
          <p:cNvSpPr/>
          <p:nvPr/>
        </p:nvSpPr>
        <p:spPr>
          <a:xfrm>
            <a:off x="555433" y="1447799"/>
            <a:ext cx="349633" cy="26425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200">
                <a:latin typeface="Arial"/>
                <a:ea typeface="Arial"/>
                <a:cs typeface="Arial"/>
                <a:sym typeface="Arial"/>
              </a:defRPr>
            </a:lvl1pPr>
          </a:lstStyle>
          <a:p>
            <a:pPr lvl="0">
              <a:defRPr sz="1800"/>
            </a:pPr>
            <a:r>
              <a:rPr sz="1200"/>
              <a:t>OM</a:t>
            </a:r>
          </a:p>
        </p:txBody>
      </p:sp>
      <p:sp>
        <p:nvSpPr>
          <p:cNvPr id="456" name="Shape 456"/>
          <p:cNvSpPr/>
          <p:nvPr/>
        </p:nvSpPr>
        <p:spPr>
          <a:xfrm>
            <a:off x="1068387" y="1905000"/>
            <a:ext cx="304801" cy="304800"/>
          </a:xfrm>
          <a:prstGeom prst="rect">
            <a:avLst/>
          </a:prstGeom>
          <a:solidFill>
            <a:srgbClr val="FFFFFF"/>
          </a:solidFill>
          <a:ln w="12700">
            <a:miter lim="400000"/>
          </a:ln>
        </p:spPr>
        <p:txBody>
          <a:bodyPr lIns="0" tIns="0" rIns="0" bIns="0" anchor="ctr"/>
          <a:lstStyle/>
          <a:p>
            <a:pPr lvl="0" algn="ctr">
              <a:defRPr sz="3000">
                <a:latin typeface="Arial"/>
                <a:ea typeface="Arial"/>
                <a:cs typeface="Arial"/>
                <a:sym typeface="Arial"/>
              </a:defRPr>
            </a:pPr>
          </a:p>
        </p:txBody>
      </p:sp>
      <p:sp>
        <p:nvSpPr>
          <p:cNvPr id="457" name="Shape 457"/>
          <p:cNvSpPr/>
          <p:nvPr/>
        </p:nvSpPr>
        <p:spPr>
          <a:xfrm rot="16200000">
            <a:off x="5022930" y="2669156"/>
            <a:ext cx="781681" cy="26425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atin typeface="Arial"/>
                <a:ea typeface="Arial"/>
                <a:cs typeface="Arial"/>
                <a:sym typeface="Arial"/>
              </a:defRPr>
            </a:lvl1pPr>
          </a:lstStyle>
          <a:p>
            <a:pPr lvl="0">
              <a:defRPr sz="1800"/>
            </a:pPr>
            <a:r>
              <a:rPr sz="1200"/>
              <a:t>Periplasm</a:t>
            </a:r>
          </a:p>
        </p:txBody>
      </p:sp>
      <p:sp>
        <p:nvSpPr>
          <p:cNvPr id="458" name="Shape 458"/>
          <p:cNvSpPr/>
          <p:nvPr/>
        </p:nvSpPr>
        <p:spPr>
          <a:xfrm>
            <a:off x="5721777" y="1981200"/>
            <a:ext cx="1" cy="1752601"/>
          </a:xfrm>
          <a:prstGeom prst="line">
            <a:avLst/>
          </a:prstGeom>
          <a:ln>
            <a:solidFill/>
            <a:round/>
            <a:headEnd type="triangle"/>
            <a:tailEnd type="triangle"/>
          </a:ln>
        </p:spPr>
        <p:txBody>
          <a:bodyPr lIns="0" tIns="0" rIns="0" bIns="0"/>
          <a:lstStyle/>
          <a:p>
            <a:pPr lvl="0" defTabSz="457200">
              <a:defRPr sz="1200">
                <a:latin typeface="+mj-lt"/>
                <a:ea typeface="+mj-ea"/>
                <a:cs typeface="+mj-cs"/>
                <a:sym typeface="Helvetica"/>
              </a:defRPr>
            </a:pPr>
          </a:p>
        </p:txBody>
      </p:sp>
      <p:sp>
        <p:nvSpPr>
          <p:cNvPr id="459" name="Shape 459"/>
          <p:cNvSpPr/>
          <p:nvPr/>
        </p:nvSpPr>
        <p:spPr>
          <a:xfrm>
            <a:off x="5721777" y="1295400"/>
            <a:ext cx="1" cy="685801"/>
          </a:xfrm>
          <a:prstGeom prst="line">
            <a:avLst/>
          </a:prstGeom>
          <a:ln>
            <a:solidFill/>
            <a:round/>
            <a:headEnd type="triangle"/>
            <a:tailEnd type="triangle"/>
          </a:ln>
        </p:spPr>
        <p:txBody>
          <a:bodyPr lIns="0" tIns="0" rIns="0" bIns="0"/>
          <a:lstStyle/>
          <a:p>
            <a:pPr lvl="0" defTabSz="457200">
              <a:defRPr sz="1200">
                <a:latin typeface="+mj-lt"/>
                <a:ea typeface="+mj-ea"/>
                <a:cs typeface="+mj-cs"/>
                <a:sym typeface="Helvetica"/>
              </a:defRPr>
            </a:pPr>
          </a:p>
        </p:txBody>
      </p:sp>
      <p:sp>
        <p:nvSpPr>
          <p:cNvPr id="460" name="Shape 460"/>
          <p:cNvSpPr/>
          <p:nvPr/>
        </p:nvSpPr>
        <p:spPr>
          <a:xfrm>
            <a:off x="5064708" y="3230659"/>
            <a:ext cx="635160" cy="313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600">
                <a:latin typeface="Arial"/>
                <a:ea typeface="Arial"/>
                <a:cs typeface="Arial"/>
                <a:sym typeface="Arial"/>
              </a:defRPr>
            </a:lvl1pPr>
          </a:lstStyle>
          <a:p>
            <a:pPr lvl="0">
              <a:defRPr sz="1800"/>
            </a:pPr>
            <a:r>
              <a:rPr sz="1600"/>
              <a:t>100 Å</a:t>
            </a:r>
          </a:p>
        </p:txBody>
      </p:sp>
      <p:sp>
        <p:nvSpPr>
          <p:cNvPr id="461" name="Shape 461"/>
          <p:cNvSpPr/>
          <p:nvPr/>
        </p:nvSpPr>
        <p:spPr>
          <a:xfrm>
            <a:off x="5178921" y="1447800"/>
            <a:ext cx="522149" cy="313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600">
                <a:latin typeface="Arial"/>
                <a:ea typeface="Arial"/>
                <a:cs typeface="Arial"/>
                <a:sym typeface="Arial"/>
              </a:defRPr>
            </a:lvl1pPr>
          </a:lstStyle>
          <a:p>
            <a:pPr lvl="0">
              <a:defRPr sz="1800"/>
            </a:pPr>
            <a:r>
              <a:rPr sz="1600"/>
              <a:t>40 Å</a:t>
            </a:r>
          </a:p>
        </p:txBody>
      </p:sp>
      <p:pic>
        <p:nvPicPr>
          <p:cNvPr id="462" name="image30.png"/>
          <p:cNvPicPr/>
          <p:nvPr/>
        </p:nvPicPr>
        <p:blipFill>
          <a:blip r:embed="rId8">
            <a:extLst/>
          </a:blip>
          <a:stretch>
            <a:fillRect/>
          </a:stretch>
        </p:blipFill>
        <p:spPr>
          <a:xfrm rot="16200000">
            <a:off x="6730633" y="1569244"/>
            <a:ext cx="701676" cy="179388"/>
          </a:xfrm>
          <a:prstGeom prst="rect">
            <a:avLst/>
          </a:prstGeom>
          <a:ln w="12700">
            <a:miter lim="400000"/>
          </a:ln>
        </p:spPr>
      </p:pic>
      <p:sp>
        <p:nvSpPr>
          <p:cNvPr id="463" name="Shape 463"/>
          <p:cNvSpPr/>
          <p:nvPr/>
        </p:nvSpPr>
        <p:spPr>
          <a:xfrm rot="16200000">
            <a:off x="6771364" y="1669490"/>
            <a:ext cx="942713" cy="26425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200">
                <a:latin typeface="Arial"/>
                <a:ea typeface="Arial"/>
                <a:cs typeface="Arial"/>
                <a:sym typeface="Arial"/>
              </a:defRPr>
            </a:lvl1pPr>
          </a:lstStyle>
          <a:p>
            <a:pPr lvl="0">
              <a:defRPr sz="1800"/>
            </a:pPr>
            <a:r>
              <a:rPr sz="1200"/>
              <a:t>acylated cys</a:t>
            </a:r>
          </a:p>
        </p:txBody>
      </p:sp>
      <p:sp>
        <p:nvSpPr>
          <p:cNvPr id="464" name="Shape 464"/>
          <p:cNvSpPr/>
          <p:nvPr/>
        </p:nvSpPr>
        <p:spPr>
          <a:xfrm flipH="1">
            <a:off x="6208386" y="1049424"/>
            <a:ext cx="634750" cy="1"/>
          </a:xfrm>
          <a:prstGeom prst="line">
            <a:avLst/>
          </a:prstGeom>
          <a:ln>
            <a:solidFill/>
            <a:round/>
            <a:headEnd type="triangle"/>
            <a:tailEnd type="triangle"/>
          </a:ln>
        </p:spPr>
        <p:txBody>
          <a:bodyPr lIns="0" tIns="0" rIns="0" bIns="0"/>
          <a:lstStyle/>
          <a:p>
            <a:pPr lvl="0" defTabSz="457200">
              <a:defRPr sz="1200">
                <a:latin typeface="+mj-lt"/>
                <a:ea typeface="+mj-ea"/>
                <a:cs typeface="+mj-cs"/>
                <a:sym typeface="Helvetica"/>
              </a:defRPr>
            </a:pPr>
          </a:p>
        </p:txBody>
      </p:sp>
      <p:sp>
        <p:nvSpPr>
          <p:cNvPr id="465" name="Shape 465"/>
          <p:cNvSpPr/>
          <p:nvPr/>
        </p:nvSpPr>
        <p:spPr>
          <a:xfrm>
            <a:off x="6910089" y="880146"/>
            <a:ext cx="522150" cy="31339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600">
                <a:latin typeface="Arial"/>
                <a:ea typeface="Arial"/>
                <a:cs typeface="Arial"/>
                <a:sym typeface="Arial"/>
              </a:defRPr>
            </a:lvl1pPr>
          </a:lstStyle>
          <a:p>
            <a:pPr lvl="0">
              <a:defRPr sz="1800"/>
            </a:pPr>
            <a:r>
              <a:rPr sz="1600"/>
              <a:t>40 Å</a:t>
            </a:r>
          </a:p>
        </p:txBody>
      </p:sp>
      <p:sp>
        <p:nvSpPr>
          <p:cNvPr id="466" name="Shape 466"/>
          <p:cNvSpPr/>
          <p:nvPr/>
        </p:nvSpPr>
        <p:spPr>
          <a:xfrm flipH="1">
            <a:off x="5989937" y="3881716"/>
            <a:ext cx="1219327" cy="16041"/>
          </a:xfrm>
          <a:prstGeom prst="line">
            <a:avLst/>
          </a:prstGeom>
          <a:ln>
            <a:solidFill/>
            <a:round/>
            <a:headEnd type="triangle"/>
            <a:tailEnd type="triangle"/>
          </a:ln>
        </p:spPr>
        <p:txBody>
          <a:bodyPr lIns="0" tIns="0" rIns="0" bIns="0"/>
          <a:lstStyle/>
          <a:p>
            <a:pPr lvl="0" defTabSz="457200">
              <a:defRPr sz="1200">
                <a:latin typeface="+mj-lt"/>
                <a:ea typeface="+mj-ea"/>
                <a:cs typeface="+mj-cs"/>
                <a:sym typeface="Helvetica"/>
              </a:defRPr>
            </a:pPr>
          </a:p>
        </p:txBody>
      </p:sp>
      <p:sp>
        <p:nvSpPr>
          <p:cNvPr id="467" name="Shape 467"/>
          <p:cNvSpPr/>
          <p:nvPr/>
        </p:nvSpPr>
        <p:spPr>
          <a:xfrm>
            <a:off x="7221783" y="3627716"/>
            <a:ext cx="522149" cy="313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600">
                <a:latin typeface="Arial"/>
                <a:ea typeface="Arial"/>
                <a:cs typeface="Arial"/>
                <a:sym typeface="Arial"/>
              </a:defRPr>
            </a:lvl1pPr>
          </a:lstStyle>
          <a:p>
            <a:pPr lvl="0">
              <a:defRPr sz="1800"/>
            </a:pPr>
            <a:r>
              <a:rPr sz="1600"/>
              <a:t>70 Å</a:t>
            </a:r>
          </a:p>
        </p:txBody>
      </p:sp>
      <p:sp>
        <p:nvSpPr>
          <p:cNvPr id="468" name="Shape 468"/>
          <p:cNvSpPr/>
          <p:nvPr/>
        </p:nvSpPr>
        <p:spPr>
          <a:xfrm>
            <a:off x="3058257" y="1398047"/>
            <a:ext cx="1338236" cy="30427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lgn="ctr"/>
            <a:r>
              <a:rPr sz="1400">
                <a:latin typeface="Symbol"/>
                <a:ea typeface="Symbol"/>
                <a:cs typeface="Symbol"/>
                <a:sym typeface="Symbol"/>
              </a:rPr>
              <a:t>β</a:t>
            </a:r>
            <a:r>
              <a:rPr sz="1400">
                <a:latin typeface="Arial"/>
                <a:ea typeface="Arial"/>
                <a:cs typeface="Arial"/>
                <a:sym typeface="Arial"/>
              </a:rPr>
              <a:t> barrel domain</a:t>
            </a:r>
          </a:p>
        </p:txBody>
      </p:sp>
      <p:sp>
        <p:nvSpPr>
          <p:cNvPr id="469" name="Shape 469"/>
          <p:cNvSpPr/>
          <p:nvPr/>
        </p:nvSpPr>
        <p:spPr>
          <a:xfrm>
            <a:off x="3050963" y="1886045"/>
            <a:ext cx="1352822" cy="30427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lgn="ctr"/>
            <a:r>
              <a:rPr sz="1400">
                <a:latin typeface="Symbol"/>
                <a:ea typeface="Symbol"/>
                <a:cs typeface="Symbol"/>
                <a:sym typeface="Symbol"/>
              </a:rPr>
              <a:t>α</a:t>
            </a:r>
            <a:r>
              <a:rPr sz="1400">
                <a:latin typeface="Arial"/>
                <a:ea typeface="Arial"/>
                <a:cs typeface="Arial"/>
                <a:sym typeface="Arial"/>
              </a:rPr>
              <a:t> barrel domain</a:t>
            </a:r>
          </a:p>
        </p:txBody>
      </p:sp>
      <p:sp>
        <p:nvSpPr>
          <p:cNvPr id="470" name="Shape 470"/>
          <p:cNvSpPr/>
          <p:nvPr/>
        </p:nvSpPr>
        <p:spPr>
          <a:xfrm>
            <a:off x="2968575" y="2507732"/>
            <a:ext cx="1517599" cy="2888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400">
                <a:latin typeface="Arial"/>
                <a:ea typeface="Arial"/>
                <a:cs typeface="Arial"/>
                <a:sym typeface="Arial"/>
              </a:defRPr>
            </a:lvl1pPr>
          </a:lstStyle>
          <a:p>
            <a:pPr lvl="0">
              <a:defRPr sz="1800"/>
            </a:pPr>
            <a:r>
              <a:rPr sz="1400"/>
              <a:t>equatorial domain</a:t>
            </a:r>
          </a:p>
        </p:txBody>
      </p:sp>
      <p:sp>
        <p:nvSpPr>
          <p:cNvPr id="471" name="Shape 471"/>
          <p:cNvSpPr/>
          <p:nvPr/>
        </p:nvSpPr>
        <p:spPr>
          <a:xfrm>
            <a:off x="2963756" y="3295074"/>
            <a:ext cx="1527236" cy="2888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400">
                <a:latin typeface="Arial"/>
                <a:ea typeface="Arial"/>
                <a:cs typeface="Arial"/>
                <a:sym typeface="Arial"/>
              </a:defRPr>
            </a:lvl1pPr>
          </a:lstStyle>
          <a:p>
            <a:pPr lvl="0">
              <a:defRPr sz="1800"/>
            </a:pPr>
            <a:r>
              <a:rPr sz="1400"/>
              <a:t>coiled-coil domain</a:t>
            </a:r>
          </a:p>
        </p:txBody>
      </p:sp>
      <p:sp>
        <p:nvSpPr>
          <p:cNvPr id="472" name="Shape 472"/>
          <p:cNvSpPr/>
          <p:nvPr/>
        </p:nvSpPr>
        <p:spPr>
          <a:xfrm>
            <a:off x="33429" y="1762186"/>
            <a:ext cx="1331974" cy="688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lgn="ctr"/>
            <a:r>
              <a:rPr sz="1600">
                <a:latin typeface="Arial"/>
                <a:ea typeface="Arial"/>
                <a:cs typeface="Arial"/>
                <a:sym typeface="Arial"/>
              </a:rPr>
              <a:t>TolC (</a:t>
            </a:r>
            <a:r>
              <a:rPr i="1" sz="1600">
                <a:latin typeface="Arial"/>
                <a:ea typeface="Arial"/>
                <a:cs typeface="Arial"/>
                <a:sym typeface="Arial"/>
              </a:rPr>
              <a:t>E. coli</a:t>
            </a:r>
            <a:r>
              <a:rPr sz="1600">
                <a:latin typeface="Arial"/>
                <a:ea typeface="Arial"/>
                <a:cs typeface="Arial"/>
                <a:sym typeface="Arial"/>
              </a:rPr>
              <a:t>)</a:t>
            </a:r>
            <a:endParaRPr sz="2400">
              <a:latin typeface="Times Roman"/>
              <a:ea typeface="Times Roman"/>
              <a:cs typeface="Times Roman"/>
              <a:sym typeface="Times Roman"/>
            </a:endParaRPr>
          </a:p>
        </p:txBody>
      </p:sp>
      <p:grpSp>
        <p:nvGrpSpPr>
          <p:cNvPr id="480" name="Group 480"/>
          <p:cNvGrpSpPr/>
          <p:nvPr/>
        </p:nvGrpSpPr>
        <p:grpSpPr>
          <a:xfrm>
            <a:off x="7096205" y="4210379"/>
            <a:ext cx="1579563" cy="2535237"/>
            <a:chOff x="0" y="0"/>
            <a:chExt cx="1579562" cy="2535236"/>
          </a:xfrm>
        </p:grpSpPr>
        <p:sp>
          <p:nvSpPr>
            <p:cNvPr id="473" name="Shape 473"/>
            <p:cNvSpPr/>
            <p:nvPr/>
          </p:nvSpPr>
          <p:spPr>
            <a:xfrm flipV="1">
              <a:off x="669271" y="597738"/>
              <a:ext cx="652523" cy="837839"/>
            </a:xfrm>
            <a:prstGeom prst="line">
              <a:avLst/>
            </a:prstGeom>
            <a:noFill/>
            <a:ln w="3175" cap="flat">
              <a:solidFill>
                <a:srgbClr val="000000"/>
              </a:solidFill>
              <a:prstDash val="sysDot"/>
              <a:round/>
            </a:ln>
            <a:effectLst/>
          </p:spPr>
          <p:txBody>
            <a:bodyPr wrap="square" lIns="0" tIns="0" rIns="0" bIns="0" numCol="1" anchor="t">
              <a:noAutofit/>
            </a:bodyPr>
            <a:lstStyle/>
            <a:p>
              <a:pPr lvl="0" defTabSz="457200">
                <a:defRPr sz="1200">
                  <a:latin typeface="+mj-lt"/>
                  <a:ea typeface="+mj-ea"/>
                  <a:cs typeface="+mj-cs"/>
                  <a:sym typeface="Helvetica"/>
                </a:defRPr>
              </a:pPr>
            </a:p>
          </p:txBody>
        </p:sp>
        <p:pic>
          <p:nvPicPr>
            <p:cNvPr id="474" name="image31.png"/>
            <p:cNvPicPr/>
            <p:nvPr/>
          </p:nvPicPr>
          <p:blipFill>
            <a:blip r:embed="rId9">
              <a:extLst/>
            </a:blip>
            <a:stretch>
              <a:fillRect/>
            </a:stretch>
          </p:blipFill>
          <p:spPr>
            <a:xfrm>
              <a:off x="0" y="-1"/>
              <a:ext cx="1579563" cy="2529217"/>
            </a:xfrm>
            <a:prstGeom prst="rect">
              <a:avLst/>
            </a:prstGeom>
            <a:ln w="12700" cap="flat">
              <a:noFill/>
              <a:miter lim="400000"/>
            </a:ln>
            <a:effectLst/>
          </p:spPr>
        </p:pic>
        <p:sp>
          <p:nvSpPr>
            <p:cNvPr id="475" name="Shape 475"/>
            <p:cNvSpPr/>
            <p:nvPr/>
          </p:nvSpPr>
          <p:spPr>
            <a:xfrm>
              <a:off x="-1" y="10020"/>
              <a:ext cx="1579564" cy="2525217"/>
            </a:xfrm>
            <a:prstGeom prst="rect">
              <a:avLst/>
            </a:prstGeom>
            <a:noFill/>
            <a:ln w="12700" cap="flat">
              <a:solidFill>
                <a:srgbClr val="000000"/>
              </a:solidFill>
              <a:prstDash val="solid"/>
              <a:round/>
            </a:ln>
            <a:effectLst/>
          </p:spPr>
          <p:txBody>
            <a:bodyPr wrap="square" lIns="0" tIns="0" rIns="0" bIns="0" numCol="1" anchor="t">
              <a:noAutofit/>
            </a:bodyPr>
            <a:lstStyle/>
            <a:p>
              <a:pPr lvl="0"/>
            </a:p>
          </p:txBody>
        </p:sp>
        <p:sp>
          <p:nvSpPr>
            <p:cNvPr id="476" name="Shape 476"/>
            <p:cNvSpPr/>
            <p:nvPr/>
          </p:nvSpPr>
          <p:spPr>
            <a:xfrm>
              <a:off x="20637" y="2060575"/>
              <a:ext cx="1524001" cy="1"/>
            </a:xfrm>
            <a:prstGeom prst="line">
              <a:avLst/>
            </a:prstGeom>
            <a:solidFill>
              <a:srgbClr val="5B9BD5"/>
            </a:solidFill>
            <a:ln w="9525" cap="flat">
              <a:solidFill>
                <a:srgbClr val="C55A11"/>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477" name="Shape 477"/>
            <p:cNvSpPr/>
            <p:nvPr/>
          </p:nvSpPr>
          <p:spPr>
            <a:xfrm>
              <a:off x="26987" y="2390775"/>
              <a:ext cx="1517651" cy="1"/>
            </a:xfrm>
            <a:prstGeom prst="line">
              <a:avLst/>
            </a:prstGeom>
            <a:solidFill>
              <a:srgbClr val="5B9BD5"/>
            </a:solidFill>
            <a:ln w="9525" cap="flat">
              <a:solidFill>
                <a:srgbClr val="C55A11"/>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478" name="Shape 478"/>
            <p:cNvSpPr/>
            <p:nvPr/>
          </p:nvSpPr>
          <p:spPr>
            <a:xfrm flipV="1">
              <a:off x="20637" y="273050"/>
              <a:ext cx="1524001" cy="1588"/>
            </a:xfrm>
            <a:prstGeom prst="line">
              <a:avLst/>
            </a:prstGeom>
            <a:solidFill>
              <a:srgbClr val="5B9BD5"/>
            </a:solidFill>
            <a:ln w="9525" cap="flat">
              <a:solidFill>
                <a:srgbClr val="C55A11"/>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479" name="Shape 479"/>
            <p:cNvSpPr/>
            <p:nvPr/>
          </p:nvSpPr>
          <p:spPr>
            <a:xfrm flipV="1">
              <a:off x="26987" y="609600"/>
              <a:ext cx="1517651" cy="1588"/>
            </a:xfrm>
            <a:prstGeom prst="line">
              <a:avLst/>
            </a:prstGeom>
            <a:solidFill>
              <a:srgbClr val="5B9BD5"/>
            </a:solidFill>
            <a:ln w="9525" cap="flat">
              <a:solidFill>
                <a:srgbClr val="C55A11"/>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grpSp>
      <p:grpSp>
        <p:nvGrpSpPr>
          <p:cNvPr id="487" name="Group 487"/>
          <p:cNvGrpSpPr/>
          <p:nvPr/>
        </p:nvGrpSpPr>
        <p:grpSpPr>
          <a:xfrm>
            <a:off x="5014074" y="4112873"/>
            <a:ext cx="2697162" cy="1752600"/>
            <a:chOff x="0" y="0"/>
            <a:chExt cx="2697161" cy="1752599"/>
          </a:xfrm>
        </p:grpSpPr>
        <p:sp>
          <p:nvSpPr>
            <p:cNvPr id="481" name="Shape 481"/>
            <p:cNvSpPr/>
            <p:nvPr/>
          </p:nvSpPr>
          <p:spPr>
            <a:xfrm>
              <a:off x="2265361" y="222250"/>
              <a:ext cx="431801" cy="392114"/>
            </a:xfrm>
            <a:prstGeom prst="rect">
              <a:avLst/>
            </a:prstGeom>
            <a:noFill/>
            <a:ln w="12700" cap="flat">
              <a:solidFill>
                <a:srgbClr val="000000"/>
              </a:solidFill>
              <a:prstDash val="solid"/>
              <a:miter lim="800000"/>
            </a:ln>
            <a:effectLst/>
          </p:spPr>
          <p:txBody>
            <a:bodyPr wrap="square" lIns="0" tIns="0" rIns="0" bIns="0" numCol="1" anchor="ctr">
              <a:noAutofit/>
            </a:bodyPr>
            <a:lstStyle/>
            <a:p>
              <a:pPr lvl="0" algn="ctr">
                <a:defRPr>
                  <a:solidFill>
                    <a:srgbClr val="FFFFFF"/>
                  </a:solidFill>
                </a:defRPr>
              </a:pPr>
            </a:p>
          </p:txBody>
        </p:sp>
        <p:sp>
          <p:nvSpPr>
            <p:cNvPr id="482" name="Shape 482"/>
            <p:cNvSpPr/>
            <p:nvPr/>
          </p:nvSpPr>
          <p:spPr>
            <a:xfrm>
              <a:off x="1728433" y="0"/>
              <a:ext cx="968729" cy="222029"/>
            </a:xfrm>
            <a:prstGeom prst="line">
              <a:avLst/>
            </a:prstGeom>
            <a:noFill/>
            <a:ln w="12700" cap="flat">
              <a:solidFill>
                <a:srgbClr val="000000"/>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483" name="Shape 483"/>
            <p:cNvSpPr/>
            <p:nvPr/>
          </p:nvSpPr>
          <p:spPr>
            <a:xfrm flipV="1">
              <a:off x="1736901" y="614137"/>
              <a:ext cx="958673" cy="1138464"/>
            </a:xfrm>
            <a:prstGeom prst="line">
              <a:avLst/>
            </a:prstGeom>
            <a:noFill/>
            <a:ln w="12700" cap="flat">
              <a:solidFill>
                <a:srgbClr val="000000"/>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484" name="Shape 484"/>
            <p:cNvSpPr/>
            <p:nvPr/>
          </p:nvSpPr>
          <p:spPr>
            <a:xfrm>
              <a:off x="1730160" y="163289"/>
              <a:ext cx="535107" cy="58739"/>
            </a:xfrm>
            <a:prstGeom prst="line">
              <a:avLst/>
            </a:prstGeom>
            <a:noFill/>
            <a:ln w="12700" cap="flat">
              <a:solidFill>
                <a:srgbClr val="000000"/>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485" name="Shape 485"/>
            <p:cNvSpPr/>
            <p:nvPr/>
          </p:nvSpPr>
          <p:spPr>
            <a:xfrm flipV="1">
              <a:off x="1728433" y="612550"/>
              <a:ext cx="530483" cy="276450"/>
            </a:xfrm>
            <a:prstGeom prst="line">
              <a:avLst/>
            </a:prstGeom>
            <a:noFill/>
            <a:ln w="12700" cap="flat">
              <a:solidFill>
                <a:srgbClr val="000000"/>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pic>
          <p:nvPicPr>
            <p:cNvPr id="486" name="image32.png"/>
            <p:cNvPicPr/>
            <p:nvPr/>
          </p:nvPicPr>
          <p:blipFill>
            <a:blip r:embed="rId10">
              <a:extLst/>
            </a:blip>
            <a:stretch>
              <a:fillRect/>
            </a:stretch>
          </p:blipFill>
          <p:spPr>
            <a:xfrm>
              <a:off x="0" y="9831"/>
              <a:ext cx="1728574" cy="1728193"/>
            </a:xfrm>
            <a:prstGeom prst="rect">
              <a:avLst/>
            </a:prstGeom>
            <a:ln w="19050" cap="flat">
              <a:solidFill>
                <a:srgbClr val="000000"/>
              </a:solidFill>
              <a:prstDash val="solid"/>
              <a:miter lim="800000"/>
            </a:ln>
            <a:effectLst/>
          </p:spPr>
        </p:pic>
      </p:grpSp>
      <p:sp>
        <p:nvSpPr>
          <p:cNvPr id="488" name="Shape 488"/>
          <p:cNvSpPr/>
          <p:nvPr/>
        </p:nvSpPr>
        <p:spPr>
          <a:xfrm>
            <a:off x="5323773" y="5059459"/>
            <a:ext cx="722373" cy="2642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200">
                <a:latin typeface="Arial"/>
                <a:ea typeface="Arial"/>
                <a:cs typeface="Arial"/>
                <a:sym typeface="Arial"/>
              </a:defRPr>
            </a:lvl1pPr>
          </a:lstStyle>
          <a:p>
            <a:pPr lvl="0">
              <a:defRPr sz="1800"/>
            </a:pPr>
            <a:r>
              <a:rPr sz="1200"/>
              <a:t>Palmitoyl</a:t>
            </a:r>
          </a:p>
        </p:txBody>
      </p:sp>
      <p:sp>
        <p:nvSpPr>
          <p:cNvPr id="489" name="Shape 489"/>
          <p:cNvSpPr/>
          <p:nvPr/>
        </p:nvSpPr>
        <p:spPr>
          <a:xfrm>
            <a:off x="5058855" y="5978621"/>
            <a:ext cx="1647071" cy="49202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r>
              <a:rPr sz="1400">
                <a:solidFill>
                  <a:srgbClr val="0000FF"/>
                </a:solidFill>
                <a:latin typeface="Arial"/>
                <a:ea typeface="Arial"/>
                <a:cs typeface="Arial"/>
                <a:sym typeface="Arial"/>
              </a:rPr>
              <a:t>Monlezun, 2015</a:t>
            </a:r>
            <a:endParaRPr sz="1400">
              <a:solidFill>
                <a:srgbClr val="0000FF"/>
              </a:solidFill>
              <a:latin typeface="Arial"/>
              <a:ea typeface="Arial"/>
              <a:cs typeface="Arial"/>
              <a:sym typeface="Arial"/>
            </a:endParaRPr>
          </a:p>
          <a:p>
            <a:pPr lvl="0" algn="ctr"/>
            <a:r>
              <a:rPr sz="1400">
                <a:solidFill>
                  <a:srgbClr val="0000FF"/>
                </a:solidFill>
                <a:latin typeface="Arial"/>
                <a:ea typeface="Arial"/>
                <a:cs typeface="Arial"/>
                <a:sym typeface="Arial"/>
              </a:rPr>
              <a:t>Frontiers Microbiol </a:t>
            </a:r>
          </a:p>
        </p:txBody>
      </p:sp>
      <p:sp>
        <p:nvSpPr>
          <p:cNvPr id="490" name="Shape 490"/>
          <p:cNvSpPr/>
          <p:nvPr/>
        </p:nvSpPr>
        <p:spPr>
          <a:xfrm>
            <a:off x="153988" y="4085770"/>
            <a:ext cx="4355192" cy="200225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marL="354013" indent="-342901"/>
            <a:r>
              <a:rPr sz="1600">
                <a:solidFill>
                  <a:srgbClr val="090AFF"/>
                </a:solidFill>
                <a:latin typeface="Arial"/>
                <a:ea typeface="Arial"/>
                <a:cs typeface="Arial"/>
                <a:sym typeface="Arial"/>
              </a:rPr>
              <a:t>Use of fluorophores to identify which site is  occupied on the N-terminal cysteine</a:t>
            </a:r>
            <a:endParaRPr sz="1600">
              <a:solidFill>
                <a:srgbClr val="090AFF"/>
              </a:solidFill>
              <a:latin typeface="Arial"/>
              <a:ea typeface="Arial"/>
              <a:cs typeface="Arial"/>
              <a:sym typeface="Arial"/>
            </a:endParaRPr>
          </a:p>
          <a:p>
            <a:pPr lvl="0" marL="354013" indent="-342901"/>
            <a:r>
              <a:rPr sz="1600">
                <a:solidFill>
                  <a:srgbClr val="090AFF"/>
                </a:solidFill>
                <a:latin typeface="Arial"/>
                <a:ea typeface="Arial"/>
                <a:cs typeface="Arial"/>
                <a:sym typeface="Arial"/>
              </a:rPr>
              <a:t>      (revelation on our UV transilluminator)</a:t>
            </a:r>
            <a:endParaRPr sz="1600">
              <a:solidFill>
                <a:srgbClr val="090AFF"/>
              </a:solidFill>
              <a:latin typeface="Arial"/>
              <a:ea typeface="Arial"/>
              <a:cs typeface="Arial"/>
              <a:sym typeface="Arial"/>
            </a:endParaRPr>
          </a:p>
          <a:p>
            <a:pPr lvl="0" marL="354013" indent="-342901"/>
            <a:r>
              <a:rPr sz="1400">
                <a:latin typeface="Arial"/>
                <a:ea typeface="Arial"/>
                <a:cs typeface="Arial"/>
                <a:sym typeface="Arial"/>
              </a:rPr>
              <a:t>    4-chloro-7-nitrobenzofurazan (NBD- Cl) that reacts with N-terminal amines (</a:t>
            </a:r>
            <a:r>
              <a:rPr sz="1400"/>
              <a:t>λ </a:t>
            </a:r>
            <a:r>
              <a:rPr sz="1400">
                <a:latin typeface="Arial"/>
                <a:ea typeface="Arial"/>
                <a:cs typeface="Arial"/>
                <a:sym typeface="Arial"/>
              </a:rPr>
              <a:t>= 475 nm</a:t>
            </a:r>
            <a:r>
              <a:rPr sz="1400">
                <a:latin typeface="Arial"/>
                <a:ea typeface="Arial"/>
                <a:cs typeface="Arial"/>
                <a:sym typeface="Arial"/>
              </a:rPr>
              <a:t>)</a:t>
            </a:r>
            <a:endParaRPr sz="1400">
              <a:latin typeface="Arial"/>
              <a:ea typeface="Arial"/>
              <a:cs typeface="Arial"/>
              <a:sym typeface="Arial"/>
            </a:endParaRPr>
          </a:p>
          <a:p>
            <a:pPr lvl="0" marL="354013" indent="-342901"/>
            <a:r>
              <a:rPr i="1" sz="1400">
                <a:latin typeface="Arial"/>
                <a:ea typeface="Arial"/>
                <a:cs typeface="Arial"/>
                <a:sym typeface="Arial"/>
              </a:rPr>
              <a:t>   N </a:t>
            </a:r>
            <a:r>
              <a:rPr sz="1400">
                <a:latin typeface="Arial"/>
                <a:ea typeface="Arial"/>
                <a:cs typeface="Arial"/>
                <a:sym typeface="Arial"/>
              </a:rPr>
              <a:t>-(2- Methanethiosulfonylethyl)-7- methoxycoumarin-4-acetamide (MTS-EMCA) that covalently attaches to a reduced cysteine via a disulfide bond </a:t>
            </a:r>
            <a:r>
              <a:rPr sz="1400"/>
              <a:t>(λ </a:t>
            </a:r>
            <a:r>
              <a:rPr sz="1400">
                <a:latin typeface="Arial"/>
                <a:ea typeface="Arial"/>
                <a:cs typeface="Arial"/>
                <a:sym typeface="Arial"/>
              </a:rPr>
              <a:t>= 312 nm) </a:t>
            </a:r>
          </a:p>
        </p:txBody>
      </p:sp>
      <p:sp>
        <p:nvSpPr>
          <p:cNvPr id="491" name="Shape 491"/>
          <p:cNvSpPr/>
          <p:nvPr/>
        </p:nvSpPr>
        <p:spPr>
          <a:xfrm>
            <a:off x="153987" y="6180883"/>
            <a:ext cx="3797063" cy="313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a:solidFill>
                  <a:srgbClr val="090AFF"/>
                </a:solidFill>
                <a:latin typeface="Arial"/>
                <a:ea typeface="Arial"/>
                <a:cs typeface="Arial"/>
                <a:sym typeface="Arial"/>
              </a:defRPr>
            </a:lvl1pPr>
          </a:lstStyle>
          <a:p>
            <a:pPr lvl="0">
              <a:defRPr sz="1800">
                <a:solidFill>
                  <a:srgbClr val="000000"/>
                </a:solidFill>
              </a:defRPr>
            </a:pPr>
            <a:r>
              <a:rPr sz="1600">
                <a:solidFill>
                  <a:srgbClr val="090AFF"/>
                </a:solidFill>
              </a:rPr>
              <a:t>Mass analysis by 3P5 plateform (Cochin)</a:t>
            </a:r>
          </a:p>
        </p:txBody>
      </p:sp>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3" name="Shape 493"/>
          <p:cNvSpPr/>
          <p:nvPr/>
        </p:nvSpPr>
        <p:spPr>
          <a:xfrm>
            <a:off x="119785" y="932589"/>
            <a:ext cx="8870328" cy="1"/>
          </a:xfrm>
          <a:prstGeom prst="line">
            <a:avLst/>
          </a:prstGeom>
          <a:ln w="38100">
            <a:solidFill>
              <a:srgbClr val="9A9A9A"/>
            </a:solidFill>
            <a:round/>
          </a:ln>
        </p:spPr>
        <p:txBody>
          <a:bodyPr lIns="0" tIns="0" rIns="0" bIns="0"/>
          <a:lstStyle/>
          <a:p>
            <a:pPr lvl="0" defTabSz="457200">
              <a:defRPr sz="1200">
                <a:latin typeface="+mj-lt"/>
                <a:ea typeface="+mj-ea"/>
                <a:cs typeface="+mj-cs"/>
                <a:sym typeface="Helvetica"/>
              </a:defRPr>
            </a:pPr>
          </a:p>
        </p:txBody>
      </p:sp>
      <p:grpSp>
        <p:nvGrpSpPr>
          <p:cNvPr id="497" name="Group 497"/>
          <p:cNvGrpSpPr/>
          <p:nvPr/>
        </p:nvGrpSpPr>
        <p:grpSpPr>
          <a:xfrm>
            <a:off x="7766611" y="172830"/>
            <a:ext cx="1223500" cy="759903"/>
            <a:chOff x="0" y="0"/>
            <a:chExt cx="1223499" cy="759902"/>
          </a:xfrm>
        </p:grpSpPr>
        <p:pic>
          <p:nvPicPr>
            <p:cNvPr id="494" name="image5.png"/>
            <p:cNvPicPr/>
            <p:nvPr/>
          </p:nvPicPr>
          <p:blipFill>
            <a:blip r:embed="rId2">
              <a:extLst/>
            </a:blip>
            <a:stretch>
              <a:fillRect/>
            </a:stretch>
          </p:blipFill>
          <p:spPr>
            <a:xfrm>
              <a:off x="-1" y="104042"/>
              <a:ext cx="598066" cy="408865"/>
            </a:xfrm>
            <a:prstGeom prst="rect">
              <a:avLst/>
            </a:prstGeom>
            <a:ln w="12700" cap="flat">
              <a:noFill/>
              <a:miter lim="400000"/>
            </a:ln>
            <a:effectLst/>
          </p:spPr>
        </p:pic>
        <p:pic>
          <p:nvPicPr>
            <p:cNvPr id="495" name="image6.png"/>
            <p:cNvPicPr/>
            <p:nvPr/>
          </p:nvPicPr>
          <p:blipFill>
            <a:blip r:embed="rId3">
              <a:extLst/>
            </a:blip>
            <a:stretch>
              <a:fillRect/>
            </a:stretch>
          </p:blipFill>
          <p:spPr>
            <a:xfrm>
              <a:off x="717630" y="0"/>
              <a:ext cx="505869" cy="505869"/>
            </a:xfrm>
            <a:prstGeom prst="rect">
              <a:avLst/>
            </a:prstGeom>
            <a:ln w="12700" cap="flat">
              <a:noFill/>
              <a:miter lim="400000"/>
            </a:ln>
            <a:effectLst/>
          </p:spPr>
        </p:pic>
        <p:pic>
          <p:nvPicPr>
            <p:cNvPr id="496" name="image4.tif"/>
            <p:cNvPicPr/>
            <p:nvPr/>
          </p:nvPicPr>
          <p:blipFill>
            <a:blip r:embed="rId4">
              <a:extLst/>
            </a:blip>
            <a:stretch>
              <a:fillRect/>
            </a:stretch>
          </p:blipFill>
          <p:spPr>
            <a:xfrm>
              <a:off x="438362" y="376682"/>
              <a:ext cx="698008" cy="383221"/>
            </a:xfrm>
            <a:prstGeom prst="rect">
              <a:avLst/>
            </a:prstGeom>
            <a:ln w="12700" cap="flat">
              <a:noFill/>
              <a:miter lim="400000"/>
            </a:ln>
            <a:effectLst/>
          </p:spPr>
        </p:pic>
      </p:grpSp>
      <p:grpSp>
        <p:nvGrpSpPr>
          <p:cNvPr id="513" name="Group 513"/>
          <p:cNvGrpSpPr/>
          <p:nvPr/>
        </p:nvGrpSpPr>
        <p:grpSpPr>
          <a:xfrm>
            <a:off x="152399" y="76199"/>
            <a:ext cx="1219202" cy="685802"/>
            <a:chOff x="0" y="0"/>
            <a:chExt cx="1219200" cy="685800"/>
          </a:xfrm>
        </p:grpSpPr>
        <p:grpSp>
          <p:nvGrpSpPr>
            <p:cNvPr id="501" name="Group 501"/>
            <p:cNvGrpSpPr/>
            <p:nvPr/>
          </p:nvGrpSpPr>
          <p:grpSpPr>
            <a:xfrm>
              <a:off x="487679" y="-1"/>
              <a:ext cx="243841" cy="385764"/>
              <a:chOff x="0" y="0"/>
              <a:chExt cx="243840" cy="385762"/>
            </a:xfrm>
          </p:grpSpPr>
          <p:sp>
            <p:nvSpPr>
              <p:cNvPr id="498" name="Shape 498"/>
              <p:cNvSpPr/>
              <p:nvPr/>
            </p:nvSpPr>
            <p:spPr>
              <a:xfrm>
                <a:off x="-1" y="-1"/>
                <a:ext cx="243841" cy="3857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120"/>
                    </a:moveTo>
                    <a:cubicBezTo>
                      <a:pt x="0" y="2292"/>
                      <a:pt x="4835" y="0"/>
                      <a:pt x="10800" y="0"/>
                    </a:cubicBezTo>
                    <a:cubicBezTo>
                      <a:pt x="16765" y="0"/>
                      <a:pt x="21600" y="2292"/>
                      <a:pt x="21600" y="5120"/>
                    </a:cubicBezTo>
                    <a:lnTo>
                      <a:pt x="21600" y="16480"/>
                    </a:lnTo>
                    <a:cubicBezTo>
                      <a:pt x="21600" y="19308"/>
                      <a:pt x="16765" y="21600"/>
                      <a:pt x="10800" y="21600"/>
                    </a:cubicBezTo>
                    <a:cubicBezTo>
                      <a:pt x="4835" y="21600"/>
                      <a:pt x="0" y="19308"/>
                      <a:pt x="0" y="16480"/>
                    </a:cubicBezTo>
                    <a:close/>
                  </a:path>
                </a:pathLst>
              </a:custGeom>
              <a:gradFill flip="none" rotWithShape="1">
                <a:gsLst>
                  <a:gs pos="0">
                    <a:srgbClr val="030B76"/>
                  </a:gs>
                  <a:gs pos="50000">
                    <a:srgbClr val="0717FF"/>
                  </a:gs>
                  <a:gs pos="100000">
                    <a:srgbClr val="030B76"/>
                  </a:gs>
                </a:gsLst>
                <a:lin ang="0" scaled="0"/>
              </a:gradFill>
              <a:ln w="12700" cap="flat">
                <a:noFill/>
                <a:miter lim="400000"/>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sp>
            <p:nvSpPr>
              <p:cNvPr id="499" name="Shape 499"/>
              <p:cNvSpPr/>
              <p:nvPr/>
            </p:nvSpPr>
            <p:spPr>
              <a:xfrm>
                <a:off x="-1" y="-1"/>
                <a:ext cx="243841" cy="1828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FF">
                  <a:alpha val="40000"/>
                </a:srgbClr>
              </a:solidFill>
              <a:ln w="12700" cap="flat">
                <a:noFill/>
                <a:miter lim="400000"/>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sp>
            <p:nvSpPr>
              <p:cNvPr id="500" name="Shape 500"/>
              <p:cNvSpPr/>
              <p:nvPr/>
            </p:nvSpPr>
            <p:spPr>
              <a:xfrm>
                <a:off x="-1" y="-1"/>
                <a:ext cx="243841" cy="3857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120"/>
                    </a:moveTo>
                    <a:cubicBezTo>
                      <a:pt x="21600" y="7948"/>
                      <a:pt x="16765" y="10240"/>
                      <a:pt x="10800" y="10240"/>
                    </a:cubicBezTo>
                    <a:cubicBezTo>
                      <a:pt x="4835" y="10240"/>
                      <a:pt x="0" y="7948"/>
                      <a:pt x="0" y="5120"/>
                    </a:cubicBezTo>
                    <a:cubicBezTo>
                      <a:pt x="0" y="2292"/>
                      <a:pt x="4835" y="0"/>
                      <a:pt x="10800" y="0"/>
                    </a:cubicBezTo>
                    <a:cubicBezTo>
                      <a:pt x="16765" y="0"/>
                      <a:pt x="21600" y="2292"/>
                      <a:pt x="21600" y="5120"/>
                    </a:cubicBezTo>
                    <a:lnTo>
                      <a:pt x="21600" y="16480"/>
                    </a:lnTo>
                    <a:cubicBezTo>
                      <a:pt x="21600" y="19308"/>
                      <a:pt x="16765" y="21600"/>
                      <a:pt x="10800" y="21600"/>
                    </a:cubicBezTo>
                    <a:cubicBezTo>
                      <a:pt x="4835" y="21600"/>
                      <a:pt x="0" y="19308"/>
                      <a:pt x="0" y="16480"/>
                    </a:cubicBezTo>
                    <a:lnTo>
                      <a:pt x="0" y="5120"/>
                    </a:lnTo>
                  </a:path>
                </a:pathLst>
              </a:custGeom>
              <a:noFill/>
              <a:ln w="9525" cap="flat">
                <a:solidFill>
                  <a:srgbClr val="000000"/>
                </a:solidFill>
                <a:prstDash val="solid"/>
                <a:round/>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grpSp>
        <p:sp>
          <p:nvSpPr>
            <p:cNvPr id="502" name="Shape 502"/>
            <p:cNvSpPr/>
            <p:nvPr/>
          </p:nvSpPr>
          <p:spPr>
            <a:xfrm>
              <a:off x="-1" y="128587"/>
              <a:ext cx="487681"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503" name="Shape 503"/>
            <p:cNvSpPr/>
            <p:nvPr/>
          </p:nvSpPr>
          <p:spPr>
            <a:xfrm>
              <a:off x="-1" y="171450"/>
              <a:ext cx="487681"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504" name="Shape 504"/>
            <p:cNvSpPr/>
            <p:nvPr/>
          </p:nvSpPr>
          <p:spPr>
            <a:xfrm>
              <a:off x="731519" y="128587"/>
              <a:ext cx="487682"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505" name="Shape 505"/>
            <p:cNvSpPr/>
            <p:nvPr/>
          </p:nvSpPr>
          <p:spPr>
            <a:xfrm>
              <a:off x="731519" y="171450"/>
              <a:ext cx="487682"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506" name="Shape 506"/>
            <p:cNvSpPr/>
            <p:nvPr/>
          </p:nvSpPr>
          <p:spPr>
            <a:xfrm>
              <a:off x="-1" y="514350"/>
              <a:ext cx="487681"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507" name="Shape 507"/>
            <p:cNvSpPr/>
            <p:nvPr/>
          </p:nvSpPr>
          <p:spPr>
            <a:xfrm>
              <a:off x="-1" y="557212"/>
              <a:ext cx="487681"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508" name="Shape 508"/>
            <p:cNvSpPr/>
            <p:nvPr/>
          </p:nvSpPr>
          <p:spPr>
            <a:xfrm>
              <a:off x="731519" y="514350"/>
              <a:ext cx="487682"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509" name="Shape 509"/>
            <p:cNvSpPr/>
            <p:nvPr/>
          </p:nvSpPr>
          <p:spPr>
            <a:xfrm>
              <a:off x="731519" y="557212"/>
              <a:ext cx="487682"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510" name="Shape 510"/>
            <p:cNvSpPr/>
            <p:nvPr/>
          </p:nvSpPr>
          <p:spPr>
            <a:xfrm>
              <a:off x="406400" y="385762"/>
              <a:ext cx="406400" cy="30003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000000"/>
              </a:solidFill>
              <a:prstDash val="solid"/>
              <a:round/>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sp>
          <p:nvSpPr>
            <p:cNvPr id="511" name="Shape 511"/>
            <p:cNvSpPr/>
            <p:nvPr/>
          </p:nvSpPr>
          <p:spPr>
            <a:xfrm>
              <a:off x="406399" y="214312"/>
              <a:ext cx="81281" cy="342901"/>
            </a:xfrm>
            <a:prstGeom prst="rect">
              <a:avLst/>
            </a:prstGeom>
            <a:noFill/>
            <a:ln w="9525" cap="flat">
              <a:solidFill>
                <a:srgbClr val="000000"/>
              </a:solidFill>
              <a:prstDash val="solid"/>
              <a:miter lim="800000"/>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sp>
          <p:nvSpPr>
            <p:cNvPr id="512" name="Shape 512"/>
            <p:cNvSpPr/>
            <p:nvPr/>
          </p:nvSpPr>
          <p:spPr>
            <a:xfrm>
              <a:off x="731520" y="214312"/>
              <a:ext cx="81281" cy="342901"/>
            </a:xfrm>
            <a:prstGeom prst="rect">
              <a:avLst/>
            </a:prstGeom>
            <a:noFill/>
            <a:ln w="9525" cap="flat">
              <a:solidFill>
                <a:srgbClr val="000000"/>
              </a:solidFill>
              <a:prstDash val="solid"/>
              <a:miter lim="800000"/>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grpSp>
      <p:sp>
        <p:nvSpPr>
          <p:cNvPr id="514" name="Shape 514"/>
          <p:cNvSpPr/>
          <p:nvPr/>
        </p:nvSpPr>
        <p:spPr>
          <a:xfrm>
            <a:off x="260659" y="914400"/>
            <a:ext cx="1652852"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800"/>
              </a:spcBef>
              <a:defRPr sz="1400" u="sng">
                <a:latin typeface="Arial"/>
                <a:ea typeface="Arial"/>
                <a:cs typeface="Arial"/>
                <a:sym typeface="Arial"/>
              </a:defRPr>
            </a:lvl1pPr>
          </a:lstStyle>
          <a:p>
            <a:pPr lvl="0">
              <a:defRPr sz="1800" u="none"/>
            </a:pPr>
            <a:r>
              <a:rPr sz="1400" u="sng"/>
              <a:t>Initial state: closed</a:t>
            </a:r>
          </a:p>
        </p:txBody>
      </p:sp>
      <p:sp>
        <p:nvSpPr>
          <p:cNvPr id="515" name="Shape 515"/>
          <p:cNvSpPr/>
          <p:nvPr/>
        </p:nvSpPr>
        <p:spPr>
          <a:xfrm>
            <a:off x="3981450" y="914400"/>
            <a:ext cx="1504950"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800"/>
              </a:spcBef>
              <a:defRPr sz="1400" u="sng">
                <a:latin typeface="Arial"/>
                <a:ea typeface="Arial"/>
                <a:cs typeface="Arial"/>
                <a:sym typeface="Arial"/>
              </a:defRPr>
            </a:lvl1pPr>
          </a:lstStyle>
          <a:p>
            <a:pPr lvl="0">
              <a:defRPr sz="1800" u="none"/>
            </a:pPr>
            <a:r>
              <a:rPr sz="1400" u="sng"/>
              <a:t>final state: open</a:t>
            </a:r>
          </a:p>
        </p:txBody>
      </p:sp>
      <p:sp>
        <p:nvSpPr>
          <p:cNvPr id="516" name="Shape 516"/>
          <p:cNvSpPr/>
          <p:nvPr/>
        </p:nvSpPr>
        <p:spPr>
          <a:xfrm>
            <a:off x="2362200" y="1217612"/>
            <a:ext cx="1143000" cy="28882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800"/>
              </a:spcBef>
              <a:defRPr sz="1400" u="sng">
                <a:latin typeface="Arial"/>
                <a:ea typeface="Arial"/>
                <a:cs typeface="Arial"/>
                <a:sym typeface="Arial"/>
              </a:defRPr>
            </a:lvl1pPr>
          </a:lstStyle>
          <a:p>
            <a:pPr lvl="0">
              <a:defRPr sz="1800" u="none"/>
            </a:pPr>
            <a:r>
              <a:rPr sz="1400" u="sng"/>
              <a:t>Twist Mode</a:t>
            </a:r>
          </a:p>
        </p:txBody>
      </p:sp>
      <p:sp>
        <p:nvSpPr>
          <p:cNvPr id="517" name="Shape 517"/>
          <p:cNvSpPr/>
          <p:nvPr/>
        </p:nvSpPr>
        <p:spPr>
          <a:xfrm>
            <a:off x="2197100" y="3783012"/>
            <a:ext cx="1524000" cy="28882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800"/>
              </a:spcBef>
              <a:defRPr sz="1400" u="sng">
                <a:latin typeface="Arial"/>
                <a:ea typeface="Arial"/>
                <a:cs typeface="Arial"/>
                <a:sym typeface="Arial"/>
              </a:defRPr>
            </a:lvl1pPr>
          </a:lstStyle>
          <a:p>
            <a:pPr lvl="0">
              <a:defRPr sz="1800" u="none"/>
            </a:pPr>
            <a:r>
              <a:rPr sz="1400" u="sng"/>
              <a:t>Extension Mode</a:t>
            </a:r>
          </a:p>
        </p:txBody>
      </p:sp>
      <p:sp>
        <p:nvSpPr>
          <p:cNvPr id="518" name="Shape 518"/>
          <p:cNvSpPr/>
          <p:nvPr/>
        </p:nvSpPr>
        <p:spPr>
          <a:xfrm>
            <a:off x="7239000" y="876299"/>
            <a:ext cx="993091"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Times Roman"/>
                <a:ea typeface="Times Roman"/>
                <a:cs typeface="Times Roman"/>
                <a:sym typeface="Times Roman"/>
              </a:defRPr>
            </a:lvl1pPr>
          </a:lstStyle>
          <a:p>
            <a:pPr lvl="0"/>
            <a:r>
              <a:t>morphing</a:t>
            </a:r>
          </a:p>
        </p:txBody>
      </p:sp>
      <p:pic>
        <p:nvPicPr>
          <p:cNvPr id="519" name="image33.png"/>
          <p:cNvPicPr/>
          <p:nvPr/>
        </p:nvPicPr>
        <p:blipFill>
          <a:blip r:embed="rId5">
            <a:extLst/>
          </a:blip>
          <a:stretch>
            <a:fillRect/>
          </a:stretch>
        </p:blipFill>
        <p:spPr>
          <a:xfrm>
            <a:off x="2295525" y="1600200"/>
            <a:ext cx="1133475" cy="2133600"/>
          </a:xfrm>
          <a:prstGeom prst="rect">
            <a:avLst/>
          </a:prstGeom>
          <a:ln w="12700">
            <a:miter lim="400000"/>
          </a:ln>
        </p:spPr>
      </p:pic>
      <p:pic>
        <p:nvPicPr>
          <p:cNvPr id="520" name="image34.png"/>
          <p:cNvPicPr/>
          <p:nvPr/>
        </p:nvPicPr>
        <p:blipFill>
          <a:blip r:embed="rId6">
            <a:extLst/>
          </a:blip>
          <a:stretch>
            <a:fillRect/>
          </a:stretch>
        </p:blipFill>
        <p:spPr>
          <a:xfrm>
            <a:off x="2362200" y="4191000"/>
            <a:ext cx="1058863" cy="2286000"/>
          </a:xfrm>
          <a:prstGeom prst="rect">
            <a:avLst/>
          </a:prstGeom>
          <a:ln w="12700">
            <a:miter lim="400000"/>
          </a:ln>
        </p:spPr>
      </p:pic>
      <p:pic>
        <p:nvPicPr>
          <p:cNvPr id="521" name="image35.png"/>
          <p:cNvPicPr/>
          <p:nvPr/>
        </p:nvPicPr>
        <p:blipFill>
          <a:blip r:embed="rId7">
            <a:extLst/>
          </a:blip>
          <a:stretch>
            <a:fillRect/>
          </a:stretch>
        </p:blipFill>
        <p:spPr>
          <a:xfrm>
            <a:off x="358775" y="2590800"/>
            <a:ext cx="1295400" cy="2414589"/>
          </a:xfrm>
          <a:prstGeom prst="rect">
            <a:avLst/>
          </a:prstGeom>
          <a:ln w="12700">
            <a:miter lim="400000"/>
          </a:ln>
        </p:spPr>
      </p:pic>
      <p:pic>
        <p:nvPicPr>
          <p:cNvPr id="522" name="image36.png"/>
          <p:cNvPicPr/>
          <p:nvPr/>
        </p:nvPicPr>
        <p:blipFill>
          <a:blip r:embed="rId8">
            <a:extLst/>
          </a:blip>
          <a:stretch>
            <a:fillRect/>
          </a:stretch>
        </p:blipFill>
        <p:spPr>
          <a:xfrm>
            <a:off x="3962400" y="2590800"/>
            <a:ext cx="1219200" cy="2484439"/>
          </a:xfrm>
          <a:prstGeom prst="rect">
            <a:avLst/>
          </a:prstGeom>
          <a:ln w="12700">
            <a:miter lim="400000"/>
          </a:ln>
        </p:spPr>
      </p:pic>
      <p:sp>
        <p:nvSpPr>
          <p:cNvPr id="523" name="Shape 523"/>
          <p:cNvSpPr/>
          <p:nvPr/>
        </p:nvSpPr>
        <p:spPr>
          <a:xfrm>
            <a:off x="3657539" y="2590800"/>
            <a:ext cx="400111" cy="17112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800"/>
              </a:spcBef>
              <a:defRPr sz="1400" u="sng">
                <a:latin typeface="Arial"/>
                <a:ea typeface="Arial"/>
                <a:cs typeface="Arial"/>
                <a:sym typeface="Arial"/>
              </a:defRPr>
            </a:lvl1pPr>
          </a:lstStyle>
          <a:p>
            <a:pPr lvl="0">
              <a:defRPr sz="1800" u="none"/>
            </a:pPr>
            <a:r>
              <a:rPr sz="1400" u="sng"/>
              <a:t>weighted sum of vectors</a:t>
            </a:r>
          </a:p>
        </p:txBody>
      </p:sp>
      <p:pic>
        <p:nvPicPr>
          <p:cNvPr id="524" name="image37.png"/>
          <p:cNvPicPr/>
          <p:nvPr/>
        </p:nvPicPr>
        <p:blipFill>
          <a:blip r:embed="rId9">
            <a:extLst/>
          </a:blip>
          <a:stretch>
            <a:fillRect/>
          </a:stretch>
        </p:blipFill>
        <p:spPr>
          <a:xfrm>
            <a:off x="4103687" y="1371600"/>
            <a:ext cx="1154113" cy="1143000"/>
          </a:xfrm>
          <a:prstGeom prst="rect">
            <a:avLst/>
          </a:prstGeom>
          <a:ln w="12700">
            <a:miter lim="400000"/>
          </a:ln>
        </p:spPr>
      </p:pic>
      <p:pic>
        <p:nvPicPr>
          <p:cNvPr id="525" name="image38.png"/>
          <p:cNvPicPr/>
          <p:nvPr/>
        </p:nvPicPr>
        <p:blipFill>
          <a:blip r:embed="rId10">
            <a:extLst/>
          </a:blip>
          <a:stretch>
            <a:fillRect/>
          </a:stretch>
        </p:blipFill>
        <p:spPr>
          <a:xfrm>
            <a:off x="3962400" y="5181600"/>
            <a:ext cx="1219200" cy="1166813"/>
          </a:xfrm>
          <a:prstGeom prst="rect">
            <a:avLst/>
          </a:prstGeom>
          <a:ln w="12700">
            <a:miter lim="400000"/>
          </a:ln>
        </p:spPr>
      </p:pic>
      <p:sp>
        <p:nvSpPr>
          <p:cNvPr id="526" name="Shape 526"/>
          <p:cNvSpPr/>
          <p:nvPr/>
        </p:nvSpPr>
        <p:spPr>
          <a:xfrm>
            <a:off x="4837112" y="1293812"/>
            <a:ext cx="609601" cy="28882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atin typeface="Arial"/>
                <a:ea typeface="Arial"/>
                <a:cs typeface="Arial"/>
                <a:sym typeface="Arial"/>
              </a:defRPr>
            </a:lvl1pPr>
          </a:lstStyle>
          <a:p>
            <a:pPr lvl="0">
              <a:defRPr sz="1800"/>
            </a:pPr>
            <a:r>
              <a:rPr sz="1400"/>
              <a:t>8 Å</a:t>
            </a:r>
          </a:p>
        </p:txBody>
      </p:sp>
      <p:sp>
        <p:nvSpPr>
          <p:cNvPr id="527" name="Shape 527"/>
          <p:cNvSpPr/>
          <p:nvPr/>
        </p:nvSpPr>
        <p:spPr>
          <a:xfrm>
            <a:off x="4130909" y="5812104"/>
            <a:ext cx="609601"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atin typeface="Arial"/>
                <a:ea typeface="Arial"/>
                <a:cs typeface="Arial"/>
                <a:sym typeface="Arial"/>
              </a:defRPr>
            </a:lvl1pPr>
          </a:lstStyle>
          <a:p>
            <a:pPr lvl="0">
              <a:defRPr sz="1800"/>
            </a:pPr>
            <a:r>
              <a:rPr sz="1400"/>
              <a:t>4 Å</a:t>
            </a:r>
          </a:p>
        </p:txBody>
      </p:sp>
      <p:pic>
        <p:nvPicPr>
          <p:cNvPr id="528" name="image39.png"/>
          <p:cNvPicPr/>
          <p:nvPr/>
        </p:nvPicPr>
        <p:blipFill>
          <a:blip r:embed="rId11">
            <a:extLst/>
          </a:blip>
          <a:stretch>
            <a:fillRect/>
          </a:stretch>
        </p:blipFill>
        <p:spPr>
          <a:xfrm>
            <a:off x="446087" y="1295400"/>
            <a:ext cx="1219201" cy="1233488"/>
          </a:xfrm>
          <a:prstGeom prst="rect">
            <a:avLst/>
          </a:prstGeom>
          <a:ln w="12700">
            <a:miter lim="400000"/>
          </a:ln>
        </p:spPr>
      </p:pic>
      <p:sp>
        <p:nvSpPr>
          <p:cNvPr id="529" name="Shape 529"/>
          <p:cNvSpPr/>
          <p:nvPr/>
        </p:nvSpPr>
        <p:spPr>
          <a:xfrm>
            <a:off x="406399" y="1346200"/>
            <a:ext cx="321617" cy="2888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latin typeface="Arial"/>
                <a:ea typeface="Arial"/>
                <a:cs typeface="Arial"/>
                <a:sym typeface="Arial"/>
              </a:defRPr>
            </a:lvl1pPr>
          </a:lstStyle>
          <a:p>
            <a:pPr lvl="0">
              <a:defRPr sz="1800"/>
            </a:pPr>
            <a:r>
              <a:rPr sz="1400"/>
              <a:t>2Å</a:t>
            </a:r>
          </a:p>
        </p:txBody>
      </p:sp>
      <p:pic>
        <p:nvPicPr>
          <p:cNvPr id="530" name="image40.png"/>
          <p:cNvPicPr/>
          <p:nvPr/>
        </p:nvPicPr>
        <p:blipFill>
          <a:blip r:embed="rId12">
            <a:extLst/>
          </a:blip>
          <a:stretch>
            <a:fillRect/>
          </a:stretch>
        </p:blipFill>
        <p:spPr>
          <a:xfrm>
            <a:off x="468312" y="5121275"/>
            <a:ext cx="1143001" cy="1225550"/>
          </a:xfrm>
          <a:prstGeom prst="rect">
            <a:avLst/>
          </a:prstGeom>
          <a:ln w="12700">
            <a:miter lim="400000"/>
          </a:ln>
        </p:spPr>
      </p:pic>
      <p:sp>
        <p:nvSpPr>
          <p:cNvPr id="531" name="Shape 531"/>
          <p:cNvSpPr/>
          <p:nvPr/>
        </p:nvSpPr>
        <p:spPr>
          <a:xfrm flipV="1">
            <a:off x="1752600" y="2362199"/>
            <a:ext cx="609601" cy="1295401"/>
          </a:xfrm>
          <a:prstGeom prst="line">
            <a:avLst/>
          </a:prstGeom>
          <a:ln w="12700">
            <a:solidFill>
              <a:srgbClr val="5B9BD5"/>
            </a:solidFill>
            <a:miter/>
            <a:tailEnd type="stealth"/>
          </a:ln>
        </p:spPr>
        <p:txBody>
          <a:bodyPr lIns="45719" rIns="45719"/>
          <a:lstStyle/>
          <a:p>
            <a:pPr lvl="0" defTabSz="457200">
              <a:defRPr sz="1200">
                <a:latin typeface="+mj-lt"/>
                <a:ea typeface="+mj-ea"/>
                <a:cs typeface="+mj-cs"/>
                <a:sym typeface="Helvetica"/>
              </a:defRPr>
            </a:pPr>
          </a:p>
        </p:txBody>
      </p:sp>
      <p:sp>
        <p:nvSpPr>
          <p:cNvPr id="532" name="Shape 532"/>
          <p:cNvSpPr/>
          <p:nvPr/>
        </p:nvSpPr>
        <p:spPr>
          <a:xfrm>
            <a:off x="1752600" y="3657600"/>
            <a:ext cx="609601" cy="1295401"/>
          </a:xfrm>
          <a:prstGeom prst="line">
            <a:avLst/>
          </a:prstGeom>
          <a:ln w="12700">
            <a:solidFill>
              <a:srgbClr val="5B9BD5"/>
            </a:solidFill>
            <a:miter/>
            <a:tailEnd type="stealth"/>
          </a:ln>
        </p:spPr>
        <p:txBody>
          <a:bodyPr lIns="45719" rIns="45719"/>
          <a:lstStyle/>
          <a:p>
            <a:pPr lvl="0" defTabSz="457200">
              <a:defRPr sz="1200">
                <a:latin typeface="+mj-lt"/>
                <a:ea typeface="+mj-ea"/>
                <a:cs typeface="+mj-cs"/>
                <a:sym typeface="Helvetica"/>
              </a:defRPr>
            </a:pPr>
          </a:p>
        </p:txBody>
      </p:sp>
      <p:sp>
        <p:nvSpPr>
          <p:cNvPr id="533" name="Shape 533"/>
          <p:cNvSpPr/>
          <p:nvPr/>
        </p:nvSpPr>
        <p:spPr>
          <a:xfrm>
            <a:off x="6934200" y="1295399"/>
            <a:ext cx="914400" cy="548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r>
              <a:rPr sz="1400">
                <a:solidFill>
                  <a:srgbClr val="E7E6E6"/>
                </a:solidFill>
                <a:latin typeface="Times Roman"/>
                <a:ea typeface="Times Roman"/>
                <a:cs typeface="Times Roman"/>
                <a:sym typeface="Times Roman"/>
              </a:rPr>
              <a:t>Fermé</a:t>
            </a:r>
            <a:r>
              <a:rPr sz="1400">
                <a:latin typeface="Times Roman"/>
                <a:ea typeface="Times Roman"/>
                <a:cs typeface="Times Roman"/>
                <a:sym typeface="Times Roman"/>
              </a:rPr>
              <a:t> =&gt;                  </a:t>
            </a:r>
            <a:endParaRPr sz="2400">
              <a:latin typeface="Times Roman"/>
              <a:ea typeface="Times Roman"/>
              <a:cs typeface="Times Roman"/>
              <a:sym typeface="Times Roman"/>
            </a:endParaRPr>
          </a:p>
          <a:p>
            <a:pPr lvl="0"/>
            <a:r>
              <a:rPr sz="1400">
                <a:solidFill>
                  <a:srgbClr val="44546A"/>
                </a:solidFill>
                <a:latin typeface="Times Roman"/>
                <a:ea typeface="Times Roman"/>
                <a:cs typeface="Times Roman"/>
                <a:sym typeface="Times Roman"/>
              </a:rPr>
              <a:t>ouvert</a:t>
            </a:r>
          </a:p>
        </p:txBody>
      </p:sp>
      <p:sp>
        <p:nvSpPr>
          <p:cNvPr id="534" name="Shape 534"/>
          <p:cNvSpPr/>
          <p:nvPr/>
        </p:nvSpPr>
        <p:spPr>
          <a:xfrm>
            <a:off x="4821930" y="4858120"/>
            <a:ext cx="1508126" cy="26425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latin typeface="Arial"/>
                <a:ea typeface="Arial"/>
                <a:cs typeface="Arial"/>
                <a:sym typeface="Arial"/>
              </a:defRPr>
            </a:lvl1pPr>
          </a:lstStyle>
          <a:p>
            <a:pPr lvl="0">
              <a:defRPr sz="1800"/>
            </a:pPr>
            <a:r>
              <a:rPr sz="1200"/>
              <a:t>Formation of a cleft</a:t>
            </a:r>
          </a:p>
        </p:txBody>
      </p:sp>
      <p:sp>
        <p:nvSpPr>
          <p:cNvPr id="535" name="Shape 535"/>
          <p:cNvSpPr/>
          <p:nvPr/>
        </p:nvSpPr>
        <p:spPr>
          <a:xfrm>
            <a:off x="5101640" y="5063340"/>
            <a:ext cx="1236926" cy="61985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latin typeface="Arial"/>
                <a:ea typeface="Arial"/>
                <a:cs typeface="Arial"/>
                <a:sym typeface="Arial"/>
              </a:defRPr>
            </a:lvl1pPr>
          </a:lstStyle>
          <a:p>
            <a:pPr lvl="0">
              <a:defRPr sz="1800"/>
            </a:pPr>
            <a:r>
              <a:rPr sz="1200"/>
              <a:t>Could it be MexA binding site ?</a:t>
            </a:r>
          </a:p>
        </p:txBody>
      </p:sp>
      <p:grpSp>
        <p:nvGrpSpPr>
          <p:cNvPr id="538" name="Group 538"/>
          <p:cNvGrpSpPr/>
          <p:nvPr/>
        </p:nvGrpSpPr>
        <p:grpSpPr>
          <a:xfrm>
            <a:off x="4872743" y="5064793"/>
            <a:ext cx="521348" cy="546711"/>
            <a:chOff x="0" y="0"/>
            <a:chExt cx="521346" cy="546709"/>
          </a:xfrm>
        </p:grpSpPr>
        <p:sp>
          <p:nvSpPr>
            <p:cNvPr id="536" name="Shape 536"/>
            <p:cNvSpPr/>
            <p:nvPr/>
          </p:nvSpPr>
          <p:spPr>
            <a:xfrm rot="2874065">
              <a:off x="177372" y="2103"/>
              <a:ext cx="208758" cy="4572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0"/>
                  </a:lnTo>
                  <a:cubicBezTo>
                    <a:pt x="11929" y="0"/>
                    <a:pt x="21600" y="9671"/>
                    <a:pt x="21600" y="21600"/>
                  </a:cubicBezTo>
                </a:path>
              </a:pathLst>
            </a:custGeom>
            <a:noFill/>
            <a:ln w="57150" cap="flat">
              <a:solidFill>
                <a:srgbClr val="5B9BD5"/>
              </a:solidFill>
              <a:prstDash val="solid"/>
              <a:round/>
            </a:ln>
            <a:effectLst>
              <a:outerShdw sx="100000" sy="100000" kx="0" ky="0" algn="b" rotWithShape="0" blurRad="38100" dist="20000" dir="5400000">
                <a:srgbClr val="000000">
                  <a:alpha val="37999"/>
                </a:srgbClr>
              </a:outerShdw>
            </a:effectLst>
          </p:spPr>
          <p:txBody>
            <a:bodyPr wrap="square" lIns="0" tIns="0" rIns="0" bIns="0" numCol="1" anchor="ctr">
              <a:noAutofit/>
            </a:bodyPr>
            <a:lstStyle/>
            <a:p>
              <a:pPr lvl="0">
                <a:defRPr sz="1200"/>
              </a:pPr>
            </a:p>
          </p:txBody>
        </p:sp>
        <p:sp>
          <p:nvSpPr>
            <p:cNvPr id="537" name="Shape 537"/>
            <p:cNvSpPr/>
            <p:nvPr/>
          </p:nvSpPr>
          <p:spPr>
            <a:xfrm rot="20473297">
              <a:off x="24694" y="340644"/>
              <a:ext cx="176213" cy="18256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70A6DB"/>
                </a:gs>
                <a:gs pos="50000">
                  <a:srgbClr val="559BDB"/>
                </a:gs>
                <a:gs pos="100000">
                  <a:srgbClr val="448AC9"/>
                </a:gs>
              </a:gsLst>
              <a:lin ang="5400000" scaled="0"/>
            </a:gradFill>
            <a:ln w="6350" cap="flat">
              <a:solidFill>
                <a:srgbClr val="5B9BD5"/>
              </a:solidFill>
              <a:prstDash val="solid"/>
              <a:miter lim="800000"/>
            </a:ln>
            <a:effectLst/>
          </p:spPr>
          <p:txBody>
            <a:bodyPr wrap="square" lIns="0" tIns="0" rIns="0" bIns="0" numCol="1" anchor="ctr">
              <a:noAutofit/>
            </a:bodyPr>
            <a:lstStyle/>
            <a:p>
              <a:pPr lvl="0">
                <a:defRPr sz="1200">
                  <a:solidFill>
                    <a:srgbClr val="FFFFFF"/>
                  </a:solidFill>
                </a:defRPr>
              </a:pPr>
            </a:p>
          </p:txBody>
        </p:sp>
      </p:grpSp>
      <p:pic>
        <p:nvPicPr>
          <p:cNvPr id="539" name="image41.png" descr="oprm_alpha.png"/>
          <p:cNvPicPr/>
          <p:nvPr/>
        </p:nvPicPr>
        <p:blipFill>
          <a:blip r:embed="rId13">
            <a:extLst/>
          </a:blip>
          <a:stretch>
            <a:fillRect/>
          </a:stretch>
        </p:blipFill>
        <p:spPr>
          <a:xfrm>
            <a:off x="7162800" y="5410200"/>
            <a:ext cx="1371600" cy="1371600"/>
          </a:xfrm>
          <a:prstGeom prst="rect">
            <a:avLst/>
          </a:prstGeom>
          <a:ln w="12700">
            <a:miter lim="400000"/>
          </a:ln>
        </p:spPr>
      </p:pic>
      <p:pic>
        <p:nvPicPr>
          <p:cNvPr id="540" name="image42.png" descr="oprm_beta.png"/>
          <p:cNvPicPr/>
          <p:nvPr/>
        </p:nvPicPr>
        <p:blipFill>
          <a:blip r:embed="rId14">
            <a:extLst/>
          </a:blip>
          <a:stretch>
            <a:fillRect/>
          </a:stretch>
        </p:blipFill>
        <p:spPr>
          <a:xfrm>
            <a:off x="7210425" y="1114425"/>
            <a:ext cx="1247775" cy="1247775"/>
          </a:xfrm>
          <a:prstGeom prst="rect">
            <a:avLst/>
          </a:prstGeom>
          <a:ln w="12700">
            <a:miter lim="400000"/>
          </a:ln>
        </p:spPr>
      </p:pic>
      <p:sp>
        <p:nvSpPr>
          <p:cNvPr id="541" name="Shape 541"/>
          <p:cNvSpPr/>
          <p:nvPr/>
        </p:nvSpPr>
        <p:spPr>
          <a:xfrm>
            <a:off x="1487487" y="190499"/>
            <a:ext cx="7654926" cy="384757"/>
          </a:xfrm>
          <a:prstGeom prst="rect">
            <a:avLst/>
          </a:prstGeom>
          <a:ln>
            <a:solidFill>
              <a:srgbClr val="FFFFFF"/>
            </a:solidFill>
            <a:miter/>
          </a:ln>
          <a:extLst>
            <a:ext uri="{C572A759-6A51-4108-AA02-DFA0A04FC94B}">
              <ma14:wrappingTextBoxFlag xmlns:ma14="http://schemas.microsoft.com/office/mac/drawingml/2011/main" val="1"/>
            </a:ext>
          </a:extLst>
        </p:spPr>
        <p:txBody>
          <a:bodyPr lIns="0" tIns="0" rIns="0" bIns="0">
            <a:spAutoFit/>
          </a:bodyPr>
          <a:lstStyle/>
          <a:p>
            <a:pPr lvl="0"/>
            <a:r>
              <a:rPr sz="2000">
                <a:latin typeface="Arial"/>
                <a:ea typeface="Arial"/>
                <a:cs typeface="Arial"/>
                <a:sym typeface="Arial"/>
              </a:rPr>
              <a:t>Opening mechanism: </a:t>
            </a:r>
            <a:r>
              <a:rPr sz="2000">
                <a:latin typeface="Arial"/>
                <a:ea typeface="Arial"/>
                <a:cs typeface="Arial"/>
                <a:sym typeface="Arial"/>
              </a:rPr>
              <a:t>normal modes analysis</a:t>
            </a:r>
          </a:p>
        </p:txBody>
      </p:sp>
      <p:pic>
        <p:nvPicPr>
          <p:cNvPr id="542" name="image43.png" descr="/Users/isabelle/Desktop/GDR-06-10-09/oral/morphing-oprm-side.mov"/>
          <p:cNvPicPr/>
          <p:nvPr/>
        </p:nvPicPr>
        <p:blipFill>
          <a:blip r:embed="rId15">
            <a:extLst/>
          </a:blip>
          <a:stretch>
            <a:fillRect/>
          </a:stretch>
        </p:blipFill>
        <p:spPr>
          <a:xfrm>
            <a:off x="7031038" y="2286000"/>
            <a:ext cx="1427163" cy="3276600"/>
          </a:xfrm>
          <a:prstGeom prst="rect">
            <a:avLst/>
          </a:prstGeom>
          <a:ln w="12700">
            <a:miter lim="400000"/>
          </a:ln>
        </p:spPr>
      </p:pic>
      <p:pic>
        <p:nvPicPr>
          <p:cNvPr id="543" name="image44.png" descr="/Users/isabelle/Desktop/morphing-oprm-beta.mov"/>
          <p:cNvPicPr/>
          <p:nvPr/>
        </p:nvPicPr>
        <p:blipFill>
          <a:blip r:embed="rId16">
            <a:extLst/>
          </a:blip>
          <a:stretch>
            <a:fillRect/>
          </a:stretch>
        </p:blipFill>
        <p:spPr>
          <a:xfrm>
            <a:off x="7031038" y="922337"/>
            <a:ext cx="1422401" cy="1374776"/>
          </a:xfrm>
          <a:prstGeom prst="rect">
            <a:avLst/>
          </a:prstGeom>
          <a:ln w="12700">
            <a:miter lim="400000"/>
          </a:ln>
        </p:spPr>
      </p:pic>
      <p:pic>
        <p:nvPicPr>
          <p:cNvPr id="544" name="image45.png" descr="/Users/isabelle/Desktop/morphing-oprm-alpha.mov"/>
          <p:cNvPicPr/>
          <p:nvPr/>
        </p:nvPicPr>
        <p:blipFill>
          <a:blip r:embed="rId17">
            <a:extLst/>
          </a:blip>
          <a:stretch>
            <a:fillRect/>
          </a:stretch>
        </p:blipFill>
        <p:spPr>
          <a:xfrm>
            <a:off x="7031038" y="5476875"/>
            <a:ext cx="1427163" cy="1379538"/>
          </a:xfrm>
          <a:prstGeom prst="rect">
            <a:avLst/>
          </a:prstGeom>
          <a:ln w="12700">
            <a:miter lim="400000"/>
          </a:ln>
        </p:spPr>
      </p:pic>
      <p:sp>
        <p:nvSpPr>
          <p:cNvPr id="545" name="Shape 545"/>
          <p:cNvSpPr/>
          <p:nvPr/>
        </p:nvSpPr>
        <p:spPr>
          <a:xfrm>
            <a:off x="8653247" y="6586538"/>
            <a:ext cx="485513" cy="2642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atin typeface="Arial"/>
                <a:ea typeface="Arial"/>
                <a:cs typeface="Arial"/>
                <a:sym typeface="Arial"/>
              </a:defRPr>
            </a:lvl1pPr>
          </a:lstStyle>
          <a:p>
            <a:pPr lvl="0">
              <a:defRPr sz="1800"/>
            </a:pPr>
            <a:r>
              <a:rPr sz="1200"/>
              <a:t>19/46</a:t>
            </a:r>
          </a:p>
        </p:txBody>
      </p:sp>
      <p:grpSp>
        <p:nvGrpSpPr>
          <p:cNvPr id="550" name="Group 550"/>
          <p:cNvGrpSpPr/>
          <p:nvPr/>
        </p:nvGrpSpPr>
        <p:grpSpPr>
          <a:xfrm>
            <a:off x="5257799" y="2641600"/>
            <a:ext cx="1177292" cy="2302987"/>
            <a:chOff x="0" y="0"/>
            <a:chExt cx="1177290" cy="2302985"/>
          </a:xfrm>
        </p:grpSpPr>
        <p:sp>
          <p:nvSpPr>
            <p:cNvPr id="546" name="Shape 546"/>
            <p:cNvSpPr/>
            <p:nvPr/>
          </p:nvSpPr>
          <p:spPr>
            <a:xfrm>
              <a:off x="8198" y="0"/>
              <a:ext cx="1016128" cy="4834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lvl="0"/>
              <a:r>
                <a:rPr sz="1200">
                  <a:solidFill>
                    <a:srgbClr val="3366FF"/>
                  </a:solidFill>
                  <a:latin typeface="Lucida Grande"/>
                  <a:ea typeface="Lucida Grande"/>
                  <a:cs typeface="Lucida Grande"/>
                  <a:sym typeface="Lucida Grande"/>
                </a:rPr>
                <a:t>β</a:t>
              </a:r>
              <a:r>
                <a:rPr sz="1200">
                  <a:solidFill>
                    <a:srgbClr val="3366FF"/>
                  </a:solidFill>
                  <a:latin typeface="Chalkboard"/>
                  <a:ea typeface="Chalkboard"/>
                  <a:cs typeface="Chalkboard"/>
                  <a:sym typeface="Chalkboard"/>
                </a:rPr>
                <a:t>-barrel domain</a:t>
              </a:r>
            </a:p>
          </p:txBody>
        </p:sp>
        <p:sp>
          <p:nvSpPr>
            <p:cNvPr id="547" name="Shape 547"/>
            <p:cNvSpPr/>
            <p:nvPr/>
          </p:nvSpPr>
          <p:spPr>
            <a:xfrm>
              <a:off x="0" y="533602"/>
              <a:ext cx="1016128" cy="4834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lvl="0"/>
              <a:r>
                <a:rPr sz="1200">
                  <a:solidFill>
                    <a:srgbClr val="3366FF"/>
                  </a:solidFill>
                  <a:latin typeface="Lucida Grande"/>
                  <a:ea typeface="Lucida Grande"/>
                  <a:cs typeface="Lucida Grande"/>
                  <a:sym typeface="Lucida Grande"/>
                </a:rPr>
                <a:t>α</a:t>
              </a:r>
              <a:r>
                <a:rPr sz="1200">
                  <a:solidFill>
                    <a:srgbClr val="3366FF"/>
                  </a:solidFill>
                  <a:latin typeface="Chalkboard"/>
                  <a:ea typeface="Chalkboard"/>
                  <a:cs typeface="Chalkboard"/>
                  <a:sym typeface="Chalkboard"/>
                </a:rPr>
                <a:t>-barrel domain</a:t>
              </a:r>
            </a:p>
          </p:txBody>
        </p:sp>
        <p:sp>
          <p:nvSpPr>
            <p:cNvPr id="548" name="Shape 548"/>
            <p:cNvSpPr/>
            <p:nvPr/>
          </p:nvSpPr>
          <p:spPr>
            <a:xfrm>
              <a:off x="0" y="1149424"/>
              <a:ext cx="1177286" cy="4704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200">
                  <a:solidFill>
                    <a:srgbClr val="3366FF"/>
                  </a:solidFill>
                  <a:latin typeface="Chalkboard"/>
                  <a:ea typeface="Chalkboard"/>
                  <a:cs typeface="Chalkboard"/>
                  <a:sym typeface="Chalkboard"/>
                </a:defRPr>
              </a:lvl1pPr>
            </a:lstStyle>
            <a:p>
              <a:pPr lvl="0">
                <a:defRPr sz="1800">
                  <a:solidFill>
                    <a:srgbClr val="000000"/>
                  </a:solidFill>
                </a:defRPr>
              </a:pPr>
              <a:r>
                <a:rPr sz="1200">
                  <a:solidFill>
                    <a:srgbClr val="3366FF"/>
                  </a:solidFill>
                </a:rPr>
                <a:t>Equatorial domain</a:t>
              </a:r>
            </a:p>
          </p:txBody>
        </p:sp>
        <p:sp>
          <p:nvSpPr>
            <p:cNvPr id="549" name="Shape 549"/>
            <p:cNvSpPr/>
            <p:nvPr/>
          </p:nvSpPr>
          <p:spPr>
            <a:xfrm>
              <a:off x="5" y="1832565"/>
              <a:ext cx="1177286" cy="4704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200">
                  <a:solidFill>
                    <a:srgbClr val="3366FF"/>
                  </a:solidFill>
                  <a:latin typeface="Chalkboard"/>
                  <a:ea typeface="Chalkboard"/>
                  <a:cs typeface="Chalkboard"/>
                  <a:sym typeface="Chalkboard"/>
                </a:defRPr>
              </a:lvl1pPr>
            </a:lstStyle>
            <a:p>
              <a:pPr lvl="0">
                <a:defRPr sz="1800">
                  <a:solidFill>
                    <a:srgbClr val="000000"/>
                  </a:solidFill>
                </a:defRPr>
              </a:pPr>
              <a:r>
                <a:rPr sz="1200">
                  <a:solidFill>
                    <a:srgbClr val="3366FF"/>
                  </a:solidFill>
                </a:rPr>
                <a:t>Coiled-coil domain</a:t>
              </a:r>
            </a:p>
          </p:txBody>
        </p:sp>
      </p:grpSp>
      <p:sp>
        <p:nvSpPr>
          <p:cNvPr id="551" name="Shape 551"/>
          <p:cNvSpPr/>
          <p:nvPr/>
        </p:nvSpPr>
        <p:spPr>
          <a:xfrm>
            <a:off x="1512702" y="466160"/>
            <a:ext cx="2531230"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Arial"/>
                <a:ea typeface="Arial"/>
                <a:cs typeface="Arial"/>
                <a:sym typeface="Arial"/>
              </a:defRPr>
            </a:lvl1pPr>
          </a:lstStyle>
          <a:p>
            <a:pPr lvl="0"/>
            <a:r>
              <a:t>combination of 2 modes</a:t>
            </a:r>
          </a:p>
        </p:txBody>
      </p:sp>
      <p:sp>
        <p:nvSpPr>
          <p:cNvPr id="552" name="Shape 552"/>
          <p:cNvSpPr/>
          <p:nvPr/>
        </p:nvSpPr>
        <p:spPr>
          <a:xfrm>
            <a:off x="96247" y="6480202"/>
            <a:ext cx="5739568" cy="313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a:latin typeface="Arial"/>
                <a:ea typeface="Arial"/>
                <a:cs typeface="Arial"/>
                <a:sym typeface="Arial"/>
              </a:defRPr>
            </a:lvl1pPr>
          </a:lstStyle>
          <a:p>
            <a:pPr lvl="0">
              <a:defRPr sz="1800"/>
            </a:pPr>
            <a:r>
              <a:rPr sz="1600"/>
              <a:t>Collaboration: Cathy Etchebest, INTS, Université Paris-Diderot</a:t>
            </a:r>
          </a:p>
        </p:txBody>
      </p:sp>
      <p:sp>
        <p:nvSpPr>
          <p:cNvPr id="553" name="Shape 553"/>
          <p:cNvSpPr/>
          <p:nvPr/>
        </p:nvSpPr>
        <p:spPr>
          <a:xfrm>
            <a:off x="3950099" y="488497"/>
            <a:ext cx="3276601"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a:solidFill>
                  <a:srgbClr val="0000FF"/>
                </a:solidFill>
                <a:latin typeface="Arial"/>
                <a:ea typeface="Arial"/>
                <a:cs typeface="Arial"/>
                <a:sym typeface="Arial"/>
              </a:defRPr>
            </a:lvl1pPr>
          </a:lstStyle>
          <a:p>
            <a:pPr lvl="0">
              <a:defRPr sz="1800">
                <a:solidFill>
                  <a:srgbClr val="000000"/>
                </a:solidFill>
              </a:defRPr>
            </a:pPr>
            <a:r>
              <a:rPr sz="1400">
                <a:solidFill>
                  <a:srgbClr val="0000FF"/>
                </a:solidFill>
              </a:rPr>
              <a:t>Phan (2010) structure </a:t>
            </a:r>
          </a:p>
        </p:txBody>
      </p:sp>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558" name="Group 558"/>
          <p:cNvGrpSpPr/>
          <p:nvPr/>
        </p:nvGrpSpPr>
        <p:grpSpPr>
          <a:xfrm>
            <a:off x="7766611" y="172830"/>
            <a:ext cx="1223500" cy="759903"/>
            <a:chOff x="0" y="0"/>
            <a:chExt cx="1223499" cy="759902"/>
          </a:xfrm>
        </p:grpSpPr>
        <p:pic>
          <p:nvPicPr>
            <p:cNvPr id="555" name="image5.png"/>
            <p:cNvPicPr/>
            <p:nvPr/>
          </p:nvPicPr>
          <p:blipFill>
            <a:blip r:embed="rId2">
              <a:extLst/>
            </a:blip>
            <a:stretch>
              <a:fillRect/>
            </a:stretch>
          </p:blipFill>
          <p:spPr>
            <a:xfrm>
              <a:off x="-1" y="104042"/>
              <a:ext cx="598066" cy="408865"/>
            </a:xfrm>
            <a:prstGeom prst="rect">
              <a:avLst/>
            </a:prstGeom>
            <a:ln w="12700" cap="flat">
              <a:noFill/>
              <a:miter lim="400000"/>
            </a:ln>
            <a:effectLst/>
          </p:spPr>
        </p:pic>
        <p:pic>
          <p:nvPicPr>
            <p:cNvPr id="556" name="image6.png"/>
            <p:cNvPicPr/>
            <p:nvPr/>
          </p:nvPicPr>
          <p:blipFill>
            <a:blip r:embed="rId3">
              <a:extLst/>
            </a:blip>
            <a:stretch>
              <a:fillRect/>
            </a:stretch>
          </p:blipFill>
          <p:spPr>
            <a:xfrm>
              <a:off x="717630" y="0"/>
              <a:ext cx="505869" cy="505869"/>
            </a:xfrm>
            <a:prstGeom prst="rect">
              <a:avLst/>
            </a:prstGeom>
            <a:ln w="12700" cap="flat">
              <a:noFill/>
              <a:miter lim="400000"/>
            </a:ln>
            <a:effectLst/>
          </p:spPr>
        </p:pic>
        <p:pic>
          <p:nvPicPr>
            <p:cNvPr id="557" name="image4.tif"/>
            <p:cNvPicPr/>
            <p:nvPr/>
          </p:nvPicPr>
          <p:blipFill>
            <a:blip r:embed="rId4">
              <a:extLst/>
            </a:blip>
            <a:stretch>
              <a:fillRect/>
            </a:stretch>
          </p:blipFill>
          <p:spPr>
            <a:xfrm>
              <a:off x="438362" y="376682"/>
              <a:ext cx="698008" cy="383221"/>
            </a:xfrm>
            <a:prstGeom prst="rect">
              <a:avLst/>
            </a:prstGeom>
            <a:ln w="12700" cap="flat">
              <a:noFill/>
              <a:miter lim="400000"/>
            </a:ln>
            <a:effectLst/>
          </p:spPr>
        </p:pic>
      </p:grpSp>
      <p:grpSp>
        <p:nvGrpSpPr>
          <p:cNvPr id="574" name="Group 574"/>
          <p:cNvGrpSpPr/>
          <p:nvPr/>
        </p:nvGrpSpPr>
        <p:grpSpPr>
          <a:xfrm>
            <a:off x="152399" y="76199"/>
            <a:ext cx="1219202" cy="685802"/>
            <a:chOff x="0" y="0"/>
            <a:chExt cx="1219200" cy="685800"/>
          </a:xfrm>
        </p:grpSpPr>
        <p:grpSp>
          <p:nvGrpSpPr>
            <p:cNvPr id="562" name="Group 562"/>
            <p:cNvGrpSpPr/>
            <p:nvPr/>
          </p:nvGrpSpPr>
          <p:grpSpPr>
            <a:xfrm>
              <a:off x="487679" y="-1"/>
              <a:ext cx="243841" cy="385764"/>
              <a:chOff x="0" y="0"/>
              <a:chExt cx="243840" cy="385762"/>
            </a:xfrm>
          </p:grpSpPr>
          <p:sp>
            <p:nvSpPr>
              <p:cNvPr id="559" name="Shape 559"/>
              <p:cNvSpPr/>
              <p:nvPr/>
            </p:nvSpPr>
            <p:spPr>
              <a:xfrm>
                <a:off x="-1" y="-1"/>
                <a:ext cx="243841" cy="3857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120"/>
                    </a:moveTo>
                    <a:cubicBezTo>
                      <a:pt x="0" y="2292"/>
                      <a:pt x="4835" y="0"/>
                      <a:pt x="10800" y="0"/>
                    </a:cubicBezTo>
                    <a:cubicBezTo>
                      <a:pt x="16765" y="0"/>
                      <a:pt x="21600" y="2292"/>
                      <a:pt x="21600" y="5120"/>
                    </a:cubicBezTo>
                    <a:lnTo>
                      <a:pt x="21600" y="16480"/>
                    </a:lnTo>
                    <a:cubicBezTo>
                      <a:pt x="21600" y="19308"/>
                      <a:pt x="16765" y="21600"/>
                      <a:pt x="10800" y="21600"/>
                    </a:cubicBezTo>
                    <a:cubicBezTo>
                      <a:pt x="4835" y="21600"/>
                      <a:pt x="0" y="19308"/>
                      <a:pt x="0" y="16480"/>
                    </a:cubicBezTo>
                    <a:close/>
                  </a:path>
                </a:pathLst>
              </a:custGeom>
              <a:gradFill flip="none" rotWithShape="1">
                <a:gsLst>
                  <a:gs pos="0">
                    <a:srgbClr val="030B76"/>
                  </a:gs>
                  <a:gs pos="50000">
                    <a:srgbClr val="0717FF"/>
                  </a:gs>
                  <a:gs pos="100000">
                    <a:srgbClr val="030B76"/>
                  </a:gs>
                </a:gsLst>
                <a:lin ang="0" scaled="0"/>
              </a:gradFill>
              <a:ln w="12700" cap="flat">
                <a:noFill/>
                <a:miter lim="400000"/>
              </a:ln>
              <a:effectLst/>
            </p:spPr>
            <p:txBody>
              <a:bodyPr wrap="square" lIns="0" tIns="0" rIns="0" bIns="0" numCol="1" anchor="ctr">
                <a:noAutofit/>
              </a:bodyPr>
              <a:lstStyle/>
              <a:p>
                <a:pPr lvl="0" algn="ctr">
                  <a:defRPr sz="3000">
                    <a:latin typeface="Arial"/>
                    <a:ea typeface="Arial"/>
                    <a:cs typeface="Arial"/>
                    <a:sym typeface="Arial"/>
                  </a:defRPr>
                </a:pPr>
              </a:p>
            </p:txBody>
          </p:sp>
          <p:sp>
            <p:nvSpPr>
              <p:cNvPr id="560" name="Shape 560"/>
              <p:cNvSpPr/>
              <p:nvPr/>
            </p:nvSpPr>
            <p:spPr>
              <a:xfrm>
                <a:off x="-1" y="-1"/>
                <a:ext cx="243841" cy="1828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FF">
                  <a:alpha val="40000"/>
                </a:srgbClr>
              </a:solidFill>
              <a:ln w="12700" cap="flat">
                <a:noFill/>
                <a:miter lim="400000"/>
              </a:ln>
              <a:effectLst/>
            </p:spPr>
            <p:txBody>
              <a:bodyPr wrap="square" lIns="0" tIns="0" rIns="0" bIns="0" numCol="1" anchor="ctr">
                <a:noAutofit/>
              </a:bodyPr>
              <a:lstStyle/>
              <a:p>
                <a:pPr lvl="0" algn="ctr">
                  <a:defRPr sz="3000">
                    <a:latin typeface="Arial"/>
                    <a:ea typeface="Arial"/>
                    <a:cs typeface="Arial"/>
                    <a:sym typeface="Arial"/>
                  </a:defRPr>
                </a:pPr>
              </a:p>
            </p:txBody>
          </p:sp>
          <p:sp>
            <p:nvSpPr>
              <p:cNvPr id="561" name="Shape 561"/>
              <p:cNvSpPr/>
              <p:nvPr/>
            </p:nvSpPr>
            <p:spPr>
              <a:xfrm>
                <a:off x="-1" y="-1"/>
                <a:ext cx="243841" cy="3857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120"/>
                    </a:moveTo>
                    <a:cubicBezTo>
                      <a:pt x="21600" y="7948"/>
                      <a:pt x="16765" y="10240"/>
                      <a:pt x="10800" y="10240"/>
                    </a:cubicBezTo>
                    <a:cubicBezTo>
                      <a:pt x="4835" y="10240"/>
                      <a:pt x="0" y="7948"/>
                      <a:pt x="0" y="5120"/>
                    </a:cubicBezTo>
                    <a:cubicBezTo>
                      <a:pt x="0" y="2292"/>
                      <a:pt x="4835" y="0"/>
                      <a:pt x="10800" y="0"/>
                    </a:cubicBezTo>
                    <a:cubicBezTo>
                      <a:pt x="16765" y="0"/>
                      <a:pt x="21600" y="2292"/>
                      <a:pt x="21600" y="5120"/>
                    </a:cubicBezTo>
                    <a:lnTo>
                      <a:pt x="21600" y="16480"/>
                    </a:lnTo>
                    <a:cubicBezTo>
                      <a:pt x="21600" y="19308"/>
                      <a:pt x="16765" y="21600"/>
                      <a:pt x="10800" y="21600"/>
                    </a:cubicBezTo>
                    <a:cubicBezTo>
                      <a:pt x="4835" y="21600"/>
                      <a:pt x="0" y="19308"/>
                      <a:pt x="0" y="16480"/>
                    </a:cubicBezTo>
                    <a:lnTo>
                      <a:pt x="0" y="5120"/>
                    </a:lnTo>
                  </a:path>
                </a:pathLst>
              </a:custGeom>
              <a:noFill/>
              <a:ln w="9525" cap="flat">
                <a:solidFill>
                  <a:srgbClr val="000000"/>
                </a:solidFill>
                <a:prstDash val="solid"/>
                <a:round/>
              </a:ln>
              <a:effectLst/>
            </p:spPr>
            <p:txBody>
              <a:bodyPr wrap="square" lIns="0" tIns="0" rIns="0" bIns="0" numCol="1" anchor="ctr">
                <a:noAutofit/>
              </a:bodyPr>
              <a:lstStyle/>
              <a:p>
                <a:pPr lvl="0" algn="ctr">
                  <a:defRPr sz="3000">
                    <a:latin typeface="Arial"/>
                    <a:ea typeface="Arial"/>
                    <a:cs typeface="Arial"/>
                    <a:sym typeface="Arial"/>
                  </a:defRPr>
                </a:pPr>
              </a:p>
            </p:txBody>
          </p:sp>
        </p:grpSp>
        <p:sp>
          <p:nvSpPr>
            <p:cNvPr id="563" name="Shape 563"/>
            <p:cNvSpPr/>
            <p:nvPr/>
          </p:nvSpPr>
          <p:spPr>
            <a:xfrm>
              <a:off x="-1" y="128587"/>
              <a:ext cx="487681"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564" name="Shape 564"/>
            <p:cNvSpPr/>
            <p:nvPr/>
          </p:nvSpPr>
          <p:spPr>
            <a:xfrm>
              <a:off x="-1" y="171450"/>
              <a:ext cx="487681"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565" name="Shape 565"/>
            <p:cNvSpPr/>
            <p:nvPr/>
          </p:nvSpPr>
          <p:spPr>
            <a:xfrm>
              <a:off x="731519" y="128587"/>
              <a:ext cx="487682"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566" name="Shape 566"/>
            <p:cNvSpPr/>
            <p:nvPr/>
          </p:nvSpPr>
          <p:spPr>
            <a:xfrm>
              <a:off x="731519" y="171450"/>
              <a:ext cx="487682"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567" name="Shape 567"/>
            <p:cNvSpPr/>
            <p:nvPr/>
          </p:nvSpPr>
          <p:spPr>
            <a:xfrm>
              <a:off x="-1" y="514350"/>
              <a:ext cx="487681"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568" name="Shape 568"/>
            <p:cNvSpPr/>
            <p:nvPr/>
          </p:nvSpPr>
          <p:spPr>
            <a:xfrm>
              <a:off x="-1" y="557212"/>
              <a:ext cx="487681"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569" name="Shape 569"/>
            <p:cNvSpPr/>
            <p:nvPr/>
          </p:nvSpPr>
          <p:spPr>
            <a:xfrm>
              <a:off x="731519" y="514350"/>
              <a:ext cx="487682"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570" name="Shape 570"/>
            <p:cNvSpPr/>
            <p:nvPr/>
          </p:nvSpPr>
          <p:spPr>
            <a:xfrm>
              <a:off x="731519" y="557212"/>
              <a:ext cx="487682"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571" name="Shape 571"/>
            <p:cNvSpPr/>
            <p:nvPr/>
          </p:nvSpPr>
          <p:spPr>
            <a:xfrm>
              <a:off x="406400" y="385762"/>
              <a:ext cx="406400" cy="30003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000000"/>
              </a:solidFill>
              <a:prstDash val="solid"/>
              <a:round/>
            </a:ln>
            <a:effectLst/>
          </p:spPr>
          <p:txBody>
            <a:bodyPr wrap="square" lIns="0" tIns="0" rIns="0" bIns="0" numCol="1" anchor="ctr">
              <a:noAutofit/>
            </a:bodyPr>
            <a:lstStyle/>
            <a:p>
              <a:pPr lvl="0" algn="ctr">
                <a:defRPr sz="3000">
                  <a:latin typeface="Arial"/>
                  <a:ea typeface="Arial"/>
                  <a:cs typeface="Arial"/>
                  <a:sym typeface="Arial"/>
                </a:defRPr>
              </a:pPr>
            </a:p>
          </p:txBody>
        </p:sp>
        <p:sp>
          <p:nvSpPr>
            <p:cNvPr id="572" name="Shape 572"/>
            <p:cNvSpPr/>
            <p:nvPr/>
          </p:nvSpPr>
          <p:spPr>
            <a:xfrm>
              <a:off x="406399" y="214312"/>
              <a:ext cx="81281" cy="342901"/>
            </a:xfrm>
            <a:prstGeom prst="rect">
              <a:avLst/>
            </a:prstGeom>
            <a:noFill/>
            <a:ln w="9525" cap="flat">
              <a:solidFill>
                <a:srgbClr val="000000"/>
              </a:solidFill>
              <a:prstDash val="solid"/>
              <a:miter lim="800000"/>
            </a:ln>
            <a:effectLst/>
          </p:spPr>
          <p:txBody>
            <a:bodyPr wrap="square" lIns="0" tIns="0" rIns="0" bIns="0" numCol="1" anchor="ctr">
              <a:noAutofit/>
            </a:bodyPr>
            <a:lstStyle/>
            <a:p>
              <a:pPr lvl="0" algn="ctr">
                <a:defRPr sz="3000">
                  <a:latin typeface="Arial"/>
                  <a:ea typeface="Arial"/>
                  <a:cs typeface="Arial"/>
                  <a:sym typeface="Arial"/>
                </a:defRPr>
              </a:pPr>
            </a:p>
          </p:txBody>
        </p:sp>
        <p:sp>
          <p:nvSpPr>
            <p:cNvPr id="573" name="Shape 573"/>
            <p:cNvSpPr/>
            <p:nvPr/>
          </p:nvSpPr>
          <p:spPr>
            <a:xfrm>
              <a:off x="731520" y="214312"/>
              <a:ext cx="81281" cy="342901"/>
            </a:xfrm>
            <a:prstGeom prst="rect">
              <a:avLst/>
            </a:prstGeom>
            <a:noFill/>
            <a:ln w="9525" cap="flat">
              <a:solidFill>
                <a:srgbClr val="000000"/>
              </a:solidFill>
              <a:prstDash val="solid"/>
              <a:miter lim="800000"/>
            </a:ln>
            <a:effectLst/>
          </p:spPr>
          <p:txBody>
            <a:bodyPr wrap="square" lIns="0" tIns="0" rIns="0" bIns="0" numCol="1" anchor="ctr">
              <a:noAutofit/>
            </a:bodyPr>
            <a:lstStyle/>
            <a:p>
              <a:pPr lvl="0" algn="ctr">
                <a:defRPr sz="3000">
                  <a:latin typeface="Arial"/>
                  <a:ea typeface="Arial"/>
                  <a:cs typeface="Arial"/>
                  <a:sym typeface="Arial"/>
                </a:defRPr>
              </a:pPr>
            </a:p>
          </p:txBody>
        </p:sp>
      </p:grpSp>
      <p:sp>
        <p:nvSpPr>
          <p:cNvPr id="575" name="Shape 575"/>
          <p:cNvSpPr/>
          <p:nvPr/>
        </p:nvSpPr>
        <p:spPr>
          <a:xfrm>
            <a:off x="1447800" y="225224"/>
            <a:ext cx="6705600" cy="384757"/>
          </a:xfrm>
          <a:prstGeom prst="rect">
            <a:avLst/>
          </a:prstGeom>
          <a:ln>
            <a:solidFill>
              <a:srgbClr val="FFFFFF"/>
            </a:solidFill>
            <a:miter/>
          </a:ln>
          <a:extLst>
            <a:ext uri="{C572A759-6A51-4108-AA02-DFA0A04FC94B}">
              <ma14:wrappingTextBoxFlag xmlns:ma14="http://schemas.microsoft.com/office/mac/drawingml/2011/main" val="1"/>
            </a:ext>
          </a:extLst>
        </p:spPr>
        <p:txBody>
          <a:bodyPr lIns="0" tIns="0" rIns="0" bIns="0">
            <a:spAutoFit/>
          </a:bodyPr>
          <a:lstStyle>
            <a:lvl1pPr>
              <a:defRPr sz="2000">
                <a:latin typeface="Arial"/>
                <a:ea typeface="Arial"/>
                <a:cs typeface="Arial"/>
                <a:sym typeface="Arial"/>
              </a:defRPr>
            </a:lvl1pPr>
          </a:lstStyle>
          <a:p>
            <a:pPr lvl="0">
              <a:defRPr sz="1800"/>
            </a:pPr>
            <a:r>
              <a:rPr sz="2000"/>
              <a:t>Opening of the lock by mutagenesis</a:t>
            </a:r>
          </a:p>
        </p:txBody>
      </p:sp>
      <p:pic>
        <p:nvPicPr>
          <p:cNvPr id="576" name="image46.png"/>
          <p:cNvPicPr/>
          <p:nvPr/>
        </p:nvPicPr>
        <p:blipFill>
          <a:blip r:embed="rId5">
            <a:extLst/>
          </a:blip>
          <a:stretch>
            <a:fillRect/>
          </a:stretch>
        </p:blipFill>
        <p:spPr>
          <a:xfrm>
            <a:off x="1406405" y="1382460"/>
            <a:ext cx="1382714" cy="2609851"/>
          </a:xfrm>
          <a:prstGeom prst="rect">
            <a:avLst/>
          </a:prstGeom>
          <a:ln w="12700">
            <a:miter lim="400000"/>
          </a:ln>
        </p:spPr>
      </p:pic>
      <p:pic>
        <p:nvPicPr>
          <p:cNvPr id="577" name="image47.png"/>
          <p:cNvPicPr/>
          <p:nvPr/>
        </p:nvPicPr>
        <p:blipFill>
          <a:blip r:embed="rId6">
            <a:extLst/>
          </a:blip>
          <a:stretch>
            <a:fillRect/>
          </a:stretch>
        </p:blipFill>
        <p:spPr>
          <a:xfrm>
            <a:off x="4903703" y="1382460"/>
            <a:ext cx="1209676" cy="2759076"/>
          </a:xfrm>
          <a:prstGeom prst="rect">
            <a:avLst/>
          </a:prstGeom>
          <a:ln w="12700">
            <a:miter lim="400000"/>
          </a:ln>
        </p:spPr>
      </p:pic>
      <p:pic>
        <p:nvPicPr>
          <p:cNvPr id="578" name="image48.png"/>
          <p:cNvPicPr/>
          <p:nvPr/>
        </p:nvPicPr>
        <p:blipFill>
          <a:blip r:embed="rId7">
            <a:extLst/>
          </a:blip>
          <a:stretch>
            <a:fillRect/>
          </a:stretch>
        </p:blipFill>
        <p:spPr>
          <a:xfrm>
            <a:off x="1364336" y="4043110"/>
            <a:ext cx="1466851" cy="1568451"/>
          </a:xfrm>
          <a:prstGeom prst="rect">
            <a:avLst/>
          </a:prstGeom>
          <a:ln w="12700">
            <a:miter lim="400000"/>
          </a:ln>
        </p:spPr>
      </p:pic>
      <p:pic>
        <p:nvPicPr>
          <p:cNvPr id="579" name="image49.png"/>
          <p:cNvPicPr/>
          <p:nvPr/>
        </p:nvPicPr>
        <p:blipFill>
          <a:blip r:embed="rId8">
            <a:extLst/>
          </a:blip>
          <a:stretch>
            <a:fillRect/>
          </a:stretch>
        </p:blipFill>
        <p:spPr>
          <a:xfrm>
            <a:off x="4773528" y="4066923"/>
            <a:ext cx="1470026" cy="1520826"/>
          </a:xfrm>
          <a:prstGeom prst="rect">
            <a:avLst/>
          </a:prstGeom>
          <a:ln w="12700">
            <a:miter lim="400000"/>
          </a:ln>
        </p:spPr>
      </p:pic>
      <p:grpSp>
        <p:nvGrpSpPr>
          <p:cNvPr id="584" name="Group 584"/>
          <p:cNvGrpSpPr/>
          <p:nvPr/>
        </p:nvGrpSpPr>
        <p:grpSpPr>
          <a:xfrm>
            <a:off x="2713785" y="1856279"/>
            <a:ext cx="2241802" cy="3043270"/>
            <a:chOff x="0" y="0"/>
            <a:chExt cx="2241800" cy="3043268"/>
          </a:xfrm>
        </p:grpSpPr>
        <p:sp>
          <p:nvSpPr>
            <p:cNvPr id="580" name="Shape 580"/>
            <p:cNvSpPr/>
            <p:nvPr/>
          </p:nvSpPr>
          <p:spPr>
            <a:xfrm>
              <a:off x="130592" y="0"/>
              <a:ext cx="1980615" cy="7748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7868" tIns="47868" rIns="47868" bIns="47868" numCol="1" anchor="t">
              <a:spAutoFit/>
            </a:bodyPr>
            <a:lstStyle/>
            <a:p>
              <a:pPr lvl="0" algn="ctr" defTabSz="457200"/>
              <a:r>
                <a:rPr sz="1600" u="sng">
                  <a:solidFill>
                    <a:srgbClr val="3366FF"/>
                  </a:solidFill>
                  <a:latin typeface="Arial Bold"/>
                  <a:ea typeface="Arial Bold"/>
                  <a:cs typeface="Arial Bold"/>
                  <a:sym typeface="Arial Bold"/>
                </a:rPr>
                <a:t>D416*- R419*</a:t>
              </a:r>
              <a:endParaRPr sz="2400">
                <a:latin typeface="Times Roman"/>
                <a:ea typeface="Times Roman"/>
                <a:cs typeface="Times Roman"/>
                <a:sym typeface="Times Roman"/>
              </a:endParaRPr>
            </a:p>
            <a:p>
              <a:pPr lvl="0" algn="ctr" defTabSz="457200"/>
              <a:r>
                <a:rPr sz="1600">
                  <a:solidFill>
                    <a:srgbClr val="3366FF"/>
                  </a:solidFill>
                  <a:latin typeface="Arial Bold"/>
                  <a:ea typeface="Arial Bold"/>
                  <a:cs typeface="Arial Bold"/>
                  <a:sym typeface="Arial Bold"/>
                </a:rPr>
                <a:t>salt bridges inter-monomers</a:t>
              </a:r>
            </a:p>
          </p:txBody>
        </p:sp>
        <p:sp>
          <p:nvSpPr>
            <p:cNvPr id="581" name="Shape 581"/>
            <p:cNvSpPr/>
            <p:nvPr/>
          </p:nvSpPr>
          <p:spPr>
            <a:xfrm>
              <a:off x="0" y="724492"/>
              <a:ext cx="2241801" cy="7748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7868" tIns="47868" rIns="47868" bIns="47868" numCol="1" anchor="t">
              <a:spAutoFit/>
            </a:bodyPr>
            <a:lstStyle/>
            <a:p>
              <a:pPr lvl="0" algn="ctr" defTabSz="457200"/>
              <a:r>
                <a:rPr sz="1600">
                  <a:solidFill>
                    <a:srgbClr val="00FFFF"/>
                  </a:solidFill>
                  <a:latin typeface="Arial Bold"/>
                  <a:ea typeface="Arial Bold"/>
                  <a:cs typeface="Arial Bold"/>
                  <a:sym typeface="Arial Bold"/>
                </a:rPr>
                <a:t>L412</a:t>
              </a:r>
              <a:endParaRPr sz="2400">
                <a:latin typeface="Times Roman"/>
                <a:ea typeface="Times Roman"/>
                <a:cs typeface="Times Roman"/>
                <a:sym typeface="Times Roman"/>
              </a:endParaRPr>
            </a:p>
            <a:p>
              <a:pPr lvl="0" algn="ctr" defTabSz="457200"/>
              <a:r>
                <a:rPr sz="1600">
                  <a:solidFill>
                    <a:srgbClr val="00FFFF"/>
                  </a:solidFill>
                  <a:latin typeface="Arial Bold"/>
                  <a:ea typeface="Arial Bold"/>
                  <a:cs typeface="Arial Bold"/>
                  <a:sym typeface="Arial Bold"/>
                </a:rPr>
                <a:t>smallest constriction </a:t>
              </a:r>
              <a:endParaRPr sz="2400">
                <a:latin typeface="Times Roman"/>
                <a:ea typeface="Times Roman"/>
                <a:cs typeface="Times Roman"/>
                <a:sym typeface="Times Roman"/>
              </a:endParaRPr>
            </a:p>
            <a:p>
              <a:pPr lvl="0" algn="ctr" defTabSz="457200"/>
              <a:r>
                <a:rPr sz="1600">
                  <a:solidFill>
                    <a:srgbClr val="00FFFF"/>
                  </a:solidFill>
                  <a:latin typeface="Arial Bold"/>
                  <a:ea typeface="Arial Bold"/>
                  <a:cs typeface="Arial Bold"/>
                  <a:sym typeface="Arial Bold"/>
                </a:rPr>
                <a:t>(Van der Waals) </a:t>
              </a:r>
            </a:p>
          </p:txBody>
        </p:sp>
        <p:sp>
          <p:nvSpPr>
            <p:cNvPr id="582" name="Shape 582"/>
            <p:cNvSpPr/>
            <p:nvPr/>
          </p:nvSpPr>
          <p:spPr>
            <a:xfrm>
              <a:off x="241718" y="1467439"/>
              <a:ext cx="1758364" cy="805252"/>
            </a:xfrm>
            <a:prstGeom prst="rect">
              <a:avLst/>
            </a:prstGeom>
            <a:solidFill>
              <a:srgbClr val="FFFFFF">
                <a:alpha val="59999"/>
              </a:srgbClr>
            </a:solidFill>
            <a:ln w="12700" cap="flat">
              <a:noFill/>
              <a:miter lim="400000"/>
            </a:ln>
            <a:effectLst/>
            <a:extLst>
              <a:ext uri="{C572A759-6A51-4108-AA02-DFA0A04FC94B}">
                <ma14:wrappingTextBoxFlag xmlns:ma14="http://schemas.microsoft.com/office/mac/drawingml/2011/main" val="1"/>
              </a:ext>
            </a:extLst>
          </p:spPr>
          <p:txBody>
            <a:bodyPr wrap="square" lIns="47868" tIns="47868" rIns="47868" bIns="47868" numCol="1" anchor="t">
              <a:spAutoFit/>
            </a:bodyPr>
            <a:lstStyle/>
            <a:p>
              <a:pPr lvl="0" algn="ctr" defTabSz="1829985"/>
              <a:r>
                <a:rPr b="1" sz="1600">
                  <a:solidFill>
                    <a:srgbClr val="C55A11"/>
                  </a:solidFill>
                </a:rPr>
                <a:t>D205</a:t>
              </a:r>
              <a:r>
                <a:rPr b="1" sz="1600"/>
                <a:t>-</a:t>
              </a:r>
              <a:r>
                <a:rPr b="1" sz="1600">
                  <a:solidFill>
                    <a:srgbClr val="FF0000"/>
                  </a:solidFill>
                </a:rPr>
                <a:t>Y404*</a:t>
              </a:r>
              <a:r>
                <a:rPr b="1" sz="1600">
                  <a:solidFill>
                    <a:srgbClr val="00FFFF"/>
                  </a:solidFill>
                </a:rPr>
                <a:t> </a:t>
              </a:r>
              <a:endParaRPr sz="1600">
                <a:solidFill>
                  <a:srgbClr val="FF0000"/>
                </a:solidFill>
                <a:latin typeface="Arial Bold"/>
                <a:ea typeface="Arial Bold"/>
                <a:cs typeface="Arial Bold"/>
                <a:sym typeface="Arial Bold"/>
              </a:endParaRPr>
            </a:p>
            <a:p>
              <a:pPr lvl="0" algn="ctr" defTabSz="1829985"/>
              <a:r>
                <a:rPr sz="1600">
                  <a:solidFill>
                    <a:srgbClr val="FF0000"/>
                  </a:solidFill>
                  <a:latin typeface="Arial Bold"/>
                  <a:ea typeface="Arial Bold"/>
                  <a:cs typeface="Arial Bold"/>
                  <a:sym typeface="Arial Bold"/>
                </a:rPr>
                <a:t>H-bond </a:t>
              </a:r>
              <a:r>
                <a:rPr sz="1600">
                  <a:solidFill>
                    <a:srgbClr val="FF0000"/>
                  </a:solidFill>
                  <a:latin typeface="Symbol"/>
                  <a:ea typeface="Symbol"/>
                  <a:cs typeface="Symbol"/>
                  <a:sym typeface="Symbol"/>
                </a:rPr>
                <a:t>α</a:t>
              </a:r>
              <a:r>
                <a:rPr sz="1600">
                  <a:solidFill>
                    <a:srgbClr val="FF0000"/>
                  </a:solidFill>
                  <a:latin typeface="Arial Bold"/>
                  <a:ea typeface="Arial Bold"/>
                  <a:cs typeface="Arial Bold"/>
                  <a:sym typeface="Arial Bold"/>
                </a:rPr>
                <a:t>4 – </a:t>
              </a:r>
              <a:r>
                <a:rPr sz="1600">
                  <a:solidFill>
                    <a:srgbClr val="FF0000"/>
                  </a:solidFill>
                  <a:latin typeface="Symbol"/>
                  <a:ea typeface="Symbol"/>
                  <a:cs typeface="Symbol"/>
                  <a:sym typeface="Symbol"/>
                </a:rPr>
                <a:t>α</a:t>
              </a:r>
              <a:r>
                <a:rPr sz="1600">
                  <a:solidFill>
                    <a:srgbClr val="FF0000"/>
                  </a:solidFill>
                  <a:latin typeface="Arial Bold"/>
                  <a:ea typeface="Arial Bold"/>
                  <a:cs typeface="Arial Bold"/>
                  <a:sym typeface="Arial Bold"/>
                </a:rPr>
                <a:t>7</a:t>
              </a:r>
              <a:endParaRPr sz="1600">
                <a:solidFill>
                  <a:srgbClr val="FF0000"/>
                </a:solidFill>
                <a:latin typeface="Arial Bold"/>
                <a:ea typeface="Arial Bold"/>
                <a:cs typeface="Arial Bold"/>
                <a:sym typeface="Arial Bold"/>
              </a:endParaRPr>
            </a:p>
            <a:p>
              <a:pPr lvl="0" algn="ctr" defTabSz="1829985"/>
              <a:r>
                <a:rPr sz="1600">
                  <a:solidFill>
                    <a:srgbClr val="FF0000"/>
                  </a:solidFill>
                  <a:latin typeface="Arial Bold"/>
                  <a:ea typeface="Arial Bold"/>
                  <a:cs typeface="Arial Bold"/>
                  <a:sym typeface="Arial Bold"/>
                </a:rPr>
                <a:t>intra-monomer</a:t>
              </a:r>
            </a:p>
          </p:txBody>
        </p:sp>
        <p:sp>
          <p:nvSpPr>
            <p:cNvPr id="583" name="Shape 583"/>
            <p:cNvSpPr/>
            <p:nvPr/>
          </p:nvSpPr>
          <p:spPr>
            <a:xfrm>
              <a:off x="73483" y="2255014"/>
              <a:ext cx="2094833" cy="7882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lvl="0" algn="ctr" defTabSz="1828800"/>
              <a:r>
                <a:rPr sz="1600">
                  <a:solidFill>
                    <a:srgbClr val="3CFF82"/>
                  </a:solidFill>
                  <a:latin typeface="Arial Bold"/>
                  <a:ea typeface="Arial Bold"/>
                  <a:cs typeface="Arial Bold"/>
                  <a:sym typeface="Arial Bold"/>
                </a:rPr>
                <a:t>D409</a:t>
              </a:r>
              <a:r>
                <a:rPr sz="1600">
                  <a:latin typeface="Arial Bold"/>
                  <a:ea typeface="Arial Bold"/>
                  <a:cs typeface="Arial Bold"/>
                  <a:sym typeface="Arial Bold"/>
                </a:rPr>
                <a:t>-</a:t>
              </a:r>
              <a:r>
                <a:rPr sz="1600">
                  <a:solidFill>
                    <a:srgbClr val="008000"/>
                  </a:solidFill>
                  <a:latin typeface="Arial Bold"/>
                  <a:ea typeface="Arial Bold"/>
                  <a:cs typeface="Arial Bold"/>
                  <a:sym typeface="Arial Bold"/>
                </a:rPr>
                <a:t>R403* </a:t>
              </a:r>
              <a:endParaRPr sz="2400">
                <a:latin typeface="Times Roman"/>
                <a:ea typeface="Times Roman"/>
                <a:cs typeface="Times Roman"/>
                <a:sym typeface="Times Roman"/>
              </a:endParaRPr>
            </a:p>
            <a:p>
              <a:pPr lvl="0" algn="ctr" defTabSz="1828800"/>
              <a:r>
                <a:rPr sz="1600">
                  <a:solidFill>
                    <a:srgbClr val="008000"/>
                  </a:solidFill>
                  <a:latin typeface="Arial Bold"/>
                  <a:ea typeface="Arial Bold"/>
                  <a:cs typeface="Arial Bold"/>
                  <a:sym typeface="Arial Bold"/>
                </a:rPr>
                <a:t>salt bridge </a:t>
              </a:r>
              <a:r>
                <a:rPr sz="1600">
                  <a:solidFill>
                    <a:srgbClr val="008000"/>
                  </a:solidFill>
                  <a:latin typeface="Symbol"/>
                  <a:ea typeface="Symbol"/>
                  <a:cs typeface="Symbol"/>
                  <a:sym typeface="Symbol"/>
                </a:rPr>
                <a:t>α</a:t>
              </a:r>
              <a:r>
                <a:rPr sz="1600">
                  <a:solidFill>
                    <a:srgbClr val="008000"/>
                  </a:solidFill>
                  <a:latin typeface="Arial Bold"/>
                  <a:ea typeface="Arial Bold"/>
                  <a:cs typeface="Arial Bold"/>
                  <a:sym typeface="Arial Bold"/>
                </a:rPr>
                <a:t>8 – </a:t>
              </a:r>
              <a:r>
                <a:rPr sz="1600">
                  <a:solidFill>
                    <a:srgbClr val="008000"/>
                  </a:solidFill>
                  <a:latin typeface="Symbol"/>
                  <a:ea typeface="Symbol"/>
                  <a:cs typeface="Symbol"/>
                  <a:sym typeface="Symbol"/>
                </a:rPr>
                <a:t>α</a:t>
              </a:r>
              <a:r>
                <a:rPr sz="1600">
                  <a:solidFill>
                    <a:srgbClr val="008000"/>
                  </a:solidFill>
                  <a:latin typeface="Arial Bold"/>
                  <a:ea typeface="Arial Bold"/>
                  <a:cs typeface="Arial Bold"/>
                  <a:sym typeface="Arial Bold"/>
                </a:rPr>
                <a:t>7</a:t>
              </a:r>
              <a:endParaRPr sz="1600">
                <a:latin typeface="Arial"/>
                <a:ea typeface="Arial"/>
                <a:cs typeface="Arial"/>
                <a:sym typeface="Arial"/>
              </a:endParaRPr>
            </a:p>
            <a:p>
              <a:pPr lvl="0" algn="ctr" defTabSz="1828800"/>
              <a:r>
                <a:rPr sz="1600">
                  <a:solidFill>
                    <a:srgbClr val="008000"/>
                  </a:solidFill>
                  <a:latin typeface="Arial Bold"/>
                  <a:ea typeface="Arial Bold"/>
                  <a:cs typeface="Arial Bold"/>
                  <a:sym typeface="Arial Bold"/>
                </a:rPr>
                <a:t> intra-monomers</a:t>
              </a:r>
            </a:p>
          </p:txBody>
        </p:sp>
      </p:grpSp>
      <p:sp>
        <p:nvSpPr>
          <p:cNvPr id="585" name="Shape 585"/>
          <p:cNvSpPr/>
          <p:nvPr/>
        </p:nvSpPr>
        <p:spPr>
          <a:xfrm>
            <a:off x="1592936" y="949074"/>
            <a:ext cx="1009651" cy="3506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defRPr>
                <a:latin typeface="Arial"/>
                <a:ea typeface="Arial"/>
                <a:cs typeface="Arial"/>
                <a:sym typeface="Arial"/>
              </a:defRPr>
            </a:lvl1pPr>
          </a:lstStyle>
          <a:p>
            <a:pPr lvl="0"/>
            <a:r>
              <a:t>closed</a:t>
            </a:r>
          </a:p>
        </p:txBody>
      </p:sp>
      <p:sp>
        <p:nvSpPr>
          <p:cNvPr id="586" name="Shape 586"/>
          <p:cNvSpPr/>
          <p:nvPr/>
        </p:nvSpPr>
        <p:spPr>
          <a:xfrm>
            <a:off x="5003715" y="949074"/>
            <a:ext cx="1009651" cy="3506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defRPr>
                <a:latin typeface="Arial"/>
                <a:ea typeface="Arial"/>
                <a:cs typeface="Arial"/>
                <a:sym typeface="Arial"/>
              </a:defRPr>
            </a:lvl1pPr>
          </a:lstStyle>
          <a:p>
            <a:pPr lvl="0"/>
            <a:r>
              <a:t>open</a:t>
            </a:r>
          </a:p>
        </p:txBody>
      </p:sp>
      <p:sp>
        <p:nvSpPr>
          <p:cNvPr id="587" name="Shape 587"/>
          <p:cNvSpPr/>
          <p:nvPr/>
        </p:nvSpPr>
        <p:spPr>
          <a:xfrm>
            <a:off x="7322956" y="1228780"/>
            <a:ext cx="1770064" cy="3506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defRPr u="sng">
                <a:latin typeface="Arial"/>
                <a:ea typeface="Arial"/>
                <a:cs typeface="Arial"/>
                <a:sym typeface="Arial"/>
              </a:defRPr>
            </a:lvl1pPr>
          </a:lstStyle>
          <a:p>
            <a:pPr lvl="0">
              <a:defRPr u="none"/>
            </a:pPr>
            <a:r>
              <a:rPr u="sng"/>
              <a:t>TolC</a:t>
            </a:r>
          </a:p>
        </p:txBody>
      </p:sp>
      <p:grpSp>
        <p:nvGrpSpPr>
          <p:cNvPr id="592" name="Group 592"/>
          <p:cNvGrpSpPr/>
          <p:nvPr/>
        </p:nvGrpSpPr>
        <p:grpSpPr>
          <a:xfrm>
            <a:off x="7428911" y="1779335"/>
            <a:ext cx="1620838" cy="2891574"/>
            <a:chOff x="0" y="0"/>
            <a:chExt cx="1620837" cy="2891572"/>
          </a:xfrm>
        </p:grpSpPr>
        <p:sp>
          <p:nvSpPr>
            <p:cNvPr id="588" name="Shape 588"/>
            <p:cNvSpPr/>
            <p:nvPr/>
          </p:nvSpPr>
          <p:spPr>
            <a:xfrm>
              <a:off x="0" y="0"/>
              <a:ext cx="1620838" cy="9281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7868" tIns="47868" rIns="47868" bIns="47868" numCol="1" anchor="t">
              <a:spAutoFit/>
            </a:bodyPr>
            <a:lstStyle/>
            <a:p>
              <a:pPr lvl="0" algn="ctr" defTabSz="457200"/>
              <a:r>
                <a:rPr sz="1600">
                  <a:solidFill>
                    <a:srgbClr val="3366FF"/>
                  </a:solidFill>
                  <a:latin typeface="Arial Bold"/>
                  <a:ea typeface="Arial Bold"/>
                  <a:cs typeface="Arial Bold"/>
                  <a:sym typeface="Arial Bold"/>
                </a:rPr>
                <a:t>D371-D374</a:t>
              </a:r>
              <a:endParaRPr sz="2400">
                <a:latin typeface="Times Roman"/>
                <a:ea typeface="Times Roman"/>
                <a:cs typeface="Times Roman"/>
                <a:sym typeface="Times Roman"/>
              </a:endParaRPr>
            </a:p>
            <a:p>
              <a:pPr lvl="0" algn="ctr" defTabSz="457200"/>
              <a:r>
                <a:rPr sz="1400">
                  <a:latin typeface="Arial"/>
                  <a:ea typeface="Arial"/>
                  <a:cs typeface="Arial"/>
                  <a:sym typeface="Arial"/>
                </a:rPr>
                <a:t>Cross link D374</a:t>
              </a:r>
              <a:endParaRPr sz="2400">
                <a:latin typeface="Times Roman"/>
                <a:ea typeface="Times Roman"/>
                <a:cs typeface="Times Roman"/>
                <a:sym typeface="Times Roman"/>
              </a:endParaRPr>
            </a:p>
            <a:p>
              <a:pPr lvl="0" algn="ctr" defTabSz="457200">
                <a:buSzPct val="100000"/>
                <a:buFont typeface="Wingdings"/>
                <a:buChar char="à"/>
              </a:pPr>
              <a:r>
                <a:rPr sz="1400">
                  <a:latin typeface="Arial"/>
                  <a:ea typeface="Arial"/>
                  <a:cs typeface="Arial"/>
                  <a:sym typeface="Arial"/>
                </a:rPr>
                <a:t> export abolishment </a:t>
              </a:r>
            </a:p>
          </p:txBody>
        </p:sp>
        <p:sp>
          <p:nvSpPr>
            <p:cNvPr id="589" name="Shape 589"/>
            <p:cNvSpPr/>
            <p:nvPr/>
          </p:nvSpPr>
          <p:spPr>
            <a:xfrm>
              <a:off x="250031" y="1049241"/>
              <a:ext cx="1120776" cy="3176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7868" tIns="47868" rIns="47868" bIns="47868" numCol="1" anchor="t">
              <a:spAutoFit/>
            </a:bodyPr>
            <a:lstStyle>
              <a:lvl1pPr algn="ctr" defTabSz="457200">
                <a:defRPr sz="1600">
                  <a:solidFill>
                    <a:srgbClr val="00FFFF"/>
                  </a:solidFill>
                  <a:latin typeface="Arial Bold"/>
                  <a:ea typeface="Arial Bold"/>
                  <a:cs typeface="Arial Bold"/>
                  <a:sym typeface="Arial Bold"/>
                </a:defRPr>
              </a:lvl1pPr>
            </a:lstStyle>
            <a:p>
              <a:pPr lvl="0">
                <a:defRPr sz="1800">
                  <a:solidFill>
                    <a:srgbClr val="000000"/>
                  </a:solidFill>
                </a:defRPr>
              </a:pPr>
              <a:r>
                <a:rPr sz="1600">
                  <a:solidFill>
                    <a:srgbClr val="00FFFF"/>
                  </a:solidFill>
                </a:rPr>
                <a:t>G365</a:t>
              </a:r>
            </a:p>
          </p:txBody>
        </p:sp>
        <p:sp>
          <p:nvSpPr>
            <p:cNvPr id="590" name="Shape 590"/>
            <p:cNvSpPr/>
            <p:nvPr/>
          </p:nvSpPr>
          <p:spPr>
            <a:xfrm>
              <a:off x="204823" y="2578180"/>
              <a:ext cx="1120737" cy="3133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defTabSz="457200">
                <a:defRPr sz="1600">
                  <a:solidFill>
                    <a:srgbClr val="008000"/>
                  </a:solidFill>
                  <a:latin typeface="Arial Bold"/>
                  <a:ea typeface="Arial Bold"/>
                  <a:cs typeface="Arial Bold"/>
                  <a:sym typeface="Arial Bold"/>
                </a:defRPr>
              </a:lvl1pPr>
            </a:lstStyle>
            <a:p>
              <a:pPr lvl="0">
                <a:defRPr sz="1800">
                  <a:solidFill>
                    <a:srgbClr val="000000"/>
                  </a:solidFill>
                </a:defRPr>
              </a:pPr>
              <a:r>
                <a:rPr sz="1600">
                  <a:solidFill>
                    <a:srgbClr val="008000"/>
                  </a:solidFill>
                </a:rPr>
                <a:t>R367-T152</a:t>
              </a:r>
            </a:p>
          </p:txBody>
        </p:sp>
        <p:sp>
          <p:nvSpPr>
            <p:cNvPr id="591" name="Shape 591"/>
            <p:cNvSpPr/>
            <p:nvPr/>
          </p:nvSpPr>
          <p:spPr>
            <a:xfrm>
              <a:off x="23344" y="1469608"/>
              <a:ext cx="1574149" cy="9238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lvl="0" algn="ctr" defTabSz="457200"/>
              <a:r>
                <a:rPr sz="1600">
                  <a:solidFill>
                    <a:srgbClr val="FF0000"/>
                  </a:solidFill>
                  <a:latin typeface="Arial Bold"/>
                  <a:ea typeface="Arial Bold"/>
                  <a:cs typeface="Arial Bold"/>
                  <a:sym typeface="Arial Bold"/>
                </a:rPr>
                <a:t>D153-Y362</a:t>
              </a:r>
              <a:endParaRPr sz="1600">
                <a:solidFill>
                  <a:srgbClr val="FF0000"/>
                </a:solidFill>
                <a:latin typeface="Arial Bold"/>
                <a:ea typeface="Arial Bold"/>
                <a:cs typeface="Arial Bold"/>
                <a:sym typeface="Arial Bold"/>
              </a:endParaRPr>
            </a:p>
            <a:p>
              <a:pPr lvl="0" algn="ctr"/>
              <a:r>
                <a:rPr sz="1400">
                  <a:latin typeface="Arial"/>
                  <a:ea typeface="Arial"/>
                  <a:cs typeface="Arial"/>
                  <a:sym typeface="Arial"/>
                </a:rPr>
                <a:t>Break of H bonds</a:t>
              </a:r>
              <a:endParaRPr sz="1400">
                <a:latin typeface="Arial"/>
                <a:ea typeface="Arial"/>
                <a:cs typeface="Arial"/>
                <a:sym typeface="Arial"/>
              </a:endParaRPr>
            </a:p>
            <a:p>
              <a:pPr lvl="0" algn="ctr">
                <a:buSzPct val="100000"/>
                <a:buFont typeface="Wingdings"/>
                <a:buChar char="à"/>
              </a:pPr>
              <a:r>
                <a:rPr sz="1400">
                  <a:latin typeface="Arial"/>
                  <a:ea typeface="Arial"/>
                  <a:cs typeface="Arial"/>
                  <a:sym typeface="Arial"/>
                </a:rPr>
                <a:t> increased sensibility</a:t>
              </a:r>
            </a:p>
          </p:txBody>
        </p:sp>
      </p:grpSp>
      <p:sp>
        <p:nvSpPr>
          <p:cNvPr id="593" name="Shape 593"/>
          <p:cNvSpPr/>
          <p:nvPr/>
        </p:nvSpPr>
        <p:spPr>
          <a:xfrm>
            <a:off x="85190" y="5398434"/>
            <a:ext cx="7979958" cy="9991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defTabSz="457200"/>
            <a:r>
              <a:rPr sz="1600" u="sng">
                <a:latin typeface="Arial"/>
                <a:ea typeface="Arial"/>
                <a:cs typeface="Arial"/>
                <a:sym typeface="Arial"/>
              </a:rPr>
              <a:t>Choice of mutations</a:t>
            </a:r>
            <a:endParaRPr sz="2400">
              <a:latin typeface="Times Roman"/>
              <a:ea typeface="Times Roman"/>
              <a:cs typeface="Times Roman"/>
              <a:sym typeface="Times Roman"/>
            </a:endParaRPr>
          </a:p>
          <a:p>
            <a:pPr lvl="0" defTabSz="457200"/>
            <a:r>
              <a:rPr sz="1600">
                <a:latin typeface="Arial"/>
                <a:ea typeface="Arial"/>
                <a:cs typeface="Arial"/>
                <a:sym typeface="Arial"/>
              </a:rPr>
              <a:t>D416A				R403L			</a:t>
            </a:r>
            <a:endParaRPr sz="2400">
              <a:latin typeface="Times Roman"/>
              <a:ea typeface="Times Roman"/>
              <a:cs typeface="Times Roman"/>
              <a:sym typeface="Times Roman"/>
            </a:endParaRPr>
          </a:p>
          <a:p>
            <a:pPr lvl="0" defTabSz="457200"/>
            <a:r>
              <a:rPr sz="1600">
                <a:latin typeface="Arial"/>
                <a:ea typeface="Arial"/>
                <a:cs typeface="Arial"/>
                <a:sym typeface="Arial"/>
              </a:rPr>
              <a:t>R419A				Y404F</a:t>
            </a:r>
            <a:endParaRPr sz="2400">
              <a:latin typeface="Times Roman"/>
              <a:ea typeface="Times Roman"/>
              <a:cs typeface="Times Roman"/>
              <a:sym typeface="Times Roman"/>
            </a:endParaRPr>
          </a:p>
          <a:p>
            <a:pPr lvl="0" defTabSz="457200"/>
            <a:r>
              <a:rPr sz="1600">
                <a:latin typeface="Arial"/>
                <a:ea typeface="Arial"/>
                <a:cs typeface="Arial"/>
                <a:sym typeface="Arial"/>
              </a:rPr>
              <a:t>D416A-R419A			R403L-Y404F		R403L-Y404F-D416A-R419A (Quad) </a:t>
            </a:r>
          </a:p>
        </p:txBody>
      </p:sp>
      <p:pic>
        <p:nvPicPr>
          <p:cNvPr id="594" name="image50.png"/>
          <p:cNvPicPr/>
          <p:nvPr/>
        </p:nvPicPr>
        <p:blipFill>
          <a:blip r:embed="rId9">
            <a:extLst/>
          </a:blip>
          <a:stretch>
            <a:fillRect/>
          </a:stretch>
        </p:blipFill>
        <p:spPr>
          <a:xfrm>
            <a:off x="12025" y="979612"/>
            <a:ext cx="1360910" cy="3429001"/>
          </a:xfrm>
          <a:prstGeom prst="rect">
            <a:avLst/>
          </a:prstGeom>
          <a:ln w="12700">
            <a:miter lim="400000"/>
          </a:ln>
        </p:spPr>
      </p:pic>
      <p:pic>
        <p:nvPicPr>
          <p:cNvPr id="595" name="image51.png"/>
          <p:cNvPicPr/>
          <p:nvPr/>
        </p:nvPicPr>
        <p:blipFill>
          <a:blip r:embed="rId10">
            <a:extLst/>
          </a:blip>
          <a:stretch>
            <a:fillRect/>
          </a:stretch>
        </p:blipFill>
        <p:spPr>
          <a:xfrm>
            <a:off x="6063420" y="1126230"/>
            <a:ext cx="1387622" cy="3424768"/>
          </a:xfrm>
          <a:prstGeom prst="rect">
            <a:avLst/>
          </a:prstGeom>
          <a:ln w="12700">
            <a:miter lim="400000"/>
          </a:ln>
        </p:spPr>
      </p:pic>
      <p:sp>
        <p:nvSpPr>
          <p:cNvPr id="596" name="Shape 596"/>
          <p:cNvSpPr/>
          <p:nvPr/>
        </p:nvSpPr>
        <p:spPr>
          <a:xfrm>
            <a:off x="3453812" y="1227471"/>
            <a:ext cx="675641"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u="sng">
                <a:latin typeface="Arial"/>
                <a:ea typeface="Arial"/>
                <a:cs typeface="Arial"/>
                <a:sym typeface="Arial"/>
              </a:defRPr>
            </a:lvl1pPr>
          </a:lstStyle>
          <a:p>
            <a:pPr lvl="0">
              <a:defRPr u="none"/>
            </a:pPr>
            <a:r>
              <a:rPr u="sng"/>
              <a:t>OprM</a:t>
            </a:r>
          </a:p>
        </p:txBody>
      </p:sp>
      <p:sp>
        <p:nvSpPr>
          <p:cNvPr id="597" name="Shape 597"/>
          <p:cNvSpPr/>
          <p:nvPr/>
        </p:nvSpPr>
        <p:spPr>
          <a:xfrm>
            <a:off x="119785" y="932589"/>
            <a:ext cx="8870328" cy="1"/>
          </a:xfrm>
          <a:prstGeom prst="line">
            <a:avLst/>
          </a:prstGeom>
          <a:ln w="38100">
            <a:solidFill>
              <a:srgbClr val="9A9A9A"/>
            </a:solidFill>
            <a:round/>
          </a:ln>
        </p:spPr>
        <p:txBody>
          <a:bodyPr lIns="0" tIns="0" rIns="0" bIns="0"/>
          <a:lstStyle/>
          <a:p>
            <a:pPr lvl="0" defTabSz="457200">
              <a:defRPr sz="1200">
                <a:latin typeface="+mj-lt"/>
                <a:ea typeface="+mj-ea"/>
                <a:cs typeface="+mj-cs"/>
                <a:sym typeface="Helvetica"/>
              </a:defRPr>
            </a:pPr>
          </a:p>
        </p:txBody>
      </p:sp>
      <p:sp>
        <p:nvSpPr>
          <p:cNvPr id="598" name="Shape 598"/>
          <p:cNvSpPr/>
          <p:nvPr/>
        </p:nvSpPr>
        <p:spPr>
          <a:xfrm>
            <a:off x="85189" y="6540338"/>
            <a:ext cx="1932669" cy="28882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solidFill>
                  <a:srgbClr val="090AFF"/>
                </a:solidFill>
                <a:latin typeface="Arial"/>
                <a:ea typeface="Arial"/>
                <a:cs typeface="Arial"/>
                <a:sym typeface="Arial"/>
              </a:defRPr>
            </a:lvl1pPr>
          </a:lstStyle>
          <a:p>
            <a:pPr lvl="0">
              <a:defRPr sz="1800">
                <a:solidFill>
                  <a:srgbClr val="000000"/>
                </a:solidFill>
              </a:defRPr>
            </a:pPr>
            <a:r>
              <a:rPr sz="1400">
                <a:solidFill>
                  <a:srgbClr val="090AFF"/>
                </a:solidFill>
              </a:rPr>
              <a:t>Phan (2015) Antibiotics</a:t>
            </a:r>
          </a:p>
        </p:txBody>
      </p:sp>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603" name="Group 603"/>
          <p:cNvGrpSpPr/>
          <p:nvPr/>
        </p:nvGrpSpPr>
        <p:grpSpPr>
          <a:xfrm>
            <a:off x="7766611" y="172830"/>
            <a:ext cx="1223500" cy="759903"/>
            <a:chOff x="0" y="0"/>
            <a:chExt cx="1223499" cy="759902"/>
          </a:xfrm>
        </p:grpSpPr>
        <p:pic>
          <p:nvPicPr>
            <p:cNvPr id="600" name="image5.png"/>
            <p:cNvPicPr/>
            <p:nvPr/>
          </p:nvPicPr>
          <p:blipFill>
            <a:blip r:embed="rId2">
              <a:extLst/>
            </a:blip>
            <a:stretch>
              <a:fillRect/>
            </a:stretch>
          </p:blipFill>
          <p:spPr>
            <a:xfrm>
              <a:off x="-1" y="104042"/>
              <a:ext cx="598066" cy="408865"/>
            </a:xfrm>
            <a:prstGeom prst="rect">
              <a:avLst/>
            </a:prstGeom>
            <a:ln w="12700" cap="flat">
              <a:noFill/>
              <a:miter lim="400000"/>
            </a:ln>
            <a:effectLst/>
          </p:spPr>
        </p:pic>
        <p:pic>
          <p:nvPicPr>
            <p:cNvPr id="601" name="image6.png"/>
            <p:cNvPicPr/>
            <p:nvPr/>
          </p:nvPicPr>
          <p:blipFill>
            <a:blip r:embed="rId3">
              <a:extLst/>
            </a:blip>
            <a:stretch>
              <a:fillRect/>
            </a:stretch>
          </p:blipFill>
          <p:spPr>
            <a:xfrm>
              <a:off x="717630" y="0"/>
              <a:ext cx="505869" cy="505869"/>
            </a:xfrm>
            <a:prstGeom prst="rect">
              <a:avLst/>
            </a:prstGeom>
            <a:ln w="12700" cap="flat">
              <a:noFill/>
              <a:miter lim="400000"/>
            </a:ln>
            <a:effectLst/>
          </p:spPr>
        </p:pic>
        <p:pic>
          <p:nvPicPr>
            <p:cNvPr id="602" name="image4.tif"/>
            <p:cNvPicPr/>
            <p:nvPr/>
          </p:nvPicPr>
          <p:blipFill>
            <a:blip r:embed="rId4">
              <a:extLst/>
            </a:blip>
            <a:stretch>
              <a:fillRect/>
            </a:stretch>
          </p:blipFill>
          <p:spPr>
            <a:xfrm>
              <a:off x="438362" y="376682"/>
              <a:ext cx="698008" cy="383221"/>
            </a:xfrm>
            <a:prstGeom prst="rect">
              <a:avLst/>
            </a:prstGeom>
            <a:ln w="12700" cap="flat">
              <a:noFill/>
              <a:miter lim="400000"/>
            </a:ln>
            <a:effectLst/>
          </p:spPr>
        </p:pic>
      </p:grpSp>
      <p:grpSp>
        <p:nvGrpSpPr>
          <p:cNvPr id="619" name="Group 619"/>
          <p:cNvGrpSpPr/>
          <p:nvPr/>
        </p:nvGrpSpPr>
        <p:grpSpPr>
          <a:xfrm>
            <a:off x="147637" y="76199"/>
            <a:ext cx="1219202" cy="685802"/>
            <a:chOff x="0" y="0"/>
            <a:chExt cx="1219200" cy="685800"/>
          </a:xfrm>
        </p:grpSpPr>
        <p:grpSp>
          <p:nvGrpSpPr>
            <p:cNvPr id="607" name="Group 607"/>
            <p:cNvGrpSpPr/>
            <p:nvPr/>
          </p:nvGrpSpPr>
          <p:grpSpPr>
            <a:xfrm>
              <a:off x="487679" y="-1"/>
              <a:ext cx="243841" cy="385764"/>
              <a:chOff x="0" y="0"/>
              <a:chExt cx="243840" cy="385762"/>
            </a:xfrm>
          </p:grpSpPr>
          <p:sp>
            <p:nvSpPr>
              <p:cNvPr id="604" name="Shape 604"/>
              <p:cNvSpPr/>
              <p:nvPr/>
            </p:nvSpPr>
            <p:spPr>
              <a:xfrm>
                <a:off x="-1" y="-1"/>
                <a:ext cx="243841" cy="3857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120"/>
                    </a:moveTo>
                    <a:cubicBezTo>
                      <a:pt x="0" y="2292"/>
                      <a:pt x="4835" y="0"/>
                      <a:pt x="10800" y="0"/>
                    </a:cubicBezTo>
                    <a:cubicBezTo>
                      <a:pt x="16765" y="0"/>
                      <a:pt x="21600" y="2292"/>
                      <a:pt x="21600" y="5120"/>
                    </a:cubicBezTo>
                    <a:lnTo>
                      <a:pt x="21600" y="16480"/>
                    </a:lnTo>
                    <a:cubicBezTo>
                      <a:pt x="21600" y="19308"/>
                      <a:pt x="16765" y="21600"/>
                      <a:pt x="10800" y="21600"/>
                    </a:cubicBezTo>
                    <a:cubicBezTo>
                      <a:pt x="4835" y="21600"/>
                      <a:pt x="0" y="19308"/>
                      <a:pt x="0" y="16480"/>
                    </a:cubicBezTo>
                    <a:close/>
                  </a:path>
                </a:pathLst>
              </a:custGeom>
              <a:gradFill flip="none" rotWithShape="1">
                <a:gsLst>
                  <a:gs pos="0">
                    <a:srgbClr val="030B76"/>
                  </a:gs>
                  <a:gs pos="50000">
                    <a:srgbClr val="0717FF"/>
                  </a:gs>
                  <a:gs pos="100000">
                    <a:srgbClr val="030B76"/>
                  </a:gs>
                </a:gsLst>
                <a:lin ang="0" scaled="0"/>
              </a:gradFill>
              <a:ln w="12700" cap="flat">
                <a:noFill/>
                <a:miter lim="400000"/>
              </a:ln>
              <a:effectLst/>
            </p:spPr>
            <p:txBody>
              <a:bodyPr wrap="square" lIns="0" tIns="0" rIns="0" bIns="0" numCol="1" anchor="ctr">
                <a:noAutofit/>
              </a:bodyPr>
              <a:lstStyle/>
              <a:p>
                <a:pPr lvl="0" algn="ctr">
                  <a:defRPr sz="3000">
                    <a:latin typeface="Arial"/>
                    <a:ea typeface="Arial"/>
                    <a:cs typeface="Arial"/>
                    <a:sym typeface="Arial"/>
                  </a:defRPr>
                </a:pPr>
              </a:p>
            </p:txBody>
          </p:sp>
          <p:sp>
            <p:nvSpPr>
              <p:cNvPr id="605" name="Shape 605"/>
              <p:cNvSpPr/>
              <p:nvPr/>
            </p:nvSpPr>
            <p:spPr>
              <a:xfrm>
                <a:off x="-1" y="-1"/>
                <a:ext cx="243841" cy="1828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FF">
                  <a:alpha val="40000"/>
                </a:srgbClr>
              </a:solidFill>
              <a:ln w="12700" cap="flat">
                <a:noFill/>
                <a:miter lim="400000"/>
              </a:ln>
              <a:effectLst/>
            </p:spPr>
            <p:txBody>
              <a:bodyPr wrap="square" lIns="0" tIns="0" rIns="0" bIns="0" numCol="1" anchor="ctr">
                <a:noAutofit/>
              </a:bodyPr>
              <a:lstStyle/>
              <a:p>
                <a:pPr lvl="0" algn="ctr">
                  <a:defRPr sz="3000">
                    <a:latin typeface="Arial"/>
                    <a:ea typeface="Arial"/>
                    <a:cs typeface="Arial"/>
                    <a:sym typeface="Arial"/>
                  </a:defRPr>
                </a:pPr>
              </a:p>
            </p:txBody>
          </p:sp>
          <p:sp>
            <p:nvSpPr>
              <p:cNvPr id="606" name="Shape 606"/>
              <p:cNvSpPr/>
              <p:nvPr/>
            </p:nvSpPr>
            <p:spPr>
              <a:xfrm>
                <a:off x="-1" y="-1"/>
                <a:ext cx="243841" cy="3857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120"/>
                    </a:moveTo>
                    <a:cubicBezTo>
                      <a:pt x="21600" y="7948"/>
                      <a:pt x="16765" y="10240"/>
                      <a:pt x="10800" y="10240"/>
                    </a:cubicBezTo>
                    <a:cubicBezTo>
                      <a:pt x="4835" y="10240"/>
                      <a:pt x="0" y="7948"/>
                      <a:pt x="0" y="5120"/>
                    </a:cubicBezTo>
                    <a:cubicBezTo>
                      <a:pt x="0" y="2292"/>
                      <a:pt x="4835" y="0"/>
                      <a:pt x="10800" y="0"/>
                    </a:cubicBezTo>
                    <a:cubicBezTo>
                      <a:pt x="16765" y="0"/>
                      <a:pt x="21600" y="2292"/>
                      <a:pt x="21600" y="5120"/>
                    </a:cubicBezTo>
                    <a:lnTo>
                      <a:pt x="21600" y="16480"/>
                    </a:lnTo>
                    <a:cubicBezTo>
                      <a:pt x="21600" y="19308"/>
                      <a:pt x="16765" y="21600"/>
                      <a:pt x="10800" y="21600"/>
                    </a:cubicBezTo>
                    <a:cubicBezTo>
                      <a:pt x="4835" y="21600"/>
                      <a:pt x="0" y="19308"/>
                      <a:pt x="0" y="16480"/>
                    </a:cubicBezTo>
                    <a:lnTo>
                      <a:pt x="0" y="5120"/>
                    </a:lnTo>
                  </a:path>
                </a:pathLst>
              </a:custGeom>
              <a:noFill/>
              <a:ln w="9525" cap="flat">
                <a:solidFill>
                  <a:srgbClr val="000000"/>
                </a:solidFill>
                <a:prstDash val="solid"/>
                <a:round/>
              </a:ln>
              <a:effectLst/>
            </p:spPr>
            <p:txBody>
              <a:bodyPr wrap="square" lIns="0" tIns="0" rIns="0" bIns="0" numCol="1" anchor="ctr">
                <a:noAutofit/>
              </a:bodyPr>
              <a:lstStyle/>
              <a:p>
                <a:pPr lvl="0" algn="ctr">
                  <a:defRPr sz="3000">
                    <a:latin typeface="Arial"/>
                    <a:ea typeface="Arial"/>
                    <a:cs typeface="Arial"/>
                    <a:sym typeface="Arial"/>
                  </a:defRPr>
                </a:pPr>
              </a:p>
            </p:txBody>
          </p:sp>
        </p:grpSp>
        <p:sp>
          <p:nvSpPr>
            <p:cNvPr id="608" name="Shape 608"/>
            <p:cNvSpPr/>
            <p:nvPr/>
          </p:nvSpPr>
          <p:spPr>
            <a:xfrm>
              <a:off x="-1" y="128587"/>
              <a:ext cx="487681"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609" name="Shape 609"/>
            <p:cNvSpPr/>
            <p:nvPr/>
          </p:nvSpPr>
          <p:spPr>
            <a:xfrm>
              <a:off x="-1" y="171450"/>
              <a:ext cx="487681"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610" name="Shape 610"/>
            <p:cNvSpPr/>
            <p:nvPr/>
          </p:nvSpPr>
          <p:spPr>
            <a:xfrm>
              <a:off x="731519" y="128587"/>
              <a:ext cx="487682"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611" name="Shape 611"/>
            <p:cNvSpPr/>
            <p:nvPr/>
          </p:nvSpPr>
          <p:spPr>
            <a:xfrm>
              <a:off x="731519" y="171450"/>
              <a:ext cx="487682"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612" name="Shape 612"/>
            <p:cNvSpPr/>
            <p:nvPr/>
          </p:nvSpPr>
          <p:spPr>
            <a:xfrm>
              <a:off x="-1" y="514350"/>
              <a:ext cx="487681"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613" name="Shape 613"/>
            <p:cNvSpPr/>
            <p:nvPr/>
          </p:nvSpPr>
          <p:spPr>
            <a:xfrm>
              <a:off x="-1" y="557212"/>
              <a:ext cx="487681"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614" name="Shape 614"/>
            <p:cNvSpPr/>
            <p:nvPr/>
          </p:nvSpPr>
          <p:spPr>
            <a:xfrm>
              <a:off x="731519" y="514350"/>
              <a:ext cx="487682"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615" name="Shape 615"/>
            <p:cNvSpPr/>
            <p:nvPr/>
          </p:nvSpPr>
          <p:spPr>
            <a:xfrm>
              <a:off x="731519" y="557212"/>
              <a:ext cx="487682"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616" name="Shape 616"/>
            <p:cNvSpPr/>
            <p:nvPr/>
          </p:nvSpPr>
          <p:spPr>
            <a:xfrm>
              <a:off x="406400" y="385762"/>
              <a:ext cx="406400" cy="30003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000000"/>
              </a:solidFill>
              <a:prstDash val="solid"/>
              <a:round/>
            </a:ln>
            <a:effectLst/>
          </p:spPr>
          <p:txBody>
            <a:bodyPr wrap="square" lIns="0" tIns="0" rIns="0" bIns="0" numCol="1" anchor="ctr">
              <a:noAutofit/>
            </a:bodyPr>
            <a:lstStyle/>
            <a:p>
              <a:pPr lvl="0" algn="ctr">
                <a:defRPr sz="3000">
                  <a:latin typeface="Arial"/>
                  <a:ea typeface="Arial"/>
                  <a:cs typeface="Arial"/>
                  <a:sym typeface="Arial"/>
                </a:defRPr>
              </a:pPr>
            </a:p>
          </p:txBody>
        </p:sp>
        <p:sp>
          <p:nvSpPr>
            <p:cNvPr id="617" name="Shape 617"/>
            <p:cNvSpPr/>
            <p:nvPr/>
          </p:nvSpPr>
          <p:spPr>
            <a:xfrm>
              <a:off x="406399" y="214312"/>
              <a:ext cx="81281" cy="342901"/>
            </a:xfrm>
            <a:prstGeom prst="rect">
              <a:avLst/>
            </a:prstGeom>
            <a:noFill/>
            <a:ln w="9525" cap="flat">
              <a:solidFill>
                <a:srgbClr val="000000"/>
              </a:solidFill>
              <a:prstDash val="solid"/>
              <a:miter lim="800000"/>
            </a:ln>
            <a:effectLst/>
          </p:spPr>
          <p:txBody>
            <a:bodyPr wrap="square" lIns="0" tIns="0" rIns="0" bIns="0" numCol="1" anchor="ctr">
              <a:noAutofit/>
            </a:bodyPr>
            <a:lstStyle/>
            <a:p>
              <a:pPr lvl="0" algn="ctr">
                <a:defRPr sz="3000">
                  <a:latin typeface="Arial"/>
                  <a:ea typeface="Arial"/>
                  <a:cs typeface="Arial"/>
                  <a:sym typeface="Arial"/>
                </a:defRPr>
              </a:pPr>
            </a:p>
          </p:txBody>
        </p:sp>
        <p:sp>
          <p:nvSpPr>
            <p:cNvPr id="618" name="Shape 618"/>
            <p:cNvSpPr/>
            <p:nvPr/>
          </p:nvSpPr>
          <p:spPr>
            <a:xfrm>
              <a:off x="731520" y="214312"/>
              <a:ext cx="81281" cy="342901"/>
            </a:xfrm>
            <a:prstGeom prst="rect">
              <a:avLst/>
            </a:prstGeom>
            <a:noFill/>
            <a:ln w="9525" cap="flat">
              <a:solidFill>
                <a:srgbClr val="000000"/>
              </a:solidFill>
              <a:prstDash val="solid"/>
              <a:miter lim="800000"/>
            </a:ln>
            <a:effectLst/>
          </p:spPr>
          <p:txBody>
            <a:bodyPr wrap="square" lIns="0" tIns="0" rIns="0" bIns="0" numCol="1" anchor="ctr">
              <a:noAutofit/>
            </a:bodyPr>
            <a:lstStyle/>
            <a:p>
              <a:pPr lvl="0" algn="ctr">
                <a:defRPr sz="3000">
                  <a:latin typeface="Arial"/>
                  <a:ea typeface="Arial"/>
                  <a:cs typeface="Arial"/>
                  <a:sym typeface="Arial"/>
                </a:defRPr>
              </a:pPr>
            </a:p>
          </p:txBody>
        </p:sp>
      </p:grpSp>
      <p:sp>
        <p:nvSpPr>
          <p:cNvPr id="620" name="Shape 620"/>
          <p:cNvSpPr/>
          <p:nvPr/>
        </p:nvSpPr>
        <p:spPr>
          <a:xfrm>
            <a:off x="1307740" y="231712"/>
            <a:ext cx="6404903" cy="384757"/>
          </a:xfrm>
          <a:prstGeom prst="rect">
            <a:avLst/>
          </a:prstGeom>
          <a:ln>
            <a:solidFill>
              <a:srgbClr val="FFFFFF"/>
            </a:solidFill>
            <a:miter/>
          </a:ln>
          <a:extLst>
            <a:ext uri="{C572A759-6A51-4108-AA02-DFA0A04FC94B}">
              <ma14:wrappingTextBoxFlag xmlns:ma14="http://schemas.microsoft.com/office/mac/drawingml/2011/main" val="1"/>
            </a:ext>
          </a:extLst>
        </p:spPr>
        <p:txBody>
          <a:bodyPr lIns="0" tIns="0" rIns="0" bIns="0">
            <a:spAutoFit/>
          </a:bodyPr>
          <a:lstStyle>
            <a:lvl1pPr>
              <a:defRPr sz="2000">
                <a:latin typeface="Arial"/>
                <a:ea typeface="Arial"/>
                <a:cs typeface="Arial"/>
                <a:sym typeface="Arial"/>
              </a:defRPr>
            </a:lvl1pPr>
          </a:lstStyle>
          <a:p>
            <a:pPr lvl="0">
              <a:defRPr sz="1800"/>
            </a:pPr>
            <a:r>
              <a:rPr sz="2000"/>
              <a:t>Structural and functional study of the OprM mutants</a:t>
            </a:r>
          </a:p>
        </p:txBody>
      </p:sp>
      <p:sp>
        <p:nvSpPr>
          <p:cNvPr id="621" name="Shape 621"/>
          <p:cNvSpPr/>
          <p:nvPr/>
        </p:nvSpPr>
        <p:spPr>
          <a:xfrm>
            <a:off x="5604982" y="940286"/>
            <a:ext cx="2541999" cy="12277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endParaRPr sz="1600">
              <a:solidFill>
                <a:srgbClr val="0000FF"/>
              </a:solidFill>
              <a:latin typeface="Arial"/>
              <a:ea typeface="Arial"/>
              <a:cs typeface="Arial"/>
              <a:sym typeface="Arial"/>
            </a:endParaRPr>
          </a:p>
          <a:p>
            <a:pPr lvl="0"/>
            <a:r>
              <a:rPr sz="1600">
                <a:latin typeface="Arial"/>
                <a:ea typeface="Arial"/>
                <a:cs typeface="Arial"/>
                <a:sym typeface="Arial"/>
              </a:rPr>
              <a:t>OprM WT : </a:t>
            </a:r>
            <a:r>
              <a:rPr sz="1600">
                <a:solidFill>
                  <a:srgbClr val="7F7F7F"/>
                </a:solidFill>
                <a:latin typeface="Arial"/>
                <a:ea typeface="Arial"/>
                <a:cs typeface="Arial"/>
                <a:sym typeface="Arial"/>
              </a:rPr>
              <a:t>grey/</a:t>
            </a:r>
            <a:r>
              <a:rPr sz="1600">
                <a:solidFill>
                  <a:srgbClr val="F4DE00"/>
                </a:solidFill>
                <a:latin typeface="Arial"/>
                <a:ea typeface="Arial"/>
                <a:cs typeface="Arial"/>
                <a:sym typeface="Arial"/>
              </a:rPr>
              <a:t>yellow</a:t>
            </a:r>
            <a:endParaRPr sz="1600">
              <a:solidFill>
                <a:srgbClr val="F4DE00"/>
              </a:solidFill>
              <a:latin typeface="Arial"/>
              <a:ea typeface="Arial"/>
              <a:cs typeface="Arial"/>
              <a:sym typeface="Arial"/>
            </a:endParaRPr>
          </a:p>
          <a:p>
            <a:pPr lvl="0"/>
            <a:endParaRPr sz="1600">
              <a:solidFill>
                <a:srgbClr val="F4DE00"/>
              </a:solidFill>
              <a:latin typeface="Arial"/>
              <a:ea typeface="Arial"/>
              <a:cs typeface="Arial"/>
              <a:sym typeface="Arial"/>
            </a:endParaRPr>
          </a:p>
          <a:p>
            <a:pPr lvl="0"/>
            <a:r>
              <a:rPr sz="1600">
                <a:latin typeface="Arial"/>
                <a:ea typeface="Arial"/>
                <a:cs typeface="Arial"/>
                <a:sym typeface="Arial"/>
              </a:rPr>
              <a:t>OprM Quad: </a:t>
            </a:r>
            <a:r>
              <a:rPr sz="1600">
                <a:solidFill>
                  <a:srgbClr val="0000FF"/>
                </a:solidFill>
                <a:latin typeface="Arial Bold"/>
                <a:ea typeface="Arial Bold"/>
                <a:cs typeface="Arial Bold"/>
                <a:sym typeface="Arial Bold"/>
              </a:rPr>
              <a:t>blue/</a:t>
            </a:r>
            <a:r>
              <a:rPr sz="1600">
                <a:solidFill>
                  <a:srgbClr val="33DEFF"/>
                </a:solidFill>
                <a:latin typeface="Arial Bold"/>
                <a:ea typeface="Arial Bold"/>
                <a:cs typeface="Arial Bold"/>
                <a:sym typeface="Arial Bold"/>
              </a:rPr>
              <a:t>cyan</a:t>
            </a:r>
            <a:endParaRPr sz="1600">
              <a:solidFill>
                <a:srgbClr val="0000FF"/>
              </a:solidFill>
              <a:latin typeface="Arial Bold"/>
              <a:ea typeface="Arial Bold"/>
              <a:cs typeface="Arial Bold"/>
              <a:sym typeface="Arial Bold"/>
            </a:endParaRPr>
          </a:p>
        </p:txBody>
      </p:sp>
      <p:grpSp>
        <p:nvGrpSpPr>
          <p:cNvPr id="629" name="Group 629"/>
          <p:cNvGrpSpPr/>
          <p:nvPr/>
        </p:nvGrpSpPr>
        <p:grpSpPr>
          <a:xfrm>
            <a:off x="5145593" y="2171214"/>
            <a:ext cx="3296005" cy="3105557"/>
            <a:chOff x="0" y="0"/>
            <a:chExt cx="3296003" cy="3105555"/>
          </a:xfrm>
        </p:grpSpPr>
        <p:pic>
          <p:nvPicPr>
            <p:cNvPr id="622" name="image52.png" descr="oprm-open.png"/>
            <p:cNvPicPr/>
            <p:nvPr/>
          </p:nvPicPr>
          <p:blipFill>
            <a:blip r:embed="rId5">
              <a:extLst/>
            </a:blip>
            <a:stretch>
              <a:fillRect/>
            </a:stretch>
          </p:blipFill>
          <p:spPr>
            <a:xfrm>
              <a:off x="234870" y="3488"/>
              <a:ext cx="2960591" cy="2960591"/>
            </a:xfrm>
            <a:prstGeom prst="rect">
              <a:avLst/>
            </a:prstGeom>
            <a:ln w="12700" cap="flat">
              <a:noFill/>
              <a:miter lim="400000"/>
            </a:ln>
            <a:effectLst/>
          </p:spPr>
        </p:pic>
        <p:sp>
          <p:nvSpPr>
            <p:cNvPr id="623" name="Shape 623"/>
            <p:cNvSpPr/>
            <p:nvPr/>
          </p:nvSpPr>
          <p:spPr>
            <a:xfrm flipH="1" rot="13225082">
              <a:off x="3050473" y="1170959"/>
              <a:ext cx="125936" cy="415275"/>
            </a:xfrm>
            <a:custGeom>
              <a:avLst/>
              <a:gdLst/>
              <a:ahLst/>
              <a:cxnLst>
                <a:cxn ang="0">
                  <a:pos x="wd2" y="hd2"/>
                </a:cxn>
                <a:cxn ang="5400000">
                  <a:pos x="wd2" y="hd2"/>
                </a:cxn>
                <a:cxn ang="10800000">
                  <a:pos x="wd2" y="hd2"/>
                </a:cxn>
                <a:cxn ang="16200000">
                  <a:pos x="wd2" y="hd2"/>
                </a:cxn>
              </a:cxnLst>
              <a:rect l="0" t="0" r="r" b="b"/>
              <a:pathLst>
                <a:path w="16852" h="21600" fill="norm" stroke="1" extrusionOk="0">
                  <a:moveTo>
                    <a:pt x="0" y="0"/>
                  </a:moveTo>
                  <a:lnTo>
                    <a:pt x="0" y="0"/>
                  </a:lnTo>
                  <a:cubicBezTo>
                    <a:pt x="16027" y="3643"/>
                    <a:pt x="21600" y="11766"/>
                    <a:pt x="12447" y="18144"/>
                  </a:cubicBezTo>
                  <a:cubicBezTo>
                    <a:pt x="10575" y="19448"/>
                    <a:pt x="8162" y="20617"/>
                    <a:pt x="5309" y="21600"/>
                  </a:cubicBezTo>
                </a:path>
              </a:pathLst>
            </a:custGeom>
            <a:noFill/>
            <a:ln w="57150" cap="flat">
              <a:solidFill>
                <a:srgbClr val="000000"/>
              </a:solidFill>
              <a:prstDash val="solid"/>
              <a:miter lim="800000"/>
              <a:tailEnd type="stealth" w="med" len="med"/>
            </a:ln>
            <a:effectLst/>
          </p:spPr>
          <p:txBody>
            <a:bodyPr wrap="square" lIns="0" tIns="0" rIns="0" bIns="0" numCol="1" anchor="ctr">
              <a:noAutofit/>
            </a:bodyPr>
            <a:lstStyle/>
            <a:p>
              <a:pPr lvl="0" algn="ctr"/>
            </a:p>
          </p:txBody>
        </p:sp>
        <p:sp>
          <p:nvSpPr>
            <p:cNvPr id="624" name="Shape 624"/>
            <p:cNvSpPr/>
            <p:nvPr/>
          </p:nvSpPr>
          <p:spPr>
            <a:xfrm flipH="1" rot="6812313">
              <a:off x="825457" y="398192"/>
              <a:ext cx="125936" cy="415275"/>
            </a:xfrm>
            <a:custGeom>
              <a:avLst/>
              <a:gdLst/>
              <a:ahLst/>
              <a:cxnLst>
                <a:cxn ang="0">
                  <a:pos x="wd2" y="hd2"/>
                </a:cxn>
                <a:cxn ang="5400000">
                  <a:pos x="wd2" y="hd2"/>
                </a:cxn>
                <a:cxn ang="10800000">
                  <a:pos x="wd2" y="hd2"/>
                </a:cxn>
                <a:cxn ang="16200000">
                  <a:pos x="wd2" y="hd2"/>
                </a:cxn>
              </a:cxnLst>
              <a:rect l="0" t="0" r="r" b="b"/>
              <a:pathLst>
                <a:path w="16852" h="21600" fill="norm" stroke="1" extrusionOk="0">
                  <a:moveTo>
                    <a:pt x="0" y="0"/>
                  </a:moveTo>
                  <a:lnTo>
                    <a:pt x="0" y="0"/>
                  </a:lnTo>
                  <a:cubicBezTo>
                    <a:pt x="16027" y="3643"/>
                    <a:pt x="21600" y="11766"/>
                    <a:pt x="12447" y="18144"/>
                  </a:cubicBezTo>
                  <a:cubicBezTo>
                    <a:pt x="10575" y="19448"/>
                    <a:pt x="8162" y="20617"/>
                    <a:pt x="5309" y="21600"/>
                  </a:cubicBezTo>
                </a:path>
              </a:pathLst>
            </a:custGeom>
            <a:noFill/>
            <a:ln w="57150" cap="flat">
              <a:solidFill>
                <a:srgbClr val="000000"/>
              </a:solidFill>
              <a:prstDash val="solid"/>
              <a:miter lim="800000"/>
              <a:tailEnd type="stealth" w="med" len="med"/>
            </a:ln>
            <a:effectLst/>
          </p:spPr>
          <p:txBody>
            <a:bodyPr wrap="square" lIns="0" tIns="0" rIns="0" bIns="0" numCol="1" anchor="ctr">
              <a:noAutofit/>
            </a:bodyPr>
            <a:lstStyle/>
            <a:p>
              <a:pPr lvl="0" algn="ctr"/>
            </a:p>
          </p:txBody>
        </p:sp>
        <p:sp>
          <p:nvSpPr>
            <p:cNvPr id="625" name="Shape 625"/>
            <p:cNvSpPr/>
            <p:nvPr/>
          </p:nvSpPr>
          <p:spPr>
            <a:xfrm flipH="1" rot="20731373">
              <a:off x="1193051" y="2677784"/>
              <a:ext cx="130539" cy="418093"/>
            </a:xfrm>
            <a:custGeom>
              <a:avLst/>
              <a:gdLst/>
              <a:ahLst/>
              <a:cxnLst>
                <a:cxn ang="0">
                  <a:pos x="wd2" y="hd2"/>
                </a:cxn>
                <a:cxn ang="5400000">
                  <a:pos x="wd2" y="hd2"/>
                </a:cxn>
                <a:cxn ang="10800000">
                  <a:pos x="wd2" y="hd2"/>
                </a:cxn>
                <a:cxn ang="16200000">
                  <a:pos x="wd2" y="hd2"/>
                </a:cxn>
              </a:cxnLst>
              <a:rect l="0" t="0" r="r" b="b"/>
              <a:pathLst>
                <a:path w="16905" h="21600" fill="norm" stroke="1" extrusionOk="0">
                  <a:moveTo>
                    <a:pt x="0" y="0"/>
                  </a:moveTo>
                  <a:lnTo>
                    <a:pt x="0" y="0"/>
                  </a:lnTo>
                  <a:cubicBezTo>
                    <a:pt x="15915" y="3562"/>
                    <a:pt x="21600" y="11610"/>
                    <a:pt x="12697" y="17977"/>
                  </a:cubicBezTo>
                  <a:cubicBezTo>
                    <a:pt x="10773" y="19353"/>
                    <a:pt x="8249" y="20580"/>
                    <a:pt x="5244" y="21600"/>
                  </a:cubicBezTo>
                </a:path>
              </a:pathLst>
            </a:custGeom>
            <a:noFill/>
            <a:ln w="57150" cap="flat">
              <a:solidFill>
                <a:srgbClr val="000000"/>
              </a:solidFill>
              <a:prstDash val="solid"/>
              <a:miter lim="800000"/>
              <a:tailEnd type="stealth" w="med" len="med"/>
            </a:ln>
            <a:effectLst/>
          </p:spPr>
          <p:txBody>
            <a:bodyPr wrap="square" lIns="0" tIns="0" rIns="0" bIns="0" numCol="1" anchor="ctr">
              <a:noAutofit/>
            </a:bodyPr>
            <a:lstStyle/>
            <a:p>
              <a:pPr lvl="0" algn="ctr"/>
            </a:p>
          </p:txBody>
        </p:sp>
        <p:sp>
          <p:nvSpPr>
            <p:cNvPr id="626" name="Shape 626"/>
            <p:cNvSpPr/>
            <p:nvPr/>
          </p:nvSpPr>
          <p:spPr>
            <a:xfrm flipH="1" rot="17078610">
              <a:off x="3102797" y="2571350"/>
              <a:ext cx="88662" cy="271578"/>
            </a:xfrm>
            <a:custGeom>
              <a:avLst/>
              <a:gdLst/>
              <a:ahLst/>
              <a:cxnLst>
                <a:cxn ang="0">
                  <a:pos x="wd2" y="hd2"/>
                </a:cxn>
                <a:cxn ang="5400000">
                  <a:pos x="wd2" y="hd2"/>
                </a:cxn>
                <a:cxn ang="10800000">
                  <a:pos x="wd2" y="hd2"/>
                </a:cxn>
                <a:cxn ang="16200000">
                  <a:pos x="wd2" y="hd2"/>
                </a:cxn>
              </a:cxnLst>
              <a:rect l="0" t="0" r="r" b="b"/>
              <a:pathLst>
                <a:path w="16695" h="21600" fill="norm" stroke="1" extrusionOk="0">
                  <a:moveTo>
                    <a:pt x="2051" y="0"/>
                  </a:moveTo>
                  <a:lnTo>
                    <a:pt x="2051" y="0"/>
                  </a:lnTo>
                  <a:cubicBezTo>
                    <a:pt x="18837" y="4637"/>
                    <a:pt x="21600" y="13113"/>
                    <a:pt x="8224" y="18931"/>
                  </a:cubicBezTo>
                  <a:cubicBezTo>
                    <a:pt x="5871" y="19954"/>
                    <a:pt x="3101" y="20854"/>
                    <a:pt x="0" y="21600"/>
                  </a:cubicBezTo>
                </a:path>
              </a:pathLst>
            </a:custGeom>
            <a:noFill/>
            <a:ln w="38100" cap="flat">
              <a:solidFill>
                <a:srgbClr val="000000"/>
              </a:solidFill>
              <a:prstDash val="solid"/>
              <a:miter lim="800000"/>
              <a:tailEnd type="stealth" w="med" len="med"/>
            </a:ln>
            <a:effectLst/>
          </p:spPr>
          <p:txBody>
            <a:bodyPr wrap="square" lIns="0" tIns="0" rIns="0" bIns="0" numCol="1" anchor="ctr">
              <a:noAutofit/>
            </a:bodyPr>
            <a:lstStyle/>
            <a:p>
              <a:pPr lvl="0" algn="ctr"/>
            </a:p>
          </p:txBody>
        </p:sp>
        <p:sp>
          <p:nvSpPr>
            <p:cNvPr id="627" name="Shape 627"/>
            <p:cNvSpPr/>
            <p:nvPr/>
          </p:nvSpPr>
          <p:spPr>
            <a:xfrm flipH="1" rot="2272592">
              <a:off x="72038" y="2131283"/>
              <a:ext cx="84267" cy="263584"/>
            </a:xfrm>
            <a:custGeom>
              <a:avLst/>
              <a:gdLst/>
              <a:ahLst/>
              <a:cxnLst>
                <a:cxn ang="0">
                  <a:pos x="wd2" y="hd2"/>
                </a:cxn>
                <a:cxn ang="5400000">
                  <a:pos x="wd2" y="hd2"/>
                </a:cxn>
                <a:cxn ang="10800000">
                  <a:pos x="wd2" y="hd2"/>
                </a:cxn>
                <a:cxn ang="16200000">
                  <a:pos x="wd2" y="hd2"/>
                </a:cxn>
              </a:cxnLst>
              <a:rect l="0" t="0" r="r" b="b"/>
              <a:pathLst>
                <a:path w="16688" h="21600" fill="norm" stroke="1" extrusionOk="0">
                  <a:moveTo>
                    <a:pt x="2074" y="0"/>
                  </a:moveTo>
                  <a:lnTo>
                    <a:pt x="2074" y="0"/>
                  </a:lnTo>
                  <a:cubicBezTo>
                    <a:pt x="18968" y="4698"/>
                    <a:pt x="21600" y="13222"/>
                    <a:pt x="7952" y="19038"/>
                  </a:cubicBezTo>
                  <a:cubicBezTo>
                    <a:pt x="5660" y="20015"/>
                    <a:pt x="2983" y="20877"/>
                    <a:pt x="0" y="21600"/>
                  </a:cubicBezTo>
                </a:path>
              </a:pathLst>
            </a:custGeom>
            <a:noFill/>
            <a:ln w="38100" cap="flat">
              <a:solidFill>
                <a:srgbClr val="000000"/>
              </a:solidFill>
              <a:prstDash val="solid"/>
              <a:miter lim="800000"/>
              <a:tailEnd type="stealth" w="med" len="med"/>
            </a:ln>
            <a:effectLst/>
          </p:spPr>
          <p:txBody>
            <a:bodyPr wrap="square" lIns="0" tIns="0" rIns="0" bIns="0" numCol="1" anchor="ctr">
              <a:noAutofit/>
            </a:bodyPr>
            <a:lstStyle/>
            <a:p>
              <a:pPr lvl="0" algn="ctr"/>
            </a:p>
          </p:txBody>
        </p:sp>
        <p:sp>
          <p:nvSpPr>
            <p:cNvPr id="628" name="Shape 628"/>
            <p:cNvSpPr/>
            <p:nvPr/>
          </p:nvSpPr>
          <p:spPr>
            <a:xfrm flipH="1" rot="12103771">
              <a:off x="2216515" y="10429"/>
              <a:ext cx="109205" cy="275433"/>
            </a:xfrm>
            <a:custGeom>
              <a:avLst/>
              <a:gdLst/>
              <a:ahLst/>
              <a:cxnLst>
                <a:cxn ang="0">
                  <a:pos x="wd2" y="hd2"/>
                </a:cxn>
                <a:cxn ang="5400000">
                  <a:pos x="wd2" y="hd2"/>
                </a:cxn>
                <a:cxn ang="10800000">
                  <a:pos x="wd2" y="hd2"/>
                </a:cxn>
                <a:cxn ang="16200000">
                  <a:pos x="wd2" y="hd2"/>
                </a:cxn>
              </a:cxnLst>
              <a:rect l="0" t="0" r="r" b="b"/>
              <a:pathLst>
                <a:path w="16827" h="21600" fill="norm" stroke="1" extrusionOk="0">
                  <a:moveTo>
                    <a:pt x="1852" y="0"/>
                  </a:moveTo>
                  <a:lnTo>
                    <a:pt x="1852" y="0"/>
                  </a:lnTo>
                  <a:cubicBezTo>
                    <a:pt x="17748" y="4096"/>
                    <a:pt x="21600" y="12151"/>
                    <a:pt x="10455" y="17993"/>
                  </a:cubicBezTo>
                  <a:cubicBezTo>
                    <a:pt x="7681" y="19446"/>
                    <a:pt x="4122" y="20674"/>
                    <a:pt x="0" y="21600"/>
                  </a:cubicBezTo>
                </a:path>
              </a:pathLst>
            </a:custGeom>
            <a:noFill/>
            <a:ln w="38100" cap="flat">
              <a:solidFill>
                <a:srgbClr val="000000"/>
              </a:solidFill>
              <a:prstDash val="solid"/>
              <a:miter lim="800000"/>
              <a:tailEnd type="stealth" w="med" len="med"/>
            </a:ln>
            <a:effectLst/>
          </p:spPr>
          <p:txBody>
            <a:bodyPr wrap="square" lIns="0" tIns="0" rIns="0" bIns="0" numCol="1" anchor="ctr">
              <a:noAutofit/>
            </a:bodyPr>
            <a:lstStyle/>
            <a:p>
              <a:pPr lvl="0" algn="ctr"/>
            </a:p>
          </p:txBody>
        </p:sp>
      </p:grpSp>
      <p:pic>
        <p:nvPicPr>
          <p:cNvPr id="630" name="image53.png" descr="diaphragme_photo.png"/>
          <p:cNvPicPr/>
          <p:nvPr/>
        </p:nvPicPr>
        <p:blipFill>
          <a:blip r:embed="rId6">
            <a:extLst/>
          </a:blip>
          <a:stretch>
            <a:fillRect/>
          </a:stretch>
        </p:blipFill>
        <p:spPr>
          <a:xfrm flipH="1">
            <a:off x="5733412" y="5504474"/>
            <a:ext cx="2279649" cy="661015"/>
          </a:xfrm>
          <a:prstGeom prst="rect">
            <a:avLst/>
          </a:prstGeom>
          <a:ln w="12700">
            <a:miter lim="400000"/>
          </a:ln>
        </p:spPr>
      </p:pic>
      <p:sp>
        <p:nvSpPr>
          <p:cNvPr id="631" name="Shape 631"/>
          <p:cNvSpPr/>
          <p:nvPr/>
        </p:nvSpPr>
        <p:spPr>
          <a:xfrm flipH="1">
            <a:off x="6765752" y="3665301"/>
            <a:ext cx="176947" cy="150988"/>
          </a:xfrm>
          <a:prstGeom prst="line">
            <a:avLst/>
          </a:prstGeom>
          <a:ln w="12700">
            <a:solidFill>
              <a:srgbClr val="219FFF"/>
            </a:solidFill>
            <a:prstDash val="sysDash"/>
            <a:miter/>
          </a:ln>
        </p:spPr>
        <p:txBody>
          <a:bodyPr lIns="0" tIns="0" rIns="0" bIns="0"/>
          <a:lstStyle/>
          <a:p>
            <a:pPr lvl="0" defTabSz="457200">
              <a:defRPr sz="1200">
                <a:latin typeface="+mj-lt"/>
                <a:ea typeface="+mj-ea"/>
                <a:cs typeface="+mj-cs"/>
                <a:sym typeface="Helvetica"/>
              </a:defRPr>
            </a:pPr>
          </a:p>
        </p:txBody>
      </p:sp>
      <p:sp>
        <p:nvSpPr>
          <p:cNvPr id="632" name="Shape 632"/>
          <p:cNvSpPr/>
          <p:nvPr/>
        </p:nvSpPr>
        <p:spPr>
          <a:xfrm flipH="1" flipV="1">
            <a:off x="6757921" y="3814807"/>
            <a:ext cx="244054" cy="102341"/>
          </a:xfrm>
          <a:prstGeom prst="line">
            <a:avLst/>
          </a:prstGeom>
          <a:ln w="12700">
            <a:solidFill>
              <a:srgbClr val="219FFF"/>
            </a:solidFill>
            <a:prstDash val="sysDash"/>
            <a:miter/>
          </a:ln>
        </p:spPr>
        <p:txBody>
          <a:bodyPr lIns="0" tIns="0" rIns="0" bIns="0"/>
          <a:lstStyle/>
          <a:p>
            <a:pPr lvl="0" defTabSz="457200">
              <a:defRPr sz="1200">
                <a:latin typeface="+mj-lt"/>
                <a:ea typeface="+mj-ea"/>
                <a:cs typeface="+mj-cs"/>
                <a:sym typeface="Helvetica"/>
              </a:defRPr>
            </a:pPr>
          </a:p>
        </p:txBody>
      </p:sp>
      <p:sp>
        <p:nvSpPr>
          <p:cNvPr id="633" name="Shape 633"/>
          <p:cNvSpPr/>
          <p:nvPr/>
        </p:nvSpPr>
        <p:spPr>
          <a:xfrm>
            <a:off x="6934945" y="3662969"/>
            <a:ext cx="67030" cy="254920"/>
          </a:xfrm>
          <a:prstGeom prst="line">
            <a:avLst/>
          </a:prstGeom>
          <a:ln w="12700">
            <a:solidFill>
              <a:srgbClr val="219FFF"/>
            </a:solidFill>
            <a:prstDash val="sysDash"/>
            <a:miter/>
          </a:ln>
        </p:spPr>
        <p:txBody>
          <a:bodyPr lIns="0" tIns="0" rIns="0" bIns="0"/>
          <a:lstStyle/>
          <a:p>
            <a:pPr lvl="0" defTabSz="457200">
              <a:defRPr sz="1200">
                <a:latin typeface="+mj-lt"/>
                <a:ea typeface="+mj-ea"/>
                <a:cs typeface="+mj-cs"/>
                <a:sym typeface="Helvetica"/>
              </a:defRPr>
            </a:pPr>
          </a:p>
        </p:txBody>
      </p:sp>
      <p:sp>
        <p:nvSpPr>
          <p:cNvPr id="634" name="Shape 634"/>
          <p:cNvSpPr/>
          <p:nvPr/>
        </p:nvSpPr>
        <p:spPr>
          <a:xfrm>
            <a:off x="119785" y="932589"/>
            <a:ext cx="8870328" cy="1"/>
          </a:xfrm>
          <a:prstGeom prst="line">
            <a:avLst/>
          </a:prstGeom>
          <a:ln w="38100">
            <a:solidFill>
              <a:srgbClr val="9A9A9A"/>
            </a:solidFill>
            <a:round/>
          </a:ln>
        </p:spPr>
        <p:txBody>
          <a:bodyPr lIns="0" tIns="0" rIns="0" bIns="0"/>
          <a:lstStyle/>
          <a:p>
            <a:pPr lvl="0" defTabSz="457200">
              <a:defRPr sz="1200">
                <a:latin typeface="+mj-lt"/>
                <a:ea typeface="+mj-ea"/>
                <a:cs typeface="+mj-cs"/>
                <a:sym typeface="Helvetica"/>
              </a:defRPr>
            </a:pPr>
          </a:p>
        </p:txBody>
      </p:sp>
      <p:sp>
        <p:nvSpPr>
          <p:cNvPr id="635" name="Shape 635"/>
          <p:cNvSpPr/>
          <p:nvPr/>
        </p:nvSpPr>
        <p:spPr>
          <a:xfrm>
            <a:off x="-27650" y="5993029"/>
            <a:ext cx="2666680" cy="69522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atin typeface="Arial"/>
                <a:ea typeface="Arial"/>
                <a:cs typeface="Arial"/>
                <a:sym typeface="Arial"/>
              </a:defRPr>
            </a:lvl1pPr>
          </a:lstStyle>
          <a:p>
            <a:pPr lvl="0">
              <a:defRPr sz="1800"/>
            </a:pPr>
            <a:r>
              <a:rPr sz="1400"/>
              <a:t>Welcomed in the laboratory of Pr Marie-José Butel, Faculté de Pharmacie, Paris Descartes</a:t>
            </a:r>
          </a:p>
        </p:txBody>
      </p:sp>
      <p:sp>
        <p:nvSpPr>
          <p:cNvPr id="636" name="Shape 636"/>
          <p:cNvSpPr/>
          <p:nvPr/>
        </p:nvSpPr>
        <p:spPr>
          <a:xfrm flipH="1">
            <a:off x="4537986" y="1165225"/>
            <a:ext cx="1" cy="5322889"/>
          </a:xfrm>
          <a:prstGeom prst="line">
            <a:avLst/>
          </a:prstGeom>
          <a:ln w="12700">
            <a:solidFill>
              <a:srgbClr val="7B7B74"/>
            </a:solidFill>
            <a:round/>
          </a:ln>
        </p:spPr>
        <p:txBody>
          <a:bodyPr lIns="0" tIns="0" rIns="0" bIns="0"/>
          <a:lstStyle/>
          <a:p>
            <a:pPr lvl="0" defTabSz="457200">
              <a:defRPr sz="1200">
                <a:latin typeface="+mj-lt"/>
                <a:ea typeface="+mj-ea"/>
                <a:cs typeface="+mj-cs"/>
                <a:sym typeface="Helvetica"/>
              </a:defRPr>
            </a:pPr>
          </a:p>
        </p:txBody>
      </p:sp>
      <p:sp>
        <p:nvSpPr>
          <p:cNvPr id="637" name="Shape 637"/>
          <p:cNvSpPr/>
          <p:nvPr/>
        </p:nvSpPr>
        <p:spPr>
          <a:xfrm>
            <a:off x="185194" y="1063362"/>
            <a:ext cx="2630548" cy="54199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rPr sz="1600">
                <a:latin typeface="Arial"/>
                <a:ea typeface="Arial"/>
                <a:cs typeface="Arial"/>
                <a:sym typeface="Arial"/>
              </a:rPr>
              <a:t>Complementation </a:t>
            </a:r>
            <a:r>
              <a:rPr i="1" sz="1600">
                <a:latin typeface="Arial"/>
                <a:ea typeface="Arial"/>
                <a:cs typeface="Arial"/>
                <a:sym typeface="Arial"/>
              </a:rPr>
              <a:t>in vivo</a:t>
            </a:r>
            <a:endParaRPr sz="2400">
              <a:latin typeface="Times Roman"/>
              <a:ea typeface="Times Roman"/>
              <a:cs typeface="Times Roman"/>
              <a:sym typeface="Times Roman"/>
            </a:endParaRPr>
          </a:p>
          <a:p>
            <a:pPr lvl="0"/>
            <a:r>
              <a:rPr sz="1600">
                <a:latin typeface="Arial"/>
                <a:ea typeface="Arial"/>
                <a:cs typeface="Arial"/>
                <a:sym typeface="Arial"/>
              </a:rPr>
              <a:t>In </a:t>
            </a:r>
            <a:r>
              <a:rPr i="1" sz="1600">
                <a:latin typeface="Arial"/>
                <a:ea typeface="Arial"/>
                <a:cs typeface="Arial"/>
                <a:sym typeface="Arial"/>
              </a:rPr>
              <a:t>P. aeruginosa </a:t>
            </a:r>
            <a:r>
              <a:rPr sz="1600">
                <a:latin typeface="Arial"/>
                <a:ea typeface="Arial"/>
                <a:cs typeface="Arial"/>
                <a:sym typeface="Arial"/>
              </a:rPr>
              <a:t>delta-OprM</a:t>
            </a:r>
          </a:p>
        </p:txBody>
      </p:sp>
      <p:grpSp>
        <p:nvGrpSpPr>
          <p:cNvPr id="660" name="Group 660"/>
          <p:cNvGrpSpPr/>
          <p:nvPr/>
        </p:nvGrpSpPr>
        <p:grpSpPr>
          <a:xfrm>
            <a:off x="1677660" y="1715724"/>
            <a:ext cx="1519237" cy="2014075"/>
            <a:chOff x="0" y="0"/>
            <a:chExt cx="1519236" cy="2014074"/>
          </a:xfrm>
        </p:grpSpPr>
        <p:grpSp>
          <p:nvGrpSpPr>
            <p:cNvPr id="645" name="Group 645"/>
            <p:cNvGrpSpPr/>
            <p:nvPr/>
          </p:nvGrpSpPr>
          <p:grpSpPr>
            <a:xfrm>
              <a:off x="107525" y="-1"/>
              <a:ext cx="254363" cy="704869"/>
              <a:chOff x="0" y="0"/>
              <a:chExt cx="254361" cy="704867"/>
            </a:xfrm>
          </p:grpSpPr>
          <p:grpSp>
            <p:nvGrpSpPr>
              <p:cNvPr id="641" name="Group 641"/>
              <p:cNvGrpSpPr/>
              <p:nvPr/>
            </p:nvGrpSpPr>
            <p:grpSpPr>
              <a:xfrm>
                <a:off x="0" y="-1"/>
                <a:ext cx="254363" cy="682648"/>
                <a:chOff x="0" y="0"/>
                <a:chExt cx="254361" cy="682646"/>
              </a:xfrm>
            </p:grpSpPr>
            <p:sp>
              <p:nvSpPr>
                <p:cNvPr id="638" name="Shape 638"/>
                <p:cNvSpPr/>
                <p:nvPr/>
              </p:nvSpPr>
              <p:spPr>
                <a:xfrm>
                  <a:off x="0" y="-1"/>
                  <a:ext cx="254363" cy="6826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571"/>
                      </a:moveTo>
                      <a:cubicBezTo>
                        <a:pt x="0" y="1151"/>
                        <a:pt x="4835" y="0"/>
                        <a:pt x="10800" y="0"/>
                      </a:cubicBezTo>
                      <a:cubicBezTo>
                        <a:pt x="16765" y="0"/>
                        <a:pt x="21600" y="1151"/>
                        <a:pt x="21600" y="2571"/>
                      </a:cubicBezTo>
                      <a:lnTo>
                        <a:pt x="21600" y="19029"/>
                      </a:lnTo>
                      <a:cubicBezTo>
                        <a:pt x="21600" y="20449"/>
                        <a:pt x="16765" y="21600"/>
                        <a:pt x="10800" y="21600"/>
                      </a:cubicBezTo>
                      <a:cubicBezTo>
                        <a:pt x="4835" y="21600"/>
                        <a:pt x="0" y="20449"/>
                        <a:pt x="0" y="19029"/>
                      </a:cubicBezTo>
                      <a:close/>
                    </a:path>
                  </a:pathLst>
                </a:custGeom>
                <a:solidFill>
                  <a:srgbClr val="0080FF"/>
                </a:solidFill>
                <a:ln w="12700" cap="flat">
                  <a:noFill/>
                  <a:miter lim="400000"/>
                </a:ln>
                <a:effectLst/>
              </p:spPr>
              <p:txBody>
                <a:bodyPr wrap="square" lIns="0" tIns="0" rIns="0" bIns="0" numCol="1" anchor="ctr">
                  <a:noAutofit/>
                </a:bodyPr>
                <a:lstStyle/>
                <a:p>
                  <a:pPr lvl="0">
                    <a:defRPr sz="1400">
                      <a:latin typeface="Calibri Light"/>
                      <a:ea typeface="Calibri Light"/>
                      <a:cs typeface="Calibri Light"/>
                      <a:sym typeface="Calibri Light"/>
                    </a:defRPr>
                  </a:pPr>
                </a:p>
              </p:txBody>
            </p:sp>
            <p:sp>
              <p:nvSpPr>
                <p:cNvPr id="639" name="Shape 639"/>
                <p:cNvSpPr/>
                <p:nvPr/>
              </p:nvSpPr>
              <p:spPr>
                <a:xfrm>
                  <a:off x="0" y="-1"/>
                  <a:ext cx="254363" cy="1625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FF">
                    <a:alpha val="40000"/>
                  </a:srgbClr>
                </a:solidFill>
                <a:ln w="12700" cap="flat">
                  <a:noFill/>
                  <a:miter lim="400000"/>
                </a:ln>
                <a:effectLst/>
              </p:spPr>
              <p:txBody>
                <a:bodyPr wrap="square" lIns="0" tIns="0" rIns="0" bIns="0" numCol="1" anchor="ctr">
                  <a:noAutofit/>
                </a:bodyPr>
                <a:lstStyle/>
                <a:p>
                  <a:pPr lvl="0">
                    <a:defRPr sz="1400">
                      <a:latin typeface="Calibri Light"/>
                      <a:ea typeface="Calibri Light"/>
                      <a:cs typeface="Calibri Light"/>
                      <a:sym typeface="Calibri Light"/>
                    </a:defRPr>
                  </a:pPr>
                </a:p>
              </p:txBody>
            </p:sp>
            <p:sp>
              <p:nvSpPr>
                <p:cNvPr id="640" name="Shape 640"/>
                <p:cNvSpPr/>
                <p:nvPr/>
              </p:nvSpPr>
              <p:spPr>
                <a:xfrm>
                  <a:off x="0" y="-1"/>
                  <a:ext cx="254363" cy="6826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571"/>
                      </a:moveTo>
                      <a:cubicBezTo>
                        <a:pt x="21600" y="3991"/>
                        <a:pt x="16765" y="5142"/>
                        <a:pt x="10800" y="5142"/>
                      </a:cubicBezTo>
                      <a:cubicBezTo>
                        <a:pt x="4835" y="5142"/>
                        <a:pt x="0" y="3991"/>
                        <a:pt x="0" y="2571"/>
                      </a:cubicBezTo>
                      <a:cubicBezTo>
                        <a:pt x="0" y="1151"/>
                        <a:pt x="4835" y="0"/>
                        <a:pt x="10800" y="0"/>
                      </a:cubicBezTo>
                      <a:cubicBezTo>
                        <a:pt x="16765" y="0"/>
                        <a:pt x="21600" y="1151"/>
                        <a:pt x="21600" y="2571"/>
                      </a:cubicBezTo>
                      <a:lnTo>
                        <a:pt x="21600" y="19029"/>
                      </a:lnTo>
                      <a:cubicBezTo>
                        <a:pt x="21600" y="20449"/>
                        <a:pt x="16765" y="21600"/>
                        <a:pt x="10800" y="21600"/>
                      </a:cubicBezTo>
                      <a:cubicBezTo>
                        <a:pt x="4835" y="21600"/>
                        <a:pt x="0" y="20449"/>
                        <a:pt x="0" y="19029"/>
                      </a:cubicBezTo>
                      <a:lnTo>
                        <a:pt x="0" y="2571"/>
                      </a:lnTo>
                    </a:path>
                  </a:pathLst>
                </a:custGeom>
                <a:noFill/>
                <a:ln w="9525" cap="flat">
                  <a:solidFill>
                    <a:srgbClr val="000000"/>
                  </a:solidFill>
                  <a:prstDash val="solid"/>
                  <a:round/>
                </a:ln>
                <a:effectLst/>
              </p:spPr>
              <p:txBody>
                <a:bodyPr wrap="square" lIns="0" tIns="0" rIns="0" bIns="0" numCol="1" anchor="ctr">
                  <a:noAutofit/>
                </a:bodyPr>
                <a:lstStyle/>
                <a:p>
                  <a:pPr lvl="0">
                    <a:defRPr sz="1400">
                      <a:latin typeface="Calibri Light"/>
                      <a:ea typeface="Calibri Light"/>
                      <a:cs typeface="Calibri Light"/>
                      <a:sym typeface="Calibri Light"/>
                    </a:defRPr>
                  </a:pPr>
                </a:p>
              </p:txBody>
            </p:sp>
          </p:grpSp>
          <p:sp>
            <p:nvSpPr>
              <p:cNvPr id="642" name="Shape 642"/>
              <p:cNvSpPr/>
              <p:nvPr/>
            </p:nvSpPr>
            <p:spPr>
              <a:xfrm>
                <a:off x="43579" y="43554"/>
                <a:ext cx="170761" cy="853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0000FF"/>
              </a:solidFill>
              <a:ln w="9525" cap="flat">
                <a:solidFill>
                  <a:srgbClr val="000000"/>
                </a:solidFill>
                <a:prstDash val="solid"/>
                <a:round/>
              </a:ln>
              <a:effectLst/>
            </p:spPr>
            <p:txBody>
              <a:bodyPr wrap="square" lIns="0" tIns="0" rIns="0" bIns="0" numCol="1" anchor="ctr">
                <a:noAutofit/>
              </a:bodyPr>
              <a:lstStyle/>
              <a:p>
                <a:pPr lvl="0">
                  <a:defRPr sz="1400">
                    <a:latin typeface="Calibri Light"/>
                    <a:ea typeface="Calibri Light"/>
                    <a:cs typeface="Calibri Light"/>
                    <a:sym typeface="Calibri Light"/>
                  </a:defRPr>
                </a:pPr>
              </a:p>
            </p:txBody>
          </p:sp>
          <p:sp>
            <p:nvSpPr>
              <p:cNvPr id="643" name="Shape 643"/>
              <p:cNvSpPr/>
              <p:nvPr/>
            </p:nvSpPr>
            <p:spPr>
              <a:xfrm>
                <a:off x="43579" y="564427"/>
                <a:ext cx="162757" cy="764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0080FF"/>
              </a:solidFill>
              <a:ln w="9525" cap="flat">
                <a:solidFill>
                  <a:srgbClr val="000000"/>
                </a:solidFill>
                <a:prstDash val="sysDot"/>
                <a:round/>
              </a:ln>
              <a:effectLst/>
            </p:spPr>
            <p:txBody>
              <a:bodyPr wrap="square" lIns="0" tIns="0" rIns="0" bIns="0" numCol="1" anchor="ctr">
                <a:noAutofit/>
              </a:bodyPr>
              <a:lstStyle/>
              <a:p>
                <a:pPr lvl="0">
                  <a:defRPr sz="1400">
                    <a:latin typeface="Calibri Light"/>
                    <a:ea typeface="Calibri Light"/>
                    <a:cs typeface="Calibri Light"/>
                    <a:sym typeface="Calibri Light"/>
                  </a:defRPr>
                </a:pPr>
              </a:p>
            </p:txBody>
          </p:sp>
          <p:sp>
            <p:nvSpPr>
              <p:cNvPr id="644" name="Shape 644"/>
              <p:cNvSpPr/>
              <p:nvPr/>
            </p:nvSpPr>
            <p:spPr>
              <a:xfrm>
                <a:off x="43578" y="100441"/>
                <a:ext cx="164537" cy="6044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60"/>
                    </a:moveTo>
                    <a:cubicBezTo>
                      <a:pt x="21600" y="2576"/>
                      <a:pt x="16765" y="3319"/>
                      <a:pt x="10800" y="3319"/>
                    </a:cubicBezTo>
                    <a:cubicBezTo>
                      <a:pt x="4835" y="3319"/>
                      <a:pt x="0" y="2576"/>
                      <a:pt x="0" y="1660"/>
                    </a:cubicBezTo>
                    <a:cubicBezTo>
                      <a:pt x="0" y="743"/>
                      <a:pt x="4835" y="0"/>
                      <a:pt x="10800" y="0"/>
                    </a:cubicBezTo>
                    <a:cubicBezTo>
                      <a:pt x="16765" y="0"/>
                      <a:pt x="21600" y="743"/>
                      <a:pt x="21600" y="1660"/>
                    </a:cubicBezTo>
                    <a:lnTo>
                      <a:pt x="21600" y="19940"/>
                    </a:lnTo>
                    <a:cubicBezTo>
                      <a:pt x="21600" y="20857"/>
                      <a:pt x="16765" y="21600"/>
                      <a:pt x="10800" y="21600"/>
                    </a:cubicBezTo>
                    <a:cubicBezTo>
                      <a:pt x="4835" y="21600"/>
                      <a:pt x="0" y="20857"/>
                      <a:pt x="0" y="19940"/>
                    </a:cubicBezTo>
                    <a:lnTo>
                      <a:pt x="0" y="1660"/>
                    </a:lnTo>
                  </a:path>
                </a:pathLst>
              </a:custGeom>
              <a:noFill/>
              <a:ln w="9525" cap="flat">
                <a:solidFill>
                  <a:srgbClr val="000000"/>
                </a:solidFill>
                <a:prstDash val="sysDot"/>
                <a:round/>
              </a:ln>
              <a:effectLst/>
            </p:spPr>
            <p:txBody>
              <a:bodyPr wrap="square" lIns="0" tIns="0" rIns="0" bIns="0" numCol="1" anchor="ctr">
                <a:noAutofit/>
              </a:bodyPr>
              <a:lstStyle/>
              <a:p>
                <a:pPr lvl="0">
                  <a:defRPr sz="1400">
                    <a:latin typeface="Calibri Light"/>
                    <a:ea typeface="Calibri Light"/>
                    <a:cs typeface="Calibri Light"/>
                    <a:sym typeface="Calibri Light"/>
                  </a:defRPr>
                </a:pPr>
              </a:p>
            </p:txBody>
          </p:sp>
        </p:grpSp>
        <p:grpSp>
          <p:nvGrpSpPr>
            <p:cNvPr id="649" name="Group 649"/>
            <p:cNvGrpSpPr/>
            <p:nvPr/>
          </p:nvGrpSpPr>
          <p:grpSpPr>
            <a:xfrm>
              <a:off x="559993" y="1591153"/>
              <a:ext cx="413918" cy="405618"/>
              <a:chOff x="0" y="0"/>
              <a:chExt cx="413916" cy="405617"/>
            </a:xfrm>
          </p:grpSpPr>
          <p:sp>
            <p:nvSpPr>
              <p:cNvPr id="646" name="Shape 646"/>
              <p:cNvSpPr/>
              <p:nvPr/>
            </p:nvSpPr>
            <p:spPr>
              <a:xfrm>
                <a:off x="0" y="247495"/>
                <a:ext cx="413917" cy="158123"/>
              </a:xfrm>
              <a:prstGeom prst="roundRect">
                <a:avLst>
                  <a:gd name="adj" fmla="val 16667"/>
                </a:avLst>
              </a:prstGeom>
              <a:solidFill>
                <a:srgbClr val="FFFF66"/>
              </a:solidFill>
              <a:ln w="3175" cap="flat">
                <a:solidFill>
                  <a:srgbClr val="000000"/>
                </a:solidFill>
                <a:prstDash val="solid"/>
                <a:round/>
              </a:ln>
              <a:effectLst/>
            </p:spPr>
            <p:txBody>
              <a:bodyPr wrap="square" lIns="0" tIns="0" rIns="0" bIns="0" numCol="1" anchor="ctr">
                <a:noAutofit/>
              </a:bodyPr>
              <a:lstStyle/>
              <a:p>
                <a:pPr lvl="0">
                  <a:defRPr sz="1400">
                    <a:latin typeface="Calibri Light"/>
                    <a:ea typeface="Calibri Light"/>
                    <a:cs typeface="Calibri Light"/>
                    <a:sym typeface="Calibri Light"/>
                  </a:defRPr>
                </a:pPr>
              </a:p>
            </p:txBody>
          </p:sp>
          <p:sp>
            <p:nvSpPr>
              <p:cNvPr id="647" name="Shape 647"/>
              <p:cNvSpPr/>
              <p:nvPr/>
            </p:nvSpPr>
            <p:spPr>
              <a:xfrm>
                <a:off x="0" y="0"/>
                <a:ext cx="413917" cy="247496"/>
              </a:xfrm>
              <a:prstGeom prst="roundRect">
                <a:avLst>
                  <a:gd name="adj" fmla="val 16667"/>
                </a:avLst>
              </a:prstGeom>
              <a:solidFill>
                <a:srgbClr val="FFFF66"/>
              </a:solidFill>
              <a:ln w="3175" cap="flat">
                <a:solidFill>
                  <a:srgbClr val="000000"/>
                </a:solidFill>
                <a:prstDash val="solid"/>
                <a:round/>
              </a:ln>
              <a:effectLst/>
            </p:spPr>
            <p:txBody>
              <a:bodyPr wrap="square" lIns="0" tIns="0" rIns="0" bIns="0" numCol="1" anchor="ctr">
                <a:noAutofit/>
              </a:bodyPr>
              <a:lstStyle/>
              <a:p>
                <a:pPr lvl="0">
                  <a:defRPr sz="1400">
                    <a:latin typeface="Calibri Light"/>
                    <a:ea typeface="Calibri Light"/>
                    <a:cs typeface="Calibri Light"/>
                    <a:sym typeface="Calibri Light"/>
                  </a:defRPr>
                </a:pPr>
              </a:p>
            </p:txBody>
          </p:sp>
          <p:sp>
            <p:nvSpPr>
              <p:cNvPr id="648" name="Shape 648"/>
              <p:cNvSpPr/>
              <p:nvPr/>
            </p:nvSpPr>
            <p:spPr>
              <a:xfrm>
                <a:off x="47907" y="160700"/>
                <a:ext cx="320979" cy="124607"/>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66"/>
              </a:solidFill>
              <a:ln w="12700" cap="flat">
                <a:noFill/>
                <a:miter lim="400000"/>
              </a:ln>
              <a:effectLst/>
            </p:spPr>
            <p:txBody>
              <a:bodyPr wrap="square" lIns="0" tIns="0" rIns="0" bIns="0" numCol="1" anchor="ctr">
                <a:noAutofit/>
              </a:bodyPr>
              <a:lstStyle/>
              <a:p>
                <a:pPr lvl="0">
                  <a:defRPr sz="1400">
                    <a:latin typeface="Calibri Light"/>
                    <a:ea typeface="Calibri Light"/>
                    <a:cs typeface="Calibri Light"/>
                    <a:sym typeface="Calibri Light"/>
                  </a:defRPr>
                </a:pPr>
              </a:p>
            </p:txBody>
          </p:sp>
        </p:grpSp>
        <p:grpSp>
          <p:nvGrpSpPr>
            <p:cNvPr id="654" name="Group 654"/>
            <p:cNvGrpSpPr/>
            <p:nvPr/>
          </p:nvGrpSpPr>
          <p:grpSpPr>
            <a:xfrm>
              <a:off x="471759" y="1090186"/>
              <a:ext cx="582518" cy="679622"/>
              <a:chOff x="0" y="0"/>
              <a:chExt cx="582517" cy="679621"/>
            </a:xfrm>
          </p:grpSpPr>
          <p:sp>
            <p:nvSpPr>
              <p:cNvPr id="650" name="Shape 650"/>
              <p:cNvSpPr/>
              <p:nvPr/>
            </p:nvSpPr>
            <p:spPr>
              <a:xfrm rot="753421">
                <a:off x="62401" y="13082"/>
                <a:ext cx="154587" cy="5910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937"/>
                    </a:moveTo>
                    <a:lnTo>
                      <a:pt x="18720" y="11582"/>
                    </a:lnTo>
                    <a:lnTo>
                      <a:pt x="16920" y="11155"/>
                    </a:lnTo>
                    <a:lnTo>
                      <a:pt x="15120" y="10658"/>
                    </a:lnTo>
                    <a:lnTo>
                      <a:pt x="14040" y="10089"/>
                    </a:lnTo>
                    <a:lnTo>
                      <a:pt x="13320" y="9521"/>
                    </a:lnTo>
                    <a:lnTo>
                      <a:pt x="12600" y="8882"/>
                    </a:lnTo>
                    <a:lnTo>
                      <a:pt x="12600" y="7461"/>
                    </a:lnTo>
                    <a:lnTo>
                      <a:pt x="13320" y="6111"/>
                    </a:lnTo>
                    <a:lnTo>
                      <a:pt x="14760" y="4761"/>
                    </a:lnTo>
                    <a:lnTo>
                      <a:pt x="16920" y="3055"/>
                    </a:lnTo>
                    <a:lnTo>
                      <a:pt x="17280" y="2629"/>
                    </a:lnTo>
                    <a:lnTo>
                      <a:pt x="18000" y="2132"/>
                    </a:lnTo>
                    <a:lnTo>
                      <a:pt x="18360" y="1705"/>
                    </a:lnTo>
                    <a:lnTo>
                      <a:pt x="18360" y="1350"/>
                    </a:lnTo>
                    <a:lnTo>
                      <a:pt x="18720" y="995"/>
                    </a:lnTo>
                    <a:lnTo>
                      <a:pt x="18360" y="497"/>
                    </a:lnTo>
                    <a:lnTo>
                      <a:pt x="18000" y="213"/>
                    </a:lnTo>
                    <a:lnTo>
                      <a:pt x="17280" y="0"/>
                    </a:lnTo>
                    <a:lnTo>
                      <a:pt x="15840" y="0"/>
                    </a:lnTo>
                    <a:lnTo>
                      <a:pt x="14400" y="142"/>
                    </a:lnTo>
                    <a:lnTo>
                      <a:pt x="12960" y="355"/>
                    </a:lnTo>
                    <a:lnTo>
                      <a:pt x="11160" y="639"/>
                    </a:lnTo>
                    <a:lnTo>
                      <a:pt x="9360" y="1066"/>
                    </a:lnTo>
                    <a:lnTo>
                      <a:pt x="7560" y="1563"/>
                    </a:lnTo>
                    <a:lnTo>
                      <a:pt x="6120" y="2061"/>
                    </a:lnTo>
                    <a:lnTo>
                      <a:pt x="4320" y="2629"/>
                    </a:lnTo>
                    <a:lnTo>
                      <a:pt x="3240" y="3197"/>
                    </a:lnTo>
                    <a:lnTo>
                      <a:pt x="2160" y="3695"/>
                    </a:lnTo>
                    <a:lnTo>
                      <a:pt x="1080" y="4263"/>
                    </a:lnTo>
                    <a:lnTo>
                      <a:pt x="720" y="5045"/>
                    </a:lnTo>
                    <a:lnTo>
                      <a:pt x="0" y="6466"/>
                    </a:lnTo>
                    <a:lnTo>
                      <a:pt x="360" y="7105"/>
                    </a:lnTo>
                    <a:lnTo>
                      <a:pt x="1440" y="8455"/>
                    </a:lnTo>
                    <a:lnTo>
                      <a:pt x="3240" y="9663"/>
                    </a:lnTo>
                    <a:lnTo>
                      <a:pt x="5760" y="10800"/>
                    </a:lnTo>
                    <a:lnTo>
                      <a:pt x="11520" y="12932"/>
                    </a:lnTo>
                    <a:lnTo>
                      <a:pt x="14400" y="13926"/>
                    </a:lnTo>
                    <a:lnTo>
                      <a:pt x="16920" y="14850"/>
                    </a:lnTo>
                    <a:lnTo>
                      <a:pt x="18720" y="15845"/>
                    </a:lnTo>
                    <a:lnTo>
                      <a:pt x="19440" y="16271"/>
                    </a:lnTo>
                    <a:lnTo>
                      <a:pt x="19800" y="16768"/>
                    </a:lnTo>
                    <a:lnTo>
                      <a:pt x="20160" y="17195"/>
                    </a:lnTo>
                    <a:lnTo>
                      <a:pt x="20160" y="17692"/>
                    </a:lnTo>
                    <a:lnTo>
                      <a:pt x="19800" y="18118"/>
                    </a:lnTo>
                    <a:lnTo>
                      <a:pt x="19080" y="18616"/>
                    </a:lnTo>
                    <a:lnTo>
                      <a:pt x="18000" y="19113"/>
                    </a:lnTo>
                    <a:lnTo>
                      <a:pt x="16560" y="19539"/>
                    </a:lnTo>
                    <a:lnTo>
                      <a:pt x="14760" y="20037"/>
                    </a:lnTo>
                    <a:lnTo>
                      <a:pt x="12600" y="20534"/>
                    </a:lnTo>
                    <a:lnTo>
                      <a:pt x="10080" y="21032"/>
                    </a:lnTo>
                    <a:lnTo>
                      <a:pt x="6840" y="21600"/>
                    </a:lnTo>
                  </a:path>
                </a:pathLst>
              </a:custGeom>
              <a:solidFill>
                <a:srgbClr val="5B9BD5"/>
              </a:solidFill>
              <a:ln w="3175" cap="flat">
                <a:solidFill>
                  <a:srgbClr val="008800"/>
                </a:solidFill>
                <a:prstDash val="solid"/>
                <a:round/>
              </a:ln>
              <a:effectLst/>
            </p:spPr>
            <p:txBody>
              <a:bodyPr wrap="square" lIns="0" tIns="0" rIns="0" bIns="0" numCol="1" anchor="t">
                <a:noAutofit/>
              </a:bodyPr>
              <a:lstStyle/>
              <a:p>
                <a:pPr lvl="0">
                  <a:defRPr>
                    <a:latin typeface="Calibri Light"/>
                    <a:ea typeface="Calibri Light"/>
                    <a:cs typeface="Calibri Light"/>
                    <a:sym typeface="Calibri Light"/>
                  </a:defRPr>
                </a:pPr>
              </a:p>
            </p:txBody>
          </p:sp>
          <p:sp>
            <p:nvSpPr>
              <p:cNvPr id="651" name="Shape 651"/>
              <p:cNvSpPr/>
              <p:nvPr/>
            </p:nvSpPr>
            <p:spPr>
              <a:xfrm flipH="1">
                <a:off x="62401" y="567193"/>
                <a:ext cx="14344" cy="112429"/>
              </a:xfrm>
              <a:prstGeom prst="rect">
                <a:avLst/>
              </a:prstGeom>
              <a:solidFill>
                <a:srgbClr val="5B9BD5"/>
              </a:solidFill>
              <a:ln w="12700" cap="flat">
                <a:noFill/>
                <a:miter lim="400000"/>
              </a:ln>
              <a:effectLst/>
            </p:spPr>
            <p:txBody>
              <a:bodyPr wrap="square" lIns="0" tIns="0" rIns="0" bIns="0" numCol="1" anchor="ctr">
                <a:noAutofit/>
              </a:bodyPr>
              <a:lstStyle/>
              <a:p>
                <a:pPr lvl="0">
                  <a:defRPr sz="1400">
                    <a:latin typeface="Calibri Light"/>
                    <a:ea typeface="Calibri Light"/>
                    <a:cs typeface="Calibri Light"/>
                    <a:sym typeface="Calibri Light"/>
                  </a:defRPr>
                </a:pPr>
              </a:p>
            </p:txBody>
          </p:sp>
          <p:sp>
            <p:nvSpPr>
              <p:cNvPr id="652" name="Shape 652"/>
              <p:cNvSpPr/>
              <p:nvPr/>
            </p:nvSpPr>
            <p:spPr>
              <a:xfrm flipH="1" rot="20846580">
                <a:off x="363605" y="9870"/>
                <a:ext cx="156181" cy="5942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937"/>
                    </a:moveTo>
                    <a:lnTo>
                      <a:pt x="18720" y="11582"/>
                    </a:lnTo>
                    <a:lnTo>
                      <a:pt x="16920" y="11155"/>
                    </a:lnTo>
                    <a:lnTo>
                      <a:pt x="15120" y="10658"/>
                    </a:lnTo>
                    <a:lnTo>
                      <a:pt x="14040" y="10089"/>
                    </a:lnTo>
                    <a:lnTo>
                      <a:pt x="13320" y="9521"/>
                    </a:lnTo>
                    <a:lnTo>
                      <a:pt x="12600" y="8882"/>
                    </a:lnTo>
                    <a:lnTo>
                      <a:pt x="12600" y="7461"/>
                    </a:lnTo>
                    <a:lnTo>
                      <a:pt x="13320" y="6111"/>
                    </a:lnTo>
                    <a:lnTo>
                      <a:pt x="14760" y="4761"/>
                    </a:lnTo>
                    <a:lnTo>
                      <a:pt x="16920" y="3055"/>
                    </a:lnTo>
                    <a:lnTo>
                      <a:pt x="17280" y="2629"/>
                    </a:lnTo>
                    <a:lnTo>
                      <a:pt x="18000" y="2132"/>
                    </a:lnTo>
                    <a:lnTo>
                      <a:pt x="18360" y="1705"/>
                    </a:lnTo>
                    <a:lnTo>
                      <a:pt x="18360" y="1350"/>
                    </a:lnTo>
                    <a:lnTo>
                      <a:pt x="18720" y="995"/>
                    </a:lnTo>
                    <a:lnTo>
                      <a:pt x="18360" y="497"/>
                    </a:lnTo>
                    <a:lnTo>
                      <a:pt x="18000" y="213"/>
                    </a:lnTo>
                    <a:lnTo>
                      <a:pt x="17280" y="0"/>
                    </a:lnTo>
                    <a:lnTo>
                      <a:pt x="15840" y="0"/>
                    </a:lnTo>
                    <a:lnTo>
                      <a:pt x="14400" y="142"/>
                    </a:lnTo>
                    <a:lnTo>
                      <a:pt x="12960" y="355"/>
                    </a:lnTo>
                    <a:lnTo>
                      <a:pt x="11160" y="639"/>
                    </a:lnTo>
                    <a:lnTo>
                      <a:pt x="9360" y="1066"/>
                    </a:lnTo>
                    <a:lnTo>
                      <a:pt x="7560" y="1563"/>
                    </a:lnTo>
                    <a:lnTo>
                      <a:pt x="6120" y="2061"/>
                    </a:lnTo>
                    <a:lnTo>
                      <a:pt x="4320" y="2629"/>
                    </a:lnTo>
                    <a:lnTo>
                      <a:pt x="3240" y="3197"/>
                    </a:lnTo>
                    <a:lnTo>
                      <a:pt x="2160" y="3695"/>
                    </a:lnTo>
                    <a:lnTo>
                      <a:pt x="1080" y="4263"/>
                    </a:lnTo>
                    <a:lnTo>
                      <a:pt x="720" y="5045"/>
                    </a:lnTo>
                    <a:lnTo>
                      <a:pt x="0" y="6466"/>
                    </a:lnTo>
                    <a:lnTo>
                      <a:pt x="360" y="7105"/>
                    </a:lnTo>
                    <a:lnTo>
                      <a:pt x="1440" y="8455"/>
                    </a:lnTo>
                    <a:lnTo>
                      <a:pt x="3240" y="9663"/>
                    </a:lnTo>
                    <a:lnTo>
                      <a:pt x="5760" y="10800"/>
                    </a:lnTo>
                    <a:lnTo>
                      <a:pt x="11520" y="12932"/>
                    </a:lnTo>
                    <a:lnTo>
                      <a:pt x="14400" y="13926"/>
                    </a:lnTo>
                    <a:lnTo>
                      <a:pt x="16920" y="14850"/>
                    </a:lnTo>
                    <a:lnTo>
                      <a:pt x="18720" y="15845"/>
                    </a:lnTo>
                    <a:lnTo>
                      <a:pt x="19440" y="16271"/>
                    </a:lnTo>
                    <a:lnTo>
                      <a:pt x="19800" y="16768"/>
                    </a:lnTo>
                    <a:lnTo>
                      <a:pt x="20160" y="17195"/>
                    </a:lnTo>
                    <a:lnTo>
                      <a:pt x="20160" y="17692"/>
                    </a:lnTo>
                    <a:lnTo>
                      <a:pt x="19800" y="18118"/>
                    </a:lnTo>
                    <a:lnTo>
                      <a:pt x="19080" y="18616"/>
                    </a:lnTo>
                    <a:lnTo>
                      <a:pt x="18000" y="19113"/>
                    </a:lnTo>
                    <a:lnTo>
                      <a:pt x="16560" y="19539"/>
                    </a:lnTo>
                    <a:lnTo>
                      <a:pt x="14760" y="20037"/>
                    </a:lnTo>
                    <a:lnTo>
                      <a:pt x="12600" y="20534"/>
                    </a:lnTo>
                    <a:lnTo>
                      <a:pt x="10080" y="21032"/>
                    </a:lnTo>
                    <a:lnTo>
                      <a:pt x="6840" y="21600"/>
                    </a:lnTo>
                  </a:path>
                </a:pathLst>
              </a:custGeom>
              <a:solidFill>
                <a:srgbClr val="5B9BD5"/>
              </a:solidFill>
              <a:ln w="3175" cap="flat">
                <a:solidFill>
                  <a:srgbClr val="008800"/>
                </a:solidFill>
                <a:prstDash val="solid"/>
                <a:round/>
              </a:ln>
              <a:effectLst/>
            </p:spPr>
            <p:txBody>
              <a:bodyPr wrap="square" lIns="0" tIns="0" rIns="0" bIns="0" numCol="1" anchor="t">
                <a:noAutofit/>
              </a:bodyPr>
              <a:lstStyle/>
              <a:p>
                <a:pPr lvl="0">
                  <a:defRPr>
                    <a:latin typeface="Calibri Light"/>
                    <a:ea typeface="Calibri Light"/>
                    <a:cs typeface="Calibri Light"/>
                    <a:sym typeface="Calibri Light"/>
                  </a:defRPr>
                </a:pPr>
              </a:p>
            </p:txBody>
          </p:sp>
          <p:sp>
            <p:nvSpPr>
              <p:cNvPr id="653" name="Shape 653"/>
              <p:cNvSpPr/>
              <p:nvPr/>
            </p:nvSpPr>
            <p:spPr>
              <a:xfrm flipH="1">
                <a:off x="519785" y="567193"/>
                <a:ext cx="14344" cy="112429"/>
              </a:xfrm>
              <a:prstGeom prst="rect">
                <a:avLst/>
              </a:prstGeom>
              <a:solidFill>
                <a:srgbClr val="5B9BD5"/>
              </a:solidFill>
              <a:ln w="12700" cap="flat">
                <a:noFill/>
                <a:miter lim="400000"/>
              </a:ln>
              <a:effectLst/>
            </p:spPr>
            <p:txBody>
              <a:bodyPr wrap="square" lIns="0" tIns="0" rIns="0" bIns="0" numCol="1" anchor="ctr">
                <a:noAutofit/>
              </a:bodyPr>
              <a:lstStyle/>
              <a:p>
                <a:pPr lvl="0">
                  <a:defRPr sz="1400">
                    <a:latin typeface="Calibri Light"/>
                    <a:ea typeface="Calibri Light"/>
                    <a:cs typeface="Calibri Light"/>
                    <a:sym typeface="Calibri Light"/>
                  </a:defRPr>
                </a:pPr>
              </a:p>
            </p:txBody>
          </p:sp>
        </p:grpSp>
        <p:sp>
          <p:nvSpPr>
            <p:cNvPr id="655" name="Shape 655"/>
            <p:cNvSpPr/>
            <p:nvPr/>
          </p:nvSpPr>
          <p:spPr>
            <a:xfrm>
              <a:off x="2312" y="1847678"/>
              <a:ext cx="1516925" cy="1"/>
            </a:xfrm>
            <a:prstGeom prst="line">
              <a:avLst/>
            </a:prstGeom>
            <a:noFill/>
            <a:ln w="57150" cap="flat">
              <a:solidFill>
                <a:srgbClr val="9BCE5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656" name="Shape 656"/>
            <p:cNvSpPr/>
            <p:nvPr/>
          </p:nvSpPr>
          <p:spPr>
            <a:xfrm>
              <a:off x="2312" y="2014073"/>
              <a:ext cx="1516925" cy="1"/>
            </a:xfrm>
            <a:prstGeom prst="line">
              <a:avLst/>
            </a:prstGeom>
            <a:noFill/>
            <a:ln w="57150" cap="flat">
              <a:solidFill>
                <a:srgbClr val="9BCE5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657" name="Shape 657"/>
            <p:cNvSpPr/>
            <p:nvPr/>
          </p:nvSpPr>
          <p:spPr>
            <a:xfrm>
              <a:off x="-1" y="925572"/>
              <a:ext cx="1516926" cy="1"/>
            </a:xfrm>
            <a:prstGeom prst="line">
              <a:avLst/>
            </a:prstGeom>
            <a:noFill/>
            <a:ln w="57150" cap="flat">
              <a:solidFill>
                <a:srgbClr val="9BCE5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658" name="Shape 658"/>
            <p:cNvSpPr/>
            <p:nvPr/>
          </p:nvSpPr>
          <p:spPr>
            <a:xfrm>
              <a:off x="-1" y="1091967"/>
              <a:ext cx="1516926" cy="1"/>
            </a:xfrm>
            <a:prstGeom prst="line">
              <a:avLst/>
            </a:prstGeom>
            <a:noFill/>
            <a:ln w="57150" cap="flat">
              <a:solidFill>
                <a:srgbClr val="9BCE5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659" name="Shape 659"/>
            <p:cNvSpPr/>
            <p:nvPr/>
          </p:nvSpPr>
          <p:spPr>
            <a:xfrm>
              <a:off x="476166" y="357022"/>
              <a:ext cx="418388" cy="5129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500" y="15602"/>
                  </a:moveTo>
                  <a:cubicBezTo>
                    <a:pt x="12506" y="15463"/>
                    <a:pt x="12510" y="15323"/>
                    <a:pt x="12510" y="15182"/>
                  </a:cubicBezTo>
                  <a:cubicBezTo>
                    <a:pt x="12510" y="9143"/>
                    <a:pt x="6965" y="4249"/>
                    <a:pt x="129" y="4249"/>
                  </a:cubicBezTo>
                  <a:cubicBezTo>
                    <a:pt x="97" y="4248"/>
                    <a:pt x="67" y="4249"/>
                    <a:pt x="35" y="4249"/>
                  </a:cubicBezTo>
                  <a:lnTo>
                    <a:pt x="0" y="1"/>
                  </a:lnTo>
                  <a:cubicBezTo>
                    <a:pt x="43" y="1"/>
                    <a:pt x="86" y="0"/>
                    <a:pt x="129" y="0"/>
                  </a:cubicBezTo>
                  <a:cubicBezTo>
                    <a:pt x="9622" y="1"/>
                    <a:pt x="17320" y="6798"/>
                    <a:pt x="17320" y="15182"/>
                  </a:cubicBezTo>
                  <a:cubicBezTo>
                    <a:pt x="17320" y="15376"/>
                    <a:pt x="17315" y="15571"/>
                    <a:pt x="17305" y="15767"/>
                  </a:cubicBezTo>
                  <a:lnTo>
                    <a:pt x="21600" y="15913"/>
                  </a:lnTo>
                  <a:lnTo>
                    <a:pt x="14644" y="21600"/>
                  </a:lnTo>
                  <a:lnTo>
                    <a:pt x="8205" y="15456"/>
                  </a:lnTo>
                  <a:lnTo>
                    <a:pt x="12500" y="15602"/>
                  </a:lnTo>
                  <a:close/>
                </a:path>
              </a:pathLst>
            </a:custGeom>
            <a:gradFill flip="none" rotWithShape="1">
              <a:gsLst>
                <a:gs pos="0">
                  <a:srgbClr val="5A5858">
                    <a:alpha val="50998"/>
                  </a:srgbClr>
                </a:gs>
                <a:gs pos="100000">
                  <a:srgbClr val="BDBDBD">
                    <a:alpha val="50998"/>
                  </a:srgbClr>
                </a:gs>
              </a:gsLst>
              <a:lin ang="5400000" scaled="0"/>
            </a:gradFill>
            <a:ln w="12700" cap="flat">
              <a:noFill/>
              <a:miter lim="400000"/>
            </a:ln>
            <a:effectLst/>
          </p:spPr>
          <p:txBody>
            <a:bodyPr wrap="square" lIns="0" tIns="0" rIns="0" bIns="0" numCol="1" anchor="ctr">
              <a:noAutofit/>
            </a:bodyPr>
            <a:lstStyle/>
            <a:p>
              <a:pPr lvl="0">
                <a:defRPr>
                  <a:latin typeface="Calibri Light"/>
                  <a:ea typeface="Calibri Light"/>
                  <a:cs typeface="Calibri Light"/>
                  <a:sym typeface="Calibri Light"/>
                </a:defRPr>
              </a:pPr>
            </a:p>
          </p:txBody>
        </p:sp>
      </p:grpSp>
      <p:sp>
        <p:nvSpPr>
          <p:cNvPr id="661" name="Shape 661"/>
          <p:cNvSpPr/>
          <p:nvPr/>
        </p:nvSpPr>
        <p:spPr>
          <a:xfrm>
            <a:off x="1055516" y="4044887"/>
            <a:ext cx="1369057" cy="28882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latin typeface="Arial"/>
                <a:ea typeface="Arial"/>
                <a:cs typeface="Arial"/>
                <a:sym typeface="Arial"/>
              </a:defRPr>
            </a:lvl1pPr>
          </a:lstStyle>
          <a:p>
            <a:pPr lvl="0">
              <a:defRPr sz="1800"/>
            </a:pPr>
            <a:r>
              <a:rPr sz="1400"/>
              <a:t>antibiogrammes</a:t>
            </a:r>
          </a:p>
        </p:txBody>
      </p:sp>
      <p:pic>
        <p:nvPicPr>
          <p:cNvPr id="662" name="image54.png"/>
          <p:cNvPicPr/>
          <p:nvPr/>
        </p:nvPicPr>
        <p:blipFill>
          <a:blip r:embed="rId7">
            <a:extLst/>
          </a:blip>
          <a:stretch>
            <a:fillRect/>
          </a:stretch>
        </p:blipFill>
        <p:spPr>
          <a:xfrm>
            <a:off x="772527" y="4756086"/>
            <a:ext cx="1116431" cy="1087804"/>
          </a:xfrm>
          <a:prstGeom prst="rect">
            <a:avLst/>
          </a:prstGeom>
          <a:ln w="12700">
            <a:miter lim="400000"/>
          </a:ln>
        </p:spPr>
      </p:pic>
      <p:pic>
        <p:nvPicPr>
          <p:cNvPr id="663" name="image55.png"/>
          <p:cNvPicPr/>
          <p:nvPr/>
        </p:nvPicPr>
        <p:blipFill>
          <a:blip r:embed="rId8">
            <a:extLst/>
          </a:blip>
          <a:stretch>
            <a:fillRect/>
          </a:stretch>
        </p:blipFill>
        <p:spPr>
          <a:xfrm>
            <a:off x="2618877" y="4748150"/>
            <a:ext cx="1142445" cy="1095741"/>
          </a:xfrm>
          <a:prstGeom prst="rect">
            <a:avLst/>
          </a:prstGeom>
          <a:ln w="12700">
            <a:miter lim="400000"/>
          </a:ln>
        </p:spPr>
      </p:pic>
      <p:sp>
        <p:nvSpPr>
          <p:cNvPr id="664" name="Shape 664"/>
          <p:cNvSpPr/>
          <p:nvPr/>
        </p:nvSpPr>
        <p:spPr>
          <a:xfrm>
            <a:off x="772527" y="4479862"/>
            <a:ext cx="1357314" cy="30427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spcBef>
                <a:spcPts val="800"/>
              </a:spcBef>
            </a:pPr>
            <a:r>
              <a:rPr sz="1400">
                <a:latin typeface="Symbol"/>
                <a:ea typeface="Symbol"/>
                <a:cs typeface="Symbol"/>
                <a:sym typeface="Symbol"/>
              </a:rPr>
              <a:t>Δ</a:t>
            </a:r>
            <a:r>
              <a:rPr sz="1400">
                <a:latin typeface="Arial"/>
                <a:ea typeface="Arial"/>
                <a:cs typeface="Arial"/>
                <a:sym typeface="Arial"/>
              </a:rPr>
              <a:t>OprM-PAO1</a:t>
            </a:r>
          </a:p>
        </p:txBody>
      </p:sp>
      <p:sp>
        <p:nvSpPr>
          <p:cNvPr id="665" name="Shape 665"/>
          <p:cNvSpPr/>
          <p:nvPr/>
        </p:nvSpPr>
        <p:spPr>
          <a:xfrm>
            <a:off x="2387102" y="4273487"/>
            <a:ext cx="1466851" cy="49202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r>
              <a:rPr sz="1400">
                <a:latin typeface="Arial"/>
                <a:ea typeface="Arial"/>
                <a:cs typeface="Arial"/>
                <a:sym typeface="Arial"/>
              </a:rPr>
              <a:t>complemented </a:t>
            </a:r>
            <a:endParaRPr sz="1400">
              <a:latin typeface="Arial"/>
              <a:ea typeface="Arial"/>
              <a:cs typeface="Arial"/>
              <a:sym typeface="Arial"/>
            </a:endParaRPr>
          </a:p>
          <a:p>
            <a:pPr lvl="0" algn="ctr"/>
            <a:r>
              <a:rPr sz="1400">
                <a:latin typeface="Arial"/>
                <a:ea typeface="Arial"/>
                <a:cs typeface="Arial"/>
                <a:sym typeface="Arial"/>
              </a:rPr>
              <a:t>by wt OprM</a:t>
            </a:r>
          </a:p>
        </p:txBody>
      </p:sp>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672" name="Group 672"/>
          <p:cNvGrpSpPr/>
          <p:nvPr/>
        </p:nvGrpSpPr>
        <p:grpSpPr>
          <a:xfrm>
            <a:off x="428409" y="4226485"/>
            <a:ext cx="3629909" cy="2542844"/>
            <a:chOff x="0" y="0"/>
            <a:chExt cx="3629907" cy="2542843"/>
          </a:xfrm>
        </p:grpSpPr>
        <p:grpSp>
          <p:nvGrpSpPr>
            <p:cNvPr id="670" name="Group 670"/>
            <p:cNvGrpSpPr/>
            <p:nvPr/>
          </p:nvGrpSpPr>
          <p:grpSpPr>
            <a:xfrm>
              <a:off x="0" y="0"/>
              <a:ext cx="3629908" cy="2542844"/>
              <a:chOff x="0" y="0"/>
              <a:chExt cx="3629907" cy="2542843"/>
            </a:xfrm>
          </p:grpSpPr>
          <p:pic>
            <p:nvPicPr>
              <p:cNvPr id="667" name="image56.png" descr="BN PAGE OprM-MexA.png"/>
              <p:cNvPicPr/>
              <p:nvPr/>
            </p:nvPicPr>
            <p:blipFill>
              <a:blip r:embed="rId2">
                <a:extLst/>
              </a:blip>
              <a:stretch>
                <a:fillRect/>
              </a:stretch>
            </p:blipFill>
            <p:spPr>
              <a:xfrm>
                <a:off x="0" y="0"/>
                <a:ext cx="3629908" cy="2542844"/>
              </a:xfrm>
              <a:prstGeom prst="rect">
                <a:avLst/>
              </a:prstGeom>
              <a:ln w="19050" cap="flat">
                <a:solidFill>
                  <a:srgbClr val="D9D9D9"/>
                </a:solidFill>
                <a:prstDash val="sysDot"/>
                <a:bevel/>
              </a:ln>
              <a:effectLst/>
            </p:spPr>
          </p:pic>
          <p:sp>
            <p:nvSpPr>
              <p:cNvPr id="668" name="Shape 668"/>
              <p:cNvSpPr/>
              <p:nvPr/>
            </p:nvSpPr>
            <p:spPr>
              <a:xfrm>
                <a:off x="655837" y="2060596"/>
                <a:ext cx="448579" cy="3167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lvl="0" algn="ctr"/>
                <a:r>
                  <a:rPr sz="800">
                    <a:latin typeface="Arial"/>
                    <a:ea typeface="Arial"/>
                    <a:cs typeface="Arial"/>
                    <a:sym typeface="Arial"/>
                  </a:rPr>
                  <a:t>MexAp</a:t>
                </a:r>
                <a:endParaRPr sz="800">
                  <a:latin typeface="Arial"/>
                  <a:ea typeface="Arial"/>
                  <a:cs typeface="Arial"/>
                  <a:sym typeface="Arial"/>
                </a:endParaRPr>
              </a:p>
              <a:p>
                <a:pPr lvl="0" algn="ctr"/>
                <a:r>
                  <a:rPr sz="800">
                    <a:latin typeface="Arial"/>
                    <a:ea typeface="Arial"/>
                    <a:cs typeface="Arial"/>
                    <a:sym typeface="Arial"/>
                  </a:rPr>
                  <a:t>dimer</a:t>
                </a:r>
              </a:p>
            </p:txBody>
          </p:sp>
          <p:sp>
            <p:nvSpPr>
              <p:cNvPr id="669" name="Shape 669"/>
              <p:cNvSpPr/>
              <p:nvPr/>
            </p:nvSpPr>
            <p:spPr>
              <a:xfrm>
                <a:off x="63501" y="23896"/>
                <a:ext cx="183220" cy="241857"/>
              </a:xfrm>
              <a:prstGeom prst="rect">
                <a:avLst/>
              </a:prstGeom>
              <a:solidFill>
                <a:srgbClr val="FFFFFF"/>
              </a:solidFill>
              <a:ln w="6350" cap="flat">
                <a:solidFill>
                  <a:srgbClr val="FFFFFF"/>
                </a:solidFill>
                <a:prstDash val="solid"/>
                <a:miter lim="800000"/>
              </a:ln>
              <a:effectLst/>
            </p:spPr>
            <p:txBody>
              <a:bodyPr wrap="square" lIns="0" tIns="0" rIns="0" bIns="0" numCol="1" anchor="ctr">
                <a:noAutofit/>
              </a:bodyPr>
              <a:lstStyle/>
              <a:p>
                <a:pPr lvl="0" algn="ctr">
                  <a:defRPr>
                    <a:solidFill>
                      <a:srgbClr val="FFFFFF"/>
                    </a:solidFill>
                  </a:defRPr>
                </a:pPr>
              </a:p>
            </p:txBody>
          </p:sp>
        </p:grpSp>
        <p:sp>
          <p:nvSpPr>
            <p:cNvPr id="671" name="Shape 671"/>
            <p:cNvSpPr/>
            <p:nvPr/>
          </p:nvSpPr>
          <p:spPr>
            <a:xfrm>
              <a:off x="56584" y="109877"/>
              <a:ext cx="258836" cy="193416"/>
            </a:xfrm>
            <a:prstGeom prst="rect">
              <a:avLst/>
            </a:prstGeom>
            <a:solidFill>
              <a:srgbClr val="FFFFFF"/>
            </a:solidFill>
            <a:ln w="6350" cap="flat">
              <a:solidFill>
                <a:srgbClr val="FFFFFF"/>
              </a:solidFill>
              <a:prstDash val="solid"/>
              <a:miter lim="800000"/>
            </a:ln>
            <a:effectLst/>
          </p:spPr>
          <p:txBody>
            <a:bodyPr wrap="square" lIns="0" tIns="0" rIns="0" bIns="0" numCol="1" anchor="ctr">
              <a:noAutofit/>
            </a:bodyPr>
            <a:lstStyle/>
            <a:p>
              <a:pPr lvl="0">
                <a:defRPr>
                  <a:ln w="9524">
                    <a:solidFill>
                      <a:srgbClr val="FFFFFF"/>
                    </a:solidFill>
                  </a:ln>
                  <a:solidFill>
                    <a:srgbClr val="FFFFFF"/>
                  </a:solidFill>
                </a:defRPr>
              </a:pPr>
            </a:p>
          </p:txBody>
        </p:sp>
      </p:grpSp>
      <p:grpSp>
        <p:nvGrpSpPr>
          <p:cNvPr id="676" name="Group 676"/>
          <p:cNvGrpSpPr/>
          <p:nvPr/>
        </p:nvGrpSpPr>
        <p:grpSpPr>
          <a:xfrm>
            <a:off x="7766611" y="172830"/>
            <a:ext cx="1223500" cy="759903"/>
            <a:chOff x="0" y="0"/>
            <a:chExt cx="1223499" cy="759902"/>
          </a:xfrm>
        </p:grpSpPr>
        <p:pic>
          <p:nvPicPr>
            <p:cNvPr id="673" name="image5.png"/>
            <p:cNvPicPr/>
            <p:nvPr/>
          </p:nvPicPr>
          <p:blipFill>
            <a:blip r:embed="rId3">
              <a:extLst/>
            </a:blip>
            <a:stretch>
              <a:fillRect/>
            </a:stretch>
          </p:blipFill>
          <p:spPr>
            <a:xfrm>
              <a:off x="-1" y="104042"/>
              <a:ext cx="598066" cy="408865"/>
            </a:xfrm>
            <a:prstGeom prst="rect">
              <a:avLst/>
            </a:prstGeom>
            <a:ln w="12700" cap="flat">
              <a:noFill/>
              <a:miter lim="400000"/>
            </a:ln>
            <a:effectLst/>
          </p:spPr>
        </p:pic>
        <p:pic>
          <p:nvPicPr>
            <p:cNvPr id="674" name="image6.png"/>
            <p:cNvPicPr/>
            <p:nvPr/>
          </p:nvPicPr>
          <p:blipFill>
            <a:blip r:embed="rId4">
              <a:extLst/>
            </a:blip>
            <a:stretch>
              <a:fillRect/>
            </a:stretch>
          </p:blipFill>
          <p:spPr>
            <a:xfrm>
              <a:off x="717630" y="0"/>
              <a:ext cx="505869" cy="505869"/>
            </a:xfrm>
            <a:prstGeom prst="rect">
              <a:avLst/>
            </a:prstGeom>
            <a:ln w="12700" cap="flat">
              <a:noFill/>
              <a:miter lim="400000"/>
            </a:ln>
            <a:effectLst/>
          </p:spPr>
        </p:pic>
        <p:pic>
          <p:nvPicPr>
            <p:cNvPr id="675" name="image4.tif"/>
            <p:cNvPicPr/>
            <p:nvPr/>
          </p:nvPicPr>
          <p:blipFill>
            <a:blip r:embed="rId5">
              <a:extLst/>
            </a:blip>
            <a:stretch>
              <a:fillRect/>
            </a:stretch>
          </p:blipFill>
          <p:spPr>
            <a:xfrm>
              <a:off x="438362" y="376682"/>
              <a:ext cx="698008" cy="383221"/>
            </a:xfrm>
            <a:prstGeom prst="rect">
              <a:avLst/>
            </a:prstGeom>
            <a:ln w="12700" cap="flat">
              <a:noFill/>
              <a:miter lim="400000"/>
            </a:ln>
            <a:effectLst/>
          </p:spPr>
        </p:pic>
      </p:grpSp>
      <p:grpSp>
        <p:nvGrpSpPr>
          <p:cNvPr id="692" name="Group 692"/>
          <p:cNvGrpSpPr/>
          <p:nvPr/>
        </p:nvGrpSpPr>
        <p:grpSpPr>
          <a:xfrm>
            <a:off x="147637" y="76199"/>
            <a:ext cx="1219202" cy="685802"/>
            <a:chOff x="0" y="0"/>
            <a:chExt cx="1219200" cy="685800"/>
          </a:xfrm>
        </p:grpSpPr>
        <p:grpSp>
          <p:nvGrpSpPr>
            <p:cNvPr id="680" name="Group 680"/>
            <p:cNvGrpSpPr/>
            <p:nvPr/>
          </p:nvGrpSpPr>
          <p:grpSpPr>
            <a:xfrm>
              <a:off x="487679" y="-1"/>
              <a:ext cx="243841" cy="385764"/>
              <a:chOff x="0" y="0"/>
              <a:chExt cx="243840" cy="385762"/>
            </a:xfrm>
          </p:grpSpPr>
          <p:sp>
            <p:nvSpPr>
              <p:cNvPr id="677" name="Shape 677"/>
              <p:cNvSpPr/>
              <p:nvPr/>
            </p:nvSpPr>
            <p:spPr>
              <a:xfrm>
                <a:off x="-1" y="-1"/>
                <a:ext cx="243841" cy="3857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120"/>
                    </a:moveTo>
                    <a:cubicBezTo>
                      <a:pt x="0" y="2292"/>
                      <a:pt x="4835" y="0"/>
                      <a:pt x="10800" y="0"/>
                    </a:cubicBezTo>
                    <a:cubicBezTo>
                      <a:pt x="16765" y="0"/>
                      <a:pt x="21600" y="2292"/>
                      <a:pt x="21600" y="5120"/>
                    </a:cubicBezTo>
                    <a:lnTo>
                      <a:pt x="21600" y="16480"/>
                    </a:lnTo>
                    <a:cubicBezTo>
                      <a:pt x="21600" y="19308"/>
                      <a:pt x="16765" y="21600"/>
                      <a:pt x="10800" y="21600"/>
                    </a:cubicBezTo>
                    <a:cubicBezTo>
                      <a:pt x="4835" y="21600"/>
                      <a:pt x="0" y="19308"/>
                      <a:pt x="0" y="16480"/>
                    </a:cubicBezTo>
                    <a:close/>
                  </a:path>
                </a:pathLst>
              </a:custGeom>
              <a:gradFill flip="none" rotWithShape="1">
                <a:gsLst>
                  <a:gs pos="0">
                    <a:srgbClr val="030B76"/>
                  </a:gs>
                  <a:gs pos="50000">
                    <a:srgbClr val="0717FF"/>
                  </a:gs>
                  <a:gs pos="100000">
                    <a:srgbClr val="030B76"/>
                  </a:gs>
                </a:gsLst>
                <a:lin ang="0" scaled="0"/>
              </a:gradFill>
              <a:ln w="12700" cap="flat">
                <a:noFill/>
                <a:miter lim="400000"/>
              </a:ln>
              <a:effectLst/>
            </p:spPr>
            <p:txBody>
              <a:bodyPr wrap="square" lIns="0" tIns="0" rIns="0" bIns="0" numCol="1" anchor="ctr">
                <a:noAutofit/>
              </a:bodyPr>
              <a:lstStyle/>
              <a:p>
                <a:pPr lvl="0" algn="ctr">
                  <a:defRPr sz="3000">
                    <a:latin typeface="Arial"/>
                    <a:ea typeface="Arial"/>
                    <a:cs typeface="Arial"/>
                    <a:sym typeface="Arial"/>
                  </a:defRPr>
                </a:pPr>
              </a:p>
            </p:txBody>
          </p:sp>
          <p:sp>
            <p:nvSpPr>
              <p:cNvPr id="678" name="Shape 678"/>
              <p:cNvSpPr/>
              <p:nvPr/>
            </p:nvSpPr>
            <p:spPr>
              <a:xfrm>
                <a:off x="-1" y="-1"/>
                <a:ext cx="243841" cy="1828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FF">
                  <a:alpha val="40000"/>
                </a:srgbClr>
              </a:solidFill>
              <a:ln w="12700" cap="flat">
                <a:noFill/>
                <a:miter lim="400000"/>
              </a:ln>
              <a:effectLst/>
            </p:spPr>
            <p:txBody>
              <a:bodyPr wrap="square" lIns="0" tIns="0" rIns="0" bIns="0" numCol="1" anchor="ctr">
                <a:noAutofit/>
              </a:bodyPr>
              <a:lstStyle/>
              <a:p>
                <a:pPr lvl="0" algn="ctr">
                  <a:defRPr sz="3000">
                    <a:latin typeface="Arial"/>
                    <a:ea typeface="Arial"/>
                    <a:cs typeface="Arial"/>
                    <a:sym typeface="Arial"/>
                  </a:defRPr>
                </a:pPr>
              </a:p>
            </p:txBody>
          </p:sp>
          <p:sp>
            <p:nvSpPr>
              <p:cNvPr id="679" name="Shape 679"/>
              <p:cNvSpPr/>
              <p:nvPr/>
            </p:nvSpPr>
            <p:spPr>
              <a:xfrm>
                <a:off x="-1" y="-1"/>
                <a:ext cx="243841" cy="3857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120"/>
                    </a:moveTo>
                    <a:cubicBezTo>
                      <a:pt x="21600" y="7948"/>
                      <a:pt x="16765" y="10240"/>
                      <a:pt x="10800" y="10240"/>
                    </a:cubicBezTo>
                    <a:cubicBezTo>
                      <a:pt x="4835" y="10240"/>
                      <a:pt x="0" y="7948"/>
                      <a:pt x="0" y="5120"/>
                    </a:cubicBezTo>
                    <a:cubicBezTo>
                      <a:pt x="0" y="2292"/>
                      <a:pt x="4835" y="0"/>
                      <a:pt x="10800" y="0"/>
                    </a:cubicBezTo>
                    <a:cubicBezTo>
                      <a:pt x="16765" y="0"/>
                      <a:pt x="21600" y="2292"/>
                      <a:pt x="21600" y="5120"/>
                    </a:cubicBezTo>
                    <a:lnTo>
                      <a:pt x="21600" y="16480"/>
                    </a:lnTo>
                    <a:cubicBezTo>
                      <a:pt x="21600" y="19308"/>
                      <a:pt x="16765" y="21600"/>
                      <a:pt x="10800" y="21600"/>
                    </a:cubicBezTo>
                    <a:cubicBezTo>
                      <a:pt x="4835" y="21600"/>
                      <a:pt x="0" y="19308"/>
                      <a:pt x="0" y="16480"/>
                    </a:cubicBezTo>
                    <a:lnTo>
                      <a:pt x="0" y="5120"/>
                    </a:lnTo>
                  </a:path>
                </a:pathLst>
              </a:custGeom>
              <a:noFill/>
              <a:ln w="9525" cap="flat">
                <a:solidFill>
                  <a:srgbClr val="000000"/>
                </a:solidFill>
                <a:prstDash val="solid"/>
                <a:round/>
              </a:ln>
              <a:effectLst/>
            </p:spPr>
            <p:txBody>
              <a:bodyPr wrap="square" lIns="0" tIns="0" rIns="0" bIns="0" numCol="1" anchor="ctr">
                <a:noAutofit/>
              </a:bodyPr>
              <a:lstStyle/>
              <a:p>
                <a:pPr lvl="0" algn="ctr">
                  <a:defRPr sz="3000">
                    <a:latin typeface="Arial"/>
                    <a:ea typeface="Arial"/>
                    <a:cs typeface="Arial"/>
                    <a:sym typeface="Arial"/>
                  </a:defRPr>
                </a:pPr>
              </a:p>
            </p:txBody>
          </p:sp>
        </p:grpSp>
        <p:sp>
          <p:nvSpPr>
            <p:cNvPr id="681" name="Shape 681"/>
            <p:cNvSpPr/>
            <p:nvPr/>
          </p:nvSpPr>
          <p:spPr>
            <a:xfrm>
              <a:off x="-1" y="128587"/>
              <a:ext cx="487681"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682" name="Shape 682"/>
            <p:cNvSpPr/>
            <p:nvPr/>
          </p:nvSpPr>
          <p:spPr>
            <a:xfrm>
              <a:off x="-1" y="171450"/>
              <a:ext cx="487681"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683" name="Shape 683"/>
            <p:cNvSpPr/>
            <p:nvPr/>
          </p:nvSpPr>
          <p:spPr>
            <a:xfrm>
              <a:off x="731519" y="128587"/>
              <a:ext cx="487682"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684" name="Shape 684"/>
            <p:cNvSpPr/>
            <p:nvPr/>
          </p:nvSpPr>
          <p:spPr>
            <a:xfrm>
              <a:off x="731519" y="171450"/>
              <a:ext cx="487682"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685" name="Shape 685"/>
            <p:cNvSpPr/>
            <p:nvPr/>
          </p:nvSpPr>
          <p:spPr>
            <a:xfrm>
              <a:off x="-1" y="514350"/>
              <a:ext cx="487681"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686" name="Shape 686"/>
            <p:cNvSpPr/>
            <p:nvPr/>
          </p:nvSpPr>
          <p:spPr>
            <a:xfrm>
              <a:off x="-1" y="557212"/>
              <a:ext cx="487681"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687" name="Shape 687"/>
            <p:cNvSpPr/>
            <p:nvPr/>
          </p:nvSpPr>
          <p:spPr>
            <a:xfrm>
              <a:off x="731519" y="514350"/>
              <a:ext cx="487682"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688" name="Shape 688"/>
            <p:cNvSpPr/>
            <p:nvPr/>
          </p:nvSpPr>
          <p:spPr>
            <a:xfrm>
              <a:off x="731519" y="557212"/>
              <a:ext cx="487682"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689" name="Shape 689"/>
            <p:cNvSpPr/>
            <p:nvPr/>
          </p:nvSpPr>
          <p:spPr>
            <a:xfrm>
              <a:off x="406400" y="385762"/>
              <a:ext cx="406400" cy="30003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000000"/>
              </a:solidFill>
              <a:prstDash val="solid"/>
              <a:round/>
            </a:ln>
            <a:effectLst/>
          </p:spPr>
          <p:txBody>
            <a:bodyPr wrap="square" lIns="0" tIns="0" rIns="0" bIns="0" numCol="1" anchor="ctr">
              <a:noAutofit/>
            </a:bodyPr>
            <a:lstStyle/>
            <a:p>
              <a:pPr lvl="0" algn="ctr">
                <a:defRPr sz="3000">
                  <a:latin typeface="Arial"/>
                  <a:ea typeface="Arial"/>
                  <a:cs typeface="Arial"/>
                  <a:sym typeface="Arial"/>
                </a:defRPr>
              </a:pPr>
            </a:p>
          </p:txBody>
        </p:sp>
        <p:sp>
          <p:nvSpPr>
            <p:cNvPr id="690" name="Shape 690"/>
            <p:cNvSpPr/>
            <p:nvPr/>
          </p:nvSpPr>
          <p:spPr>
            <a:xfrm>
              <a:off x="406399" y="214312"/>
              <a:ext cx="81281" cy="342901"/>
            </a:xfrm>
            <a:prstGeom prst="rect">
              <a:avLst/>
            </a:prstGeom>
            <a:noFill/>
            <a:ln w="9525" cap="flat">
              <a:solidFill>
                <a:srgbClr val="000000"/>
              </a:solidFill>
              <a:prstDash val="solid"/>
              <a:miter lim="800000"/>
            </a:ln>
            <a:effectLst/>
          </p:spPr>
          <p:txBody>
            <a:bodyPr wrap="square" lIns="0" tIns="0" rIns="0" bIns="0" numCol="1" anchor="ctr">
              <a:noAutofit/>
            </a:bodyPr>
            <a:lstStyle/>
            <a:p>
              <a:pPr lvl="0" algn="ctr">
                <a:defRPr sz="3000">
                  <a:latin typeface="Arial"/>
                  <a:ea typeface="Arial"/>
                  <a:cs typeface="Arial"/>
                  <a:sym typeface="Arial"/>
                </a:defRPr>
              </a:pPr>
            </a:p>
          </p:txBody>
        </p:sp>
        <p:sp>
          <p:nvSpPr>
            <p:cNvPr id="691" name="Shape 691"/>
            <p:cNvSpPr/>
            <p:nvPr/>
          </p:nvSpPr>
          <p:spPr>
            <a:xfrm>
              <a:off x="731520" y="214312"/>
              <a:ext cx="81281" cy="342901"/>
            </a:xfrm>
            <a:prstGeom prst="rect">
              <a:avLst/>
            </a:prstGeom>
            <a:noFill/>
            <a:ln w="9525" cap="flat">
              <a:solidFill>
                <a:srgbClr val="000000"/>
              </a:solidFill>
              <a:prstDash val="solid"/>
              <a:miter lim="800000"/>
            </a:ln>
            <a:effectLst/>
          </p:spPr>
          <p:txBody>
            <a:bodyPr wrap="square" lIns="0" tIns="0" rIns="0" bIns="0" numCol="1" anchor="ctr">
              <a:noAutofit/>
            </a:bodyPr>
            <a:lstStyle/>
            <a:p>
              <a:pPr lvl="0" algn="ctr">
                <a:defRPr sz="3000">
                  <a:latin typeface="Arial"/>
                  <a:ea typeface="Arial"/>
                  <a:cs typeface="Arial"/>
                  <a:sym typeface="Arial"/>
                </a:defRPr>
              </a:pPr>
            </a:p>
          </p:txBody>
        </p:sp>
      </p:grpSp>
      <p:grpSp>
        <p:nvGrpSpPr>
          <p:cNvPr id="697" name="Group 697"/>
          <p:cNvGrpSpPr/>
          <p:nvPr/>
        </p:nvGrpSpPr>
        <p:grpSpPr>
          <a:xfrm>
            <a:off x="78614" y="1903504"/>
            <a:ext cx="949245" cy="1327450"/>
            <a:chOff x="0" y="0"/>
            <a:chExt cx="949243" cy="1327449"/>
          </a:xfrm>
        </p:grpSpPr>
        <p:sp>
          <p:nvSpPr>
            <p:cNvPr id="693" name="Shape 693"/>
            <p:cNvSpPr/>
            <p:nvPr/>
          </p:nvSpPr>
          <p:spPr>
            <a:xfrm>
              <a:off x="0" y="-1"/>
              <a:ext cx="949245"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694" name="Shape 694"/>
            <p:cNvSpPr/>
            <p:nvPr/>
          </p:nvSpPr>
          <p:spPr>
            <a:xfrm>
              <a:off x="0" y="132742"/>
              <a:ext cx="949245"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695" name="Shape 695"/>
            <p:cNvSpPr/>
            <p:nvPr/>
          </p:nvSpPr>
          <p:spPr>
            <a:xfrm>
              <a:off x="0" y="1194703"/>
              <a:ext cx="949245"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696" name="Shape 696"/>
            <p:cNvSpPr/>
            <p:nvPr/>
          </p:nvSpPr>
          <p:spPr>
            <a:xfrm>
              <a:off x="0" y="1327449"/>
              <a:ext cx="949245"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grpSp>
      <p:grpSp>
        <p:nvGrpSpPr>
          <p:cNvPr id="702" name="Group 702"/>
          <p:cNvGrpSpPr/>
          <p:nvPr/>
        </p:nvGrpSpPr>
        <p:grpSpPr>
          <a:xfrm>
            <a:off x="1630632" y="1903504"/>
            <a:ext cx="727775" cy="1327450"/>
            <a:chOff x="0" y="0"/>
            <a:chExt cx="727773" cy="1327449"/>
          </a:xfrm>
        </p:grpSpPr>
        <p:sp>
          <p:nvSpPr>
            <p:cNvPr id="698" name="Shape 698"/>
            <p:cNvSpPr/>
            <p:nvPr/>
          </p:nvSpPr>
          <p:spPr>
            <a:xfrm>
              <a:off x="0" y="-1"/>
              <a:ext cx="727774"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699" name="Shape 699"/>
            <p:cNvSpPr/>
            <p:nvPr/>
          </p:nvSpPr>
          <p:spPr>
            <a:xfrm>
              <a:off x="0" y="132742"/>
              <a:ext cx="727774"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700" name="Shape 700"/>
            <p:cNvSpPr/>
            <p:nvPr/>
          </p:nvSpPr>
          <p:spPr>
            <a:xfrm>
              <a:off x="0" y="1194703"/>
              <a:ext cx="727774"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701" name="Shape 701"/>
            <p:cNvSpPr/>
            <p:nvPr/>
          </p:nvSpPr>
          <p:spPr>
            <a:xfrm>
              <a:off x="0" y="1327449"/>
              <a:ext cx="727774"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grpSp>
      <p:grpSp>
        <p:nvGrpSpPr>
          <p:cNvPr id="710" name="Group 710"/>
          <p:cNvGrpSpPr/>
          <p:nvPr/>
        </p:nvGrpSpPr>
        <p:grpSpPr>
          <a:xfrm>
            <a:off x="814235" y="1505267"/>
            <a:ext cx="1000441" cy="2123926"/>
            <a:chOff x="0" y="0"/>
            <a:chExt cx="1000440" cy="2123924"/>
          </a:xfrm>
        </p:grpSpPr>
        <p:grpSp>
          <p:nvGrpSpPr>
            <p:cNvPr id="706" name="Group 706"/>
            <p:cNvGrpSpPr/>
            <p:nvPr/>
          </p:nvGrpSpPr>
          <p:grpSpPr>
            <a:xfrm>
              <a:off x="200086" y="-1"/>
              <a:ext cx="600266" cy="1194708"/>
              <a:chOff x="-1" y="0"/>
              <a:chExt cx="600265" cy="1194706"/>
            </a:xfrm>
          </p:grpSpPr>
          <p:sp>
            <p:nvSpPr>
              <p:cNvPr id="703" name="Shape 703"/>
              <p:cNvSpPr/>
              <p:nvPr/>
            </p:nvSpPr>
            <p:spPr>
              <a:xfrm>
                <a:off x="-2" y="-1"/>
                <a:ext cx="600267" cy="11947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070"/>
                    </a:moveTo>
                    <a:cubicBezTo>
                      <a:pt x="0" y="1822"/>
                      <a:pt x="4835" y="0"/>
                      <a:pt x="10800" y="0"/>
                    </a:cubicBezTo>
                    <a:cubicBezTo>
                      <a:pt x="16765" y="0"/>
                      <a:pt x="21600" y="1822"/>
                      <a:pt x="21600" y="4070"/>
                    </a:cubicBezTo>
                    <a:lnTo>
                      <a:pt x="21600" y="17530"/>
                    </a:lnTo>
                    <a:cubicBezTo>
                      <a:pt x="21600" y="19778"/>
                      <a:pt x="16765" y="21600"/>
                      <a:pt x="10800" y="21600"/>
                    </a:cubicBezTo>
                    <a:cubicBezTo>
                      <a:pt x="4835" y="21600"/>
                      <a:pt x="0" y="19778"/>
                      <a:pt x="0" y="17530"/>
                    </a:cubicBezTo>
                    <a:close/>
                  </a:path>
                </a:pathLst>
              </a:custGeom>
              <a:gradFill flip="none" rotWithShape="1">
                <a:gsLst>
                  <a:gs pos="0">
                    <a:srgbClr val="030B76"/>
                  </a:gs>
                  <a:gs pos="50000">
                    <a:srgbClr val="0717FF"/>
                  </a:gs>
                  <a:gs pos="100000">
                    <a:srgbClr val="030B76"/>
                  </a:gs>
                </a:gsLst>
                <a:lin ang="0" scaled="0"/>
              </a:gradFill>
              <a:ln w="12700" cap="flat">
                <a:noFill/>
                <a:miter lim="400000"/>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sp>
            <p:nvSpPr>
              <p:cNvPr id="704" name="Shape 704"/>
              <p:cNvSpPr/>
              <p:nvPr/>
            </p:nvSpPr>
            <p:spPr>
              <a:xfrm>
                <a:off x="0" y="-1"/>
                <a:ext cx="600265" cy="4501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FF">
                  <a:alpha val="40000"/>
                </a:srgbClr>
              </a:solidFill>
              <a:ln w="12700" cap="flat">
                <a:noFill/>
                <a:miter lim="400000"/>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sp>
            <p:nvSpPr>
              <p:cNvPr id="705" name="Shape 705"/>
              <p:cNvSpPr/>
              <p:nvPr/>
            </p:nvSpPr>
            <p:spPr>
              <a:xfrm>
                <a:off x="-1" y="-1"/>
                <a:ext cx="600265" cy="11947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4070"/>
                    </a:moveTo>
                    <a:cubicBezTo>
                      <a:pt x="21600" y="6317"/>
                      <a:pt x="16765" y="8139"/>
                      <a:pt x="10800" y="8139"/>
                    </a:cubicBezTo>
                    <a:cubicBezTo>
                      <a:pt x="4835" y="8139"/>
                      <a:pt x="0" y="6317"/>
                      <a:pt x="0" y="4070"/>
                    </a:cubicBezTo>
                    <a:cubicBezTo>
                      <a:pt x="0" y="1822"/>
                      <a:pt x="4835" y="0"/>
                      <a:pt x="10800" y="0"/>
                    </a:cubicBezTo>
                    <a:cubicBezTo>
                      <a:pt x="16765" y="0"/>
                      <a:pt x="21600" y="1822"/>
                      <a:pt x="21600" y="4070"/>
                    </a:cubicBezTo>
                    <a:lnTo>
                      <a:pt x="21600" y="17530"/>
                    </a:lnTo>
                    <a:cubicBezTo>
                      <a:pt x="21600" y="19778"/>
                      <a:pt x="16765" y="21600"/>
                      <a:pt x="10800" y="21600"/>
                    </a:cubicBezTo>
                    <a:cubicBezTo>
                      <a:pt x="4835" y="21600"/>
                      <a:pt x="0" y="19778"/>
                      <a:pt x="0" y="17530"/>
                    </a:cubicBezTo>
                    <a:lnTo>
                      <a:pt x="0" y="4070"/>
                    </a:lnTo>
                  </a:path>
                </a:pathLst>
              </a:custGeom>
              <a:noFill/>
              <a:ln w="9525" cap="flat">
                <a:solidFill>
                  <a:srgbClr val="000000"/>
                </a:solidFill>
                <a:prstDash val="solid"/>
                <a:round/>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grpSp>
        <p:sp>
          <p:nvSpPr>
            <p:cNvPr id="707" name="Shape 707"/>
            <p:cNvSpPr/>
            <p:nvPr/>
          </p:nvSpPr>
          <p:spPr>
            <a:xfrm>
              <a:off x="-1" y="1194706"/>
              <a:ext cx="1000442" cy="92921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000000"/>
              </a:solidFill>
              <a:prstDash val="solid"/>
              <a:round/>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sp>
          <p:nvSpPr>
            <p:cNvPr id="708" name="Shape 708"/>
            <p:cNvSpPr/>
            <p:nvPr/>
          </p:nvSpPr>
          <p:spPr>
            <a:xfrm>
              <a:off x="-1" y="663727"/>
              <a:ext cx="200088" cy="1061961"/>
            </a:xfrm>
            <a:prstGeom prst="rect">
              <a:avLst/>
            </a:prstGeom>
            <a:noFill/>
            <a:ln w="9525" cap="flat">
              <a:solidFill>
                <a:srgbClr val="000000"/>
              </a:solidFill>
              <a:prstDash val="solid"/>
              <a:miter lim="800000"/>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sp>
          <p:nvSpPr>
            <p:cNvPr id="709" name="Shape 709"/>
            <p:cNvSpPr/>
            <p:nvPr/>
          </p:nvSpPr>
          <p:spPr>
            <a:xfrm>
              <a:off x="800351" y="663727"/>
              <a:ext cx="200088" cy="1061961"/>
            </a:xfrm>
            <a:prstGeom prst="rect">
              <a:avLst/>
            </a:prstGeom>
            <a:noFill/>
            <a:ln w="9525" cap="flat">
              <a:solidFill>
                <a:srgbClr val="000000"/>
              </a:solidFill>
              <a:prstDash val="solid"/>
              <a:miter lim="800000"/>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grpSp>
      <p:sp>
        <p:nvSpPr>
          <p:cNvPr id="711" name="Shape 711"/>
          <p:cNvSpPr/>
          <p:nvPr/>
        </p:nvSpPr>
        <p:spPr>
          <a:xfrm>
            <a:off x="152400" y="914400"/>
            <a:ext cx="8839201" cy="0"/>
          </a:xfrm>
          <a:prstGeom prst="line">
            <a:avLst/>
          </a:prstGeom>
          <a:ln w="38100">
            <a:solidFill>
              <a:srgbClr val="9A9A9A"/>
            </a:solidFill>
            <a:round/>
          </a:ln>
        </p:spPr>
        <p:txBody>
          <a:bodyPr lIns="0" tIns="0" rIns="0" bIns="0"/>
          <a:lstStyle/>
          <a:p>
            <a:pPr lvl="0" defTabSz="457200">
              <a:defRPr sz="1200">
                <a:latin typeface="+mj-lt"/>
                <a:ea typeface="+mj-ea"/>
                <a:cs typeface="+mj-cs"/>
                <a:sym typeface="Helvetica"/>
              </a:defRPr>
            </a:pPr>
          </a:p>
        </p:txBody>
      </p:sp>
      <p:sp>
        <p:nvSpPr>
          <p:cNvPr id="712" name="Shape 712"/>
          <p:cNvSpPr/>
          <p:nvPr/>
        </p:nvSpPr>
        <p:spPr>
          <a:xfrm>
            <a:off x="1419225" y="95176"/>
            <a:ext cx="5581264" cy="6673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rPr sz="2000">
                <a:latin typeface="Arial"/>
                <a:ea typeface="Arial"/>
                <a:cs typeface="Arial"/>
                <a:sym typeface="Arial"/>
              </a:rPr>
              <a:t>Assembly</a:t>
            </a:r>
            <a:endParaRPr sz="2000">
              <a:latin typeface="Arial"/>
              <a:ea typeface="Arial"/>
              <a:cs typeface="Arial"/>
              <a:sym typeface="Arial"/>
            </a:endParaRPr>
          </a:p>
          <a:p>
            <a:pPr lvl="0"/>
            <a:r>
              <a:rPr sz="2000">
                <a:latin typeface="Arial"/>
                <a:ea typeface="Arial"/>
                <a:cs typeface="Arial"/>
                <a:sym typeface="Arial"/>
              </a:rPr>
              <a:t>which model? Which Stoichiometry for the MFP?</a:t>
            </a:r>
          </a:p>
        </p:txBody>
      </p:sp>
      <p:grpSp>
        <p:nvGrpSpPr>
          <p:cNvPr id="717" name="Group 717"/>
          <p:cNvGrpSpPr/>
          <p:nvPr/>
        </p:nvGrpSpPr>
        <p:grpSpPr>
          <a:xfrm>
            <a:off x="5652780" y="1416871"/>
            <a:ext cx="658601" cy="1819030"/>
            <a:chOff x="0" y="0"/>
            <a:chExt cx="658600" cy="1819029"/>
          </a:xfrm>
        </p:grpSpPr>
        <p:sp>
          <p:nvSpPr>
            <p:cNvPr id="713" name="Shape 713"/>
            <p:cNvSpPr/>
            <p:nvPr/>
          </p:nvSpPr>
          <p:spPr>
            <a:xfrm>
              <a:off x="-1" y="0"/>
              <a:ext cx="658602"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714" name="Shape 714"/>
            <p:cNvSpPr/>
            <p:nvPr/>
          </p:nvSpPr>
          <p:spPr>
            <a:xfrm>
              <a:off x="-1" y="132743"/>
              <a:ext cx="658602"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715" name="Shape 715"/>
            <p:cNvSpPr/>
            <p:nvPr/>
          </p:nvSpPr>
          <p:spPr>
            <a:xfrm>
              <a:off x="-1" y="1686283"/>
              <a:ext cx="658602"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716" name="Shape 716"/>
            <p:cNvSpPr/>
            <p:nvPr/>
          </p:nvSpPr>
          <p:spPr>
            <a:xfrm>
              <a:off x="-1" y="1819029"/>
              <a:ext cx="658602"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grpSp>
      <p:grpSp>
        <p:nvGrpSpPr>
          <p:cNvPr id="722" name="Group 722"/>
          <p:cNvGrpSpPr/>
          <p:nvPr/>
        </p:nvGrpSpPr>
        <p:grpSpPr>
          <a:xfrm>
            <a:off x="6850653" y="1416871"/>
            <a:ext cx="681799" cy="1819030"/>
            <a:chOff x="0" y="0"/>
            <a:chExt cx="681798" cy="1819029"/>
          </a:xfrm>
        </p:grpSpPr>
        <p:sp>
          <p:nvSpPr>
            <p:cNvPr id="718" name="Shape 718"/>
            <p:cNvSpPr/>
            <p:nvPr/>
          </p:nvSpPr>
          <p:spPr>
            <a:xfrm>
              <a:off x="-1" y="0"/>
              <a:ext cx="681800"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719" name="Shape 719"/>
            <p:cNvSpPr/>
            <p:nvPr/>
          </p:nvSpPr>
          <p:spPr>
            <a:xfrm>
              <a:off x="-1" y="132743"/>
              <a:ext cx="681800"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720" name="Shape 720"/>
            <p:cNvSpPr/>
            <p:nvPr/>
          </p:nvSpPr>
          <p:spPr>
            <a:xfrm>
              <a:off x="-1" y="1686283"/>
              <a:ext cx="681800"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721" name="Shape 721"/>
            <p:cNvSpPr/>
            <p:nvPr/>
          </p:nvSpPr>
          <p:spPr>
            <a:xfrm>
              <a:off x="-1" y="1819029"/>
              <a:ext cx="681800"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grpSp>
      <p:grpSp>
        <p:nvGrpSpPr>
          <p:cNvPr id="730" name="Group 730"/>
          <p:cNvGrpSpPr/>
          <p:nvPr/>
        </p:nvGrpSpPr>
        <p:grpSpPr>
          <a:xfrm>
            <a:off x="5984439" y="1032288"/>
            <a:ext cx="1155039" cy="2601851"/>
            <a:chOff x="0" y="0"/>
            <a:chExt cx="1155038" cy="2601849"/>
          </a:xfrm>
        </p:grpSpPr>
        <p:grpSp>
          <p:nvGrpSpPr>
            <p:cNvPr id="726" name="Group 726"/>
            <p:cNvGrpSpPr/>
            <p:nvPr/>
          </p:nvGrpSpPr>
          <p:grpSpPr>
            <a:xfrm>
              <a:off x="276596" y="-1"/>
              <a:ext cx="604137" cy="1194708"/>
              <a:chOff x="0" y="0"/>
              <a:chExt cx="604135" cy="1194706"/>
            </a:xfrm>
          </p:grpSpPr>
          <p:sp>
            <p:nvSpPr>
              <p:cNvPr id="723" name="Shape 723"/>
              <p:cNvSpPr/>
              <p:nvPr/>
            </p:nvSpPr>
            <p:spPr>
              <a:xfrm>
                <a:off x="0" y="-1"/>
                <a:ext cx="604137" cy="11947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096"/>
                    </a:moveTo>
                    <a:cubicBezTo>
                      <a:pt x="0" y="1834"/>
                      <a:pt x="4835" y="0"/>
                      <a:pt x="10800" y="0"/>
                    </a:cubicBezTo>
                    <a:cubicBezTo>
                      <a:pt x="16765" y="0"/>
                      <a:pt x="21600" y="1834"/>
                      <a:pt x="21600" y="4096"/>
                    </a:cubicBezTo>
                    <a:lnTo>
                      <a:pt x="21600" y="17504"/>
                    </a:lnTo>
                    <a:cubicBezTo>
                      <a:pt x="21600" y="19766"/>
                      <a:pt x="16765" y="21600"/>
                      <a:pt x="10800" y="21600"/>
                    </a:cubicBezTo>
                    <a:cubicBezTo>
                      <a:pt x="4835" y="21600"/>
                      <a:pt x="0" y="19766"/>
                      <a:pt x="0" y="17504"/>
                    </a:cubicBezTo>
                    <a:close/>
                  </a:path>
                </a:pathLst>
              </a:custGeom>
              <a:gradFill flip="none" rotWithShape="1">
                <a:gsLst>
                  <a:gs pos="0">
                    <a:srgbClr val="030B76"/>
                  </a:gs>
                  <a:gs pos="50000">
                    <a:srgbClr val="0717FF"/>
                  </a:gs>
                  <a:gs pos="100000">
                    <a:srgbClr val="030B76"/>
                  </a:gs>
                </a:gsLst>
                <a:lin ang="0" scaled="0"/>
              </a:gradFill>
              <a:ln w="12700" cap="flat">
                <a:noFill/>
                <a:miter lim="400000"/>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sp>
            <p:nvSpPr>
              <p:cNvPr id="724" name="Shape 724"/>
              <p:cNvSpPr/>
              <p:nvPr/>
            </p:nvSpPr>
            <p:spPr>
              <a:xfrm>
                <a:off x="0" y="-1"/>
                <a:ext cx="604137" cy="4531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FF">
                  <a:alpha val="40000"/>
                </a:srgbClr>
              </a:solidFill>
              <a:ln w="12700" cap="flat">
                <a:noFill/>
                <a:miter lim="400000"/>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sp>
            <p:nvSpPr>
              <p:cNvPr id="725" name="Shape 725"/>
              <p:cNvSpPr/>
              <p:nvPr/>
            </p:nvSpPr>
            <p:spPr>
              <a:xfrm>
                <a:off x="0" y="-1"/>
                <a:ext cx="604137" cy="11947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4096"/>
                    </a:moveTo>
                    <a:cubicBezTo>
                      <a:pt x="21600" y="6358"/>
                      <a:pt x="16765" y="8192"/>
                      <a:pt x="10800" y="8192"/>
                    </a:cubicBezTo>
                    <a:cubicBezTo>
                      <a:pt x="4835" y="8192"/>
                      <a:pt x="0" y="6358"/>
                      <a:pt x="0" y="4096"/>
                    </a:cubicBezTo>
                    <a:cubicBezTo>
                      <a:pt x="0" y="1834"/>
                      <a:pt x="4835" y="0"/>
                      <a:pt x="10800" y="0"/>
                    </a:cubicBezTo>
                    <a:cubicBezTo>
                      <a:pt x="16765" y="0"/>
                      <a:pt x="21600" y="1834"/>
                      <a:pt x="21600" y="4096"/>
                    </a:cubicBezTo>
                    <a:lnTo>
                      <a:pt x="21600" y="17504"/>
                    </a:lnTo>
                    <a:cubicBezTo>
                      <a:pt x="21600" y="19766"/>
                      <a:pt x="16765" y="21600"/>
                      <a:pt x="10800" y="21600"/>
                    </a:cubicBezTo>
                    <a:cubicBezTo>
                      <a:pt x="4835" y="21600"/>
                      <a:pt x="0" y="19766"/>
                      <a:pt x="0" y="17504"/>
                    </a:cubicBezTo>
                    <a:lnTo>
                      <a:pt x="0" y="4096"/>
                    </a:lnTo>
                  </a:path>
                </a:pathLst>
              </a:custGeom>
              <a:noFill/>
              <a:ln w="9525" cap="flat">
                <a:solidFill>
                  <a:srgbClr val="000000"/>
                </a:solidFill>
                <a:prstDash val="solid"/>
                <a:round/>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grpSp>
        <p:sp>
          <p:nvSpPr>
            <p:cNvPr id="727" name="Shape 727"/>
            <p:cNvSpPr/>
            <p:nvPr/>
          </p:nvSpPr>
          <p:spPr>
            <a:xfrm>
              <a:off x="75217" y="1672631"/>
              <a:ext cx="1006895" cy="92921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000000"/>
              </a:solidFill>
              <a:prstDash val="solid"/>
              <a:round/>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sp>
          <p:nvSpPr>
            <p:cNvPr id="728" name="Shape 728"/>
            <p:cNvSpPr/>
            <p:nvPr/>
          </p:nvSpPr>
          <p:spPr>
            <a:xfrm rot="20503707">
              <a:off x="808755" y="1139818"/>
              <a:ext cx="184460" cy="1061961"/>
            </a:xfrm>
            <a:prstGeom prst="rect">
              <a:avLst/>
            </a:prstGeom>
            <a:noFill/>
            <a:ln w="9525" cap="flat">
              <a:solidFill>
                <a:srgbClr val="000000"/>
              </a:solidFill>
              <a:prstDash val="solid"/>
              <a:miter lim="800000"/>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sp>
          <p:nvSpPr>
            <p:cNvPr id="729" name="Shape 729"/>
            <p:cNvSpPr/>
            <p:nvPr/>
          </p:nvSpPr>
          <p:spPr>
            <a:xfrm flipH="1" rot="11896293">
              <a:off x="161823" y="1141650"/>
              <a:ext cx="184460" cy="1061961"/>
            </a:xfrm>
            <a:prstGeom prst="rect">
              <a:avLst/>
            </a:prstGeom>
            <a:noFill/>
            <a:ln w="9525" cap="flat">
              <a:solidFill>
                <a:srgbClr val="000000"/>
              </a:solidFill>
              <a:prstDash val="solid"/>
              <a:miter lim="800000"/>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grpSp>
      <p:sp>
        <p:nvSpPr>
          <p:cNvPr id="731" name="Shape 731"/>
          <p:cNvSpPr/>
          <p:nvPr/>
        </p:nvSpPr>
        <p:spPr>
          <a:xfrm>
            <a:off x="519873" y="3707174"/>
            <a:ext cx="1504713" cy="313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a:latin typeface="Arial"/>
                <a:ea typeface="Arial"/>
                <a:cs typeface="Arial"/>
                <a:sym typeface="Arial"/>
              </a:defRPr>
            </a:lvl1pPr>
          </a:lstStyle>
          <a:p>
            <a:pPr lvl="0">
              <a:defRPr sz="1800"/>
            </a:pPr>
            <a:r>
              <a:rPr sz="1600"/>
              <a:t>Model « short »</a:t>
            </a:r>
          </a:p>
        </p:txBody>
      </p:sp>
      <p:sp>
        <p:nvSpPr>
          <p:cNvPr id="732" name="Shape 732"/>
          <p:cNvSpPr/>
          <p:nvPr/>
        </p:nvSpPr>
        <p:spPr>
          <a:xfrm>
            <a:off x="5805297" y="3707174"/>
            <a:ext cx="1437145" cy="313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a:latin typeface="Arial"/>
                <a:ea typeface="Arial"/>
                <a:cs typeface="Arial"/>
                <a:sym typeface="Arial"/>
              </a:defRPr>
            </a:lvl1pPr>
          </a:lstStyle>
          <a:p>
            <a:pPr lvl="0">
              <a:defRPr sz="1800"/>
            </a:pPr>
            <a:r>
              <a:rPr sz="1600"/>
              <a:t>Model « long »</a:t>
            </a:r>
          </a:p>
        </p:txBody>
      </p:sp>
      <p:sp>
        <p:nvSpPr>
          <p:cNvPr id="733" name="Shape 733"/>
          <p:cNvSpPr/>
          <p:nvPr/>
        </p:nvSpPr>
        <p:spPr>
          <a:xfrm>
            <a:off x="817516" y="3981134"/>
            <a:ext cx="7603491" cy="31339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600">
                <a:latin typeface="Arial"/>
                <a:ea typeface="Arial"/>
                <a:cs typeface="Arial"/>
                <a:sym typeface="Arial"/>
              </a:defRPr>
            </a:lvl1pPr>
          </a:lstStyle>
          <a:p>
            <a:pPr lvl="0">
              <a:defRPr sz="1800"/>
            </a:pPr>
            <a:r>
              <a:rPr sz="1600"/>
              <a:t>Inter membrane layers distances are compatible with observed cell wall fluctuations</a:t>
            </a:r>
          </a:p>
        </p:txBody>
      </p:sp>
      <p:sp>
        <p:nvSpPr>
          <p:cNvPr id="734" name="Shape 734"/>
          <p:cNvSpPr/>
          <p:nvPr/>
        </p:nvSpPr>
        <p:spPr>
          <a:xfrm flipH="1">
            <a:off x="484366" y="1505902"/>
            <a:ext cx="1" cy="2123924"/>
          </a:xfrm>
          <a:prstGeom prst="line">
            <a:avLst/>
          </a:prstGeom>
          <a:ln w="19050">
            <a:solidFill/>
            <a:prstDash val="sysDot"/>
            <a:round/>
            <a:headEnd type="triangle"/>
            <a:tailEnd type="triangle"/>
          </a:ln>
        </p:spPr>
        <p:txBody>
          <a:bodyPr lIns="0" tIns="0" rIns="0" bIns="0"/>
          <a:lstStyle/>
          <a:p>
            <a:pPr lvl="0" defTabSz="457200">
              <a:defRPr sz="1200">
                <a:latin typeface="+mj-lt"/>
                <a:ea typeface="+mj-ea"/>
                <a:cs typeface="+mj-cs"/>
                <a:sym typeface="Helvetica"/>
              </a:defRPr>
            </a:pPr>
          </a:p>
        </p:txBody>
      </p:sp>
      <p:sp>
        <p:nvSpPr>
          <p:cNvPr id="735" name="Shape 735"/>
          <p:cNvSpPr/>
          <p:nvPr/>
        </p:nvSpPr>
        <p:spPr>
          <a:xfrm rot="5400000">
            <a:off x="236513" y="2218174"/>
            <a:ext cx="803137" cy="31339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a:latin typeface="Arial"/>
                <a:ea typeface="Arial"/>
                <a:cs typeface="Arial"/>
                <a:sym typeface="Arial"/>
              </a:defRPr>
            </a:lvl1pPr>
          </a:lstStyle>
          <a:p>
            <a:pPr lvl="0">
              <a:defRPr sz="1800"/>
            </a:pPr>
            <a:r>
              <a:rPr sz="1600"/>
              <a:t>≈ 250 Å</a:t>
            </a:r>
          </a:p>
        </p:txBody>
      </p:sp>
      <p:sp>
        <p:nvSpPr>
          <p:cNvPr id="736" name="Shape 736"/>
          <p:cNvSpPr/>
          <p:nvPr/>
        </p:nvSpPr>
        <p:spPr>
          <a:xfrm>
            <a:off x="5943129" y="1032290"/>
            <a:ext cx="3" cy="2596904"/>
          </a:xfrm>
          <a:prstGeom prst="line">
            <a:avLst/>
          </a:prstGeom>
          <a:ln w="19050">
            <a:solidFill/>
            <a:prstDash val="sysDot"/>
            <a:round/>
            <a:headEnd type="triangle"/>
            <a:tailEnd type="triangle"/>
          </a:ln>
        </p:spPr>
        <p:txBody>
          <a:bodyPr lIns="0" tIns="0" rIns="0" bIns="0"/>
          <a:lstStyle/>
          <a:p>
            <a:pPr lvl="0" defTabSz="457200">
              <a:defRPr sz="1200">
                <a:latin typeface="+mj-lt"/>
                <a:ea typeface="+mj-ea"/>
                <a:cs typeface="+mj-cs"/>
                <a:sym typeface="Helvetica"/>
              </a:defRPr>
            </a:pPr>
          </a:p>
        </p:txBody>
      </p:sp>
      <p:sp>
        <p:nvSpPr>
          <p:cNvPr id="737" name="Shape 737"/>
          <p:cNvSpPr/>
          <p:nvPr/>
        </p:nvSpPr>
        <p:spPr>
          <a:xfrm rot="5400000">
            <a:off x="5716525" y="1720091"/>
            <a:ext cx="803137" cy="31339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a:latin typeface="Arial"/>
                <a:ea typeface="Arial"/>
                <a:cs typeface="Arial"/>
                <a:sym typeface="Arial"/>
              </a:defRPr>
            </a:lvl1pPr>
          </a:lstStyle>
          <a:p>
            <a:pPr lvl="0">
              <a:defRPr sz="1800"/>
            </a:pPr>
            <a:r>
              <a:rPr sz="1600"/>
              <a:t>≈ 300 Å</a:t>
            </a:r>
          </a:p>
        </p:txBody>
      </p:sp>
      <p:sp>
        <p:nvSpPr>
          <p:cNvPr id="738" name="Shape 738"/>
          <p:cNvSpPr/>
          <p:nvPr/>
        </p:nvSpPr>
        <p:spPr>
          <a:xfrm>
            <a:off x="4185339" y="4555064"/>
            <a:ext cx="4659659" cy="72062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rPr sz="1600">
                <a:latin typeface="Arial"/>
                <a:ea typeface="Arial"/>
                <a:cs typeface="Arial"/>
                <a:sym typeface="Arial"/>
              </a:rPr>
              <a:t>BN-PAGE</a:t>
            </a:r>
            <a:endParaRPr sz="1600">
              <a:latin typeface="Arial"/>
              <a:ea typeface="Arial"/>
              <a:cs typeface="Arial"/>
              <a:sym typeface="Arial"/>
            </a:endParaRPr>
          </a:p>
          <a:p>
            <a:pPr lvl="0"/>
            <a:r>
              <a:rPr sz="1400">
                <a:latin typeface="Arial"/>
                <a:ea typeface="Arial"/>
                <a:cs typeface="Arial"/>
                <a:sym typeface="Arial"/>
              </a:rPr>
              <a:t>MexAp-OprM =&gt; </a:t>
            </a:r>
            <a:r>
              <a:rPr sz="1400">
                <a:solidFill>
                  <a:srgbClr val="FF0000"/>
                </a:solidFill>
                <a:latin typeface="Arial"/>
                <a:ea typeface="Arial"/>
                <a:cs typeface="Arial"/>
                <a:sym typeface="Arial"/>
              </a:rPr>
              <a:t>2, 4, 6 MexA</a:t>
            </a:r>
            <a:r>
              <a:rPr sz="1400">
                <a:latin typeface="Arial"/>
                <a:ea typeface="Arial"/>
                <a:cs typeface="Arial"/>
                <a:sym typeface="Arial"/>
              </a:rPr>
              <a:t> per trimer of OprM</a:t>
            </a:r>
            <a:endParaRPr sz="1400">
              <a:latin typeface="Arial"/>
              <a:ea typeface="Arial"/>
              <a:cs typeface="Arial"/>
              <a:sym typeface="Arial"/>
            </a:endParaRPr>
          </a:p>
          <a:p>
            <a:pPr lvl="0"/>
            <a:r>
              <a:rPr sz="1400">
                <a:latin typeface="Arial"/>
                <a:ea typeface="Arial"/>
                <a:cs typeface="Arial"/>
                <a:sym typeface="Arial"/>
              </a:rPr>
              <a:t>non-palmitylated MexA  does not form complex with OprM</a:t>
            </a:r>
          </a:p>
        </p:txBody>
      </p:sp>
      <p:sp>
        <p:nvSpPr>
          <p:cNvPr id="739" name="Shape 739"/>
          <p:cNvSpPr/>
          <p:nvPr/>
        </p:nvSpPr>
        <p:spPr>
          <a:xfrm>
            <a:off x="4182757" y="5289834"/>
            <a:ext cx="2940046" cy="26425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solidFill>
                  <a:srgbClr val="090AFF"/>
                </a:solidFill>
                <a:latin typeface="Arial"/>
                <a:ea typeface="Arial"/>
                <a:cs typeface="Arial"/>
                <a:sym typeface="Arial"/>
              </a:defRPr>
            </a:lvl1pPr>
          </a:lstStyle>
          <a:p>
            <a:pPr lvl="0">
              <a:defRPr sz="1800">
                <a:solidFill>
                  <a:srgbClr val="000000"/>
                </a:solidFill>
              </a:defRPr>
            </a:pPr>
            <a:r>
              <a:rPr sz="1200">
                <a:solidFill>
                  <a:srgbClr val="090AFF"/>
                </a:solidFill>
              </a:rPr>
              <a:t>Ferrandez et al. (2012) Electrophoresis</a:t>
            </a:r>
          </a:p>
        </p:txBody>
      </p:sp>
      <p:pic>
        <p:nvPicPr>
          <p:cNvPr id="740" name="image57.png"/>
          <p:cNvPicPr/>
          <p:nvPr/>
        </p:nvPicPr>
        <p:blipFill>
          <a:blip r:embed="rId6">
            <a:extLst/>
          </a:blip>
          <a:stretch>
            <a:fillRect/>
          </a:stretch>
        </p:blipFill>
        <p:spPr>
          <a:xfrm>
            <a:off x="3433057" y="1313941"/>
            <a:ext cx="1328943" cy="2645515"/>
          </a:xfrm>
          <a:prstGeom prst="rect">
            <a:avLst/>
          </a:prstGeom>
          <a:ln w="12700">
            <a:miter lim="400000"/>
          </a:ln>
        </p:spPr>
      </p:pic>
      <p:pic>
        <p:nvPicPr>
          <p:cNvPr id="741" name="image58.png"/>
          <p:cNvPicPr/>
          <p:nvPr/>
        </p:nvPicPr>
        <p:blipFill>
          <a:blip r:embed="rId7">
            <a:extLst/>
          </a:blip>
          <a:stretch>
            <a:fillRect/>
          </a:stretch>
        </p:blipFill>
        <p:spPr>
          <a:xfrm>
            <a:off x="2030767" y="1348560"/>
            <a:ext cx="1298901" cy="2670256"/>
          </a:xfrm>
          <a:prstGeom prst="rect">
            <a:avLst/>
          </a:prstGeom>
          <a:ln w="12700">
            <a:miter lim="400000"/>
          </a:ln>
        </p:spPr>
      </p:pic>
      <p:sp>
        <p:nvSpPr>
          <p:cNvPr id="742" name="Shape 742"/>
          <p:cNvSpPr/>
          <p:nvPr/>
        </p:nvSpPr>
        <p:spPr>
          <a:xfrm>
            <a:off x="2927254" y="2329646"/>
            <a:ext cx="290513" cy="4370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a:ea typeface="Arial"/>
                <a:cs typeface="Arial"/>
                <a:sym typeface="Arial"/>
              </a:defRPr>
            </a:lvl1pPr>
          </a:lstStyle>
          <a:p>
            <a:pPr lvl="0">
              <a:defRPr sz="1800"/>
            </a:pPr>
            <a:r>
              <a:rPr sz="2400"/>
              <a:t>3</a:t>
            </a:r>
          </a:p>
        </p:txBody>
      </p:sp>
      <p:sp>
        <p:nvSpPr>
          <p:cNvPr id="743" name="Shape 743"/>
          <p:cNvSpPr/>
          <p:nvPr/>
        </p:nvSpPr>
        <p:spPr>
          <a:xfrm>
            <a:off x="4346164" y="2329646"/>
            <a:ext cx="290513" cy="4370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a:ea typeface="Arial"/>
                <a:cs typeface="Arial"/>
                <a:sym typeface="Arial"/>
              </a:defRPr>
            </a:lvl1pPr>
          </a:lstStyle>
          <a:p>
            <a:pPr lvl="0">
              <a:defRPr sz="1800"/>
            </a:pPr>
            <a:r>
              <a:rPr sz="2400"/>
              <a:t>6</a:t>
            </a:r>
          </a:p>
        </p:txBody>
      </p:sp>
      <p:pic>
        <p:nvPicPr>
          <p:cNvPr id="744" name="image59.png"/>
          <p:cNvPicPr/>
          <p:nvPr/>
        </p:nvPicPr>
        <p:blipFill>
          <a:blip r:embed="rId8">
            <a:extLst/>
          </a:blip>
          <a:stretch>
            <a:fillRect/>
          </a:stretch>
        </p:blipFill>
        <p:spPr>
          <a:xfrm>
            <a:off x="7358353" y="1032289"/>
            <a:ext cx="1660949" cy="2871808"/>
          </a:xfrm>
          <a:prstGeom prst="rect">
            <a:avLst/>
          </a:prstGeom>
          <a:ln w="12700">
            <a:miter lim="400000"/>
          </a:ln>
        </p:spPr>
      </p:pic>
      <p:sp>
        <p:nvSpPr>
          <p:cNvPr id="745" name="Shape 745"/>
          <p:cNvSpPr/>
          <p:nvPr/>
        </p:nvSpPr>
        <p:spPr>
          <a:xfrm>
            <a:off x="380173" y="955861"/>
            <a:ext cx="5035140" cy="2888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latin typeface="Arial"/>
                <a:ea typeface="Arial"/>
                <a:cs typeface="Arial"/>
                <a:sym typeface="Arial"/>
              </a:defRPr>
            </a:lvl1pPr>
          </a:lstStyle>
          <a:p>
            <a:pPr lvl="0">
              <a:defRPr sz="1800"/>
            </a:pPr>
            <a:r>
              <a:rPr sz="1400"/>
              <a:t>Collaboration: Cathy Etchebest, INTS, Université Paris-Diderot</a:t>
            </a:r>
          </a:p>
        </p:txBody>
      </p:sp>
      <p:sp>
        <p:nvSpPr>
          <p:cNvPr id="746" name="Shape 746"/>
          <p:cNvSpPr/>
          <p:nvPr/>
        </p:nvSpPr>
        <p:spPr>
          <a:xfrm>
            <a:off x="4147392" y="5830494"/>
            <a:ext cx="3916241" cy="69522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r>
              <a:rPr sz="1400">
                <a:latin typeface="Arial"/>
                <a:ea typeface="Arial"/>
                <a:cs typeface="Arial"/>
                <a:sym typeface="Arial"/>
              </a:rPr>
              <a:t>extraction of each band, migration on SDS gel, </a:t>
            </a:r>
            <a:endParaRPr sz="1400">
              <a:latin typeface="Arial"/>
              <a:ea typeface="Arial"/>
              <a:cs typeface="Arial"/>
              <a:sym typeface="Arial"/>
            </a:endParaRPr>
          </a:p>
          <a:p>
            <a:pPr lvl="0" algn="ctr"/>
            <a:r>
              <a:rPr sz="1400">
                <a:latin typeface="Arial"/>
                <a:ea typeface="Arial"/>
                <a:cs typeface="Arial"/>
                <a:sym typeface="Arial"/>
              </a:rPr>
              <a:t>quantitative densitometry of each band relative to a reference quantity lanes</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751" name="Group 751"/>
          <p:cNvGrpSpPr/>
          <p:nvPr/>
        </p:nvGrpSpPr>
        <p:grpSpPr>
          <a:xfrm>
            <a:off x="7766611" y="172830"/>
            <a:ext cx="1223500" cy="759903"/>
            <a:chOff x="0" y="0"/>
            <a:chExt cx="1223499" cy="759902"/>
          </a:xfrm>
        </p:grpSpPr>
        <p:pic>
          <p:nvPicPr>
            <p:cNvPr id="748" name="image5.png"/>
            <p:cNvPicPr/>
            <p:nvPr/>
          </p:nvPicPr>
          <p:blipFill>
            <a:blip r:embed="rId2">
              <a:extLst/>
            </a:blip>
            <a:stretch>
              <a:fillRect/>
            </a:stretch>
          </p:blipFill>
          <p:spPr>
            <a:xfrm>
              <a:off x="-1" y="104042"/>
              <a:ext cx="598066" cy="408865"/>
            </a:xfrm>
            <a:prstGeom prst="rect">
              <a:avLst/>
            </a:prstGeom>
            <a:ln w="12700" cap="flat">
              <a:noFill/>
              <a:miter lim="400000"/>
            </a:ln>
            <a:effectLst/>
          </p:spPr>
        </p:pic>
        <p:pic>
          <p:nvPicPr>
            <p:cNvPr id="749" name="image6.png"/>
            <p:cNvPicPr/>
            <p:nvPr/>
          </p:nvPicPr>
          <p:blipFill>
            <a:blip r:embed="rId3">
              <a:extLst/>
            </a:blip>
            <a:stretch>
              <a:fillRect/>
            </a:stretch>
          </p:blipFill>
          <p:spPr>
            <a:xfrm>
              <a:off x="717630" y="0"/>
              <a:ext cx="505869" cy="505869"/>
            </a:xfrm>
            <a:prstGeom prst="rect">
              <a:avLst/>
            </a:prstGeom>
            <a:ln w="12700" cap="flat">
              <a:noFill/>
              <a:miter lim="400000"/>
            </a:ln>
            <a:effectLst/>
          </p:spPr>
        </p:pic>
        <p:pic>
          <p:nvPicPr>
            <p:cNvPr id="750" name="image4.tif"/>
            <p:cNvPicPr/>
            <p:nvPr/>
          </p:nvPicPr>
          <p:blipFill>
            <a:blip r:embed="rId4">
              <a:extLst/>
            </a:blip>
            <a:stretch>
              <a:fillRect/>
            </a:stretch>
          </p:blipFill>
          <p:spPr>
            <a:xfrm>
              <a:off x="438362" y="376682"/>
              <a:ext cx="698008" cy="383221"/>
            </a:xfrm>
            <a:prstGeom prst="rect">
              <a:avLst/>
            </a:prstGeom>
            <a:ln w="12700" cap="flat">
              <a:noFill/>
              <a:miter lim="400000"/>
            </a:ln>
            <a:effectLst/>
          </p:spPr>
        </p:pic>
      </p:grpSp>
      <p:sp>
        <p:nvSpPr>
          <p:cNvPr id="752" name="Shape 752"/>
          <p:cNvSpPr/>
          <p:nvPr/>
        </p:nvSpPr>
        <p:spPr>
          <a:xfrm>
            <a:off x="1441449" y="237519"/>
            <a:ext cx="3788134"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a:latin typeface="Arial"/>
                <a:ea typeface="Arial"/>
                <a:cs typeface="Arial"/>
                <a:sym typeface="Arial"/>
              </a:defRPr>
            </a:lvl1pPr>
          </a:lstStyle>
          <a:p>
            <a:pPr lvl="0">
              <a:defRPr sz="1800"/>
            </a:pPr>
            <a:r>
              <a:rPr sz="2000"/>
              <a:t>OprM-MexA-MexB reconstitution</a:t>
            </a:r>
          </a:p>
        </p:txBody>
      </p:sp>
      <p:grpSp>
        <p:nvGrpSpPr>
          <p:cNvPr id="768" name="Group 768"/>
          <p:cNvGrpSpPr/>
          <p:nvPr/>
        </p:nvGrpSpPr>
        <p:grpSpPr>
          <a:xfrm>
            <a:off x="152399" y="76199"/>
            <a:ext cx="1219202" cy="685802"/>
            <a:chOff x="0" y="0"/>
            <a:chExt cx="1219200" cy="685800"/>
          </a:xfrm>
        </p:grpSpPr>
        <p:grpSp>
          <p:nvGrpSpPr>
            <p:cNvPr id="756" name="Group 756"/>
            <p:cNvGrpSpPr/>
            <p:nvPr/>
          </p:nvGrpSpPr>
          <p:grpSpPr>
            <a:xfrm>
              <a:off x="487679" y="-1"/>
              <a:ext cx="243841" cy="385764"/>
              <a:chOff x="0" y="0"/>
              <a:chExt cx="243840" cy="385762"/>
            </a:xfrm>
          </p:grpSpPr>
          <p:sp>
            <p:nvSpPr>
              <p:cNvPr id="753" name="Shape 753"/>
              <p:cNvSpPr/>
              <p:nvPr/>
            </p:nvSpPr>
            <p:spPr>
              <a:xfrm>
                <a:off x="-1" y="-1"/>
                <a:ext cx="243841" cy="3857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120"/>
                    </a:moveTo>
                    <a:cubicBezTo>
                      <a:pt x="0" y="2292"/>
                      <a:pt x="4835" y="0"/>
                      <a:pt x="10800" y="0"/>
                    </a:cubicBezTo>
                    <a:cubicBezTo>
                      <a:pt x="16765" y="0"/>
                      <a:pt x="21600" y="2292"/>
                      <a:pt x="21600" y="5120"/>
                    </a:cubicBezTo>
                    <a:lnTo>
                      <a:pt x="21600" y="16480"/>
                    </a:lnTo>
                    <a:cubicBezTo>
                      <a:pt x="21600" y="19308"/>
                      <a:pt x="16765" y="21600"/>
                      <a:pt x="10800" y="21600"/>
                    </a:cubicBezTo>
                    <a:cubicBezTo>
                      <a:pt x="4835" y="21600"/>
                      <a:pt x="0" y="19308"/>
                      <a:pt x="0" y="16480"/>
                    </a:cubicBezTo>
                    <a:close/>
                  </a:path>
                </a:pathLst>
              </a:custGeom>
              <a:gradFill flip="none" rotWithShape="1">
                <a:gsLst>
                  <a:gs pos="0">
                    <a:srgbClr val="030B76"/>
                  </a:gs>
                  <a:gs pos="50000">
                    <a:srgbClr val="0717FF"/>
                  </a:gs>
                  <a:gs pos="100000">
                    <a:srgbClr val="030B76"/>
                  </a:gs>
                </a:gsLst>
                <a:lin ang="0" scaled="0"/>
              </a:gradFill>
              <a:ln w="12700" cap="flat">
                <a:noFill/>
                <a:miter lim="400000"/>
              </a:ln>
              <a:effectLst/>
            </p:spPr>
            <p:txBody>
              <a:bodyPr wrap="square" lIns="0" tIns="0" rIns="0" bIns="0" numCol="1" anchor="ctr">
                <a:noAutofit/>
              </a:bodyPr>
              <a:lstStyle/>
              <a:p>
                <a:pPr lvl="0"/>
              </a:p>
            </p:txBody>
          </p:sp>
          <p:sp>
            <p:nvSpPr>
              <p:cNvPr id="754" name="Shape 754"/>
              <p:cNvSpPr/>
              <p:nvPr/>
            </p:nvSpPr>
            <p:spPr>
              <a:xfrm>
                <a:off x="-1" y="-1"/>
                <a:ext cx="243841" cy="1828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FF">
                  <a:alpha val="40000"/>
                </a:srgbClr>
              </a:solidFill>
              <a:ln w="12700" cap="flat">
                <a:noFill/>
                <a:miter lim="400000"/>
              </a:ln>
              <a:effectLst/>
            </p:spPr>
            <p:txBody>
              <a:bodyPr wrap="square" lIns="0" tIns="0" rIns="0" bIns="0" numCol="1" anchor="ctr">
                <a:noAutofit/>
              </a:bodyPr>
              <a:lstStyle/>
              <a:p>
                <a:pPr lvl="0"/>
              </a:p>
            </p:txBody>
          </p:sp>
          <p:sp>
            <p:nvSpPr>
              <p:cNvPr id="755" name="Shape 755"/>
              <p:cNvSpPr/>
              <p:nvPr/>
            </p:nvSpPr>
            <p:spPr>
              <a:xfrm>
                <a:off x="-1" y="-1"/>
                <a:ext cx="243841" cy="3857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120"/>
                    </a:moveTo>
                    <a:cubicBezTo>
                      <a:pt x="21600" y="7948"/>
                      <a:pt x="16765" y="10240"/>
                      <a:pt x="10800" y="10240"/>
                    </a:cubicBezTo>
                    <a:cubicBezTo>
                      <a:pt x="4835" y="10240"/>
                      <a:pt x="0" y="7948"/>
                      <a:pt x="0" y="5120"/>
                    </a:cubicBezTo>
                    <a:cubicBezTo>
                      <a:pt x="0" y="2292"/>
                      <a:pt x="4835" y="0"/>
                      <a:pt x="10800" y="0"/>
                    </a:cubicBezTo>
                    <a:cubicBezTo>
                      <a:pt x="16765" y="0"/>
                      <a:pt x="21600" y="2292"/>
                      <a:pt x="21600" y="5120"/>
                    </a:cubicBezTo>
                    <a:lnTo>
                      <a:pt x="21600" y="16480"/>
                    </a:lnTo>
                    <a:cubicBezTo>
                      <a:pt x="21600" y="19308"/>
                      <a:pt x="16765" y="21600"/>
                      <a:pt x="10800" y="21600"/>
                    </a:cubicBezTo>
                    <a:cubicBezTo>
                      <a:pt x="4835" y="21600"/>
                      <a:pt x="0" y="19308"/>
                      <a:pt x="0" y="16480"/>
                    </a:cubicBezTo>
                    <a:lnTo>
                      <a:pt x="0" y="5120"/>
                    </a:lnTo>
                  </a:path>
                </a:pathLst>
              </a:custGeom>
              <a:noFill/>
              <a:ln w="9525" cap="flat">
                <a:solidFill>
                  <a:srgbClr val="000000"/>
                </a:solidFill>
                <a:prstDash val="solid"/>
                <a:round/>
              </a:ln>
              <a:effectLst/>
            </p:spPr>
            <p:txBody>
              <a:bodyPr wrap="square" lIns="0" tIns="0" rIns="0" bIns="0" numCol="1" anchor="ctr">
                <a:noAutofit/>
              </a:bodyPr>
              <a:lstStyle/>
              <a:p>
                <a:pPr lvl="0"/>
              </a:p>
            </p:txBody>
          </p:sp>
        </p:grpSp>
        <p:sp>
          <p:nvSpPr>
            <p:cNvPr id="757" name="Shape 757"/>
            <p:cNvSpPr/>
            <p:nvPr/>
          </p:nvSpPr>
          <p:spPr>
            <a:xfrm>
              <a:off x="-1" y="128587"/>
              <a:ext cx="487681"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758" name="Shape 758"/>
            <p:cNvSpPr/>
            <p:nvPr/>
          </p:nvSpPr>
          <p:spPr>
            <a:xfrm>
              <a:off x="-1" y="171450"/>
              <a:ext cx="487681"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759" name="Shape 759"/>
            <p:cNvSpPr/>
            <p:nvPr/>
          </p:nvSpPr>
          <p:spPr>
            <a:xfrm>
              <a:off x="731519" y="128587"/>
              <a:ext cx="487682"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760" name="Shape 760"/>
            <p:cNvSpPr/>
            <p:nvPr/>
          </p:nvSpPr>
          <p:spPr>
            <a:xfrm>
              <a:off x="731519" y="171450"/>
              <a:ext cx="487682"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761" name="Shape 761"/>
            <p:cNvSpPr/>
            <p:nvPr/>
          </p:nvSpPr>
          <p:spPr>
            <a:xfrm>
              <a:off x="-1" y="514350"/>
              <a:ext cx="487681"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762" name="Shape 762"/>
            <p:cNvSpPr/>
            <p:nvPr/>
          </p:nvSpPr>
          <p:spPr>
            <a:xfrm>
              <a:off x="-1" y="557212"/>
              <a:ext cx="487681"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763" name="Shape 763"/>
            <p:cNvSpPr/>
            <p:nvPr/>
          </p:nvSpPr>
          <p:spPr>
            <a:xfrm>
              <a:off x="731519" y="514350"/>
              <a:ext cx="487682"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764" name="Shape 764"/>
            <p:cNvSpPr/>
            <p:nvPr/>
          </p:nvSpPr>
          <p:spPr>
            <a:xfrm>
              <a:off x="731519" y="557212"/>
              <a:ext cx="487682"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765" name="Shape 765"/>
            <p:cNvSpPr/>
            <p:nvPr/>
          </p:nvSpPr>
          <p:spPr>
            <a:xfrm>
              <a:off x="406400" y="385762"/>
              <a:ext cx="406400" cy="30003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000000"/>
              </a:solidFill>
              <a:prstDash val="solid"/>
              <a:round/>
            </a:ln>
            <a:effectLst/>
          </p:spPr>
          <p:txBody>
            <a:bodyPr wrap="square" lIns="0" tIns="0" rIns="0" bIns="0" numCol="1" anchor="ctr">
              <a:noAutofit/>
            </a:bodyPr>
            <a:lstStyle/>
            <a:p>
              <a:pPr lvl="0"/>
            </a:p>
          </p:txBody>
        </p:sp>
        <p:sp>
          <p:nvSpPr>
            <p:cNvPr id="766" name="Shape 766"/>
            <p:cNvSpPr/>
            <p:nvPr/>
          </p:nvSpPr>
          <p:spPr>
            <a:xfrm>
              <a:off x="406399" y="214312"/>
              <a:ext cx="81281" cy="342901"/>
            </a:xfrm>
            <a:prstGeom prst="rect">
              <a:avLst/>
            </a:prstGeom>
            <a:noFill/>
            <a:ln w="9525" cap="flat">
              <a:solidFill>
                <a:srgbClr val="000000"/>
              </a:solidFill>
              <a:prstDash val="solid"/>
              <a:miter lim="800000"/>
            </a:ln>
            <a:effectLst/>
          </p:spPr>
          <p:txBody>
            <a:bodyPr wrap="square" lIns="0" tIns="0" rIns="0" bIns="0" numCol="1" anchor="ctr">
              <a:noAutofit/>
            </a:bodyPr>
            <a:lstStyle/>
            <a:p>
              <a:pPr lvl="0"/>
            </a:p>
          </p:txBody>
        </p:sp>
        <p:sp>
          <p:nvSpPr>
            <p:cNvPr id="767" name="Shape 767"/>
            <p:cNvSpPr/>
            <p:nvPr/>
          </p:nvSpPr>
          <p:spPr>
            <a:xfrm>
              <a:off x="731520" y="214312"/>
              <a:ext cx="81281" cy="342901"/>
            </a:xfrm>
            <a:prstGeom prst="rect">
              <a:avLst/>
            </a:prstGeom>
            <a:noFill/>
            <a:ln w="9525" cap="flat">
              <a:solidFill>
                <a:srgbClr val="000000"/>
              </a:solidFill>
              <a:prstDash val="solid"/>
              <a:miter lim="800000"/>
            </a:ln>
            <a:effectLst/>
          </p:spPr>
          <p:txBody>
            <a:bodyPr wrap="square" lIns="0" tIns="0" rIns="0" bIns="0" numCol="1" anchor="ctr">
              <a:noAutofit/>
            </a:bodyPr>
            <a:lstStyle/>
            <a:p>
              <a:pPr lvl="0"/>
            </a:p>
          </p:txBody>
        </p:sp>
      </p:grpSp>
      <p:pic>
        <p:nvPicPr>
          <p:cNvPr id="769" name="image60.png" descr="Capture d’écran 2014-11-03 à 21.22.43.png"/>
          <p:cNvPicPr/>
          <p:nvPr/>
        </p:nvPicPr>
        <p:blipFill>
          <a:blip r:embed="rId5">
            <a:extLst/>
          </a:blip>
          <a:stretch>
            <a:fillRect/>
          </a:stretch>
        </p:blipFill>
        <p:spPr>
          <a:xfrm>
            <a:off x="631081" y="1183096"/>
            <a:ext cx="4482506" cy="1243241"/>
          </a:xfrm>
          <a:prstGeom prst="rect">
            <a:avLst/>
          </a:prstGeom>
          <a:ln w="12700">
            <a:miter lim="400000"/>
          </a:ln>
        </p:spPr>
      </p:pic>
      <p:pic>
        <p:nvPicPr>
          <p:cNvPr id="770" name="image61.png" descr="Capture d’écran 2014-11-03 à 21.22.52.png"/>
          <p:cNvPicPr/>
          <p:nvPr/>
        </p:nvPicPr>
        <p:blipFill>
          <a:blip r:embed="rId6">
            <a:extLst/>
          </a:blip>
          <a:stretch>
            <a:fillRect/>
          </a:stretch>
        </p:blipFill>
        <p:spPr>
          <a:xfrm>
            <a:off x="6530658" y="1080473"/>
            <a:ext cx="1088977" cy="1820985"/>
          </a:xfrm>
          <a:prstGeom prst="rect">
            <a:avLst/>
          </a:prstGeom>
          <a:ln w="12700">
            <a:miter lim="400000"/>
          </a:ln>
        </p:spPr>
      </p:pic>
      <p:sp>
        <p:nvSpPr>
          <p:cNvPr id="771" name="Shape 771"/>
          <p:cNvSpPr/>
          <p:nvPr/>
        </p:nvSpPr>
        <p:spPr>
          <a:xfrm>
            <a:off x="5539895" y="1690908"/>
            <a:ext cx="692864" cy="1"/>
          </a:xfrm>
          <a:prstGeom prst="line">
            <a:avLst/>
          </a:prstGeom>
          <a:ln w="38100">
            <a:solidFill/>
            <a:miter/>
            <a:tailEnd type="triangle"/>
          </a:ln>
        </p:spPr>
        <p:txBody>
          <a:bodyPr lIns="0" tIns="0" rIns="0" bIns="0"/>
          <a:lstStyle/>
          <a:p>
            <a:pPr lvl="0" defTabSz="457200">
              <a:defRPr sz="1200">
                <a:latin typeface="+mj-lt"/>
                <a:ea typeface="+mj-ea"/>
                <a:cs typeface="+mj-cs"/>
                <a:sym typeface="Helvetica"/>
              </a:defRPr>
            </a:pPr>
          </a:p>
        </p:txBody>
      </p:sp>
      <p:pic>
        <p:nvPicPr>
          <p:cNvPr id="772" name="image62.png" descr="Capture d’écran 2015-03-03 à 18.36.07.png"/>
          <p:cNvPicPr/>
          <p:nvPr/>
        </p:nvPicPr>
        <p:blipFill>
          <a:blip r:embed="rId7">
            <a:extLst/>
          </a:blip>
          <a:stretch>
            <a:fillRect/>
          </a:stretch>
        </p:blipFill>
        <p:spPr>
          <a:xfrm>
            <a:off x="558800" y="2949982"/>
            <a:ext cx="7883770" cy="2913441"/>
          </a:xfrm>
          <a:prstGeom prst="rect">
            <a:avLst/>
          </a:prstGeom>
          <a:ln w="12700">
            <a:miter lim="400000"/>
          </a:ln>
        </p:spPr>
      </p:pic>
      <p:sp>
        <p:nvSpPr>
          <p:cNvPr id="773" name="Shape 773"/>
          <p:cNvSpPr/>
          <p:nvPr/>
        </p:nvSpPr>
        <p:spPr>
          <a:xfrm>
            <a:off x="152400" y="914400"/>
            <a:ext cx="8839201" cy="0"/>
          </a:xfrm>
          <a:prstGeom prst="line">
            <a:avLst/>
          </a:prstGeom>
          <a:ln w="38100">
            <a:solidFill>
              <a:srgbClr val="9A9A9A"/>
            </a:solidFill>
            <a:round/>
          </a:ln>
        </p:spPr>
        <p:txBody>
          <a:bodyPr lIns="0" tIns="0" rIns="0" bIns="0"/>
          <a:lstStyle/>
          <a:p>
            <a:pPr lvl="0" defTabSz="457200">
              <a:defRPr sz="1200">
                <a:latin typeface="+mj-lt"/>
                <a:ea typeface="+mj-ea"/>
                <a:cs typeface="+mj-cs"/>
                <a:sym typeface="Helvetica"/>
              </a:defRPr>
            </a:pPr>
          </a:p>
        </p:txBody>
      </p:sp>
      <p:sp>
        <p:nvSpPr>
          <p:cNvPr id="774" name="Shape 774"/>
          <p:cNvSpPr/>
          <p:nvPr/>
        </p:nvSpPr>
        <p:spPr>
          <a:xfrm>
            <a:off x="152399" y="6324600"/>
            <a:ext cx="4655901" cy="313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a:latin typeface="Arial"/>
                <a:ea typeface="Arial"/>
                <a:cs typeface="Arial"/>
                <a:sym typeface="Arial"/>
              </a:defRPr>
            </a:lvl1pPr>
          </a:lstStyle>
          <a:p>
            <a:pPr lvl="0">
              <a:defRPr sz="1800"/>
            </a:pPr>
            <a:r>
              <a:rPr sz="1600"/>
              <a:t>Collaboration: O. Lambert, Université de Bordeaux</a:t>
            </a:r>
          </a:p>
        </p:txBody>
      </p:sp>
      <p:sp>
        <p:nvSpPr>
          <p:cNvPr id="775" name="Shape 775"/>
          <p:cNvSpPr/>
          <p:nvPr/>
        </p:nvSpPr>
        <p:spPr>
          <a:xfrm>
            <a:off x="4997753" y="6337300"/>
            <a:ext cx="2470011"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solidFill>
                  <a:srgbClr val="090AFF"/>
                </a:solidFill>
                <a:latin typeface="Arial"/>
                <a:ea typeface="Arial"/>
                <a:cs typeface="Arial"/>
                <a:sym typeface="Arial"/>
              </a:defRPr>
            </a:lvl1pPr>
          </a:lstStyle>
          <a:p>
            <a:pPr lvl="0">
              <a:defRPr sz="1800">
                <a:solidFill>
                  <a:srgbClr val="000000"/>
                </a:solidFill>
              </a:defRPr>
            </a:pPr>
            <a:r>
              <a:rPr sz="1400">
                <a:solidFill>
                  <a:srgbClr val="090AFF"/>
                </a:solidFill>
              </a:rPr>
              <a:t>Daury (2016) Nature Comm</a:t>
            </a:r>
          </a:p>
        </p:txBody>
      </p:sp>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7" name="Shape 777"/>
          <p:cNvSpPr/>
          <p:nvPr/>
        </p:nvSpPr>
        <p:spPr>
          <a:xfrm>
            <a:off x="119785" y="1094639"/>
            <a:ext cx="8870328" cy="1"/>
          </a:xfrm>
          <a:prstGeom prst="line">
            <a:avLst/>
          </a:prstGeom>
          <a:ln w="38100">
            <a:solidFill>
              <a:srgbClr val="9A9A9A"/>
            </a:solidFill>
            <a:round/>
          </a:ln>
        </p:spPr>
        <p:txBody>
          <a:bodyPr lIns="0" tIns="0" rIns="0" bIns="0"/>
          <a:lstStyle/>
          <a:p>
            <a:pPr lvl="0" defTabSz="457200">
              <a:defRPr sz="1200">
                <a:latin typeface="+mj-lt"/>
                <a:ea typeface="+mj-ea"/>
                <a:cs typeface="+mj-cs"/>
                <a:sym typeface="Helvetica"/>
              </a:defRPr>
            </a:pPr>
          </a:p>
        </p:txBody>
      </p:sp>
      <p:grpSp>
        <p:nvGrpSpPr>
          <p:cNvPr id="780" name="Group 780"/>
          <p:cNvGrpSpPr/>
          <p:nvPr/>
        </p:nvGrpSpPr>
        <p:grpSpPr>
          <a:xfrm>
            <a:off x="119784" y="121471"/>
            <a:ext cx="854747" cy="852017"/>
            <a:chOff x="0" y="0"/>
            <a:chExt cx="854745" cy="852016"/>
          </a:xfrm>
        </p:grpSpPr>
        <p:pic>
          <p:nvPicPr>
            <p:cNvPr id="778" name="image7.gif" descr="url.gif"/>
            <p:cNvPicPr/>
            <p:nvPr/>
          </p:nvPicPr>
          <p:blipFill>
            <a:blip r:embed="rId2">
              <a:extLst/>
            </a:blip>
            <a:stretch>
              <a:fillRect/>
            </a:stretch>
          </p:blipFill>
          <p:spPr>
            <a:xfrm>
              <a:off x="0" y="0"/>
              <a:ext cx="854746" cy="852017"/>
            </a:xfrm>
            <a:prstGeom prst="rect">
              <a:avLst/>
            </a:prstGeom>
            <a:ln w="12700" cap="flat">
              <a:noFill/>
              <a:miter lim="400000"/>
            </a:ln>
            <a:effectLst/>
          </p:spPr>
        </p:pic>
        <p:pic>
          <p:nvPicPr>
            <p:cNvPr id="779" name="image8.png"/>
            <p:cNvPicPr/>
            <p:nvPr/>
          </p:nvPicPr>
          <p:blipFill>
            <a:blip r:embed="rId3">
              <a:extLst/>
            </a:blip>
            <a:stretch>
              <a:fillRect/>
            </a:stretch>
          </p:blipFill>
          <p:spPr>
            <a:xfrm>
              <a:off x="318209" y="249080"/>
              <a:ext cx="245695" cy="359857"/>
            </a:xfrm>
            <a:prstGeom prst="rect">
              <a:avLst/>
            </a:prstGeom>
            <a:ln w="12700" cap="flat">
              <a:noFill/>
              <a:miter lim="400000"/>
            </a:ln>
            <a:effectLst/>
          </p:spPr>
        </p:pic>
      </p:grpSp>
      <p:grpSp>
        <p:nvGrpSpPr>
          <p:cNvPr id="784" name="Group 784"/>
          <p:cNvGrpSpPr/>
          <p:nvPr/>
        </p:nvGrpSpPr>
        <p:grpSpPr>
          <a:xfrm>
            <a:off x="7766611" y="172830"/>
            <a:ext cx="1223500" cy="759903"/>
            <a:chOff x="0" y="0"/>
            <a:chExt cx="1223499" cy="759902"/>
          </a:xfrm>
        </p:grpSpPr>
        <p:pic>
          <p:nvPicPr>
            <p:cNvPr id="781" name="image5.png"/>
            <p:cNvPicPr/>
            <p:nvPr/>
          </p:nvPicPr>
          <p:blipFill>
            <a:blip r:embed="rId4">
              <a:extLst/>
            </a:blip>
            <a:stretch>
              <a:fillRect/>
            </a:stretch>
          </p:blipFill>
          <p:spPr>
            <a:xfrm>
              <a:off x="-1" y="104042"/>
              <a:ext cx="598066" cy="408865"/>
            </a:xfrm>
            <a:prstGeom prst="rect">
              <a:avLst/>
            </a:prstGeom>
            <a:ln w="12700" cap="flat">
              <a:noFill/>
              <a:miter lim="400000"/>
            </a:ln>
            <a:effectLst/>
          </p:spPr>
        </p:pic>
        <p:pic>
          <p:nvPicPr>
            <p:cNvPr id="782" name="image6.png"/>
            <p:cNvPicPr/>
            <p:nvPr/>
          </p:nvPicPr>
          <p:blipFill>
            <a:blip r:embed="rId5">
              <a:extLst/>
            </a:blip>
            <a:stretch>
              <a:fillRect/>
            </a:stretch>
          </p:blipFill>
          <p:spPr>
            <a:xfrm>
              <a:off x="717630" y="0"/>
              <a:ext cx="505869" cy="505869"/>
            </a:xfrm>
            <a:prstGeom prst="rect">
              <a:avLst/>
            </a:prstGeom>
            <a:ln w="12700" cap="flat">
              <a:noFill/>
              <a:miter lim="400000"/>
            </a:ln>
            <a:effectLst/>
          </p:spPr>
        </p:pic>
        <p:pic>
          <p:nvPicPr>
            <p:cNvPr id="783" name="image4.tif"/>
            <p:cNvPicPr/>
            <p:nvPr/>
          </p:nvPicPr>
          <p:blipFill>
            <a:blip r:embed="rId6">
              <a:extLst/>
            </a:blip>
            <a:stretch>
              <a:fillRect/>
            </a:stretch>
          </p:blipFill>
          <p:spPr>
            <a:xfrm>
              <a:off x="438362" y="376682"/>
              <a:ext cx="698008" cy="383221"/>
            </a:xfrm>
            <a:prstGeom prst="rect">
              <a:avLst/>
            </a:prstGeom>
            <a:ln w="12700" cap="flat">
              <a:noFill/>
              <a:miter lim="400000"/>
            </a:ln>
            <a:effectLst/>
          </p:spPr>
        </p:pic>
      </p:grpSp>
      <p:sp>
        <p:nvSpPr>
          <p:cNvPr id="785" name="Shape 785"/>
          <p:cNvSpPr/>
          <p:nvPr>
            <p:ph type="title"/>
          </p:nvPr>
        </p:nvSpPr>
        <p:spPr>
          <a:xfrm>
            <a:off x="1045336" y="260951"/>
            <a:ext cx="4892476" cy="608361"/>
          </a:xfrm>
          <a:prstGeom prst="rect">
            <a:avLst/>
          </a:prstGeom>
        </p:spPr>
        <p:txBody>
          <a:bodyPr/>
          <a:lstStyle>
            <a:lvl1pPr>
              <a:defRPr sz="2800">
                <a:latin typeface="Calibri"/>
                <a:ea typeface="Calibri"/>
                <a:cs typeface="Calibri"/>
                <a:sym typeface="Calibri"/>
              </a:defRPr>
            </a:lvl1pPr>
          </a:lstStyle>
          <a:p>
            <a:pPr lvl="0">
              <a:defRPr sz="1800"/>
            </a:pPr>
            <a:r>
              <a:rPr sz="2800"/>
              <a:t>Compétences recherchées:</a:t>
            </a:r>
          </a:p>
        </p:txBody>
      </p:sp>
      <p:sp>
        <p:nvSpPr>
          <p:cNvPr id="786" name="Shape 786"/>
          <p:cNvSpPr/>
          <p:nvPr/>
        </p:nvSpPr>
        <p:spPr>
          <a:xfrm>
            <a:off x="736935" y="1279439"/>
            <a:ext cx="8268890" cy="517553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1" marL="673894" indent="-664369">
              <a:lnSpc>
                <a:spcPct val="50000"/>
              </a:lnSpc>
              <a:spcBef>
                <a:spcPts val="2000"/>
              </a:spcBef>
              <a:buSzPct val="127000"/>
              <a:buBlip>
                <a:blip r:embed="rId7"/>
              </a:buBlip>
            </a:pPr>
            <a:r>
              <a:t>Microscopie électronique</a:t>
            </a:r>
            <a:endParaRPr sz="1200">
              <a:latin typeface="Helvetica Neue Light"/>
              <a:ea typeface="Helvetica Neue Light"/>
              <a:cs typeface="Helvetica Neue Light"/>
              <a:sym typeface="Helvetica Neue Light"/>
            </a:endParaRPr>
          </a:p>
          <a:p>
            <a:pPr lvl="1" marL="452437" indent="-442912">
              <a:lnSpc>
                <a:spcPct val="50000"/>
              </a:lnSpc>
              <a:spcBef>
                <a:spcPts val="2000"/>
              </a:spcBef>
              <a:buSzPct val="127000"/>
              <a:buBlip>
                <a:blip r:embed="rId7"/>
              </a:buBlip>
            </a:pPr>
            <a:endParaRPr sz="1200">
              <a:latin typeface="Helvetica Neue Light"/>
              <a:ea typeface="Helvetica Neue Light"/>
              <a:cs typeface="Helvetica Neue Light"/>
              <a:sym typeface="Helvetica Neue Light"/>
            </a:endParaRPr>
          </a:p>
          <a:p>
            <a:pPr lvl="1" marL="673894" indent="-664369">
              <a:lnSpc>
                <a:spcPct val="50000"/>
              </a:lnSpc>
              <a:spcBef>
                <a:spcPts val="2000"/>
              </a:spcBef>
              <a:buSzPct val="127000"/>
              <a:buBlip>
                <a:blip r:embed="rId7"/>
              </a:buBlip>
            </a:pPr>
            <a:r>
              <a:t>Production de protéines dans des systèmes non bactérien</a:t>
            </a:r>
            <a:endParaRPr sz="1200">
              <a:latin typeface="Helvetica Neue Light"/>
              <a:ea typeface="Helvetica Neue Light"/>
              <a:cs typeface="Helvetica Neue Light"/>
              <a:sym typeface="Helvetica Neue Light"/>
            </a:endParaRPr>
          </a:p>
          <a:p>
            <a:pPr lvl="1" indent="9525">
              <a:lnSpc>
                <a:spcPct val="50000"/>
              </a:lnSpc>
              <a:spcBef>
                <a:spcPts val="2000"/>
              </a:spcBef>
            </a:pPr>
            <a:endParaRPr sz="1200">
              <a:latin typeface="Helvetica Neue Light"/>
              <a:ea typeface="Helvetica Neue Light"/>
              <a:cs typeface="Helvetica Neue Light"/>
              <a:sym typeface="Helvetica Neue Light"/>
            </a:endParaRPr>
          </a:p>
          <a:p>
            <a:pPr lvl="1" marL="673894" indent="-664369">
              <a:lnSpc>
                <a:spcPct val="50000"/>
              </a:lnSpc>
              <a:spcBef>
                <a:spcPts val="2000"/>
              </a:spcBef>
              <a:buSzPct val="127000"/>
              <a:buBlip>
                <a:blip r:embed="rId7"/>
              </a:buBlip>
            </a:pPr>
            <a:r>
              <a:t>Criblage </a:t>
            </a:r>
            <a:r>
              <a:rPr i="1"/>
              <a:t>in silico</a:t>
            </a:r>
            <a:endParaRPr i="1" sz="1200">
              <a:latin typeface="Trebuchet MS"/>
              <a:ea typeface="Trebuchet MS"/>
              <a:cs typeface="Trebuchet MS"/>
              <a:sym typeface="Trebuchet MS"/>
            </a:endParaRPr>
          </a:p>
          <a:p>
            <a:pPr lvl="1" marL="673894" indent="-664369">
              <a:lnSpc>
                <a:spcPct val="50000"/>
              </a:lnSpc>
              <a:spcBef>
                <a:spcPts val="2000"/>
              </a:spcBef>
              <a:buSzPct val="127000"/>
              <a:buBlip>
                <a:blip r:embed="rId7"/>
              </a:buBlip>
            </a:pPr>
            <a:r>
              <a:t>Synthèse d’inhibiteurs</a:t>
            </a:r>
            <a:endParaRPr sz="1200">
              <a:latin typeface="Helvetica Neue Light"/>
              <a:ea typeface="Helvetica Neue Light"/>
              <a:cs typeface="Helvetica Neue Light"/>
              <a:sym typeface="Helvetica Neue Light"/>
            </a:endParaRPr>
          </a:p>
          <a:p>
            <a:pPr lvl="0">
              <a:lnSpc>
                <a:spcPct val="50000"/>
              </a:lnSpc>
              <a:spcBef>
                <a:spcPts val="2000"/>
              </a:spcBef>
            </a:pPr>
            <a:endParaRPr sz="1200">
              <a:latin typeface="Helvetica Neue Light"/>
              <a:ea typeface="Helvetica Neue Light"/>
              <a:cs typeface="Helvetica Neue Light"/>
              <a:sym typeface="Helvetica Neue Light"/>
            </a:endParaRPr>
          </a:p>
          <a:p>
            <a:pPr lvl="0" marL="609600" indent="-609600">
              <a:lnSpc>
                <a:spcPct val="50000"/>
              </a:lnSpc>
              <a:spcBef>
                <a:spcPts val="2000"/>
              </a:spcBef>
              <a:buSzPct val="127000"/>
              <a:buBlip>
                <a:blip r:embed="rId7"/>
              </a:buBlip>
            </a:pPr>
            <a:r>
              <a:t>Spectroscopie de masse sur les ARN</a:t>
            </a:r>
            <a:endParaRPr sz="1200">
              <a:latin typeface="Helvetica Neue Light"/>
              <a:ea typeface="Helvetica Neue Light"/>
              <a:cs typeface="Helvetica Neue Light"/>
              <a:sym typeface="Helvetica Neue Light"/>
            </a:endParaRPr>
          </a:p>
          <a:p>
            <a:pPr lvl="0" marL="609600" indent="-609600">
              <a:lnSpc>
                <a:spcPct val="50000"/>
              </a:lnSpc>
              <a:spcBef>
                <a:spcPts val="2000"/>
              </a:spcBef>
              <a:buSzPct val="127000"/>
              <a:buBlip>
                <a:blip r:embed="rId7"/>
              </a:buBlip>
            </a:pPr>
            <a:r>
              <a:t>Spectroscopie de masse en condition non dénaturante</a:t>
            </a:r>
            <a:endParaRPr sz="1200">
              <a:latin typeface="Helvetica Neue Light"/>
              <a:ea typeface="Helvetica Neue Light"/>
              <a:cs typeface="Helvetica Neue Light"/>
              <a:sym typeface="Helvetica Neue Light"/>
            </a:endParaRPr>
          </a:p>
          <a:p>
            <a:pPr lvl="0" marL="609600" indent="-609600">
              <a:lnSpc>
                <a:spcPct val="50000"/>
              </a:lnSpc>
              <a:spcBef>
                <a:spcPts val="2000"/>
              </a:spcBef>
              <a:buSzPct val="127000"/>
              <a:buBlip>
                <a:blip r:embed="rId7"/>
              </a:buBlip>
            </a:pPr>
            <a:r>
              <a:t>Spectroscopie de masse de protéines membranaires</a:t>
            </a:r>
            <a:endParaRPr sz="1200">
              <a:latin typeface="Helvetica Neue Light"/>
              <a:ea typeface="Helvetica Neue Light"/>
              <a:cs typeface="Helvetica Neue Light"/>
              <a:sym typeface="Helvetica Neue Light"/>
            </a:endParaRPr>
          </a:p>
          <a:p>
            <a:pPr lvl="0" marL="406400" indent="-406400">
              <a:lnSpc>
                <a:spcPct val="50000"/>
              </a:lnSpc>
              <a:spcBef>
                <a:spcPts val="2000"/>
              </a:spcBef>
              <a:buSzPct val="127000"/>
              <a:buBlip>
                <a:blip r:embed="rId7"/>
              </a:buBlip>
            </a:pPr>
            <a:endParaRPr sz="1200">
              <a:latin typeface="Helvetica Neue Light"/>
              <a:ea typeface="Helvetica Neue Light"/>
              <a:cs typeface="Helvetica Neue Light"/>
              <a:sym typeface="Helvetica Neue Light"/>
            </a:endParaRPr>
          </a:p>
          <a:p>
            <a:pPr lvl="1" marL="611388" indent="-610200">
              <a:lnSpc>
                <a:spcPct val="50000"/>
              </a:lnSpc>
              <a:spcBef>
                <a:spcPts val="2000"/>
              </a:spcBef>
              <a:buSzPct val="127000"/>
              <a:buBlip>
                <a:blip r:embed="rId7"/>
              </a:buBlip>
            </a:pPr>
            <a:r>
              <a:t>Imagerie cellulaire localisation, interaction </a:t>
            </a:r>
            <a:endParaRPr sz="1200">
              <a:latin typeface="Helvetica Neue Light"/>
              <a:ea typeface="Helvetica Neue Light"/>
              <a:cs typeface="Helvetica Neue Light"/>
              <a:sym typeface="Helvetica Neue Light"/>
            </a:endParaRPr>
          </a:p>
          <a:p>
            <a:pPr lvl="1" marL="407987" indent="-354013">
              <a:lnSpc>
                <a:spcPct val="50000"/>
              </a:lnSpc>
              <a:spcBef>
                <a:spcPts val="2000"/>
              </a:spcBef>
              <a:buSzPct val="100000"/>
              <a:buBlip>
                <a:blip r:embed="rId7"/>
              </a:buBlip>
            </a:pPr>
            <a:endParaRPr sz="1200">
              <a:latin typeface="Helvetica Neue Light"/>
              <a:ea typeface="Helvetica Neue Light"/>
              <a:cs typeface="Helvetica Neue Light"/>
              <a:sym typeface="Helvetica Neue Light"/>
            </a:endParaRPr>
          </a:p>
          <a:p>
            <a:pPr lvl="1" marL="611388" indent="-610200">
              <a:lnSpc>
                <a:spcPct val="50000"/>
              </a:lnSpc>
              <a:spcBef>
                <a:spcPts val="2000"/>
              </a:spcBef>
              <a:buSzPct val="127000"/>
              <a:buBlip>
                <a:blip r:embed="rId7"/>
              </a:buBlip>
            </a:pPr>
            <a:r>
              <a:t>collaborations</a:t>
            </a:r>
            <a:endParaRPr sz="1200">
              <a:latin typeface="Helvetica Neue Light"/>
              <a:ea typeface="Helvetica Neue Light"/>
              <a:cs typeface="Helvetica Neue Light"/>
              <a:sym typeface="Helvetica Neue Light"/>
            </a:endParaRPr>
          </a:p>
        </p:txBody>
      </p:sp>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8" name="Shape 788"/>
          <p:cNvSpPr/>
          <p:nvPr/>
        </p:nvSpPr>
        <p:spPr>
          <a:xfrm>
            <a:off x="119785" y="1094639"/>
            <a:ext cx="8870328" cy="1"/>
          </a:xfrm>
          <a:prstGeom prst="line">
            <a:avLst/>
          </a:prstGeom>
          <a:ln w="38100">
            <a:solidFill>
              <a:srgbClr val="9A9A9A"/>
            </a:solidFill>
            <a:round/>
          </a:ln>
        </p:spPr>
        <p:txBody>
          <a:bodyPr lIns="0" tIns="0" rIns="0" bIns="0"/>
          <a:lstStyle/>
          <a:p>
            <a:pPr lvl="0" defTabSz="457200">
              <a:defRPr sz="1200">
                <a:latin typeface="+mj-lt"/>
                <a:ea typeface="+mj-ea"/>
                <a:cs typeface="+mj-cs"/>
                <a:sym typeface="Helvetica"/>
              </a:defRPr>
            </a:pPr>
          </a:p>
        </p:txBody>
      </p:sp>
      <p:grpSp>
        <p:nvGrpSpPr>
          <p:cNvPr id="791" name="Group 791"/>
          <p:cNvGrpSpPr/>
          <p:nvPr/>
        </p:nvGrpSpPr>
        <p:grpSpPr>
          <a:xfrm>
            <a:off x="119784" y="121471"/>
            <a:ext cx="854747" cy="852017"/>
            <a:chOff x="0" y="0"/>
            <a:chExt cx="854745" cy="852016"/>
          </a:xfrm>
        </p:grpSpPr>
        <p:pic>
          <p:nvPicPr>
            <p:cNvPr id="789" name="image7.gif" descr="url.gif"/>
            <p:cNvPicPr/>
            <p:nvPr/>
          </p:nvPicPr>
          <p:blipFill>
            <a:blip r:embed="rId2">
              <a:extLst/>
            </a:blip>
            <a:stretch>
              <a:fillRect/>
            </a:stretch>
          </p:blipFill>
          <p:spPr>
            <a:xfrm>
              <a:off x="0" y="0"/>
              <a:ext cx="854746" cy="852017"/>
            </a:xfrm>
            <a:prstGeom prst="rect">
              <a:avLst/>
            </a:prstGeom>
            <a:ln w="12700" cap="flat">
              <a:noFill/>
              <a:miter lim="400000"/>
            </a:ln>
            <a:effectLst/>
          </p:spPr>
        </p:pic>
        <p:pic>
          <p:nvPicPr>
            <p:cNvPr id="790" name="image8.png"/>
            <p:cNvPicPr/>
            <p:nvPr/>
          </p:nvPicPr>
          <p:blipFill>
            <a:blip r:embed="rId3">
              <a:extLst/>
            </a:blip>
            <a:stretch>
              <a:fillRect/>
            </a:stretch>
          </p:blipFill>
          <p:spPr>
            <a:xfrm>
              <a:off x="318209" y="249080"/>
              <a:ext cx="245695" cy="359857"/>
            </a:xfrm>
            <a:prstGeom prst="rect">
              <a:avLst/>
            </a:prstGeom>
            <a:ln w="12700" cap="flat">
              <a:noFill/>
              <a:miter lim="400000"/>
            </a:ln>
            <a:effectLst/>
          </p:spPr>
        </p:pic>
      </p:grpSp>
      <p:sp>
        <p:nvSpPr>
          <p:cNvPr id="792" name="Shape 792"/>
          <p:cNvSpPr/>
          <p:nvPr/>
        </p:nvSpPr>
        <p:spPr>
          <a:xfrm>
            <a:off x="1048139" y="308035"/>
            <a:ext cx="4030972" cy="447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rPr sz="2400"/>
              <a:t>Equipes du </a:t>
            </a:r>
            <a:r>
              <a:rPr sz="2400"/>
              <a:t>Laboratoire LCRB</a:t>
            </a:r>
          </a:p>
        </p:txBody>
      </p:sp>
      <p:sp>
        <p:nvSpPr>
          <p:cNvPr id="793" name="Shape 793"/>
          <p:cNvSpPr/>
          <p:nvPr/>
        </p:nvSpPr>
        <p:spPr>
          <a:xfrm>
            <a:off x="5213213" y="1490496"/>
            <a:ext cx="2177793" cy="3114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spcBef>
                <a:spcPts val="300"/>
              </a:spcBef>
            </a:pPr>
            <a:r>
              <a:rPr sz="1400">
                <a:solidFill>
                  <a:srgbClr val="385724"/>
                </a:solidFill>
              </a:rPr>
              <a:t>Réplication du VIH</a:t>
            </a:r>
            <a:endParaRPr sz="1400">
              <a:solidFill>
                <a:srgbClr val="385724"/>
              </a:solidFill>
            </a:endParaRPr>
          </a:p>
          <a:p>
            <a:pPr lvl="0" algn="ctr">
              <a:spcBef>
                <a:spcPts val="300"/>
              </a:spcBef>
            </a:pPr>
            <a:r>
              <a:rPr sz="1400">
                <a:solidFill>
                  <a:srgbClr val="385724"/>
                </a:solidFill>
              </a:rPr>
              <a:t>Structure ARN</a:t>
            </a:r>
            <a:endParaRPr sz="1400">
              <a:solidFill>
                <a:srgbClr val="385724"/>
              </a:solidFill>
            </a:endParaRPr>
          </a:p>
          <a:p>
            <a:pPr lvl="0" algn="ctr">
              <a:spcBef>
                <a:spcPts val="300"/>
              </a:spcBef>
            </a:pPr>
            <a:endParaRPr sz="1400"/>
          </a:p>
          <a:p>
            <a:pPr lvl="0" algn="ctr">
              <a:spcBef>
                <a:spcPts val="300"/>
              </a:spcBef>
            </a:pPr>
            <a:r>
              <a:rPr sz="1400"/>
              <a:t>« </a:t>
            </a:r>
            <a:r>
              <a:rPr b="1" sz="1400"/>
              <a:t>Mécanismes moléculaires de l’initiation</a:t>
            </a:r>
            <a:endParaRPr b="1" sz="1400"/>
          </a:p>
          <a:p>
            <a:pPr lvl="0" algn="ctr">
              <a:spcBef>
                <a:spcPts val="300"/>
              </a:spcBef>
            </a:pPr>
            <a:r>
              <a:rPr b="1" sz="1400"/>
              <a:t> de la traduction</a:t>
            </a:r>
            <a:r>
              <a:rPr sz="1400"/>
              <a:t> »</a:t>
            </a:r>
            <a:endParaRPr sz="1400"/>
          </a:p>
          <a:p>
            <a:pPr lvl="0" algn="ctr" defTabSz="844082">
              <a:spcBef>
                <a:spcPts val="300"/>
              </a:spcBef>
            </a:pPr>
            <a:r>
              <a:rPr sz="1400">
                <a:solidFill>
                  <a:srgbClr val="090AFF"/>
                </a:solidFill>
              </a:rPr>
              <a:t>Chef d’équipe :</a:t>
            </a:r>
            <a:endParaRPr sz="1400">
              <a:solidFill>
                <a:srgbClr val="090AFF"/>
              </a:solidFill>
            </a:endParaRPr>
          </a:p>
          <a:p>
            <a:pPr lvl="0" algn="ctr" defTabSz="844082">
              <a:spcBef>
                <a:spcPts val="300"/>
              </a:spcBef>
            </a:pPr>
            <a:r>
              <a:rPr sz="1400">
                <a:solidFill>
                  <a:srgbClr val="090AFF"/>
                </a:solidFill>
              </a:rPr>
              <a:t>SARGUEIL Bruno</a:t>
            </a:r>
            <a:endParaRPr sz="1400"/>
          </a:p>
          <a:p>
            <a:pPr lvl="0" algn="ctr" defTabSz="844082">
              <a:spcBef>
                <a:spcPts val="300"/>
              </a:spcBef>
            </a:pPr>
            <a:r>
              <a:rPr sz="1400"/>
              <a:t>CHAMOND Nathalie</a:t>
            </a:r>
            <a:endParaRPr sz="1400"/>
          </a:p>
          <a:p>
            <a:pPr lvl="0" algn="ctr" defTabSz="844082">
              <a:spcBef>
                <a:spcPts val="300"/>
              </a:spcBef>
            </a:pPr>
            <a:r>
              <a:rPr sz="1400"/>
              <a:t>ULRYCK Nathalie</a:t>
            </a:r>
            <a:endParaRPr sz="1400"/>
          </a:p>
          <a:p>
            <a:pPr lvl="0" algn="ctr" defTabSz="844082">
              <a:spcBef>
                <a:spcPts val="300"/>
              </a:spcBef>
            </a:pPr>
            <a:endParaRPr sz="1400"/>
          </a:p>
          <a:p>
            <a:pPr lvl="0" algn="ctr" defTabSz="844082">
              <a:spcBef>
                <a:spcPts val="300"/>
              </a:spcBef>
            </a:pPr>
            <a:r>
              <a:rPr sz="1400"/>
              <a:t>AMEUR Melissa</a:t>
            </a:r>
          </a:p>
        </p:txBody>
      </p:sp>
      <p:sp>
        <p:nvSpPr>
          <p:cNvPr id="794" name="Shape 794"/>
          <p:cNvSpPr/>
          <p:nvPr/>
        </p:nvSpPr>
        <p:spPr>
          <a:xfrm>
            <a:off x="3465069" y="1526593"/>
            <a:ext cx="2162203" cy="4561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defTabSz="844082">
              <a:spcBef>
                <a:spcPts val="300"/>
              </a:spcBef>
            </a:pPr>
            <a:r>
              <a:rPr sz="1400">
                <a:solidFill>
                  <a:srgbClr val="FF0000"/>
                </a:solidFill>
              </a:rPr>
              <a:t>Résistance aux antibiotiques</a:t>
            </a:r>
            <a:endParaRPr sz="1400">
              <a:solidFill>
                <a:srgbClr val="FF0000"/>
              </a:solidFill>
            </a:endParaRPr>
          </a:p>
          <a:p>
            <a:pPr lvl="0" algn="ctr" defTabSz="844082">
              <a:spcBef>
                <a:spcPts val="300"/>
              </a:spcBef>
            </a:pPr>
            <a:r>
              <a:rPr sz="1400">
                <a:solidFill>
                  <a:srgbClr val="FF0000"/>
                </a:solidFill>
              </a:rPr>
              <a:t>Protéines membranaires</a:t>
            </a:r>
            <a:endParaRPr sz="1400">
              <a:solidFill>
                <a:srgbClr val="FF0000"/>
              </a:solidFill>
            </a:endParaRPr>
          </a:p>
          <a:p>
            <a:pPr lvl="0" algn="ctr" defTabSz="844082">
              <a:spcBef>
                <a:spcPts val="300"/>
              </a:spcBef>
            </a:pPr>
            <a:r>
              <a:rPr sz="1400"/>
              <a:t>« </a:t>
            </a:r>
            <a:r>
              <a:rPr b="1" sz="1400"/>
              <a:t>Signalisation et transport </a:t>
            </a:r>
            <a:endParaRPr b="1" sz="1400"/>
          </a:p>
          <a:p>
            <a:pPr lvl="0" algn="ctr" defTabSz="844082">
              <a:spcBef>
                <a:spcPts val="300"/>
              </a:spcBef>
            </a:pPr>
            <a:r>
              <a:rPr b="1" sz="1400"/>
              <a:t>membranaire </a:t>
            </a:r>
            <a:r>
              <a:rPr sz="1400"/>
              <a:t>»</a:t>
            </a:r>
            <a:endParaRPr sz="1400"/>
          </a:p>
          <a:p>
            <a:pPr lvl="0" algn="ctr" defTabSz="844082">
              <a:spcBef>
                <a:spcPts val="300"/>
              </a:spcBef>
            </a:pPr>
            <a:r>
              <a:rPr sz="1400">
                <a:solidFill>
                  <a:srgbClr val="090AFF"/>
                </a:solidFill>
              </a:rPr>
              <a:t>Chef d</a:t>
            </a:r>
            <a:r>
              <a:rPr sz="1400">
                <a:solidFill>
                  <a:srgbClr val="090AFF"/>
                </a:solidFill>
              </a:rPr>
              <a:t>’</a:t>
            </a:r>
            <a:r>
              <a:rPr sz="1400">
                <a:solidFill>
                  <a:srgbClr val="090AFF"/>
                </a:solidFill>
              </a:rPr>
              <a:t>équipe :</a:t>
            </a:r>
            <a:endParaRPr sz="1400">
              <a:solidFill>
                <a:srgbClr val="090AFF"/>
              </a:solidFill>
            </a:endParaRPr>
          </a:p>
          <a:p>
            <a:pPr lvl="0" algn="ctr" defTabSz="844082">
              <a:spcBef>
                <a:spcPts val="300"/>
              </a:spcBef>
            </a:pPr>
            <a:r>
              <a:rPr sz="1400">
                <a:solidFill>
                  <a:srgbClr val="090AFF"/>
                </a:solidFill>
              </a:rPr>
              <a:t>BROUTIN Isabelle</a:t>
            </a:r>
            <a:endParaRPr sz="1400"/>
          </a:p>
          <a:p>
            <a:pPr lvl="0" algn="ctr" defTabSz="844082">
              <a:spcBef>
                <a:spcPts val="300"/>
              </a:spcBef>
            </a:pPr>
            <a:r>
              <a:rPr sz="1400"/>
              <a:t>BENAS Philippe</a:t>
            </a:r>
            <a:endParaRPr sz="1400"/>
          </a:p>
          <a:p>
            <a:pPr lvl="0" algn="ctr" defTabSz="844082">
              <a:spcBef>
                <a:spcPts val="300"/>
              </a:spcBef>
            </a:pPr>
            <a:r>
              <a:rPr sz="1400"/>
              <a:t>DUCRUIX Arnaud</a:t>
            </a:r>
            <a:endParaRPr sz="1400"/>
          </a:p>
          <a:p>
            <a:pPr lvl="0" algn="ctr" defTabSz="844082">
              <a:spcBef>
                <a:spcPts val="300"/>
              </a:spcBef>
            </a:pPr>
            <a:r>
              <a:rPr sz="1400"/>
              <a:t>GARNIER Cyril</a:t>
            </a:r>
            <a:endParaRPr sz="1400"/>
          </a:p>
          <a:p>
            <a:pPr lvl="0" algn="ctr" defTabSz="844082">
              <a:spcBef>
                <a:spcPts val="300"/>
              </a:spcBef>
            </a:pPr>
            <a:r>
              <a:rPr sz="1400"/>
              <a:t>GAUCHER Jean-François</a:t>
            </a:r>
            <a:endParaRPr sz="1400"/>
          </a:p>
          <a:p>
            <a:pPr lvl="0" algn="ctr" defTabSz="844082">
              <a:spcBef>
                <a:spcPts val="300"/>
              </a:spcBef>
            </a:pPr>
            <a:r>
              <a:rPr sz="1400"/>
              <a:t>LASCOMBE Marie-Bernard</a:t>
            </a:r>
            <a:endParaRPr sz="1400"/>
          </a:p>
          <a:p>
            <a:pPr lvl="0" algn="ctr" defTabSz="844082">
              <a:spcBef>
                <a:spcPts val="300"/>
              </a:spcBef>
            </a:pPr>
            <a:r>
              <a:rPr sz="1400"/>
              <a:t>PHAN Gilles</a:t>
            </a:r>
            <a:endParaRPr sz="1400"/>
          </a:p>
          <a:p>
            <a:pPr lvl="0" algn="ctr" defTabSz="844082">
              <a:spcBef>
                <a:spcPts val="300"/>
              </a:spcBef>
            </a:pPr>
            <a:r>
              <a:rPr sz="1400"/>
              <a:t>SALEM Michèle</a:t>
            </a:r>
            <a:endParaRPr sz="1400"/>
          </a:p>
          <a:p>
            <a:pPr lvl="0" algn="ctr" defTabSz="844082">
              <a:spcBef>
                <a:spcPts val="300"/>
              </a:spcBef>
            </a:pPr>
            <a:endParaRPr sz="1400"/>
          </a:p>
          <a:p>
            <a:pPr lvl="0" algn="ctr" defTabSz="844082">
              <a:spcBef>
                <a:spcPts val="300"/>
              </a:spcBef>
            </a:pPr>
            <a:r>
              <a:rPr sz="1400"/>
              <a:t>ADRIEN Vladimir</a:t>
            </a:r>
            <a:endParaRPr sz="1400"/>
          </a:p>
          <a:p>
            <a:pPr lvl="0" algn="ctr" defTabSz="844082">
              <a:spcBef>
                <a:spcPts val="300"/>
              </a:spcBef>
            </a:pPr>
            <a:r>
              <a:rPr sz="1400"/>
              <a:t>HOUSSEINI-B-ISSA Karim</a:t>
            </a:r>
            <a:endParaRPr sz="1400"/>
          </a:p>
          <a:p>
            <a:pPr lvl="0" algn="ctr" defTabSz="844082">
              <a:spcBef>
                <a:spcPts val="300"/>
              </a:spcBef>
            </a:pPr>
            <a:r>
              <a:rPr sz="1400"/>
              <a:t>NTOGO Yvette</a:t>
            </a:r>
          </a:p>
        </p:txBody>
      </p:sp>
      <p:sp>
        <p:nvSpPr>
          <p:cNvPr id="795" name="Shape 795"/>
          <p:cNvSpPr/>
          <p:nvPr/>
        </p:nvSpPr>
        <p:spPr>
          <a:xfrm>
            <a:off x="-37870" y="1490496"/>
            <a:ext cx="2059173" cy="5044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defTabSz="844082">
              <a:spcBef>
                <a:spcPts val="300"/>
              </a:spcBef>
            </a:pPr>
            <a:r>
              <a:rPr sz="1400">
                <a:solidFill>
                  <a:srgbClr val="FF0000"/>
                </a:solidFill>
              </a:rPr>
              <a:t>Biogenèse des ribosomes</a:t>
            </a:r>
            <a:endParaRPr sz="1400">
              <a:solidFill>
                <a:srgbClr val="FF0000"/>
              </a:solidFill>
            </a:endParaRPr>
          </a:p>
          <a:p>
            <a:pPr lvl="0" algn="ctr" defTabSz="844082">
              <a:spcBef>
                <a:spcPts val="300"/>
              </a:spcBef>
            </a:pPr>
            <a:r>
              <a:rPr sz="1400">
                <a:solidFill>
                  <a:srgbClr val="FF0000"/>
                </a:solidFill>
              </a:rPr>
              <a:t>Biomimétiques</a:t>
            </a:r>
            <a:endParaRPr sz="1400">
              <a:solidFill>
                <a:srgbClr val="FF0000"/>
              </a:solidFill>
            </a:endParaRPr>
          </a:p>
          <a:p>
            <a:pPr lvl="0" algn="ctr" defTabSz="844082">
              <a:spcBef>
                <a:spcPts val="300"/>
              </a:spcBef>
            </a:pPr>
            <a:r>
              <a:rPr sz="1400">
                <a:solidFill>
                  <a:srgbClr val="FF0000"/>
                </a:solidFill>
              </a:rPr>
              <a:t>Petites molécules</a:t>
            </a:r>
            <a:endParaRPr sz="1400">
              <a:solidFill>
                <a:srgbClr val="FF0000"/>
              </a:solidFill>
            </a:endParaRPr>
          </a:p>
          <a:p>
            <a:pPr lvl="0" algn="ctr" defTabSz="844082">
              <a:spcBef>
                <a:spcPts val="300"/>
              </a:spcBef>
            </a:pPr>
            <a:r>
              <a:rPr sz="1400"/>
              <a:t>« </a:t>
            </a:r>
            <a:r>
              <a:rPr b="1" sz="1400"/>
              <a:t>Cristallographie </a:t>
            </a:r>
            <a:endParaRPr b="1" sz="1400"/>
          </a:p>
          <a:p>
            <a:pPr lvl="0" algn="ctr" defTabSz="844082">
              <a:spcBef>
                <a:spcPts val="300"/>
              </a:spcBef>
            </a:pPr>
            <a:r>
              <a:rPr b="1" sz="1400"/>
              <a:t>des complexes moléculaires</a:t>
            </a:r>
            <a:r>
              <a:rPr sz="1400"/>
              <a:t> »</a:t>
            </a:r>
            <a:endParaRPr sz="1400"/>
          </a:p>
          <a:p>
            <a:pPr lvl="0" algn="ctr" defTabSz="844082">
              <a:spcBef>
                <a:spcPts val="300"/>
              </a:spcBef>
            </a:pPr>
            <a:r>
              <a:rPr sz="1400">
                <a:solidFill>
                  <a:srgbClr val="090AFF"/>
                </a:solidFill>
              </a:rPr>
              <a:t>Chefs d</a:t>
            </a:r>
            <a:r>
              <a:rPr sz="1400">
                <a:solidFill>
                  <a:srgbClr val="090AFF"/>
                </a:solidFill>
              </a:rPr>
              <a:t>’</a:t>
            </a:r>
            <a:r>
              <a:rPr sz="1400">
                <a:solidFill>
                  <a:srgbClr val="090AFF"/>
                </a:solidFill>
              </a:rPr>
              <a:t>équipe :</a:t>
            </a:r>
            <a:endParaRPr sz="1400">
              <a:solidFill>
                <a:srgbClr val="090AFF"/>
              </a:solidFill>
            </a:endParaRPr>
          </a:p>
          <a:p>
            <a:pPr lvl="0" algn="ctr" defTabSz="844082">
              <a:spcBef>
                <a:spcPts val="300"/>
              </a:spcBef>
            </a:pPr>
            <a:r>
              <a:rPr sz="1400">
                <a:solidFill>
                  <a:srgbClr val="090AFF"/>
                </a:solidFill>
              </a:rPr>
              <a:t>LEULLIOT Nicolas</a:t>
            </a:r>
            <a:endParaRPr sz="1400"/>
          </a:p>
          <a:p>
            <a:pPr lvl="0" algn="ctr" defTabSz="844082">
              <a:spcBef>
                <a:spcPts val="300"/>
              </a:spcBef>
            </a:pPr>
            <a:r>
              <a:rPr sz="1400"/>
              <a:t>BLAUD Magali</a:t>
            </a:r>
            <a:endParaRPr sz="1400"/>
          </a:p>
          <a:p>
            <a:pPr lvl="0" algn="ctr" defTabSz="844082">
              <a:spcBef>
                <a:spcPts val="300"/>
              </a:spcBef>
            </a:pPr>
            <a:r>
              <a:rPr sz="1400"/>
              <a:t>CHIADMI Mohamed</a:t>
            </a:r>
            <a:endParaRPr sz="1400"/>
          </a:p>
          <a:p>
            <a:pPr lvl="0" algn="ctr" defTabSz="844082">
              <a:spcBef>
                <a:spcPts val="300"/>
              </a:spcBef>
            </a:pPr>
            <a:r>
              <a:rPr sz="1400"/>
              <a:t>DELBOS Lila</a:t>
            </a:r>
            <a:endParaRPr sz="1400"/>
          </a:p>
          <a:p>
            <a:pPr lvl="0" algn="ctr" defTabSz="844082">
              <a:spcBef>
                <a:spcPts val="300"/>
              </a:spcBef>
            </a:pPr>
            <a:r>
              <a:rPr sz="1400"/>
              <a:t>DESCHAMPS Patrick</a:t>
            </a:r>
            <a:endParaRPr sz="1400"/>
          </a:p>
          <a:p>
            <a:pPr lvl="0" algn="ctr" defTabSz="844082">
              <a:spcBef>
                <a:spcPts val="300"/>
              </a:spcBef>
            </a:pPr>
            <a:r>
              <a:rPr sz="1400"/>
              <a:t>LEBARON Simon</a:t>
            </a:r>
            <a:endParaRPr sz="1400"/>
          </a:p>
          <a:p>
            <a:pPr lvl="0" algn="ctr" defTabSz="844082">
              <a:spcBef>
                <a:spcPts val="300"/>
              </a:spcBef>
            </a:pPr>
            <a:r>
              <a:rPr sz="1400"/>
              <a:t>LEMOINE Pascale</a:t>
            </a:r>
            <a:endParaRPr sz="1400"/>
          </a:p>
          <a:p>
            <a:pPr lvl="0" algn="ctr" defTabSz="844082">
              <a:spcBef>
                <a:spcPts val="300"/>
              </a:spcBef>
            </a:pPr>
            <a:r>
              <a:rPr sz="1400"/>
              <a:t>PRANGE Thierry</a:t>
            </a:r>
            <a:endParaRPr sz="1400"/>
          </a:p>
          <a:p>
            <a:pPr lvl="0" algn="ctr" defTabSz="844082">
              <a:spcBef>
                <a:spcPts val="300"/>
              </a:spcBef>
            </a:pPr>
            <a:r>
              <a:rPr sz="1400"/>
              <a:t>SEIJO Bili</a:t>
            </a:r>
            <a:endParaRPr sz="1400"/>
          </a:p>
          <a:p>
            <a:pPr lvl="0" algn="ctr" defTabSz="844082">
              <a:spcBef>
                <a:spcPts val="300"/>
              </a:spcBef>
            </a:pPr>
            <a:r>
              <a:rPr sz="1400"/>
              <a:t>SELKTI Mohamed</a:t>
            </a:r>
            <a:endParaRPr sz="1400"/>
          </a:p>
          <a:p>
            <a:pPr lvl="0" algn="ctr" defTabSz="844082">
              <a:spcBef>
                <a:spcPts val="300"/>
              </a:spcBef>
            </a:pPr>
            <a:r>
              <a:rPr sz="1400"/>
              <a:t>TOMAS Alain</a:t>
            </a:r>
            <a:endParaRPr sz="1400"/>
          </a:p>
          <a:p>
            <a:pPr lvl="0" algn="ctr" defTabSz="844082">
              <a:spcBef>
                <a:spcPts val="300"/>
              </a:spcBef>
            </a:pPr>
            <a:endParaRPr sz="1400"/>
          </a:p>
          <a:p>
            <a:pPr lvl="0" algn="ctr" defTabSz="844082">
              <a:spcBef>
                <a:spcPts val="300"/>
              </a:spcBef>
            </a:pPr>
            <a:r>
              <a:rPr sz="1400"/>
              <a:t>MADRU Clément</a:t>
            </a:r>
          </a:p>
        </p:txBody>
      </p:sp>
      <p:sp>
        <p:nvSpPr>
          <p:cNvPr id="796" name="Shape 796"/>
          <p:cNvSpPr/>
          <p:nvPr/>
        </p:nvSpPr>
        <p:spPr>
          <a:xfrm>
            <a:off x="1725024" y="1526592"/>
            <a:ext cx="2019090" cy="432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defTabSz="844082">
              <a:spcBef>
                <a:spcPts val="300"/>
              </a:spcBef>
            </a:pPr>
            <a:r>
              <a:rPr sz="1400">
                <a:solidFill>
                  <a:srgbClr val="385724"/>
                </a:solidFill>
              </a:rPr>
              <a:t>VIH, interaction ARN/protéine</a:t>
            </a:r>
            <a:endParaRPr sz="1400">
              <a:solidFill>
                <a:srgbClr val="385724"/>
              </a:solidFill>
            </a:endParaRPr>
          </a:p>
          <a:p>
            <a:pPr lvl="0" algn="ctr" defTabSz="844082">
              <a:spcBef>
                <a:spcPts val="300"/>
              </a:spcBef>
            </a:pPr>
            <a:r>
              <a:rPr sz="1400">
                <a:solidFill>
                  <a:srgbClr val="385724"/>
                </a:solidFill>
              </a:rPr>
              <a:t>Criblage RMN</a:t>
            </a:r>
            <a:endParaRPr sz="1400">
              <a:solidFill>
                <a:srgbClr val="385724"/>
              </a:solidFill>
            </a:endParaRPr>
          </a:p>
          <a:p>
            <a:pPr lvl="0" algn="ctr" defTabSz="844082">
              <a:spcBef>
                <a:spcPts val="300"/>
              </a:spcBef>
            </a:pPr>
            <a:r>
              <a:rPr sz="1400"/>
              <a:t>«</a:t>
            </a:r>
            <a:r>
              <a:rPr b="1" sz="1400"/>
              <a:t>Structure des ARN, interactions et </a:t>
            </a:r>
            <a:endParaRPr b="1" sz="1400"/>
          </a:p>
          <a:p>
            <a:pPr lvl="0" algn="ctr" defTabSz="844082">
              <a:spcBef>
                <a:spcPts val="300"/>
              </a:spcBef>
            </a:pPr>
            <a:r>
              <a:rPr b="1" sz="1400"/>
              <a:t>anti-infectieux</a:t>
            </a:r>
            <a:r>
              <a:rPr sz="1400"/>
              <a:t> »</a:t>
            </a:r>
            <a:endParaRPr sz="1400"/>
          </a:p>
          <a:p>
            <a:pPr lvl="0" algn="ctr" defTabSz="844082">
              <a:spcBef>
                <a:spcPts val="300"/>
              </a:spcBef>
            </a:pPr>
            <a:r>
              <a:rPr sz="1400">
                <a:solidFill>
                  <a:srgbClr val="090AFF"/>
                </a:solidFill>
              </a:rPr>
              <a:t>Chef d</a:t>
            </a:r>
            <a:r>
              <a:rPr sz="1400">
                <a:solidFill>
                  <a:srgbClr val="090AFF"/>
                </a:solidFill>
              </a:rPr>
              <a:t>’</a:t>
            </a:r>
            <a:r>
              <a:rPr sz="1400">
                <a:solidFill>
                  <a:srgbClr val="090AFF"/>
                </a:solidFill>
              </a:rPr>
              <a:t>équipe :</a:t>
            </a:r>
            <a:endParaRPr sz="1400">
              <a:solidFill>
                <a:srgbClr val="090AFF"/>
              </a:solidFill>
            </a:endParaRPr>
          </a:p>
          <a:p>
            <a:pPr lvl="0" algn="ctr" defTabSz="844082">
              <a:spcBef>
                <a:spcPts val="300"/>
              </a:spcBef>
            </a:pPr>
            <a:r>
              <a:rPr sz="1400">
                <a:solidFill>
                  <a:srgbClr val="090AFF"/>
                </a:solidFill>
              </a:rPr>
              <a:t>TISNE Carine</a:t>
            </a:r>
            <a:endParaRPr sz="1400"/>
          </a:p>
          <a:p>
            <a:pPr lvl="0" algn="ctr" defTabSz="844082">
              <a:spcBef>
                <a:spcPts val="300"/>
              </a:spcBef>
            </a:pPr>
            <a:r>
              <a:rPr sz="1400"/>
              <a:t>BARRAUD Pierre</a:t>
            </a:r>
            <a:endParaRPr sz="1400"/>
          </a:p>
          <a:p>
            <a:pPr lvl="0" algn="ctr" defTabSz="844082">
              <a:spcBef>
                <a:spcPts val="300"/>
              </a:spcBef>
            </a:pPr>
            <a:r>
              <a:rPr sz="1400"/>
              <a:t>BRACHET Franck</a:t>
            </a:r>
            <a:endParaRPr sz="1400"/>
          </a:p>
          <a:p>
            <a:pPr lvl="0" algn="ctr" defTabSz="844082">
              <a:spcBef>
                <a:spcPts val="300"/>
              </a:spcBef>
            </a:pPr>
            <a:r>
              <a:rPr sz="1400"/>
              <a:t>CATALA Marjorie</a:t>
            </a:r>
            <a:endParaRPr sz="1400"/>
          </a:p>
          <a:p>
            <a:pPr lvl="0" algn="ctr" defTabSz="844082">
              <a:spcBef>
                <a:spcPts val="300"/>
              </a:spcBef>
            </a:pPr>
            <a:r>
              <a:rPr sz="1400"/>
              <a:t>DARDEL Frédéric</a:t>
            </a:r>
            <a:endParaRPr sz="1400"/>
          </a:p>
          <a:p>
            <a:pPr lvl="0" algn="ctr" defTabSz="844082">
              <a:spcBef>
                <a:spcPts val="300"/>
              </a:spcBef>
            </a:pPr>
            <a:r>
              <a:rPr sz="1400"/>
              <a:t>DEGUT Clément</a:t>
            </a:r>
            <a:endParaRPr sz="1400"/>
          </a:p>
          <a:p>
            <a:pPr lvl="0" algn="ctr" defTabSz="844082">
              <a:spcBef>
                <a:spcPts val="300"/>
              </a:spcBef>
            </a:pPr>
            <a:r>
              <a:rPr sz="1400"/>
              <a:t>LARUE Valéry</a:t>
            </a:r>
            <a:endParaRPr sz="1400"/>
          </a:p>
          <a:p>
            <a:pPr lvl="0" algn="ctr" defTabSz="844082">
              <a:spcBef>
                <a:spcPts val="300"/>
              </a:spcBef>
            </a:pPr>
            <a:r>
              <a:rPr sz="1400"/>
              <a:t>NONIN-LECOMTE Sylvie</a:t>
            </a:r>
            <a:endParaRPr sz="1400"/>
          </a:p>
          <a:p>
            <a:pPr lvl="0" algn="ctr" defTabSz="844082">
              <a:spcBef>
                <a:spcPts val="300"/>
              </a:spcBef>
            </a:pPr>
            <a:r>
              <a:rPr sz="1400"/>
              <a:t>PONCHON Luc</a:t>
            </a:r>
            <a:endParaRPr sz="1400"/>
          </a:p>
          <a:p>
            <a:pPr lvl="0" algn="ctr" defTabSz="844082">
              <a:spcBef>
                <a:spcPts val="300"/>
              </a:spcBef>
            </a:pPr>
            <a:endParaRPr sz="1400"/>
          </a:p>
          <a:p>
            <a:pPr lvl="0" algn="ctr" defTabSz="844082">
              <a:spcBef>
                <a:spcPts val="300"/>
              </a:spcBef>
            </a:pPr>
            <a:r>
              <a:rPr sz="1400"/>
              <a:t>MOUHAND Assia</a:t>
            </a:r>
          </a:p>
        </p:txBody>
      </p:sp>
      <p:sp>
        <p:nvSpPr>
          <p:cNvPr id="797" name="Shape 797"/>
          <p:cNvSpPr/>
          <p:nvPr/>
        </p:nvSpPr>
        <p:spPr>
          <a:xfrm>
            <a:off x="6990349" y="1490496"/>
            <a:ext cx="2225844" cy="3355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spcBef>
                <a:spcPts val="300"/>
              </a:spcBef>
            </a:pPr>
            <a:r>
              <a:rPr sz="1400">
                <a:solidFill>
                  <a:srgbClr val="FF0000"/>
                </a:solidFill>
              </a:rPr>
              <a:t>Synthèse peptidique</a:t>
            </a:r>
            <a:endParaRPr sz="1400">
              <a:solidFill>
                <a:srgbClr val="FF0000"/>
              </a:solidFill>
            </a:endParaRPr>
          </a:p>
          <a:p>
            <a:pPr lvl="0" algn="ctr">
              <a:spcBef>
                <a:spcPts val="300"/>
              </a:spcBef>
            </a:pPr>
            <a:r>
              <a:rPr sz="1400">
                <a:solidFill>
                  <a:srgbClr val="FF0000"/>
                </a:solidFill>
              </a:rPr>
              <a:t>Peptides viraux</a:t>
            </a:r>
            <a:endParaRPr sz="1400">
              <a:solidFill>
                <a:srgbClr val="FF0000"/>
              </a:solidFill>
            </a:endParaRPr>
          </a:p>
          <a:p>
            <a:pPr lvl="0" algn="ctr">
              <a:spcBef>
                <a:spcPts val="300"/>
              </a:spcBef>
            </a:pPr>
            <a:r>
              <a:rPr sz="1400">
                <a:solidFill>
                  <a:srgbClr val="FF0000"/>
                </a:solidFill>
              </a:rPr>
              <a:t>Perforateurs de membrane</a:t>
            </a:r>
            <a:endParaRPr sz="1400">
              <a:solidFill>
                <a:srgbClr val="FF0000"/>
              </a:solidFill>
            </a:endParaRPr>
          </a:p>
          <a:p>
            <a:pPr lvl="0" algn="ctr">
              <a:spcBef>
                <a:spcPts val="300"/>
              </a:spcBef>
            </a:pPr>
            <a:r>
              <a:rPr sz="1400"/>
              <a:t>« </a:t>
            </a:r>
            <a:r>
              <a:rPr b="1" sz="1400"/>
              <a:t>Structure et mécanisme d’action </a:t>
            </a:r>
            <a:endParaRPr b="1" sz="1400"/>
          </a:p>
          <a:p>
            <a:pPr lvl="0" algn="ctr">
              <a:spcBef>
                <a:spcPts val="300"/>
              </a:spcBef>
            </a:pPr>
            <a:r>
              <a:rPr b="1" sz="1400"/>
              <a:t>des protéines virales</a:t>
            </a:r>
            <a:r>
              <a:rPr sz="1400"/>
              <a:t> »</a:t>
            </a:r>
            <a:endParaRPr sz="1400"/>
          </a:p>
          <a:p>
            <a:pPr lvl="0" algn="ctr">
              <a:spcBef>
                <a:spcPts val="300"/>
              </a:spcBef>
            </a:pPr>
            <a:r>
              <a:rPr sz="1400">
                <a:solidFill>
                  <a:srgbClr val="090AFF"/>
                </a:solidFill>
              </a:rPr>
              <a:t>Chef d’équipe : </a:t>
            </a:r>
            <a:endParaRPr sz="1400">
              <a:solidFill>
                <a:srgbClr val="090AFF"/>
              </a:solidFill>
            </a:endParaRPr>
          </a:p>
          <a:p>
            <a:pPr lvl="0" algn="ctr">
              <a:spcBef>
                <a:spcPts val="300"/>
              </a:spcBef>
            </a:pPr>
            <a:r>
              <a:rPr sz="1400">
                <a:solidFill>
                  <a:srgbClr val="090AFF"/>
                </a:solidFill>
              </a:rPr>
              <a:t>BOUAZIZ Serge</a:t>
            </a:r>
            <a:endParaRPr sz="1400"/>
          </a:p>
          <a:p>
            <a:pPr lvl="0" algn="ctr">
              <a:spcBef>
                <a:spcPts val="300"/>
              </a:spcBef>
            </a:pPr>
            <a:r>
              <a:rPr sz="1400"/>
              <a:t>CORIC Pascale</a:t>
            </a:r>
            <a:endParaRPr sz="1400"/>
          </a:p>
          <a:p>
            <a:pPr lvl="0" algn="ctr">
              <a:spcBef>
                <a:spcPts val="300"/>
              </a:spcBef>
            </a:pPr>
            <a:r>
              <a:rPr sz="1400"/>
              <a:t>GINCEL Edith</a:t>
            </a:r>
            <a:endParaRPr sz="1400"/>
          </a:p>
          <a:p>
            <a:pPr lvl="0" algn="ctr">
              <a:spcBef>
                <a:spcPts val="300"/>
              </a:spcBef>
            </a:pPr>
            <a:r>
              <a:rPr sz="1400"/>
              <a:t>LAUGAA Philippe</a:t>
            </a:r>
            <a:endParaRPr sz="1400"/>
          </a:p>
          <a:p>
            <a:pPr lvl="0" algn="ctr">
              <a:spcBef>
                <a:spcPts val="300"/>
              </a:spcBef>
            </a:pPr>
            <a:endParaRPr sz="1400"/>
          </a:p>
          <a:p>
            <a:pPr lvl="0" algn="ctr">
              <a:spcBef>
                <a:spcPts val="300"/>
              </a:spcBef>
            </a:pPr>
            <a:r>
              <a:rPr sz="1400"/>
              <a:t>KARA Hesna</a:t>
            </a:r>
          </a:p>
        </p:txBody>
      </p:sp>
      <p:grpSp>
        <p:nvGrpSpPr>
          <p:cNvPr id="801" name="Group 801"/>
          <p:cNvGrpSpPr/>
          <p:nvPr/>
        </p:nvGrpSpPr>
        <p:grpSpPr>
          <a:xfrm>
            <a:off x="7766611" y="172830"/>
            <a:ext cx="1223500" cy="759903"/>
            <a:chOff x="0" y="0"/>
            <a:chExt cx="1223499" cy="759902"/>
          </a:xfrm>
        </p:grpSpPr>
        <p:pic>
          <p:nvPicPr>
            <p:cNvPr id="798" name="image5.png"/>
            <p:cNvPicPr/>
            <p:nvPr/>
          </p:nvPicPr>
          <p:blipFill>
            <a:blip r:embed="rId4">
              <a:extLst/>
            </a:blip>
            <a:stretch>
              <a:fillRect/>
            </a:stretch>
          </p:blipFill>
          <p:spPr>
            <a:xfrm>
              <a:off x="-1" y="104042"/>
              <a:ext cx="598066" cy="408865"/>
            </a:xfrm>
            <a:prstGeom prst="rect">
              <a:avLst/>
            </a:prstGeom>
            <a:ln w="12700" cap="flat">
              <a:noFill/>
              <a:miter lim="400000"/>
            </a:ln>
            <a:effectLst/>
          </p:spPr>
        </p:pic>
        <p:pic>
          <p:nvPicPr>
            <p:cNvPr id="799" name="image6.png"/>
            <p:cNvPicPr/>
            <p:nvPr/>
          </p:nvPicPr>
          <p:blipFill>
            <a:blip r:embed="rId5">
              <a:extLst/>
            </a:blip>
            <a:stretch>
              <a:fillRect/>
            </a:stretch>
          </p:blipFill>
          <p:spPr>
            <a:xfrm>
              <a:off x="717630" y="0"/>
              <a:ext cx="505869" cy="505869"/>
            </a:xfrm>
            <a:prstGeom prst="rect">
              <a:avLst/>
            </a:prstGeom>
            <a:ln w="12700" cap="flat">
              <a:noFill/>
              <a:miter lim="400000"/>
            </a:ln>
            <a:effectLst/>
          </p:spPr>
        </p:pic>
        <p:pic>
          <p:nvPicPr>
            <p:cNvPr id="800" name="image4.tif"/>
            <p:cNvPicPr/>
            <p:nvPr/>
          </p:nvPicPr>
          <p:blipFill>
            <a:blip r:embed="rId6">
              <a:extLst/>
            </a:blip>
            <a:stretch>
              <a:fillRect/>
            </a:stretch>
          </p:blipFill>
          <p:spPr>
            <a:xfrm>
              <a:off x="438362" y="376682"/>
              <a:ext cx="698008" cy="383221"/>
            </a:xfrm>
            <a:prstGeom prst="rect">
              <a:avLst/>
            </a:prstGeom>
            <a:ln w="12700" cap="flat">
              <a:noFill/>
              <a:miter lim="400000"/>
            </a:ln>
            <a:effectLst/>
          </p:spPr>
        </p:pic>
      </p:grpSp>
      <p:sp>
        <p:nvSpPr>
          <p:cNvPr id="802" name="Shape 802"/>
          <p:cNvSpPr/>
          <p:nvPr/>
        </p:nvSpPr>
        <p:spPr>
          <a:xfrm>
            <a:off x="225954" y="1120974"/>
            <a:ext cx="4148061"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090AFF"/>
                </a:solidFill>
              </a:defRPr>
            </a:lvl1pPr>
          </a:lstStyle>
          <a:p>
            <a:pPr lvl="0">
              <a:defRPr>
                <a:solidFill>
                  <a:srgbClr val="000000"/>
                </a:solidFill>
              </a:defRPr>
            </a:pPr>
            <a:r>
              <a:rPr>
                <a:solidFill>
                  <a:srgbClr val="090AFF"/>
                </a:solidFill>
              </a:rPr>
              <a:t>http://lcrbw.pharmacie.univ-paris5.fr/</a:t>
            </a:r>
          </a:p>
        </p:txBody>
      </p:sp>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807" name="Group 807"/>
          <p:cNvGrpSpPr/>
          <p:nvPr/>
        </p:nvGrpSpPr>
        <p:grpSpPr>
          <a:xfrm>
            <a:off x="7766611" y="172830"/>
            <a:ext cx="1223500" cy="759903"/>
            <a:chOff x="0" y="0"/>
            <a:chExt cx="1223499" cy="759902"/>
          </a:xfrm>
        </p:grpSpPr>
        <p:pic>
          <p:nvPicPr>
            <p:cNvPr id="804" name="image5.png"/>
            <p:cNvPicPr/>
            <p:nvPr/>
          </p:nvPicPr>
          <p:blipFill>
            <a:blip r:embed="rId2">
              <a:extLst/>
            </a:blip>
            <a:stretch>
              <a:fillRect/>
            </a:stretch>
          </p:blipFill>
          <p:spPr>
            <a:xfrm>
              <a:off x="-1" y="104042"/>
              <a:ext cx="598066" cy="408865"/>
            </a:xfrm>
            <a:prstGeom prst="rect">
              <a:avLst/>
            </a:prstGeom>
            <a:ln w="12700" cap="flat">
              <a:noFill/>
              <a:miter lim="400000"/>
            </a:ln>
            <a:effectLst/>
          </p:spPr>
        </p:pic>
        <p:pic>
          <p:nvPicPr>
            <p:cNvPr id="805" name="image6.png"/>
            <p:cNvPicPr/>
            <p:nvPr/>
          </p:nvPicPr>
          <p:blipFill>
            <a:blip r:embed="rId3">
              <a:extLst/>
            </a:blip>
            <a:stretch>
              <a:fillRect/>
            </a:stretch>
          </p:blipFill>
          <p:spPr>
            <a:xfrm>
              <a:off x="717630" y="0"/>
              <a:ext cx="505869" cy="505869"/>
            </a:xfrm>
            <a:prstGeom prst="rect">
              <a:avLst/>
            </a:prstGeom>
            <a:ln w="12700" cap="flat">
              <a:noFill/>
              <a:miter lim="400000"/>
            </a:ln>
            <a:effectLst/>
          </p:spPr>
        </p:pic>
        <p:pic>
          <p:nvPicPr>
            <p:cNvPr id="806" name="image4.tif"/>
            <p:cNvPicPr/>
            <p:nvPr/>
          </p:nvPicPr>
          <p:blipFill>
            <a:blip r:embed="rId4">
              <a:extLst/>
            </a:blip>
            <a:stretch>
              <a:fillRect/>
            </a:stretch>
          </p:blipFill>
          <p:spPr>
            <a:xfrm>
              <a:off x="438362" y="376682"/>
              <a:ext cx="698008" cy="383221"/>
            </a:xfrm>
            <a:prstGeom prst="rect">
              <a:avLst/>
            </a:prstGeom>
            <a:ln w="12700" cap="flat">
              <a:noFill/>
              <a:miter lim="400000"/>
            </a:ln>
            <a:effectLst/>
          </p:spPr>
        </p:pic>
      </p:grpSp>
      <p:grpSp>
        <p:nvGrpSpPr>
          <p:cNvPr id="823" name="Group 823"/>
          <p:cNvGrpSpPr/>
          <p:nvPr/>
        </p:nvGrpSpPr>
        <p:grpSpPr>
          <a:xfrm>
            <a:off x="152399" y="76199"/>
            <a:ext cx="1219202" cy="685802"/>
            <a:chOff x="0" y="0"/>
            <a:chExt cx="1219200" cy="685800"/>
          </a:xfrm>
        </p:grpSpPr>
        <p:grpSp>
          <p:nvGrpSpPr>
            <p:cNvPr id="811" name="Group 811"/>
            <p:cNvGrpSpPr/>
            <p:nvPr/>
          </p:nvGrpSpPr>
          <p:grpSpPr>
            <a:xfrm>
              <a:off x="487679" y="-1"/>
              <a:ext cx="243841" cy="385764"/>
              <a:chOff x="0" y="0"/>
              <a:chExt cx="243840" cy="385762"/>
            </a:xfrm>
          </p:grpSpPr>
          <p:sp>
            <p:nvSpPr>
              <p:cNvPr id="808" name="Shape 808"/>
              <p:cNvSpPr/>
              <p:nvPr/>
            </p:nvSpPr>
            <p:spPr>
              <a:xfrm>
                <a:off x="-1" y="-1"/>
                <a:ext cx="243841" cy="3857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120"/>
                    </a:moveTo>
                    <a:cubicBezTo>
                      <a:pt x="0" y="2292"/>
                      <a:pt x="4835" y="0"/>
                      <a:pt x="10800" y="0"/>
                    </a:cubicBezTo>
                    <a:cubicBezTo>
                      <a:pt x="16765" y="0"/>
                      <a:pt x="21600" y="2292"/>
                      <a:pt x="21600" y="5120"/>
                    </a:cubicBezTo>
                    <a:lnTo>
                      <a:pt x="21600" y="16480"/>
                    </a:lnTo>
                    <a:cubicBezTo>
                      <a:pt x="21600" y="19308"/>
                      <a:pt x="16765" y="21600"/>
                      <a:pt x="10800" y="21600"/>
                    </a:cubicBezTo>
                    <a:cubicBezTo>
                      <a:pt x="4835" y="21600"/>
                      <a:pt x="0" y="19308"/>
                      <a:pt x="0" y="16480"/>
                    </a:cubicBezTo>
                    <a:close/>
                  </a:path>
                </a:pathLst>
              </a:custGeom>
              <a:gradFill flip="none" rotWithShape="1">
                <a:gsLst>
                  <a:gs pos="0">
                    <a:srgbClr val="030B76"/>
                  </a:gs>
                  <a:gs pos="50000">
                    <a:srgbClr val="0717FF"/>
                  </a:gs>
                  <a:gs pos="100000">
                    <a:srgbClr val="030B76"/>
                  </a:gs>
                </a:gsLst>
                <a:lin ang="0" scaled="0"/>
              </a:gradFill>
              <a:ln w="12700" cap="flat">
                <a:noFill/>
                <a:miter lim="400000"/>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sp>
            <p:nvSpPr>
              <p:cNvPr id="809" name="Shape 809"/>
              <p:cNvSpPr/>
              <p:nvPr/>
            </p:nvSpPr>
            <p:spPr>
              <a:xfrm>
                <a:off x="-1" y="-1"/>
                <a:ext cx="243841" cy="1828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FF">
                  <a:alpha val="40000"/>
                </a:srgbClr>
              </a:solidFill>
              <a:ln w="12700" cap="flat">
                <a:noFill/>
                <a:miter lim="400000"/>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sp>
            <p:nvSpPr>
              <p:cNvPr id="810" name="Shape 810"/>
              <p:cNvSpPr/>
              <p:nvPr/>
            </p:nvSpPr>
            <p:spPr>
              <a:xfrm>
                <a:off x="-1" y="-1"/>
                <a:ext cx="243841" cy="3857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120"/>
                    </a:moveTo>
                    <a:cubicBezTo>
                      <a:pt x="21600" y="7948"/>
                      <a:pt x="16765" y="10240"/>
                      <a:pt x="10800" y="10240"/>
                    </a:cubicBezTo>
                    <a:cubicBezTo>
                      <a:pt x="4835" y="10240"/>
                      <a:pt x="0" y="7948"/>
                      <a:pt x="0" y="5120"/>
                    </a:cubicBezTo>
                    <a:cubicBezTo>
                      <a:pt x="0" y="2292"/>
                      <a:pt x="4835" y="0"/>
                      <a:pt x="10800" y="0"/>
                    </a:cubicBezTo>
                    <a:cubicBezTo>
                      <a:pt x="16765" y="0"/>
                      <a:pt x="21600" y="2292"/>
                      <a:pt x="21600" y="5120"/>
                    </a:cubicBezTo>
                    <a:lnTo>
                      <a:pt x="21600" y="16480"/>
                    </a:lnTo>
                    <a:cubicBezTo>
                      <a:pt x="21600" y="19308"/>
                      <a:pt x="16765" y="21600"/>
                      <a:pt x="10800" y="21600"/>
                    </a:cubicBezTo>
                    <a:cubicBezTo>
                      <a:pt x="4835" y="21600"/>
                      <a:pt x="0" y="19308"/>
                      <a:pt x="0" y="16480"/>
                    </a:cubicBezTo>
                    <a:lnTo>
                      <a:pt x="0" y="5120"/>
                    </a:lnTo>
                  </a:path>
                </a:pathLst>
              </a:custGeom>
              <a:noFill/>
              <a:ln w="9525" cap="flat">
                <a:solidFill>
                  <a:srgbClr val="000000"/>
                </a:solidFill>
                <a:prstDash val="solid"/>
                <a:round/>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grpSp>
        <p:sp>
          <p:nvSpPr>
            <p:cNvPr id="812" name="Shape 812"/>
            <p:cNvSpPr/>
            <p:nvPr/>
          </p:nvSpPr>
          <p:spPr>
            <a:xfrm>
              <a:off x="-1" y="128587"/>
              <a:ext cx="487681"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813" name="Shape 813"/>
            <p:cNvSpPr/>
            <p:nvPr/>
          </p:nvSpPr>
          <p:spPr>
            <a:xfrm>
              <a:off x="-1" y="171450"/>
              <a:ext cx="487681"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814" name="Shape 814"/>
            <p:cNvSpPr/>
            <p:nvPr/>
          </p:nvSpPr>
          <p:spPr>
            <a:xfrm>
              <a:off x="731519" y="128587"/>
              <a:ext cx="487682"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815" name="Shape 815"/>
            <p:cNvSpPr/>
            <p:nvPr/>
          </p:nvSpPr>
          <p:spPr>
            <a:xfrm>
              <a:off x="731519" y="171450"/>
              <a:ext cx="487682"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816" name="Shape 816"/>
            <p:cNvSpPr/>
            <p:nvPr/>
          </p:nvSpPr>
          <p:spPr>
            <a:xfrm>
              <a:off x="-1" y="514350"/>
              <a:ext cx="487681"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817" name="Shape 817"/>
            <p:cNvSpPr/>
            <p:nvPr/>
          </p:nvSpPr>
          <p:spPr>
            <a:xfrm>
              <a:off x="-1" y="557212"/>
              <a:ext cx="487681"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818" name="Shape 818"/>
            <p:cNvSpPr/>
            <p:nvPr/>
          </p:nvSpPr>
          <p:spPr>
            <a:xfrm>
              <a:off x="731519" y="514350"/>
              <a:ext cx="487682"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819" name="Shape 819"/>
            <p:cNvSpPr/>
            <p:nvPr/>
          </p:nvSpPr>
          <p:spPr>
            <a:xfrm>
              <a:off x="731519" y="557212"/>
              <a:ext cx="487682"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820" name="Shape 820"/>
            <p:cNvSpPr/>
            <p:nvPr/>
          </p:nvSpPr>
          <p:spPr>
            <a:xfrm>
              <a:off x="406400" y="385762"/>
              <a:ext cx="406400" cy="30003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000000"/>
              </a:solidFill>
              <a:prstDash val="solid"/>
              <a:round/>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sp>
          <p:nvSpPr>
            <p:cNvPr id="821" name="Shape 821"/>
            <p:cNvSpPr/>
            <p:nvPr/>
          </p:nvSpPr>
          <p:spPr>
            <a:xfrm>
              <a:off x="406399" y="214312"/>
              <a:ext cx="81281" cy="342901"/>
            </a:xfrm>
            <a:prstGeom prst="rect">
              <a:avLst/>
            </a:prstGeom>
            <a:noFill/>
            <a:ln w="9525" cap="flat">
              <a:solidFill>
                <a:srgbClr val="000000"/>
              </a:solidFill>
              <a:prstDash val="solid"/>
              <a:miter lim="800000"/>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sp>
          <p:nvSpPr>
            <p:cNvPr id="822" name="Shape 822"/>
            <p:cNvSpPr/>
            <p:nvPr/>
          </p:nvSpPr>
          <p:spPr>
            <a:xfrm>
              <a:off x="731520" y="214312"/>
              <a:ext cx="81281" cy="342901"/>
            </a:xfrm>
            <a:prstGeom prst="rect">
              <a:avLst/>
            </a:prstGeom>
            <a:noFill/>
            <a:ln w="9525" cap="flat">
              <a:solidFill>
                <a:srgbClr val="000000"/>
              </a:solidFill>
              <a:prstDash val="solid"/>
              <a:miter lim="800000"/>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grpSp>
      <p:sp>
        <p:nvSpPr>
          <p:cNvPr id="824" name="Shape 824"/>
          <p:cNvSpPr/>
          <p:nvPr/>
        </p:nvSpPr>
        <p:spPr>
          <a:xfrm>
            <a:off x="1371599" y="171748"/>
            <a:ext cx="5475051"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rPr i="1" sz="2400">
                <a:latin typeface="Arial"/>
                <a:ea typeface="Arial"/>
                <a:cs typeface="Arial"/>
                <a:sym typeface="Arial"/>
              </a:rPr>
              <a:t>In vitro </a:t>
            </a:r>
            <a:r>
              <a:rPr sz="2400">
                <a:latin typeface="Arial"/>
                <a:ea typeface="Arial"/>
                <a:cs typeface="Arial"/>
                <a:sym typeface="Arial"/>
              </a:rPr>
              <a:t>reconstitution and functional test</a:t>
            </a:r>
          </a:p>
        </p:txBody>
      </p:sp>
      <p:sp>
        <p:nvSpPr>
          <p:cNvPr id="825" name="Shape 825"/>
          <p:cNvSpPr/>
          <p:nvPr/>
        </p:nvSpPr>
        <p:spPr>
          <a:xfrm>
            <a:off x="152400" y="914400"/>
            <a:ext cx="8839201" cy="0"/>
          </a:xfrm>
          <a:prstGeom prst="line">
            <a:avLst/>
          </a:prstGeom>
          <a:ln w="38100">
            <a:solidFill>
              <a:srgbClr val="9A9A9A"/>
            </a:solidFill>
            <a:round/>
          </a:ln>
        </p:spPr>
        <p:txBody>
          <a:bodyPr lIns="0" tIns="0" rIns="0" bIns="0"/>
          <a:lstStyle/>
          <a:p>
            <a:pPr lvl="0" defTabSz="457200">
              <a:defRPr sz="1200">
                <a:latin typeface="+mj-lt"/>
                <a:ea typeface="+mj-ea"/>
                <a:cs typeface="+mj-cs"/>
                <a:sym typeface="Helvetica"/>
              </a:defRPr>
            </a:pPr>
          </a:p>
        </p:txBody>
      </p:sp>
      <p:sp>
        <p:nvSpPr>
          <p:cNvPr id="826" name="Shape 826"/>
          <p:cNvSpPr/>
          <p:nvPr/>
        </p:nvSpPr>
        <p:spPr>
          <a:xfrm>
            <a:off x="219880" y="947250"/>
            <a:ext cx="2951165"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a:latin typeface="Arial"/>
                <a:ea typeface="Arial"/>
                <a:cs typeface="Arial"/>
                <a:sym typeface="Arial"/>
              </a:defRPr>
            </a:lvl1pPr>
          </a:lstStyle>
          <a:p>
            <a:pPr lvl="0">
              <a:defRPr sz="1800"/>
            </a:pPr>
            <a:r>
              <a:rPr sz="1600"/>
              <a:t>Reconstitution in liposomes</a:t>
            </a:r>
          </a:p>
        </p:txBody>
      </p:sp>
      <p:sp>
        <p:nvSpPr>
          <p:cNvPr id="827" name="Shape 827"/>
          <p:cNvSpPr/>
          <p:nvPr/>
        </p:nvSpPr>
        <p:spPr>
          <a:xfrm>
            <a:off x="116999" y="6170912"/>
            <a:ext cx="3934302" cy="28882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solidFill>
                  <a:srgbClr val="090AFF"/>
                </a:solidFill>
                <a:latin typeface="Arial"/>
                <a:ea typeface="Arial"/>
                <a:cs typeface="Arial"/>
                <a:sym typeface="Arial"/>
              </a:defRPr>
            </a:lvl1pPr>
          </a:lstStyle>
          <a:p>
            <a:pPr lvl="0">
              <a:defRPr sz="1800">
                <a:solidFill>
                  <a:srgbClr val="000000"/>
                </a:solidFill>
              </a:defRPr>
            </a:pPr>
            <a:r>
              <a:rPr sz="1400">
                <a:solidFill>
                  <a:srgbClr val="090AFF"/>
                </a:solidFill>
              </a:rPr>
              <a:t>Picard (2012) &amp; Verchère (2013) Anal Biochem</a:t>
            </a:r>
          </a:p>
        </p:txBody>
      </p:sp>
      <p:sp>
        <p:nvSpPr>
          <p:cNvPr id="828" name="Shape 828"/>
          <p:cNvSpPr/>
          <p:nvPr/>
        </p:nvSpPr>
        <p:spPr>
          <a:xfrm>
            <a:off x="117000" y="6429938"/>
            <a:ext cx="3096100"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solidFill>
                  <a:srgbClr val="090AFF"/>
                </a:solidFill>
                <a:latin typeface="Arial"/>
                <a:ea typeface="Arial"/>
                <a:cs typeface="Arial"/>
                <a:sym typeface="Arial"/>
              </a:defRPr>
            </a:lvl1pPr>
          </a:lstStyle>
          <a:p>
            <a:pPr lvl="0">
              <a:defRPr sz="1800">
                <a:solidFill>
                  <a:srgbClr val="000000"/>
                </a:solidFill>
              </a:defRPr>
            </a:pPr>
            <a:r>
              <a:rPr sz="1400">
                <a:solidFill>
                  <a:srgbClr val="090AFF"/>
                </a:solidFill>
              </a:rPr>
              <a:t>Verchère (2012) Scientific Reports</a:t>
            </a:r>
          </a:p>
        </p:txBody>
      </p:sp>
      <p:pic>
        <p:nvPicPr>
          <p:cNvPr id="829" name="image63.png" descr="Capture d’écran 2015-05-10 à 16.43.34.png"/>
          <p:cNvPicPr/>
          <p:nvPr/>
        </p:nvPicPr>
        <p:blipFill>
          <a:blip r:embed="rId5">
            <a:extLst/>
          </a:blip>
          <a:stretch>
            <a:fillRect/>
          </a:stretch>
        </p:blipFill>
        <p:spPr>
          <a:xfrm>
            <a:off x="66199" y="3420955"/>
            <a:ext cx="7624510" cy="2470907"/>
          </a:xfrm>
          <a:prstGeom prst="rect">
            <a:avLst/>
          </a:prstGeom>
          <a:ln w="12700">
            <a:miter lim="400000"/>
          </a:ln>
        </p:spPr>
      </p:pic>
      <p:pic>
        <p:nvPicPr>
          <p:cNvPr id="830" name="image64.png" descr="Capture d’écran 2015-05-10 à 21.22.05.png"/>
          <p:cNvPicPr/>
          <p:nvPr/>
        </p:nvPicPr>
        <p:blipFill>
          <a:blip r:embed="rId6">
            <a:extLst/>
          </a:blip>
          <a:stretch>
            <a:fillRect/>
          </a:stretch>
        </p:blipFill>
        <p:spPr>
          <a:xfrm>
            <a:off x="7719928" y="3978107"/>
            <a:ext cx="1354017" cy="1813755"/>
          </a:xfrm>
          <a:prstGeom prst="rect">
            <a:avLst/>
          </a:prstGeom>
          <a:ln w="12700">
            <a:miter lim="400000"/>
          </a:ln>
        </p:spPr>
      </p:pic>
      <p:pic>
        <p:nvPicPr>
          <p:cNvPr id="831" name="image65.jpg" descr="F:\13-01-30\lipo1\7.jpg"/>
          <p:cNvPicPr/>
          <p:nvPr/>
        </p:nvPicPr>
        <p:blipFill>
          <a:blip r:embed="rId7">
            <a:extLst/>
          </a:blip>
          <a:stretch>
            <a:fillRect/>
          </a:stretch>
        </p:blipFill>
        <p:spPr>
          <a:xfrm>
            <a:off x="5614242" y="1636715"/>
            <a:ext cx="1563414" cy="1563413"/>
          </a:xfrm>
          <a:prstGeom prst="rect">
            <a:avLst/>
          </a:prstGeom>
          <a:ln w="12700">
            <a:miter lim="400000"/>
          </a:ln>
        </p:spPr>
      </p:pic>
      <p:sp>
        <p:nvSpPr>
          <p:cNvPr id="832" name="Shape 832"/>
          <p:cNvSpPr/>
          <p:nvPr/>
        </p:nvSpPr>
        <p:spPr>
          <a:xfrm>
            <a:off x="117000" y="5901683"/>
            <a:ext cx="2569606" cy="28882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solidFill>
                  <a:srgbClr val="090AFF"/>
                </a:solidFill>
                <a:latin typeface="Arial"/>
                <a:ea typeface="Arial"/>
                <a:cs typeface="Arial"/>
                <a:sym typeface="Arial"/>
              </a:defRPr>
            </a:lvl1pPr>
          </a:lstStyle>
          <a:p>
            <a:pPr lvl="0">
              <a:defRPr sz="1800">
                <a:solidFill>
                  <a:srgbClr val="000000"/>
                </a:solidFill>
              </a:defRPr>
            </a:pPr>
            <a:r>
              <a:rPr sz="1400">
                <a:solidFill>
                  <a:srgbClr val="090AFF"/>
                </a:solidFill>
              </a:rPr>
              <a:t>Verchère (2015) Nat Comm</a:t>
            </a:r>
          </a:p>
        </p:txBody>
      </p:sp>
      <p:sp>
        <p:nvSpPr>
          <p:cNvPr id="833" name="Shape 833"/>
          <p:cNvSpPr/>
          <p:nvPr/>
        </p:nvSpPr>
        <p:spPr>
          <a:xfrm>
            <a:off x="219881" y="4869277"/>
            <a:ext cx="3857579"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FFFFFF"/>
                </a:solidFill>
              </a:defRPr>
            </a:lvl1pPr>
          </a:lstStyle>
          <a:p>
            <a:pPr lvl="0">
              <a:defRPr>
                <a:solidFill>
                  <a:srgbClr val="000000"/>
                </a:solidFill>
              </a:defRPr>
            </a:pPr>
            <a:r>
              <a:rPr>
                <a:solidFill>
                  <a:srgbClr val="FFFFFF"/>
                </a:solidFill>
              </a:rPr>
              <a:t>Cryo EM, O. Lambert UMR 5248</a:t>
            </a:r>
          </a:p>
        </p:txBody>
      </p:sp>
      <p:pic>
        <p:nvPicPr>
          <p:cNvPr id="834" name="image66.png" descr="Capture d’écran 2014-11-20 à 18.08.36.png"/>
          <p:cNvPicPr/>
          <p:nvPr/>
        </p:nvPicPr>
        <p:blipFill>
          <a:blip r:embed="rId8">
            <a:extLst/>
          </a:blip>
          <a:stretch>
            <a:fillRect/>
          </a:stretch>
        </p:blipFill>
        <p:spPr>
          <a:xfrm>
            <a:off x="556794" y="1384724"/>
            <a:ext cx="3886562" cy="2006057"/>
          </a:xfrm>
          <a:prstGeom prst="rect">
            <a:avLst/>
          </a:prstGeom>
          <a:ln w="12700">
            <a:miter lim="400000"/>
          </a:ln>
          <a:effectLst>
            <a:outerShdw sx="100000" sy="100000" kx="0" ky="0" algn="b" rotWithShape="0" blurRad="50800" dist="38100" dir="2700000">
              <a:srgbClr val="000000">
                <a:alpha val="43000"/>
              </a:srgbClr>
            </a:outerShdw>
          </a:effectLst>
        </p:spPr>
      </p:pic>
      <p:sp>
        <p:nvSpPr>
          <p:cNvPr id="835" name="Shape 835"/>
          <p:cNvSpPr/>
          <p:nvPr/>
        </p:nvSpPr>
        <p:spPr>
          <a:xfrm>
            <a:off x="975461" y="1298578"/>
            <a:ext cx="3981546" cy="3133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a:latin typeface="Arial"/>
                <a:ea typeface="Arial"/>
                <a:cs typeface="Arial"/>
                <a:sym typeface="Arial"/>
              </a:defRPr>
            </a:lvl1pPr>
          </a:lstStyle>
          <a:p>
            <a:pPr lvl="0">
              <a:defRPr sz="1800"/>
            </a:pPr>
            <a:r>
              <a:rPr sz="1600"/>
              <a:t>DLS, N. Mignet, pharma, Paris Descartes</a:t>
            </a:r>
          </a:p>
        </p:txBody>
      </p:sp>
      <p:sp>
        <p:nvSpPr>
          <p:cNvPr id="836" name="Shape 836"/>
          <p:cNvSpPr/>
          <p:nvPr/>
        </p:nvSpPr>
        <p:spPr>
          <a:xfrm>
            <a:off x="175764" y="3531267"/>
            <a:ext cx="2510843"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a:latin typeface="Arial"/>
                <a:ea typeface="Arial"/>
                <a:cs typeface="Arial"/>
                <a:sym typeface="Arial"/>
              </a:defRPr>
            </a:lvl1pPr>
          </a:lstStyle>
          <a:p>
            <a:pPr lvl="0">
              <a:defRPr sz="1800"/>
            </a:pPr>
            <a:r>
              <a:rPr sz="1600"/>
              <a:t>Transport =</a:t>
            </a:r>
          </a:p>
        </p:txBody>
      </p:sp>
      <p:sp>
        <p:nvSpPr>
          <p:cNvPr id="837" name="Shape 837"/>
          <p:cNvSpPr/>
          <p:nvPr/>
        </p:nvSpPr>
        <p:spPr>
          <a:xfrm>
            <a:off x="122035" y="5263591"/>
            <a:ext cx="6078679" cy="5419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r>
              <a:rPr sz="1600">
                <a:latin typeface="Arial"/>
                <a:ea typeface="Arial"/>
                <a:cs typeface="Arial"/>
                <a:sym typeface="Arial"/>
              </a:rPr>
              <a:t>Acidification, followed by the fluorescence variation of pyranine</a:t>
            </a:r>
            <a:endParaRPr sz="1600">
              <a:latin typeface="Arial"/>
              <a:ea typeface="Arial"/>
              <a:cs typeface="Arial"/>
              <a:sym typeface="Arial"/>
            </a:endParaRPr>
          </a:p>
          <a:p>
            <a:pPr lvl="0"/>
            <a:r>
              <a:rPr sz="1600">
                <a:latin typeface="Arial"/>
                <a:ea typeface="Arial"/>
                <a:cs typeface="Arial"/>
                <a:sym typeface="Arial"/>
              </a:rPr>
              <a:t>Increase of substrate fluorescence </a:t>
            </a:r>
          </a:p>
        </p:txBody>
      </p:sp>
      <p:sp>
        <p:nvSpPr>
          <p:cNvPr id="838" name="Shape 838"/>
          <p:cNvSpPr/>
          <p:nvPr/>
        </p:nvSpPr>
        <p:spPr>
          <a:xfrm>
            <a:off x="7766611" y="3331155"/>
            <a:ext cx="1380640" cy="624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t>Fluorimeter</a:t>
            </a:r>
          </a:p>
          <a:p>
            <a:pPr lvl="0"/>
            <a:r>
              <a:t>Safas</a:t>
            </a:r>
          </a:p>
        </p:txBody>
      </p:sp>
      <p:sp>
        <p:nvSpPr>
          <p:cNvPr id="839" name="Shape 839"/>
          <p:cNvSpPr/>
          <p:nvPr/>
        </p:nvSpPr>
        <p:spPr>
          <a:xfrm>
            <a:off x="5354051" y="1287383"/>
            <a:ext cx="3228638" cy="313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a:latin typeface="Arial"/>
                <a:ea typeface="Arial"/>
                <a:cs typeface="Arial"/>
                <a:sym typeface="Arial"/>
              </a:defRPr>
            </a:lvl1pPr>
          </a:lstStyle>
          <a:p>
            <a:pPr lvl="0">
              <a:defRPr sz="1800"/>
            </a:pPr>
            <a:r>
              <a:rPr sz="1600"/>
              <a:t>Microscopy, O. Lambert, Bordeaux</a:t>
            </a:r>
          </a:p>
        </p:txBody>
      </p:sp>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844" name="Group 844"/>
          <p:cNvGrpSpPr/>
          <p:nvPr/>
        </p:nvGrpSpPr>
        <p:grpSpPr>
          <a:xfrm>
            <a:off x="7766611" y="172830"/>
            <a:ext cx="1223500" cy="759903"/>
            <a:chOff x="0" y="0"/>
            <a:chExt cx="1223499" cy="759902"/>
          </a:xfrm>
        </p:grpSpPr>
        <p:pic>
          <p:nvPicPr>
            <p:cNvPr id="841" name="image5.png"/>
            <p:cNvPicPr/>
            <p:nvPr/>
          </p:nvPicPr>
          <p:blipFill>
            <a:blip r:embed="rId2">
              <a:extLst/>
            </a:blip>
            <a:stretch>
              <a:fillRect/>
            </a:stretch>
          </p:blipFill>
          <p:spPr>
            <a:xfrm>
              <a:off x="-1" y="104042"/>
              <a:ext cx="598066" cy="408865"/>
            </a:xfrm>
            <a:prstGeom prst="rect">
              <a:avLst/>
            </a:prstGeom>
            <a:ln w="12700" cap="flat">
              <a:noFill/>
              <a:miter lim="400000"/>
            </a:ln>
            <a:effectLst/>
          </p:spPr>
        </p:pic>
        <p:pic>
          <p:nvPicPr>
            <p:cNvPr id="842" name="image6.png"/>
            <p:cNvPicPr/>
            <p:nvPr/>
          </p:nvPicPr>
          <p:blipFill>
            <a:blip r:embed="rId3">
              <a:extLst/>
            </a:blip>
            <a:stretch>
              <a:fillRect/>
            </a:stretch>
          </p:blipFill>
          <p:spPr>
            <a:xfrm>
              <a:off x="717630" y="0"/>
              <a:ext cx="505869" cy="505869"/>
            </a:xfrm>
            <a:prstGeom prst="rect">
              <a:avLst/>
            </a:prstGeom>
            <a:ln w="12700" cap="flat">
              <a:noFill/>
              <a:miter lim="400000"/>
            </a:ln>
            <a:effectLst/>
          </p:spPr>
        </p:pic>
        <p:pic>
          <p:nvPicPr>
            <p:cNvPr id="843" name="image4.tif"/>
            <p:cNvPicPr/>
            <p:nvPr/>
          </p:nvPicPr>
          <p:blipFill>
            <a:blip r:embed="rId4">
              <a:extLst/>
            </a:blip>
            <a:stretch>
              <a:fillRect/>
            </a:stretch>
          </p:blipFill>
          <p:spPr>
            <a:xfrm>
              <a:off x="438362" y="376682"/>
              <a:ext cx="698008" cy="383221"/>
            </a:xfrm>
            <a:prstGeom prst="rect">
              <a:avLst/>
            </a:prstGeom>
            <a:ln w="12700" cap="flat">
              <a:noFill/>
              <a:miter lim="400000"/>
            </a:ln>
            <a:effectLst/>
          </p:spPr>
        </p:pic>
      </p:grpSp>
      <p:pic>
        <p:nvPicPr>
          <p:cNvPr id="845" name="image67.png"/>
          <p:cNvPicPr/>
          <p:nvPr/>
        </p:nvPicPr>
        <p:blipFill>
          <a:blip r:embed="rId5">
            <a:extLst/>
          </a:blip>
          <a:stretch>
            <a:fillRect/>
          </a:stretch>
        </p:blipFill>
        <p:spPr>
          <a:xfrm>
            <a:off x="2286000" y="1749749"/>
            <a:ext cx="6578600" cy="4473576"/>
          </a:xfrm>
          <a:prstGeom prst="rect">
            <a:avLst/>
          </a:prstGeom>
          <a:ln w="12700">
            <a:miter lim="400000"/>
          </a:ln>
        </p:spPr>
      </p:pic>
      <p:sp>
        <p:nvSpPr>
          <p:cNvPr id="846" name="Shape 846"/>
          <p:cNvSpPr/>
          <p:nvPr/>
        </p:nvSpPr>
        <p:spPr>
          <a:xfrm>
            <a:off x="2219036" y="4310677"/>
            <a:ext cx="6734080" cy="2022764"/>
          </a:xfrm>
          <a:prstGeom prst="rect">
            <a:avLst/>
          </a:prstGeom>
          <a:solidFill>
            <a:srgbClr val="FFFFFF"/>
          </a:solidFill>
          <a:ln w="12700">
            <a:miter lim="400000"/>
          </a:ln>
        </p:spPr>
        <p:txBody>
          <a:bodyPr lIns="0" tIns="0" rIns="0" bIns="0" anchor="ctr"/>
          <a:lstStyle/>
          <a:p>
            <a:pPr lvl="0" algn="ctr">
              <a:defRPr>
                <a:solidFill>
                  <a:srgbClr val="FFFFFF"/>
                </a:solidFill>
              </a:defRPr>
            </a:pPr>
          </a:p>
        </p:txBody>
      </p:sp>
      <p:sp>
        <p:nvSpPr>
          <p:cNvPr id="847" name="Shape 847"/>
          <p:cNvSpPr/>
          <p:nvPr/>
        </p:nvSpPr>
        <p:spPr>
          <a:xfrm>
            <a:off x="7049555" y="1423319"/>
            <a:ext cx="1739316" cy="26425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atin typeface="Arial"/>
                <a:ea typeface="Arial"/>
                <a:cs typeface="Arial"/>
                <a:sym typeface="Arial"/>
              </a:defRPr>
            </a:lvl1pPr>
          </a:lstStyle>
          <a:p>
            <a:pPr lvl="0">
              <a:defRPr sz="1800"/>
            </a:pPr>
            <a:r>
              <a:rPr sz="1200"/>
              <a:t>Schuldiner, Nature 2006</a:t>
            </a:r>
          </a:p>
        </p:txBody>
      </p:sp>
      <p:sp>
        <p:nvSpPr>
          <p:cNvPr id="848" name="Shape 848"/>
          <p:cNvSpPr/>
          <p:nvPr/>
        </p:nvSpPr>
        <p:spPr>
          <a:xfrm>
            <a:off x="2677403" y="4270604"/>
            <a:ext cx="2020960" cy="2888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i="1" sz="1400">
                <a:solidFill>
                  <a:srgbClr val="800080"/>
                </a:solidFill>
                <a:latin typeface="Arial"/>
                <a:ea typeface="Arial"/>
                <a:cs typeface="Arial"/>
                <a:sym typeface="Arial"/>
              </a:defRPr>
            </a:lvl1pPr>
          </a:lstStyle>
          <a:p>
            <a:pPr lvl="0">
              <a:defRPr b="0" i="0" sz="1800">
                <a:solidFill>
                  <a:srgbClr val="000000"/>
                </a:solidFill>
              </a:defRPr>
            </a:pPr>
            <a:r>
              <a:rPr b="1" i="1" sz="1400">
                <a:solidFill>
                  <a:srgbClr val="800080"/>
                </a:solidFill>
              </a:rPr>
              <a:t>«Access(A)/Loose (L)»</a:t>
            </a:r>
          </a:p>
        </p:txBody>
      </p:sp>
      <p:sp>
        <p:nvSpPr>
          <p:cNvPr id="849" name="Shape 849"/>
          <p:cNvSpPr/>
          <p:nvPr/>
        </p:nvSpPr>
        <p:spPr>
          <a:xfrm>
            <a:off x="4669856" y="4270604"/>
            <a:ext cx="1993797"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i="1" sz="1400">
                <a:solidFill>
                  <a:srgbClr val="FF5282"/>
                </a:solidFill>
                <a:latin typeface="Arial"/>
                <a:ea typeface="Arial"/>
                <a:cs typeface="Arial"/>
                <a:sym typeface="Arial"/>
              </a:defRPr>
            </a:lvl1pPr>
          </a:lstStyle>
          <a:p>
            <a:pPr lvl="0">
              <a:defRPr b="0" i="0" sz="1800">
                <a:solidFill>
                  <a:srgbClr val="000000"/>
                </a:solidFill>
              </a:defRPr>
            </a:pPr>
            <a:r>
              <a:rPr b="1" i="1" sz="1400">
                <a:solidFill>
                  <a:srgbClr val="FF5282"/>
                </a:solidFill>
              </a:rPr>
              <a:t>«Binding(B)/Tight(T)»</a:t>
            </a:r>
          </a:p>
        </p:txBody>
      </p:sp>
      <p:sp>
        <p:nvSpPr>
          <p:cNvPr id="850" name="Shape 850"/>
          <p:cNvSpPr/>
          <p:nvPr/>
        </p:nvSpPr>
        <p:spPr>
          <a:xfrm>
            <a:off x="6557820" y="4270604"/>
            <a:ext cx="2222116"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i="1" sz="1400">
                <a:solidFill>
                  <a:srgbClr val="008CFF"/>
                </a:solidFill>
                <a:latin typeface="Arial"/>
                <a:ea typeface="Arial"/>
                <a:cs typeface="Arial"/>
                <a:sym typeface="Arial"/>
              </a:defRPr>
            </a:lvl1pPr>
          </a:lstStyle>
          <a:p>
            <a:pPr lvl="0">
              <a:defRPr b="0" i="0" sz="1800">
                <a:solidFill>
                  <a:srgbClr val="000000"/>
                </a:solidFill>
              </a:defRPr>
            </a:pPr>
            <a:r>
              <a:rPr b="1" i="1" sz="1400">
                <a:solidFill>
                  <a:srgbClr val="008CFF"/>
                </a:solidFill>
              </a:rPr>
              <a:t>«Extrusion(E)/Open(O)» </a:t>
            </a:r>
          </a:p>
        </p:txBody>
      </p:sp>
      <p:pic>
        <p:nvPicPr>
          <p:cNvPr id="851" name="image68.png"/>
          <p:cNvPicPr/>
          <p:nvPr/>
        </p:nvPicPr>
        <p:blipFill>
          <a:blip r:embed="rId6">
            <a:extLst/>
          </a:blip>
          <a:stretch>
            <a:fillRect/>
          </a:stretch>
        </p:blipFill>
        <p:spPr>
          <a:xfrm>
            <a:off x="190500" y="2717490"/>
            <a:ext cx="1943100" cy="2405064"/>
          </a:xfrm>
          <a:prstGeom prst="rect">
            <a:avLst/>
          </a:prstGeom>
          <a:ln w="12700">
            <a:miter lim="400000"/>
          </a:ln>
        </p:spPr>
      </p:pic>
      <p:sp>
        <p:nvSpPr>
          <p:cNvPr id="852" name="Shape 852"/>
          <p:cNvSpPr/>
          <p:nvPr/>
        </p:nvSpPr>
        <p:spPr>
          <a:xfrm>
            <a:off x="123825" y="1084289"/>
            <a:ext cx="2187575" cy="17348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spcBef>
                <a:spcPts val="800"/>
              </a:spcBef>
            </a:pPr>
            <a:r>
              <a:rPr sz="1400">
                <a:latin typeface="Arial"/>
                <a:ea typeface="Arial"/>
                <a:cs typeface="Arial"/>
                <a:sym typeface="Arial"/>
              </a:rPr>
              <a:t>First AcrB structure 3.5Å</a:t>
            </a:r>
            <a:endParaRPr sz="2400">
              <a:latin typeface="Times Roman"/>
              <a:ea typeface="Times Roman"/>
              <a:cs typeface="Times Roman"/>
              <a:sym typeface="Times Roman"/>
            </a:endParaRPr>
          </a:p>
          <a:p>
            <a:pPr lvl="0" algn="ctr">
              <a:spcBef>
                <a:spcPts val="800"/>
              </a:spcBef>
            </a:pPr>
            <a:r>
              <a:rPr sz="1400">
                <a:latin typeface="Arial"/>
                <a:ea typeface="Arial"/>
                <a:cs typeface="Arial"/>
                <a:sym typeface="Arial"/>
              </a:rPr>
              <a:t>space group </a:t>
            </a:r>
            <a:r>
              <a:rPr sz="1400">
                <a:solidFill>
                  <a:srgbClr val="0000FF"/>
                </a:solidFill>
                <a:latin typeface="Arial Bold"/>
                <a:ea typeface="Arial Bold"/>
                <a:cs typeface="Arial Bold"/>
                <a:sym typeface="Arial Bold"/>
              </a:rPr>
              <a:t>R32 </a:t>
            </a:r>
            <a:endParaRPr sz="2400">
              <a:latin typeface="Times Roman"/>
              <a:ea typeface="Times Roman"/>
              <a:cs typeface="Times Roman"/>
              <a:sym typeface="Times Roman"/>
            </a:endParaRPr>
          </a:p>
          <a:p>
            <a:pPr lvl="0" algn="ctr">
              <a:spcBef>
                <a:spcPts val="800"/>
              </a:spcBef>
            </a:pPr>
            <a:r>
              <a:rPr sz="1400">
                <a:latin typeface="Arial"/>
                <a:ea typeface="Arial"/>
                <a:cs typeface="Arial"/>
                <a:sym typeface="Arial"/>
              </a:rPr>
              <a:t>1 molecule / u.a.</a:t>
            </a:r>
            <a:endParaRPr sz="2400">
              <a:latin typeface="Times Roman"/>
              <a:ea typeface="Times Roman"/>
              <a:cs typeface="Times Roman"/>
              <a:sym typeface="Times Roman"/>
            </a:endParaRPr>
          </a:p>
          <a:p>
            <a:pPr lvl="0" algn="ctr">
              <a:spcBef>
                <a:spcPts val="700"/>
              </a:spcBef>
            </a:pPr>
            <a:r>
              <a:rPr sz="1200">
                <a:latin typeface="Arial"/>
                <a:ea typeface="Arial"/>
                <a:cs typeface="Arial"/>
                <a:sym typeface="Arial"/>
              </a:rPr>
              <a:t>Murakami, Nature 2002</a:t>
            </a:r>
            <a:endParaRPr sz="2400">
              <a:latin typeface="Times Roman"/>
              <a:ea typeface="Times Roman"/>
              <a:cs typeface="Times Roman"/>
              <a:sym typeface="Times Roman"/>
            </a:endParaRPr>
          </a:p>
        </p:txBody>
      </p:sp>
      <p:sp>
        <p:nvSpPr>
          <p:cNvPr id="853" name="Shape 853"/>
          <p:cNvSpPr/>
          <p:nvPr/>
        </p:nvSpPr>
        <p:spPr>
          <a:xfrm>
            <a:off x="2574644" y="6292250"/>
            <a:ext cx="5953407" cy="294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vl1pPr>
          </a:lstStyle>
          <a:p>
            <a:pPr lvl="0">
              <a:defRPr sz="1800"/>
            </a:pPr>
            <a:r>
              <a:rPr sz="1400"/>
              <a:t>Cross-linking studies: LLT, LTT (Seeger 2008 Nat. Struc. Mol. Biol.)</a:t>
            </a:r>
          </a:p>
        </p:txBody>
      </p:sp>
      <p:pic>
        <p:nvPicPr>
          <p:cNvPr id="854" name="image69.png" descr="Capture d’écran 2014-11-18 à 17.38.04.png"/>
          <p:cNvPicPr/>
          <p:nvPr/>
        </p:nvPicPr>
        <p:blipFill>
          <a:blip r:embed="rId7">
            <a:extLst/>
          </a:blip>
          <a:stretch>
            <a:fillRect/>
          </a:stretch>
        </p:blipFill>
        <p:spPr>
          <a:xfrm>
            <a:off x="2314861" y="4622169"/>
            <a:ext cx="6551527" cy="1670082"/>
          </a:xfrm>
          <a:prstGeom prst="rect">
            <a:avLst/>
          </a:prstGeom>
          <a:ln w="12700">
            <a:miter lim="400000"/>
          </a:ln>
          <a:effectLst>
            <a:outerShdw sx="100000" sy="100000" kx="0" ky="0" algn="b" rotWithShape="0" blurRad="50800" dist="38100" dir="2700000">
              <a:srgbClr val="000000">
                <a:alpha val="40000"/>
              </a:srgbClr>
            </a:outerShdw>
          </a:effectLst>
        </p:spPr>
      </p:pic>
      <p:sp>
        <p:nvSpPr>
          <p:cNvPr id="855" name="Shape 855"/>
          <p:cNvSpPr/>
          <p:nvPr/>
        </p:nvSpPr>
        <p:spPr>
          <a:xfrm>
            <a:off x="2409755" y="1061432"/>
            <a:ext cx="2160442" cy="64525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r>
              <a:rPr sz="1400">
                <a:latin typeface="Arial"/>
                <a:ea typeface="Arial"/>
                <a:cs typeface="Arial"/>
                <a:sym typeface="Arial"/>
              </a:rPr>
              <a:t>Space group </a:t>
            </a:r>
            <a:r>
              <a:rPr sz="1400">
                <a:solidFill>
                  <a:srgbClr val="0000FF"/>
                </a:solidFill>
                <a:latin typeface="Arial Bold"/>
                <a:ea typeface="Arial Bold"/>
                <a:cs typeface="Arial Bold"/>
                <a:sym typeface="Arial Bold"/>
              </a:rPr>
              <a:t>C2</a:t>
            </a:r>
            <a:r>
              <a:rPr sz="1400">
                <a:latin typeface="Arial Bold"/>
                <a:ea typeface="Arial Bold"/>
                <a:cs typeface="Arial Bold"/>
                <a:sym typeface="Arial Bold"/>
              </a:rPr>
              <a:t> </a:t>
            </a:r>
            <a:r>
              <a:rPr sz="1400">
                <a:latin typeface="Arial"/>
                <a:ea typeface="Arial"/>
                <a:cs typeface="Arial"/>
                <a:sym typeface="Arial"/>
              </a:rPr>
              <a:t>2.8 Å </a:t>
            </a:r>
            <a:endParaRPr sz="1400">
              <a:latin typeface="Arial Bold"/>
              <a:ea typeface="Arial Bold"/>
              <a:cs typeface="Arial Bold"/>
              <a:sym typeface="Arial Bold"/>
            </a:endParaRPr>
          </a:p>
          <a:p>
            <a:pPr lvl="0"/>
            <a:r>
              <a:rPr sz="1200">
                <a:latin typeface="Arial"/>
                <a:ea typeface="Arial"/>
                <a:cs typeface="Arial"/>
                <a:sym typeface="Arial"/>
              </a:rPr>
              <a:t>Murakami, Nature 2006</a:t>
            </a:r>
            <a:endParaRPr sz="1200">
              <a:latin typeface="Arial"/>
              <a:ea typeface="Arial"/>
              <a:cs typeface="Arial"/>
              <a:sym typeface="Arial"/>
            </a:endParaRPr>
          </a:p>
          <a:p>
            <a:pPr lvl="0"/>
            <a:r>
              <a:rPr sz="1200">
                <a:latin typeface="Arial"/>
                <a:ea typeface="Arial"/>
                <a:cs typeface="Arial"/>
                <a:sym typeface="Arial"/>
              </a:rPr>
              <a:t>Seeger, Science 2006</a:t>
            </a:r>
          </a:p>
        </p:txBody>
      </p:sp>
      <p:sp>
        <p:nvSpPr>
          <p:cNvPr id="856" name="Shape 856"/>
          <p:cNvSpPr/>
          <p:nvPr/>
        </p:nvSpPr>
        <p:spPr>
          <a:xfrm>
            <a:off x="4454740" y="1307856"/>
            <a:ext cx="673503" cy="205020"/>
          </a:xfrm>
          <a:prstGeom prst="rightArrow">
            <a:avLst>
              <a:gd name="adj1" fmla="val 50000"/>
              <a:gd name="adj2" fmla="val 50000"/>
            </a:avLst>
          </a:prstGeom>
          <a:solidFill>
            <a:srgbClr val="808080"/>
          </a:solidFill>
          <a:ln w="12700">
            <a:miter lim="400000"/>
          </a:ln>
        </p:spPr>
        <p:txBody>
          <a:bodyPr lIns="0" tIns="0" rIns="0" bIns="0" anchor="ctr"/>
          <a:lstStyle/>
          <a:p>
            <a:pPr lvl="0" algn="ctr">
              <a:defRPr>
                <a:solidFill>
                  <a:srgbClr val="FFFFFF"/>
                </a:solidFill>
              </a:defRPr>
            </a:pPr>
          </a:p>
        </p:txBody>
      </p:sp>
      <p:pic>
        <p:nvPicPr>
          <p:cNvPr id="857" name="image53.png" descr="diaphragme_photo.png"/>
          <p:cNvPicPr/>
          <p:nvPr/>
        </p:nvPicPr>
        <p:blipFill>
          <a:blip r:embed="rId8">
            <a:extLst/>
          </a:blip>
          <a:stretch>
            <a:fillRect/>
          </a:stretch>
        </p:blipFill>
        <p:spPr>
          <a:xfrm flipH="1">
            <a:off x="5528055" y="1385964"/>
            <a:ext cx="1239377" cy="359374"/>
          </a:xfrm>
          <a:prstGeom prst="rect">
            <a:avLst/>
          </a:prstGeom>
          <a:ln w="12700">
            <a:miter lim="400000"/>
          </a:ln>
        </p:spPr>
      </p:pic>
      <p:sp>
        <p:nvSpPr>
          <p:cNvPr id="858" name="Shape 858"/>
          <p:cNvSpPr/>
          <p:nvPr/>
        </p:nvSpPr>
        <p:spPr>
          <a:xfrm>
            <a:off x="5251098" y="1099363"/>
            <a:ext cx="3702017" cy="735966"/>
          </a:xfrm>
          <a:prstGeom prst="rect">
            <a:avLst/>
          </a:prstGeom>
          <a:ln>
            <a:solidFill/>
            <a:miter/>
          </a:ln>
          <a:extLst>
            <a:ext uri="{C572A759-6A51-4108-AA02-DFA0A04FC94B}">
              <ma14:wrappingTextBoxFlag xmlns:ma14="http://schemas.microsoft.com/office/mac/drawingml/2011/main" val="1"/>
            </a:ext>
          </a:extLst>
        </p:spPr>
        <p:txBody>
          <a:bodyPr lIns="0" tIns="0" rIns="0" bIns="0">
            <a:spAutoFit/>
          </a:bodyPr>
          <a:lstStyle>
            <a:lvl1pPr>
              <a:defRPr>
                <a:solidFill>
                  <a:srgbClr val="0000FF"/>
                </a:solidFill>
                <a:latin typeface="Arial"/>
                <a:ea typeface="Arial"/>
                <a:cs typeface="Arial"/>
                <a:sym typeface="Arial"/>
              </a:defRPr>
            </a:lvl1pPr>
          </a:lstStyle>
          <a:p>
            <a:pPr lvl="0">
              <a:defRPr>
                <a:solidFill>
                  <a:srgbClr val="000000"/>
                </a:solidFill>
              </a:defRPr>
            </a:pPr>
            <a:r>
              <a:rPr>
                <a:solidFill>
                  <a:srgbClr val="0000FF"/>
                </a:solidFill>
              </a:rPr>
              <a:t>Peristaltic mechanism of transport</a:t>
            </a:r>
            <a:endParaRPr sz="2400">
              <a:latin typeface="Times Roman"/>
              <a:ea typeface="Times Roman"/>
              <a:cs typeface="Times Roman"/>
              <a:sym typeface="Times Roman"/>
            </a:endParaRPr>
          </a:p>
        </p:txBody>
      </p:sp>
      <p:grpSp>
        <p:nvGrpSpPr>
          <p:cNvPr id="871" name="Group 871"/>
          <p:cNvGrpSpPr/>
          <p:nvPr/>
        </p:nvGrpSpPr>
        <p:grpSpPr>
          <a:xfrm>
            <a:off x="174624" y="76199"/>
            <a:ext cx="1219202" cy="685802"/>
            <a:chOff x="0" y="0"/>
            <a:chExt cx="1219200" cy="685800"/>
          </a:xfrm>
        </p:grpSpPr>
        <p:sp>
          <p:nvSpPr>
            <p:cNvPr id="859" name="Shape 859"/>
            <p:cNvSpPr/>
            <p:nvPr/>
          </p:nvSpPr>
          <p:spPr>
            <a:xfrm>
              <a:off x="487679" y="-1"/>
              <a:ext cx="243841" cy="3857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120"/>
                  </a:moveTo>
                  <a:cubicBezTo>
                    <a:pt x="21600" y="7948"/>
                    <a:pt x="16765" y="10240"/>
                    <a:pt x="10800" y="10240"/>
                  </a:cubicBezTo>
                  <a:cubicBezTo>
                    <a:pt x="4835" y="10240"/>
                    <a:pt x="0" y="7948"/>
                    <a:pt x="0" y="5120"/>
                  </a:cubicBezTo>
                  <a:cubicBezTo>
                    <a:pt x="0" y="2292"/>
                    <a:pt x="4835" y="0"/>
                    <a:pt x="10800" y="0"/>
                  </a:cubicBezTo>
                  <a:cubicBezTo>
                    <a:pt x="16765" y="0"/>
                    <a:pt x="21600" y="2292"/>
                    <a:pt x="21600" y="5120"/>
                  </a:cubicBezTo>
                  <a:lnTo>
                    <a:pt x="21600" y="16480"/>
                  </a:lnTo>
                  <a:cubicBezTo>
                    <a:pt x="21600" y="19308"/>
                    <a:pt x="16765" y="21600"/>
                    <a:pt x="10800" y="21600"/>
                  </a:cubicBezTo>
                  <a:cubicBezTo>
                    <a:pt x="4835" y="21600"/>
                    <a:pt x="0" y="19308"/>
                    <a:pt x="0" y="16480"/>
                  </a:cubicBezTo>
                  <a:lnTo>
                    <a:pt x="0" y="5120"/>
                  </a:lnTo>
                </a:path>
              </a:pathLst>
            </a:custGeom>
            <a:noFill/>
            <a:ln w="9525" cap="flat">
              <a:solidFill>
                <a:srgbClr val="000000"/>
              </a:solidFill>
              <a:prstDash val="solid"/>
              <a:round/>
            </a:ln>
            <a:effectLst/>
          </p:spPr>
          <p:txBody>
            <a:bodyPr wrap="square" lIns="0" tIns="0" rIns="0" bIns="0" numCol="1" anchor="ctr">
              <a:noAutofit/>
            </a:bodyPr>
            <a:lstStyle/>
            <a:p>
              <a:pPr lvl="0" algn="ctr">
                <a:defRPr sz="3000">
                  <a:latin typeface="Arial"/>
                  <a:ea typeface="Arial"/>
                  <a:cs typeface="Arial"/>
                  <a:sym typeface="Arial"/>
                </a:defRPr>
              </a:pPr>
            </a:p>
          </p:txBody>
        </p:sp>
        <p:sp>
          <p:nvSpPr>
            <p:cNvPr id="860" name="Shape 860"/>
            <p:cNvSpPr/>
            <p:nvPr/>
          </p:nvSpPr>
          <p:spPr>
            <a:xfrm>
              <a:off x="-1" y="128587"/>
              <a:ext cx="487681"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861" name="Shape 861"/>
            <p:cNvSpPr/>
            <p:nvPr/>
          </p:nvSpPr>
          <p:spPr>
            <a:xfrm>
              <a:off x="-1" y="171450"/>
              <a:ext cx="487681"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862" name="Shape 862"/>
            <p:cNvSpPr/>
            <p:nvPr/>
          </p:nvSpPr>
          <p:spPr>
            <a:xfrm>
              <a:off x="731519" y="128587"/>
              <a:ext cx="487682"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863" name="Shape 863"/>
            <p:cNvSpPr/>
            <p:nvPr/>
          </p:nvSpPr>
          <p:spPr>
            <a:xfrm>
              <a:off x="731519" y="171450"/>
              <a:ext cx="487682"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864" name="Shape 864"/>
            <p:cNvSpPr/>
            <p:nvPr/>
          </p:nvSpPr>
          <p:spPr>
            <a:xfrm>
              <a:off x="-1" y="514350"/>
              <a:ext cx="487681"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865" name="Shape 865"/>
            <p:cNvSpPr/>
            <p:nvPr/>
          </p:nvSpPr>
          <p:spPr>
            <a:xfrm>
              <a:off x="-1" y="557212"/>
              <a:ext cx="487681"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866" name="Shape 866"/>
            <p:cNvSpPr/>
            <p:nvPr/>
          </p:nvSpPr>
          <p:spPr>
            <a:xfrm>
              <a:off x="731519" y="514350"/>
              <a:ext cx="487682"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867" name="Shape 867"/>
            <p:cNvSpPr/>
            <p:nvPr/>
          </p:nvSpPr>
          <p:spPr>
            <a:xfrm>
              <a:off x="731519" y="557212"/>
              <a:ext cx="487682"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868" name="Shape 868"/>
            <p:cNvSpPr/>
            <p:nvPr/>
          </p:nvSpPr>
          <p:spPr>
            <a:xfrm>
              <a:off x="406400" y="385762"/>
              <a:ext cx="406400" cy="30003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0000A9"/>
                </a:gs>
                <a:gs pos="50000">
                  <a:srgbClr val="338CFF"/>
                </a:gs>
                <a:gs pos="100000">
                  <a:srgbClr val="0000A9"/>
                </a:gs>
              </a:gsLst>
              <a:lin ang="0" scaled="0"/>
            </a:gradFill>
            <a:ln w="9525" cap="flat">
              <a:solidFill>
                <a:srgbClr val="000000"/>
              </a:solidFill>
              <a:prstDash val="solid"/>
              <a:round/>
            </a:ln>
            <a:effectLst/>
          </p:spPr>
          <p:txBody>
            <a:bodyPr wrap="square" lIns="0" tIns="0" rIns="0" bIns="0" numCol="1" anchor="ctr">
              <a:noAutofit/>
            </a:bodyPr>
            <a:lstStyle/>
            <a:p>
              <a:pPr lvl="0" algn="ctr">
                <a:defRPr sz="3000">
                  <a:latin typeface="Arial"/>
                  <a:ea typeface="Arial"/>
                  <a:cs typeface="Arial"/>
                  <a:sym typeface="Arial"/>
                </a:defRPr>
              </a:pPr>
            </a:p>
          </p:txBody>
        </p:sp>
        <p:sp>
          <p:nvSpPr>
            <p:cNvPr id="869" name="Shape 869"/>
            <p:cNvSpPr/>
            <p:nvPr/>
          </p:nvSpPr>
          <p:spPr>
            <a:xfrm>
              <a:off x="406399" y="214312"/>
              <a:ext cx="81281" cy="342901"/>
            </a:xfrm>
            <a:prstGeom prst="rect">
              <a:avLst/>
            </a:prstGeom>
            <a:noFill/>
            <a:ln w="9525" cap="flat">
              <a:solidFill>
                <a:srgbClr val="000000"/>
              </a:solidFill>
              <a:prstDash val="solid"/>
              <a:miter lim="800000"/>
            </a:ln>
            <a:effectLst/>
          </p:spPr>
          <p:txBody>
            <a:bodyPr wrap="square" lIns="0" tIns="0" rIns="0" bIns="0" numCol="1" anchor="ctr">
              <a:noAutofit/>
            </a:bodyPr>
            <a:lstStyle/>
            <a:p>
              <a:pPr lvl="0" algn="ctr">
                <a:defRPr sz="3000">
                  <a:latin typeface="Arial"/>
                  <a:ea typeface="Arial"/>
                  <a:cs typeface="Arial"/>
                  <a:sym typeface="Arial"/>
                </a:defRPr>
              </a:pPr>
            </a:p>
          </p:txBody>
        </p:sp>
        <p:sp>
          <p:nvSpPr>
            <p:cNvPr id="870" name="Shape 870"/>
            <p:cNvSpPr/>
            <p:nvPr/>
          </p:nvSpPr>
          <p:spPr>
            <a:xfrm>
              <a:off x="731520" y="214312"/>
              <a:ext cx="81281" cy="342901"/>
            </a:xfrm>
            <a:prstGeom prst="rect">
              <a:avLst/>
            </a:prstGeom>
            <a:noFill/>
            <a:ln w="9525" cap="flat">
              <a:solidFill>
                <a:srgbClr val="000000"/>
              </a:solidFill>
              <a:prstDash val="solid"/>
              <a:miter lim="800000"/>
            </a:ln>
            <a:effectLst/>
          </p:spPr>
          <p:txBody>
            <a:bodyPr wrap="square" lIns="0" tIns="0" rIns="0" bIns="0" numCol="1" anchor="ctr">
              <a:noAutofit/>
            </a:bodyPr>
            <a:lstStyle/>
            <a:p>
              <a:pPr lvl="0" algn="ctr">
                <a:defRPr sz="3000">
                  <a:latin typeface="Arial"/>
                  <a:ea typeface="Arial"/>
                  <a:cs typeface="Arial"/>
                  <a:sym typeface="Arial"/>
                </a:defRPr>
              </a:pPr>
            </a:p>
          </p:txBody>
        </p:sp>
      </p:grpSp>
      <p:sp>
        <p:nvSpPr>
          <p:cNvPr id="872" name="Shape 872"/>
          <p:cNvSpPr/>
          <p:nvPr/>
        </p:nvSpPr>
        <p:spPr>
          <a:xfrm>
            <a:off x="914206" y="5187303"/>
            <a:ext cx="451395"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t>LLL</a:t>
            </a:r>
          </a:p>
        </p:txBody>
      </p:sp>
      <p:sp>
        <p:nvSpPr>
          <p:cNvPr id="873" name="Shape 873"/>
          <p:cNvSpPr/>
          <p:nvPr/>
        </p:nvSpPr>
        <p:spPr>
          <a:xfrm>
            <a:off x="4090754" y="1386464"/>
            <a:ext cx="470705"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t>LTO</a:t>
            </a:r>
          </a:p>
        </p:txBody>
      </p:sp>
      <p:sp>
        <p:nvSpPr>
          <p:cNvPr id="874" name="Shape 874"/>
          <p:cNvSpPr/>
          <p:nvPr/>
        </p:nvSpPr>
        <p:spPr>
          <a:xfrm>
            <a:off x="1470025" y="178820"/>
            <a:ext cx="7543800" cy="4370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a:ea typeface="Arial"/>
                <a:cs typeface="Arial"/>
                <a:sym typeface="Arial"/>
              </a:defRPr>
            </a:lvl1pPr>
          </a:lstStyle>
          <a:p>
            <a:pPr lvl="0">
              <a:defRPr sz="1800"/>
            </a:pPr>
            <a:r>
              <a:rPr sz="2400"/>
              <a:t>The RND protein structure</a:t>
            </a:r>
          </a:p>
        </p:txBody>
      </p:sp>
      <p:sp>
        <p:nvSpPr>
          <p:cNvPr id="875" name="Shape 875"/>
          <p:cNvSpPr/>
          <p:nvPr/>
        </p:nvSpPr>
        <p:spPr>
          <a:xfrm>
            <a:off x="119785" y="932589"/>
            <a:ext cx="8870328" cy="1"/>
          </a:xfrm>
          <a:prstGeom prst="line">
            <a:avLst/>
          </a:prstGeom>
          <a:ln w="38100">
            <a:solidFill>
              <a:srgbClr val="9A9A9A"/>
            </a:solidFill>
            <a:round/>
          </a:ln>
        </p:spPr>
        <p:txBody>
          <a:bodyPr lIns="0" tIns="0" rIns="0" bIns="0"/>
          <a:lstStyle/>
          <a:p>
            <a:pPr lvl="0" defTabSz="457200">
              <a:defRPr sz="1200">
                <a:latin typeface="+mj-lt"/>
                <a:ea typeface="+mj-ea"/>
                <a:cs typeface="+mj-cs"/>
                <a:sym typeface="Helvetica"/>
              </a:defRPr>
            </a:pPr>
          </a:p>
        </p:txBody>
      </p:sp>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61" name="Group 61"/>
          <p:cNvGrpSpPr/>
          <p:nvPr/>
        </p:nvGrpSpPr>
        <p:grpSpPr>
          <a:xfrm>
            <a:off x="7766611" y="172830"/>
            <a:ext cx="1223500" cy="759903"/>
            <a:chOff x="0" y="0"/>
            <a:chExt cx="1223499" cy="759902"/>
          </a:xfrm>
        </p:grpSpPr>
        <p:pic>
          <p:nvPicPr>
            <p:cNvPr id="58" name="image5.png"/>
            <p:cNvPicPr/>
            <p:nvPr/>
          </p:nvPicPr>
          <p:blipFill>
            <a:blip r:embed="rId3">
              <a:extLst/>
            </a:blip>
            <a:stretch>
              <a:fillRect/>
            </a:stretch>
          </p:blipFill>
          <p:spPr>
            <a:xfrm>
              <a:off x="-1" y="104042"/>
              <a:ext cx="598066" cy="408865"/>
            </a:xfrm>
            <a:prstGeom prst="rect">
              <a:avLst/>
            </a:prstGeom>
            <a:ln w="12700" cap="flat">
              <a:noFill/>
              <a:miter lim="400000"/>
            </a:ln>
            <a:effectLst/>
          </p:spPr>
        </p:pic>
        <p:pic>
          <p:nvPicPr>
            <p:cNvPr id="59" name="image6.png"/>
            <p:cNvPicPr/>
            <p:nvPr/>
          </p:nvPicPr>
          <p:blipFill>
            <a:blip r:embed="rId4">
              <a:extLst/>
            </a:blip>
            <a:stretch>
              <a:fillRect/>
            </a:stretch>
          </p:blipFill>
          <p:spPr>
            <a:xfrm>
              <a:off x="717630" y="0"/>
              <a:ext cx="505869" cy="505869"/>
            </a:xfrm>
            <a:prstGeom prst="rect">
              <a:avLst/>
            </a:prstGeom>
            <a:ln w="12700" cap="flat">
              <a:noFill/>
              <a:miter lim="400000"/>
            </a:ln>
            <a:effectLst/>
          </p:spPr>
        </p:pic>
        <p:pic>
          <p:nvPicPr>
            <p:cNvPr id="60" name="image4.tif"/>
            <p:cNvPicPr/>
            <p:nvPr/>
          </p:nvPicPr>
          <p:blipFill>
            <a:blip r:embed="rId5">
              <a:extLst/>
            </a:blip>
            <a:stretch>
              <a:fillRect/>
            </a:stretch>
          </p:blipFill>
          <p:spPr>
            <a:xfrm>
              <a:off x="438362" y="376682"/>
              <a:ext cx="698008" cy="383221"/>
            </a:xfrm>
            <a:prstGeom prst="rect">
              <a:avLst/>
            </a:prstGeom>
            <a:ln w="12700" cap="flat">
              <a:noFill/>
              <a:miter lim="400000"/>
            </a:ln>
            <a:effectLst/>
          </p:spPr>
        </p:pic>
      </p:grpSp>
      <p:sp>
        <p:nvSpPr>
          <p:cNvPr id="62" name="Shape 62"/>
          <p:cNvSpPr/>
          <p:nvPr/>
        </p:nvSpPr>
        <p:spPr>
          <a:xfrm>
            <a:off x="5129919" y="1574041"/>
            <a:ext cx="3764132" cy="460329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p>
            <a:pPr lvl="0"/>
            <a:r>
              <a:rPr sz="2000">
                <a:solidFill>
                  <a:srgbClr val="002D99"/>
                </a:solidFill>
              </a:rPr>
              <a:t>Techniques</a:t>
            </a:r>
            <a:endParaRPr sz="3000">
              <a:latin typeface="Helvetica Neue Light"/>
              <a:ea typeface="Helvetica Neue Light"/>
              <a:cs typeface="Helvetica Neue Light"/>
              <a:sym typeface="Helvetica Neue Light"/>
            </a:endParaRPr>
          </a:p>
          <a:p>
            <a:pPr lvl="0"/>
            <a:r>
              <a:rPr sz="1600"/>
              <a:t> Biologie moléculaire</a:t>
            </a:r>
            <a:endParaRPr sz="1600">
              <a:latin typeface="Helvetica Neue Light"/>
              <a:ea typeface="Helvetica Neue Light"/>
              <a:cs typeface="Helvetica Neue Light"/>
              <a:sym typeface="Helvetica Neue Light"/>
            </a:endParaRPr>
          </a:p>
          <a:p>
            <a:pPr lvl="2" indent="179999"/>
            <a:r>
              <a:rPr sz="1600"/>
              <a:t>Production /purification de protéines </a:t>
            </a:r>
            <a:endParaRPr sz="3000">
              <a:latin typeface="Helvetica Neue Light"/>
              <a:ea typeface="Helvetica Neue Light"/>
              <a:cs typeface="Helvetica Neue Light"/>
              <a:sym typeface="Helvetica Neue Light"/>
            </a:endParaRPr>
          </a:p>
          <a:p>
            <a:pPr lvl="2" indent="179999"/>
            <a:r>
              <a:rPr sz="1600"/>
              <a:t>      (soluble et membranaire)</a:t>
            </a:r>
            <a:endParaRPr sz="3000">
              <a:latin typeface="Helvetica Neue Light"/>
              <a:ea typeface="Helvetica Neue Light"/>
              <a:cs typeface="Helvetica Neue Light"/>
              <a:sym typeface="Helvetica Neue Light"/>
            </a:endParaRPr>
          </a:p>
          <a:p>
            <a:pPr lvl="2" indent="179999"/>
            <a:endParaRPr sz="1600">
              <a:latin typeface="Helvetica Neue Light"/>
              <a:ea typeface="Helvetica Neue Light"/>
              <a:cs typeface="Helvetica Neue Light"/>
              <a:sym typeface="Helvetica Neue Light"/>
            </a:endParaRPr>
          </a:p>
          <a:p>
            <a:pPr lvl="2" indent="44450"/>
            <a:r>
              <a:rPr sz="1600"/>
              <a:t>Biochimie</a:t>
            </a:r>
            <a:endParaRPr sz="1600">
              <a:latin typeface="Helvetica Neue Light"/>
              <a:ea typeface="Helvetica Neue Light"/>
              <a:cs typeface="Helvetica Neue Light"/>
              <a:sym typeface="Helvetica Neue Light"/>
            </a:endParaRPr>
          </a:p>
          <a:p>
            <a:pPr lvl="1" indent="179999"/>
            <a:r>
              <a:rPr sz="1600"/>
              <a:t>Biochimie de l</a:t>
            </a:r>
            <a:r>
              <a:rPr sz="1600"/>
              <a:t>’</a:t>
            </a:r>
            <a:r>
              <a:rPr sz="1600"/>
              <a:t>ARN</a:t>
            </a:r>
            <a:endParaRPr sz="1600">
              <a:latin typeface="Helvetica Neue Light"/>
              <a:ea typeface="Helvetica Neue Light"/>
              <a:cs typeface="Helvetica Neue Light"/>
              <a:sym typeface="Helvetica Neue Light"/>
            </a:endParaRPr>
          </a:p>
          <a:p>
            <a:pPr lvl="1" indent="179999"/>
            <a:r>
              <a:rPr sz="1600"/>
              <a:t>Synthèse de peptides</a:t>
            </a:r>
            <a:endParaRPr sz="3000">
              <a:latin typeface="Helvetica Neue Light"/>
              <a:ea typeface="Helvetica Neue Light"/>
              <a:cs typeface="Helvetica Neue Light"/>
              <a:sym typeface="Helvetica Neue Light"/>
            </a:endParaRPr>
          </a:p>
          <a:p>
            <a:pPr lvl="1" indent="179999"/>
            <a:endParaRPr sz="1600">
              <a:latin typeface="Helvetica Neue Light"/>
              <a:ea typeface="Helvetica Neue Light"/>
              <a:cs typeface="Helvetica Neue Light"/>
              <a:sym typeface="Helvetica Neue Light"/>
            </a:endParaRPr>
          </a:p>
          <a:p>
            <a:pPr lvl="0"/>
            <a:r>
              <a:rPr sz="1600"/>
              <a:t> Biologie structurale</a:t>
            </a:r>
            <a:endParaRPr sz="1600">
              <a:latin typeface="Helvetica Neue Light"/>
              <a:ea typeface="Helvetica Neue Light"/>
              <a:cs typeface="Helvetica Neue Light"/>
              <a:sym typeface="Helvetica Neue Light"/>
            </a:endParaRPr>
          </a:p>
          <a:p>
            <a:pPr lvl="1" indent="179999"/>
            <a:r>
              <a:rPr sz="1600"/>
              <a:t>Cristallographie aux rayons X /</a:t>
            </a:r>
            <a:endParaRPr sz="3000">
              <a:latin typeface="Helvetica Neue Light"/>
              <a:ea typeface="Helvetica Neue Light"/>
              <a:cs typeface="Helvetica Neue Light"/>
              <a:sym typeface="Helvetica Neue Light"/>
            </a:endParaRPr>
          </a:p>
          <a:p>
            <a:pPr lvl="1" indent="179999"/>
            <a:r>
              <a:rPr sz="1600"/>
              <a:t> RMN / SAXS / Shape (2D)</a:t>
            </a:r>
            <a:endParaRPr sz="1600">
              <a:latin typeface="Helvetica Neue Light"/>
              <a:ea typeface="Helvetica Neue Light"/>
              <a:cs typeface="Helvetica Neue Light"/>
              <a:sym typeface="Helvetica Neue Light"/>
            </a:endParaRPr>
          </a:p>
          <a:p>
            <a:pPr lvl="1" indent="179999"/>
            <a:r>
              <a:rPr sz="1600"/>
              <a:t>Criblage de petites molécules (RMN)</a:t>
            </a:r>
            <a:endParaRPr sz="1600">
              <a:latin typeface="Helvetica Neue Light"/>
              <a:ea typeface="Helvetica Neue Light"/>
              <a:cs typeface="Helvetica Neue Light"/>
              <a:sym typeface="Helvetica Neue Light"/>
            </a:endParaRPr>
          </a:p>
          <a:p>
            <a:pPr lvl="1" indent="179999"/>
            <a:r>
              <a:rPr sz="1600"/>
              <a:t>Modélisation moléculaire</a:t>
            </a:r>
            <a:endParaRPr sz="1600">
              <a:latin typeface="Helvetica Neue Light"/>
              <a:ea typeface="Helvetica Neue Light"/>
              <a:cs typeface="Helvetica Neue Light"/>
              <a:sym typeface="Helvetica Neue Light"/>
            </a:endParaRPr>
          </a:p>
          <a:p>
            <a:pPr lvl="1" indent="179999"/>
            <a:endParaRPr sz="1600">
              <a:latin typeface="Helvetica Neue Light"/>
              <a:ea typeface="Helvetica Neue Light"/>
              <a:cs typeface="Helvetica Neue Light"/>
              <a:sym typeface="Helvetica Neue Light"/>
            </a:endParaRPr>
          </a:p>
          <a:p>
            <a:pPr lvl="0"/>
            <a:r>
              <a:rPr sz="1600"/>
              <a:t> Biophysique </a:t>
            </a:r>
            <a:endParaRPr sz="3000">
              <a:latin typeface="Helvetica Neue Light"/>
              <a:ea typeface="Helvetica Neue Light"/>
              <a:cs typeface="Helvetica Neue Light"/>
              <a:sym typeface="Helvetica Neue Light"/>
            </a:endParaRPr>
          </a:p>
          <a:p>
            <a:pPr lvl="1" indent="179999"/>
            <a:r>
              <a:rPr sz="1600"/>
              <a:t>Fluorescence </a:t>
            </a:r>
            <a:endParaRPr sz="1600">
              <a:latin typeface="Helvetica Neue Light"/>
              <a:ea typeface="Helvetica Neue Light"/>
              <a:cs typeface="Helvetica Neue Light"/>
              <a:sym typeface="Helvetica Neue Light"/>
            </a:endParaRPr>
          </a:p>
          <a:p>
            <a:pPr lvl="1" indent="179999"/>
            <a:r>
              <a:rPr sz="1600"/>
              <a:t>Isothermal titration calorimetry</a:t>
            </a:r>
            <a:r>
              <a:rPr sz="1600">
                <a:latin typeface="Helvetica Neue Light"/>
                <a:ea typeface="Helvetica Neue Light"/>
                <a:cs typeface="Helvetica Neue Light"/>
                <a:sym typeface="Helvetica Neue Light"/>
              </a:rPr>
              <a:t> (</a:t>
            </a:r>
            <a:r>
              <a:rPr sz="1600"/>
              <a:t>ITC) </a:t>
            </a:r>
            <a:endParaRPr sz="1600">
              <a:latin typeface="Helvetica Neue Light"/>
              <a:ea typeface="Helvetica Neue Light"/>
              <a:cs typeface="Helvetica Neue Light"/>
              <a:sym typeface="Helvetica Neue Light"/>
            </a:endParaRPr>
          </a:p>
          <a:p>
            <a:pPr lvl="1" indent="179999"/>
            <a:r>
              <a:rPr sz="1600"/>
              <a:t>Dichroïsme circulaire (CD)</a:t>
            </a:r>
          </a:p>
        </p:txBody>
      </p:sp>
      <p:sp>
        <p:nvSpPr>
          <p:cNvPr id="63" name="Shape 63"/>
          <p:cNvSpPr/>
          <p:nvPr/>
        </p:nvSpPr>
        <p:spPr>
          <a:xfrm>
            <a:off x="2745110" y="4075395"/>
            <a:ext cx="1731502" cy="1257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p>
            <a:pPr lvl="0"/>
            <a:r>
              <a:rPr sz="2000">
                <a:solidFill>
                  <a:srgbClr val="002D99"/>
                </a:solidFill>
              </a:rPr>
              <a:t>Objets</a:t>
            </a:r>
            <a:endParaRPr sz="2000">
              <a:solidFill>
                <a:srgbClr val="002D99"/>
              </a:solidFill>
              <a:latin typeface="Helvetica Neue Light"/>
              <a:ea typeface="Helvetica Neue Light"/>
              <a:cs typeface="Helvetica Neue Light"/>
              <a:sym typeface="Helvetica Neue Light"/>
            </a:endParaRPr>
          </a:p>
          <a:p>
            <a:pPr lvl="0"/>
            <a:r>
              <a:rPr sz="1600"/>
              <a:t> ARN </a:t>
            </a:r>
            <a:endParaRPr sz="3000">
              <a:latin typeface="Helvetica Neue Light"/>
              <a:ea typeface="Helvetica Neue Light"/>
              <a:cs typeface="Helvetica Neue Light"/>
              <a:sym typeface="Helvetica Neue Light"/>
            </a:endParaRPr>
          </a:p>
          <a:p>
            <a:pPr lvl="0"/>
            <a:r>
              <a:rPr sz="1600"/>
              <a:t> Protéines</a:t>
            </a:r>
            <a:endParaRPr sz="1600">
              <a:latin typeface="Helvetica Neue Light"/>
              <a:ea typeface="Helvetica Neue Light"/>
              <a:cs typeface="Helvetica Neue Light"/>
              <a:sym typeface="Helvetica Neue Light"/>
            </a:endParaRPr>
          </a:p>
          <a:p>
            <a:pPr lvl="0"/>
            <a:r>
              <a:rPr sz="1600"/>
              <a:t> Petites molécules</a:t>
            </a:r>
            <a:endParaRPr sz="1600">
              <a:latin typeface="Helvetica Neue Light"/>
              <a:ea typeface="Helvetica Neue Light"/>
              <a:cs typeface="Helvetica Neue Light"/>
              <a:sym typeface="Helvetica Neue Light"/>
            </a:endParaRPr>
          </a:p>
          <a:p>
            <a:pPr lvl="0"/>
            <a:r>
              <a:rPr sz="1600"/>
              <a:t> Complexes</a:t>
            </a:r>
          </a:p>
        </p:txBody>
      </p:sp>
      <p:sp>
        <p:nvSpPr>
          <p:cNvPr id="64" name="Shape 64"/>
          <p:cNvSpPr/>
          <p:nvPr/>
        </p:nvSpPr>
        <p:spPr>
          <a:xfrm>
            <a:off x="2745110" y="2092495"/>
            <a:ext cx="2003461" cy="1498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p>
            <a:pPr lvl="0"/>
            <a:r>
              <a:rPr sz="2000">
                <a:solidFill>
                  <a:srgbClr val="002D99"/>
                </a:solidFill>
              </a:rPr>
              <a:t>Thématiques</a:t>
            </a:r>
            <a:endParaRPr sz="2000">
              <a:solidFill>
                <a:srgbClr val="002D99"/>
              </a:solidFill>
              <a:latin typeface="Helvetica Neue Light"/>
              <a:ea typeface="Helvetica Neue Light"/>
              <a:cs typeface="Helvetica Neue Light"/>
              <a:sym typeface="Helvetica Neue Light"/>
            </a:endParaRPr>
          </a:p>
          <a:p>
            <a:pPr lvl="0"/>
            <a:r>
              <a:rPr sz="1600"/>
              <a:t>Maladies infectieuses</a:t>
            </a:r>
            <a:endParaRPr sz="1600">
              <a:latin typeface="Helvetica Neue Light"/>
              <a:ea typeface="Helvetica Neue Light"/>
              <a:cs typeface="Helvetica Neue Light"/>
              <a:sym typeface="Helvetica Neue Light"/>
            </a:endParaRPr>
          </a:p>
          <a:p>
            <a:pPr lvl="0"/>
            <a:r>
              <a:rPr sz="1600"/>
              <a:t>VIH</a:t>
            </a:r>
            <a:endParaRPr sz="3000">
              <a:latin typeface="Helvetica Neue Light"/>
              <a:ea typeface="Helvetica Neue Light"/>
              <a:cs typeface="Helvetica Neue Light"/>
              <a:sym typeface="Helvetica Neue Light"/>
            </a:endParaRPr>
          </a:p>
          <a:p>
            <a:pPr lvl="0"/>
            <a:r>
              <a:rPr sz="1600"/>
              <a:t>Cancer</a:t>
            </a:r>
            <a:endParaRPr sz="3000">
              <a:latin typeface="Helvetica Neue Light"/>
              <a:ea typeface="Helvetica Neue Light"/>
              <a:cs typeface="Helvetica Neue Light"/>
              <a:sym typeface="Helvetica Neue Light"/>
            </a:endParaRPr>
          </a:p>
          <a:p>
            <a:pPr lvl="0"/>
            <a:r>
              <a:rPr sz="1600"/>
              <a:t>Ribosome</a:t>
            </a:r>
            <a:endParaRPr sz="1600">
              <a:latin typeface="Helvetica Neue Light"/>
              <a:ea typeface="Helvetica Neue Light"/>
              <a:cs typeface="Helvetica Neue Light"/>
              <a:sym typeface="Helvetica Neue Light"/>
            </a:endParaRPr>
          </a:p>
          <a:p>
            <a:pPr lvl="0"/>
            <a:r>
              <a:rPr sz="1600"/>
              <a:t>Signalisation</a:t>
            </a:r>
          </a:p>
        </p:txBody>
      </p:sp>
      <p:sp>
        <p:nvSpPr>
          <p:cNvPr id="65" name="Shape 65"/>
          <p:cNvSpPr/>
          <p:nvPr/>
        </p:nvSpPr>
        <p:spPr>
          <a:xfrm>
            <a:off x="169664" y="1312663"/>
            <a:ext cx="2089548" cy="991196"/>
          </a:xfrm>
          <a:prstGeom prst="roundRect">
            <a:avLst>
              <a:gd name="adj" fmla="val 13509"/>
            </a:avLst>
          </a:prstGeom>
          <a:gradFill>
            <a:gsLst>
              <a:gs pos="0">
                <a:srgbClr val="FF4E00"/>
              </a:gs>
              <a:gs pos="100000">
                <a:srgbClr val="FFF7F3"/>
              </a:gs>
            </a:gsLst>
            <a:lin ang="4500000"/>
          </a:gradFill>
          <a:ln w="25400">
            <a:solidFill/>
            <a:miter/>
          </a:ln>
          <a:effectLst>
            <a:outerShdw sx="100000" sy="100000" kx="0" ky="0" algn="b" rotWithShape="0" blurRad="127000" dist="76199" dir="2700000">
              <a:srgbClr val="E7E6E6">
                <a:alpha val="75000"/>
              </a:srgbClr>
            </a:outerShdw>
          </a:effectLst>
        </p:spPr>
        <p:txBody>
          <a:bodyPr lIns="0" tIns="0" rIns="0" bIns="0"/>
          <a:lstStyle/>
          <a:p>
            <a:pPr lvl="0" algn="ctr">
              <a:defRPr sz="1400"/>
            </a:pPr>
          </a:p>
        </p:txBody>
      </p:sp>
      <p:sp>
        <p:nvSpPr>
          <p:cNvPr id="66" name="Shape 66"/>
          <p:cNvSpPr/>
          <p:nvPr/>
        </p:nvSpPr>
        <p:spPr>
          <a:xfrm>
            <a:off x="169664" y="2384226"/>
            <a:ext cx="2089548" cy="991196"/>
          </a:xfrm>
          <a:prstGeom prst="roundRect">
            <a:avLst>
              <a:gd name="adj" fmla="val 13509"/>
            </a:avLst>
          </a:prstGeom>
          <a:gradFill>
            <a:gsLst>
              <a:gs pos="0">
                <a:srgbClr val="FF4E00"/>
              </a:gs>
              <a:gs pos="100000">
                <a:srgbClr val="FFF7F3"/>
              </a:gs>
            </a:gsLst>
            <a:lin ang="4500000"/>
          </a:gradFill>
          <a:ln w="25400">
            <a:solidFill/>
            <a:miter/>
          </a:ln>
          <a:effectLst>
            <a:outerShdw sx="100000" sy="100000" kx="0" ky="0" algn="b" rotWithShape="0" blurRad="127000" dist="76199" dir="2700000">
              <a:srgbClr val="E7E6E6">
                <a:alpha val="75000"/>
              </a:srgbClr>
            </a:outerShdw>
          </a:effectLst>
        </p:spPr>
        <p:txBody>
          <a:bodyPr lIns="0" tIns="0" rIns="0" bIns="0"/>
          <a:lstStyle/>
          <a:p>
            <a:pPr lvl="0" algn="ctr">
              <a:defRPr sz="1400"/>
            </a:pPr>
          </a:p>
        </p:txBody>
      </p:sp>
      <p:sp>
        <p:nvSpPr>
          <p:cNvPr id="67" name="Shape 67"/>
          <p:cNvSpPr/>
          <p:nvPr/>
        </p:nvSpPr>
        <p:spPr>
          <a:xfrm>
            <a:off x="169664" y="3455789"/>
            <a:ext cx="2089548" cy="991196"/>
          </a:xfrm>
          <a:prstGeom prst="roundRect">
            <a:avLst>
              <a:gd name="adj" fmla="val 13509"/>
            </a:avLst>
          </a:prstGeom>
          <a:gradFill>
            <a:gsLst>
              <a:gs pos="0">
                <a:srgbClr val="FF4E00"/>
              </a:gs>
              <a:gs pos="100000">
                <a:srgbClr val="FFF7F3"/>
              </a:gs>
            </a:gsLst>
            <a:lin ang="4500000"/>
          </a:gradFill>
          <a:ln w="25400">
            <a:solidFill/>
            <a:miter/>
          </a:ln>
          <a:effectLst>
            <a:outerShdw sx="100000" sy="100000" kx="0" ky="0" algn="b" rotWithShape="0" blurRad="127000" dist="76199" dir="2700000">
              <a:srgbClr val="E7E6E6">
                <a:alpha val="75000"/>
              </a:srgbClr>
            </a:outerShdw>
          </a:effectLst>
        </p:spPr>
        <p:txBody>
          <a:bodyPr lIns="0" tIns="0" rIns="0" bIns="0"/>
          <a:lstStyle/>
          <a:p>
            <a:pPr lvl="0" algn="ctr">
              <a:defRPr sz="1400"/>
            </a:pPr>
          </a:p>
        </p:txBody>
      </p:sp>
      <p:sp>
        <p:nvSpPr>
          <p:cNvPr id="68" name="Shape 68"/>
          <p:cNvSpPr/>
          <p:nvPr/>
        </p:nvSpPr>
        <p:spPr>
          <a:xfrm>
            <a:off x="169664" y="4527351"/>
            <a:ext cx="2089548" cy="991196"/>
          </a:xfrm>
          <a:prstGeom prst="roundRect">
            <a:avLst>
              <a:gd name="adj" fmla="val 13509"/>
            </a:avLst>
          </a:prstGeom>
          <a:gradFill>
            <a:gsLst>
              <a:gs pos="0">
                <a:srgbClr val="FF4E00"/>
              </a:gs>
              <a:gs pos="100000">
                <a:srgbClr val="FFF7F3"/>
              </a:gs>
            </a:gsLst>
            <a:lin ang="4500000"/>
          </a:gradFill>
          <a:ln w="25400">
            <a:solidFill/>
            <a:miter/>
          </a:ln>
          <a:effectLst>
            <a:outerShdw sx="100000" sy="100000" kx="0" ky="0" algn="b" rotWithShape="0" blurRad="127000" dist="76199" dir="2700000">
              <a:srgbClr val="E7E6E6">
                <a:alpha val="75000"/>
              </a:srgbClr>
            </a:outerShdw>
          </a:effectLst>
        </p:spPr>
        <p:txBody>
          <a:bodyPr lIns="0" tIns="0" rIns="0" bIns="0"/>
          <a:lstStyle/>
          <a:p>
            <a:pPr lvl="0" algn="ctr">
              <a:defRPr sz="1400"/>
            </a:pPr>
          </a:p>
        </p:txBody>
      </p:sp>
      <p:sp>
        <p:nvSpPr>
          <p:cNvPr id="69" name="Shape 69"/>
          <p:cNvSpPr/>
          <p:nvPr/>
        </p:nvSpPr>
        <p:spPr>
          <a:xfrm>
            <a:off x="169664" y="5598914"/>
            <a:ext cx="2089548" cy="991196"/>
          </a:xfrm>
          <a:prstGeom prst="roundRect">
            <a:avLst>
              <a:gd name="adj" fmla="val 13509"/>
            </a:avLst>
          </a:prstGeom>
          <a:gradFill>
            <a:gsLst>
              <a:gs pos="0">
                <a:srgbClr val="FF4E00"/>
              </a:gs>
              <a:gs pos="100000">
                <a:srgbClr val="FFF7F3"/>
              </a:gs>
            </a:gsLst>
            <a:lin ang="4500000"/>
          </a:gradFill>
          <a:ln w="25400">
            <a:solidFill/>
            <a:miter/>
          </a:ln>
          <a:effectLst>
            <a:outerShdw sx="100000" sy="100000" kx="0" ky="0" algn="b" rotWithShape="0" blurRad="127000" dist="76199" dir="2700000">
              <a:srgbClr val="E7E6E6">
                <a:alpha val="75000"/>
              </a:srgbClr>
            </a:outerShdw>
          </a:effectLst>
        </p:spPr>
        <p:txBody>
          <a:bodyPr lIns="0" tIns="0" rIns="0" bIns="0"/>
          <a:lstStyle/>
          <a:p>
            <a:pPr lvl="0" algn="ctr">
              <a:defRPr sz="1400"/>
            </a:pPr>
          </a:p>
        </p:txBody>
      </p:sp>
      <p:sp>
        <p:nvSpPr>
          <p:cNvPr id="70" name="Shape 70"/>
          <p:cNvSpPr/>
          <p:nvPr/>
        </p:nvSpPr>
        <p:spPr>
          <a:xfrm>
            <a:off x="132726" y="4635072"/>
            <a:ext cx="2157843" cy="88347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p>
            <a:pPr lvl="0" algn="ctr"/>
            <a:r>
              <a:rPr sz="1500"/>
              <a:t>Cristallographie des</a:t>
            </a:r>
            <a:endParaRPr sz="3000">
              <a:latin typeface="Helvetica Neue Light"/>
              <a:ea typeface="Helvetica Neue Light"/>
              <a:cs typeface="Helvetica Neue Light"/>
              <a:sym typeface="Helvetica Neue Light"/>
            </a:endParaRPr>
          </a:p>
          <a:p>
            <a:pPr lvl="0" algn="ctr"/>
            <a:r>
              <a:rPr sz="1500"/>
              <a:t>complexes moléculaires</a:t>
            </a:r>
            <a:endParaRPr sz="3000">
              <a:latin typeface="Helvetica Neue Light"/>
              <a:ea typeface="Helvetica Neue Light"/>
              <a:cs typeface="Helvetica Neue Light"/>
              <a:sym typeface="Helvetica Neue Light"/>
            </a:endParaRPr>
          </a:p>
          <a:p>
            <a:pPr lvl="0" algn="ctr"/>
            <a:endParaRPr sz="1500">
              <a:latin typeface="Helvetica Neue Light"/>
              <a:ea typeface="Helvetica Neue Light"/>
              <a:cs typeface="Helvetica Neue Light"/>
              <a:sym typeface="Helvetica Neue Light"/>
            </a:endParaRPr>
          </a:p>
        </p:txBody>
      </p:sp>
      <p:sp>
        <p:nvSpPr>
          <p:cNvPr id="71" name="Shape 71"/>
          <p:cNvSpPr/>
          <p:nvPr/>
        </p:nvSpPr>
        <p:spPr>
          <a:xfrm>
            <a:off x="604496" y="5240141"/>
            <a:ext cx="1214303" cy="215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ctr">
              <a:defRPr i="1" sz="1500"/>
            </a:lvl1pPr>
          </a:lstStyle>
          <a:p>
            <a:pPr lvl="0">
              <a:defRPr i="0" sz="1800"/>
            </a:pPr>
            <a:r>
              <a:rPr i="1" sz="1500"/>
              <a:t>Pr. N. Leulliot</a:t>
            </a:r>
          </a:p>
        </p:txBody>
      </p:sp>
      <p:sp>
        <p:nvSpPr>
          <p:cNvPr id="72" name="Shape 72"/>
          <p:cNvSpPr/>
          <p:nvPr/>
        </p:nvSpPr>
        <p:spPr>
          <a:xfrm>
            <a:off x="70322" y="1420160"/>
            <a:ext cx="2282651" cy="65487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ctr"/>
            <a:r>
              <a:rPr sz="1500"/>
              <a:t>Signalisation et </a:t>
            </a:r>
            <a:endParaRPr sz="3000">
              <a:latin typeface="Helvetica Neue Light"/>
              <a:ea typeface="Helvetica Neue Light"/>
              <a:cs typeface="Helvetica Neue Light"/>
              <a:sym typeface="Helvetica Neue Light"/>
            </a:endParaRPr>
          </a:p>
          <a:p>
            <a:pPr lvl="0" algn="ctr"/>
            <a:r>
              <a:rPr sz="1500"/>
              <a:t>transport membranaire</a:t>
            </a:r>
            <a:endParaRPr sz="1500">
              <a:latin typeface="Helvetica Neue Light"/>
              <a:ea typeface="Helvetica Neue Light"/>
              <a:cs typeface="Helvetica Neue Light"/>
              <a:sym typeface="Helvetica Neue Light"/>
            </a:endParaRPr>
          </a:p>
        </p:txBody>
      </p:sp>
      <p:sp>
        <p:nvSpPr>
          <p:cNvPr id="73" name="Shape 73"/>
          <p:cNvSpPr/>
          <p:nvPr/>
        </p:nvSpPr>
        <p:spPr>
          <a:xfrm>
            <a:off x="538572" y="1745234"/>
            <a:ext cx="1346151" cy="662433"/>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ctr">
              <a:defRPr i="1" sz="1500"/>
            </a:lvl1pPr>
          </a:lstStyle>
          <a:p>
            <a:pPr lvl="0">
              <a:defRPr i="0" sz="1800"/>
            </a:pPr>
            <a:r>
              <a:rPr i="1" sz="1500"/>
              <a:t>I. Broutin</a:t>
            </a:r>
            <a:endParaRPr sz="3000">
              <a:latin typeface="Helvetica Neue Light"/>
              <a:ea typeface="Helvetica Neue Light"/>
              <a:cs typeface="Helvetica Neue Light"/>
              <a:sym typeface="Helvetica Neue Light"/>
            </a:endParaRPr>
          </a:p>
        </p:txBody>
      </p:sp>
      <p:sp>
        <p:nvSpPr>
          <p:cNvPr id="74" name="Shape 74"/>
          <p:cNvSpPr/>
          <p:nvPr/>
        </p:nvSpPr>
        <p:spPr>
          <a:xfrm>
            <a:off x="355513" y="2532199"/>
            <a:ext cx="1712268" cy="431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ctr"/>
            <a:r>
              <a:rPr sz="1500"/>
              <a:t>RNA interactions</a:t>
            </a:r>
            <a:endParaRPr sz="3000">
              <a:latin typeface="Helvetica Neue Light"/>
              <a:ea typeface="Helvetica Neue Light"/>
              <a:cs typeface="Helvetica Neue Light"/>
              <a:sym typeface="Helvetica Neue Light"/>
            </a:endParaRPr>
          </a:p>
          <a:p>
            <a:pPr lvl="0" algn="ctr"/>
            <a:r>
              <a:rPr sz="1500"/>
              <a:t>RMN</a:t>
            </a:r>
          </a:p>
        </p:txBody>
      </p:sp>
      <p:sp>
        <p:nvSpPr>
          <p:cNvPr id="75" name="Shape 75"/>
          <p:cNvSpPr/>
          <p:nvPr/>
        </p:nvSpPr>
        <p:spPr>
          <a:xfrm>
            <a:off x="766278" y="2915023"/>
            <a:ext cx="890738" cy="662433"/>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ctr">
              <a:defRPr i="1" sz="1500"/>
            </a:lvl1pPr>
          </a:lstStyle>
          <a:p>
            <a:pPr lvl="0">
              <a:defRPr i="0" sz="1800"/>
            </a:pPr>
            <a:r>
              <a:rPr i="1" sz="1500"/>
              <a:t>C. Tisné</a:t>
            </a:r>
            <a:endParaRPr sz="3000">
              <a:latin typeface="Helvetica Neue Light"/>
              <a:ea typeface="Helvetica Neue Light"/>
              <a:cs typeface="Helvetica Neue Light"/>
              <a:sym typeface="Helvetica Neue Light"/>
            </a:endParaRPr>
          </a:p>
        </p:txBody>
      </p:sp>
      <p:sp>
        <p:nvSpPr>
          <p:cNvPr id="76" name="Shape 76"/>
          <p:cNvSpPr/>
          <p:nvPr/>
        </p:nvSpPr>
        <p:spPr>
          <a:xfrm>
            <a:off x="149013" y="3558182"/>
            <a:ext cx="2125268" cy="647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ctr"/>
            <a:r>
              <a:rPr sz="1500"/>
              <a:t>initiation </a:t>
            </a:r>
            <a:endParaRPr sz="3000">
              <a:latin typeface="Helvetica Neue Light"/>
              <a:ea typeface="Helvetica Neue Light"/>
              <a:cs typeface="Helvetica Neue Light"/>
              <a:sym typeface="Helvetica Neue Light"/>
            </a:endParaRPr>
          </a:p>
          <a:p>
            <a:pPr lvl="0" algn="ctr"/>
            <a:r>
              <a:rPr sz="1500"/>
              <a:t>de la traduction </a:t>
            </a:r>
            <a:endParaRPr sz="3000">
              <a:latin typeface="Helvetica Neue Light"/>
              <a:ea typeface="Helvetica Neue Light"/>
              <a:cs typeface="Helvetica Neue Light"/>
              <a:sym typeface="Helvetica Neue Light"/>
            </a:endParaRPr>
          </a:p>
          <a:p>
            <a:pPr lvl="0" algn="ctr"/>
            <a:r>
              <a:rPr sz="1500"/>
              <a:t>VIH</a:t>
            </a:r>
          </a:p>
        </p:txBody>
      </p:sp>
      <p:sp>
        <p:nvSpPr>
          <p:cNvPr id="77" name="Shape 77"/>
          <p:cNvSpPr/>
          <p:nvPr/>
        </p:nvSpPr>
        <p:spPr>
          <a:xfrm>
            <a:off x="740488" y="4240016"/>
            <a:ext cx="942319" cy="215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ctr">
              <a:defRPr i="1" sz="1500"/>
            </a:lvl1pPr>
          </a:lstStyle>
          <a:p>
            <a:pPr lvl="0">
              <a:defRPr i="0" sz="1800"/>
            </a:pPr>
            <a:r>
              <a:rPr i="1" sz="1500"/>
              <a:t>B. Sargueil</a:t>
            </a:r>
          </a:p>
        </p:txBody>
      </p:sp>
      <p:sp>
        <p:nvSpPr>
          <p:cNvPr id="78" name="Shape 78"/>
          <p:cNvSpPr/>
          <p:nvPr/>
        </p:nvSpPr>
        <p:spPr>
          <a:xfrm>
            <a:off x="156585" y="5691733"/>
            <a:ext cx="2110125" cy="431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p>
            <a:pPr lvl="0" algn="ctr"/>
            <a:r>
              <a:rPr sz="1500"/>
              <a:t>Structure des Protéines</a:t>
            </a:r>
            <a:endParaRPr sz="3000">
              <a:latin typeface="Helvetica Neue Light"/>
              <a:ea typeface="Helvetica Neue Light"/>
              <a:cs typeface="Helvetica Neue Light"/>
              <a:sym typeface="Helvetica Neue Light"/>
            </a:endParaRPr>
          </a:p>
          <a:p>
            <a:pPr lvl="0" algn="ctr"/>
            <a:r>
              <a:rPr sz="1500"/>
              <a:t>Virales par RMN</a:t>
            </a:r>
          </a:p>
        </p:txBody>
      </p:sp>
      <p:sp>
        <p:nvSpPr>
          <p:cNvPr id="79" name="Shape 79"/>
          <p:cNvSpPr/>
          <p:nvPr/>
        </p:nvSpPr>
        <p:spPr>
          <a:xfrm>
            <a:off x="768114" y="6278216"/>
            <a:ext cx="887067" cy="215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ctr">
              <a:defRPr i="1" sz="1500"/>
            </a:lvl1pPr>
          </a:lstStyle>
          <a:p>
            <a:pPr lvl="0">
              <a:defRPr i="0" sz="1800"/>
            </a:pPr>
            <a:r>
              <a:rPr i="1" sz="1500"/>
              <a:t>S. Bouaziz</a:t>
            </a:r>
          </a:p>
        </p:txBody>
      </p:sp>
      <p:sp>
        <p:nvSpPr>
          <p:cNvPr id="80" name="Shape 80"/>
          <p:cNvSpPr/>
          <p:nvPr>
            <p:ph type="title"/>
          </p:nvPr>
        </p:nvSpPr>
        <p:spPr>
          <a:xfrm>
            <a:off x="1084743" y="266897"/>
            <a:ext cx="6376837" cy="634009"/>
          </a:xfrm>
          <a:prstGeom prst="rect">
            <a:avLst/>
          </a:prstGeom>
        </p:spPr>
        <p:txBody>
          <a:bodyPr/>
          <a:lstStyle>
            <a:lvl1pPr>
              <a:defRPr sz="2400">
                <a:latin typeface="Calibri"/>
                <a:ea typeface="Calibri"/>
                <a:cs typeface="Calibri"/>
                <a:sym typeface="Calibri"/>
              </a:defRPr>
            </a:lvl1pPr>
          </a:lstStyle>
          <a:p>
            <a:pPr lvl="0">
              <a:defRPr sz="1800"/>
            </a:pPr>
            <a:r>
              <a:rPr sz="2400"/>
              <a:t>Thèmes de Recherche et Techniques</a:t>
            </a:r>
          </a:p>
        </p:txBody>
      </p:sp>
      <p:grpSp>
        <p:nvGrpSpPr>
          <p:cNvPr id="83" name="Group 83"/>
          <p:cNvGrpSpPr/>
          <p:nvPr/>
        </p:nvGrpSpPr>
        <p:grpSpPr>
          <a:xfrm>
            <a:off x="119784" y="63595"/>
            <a:ext cx="854747" cy="852018"/>
            <a:chOff x="0" y="0"/>
            <a:chExt cx="854745" cy="852016"/>
          </a:xfrm>
        </p:grpSpPr>
        <p:pic>
          <p:nvPicPr>
            <p:cNvPr id="81" name="image7.gif" descr="url.gif"/>
            <p:cNvPicPr/>
            <p:nvPr/>
          </p:nvPicPr>
          <p:blipFill>
            <a:blip r:embed="rId6">
              <a:extLst/>
            </a:blip>
            <a:stretch>
              <a:fillRect/>
            </a:stretch>
          </p:blipFill>
          <p:spPr>
            <a:xfrm>
              <a:off x="0" y="0"/>
              <a:ext cx="854746" cy="852017"/>
            </a:xfrm>
            <a:prstGeom prst="rect">
              <a:avLst/>
            </a:prstGeom>
            <a:ln w="12700" cap="flat">
              <a:noFill/>
              <a:miter lim="400000"/>
            </a:ln>
            <a:effectLst/>
          </p:spPr>
        </p:pic>
        <p:pic>
          <p:nvPicPr>
            <p:cNvPr id="82" name="image8.png"/>
            <p:cNvPicPr/>
            <p:nvPr/>
          </p:nvPicPr>
          <p:blipFill>
            <a:blip r:embed="rId7">
              <a:extLst/>
            </a:blip>
            <a:stretch>
              <a:fillRect/>
            </a:stretch>
          </p:blipFill>
          <p:spPr>
            <a:xfrm>
              <a:off x="318209" y="249080"/>
              <a:ext cx="245695" cy="359857"/>
            </a:xfrm>
            <a:prstGeom prst="rect">
              <a:avLst/>
            </a:prstGeom>
            <a:ln w="12700" cap="flat">
              <a:noFill/>
              <a:miter lim="400000"/>
            </a:ln>
            <a:effectLst/>
          </p:spPr>
        </p:pic>
      </p:grpSp>
      <p:sp>
        <p:nvSpPr>
          <p:cNvPr id="84" name="Shape 84"/>
          <p:cNvSpPr/>
          <p:nvPr/>
        </p:nvSpPr>
        <p:spPr>
          <a:xfrm>
            <a:off x="119785" y="932589"/>
            <a:ext cx="8870328" cy="1"/>
          </a:xfrm>
          <a:prstGeom prst="line">
            <a:avLst/>
          </a:prstGeom>
          <a:ln w="38100">
            <a:solidFill>
              <a:srgbClr val="9A9A9A"/>
            </a:solidFill>
            <a:round/>
          </a:ln>
        </p:spPr>
        <p:txBody>
          <a:bodyPr lIns="0" tIns="0" rIns="0" bIns="0"/>
          <a:lstStyle/>
          <a:p>
            <a:pPr lvl="0" defTabSz="457200">
              <a:defRPr sz="1200">
                <a:latin typeface="+mj-lt"/>
                <a:ea typeface="+mj-ea"/>
                <a:cs typeface="+mj-cs"/>
                <a:sym typeface="Helvetica"/>
              </a:defRPr>
            </a:pP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90" name="Group 90"/>
          <p:cNvGrpSpPr/>
          <p:nvPr/>
        </p:nvGrpSpPr>
        <p:grpSpPr>
          <a:xfrm>
            <a:off x="119784" y="63595"/>
            <a:ext cx="854747" cy="852018"/>
            <a:chOff x="0" y="0"/>
            <a:chExt cx="854745" cy="852016"/>
          </a:xfrm>
        </p:grpSpPr>
        <p:pic>
          <p:nvPicPr>
            <p:cNvPr id="88" name="image7.gif" descr="url.gif"/>
            <p:cNvPicPr/>
            <p:nvPr/>
          </p:nvPicPr>
          <p:blipFill>
            <a:blip r:embed="rId2">
              <a:extLst/>
            </a:blip>
            <a:stretch>
              <a:fillRect/>
            </a:stretch>
          </p:blipFill>
          <p:spPr>
            <a:xfrm>
              <a:off x="0" y="0"/>
              <a:ext cx="854746" cy="852017"/>
            </a:xfrm>
            <a:prstGeom prst="rect">
              <a:avLst/>
            </a:prstGeom>
            <a:ln w="12700" cap="flat">
              <a:noFill/>
              <a:miter lim="400000"/>
            </a:ln>
            <a:effectLst/>
          </p:spPr>
        </p:pic>
        <p:pic>
          <p:nvPicPr>
            <p:cNvPr id="89" name="image8.png"/>
            <p:cNvPicPr/>
            <p:nvPr/>
          </p:nvPicPr>
          <p:blipFill>
            <a:blip r:embed="rId3">
              <a:extLst/>
            </a:blip>
            <a:stretch>
              <a:fillRect/>
            </a:stretch>
          </p:blipFill>
          <p:spPr>
            <a:xfrm>
              <a:off x="318209" y="249080"/>
              <a:ext cx="245695" cy="359857"/>
            </a:xfrm>
            <a:prstGeom prst="rect">
              <a:avLst/>
            </a:prstGeom>
            <a:ln w="12700" cap="flat">
              <a:noFill/>
              <a:miter lim="400000"/>
            </a:ln>
            <a:effectLst/>
          </p:spPr>
        </p:pic>
      </p:grpSp>
      <p:grpSp>
        <p:nvGrpSpPr>
          <p:cNvPr id="94" name="Group 94"/>
          <p:cNvGrpSpPr/>
          <p:nvPr/>
        </p:nvGrpSpPr>
        <p:grpSpPr>
          <a:xfrm>
            <a:off x="7766611" y="172830"/>
            <a:ext cx="1223500" cy="759903"/>
            <a:chOff x="0" y="0"/>
            <a:chExt cx="1223499" cy="759902"/>
          </a:xfrm>
        </p:grpSpPr>
        <p:pic>
          <p:nvPicPr>
            <p:cNvPr id="91" name="image5.png"/>
            <p:cNvPicPr/>
            <p:nvPr/>
          </p:nvPicPr>
          <p:blipFill>
            <a:blip r:embed="rId4">
              <a:extLst/>
            </a:blip>
            <a:stretch>
              <a:fillRect/>
            </a:stretch>
          </p:blipFill>
          <p:spPr>
            <a:xfrm>
              <a:off x="-1" y="104042"/>
              <a:ext cx="598066" cy="408865"/>
            </a:xfrm>
            <a:prstGeom prst="rect">
              <a:avLst/>
            </a:prstGeom>
            <a:ln w="12700" cap="flat">
              <a:noFill/>
              <a:miter lim="400000"/>
            </a:ln>
            <a:effectLst/>
          </p:spPr>
        </p:pic>
        <p:pic>
          <p:nvPicPr>
            <p:cNvPr id="92" name="image6.png"/>
            <p:cNvPicPr/>
            <p:nvPr/>
          </p:nvPicPr>
          <p:blipFill>
            <a:blip r:embed="rId5">
              <a:extLst/>
            </a:blip>
            <a:stretch>
              <a:fillRect/>
            </a:stretch>
          </p:blipFill>
          <p:spPr>
            <a:xfrm>
              <a:off x="717630" y="0"/>
              <a:ext cx="505869" cy="505869"/>
            </a:xfrm>
            <a:prstGeom prst="rect">
              <a:avLst/>
            </a:prstGeom>
            <a:ln w="12700" cap="flat">
              <a:noFill/>
              <a:miter lim="400000"/>
            </a:ln>
            <a:effectLst/>
          </p:spPr>
        </p:pic>
        <p:pic>
          <p:nvPicPr>
            <p:cNvPr id="93" name="image4.tif"/>
            <p:cNvPicPr/>
            <p:nvPr/>
          </p:nvPicPr>
          <p:blipFill>
            <a:blip r:embed="rId6">
              <a:extLst/>
            </a:blip>
            <a:stretch>
              <a:fillRect/>
            </a:stretch>
          </p:blipFill>
          <p:spPr>
            <a:xfrm>
              <a:off x="438362" y="376682"/>
              <a:ext cx="698008" cy="383221"/>
            </a:xfrm>
            <a:prstGeom prst="rect">
              <a:avLst/>
            </a:prstGeom>
            <a:ln w="12700" cap="flat">
              <a:noFill/>
              <a:miter lim="400000"/>
            </a:ln>
            <a:effectLst/>
          </p:spPr>
        </p:pic>
      </p:grpSp>
      <p:sp>
        <p:nvSpPr>
          <p:cNvPr id="95" name="Shape 95"/>
          <p:cNvSpPr/>
          <p:nvPr>
            <p:ph type="title"/>
          </p:nvPr>
        </p:nvSpPr>
        <p:spPr>
          <a:xfrm>
            <a:off x="1084743" y="213843"/>
            <a:ext cx="5831087" cy="664928"/>
          </a:xfrm>
          <a:prstGeom prst="rect">
            <a:avLst/>
          </a:prstGeom>
        </p:spPr>
        <p:txBody>
          <a:bodyPr/>
          <a:lstStyle>
            <a:lvl1pPr>
              <a:defRPr sz="2400">
                <a:latin typeface="Calibri"/>
                <a:ea typeface="Calibri"/>
                <a:cs typeface="Calibri"/>
                <a:sym typeface="Calibri"/>
              </a:defRPr>
            </a:lvl1pPr>
          </a:lstStyle>
          <a:p>
            <a:pPr lvl="0">
              <a:defRPr sz="1800"/>
            </a:pPr>
            <a:r>
              <a:rPr sz="2400"/>
              <a:t>Infrastructure de Biologie Structurale</a:t>
            </a:r>
          </a:p>
        </p:txBody>
      </p:sp>
      <p:sp>
        <p:nvSpPr>
          <p:cNvPr id="96" name="Shape 96"/>
          <p:cNvSpPr/>
          <p:nvPr/>
        </p:nvSpPr>
        <p:spPr>
          <a:xfrm>
            <a:off x="46300" y="1189635"/>
            <a:ext cx="7141156" cy="53543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marL="163285" indent="-163285">
              <a:lnSpc>
                <a:spcPct val="90000"/>
              </a:lnSpc>
              <a:spcBef>
                <a:spcPts val="1000"/>
              </a:spcBef>
              <a:buSzPct val="100000"/>
              <a:buBlip>
                <a:blip r:embed="rId7"/>
              </a:buBlip>
            </a:pPr>
            <a:r>
              <a:rPr sz="2000">
                <a:solidFill>
                  <a:srgbClr val="0000FF"/>
                </a:solidFill>
              </a:rPr>
              <a:t>Plateforme robotique de cristallogénèse (3 robots)</a:t>
            </a:r>
            <a:endParaRPr sz="2000">
              <a:solidFill>
                <a:srgbClr val="0000FF"/>
              </a:solidFill>
            </a:endParaRPr>
          </a:p>
          <a:p>
            <a:pPr lvl="1" marL="461945" indent="-190500">
              <a:lnSpc>
                <a:spcPct val="90000"/>
              </a:lnSpc>
              <a:spcBef>
                <a:spcPts val="500"/>
              </a:spcBef>
              <a:buClr>
                <a:srgbClr val="000000"/>
              </a:buClr>
              <a:buSzPct val="100000"/>
              <a:buFont typeface="Helvetica Neue"/>
              <a:buChar char="•"/>
            </a:pPr>
            <a:r>
              <a:rPr sz="2000"/>
              <a:t>Criblage en plaques 96 puits, en nano-gouttes</a:t>
            </a:r>
            <a:endParaRPr sz="2000"/>
          </a:p>
          <a:p>
            <a:pPr lvl="1" marL="461945" indent="-190500">
              <a:lnSpc>
                <a:spcPct val="90000"/>
              </a:lnSpc>
              <a:spcBef>
                <a:spcPts val="500"/>
              </a:spcBef>
              <a:buClr>
                <a:srgbClr val="000000"/>
              </a:buClr>
              <a:buSzPct val="100000"/>
              <a:buFont typeface="Helvetica Neue"/>
              <a:buChar char="•"/>
            </a:pPr>
            <a:r>
              <a:rPr sz="2000"/>
              <a:t>Création de grilles d</a:t>
            </a:r>
            <a:r>
              <a:rPr sz="2000"/>
              <a:t>’</a:t>
            </a:r>
            <a:r>
              <a:rPr sz="2000"/>
              <a:t>optimisation</a:t>
            </a:r>
            <a:endParaRPr sz="2000"/>
          </a:p>
          <a:p>
            <a:pPr lvl="1" marL="500045" indent="-228600">
              <a:lnSpc>
                <a:spcPct val="90000"/>
              </a:lnSpc>
              <a:spcBef>
                <a:spcPts val="500"/>
              </a:spcBef>
              <a:buClr>
                <a:srgbClr val="000000"/>
              </a:buClr>
              <a:buSzPct val="100000"/>
              <a:buFont typeface="Helvetica Neue"/>
              <a:buChar char="•"/>
            </a:pPr>
            <a:endParaRPr sz="2000"/>
          </a:p>
          <a:p>
            <a:pPr lvl="0" marL="163285" indent="-163285">
              <a:lnSpc>
                <a:spcPct val="90000"/>
              </a:lnSpc>
              <a:spcBef>
                <a:spcPts val="1000"/>
              </a:spcBef>
              <a:buSzPct val="100000"/>
              <a:buBlip>
                <a:blip r:embed="rId7"/>
              </a:buBlip>
            </a:pPr>
            <a:r>
              <a:rPr sz="2000">
                <a:solidFill>
                  <a:srgbClr val="0000FF"/>
                </a:solidFill>
              </a:rPr>
              <a:t>Porteur d’un </a:t>
            </a:r>
            <a:r>
              <a:rPr sz="2000">
                <a:solidFill>
                  <a:srgbClr val="0000FF"/>
                </a:solidFill>
              </a:rPr>
              <a:t>BAG Synchrotron (Beamtime Allocation Groups) pour l</a:t>
            </a:r>
            <a:r>
              <a:rPr sz="2000">
                <a:solidFill>
                  <a:srgbClr val="0000FF"/>
                </a:solidFill>
              </a:rPr>
              <a:t>’</a:t>
            </a:r>
            <a:r>
              <a:rPr sz="2000">
                <a:solidFill>
                  <a:srgbClr val="0000FF"/>
                </a:solidFill>
              </a:rPr>
              <a:t>ESRF (Grenoble) et SOLEIL (Saclay)</a:t>
            </a:r>
            <a:endParaRPr sz="2000">
              <a:solidFill>
                <a:srgbClr val="0000FF"/>
              </a:solidFill>
            </a:endParaRPr>
          </a:p>
          <a:p>
            <a:pPr lvl="1" marL="461945" indent="-190500">
              <a:lnSpc>
                <a:spcPct val="90000"/>
              </a:lnSpc>
              <a:spcBef>
                <a:spcPts val="500"/>
              </a:spcBef>
              <a:buClr>
                <a:srgbClr val="000000"/>
              </a:buClr>
              <a:buSzPct val="100000"/>
              <a:buFont typeface="Helvetica Neue"/>
              <a:buChar char="•"/>
            </a:pPr>
            <a:r>
              <a:rPr sz="2000"/>
              <a:t>7 laboratoires Parisiens </a:t>
            </a:r>
            <a:endParaRPr sz="2400"/>
          </a:p>
          <a:p>
            <a:pPr lvl="1" marL="461945" indent="-190500">
              <a:lnSpc>
                <a:spcPct val="90000"/>
              </a:lnSpc>
              <a:spcBef>
                <a:spcPts val="500"/>
              </a:spcBef>
              <a:buClr>
                <a:srgbClr val="000000"/>
              </a:buClr>
              <a:buSzPct val="100000"/>
              <a:buFont typeface="Helvetica Neue"/>
              <a:buChar char="•"/>
            </a:pPr>
            <a:r>
              <a:rPr sz="2000"/>
              <a:t>comprenants 5 équipes de l’USPC</a:t>
            </a:r>
            <a:endParaRPr sz="2000"/>
          </a:p>
          <a:p>
            <a:pPr lvl="1" indent="271445">
              <a:lnSpc>
                <a:spcPct val="90000"/>
              </a:lnSpc>
              <a:spcBef>
                <a:spcPts val="500"/>
              </a:spcBef>
            </a:pPr>
            <a:endParaRPr sz="2000"/>
          </a:p>
          <a:p>
            <a:pPr lvl="0" marL="163285" indent="-163285">
              <a:lnSpc>
                <a:spcPts val="1600"/>
              </a:lnSpc>
              <a:spcBef>
                <a:spcPts val="1000"/>
              </a:spcBef>
              <a:buSzPct val="100000"/>
              <a:buBlip>
                <a:blip r:embed="rId7"/>
              </a:buBlip>
            </a:pPr>
            <a:r>
              <a:rPr sz="2000">
                <a:solidFill>
                  <a:srgbClr val="0000FF"/>
                </a:solidFill>
              </a:rPr>
              <a:t>RMN</a:t>
            </a:r>
            <a:endParaRPr sz="2000">
              <a:solidFill>
                <a:srgbClr val="0000FF"/>
              </a:solidFill>
            </a:endParaRPr>
          </a:p>
          <a:p>
            <a:pPr lvl="1" marL="461945" indent="-190500">
              <a:lnSpc>
                <a:spcPct val="90000"/>
              </a:lnSpc>
              <a:spcBef>
                <a:spcPts val="500"/>
              </a:spcBef>
              <a:buClr>
                <a:srgbClr val="000000"/>
              </a:buClr>
              <a:buSzPct val="100000"/>
              <a:buFont typeface="Helvetica Neue"/>
              <a:buChar char="•"/>
            </a:pPr>
            <a:r>
              <a:rPr sz="2000"/>
              <a:t>2 Bruker 600MHz + 1 cryo-sonde</a:t>
            </a:r>
            <a:endParaRPr sz="2000"/>
          </a:p>
          <a:p>
            <a:pPr lvl="1" marL="461945" indent="-190500">
              <a:lnSpc>
                <a:spcPct val="90000"/>
              </a:lnSpc>
              <a:spcBef>
                <a:spcPts val="500"/>
              </a:spcBef>
              <a:buClr>
                <a:srgbClr val="000000"/>
              </a:buClr>
              <a:buSzPct val="100000"/>
              <a:buFont typeface="Helvetica Neue"/>
              <a:buChar char="•"/>
            </a:pPr>
            <a:r>
              <a:rPr sz="2000"/>
              <a:t>Cryofit insertion d</a:t>
            </a:r>
            <a:r>
              <a:rPr sz="2000"/>
              <a:t>’</a:t>
            </a:r>
            <a:r>
              <a:rPr sz="2000"/>
              <a:t>échantillons par injection</a:t>
            </a:r>
            <a:endParaRPr sz="2400"/>
          </a:p>
          <a:p>
            <a:pPr lvl="1" marL="500045" indent="-228600">
              <a:lnSpc>
                <a:spcPct val="90000"/>
              </a:lnSpc>
              <a:spcBef>
                <a:spcPts val="500"/>
              </a:spcBef>
              <a:buClr>
                <a:srgbClr val="000000"/>
              </a:buClr>
              <a:buSzPct val="100000"/>
              <a:buFont typeface="Helvetica Neue"/>
              <a:buChar char="•"/>
            </a:pPr>
            <a:endParaRPr sz="2000"/>
          </a:p>
          <a:p>
            <a:pPr lvl="0" marL="163285" indent="-163285">
              <a:lnSpc>
                <a:spcPts val="1600"/>
              </a:lnSpc>
              <a:spcBef>
                <a:spcPts val="1000"/>
              </a:spcBef>
              <a:buSzPct val="100000"/>
              <a:buBlip>
                <a:blip r:embed="rId7"/>
              </a:buBlip>
            </a:pPr>
            <a:r>
              <a:rPr sz="2000">
                <a:solidFill>
                  <a:srgbClr val="0000FF"/>
                </a:solidFill>
              </a:rPr>
              <a:t>Biophysique</a:t>
            </a:r>
            <a:r>
              <a:rPr sz="2000"/>
              <a:t> (CD, Fluo, Microcalorimétrie...)</a:t>
            </a:r>
            <a:endParaRPr sz="2800"/>
          </a:p>
          <a:p>
            <a:pPr lvl="0">
              <a:lnSpc>
                <a:spcPts val="1600"/>
              </a:lnSpc>
              <a:spcBef>
                <a:spcPts val="1000"/>
              </a:spcBef>
            </a:pPr>
            <a:endParaRPr sz="2000"/>
          </a:p>
          <a:p>
            <a:pPr lvl="0" marL="163285" indent="-163285">
              <a:lnSpc>
                <a:spcPct val="90000"/>
              </a:lnSpc>
              <a:spcBef>
                <a:spcPts val="1000"/>
              </a:spcBef>
              <a:buSzPct val="100000"/>
              <a:buBlip>
                <a:blip r:embed="rId7"/>
              </a:buBlip>
            </a:pPr>
            <a:r>
              <a:rPr sz="2000">
                <a:solidFill>
                  <a:srgbClr val="0000FF"/>
                </a:solidFill>
              </a:rPr>
              <a:t>2 Equipex</a:t>
            </a:r>
            <a:r>
              <a:rPr sz="2000"/>
              <a:t> (SAXS et RMN)</a:t>
            </a:r>
          </a:p>
        </p:txBody>
      </p:sp>
      <p:pic>
        <p:nvPicPr>
          <p:cNvPr id="97" name="image10.jpg"/>
          <p:cNvPicPr/>
          <p:nvPr/>
        </p:nvPicPr>
        <p:blipFill>
          <a:blip r:embed="rId8">
            <a:extLst/>
          </a:blip>
          <a:srcRect l="0" t="18181" r="12939" b="0"/>
          <a:stretch>
            <a:fillRect/>
          </a:stretch>
        </p:blipFill>
        <p:spPr>
          <a:xfrm>
            <a:off x="7609941" y="3701536"/>
            <a:ext cx="1509118" cy="1838400"/>
          </a:xfrm>
          <a:prstGeom prst="rect">
            <a:avLst/>
          </a:prstGeom>
          <a:ln w="12700">
            <a:miter lim="400000"/>
          </a:ln>
        </p:spPr>
      </p:pic>
      <p:pic>
        <p:nvPicPr>
          <p:cNvPr id="98" name="image11.png"/>
          <p:cNvPicPr/>
          <p:nvPr/>
        </p:nvPicPr>
        <p:blipFill>
          <a:blip r:embed="rId9">
            <a:extLst/>
          </a:blip>
          <a:srcRect l="10435" t="52409" r="0" b="0"/>
          <a:stretch>
            <a:fillRect/>
          </a:stretch>
        </p:blipFill>
        <p:spPr>
          <a:xfrm>
            <a:off x="6846382" y="2816210"/>
            <a:ext cx="2099594" cy="898551"/>
          </a:xfrm>
          <a:prstGeom prst="rect">
            <a:avLst/>
          </a:prstGeom>
          <a:ln w="12700">
            <a:miter lim="400000"/>
          </a:ln>
        </p:spPr>
      </p:pic>
      <p:pic>
        <p:nvPicPr>
          <p:cNvPr id="99" name="image12.png"/>
          <p:cNvPicPr/>
          <p:nvPr/>
        </p:nvPicPr>
        <p:blipFill>
          <a:blip r:embed="rId10">
            <a:extLst/>
          </a:blip>
          <a:stretch>
            <a:fillRect/>
          </a:stretch>
        </p:blipFill>
        <p:spPr>
          <a:xfrm>
            <a:off x="6268256" y="3829899"/>
            <a:ext cx="1185417" cy="1580556"/>
          </a:xfrm>
          <a:prstGeom prst="rect">
            <a:avLst/>
          </a:prstGeom>
          <a:ln w="12700">
            <a:miter lim="400000"/>
          </a:ln>
        </p:spPr>
      </p:pic>
      <p:pic>
        <p:nvPicPr>
          <p:cNvPr id="100" name="image13.png"/>
          <p:cNvPicPr/>
          <p:nvPr/>
        </p:nvPicPr>
        <p:blipFill>
          <a:blip r:embed="rId11">
            <a:extLst/>
          </a:blip>
          <a:stretch>
            <a:fillRect/>
          </a:stretch>
        </p:blipFill>
        <p:spPr>
          <a:xfrm>
            <a:off x="7883718" y="1155135"/>
            <a:ext cx="1079306" cy="1611211"/>
          </a:xfrm>
          <a:prstGeom prst="rect">
            <a:avLst/>
          </a:prstGeom>
          <a:ln w="12700">
            <a:miter lim="400000"/>
          </a:ln>
        </p:spPr>
      </p:pic>
      <p:pic>
        <p:nvPicPr>
          <p:cNvPr id="101" name="image14.png" descr="Capture d’écran 2015-05-10 à 21.17.22.png"/>
          <p:cNvPicPr/>
          <p:nvPr/>
        </p:nvPicPr>
        <p:blipFill>
          <a:blip r:embed="rId12">
            <a:extLst/>
          </a:blip>
          <a:stretch>
            <a:fillRect/>
          </a:stretch>
        </p:blipFill>
        <p:spPr>
          <a:xfrm>
            <a:off x="6320301" y="1150631"/>
            <a:ext cx="1348395" cy="980652"/>
          </a:xfrm>
          <a:prstGeom prst="rect">
            <a:avLst/>
          </a:prstGeom>
          <a:ln w="12700">
            <a:miter lim="400000"/>
          </a:ln>
        </p:spPr>
      </p:pic>
      <p:pic>
        <p:nvPicPr>
          <p:cNvPr id="102" name="image15.png" descr="Capture d’écran 2015-05-11 à 13.30.14.png"/>
          <p:cNvPicPr/>
          <p:nvPr/>
        </p:nvPicPr>
        <p:blipFill>
          <a:blip r:embed="rId13">
            <a:extLst/>
          </a:blip>
          <a:stretch>
            <a:fillRect/>
          </a:stretch>
        </p:blipFill>
        <p:spPr>
          <a:xfrm>
            <a:off x="5665518" y="5532356"/>
            <a:ext cx="2180208" cy="1339271"/>
          </a:xfrm>
          <a:prstGeom prst="rect">
            <a:avLst/>
          </a:prstGeom>
          <a:ln w="12700">
            <a:miter lim="400000"/>
          </a:ln>
        </p:spPr>
      </p:pic>
      <p:sp>
        <p:nvSpPr>
          <p:cNvPr id="103" name="Shape 103"/>
          <p:cNvSpPr/>
          <p:nvPr/>
        </p:nvSpPr>
        <p:spPr>
          <a:xfrm>
            <a:off x="6774319" y="5508564"/>
            <a:ext cx="1220370" cy="701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vl1pPr>
          </a:lstStyle>
          <a:p>
            <a:pPr lvl="0">
              <a:defRPr sz="1800"/>
            </a:pPr>
            <a:r>
              <a:rPr sz="1400"/>
              <a:t>facteur d’assemblage du ribosome</a:t>
            </a:r>
          </a:p>
        </p:txBody>
      </p:sp>
      <p:sp>
        <p:nvSpPr>
          <p:cNvPr id="104" name="Shape 104"/>
          <p:cNvSpPr/>
          <p:nvPr/>
        </p:nvSpPr>
        <p:spPr>
          <a:xfrm>
            <a:off x="119785" y="932589"/>
            <a:ext cx="8870328" cy="1"/>
          </a:xfrm>
          <a:prstGeom prst="line">
            <a:avLst/>
          </a:prstGeom>
          <a:ln w="38100">
            <a:solidFill>
              <a:srgbClr val="9A9A9A"/>
            </a:solidFill>
            <a:round/>
          </a:ln>
        </p:spPr>
        <p:txBody>
          <a:bodyPr lIns="0" tIns="0" rIns="0" bIns="0"/>
          <a:lstStyle/>
          <a:p>
            <a:pPr lvl="0" defTabSz="457200">
              <a:defRPr sz="1200">
                <a:latin typeface="+mj-lt"/>
                <a:ea typeface="+mj-ea"/>
                <a:cs typeface="+mj-cs"/>
                <a:sym typeface="Helvetica"/>
              </a:defRPr>
            </a:pPr>
          </a:p>
        </p:txBody>
      </p:sp>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09" name="Group 109"/>
          <p:cNvGrpSpPr/>
          <p:nvPr/>
        </p:nvGrpSpPr>
        <p:grpSpPr>
          <a:xfrm>
            <a:off x="7766611" y="172830"/>
            <a:ext cx="1223500" cy="759903"/>
            <a:chOff x="0" y="0"/>
            <a:chExt cx="1223499" cy="759902"/>
          </a:xfrm>
        </p:grpSpPr>
        <p:pic>
          <p:nvPicPr>
            <p:cNvPr id="106" name="image5.png"/>
            <p:cNvPicPr/>
            <p:nvPr/>
          </p:nvPicPr>
          <p:blipFill>
            <a:blip r:embed="rId2">
              <a:extLst/>
            </a:blip>
            <a:stretch>
              <a:fillRect/>
            </a:stretch>
          </p:blipFill>
          <p:spPr>
            <a:xfrm>
              <a:off x="-1" y="104042"/>
              <a:ext cx="598066" cy="408865"/>
            </a:xfrm>
            <a:prstGeom prst="rect">
              <a:avLst/>
            </a:prstGeom>
            <a:ln w="12700" cap="flat">
              <a:noFill/>
              <a:miter lim="400000"/>
            </a:ln>
            <a:effectLst/>
          </p:spPr>
        </p:pic>
        <p:pic>
          <p:nvPicPr>
            <p:cNvPr id="107" name="image6.png"/>
            <p:cNvPicPr/>
            <p:nvPr/>
          </p:nvPicPr>
          <p:blipFill>
            <a:blip r:embed="rId3">
              <a:extLst/>
            </a:blip>
            <a:stretch>
              <a:fillRect/>
            </a:stretch>
          </p:blipFill>
          <p:spPr>
            <a:xfrm>
              <a:off x="717630" y="0"/>
              <a:ext cx="505869" cy="505869"/>
            </a:xfrm>
            <a:prstGeom prst="rect">
              <a:avLst/>
            </a:prstGeom>
            <a:ln w="12700" cap="flat">
              <a:noFill/>
              <a:miter lim="400000"/>
            </a:ln>
            <a:effectLst/>
          </p:spPr>
        </p:pic>
        <p:pic>
          <p:nvPicPr>
            <p:cNvPr id="108" name="image4.tif"/>
            <p:cNvPicPr/>
            <p:nvPr/>
          </p:nvPicPr>
          <p:blipFill>
            <a:blip r:embed="rId4">
              <a:extLst/>
            </a:blip>
            <a:stretch>
              <a:fillRect/>
            </a:stretch>
          </p:blipFill>
          <p:spPr>
            <a:xfrm>
              <a:off x="438362" y="376682"/>
              <a:ext cx="698008" cy="383221"/>
            </a:xfrm>
            <a:prstGeom prst="rect">
              <a:avLst/>
            </a:prstGeom>
            <a:ln w="12700" cap="flat">
              <a:noFill/>
              <a:miter lim="400000"/>
            </a:ln>
            <a:effectLst/>
          </p:spPr>
        </p:pic>
      </p:grpSp>
      <p:sp>
        <p:nvSpPr>
          <p:cNvPr id="110" name="Shape 110"/>
          <p:cNvSpPr/>
          <p:nvPr/>
        </p:nvSpPr>
        <p:spPr>
          <a:xfrm>
            <a:off x="385663" y="2409393"/>
            <a:ext cx="2770179" cy="8984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atin typeface="Arial"/>
                <a:ea typeface="Arial"/>
                <a:cs typeface="Arial"/>
                <a:sym typeface="Arial"/>
              </a:defRPr>
            </a:lvl1pPr>
          </a:lstStyle>
          <a:p>
            <a:pPr lvl="0">
              <a:defRPr sz="1800"/>
            </a:pPr>
            <a:r>
              <a:rPr sz="1400"/>
              <a:t>Easy spread of efflux genes  between distant species du to transportable genetic elements as transposons or plasmids</a:t>
            </a:r>
          </a:p>
        </p:txBody>
      </p:sp>
      <p:sp>
        <p:nvSpPr>
          <p:cNvPr id="111" name="Shape 111"/>
          <p:cNvSpPr/>
          <p:nvPr/>
        </p:nvSpPr>
        <p:spPr>
          <a:xfrm>
            <a:off x="1455736" y="326682"/>
            <a:ext cx="6067037" cy="384757"/>
          </a:xfrm>
          <a:prstGeom prst="rect">
            <a:avLst/>
          </a:prstGeom>
          <a:ln>
            <a:solidFill>
              <a:srgbClr val="FFFFFF"/>
            </a:solidFill>
            <a:miter/>
          </a:ln>
          <a:extLst>
            <a:ext uri="{C572A759-6A51-4108-AA02-DFA0A04FC94B}">
              <ma14:wrappingTextBoxFlag xmlns:ma14="http://schemas.microsoft.com/office/mac/drawingml/2011/main" val="1"/>
            </a:ext>
          </a:extLst>
        </p:spPr>
        <p:txBody>
          <a:bodyPr lIns="0" tIns="0" rIns="0" bIns="0">
            <a:spAutoFit/>
          </a:bodyPr>
          <a:lstStyle>
            <a:lvl1pPr>
              <a:defRPr sz="2000">
                <a:latin typeface="Arial"/>
                <a:ea typeface="Arial"/>
                <a:cs typeface="Arial"/>
                <a:sym typeface="Arial"/>
              </a:defRPr>
            </a:lvl1pPr>
          </a:lstStyle>
          <a:p>
            <a:pPr lvl="0">
              <a:defRPr sz="1800"/>
            </a:pPr>
            <a:r>
              <a:rPr sz="2000"/>
              <a:t>Four main mechanisms of resistance to antibiotics</a:t>
            </a:r>
          </a:p>
        </p:txBody>
      </p:sp>
      <p:grpSp>
        <p:nvGrpSpPr>
          <p:cNvPr id="145" name="Group 145"/>
          <p:cNvGrpSpPr/>
          <p:nvPr/>
        </p:nvGrpSpPr>
        <p:grpSpPr>
          <a:xfrm>
            <a:off x="3439922" y="1703544"/>
            <a:ext cx="4553471" cy="4493486"/>
            <a:chOff x="0" y="0"/>
            <a:chExt cx="4553470" cy="4493484"/>
          </a:xfrm>
        </p:grpSpPr>
        <p:grpSp>
          <p:nvGrpSpPr>
            <p:cNvPr id="133" name="Group 133"/>
            <p:cNvGrpSpPr/>
            <p:nvPr/>
          </p:nvGrpSpPr>
          <p:grpSpPr>
            <a:xfrm>
              <a:off x="0" y="0"/>
              <a:ext cx="4553471" cy="4493485"/>
              <a:chOff x="0" y="0"/>
              <a:chExt cx="4553470" cy="4493484"/>
            </a:xfrm>
          </p:grpSpPr>
          <p:pic>
            <p:nvPicPr>
              <p:cNvPr id="112" name="image16.png"/>
              <p:cNvPicPr/>
              <p:nvPr/>
            </p:nvPicPr>
            <p:blipFill>
              <a:blip r:embed="rId5">
                <a:extLst/>
              </a:blip>
              <a:stretch>
                <a:fillRect/>
              </a:stretch>
            </p:blipFill>
            <p:spPr>
              <a:xfrm>
                <a:off x="78745" y="314980"/>
                <a:ext cx="4186613" cy="4019283"/>
              </a:xfrm>
              <a:prstGeom prst="rect">
                <a:avLst/>
              </a:prstGeom>
              <a:ln w="9525" cap="flat">
                <a:solidFill>
                  <a:srgbClr val="000000"/>
                </a:solidFill>
                <a:prstDash val="solid"/>
                <a:miter lim="800000"/>
              </a:ln>
              <a:effectLst/>
            </p:spPr>
          </p:pic>
          <p:sp>
            <p:nvSpPr>
              <p:cNvPr id="113" name="Shape 113"/>
              <p:cNvSpPr/>
              <p:nvPr/>
            </p:nvSpPr>
            <p:spPr>
              <a:xfrm>
                <a:off x="0" y="236235"/>
                <a:ext cx="157490" cy="4173492"/>
              </a:xfrm>
              <a:prstGeom prst="rect">
                <a:avLst/>
              </a:prstGeom>
              <a:solidFill>
                <a:srgbClr val="FFFFFF"/>
              </a:solidFill>
              <a:ln w="12700" cap="flat">
                <a:noFill/>
                <a:miter lim="400000"/>
              </a:ln>
              <a:effectLst/>
            </p:spPr>
            <p:txBody>
              <a:bodyPr wrap="square" lIns="0" tIns="0" rIns="0" bIns="0" numCol="1" anchor="ctr">
                <a:noAutofit/>
              </a:bodyPr>
              <a:lstStyle/>
              <a:p>
                <a:pPr lvl="0" algn="ctr">
                  <a:defRPr sz="1400">
                    <a:solidFill>
                      <a:srgbClr val="FFFFFF"/>
                    </a:solidFill>
                    <a:latin typeface="Arial"/>
                    <a:ea typeface="Arial"/>
                    <a:cs typeface="Arial"/>
                    <a:sym typeface="Arial"/>
                  </a:defRPr>
                </a:pPr>
              </a:p>
            </p:txBody>
          </p:sp>
          <p:sp>
            <p:nvSpPr>
              <p:cNvPr id="114" name="Shape 114"/>
              <p:cNvSpPr/>
              <p:nvPr/>
            </p:nvSpPr>
            <p:spPr>
              <a:xfrm flipH="1">
                <a:off x="4221064" y="236235"/>
                <a:ext cx="183739" cy="4253877"/>
              </a:xfrm>
              <a:prstGeom prst="rect">
                <a:avLst/>
              </a:prstGeom>
              <a:solidFill>
                <a:srgbClr val="FFFFFF"/>
              </a:solidFill>
              <a:ln w="12700" cap="flat">
                <a:noFill/>
                <a:miter lim="400000"/>
              </a:ln>
              <a:effectLst/>
            </p:spPr>
            <p:txBody>
              <a:bodyPr wrap="square" lIns="0" tIns="0" rIns="0" bIns="0" numCol="1" anchor="ctr">
                <a:noAutofit/>
              </a:bodyPr>
              <a:lstStyle/>
              <a:p>
                <a:pPr lvl="0" algn="ctr">
                  <a:defRPr sz="1400">
                    <a:solidFill>
                      <a:srgbClr val="FFFFFF"/>
                    </a:solidFill>
                    <a:latin typeface="Arial"/>
                    <a:ea typeface="Arial"/>
                    <a:cs typeface="Arial"/>
                    <a:sym typeface="Arial"/>
                  </a:defRPr>
                </a:pPr>
              </a:p>
            </p:txBody>
          </p:sp>
          <p:sp>
            <p:nvSpPr>
              <p:cNvPr id="115" name="Shape 115"/>
              <p:cNvSpPr/>
              <p:nvPr/>
            </p:nvSpPr>
            <p:spPr>
              <a:xfrm>
                <a:off x="78745" y="0"/>
                <a:ext cx="4329339" cy="328105"/>
              </a:xfrm>
              <a:prstGeom prst="rect">
                <a:avLst/>
              </a:prstGeom>
              <a:solidFill>
                <a:srgbClr val="FFFFFF"/>
              </a:solidFill>
              <a:ln w="12700" cap="flat">
                <a:noFill/>
                <a:miter lim="400000"/>
              </a:ln>
              <a:effectLst/>
            </p:spPr>
            <p:txBody>
              <a:bodyPr wrap="square" lIns="0" tIns="0" rIns="0" bIns="0" numCol="1" anchor="ctr">
                <a:noAutofit/>
              </a:bodyPr>
              <a:lstStyle/>
              <a:p>
                <a:pPr lvl="0" algn="ctr">
                  <a:defRPr sz="1400">
                    <a:solidFill>
                      <a:srgbClr val="FFFFFF"/>
                    </a:solidFill>
                    <a:latin typeface="Arial"/>
                    <a:ea typeface="Arial"/>
                    <a:cs typeface="Arial"/>
                    <a:sym typeface="Arial"/>
                  </a:defRPr>
                </a:pPr>
              </a:p>
            </p:txBody>
          </p:sp>
          <p:sp>
            <p:nvSpPr>
              <p:cNvPr id="116" name="Shape 116"/>
              <p:cNvSpPr/>
              <p:nvPr/>
            </p:nvSpPr>
            <p:spPr>
              <a:xfrm>
                <a:off x="78745" y="4321138"/>
                <a:ext cx="4329339" cy="83667"/>
              </a:xfrm>
              <a:prstGeom prst="rect">
                <a:avLst/>
              </a:prstGeom>
              <a:solidFill>
                <a:srgbClr val="FFFFFF"/>
              </a:solidFill>
              <a:ln w="12700" cap="flat">
                <a:noFill/>
                <a:miter lim="400000"/>
              </a:ln>
              <a:effectLst/>
            </p:spPr>
            <p:txBody>
              <a:bodyPr wrap="square" lIns="0" tIns="0" rIns="0" bIns="0" numCol="1" anchor="ctr">
                <a:noAutofit/>
              </a:bodyPr>
              <a:lstStyle/>
              <a:p>
                <a:pPr lvl="0" algn="ctr">
                  <a:defRPr sz="1400">
                    <a:solidFill>
                      <a:srgbClr val="FFFFFF"/>
                    </a:solidFill>
                    <a:latin typeface="Arial"/>
                    <a:ea typeface="Arial"/>
                    <a:cs typeface="Arial"/>
                    <a:sym typeface="Arial"/>
                  </a:defRPr>
                </a:pPr>
              </a:p>
            </p:txBody>
          </p:sp>
          <p:sp>
            <p:nvSpPr>
              <p:cNvPr id="117" name="Shape 117"/>
              <p:cNvSpPr/>
              <p:nvPr/>
            </p:nvSpPr>
            <p:spPr>
              <a:xfrm>
                <a:off x="2126116" y="4252236"/>
                <a:ext cx="246079" cy="1903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4176" y="0"/>
                    </a:lnTo>
                    <a:lnTo>
                      <a:pt x="17424" y="0"/>
                    </a:lnTo>
                    <a:lnTo>
                      <a:pt x="21600" y="10800"/>
                    </a:lnTo>
                    <a:lnTo>
                      <a:pt x="17424" y="21600"/>
                    </a:lnTo>
                    <a:lnTo>
                      <a:pt x="4176" y="21600"/>
                    </a:lnTo>
                    <a:close/>
                  </a:path>
                </a:pathLst>
              </a:custGeom>
              <a:solidFill>
                <a:srgbClr val="0D378A"/>
              </a:solidFill>
              <a:ln w="12700" cap="flat">
                <a:noFill/>
                <a:miter lim="400000"/>
              </a:ln>
              <a:effectLst/>
            </p:spPr>
            <p:txBody>
              <a:bodyPr wrap="square" lIns="0" tIns="0" rIns="0" bIns="0" numCol="1" anchor="ctr">
                <a:noAutofit/>
              </a:bodyPr>
              <a:lstStyle/>
              <a:p>
                <a:pPr lvl="0" algn="ctr">
                  <a:defRPr sz="1400">
                    <a:solidFill>
                      <a:srgbClr val="FFFFFF"/>
                    </a:solidFill>
                    <a:latin typeface="Arial"/>
                    <a:ea typeface="Arial"/>
                    <a:cs typeface="Arial"/>
                    <a:sym typeface="Arial"/>
                  </a:defRPr>
                </a:pPr>
              </a:p>
            </p:txBody>
          </p:sp>
          <p:grpSp>
            <p:nvGrpSpPr>
              <p:cNvPr id="120" name="Group 120"/>
              <p:cNvGrpSpPr/>
              <p:nvPr/>
            </p:nvGrpSpPr>
            <p:grpSpPr>
              <a:xfrm>
                <a:off x="739013" y="3307036"/>
                <a:ext cx="353577" cy="324564"/>
                <a:chOff x="0" y="0"/>
                <a:chExt cx="353575" cy="324563"/>
              </a:xfrm>
            </p:grpSpPr>
            <p:sp>
              <p:nvSpPr>
                <p:cNvPr id="118" name="Shape 118"/>
                <p:cNvSpPr/>
                <p:nvPr/>
              </p:nvSpPr>
              <p:spPr>
                <a:xfrm>
                  <a:off x="0" y="0"/>
                  <a:ext cx="353576" cy="319127"/>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A6F3E"/>
                </a:solidFill>
                <a:ln w="12700" cap="flat">
                  <a:noFill/>
                  <a:miter lim="400000"/>
                </a:ln>
                <a:effectLst/>
              </p:spPr>
              <p:txBody>
                <a:bodyPr wrap="square" lIns="0" tIns="0" rIns="0" bIns="0" numCol="1" anchor="ctr">
                  <a:noAutofit/>
                </a:bodyPr>
                <a:lstStyle/>
                <a:p>
                  <a:pPr lvl="0" algn="ctr">
                    <a:defRPr sz="1400">
                      <a:solidFill>
                        <a:srgbClr val="FFFFFF"/>
                      </a:solidFill>
                      <a:latin typeface="Arial"/>
                      <a:ea typeface="Arial"/>
                      <a:cs typeface="Arial"/>
                      <a:sym typeface="Arial"/>
                    </a:defRPr>
                  </a:pPr>
                </a:p>
              </p:txBody>
            </p:sp>
            <p:sp>
              <p:nvSpPr>
                <p:cNvPr id="119" name="Shape 119"/>
                <p:cNvSpPr/>
                <p:nvPr/>
              </p:nvSpPr>
              <p:spPr>
                <a:xfrm>
                  <a:off x="105166" y="212145"/>
                  <a:ext cx="143243" cy="1124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4238" y="0"/>
                      </a:lnTo>
                      <a:lnTo>
                        <a:pt x="17362" y="0"/>
                      </a:lnTo>
                      <a:lnTo>
                        <a:pt x="21600" y="10800"/>
                      </a:lnTo>
                      <a:lnTo>
                        <a:pt x="17362" y="21600"/>
                      </a:lnTo>
                      <a:lnTo>
                        <a:pt x="4238" y="21600"/>
                      </a:lnTo>
                      <a:close/>
                    </a:path>
                  </a:pathLst>
                </a:custGeom>
                <a:solidFill>
                  <a:srgbClr val="FFFFFF"/>
                </a:solidFill>
                <a:ln w="12700" cap="flat">
                  <a:noFill/>
                  <a:miter lim="400000"/>
                </a:ln>
                <a:effectLst/>
              </p:spPr>
              <p:txBody>
                <a:bodyPr wrap="square" lIns="0" tIns="0" rIns="0" bIns="0" numCol="1" anchor="ctr">
                  <a:noAutofit/>
                </a:bodyPr>
                <a:lstStyle/>
                <a:p>
                  <a:pPr lvl="0" algn="ctr">
                    <a:defRPr sz="1400">
                      <a:solidFill>
                        <a:srgbClr val="FFFFFF"/>
                      </a:solidFill>
                      <a:latin typeface="Arial"/>
                      <a:ea typeface="Arial"/>
                      <a:cs typeface="Arial"/>
                      <a:sym typeface="Arial"/>
                    </a:defRPr>
                  </a:pPr>
                </a:p>
              </p:txBody>
            </p:sp>
          </p:grpSp>
          <p:grpSp>
            <p:nvGrpSpPr>
              <p:cNvPr id="123" name="Group 123"/>
              <p:cNvGrpSpPr/>
              <p:nvPr/>
            </p:nvGrpSpPr>
            <p:grpSpPr>
              <a:xfrm>
                <a:off x="1183248" y="3700501"/>
                <a:ext cx="378963" cy="349950"/>
                <a:chOff x="0" y="0"/>
                <a:chExt cx="378961" cy="349949"/>
              </a:xfrm>
            </p:grpSpPr>
            <p:sp>
              <p:nvSpPr>
                <p:cNvPr id="121" name="Shape 121"/>
                <p:cNvSpPr/>
                <p:nvPr/>
              </p:nvSpPr>
              <p:spPr>
                <a:xfrm>
                  <a:off x="0" y="0"/>
                  <a:ext cx="378962" cy="34632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A6F3E"/>
                </a:solidFill>
                <a:ln w="12700" cap="flat">
                  <a:noFill/>
                  <a:miter lim="400000"/>
                </a:ln>
                <a:effectLst/>
              </p:spPr>
              <p:txBody>
                <a:bodyPr wrap="square" lIns="0" tIns="0" rIns="0" bIns="0" numCol="1" anchor="ctr">
                  <a:noAutofit/>
                </a:bodyPr>
                <a:lstStyle/>
                <a:p>
                  <a:pPr lvl="0" algn="ctr">
                    <a:defRPr sz="1400">
                      <a:solidFill>
                        <a:srgbClr val="FFFFFF"/>
                      </a:solidFill>
                      <a:latin typeface="Arial"/>
                      <a:ea typeface="Arial"/>
                      <a:cs typeface="Arial"/>
                      <a:sym typeface="Arial"/>
                    </a:defRPr>
                  </a:pPr>
                </a:p>
              </p:txBody>
            </p:sp>
            <p:sp>
              <p:nvSpPr>
                <p:cNvPr id="122" name="Shape 122"/>
                <p:cNvSpPr/>
                <p:nvPr/>
              </p:nvSpPr>
              <p:spPr>
                <a:xfrm>
                  <a:off x="146870" y="250223"/>
                  <a:ext cx="96100" cy="99727"/>
                </a:xfrm>
                <a:prstGeom prst="rect">
                  <a:avLst/>
                </a:prstGeom>
                <a:solidFill>
                  <a:srgbClr val="FFFFFF"/>
                </a:solidFill>
                <a:ln w="12700" cap="flat">
                  <a:noFill/>
                  <a:miter lim="400000"/>
                </a:ln>
                <a:effectLst/>
              </p:spPr>
              <p:txBody>
                <a:bodyPr wrap="square" lIns="0" tIns="0" rIns="0" bIns="0" numCol="1" anchor="ctr">
                  <a:noAutofit/>
                </a:bodyPr>
                <a:lstStyle/>
                <a:p>
                  <a:pPr lvl="0" algn="ctr">
                    <a:defRPr sz="1400">
                      <a:solidFill>
                        <a:srgbClr val="FFFFFF"/>
                      </a:solidFill>
                      <a:latin typeface="Arial"/>
                      <a:ea typeface="Arial"/>
                      <a:cs typeface="Arial"/>
                      <a:sym typeface="Arial"/>
                    </a:defRPr>
                  </a:pPr>
                </a:p>
              </p:txBody>
            </p:sp>
          </p:grpSp>
          <p:sp>
            <p:nvSpPr>
              <p:cNvPr id="124" name="Shape 124"/>
              <p:cNvSpPr/>
              <p:nvPr/>
            </p:nvSpPr>
            <p:spPr>
              <a:xfrm>
                <a:off x="1141802" y="3464784"/>
                <a:ext cx="234596" cy="1952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1"/>
                      <a:pt x="21600" y="21600"/>
                    </a:cubicBezTo>
                  </a:path>
                </a:pathLst>
              </a:custGeom>
              <a:noFill/>
              <a:ln w="12700" cap="flat">
                <a:solidFill>
                  <a:srgbClr val="000000"/>
                </a:solidFill>
                <a:prstDash val="solid"/>
                <a:miter lim="800000"/>
                <a:tailEnd type="stealth" w="med" len="med"/>
              </a:ln>
              <a:effectLst/>
            </p:spPr>
            <p:txBody>
              <a:bodyPr wrap="square" lIns="0" tIns="0" rIns="0" bIns="0" numCol="1" anchor="ctr">
                <a:noAutofit/>
              </a:bodyPr>
              <a:lstStyle/>
              <a:p>
                <a:pPr lvl="0" algn="ctr">
                  <a:defRPr sz="1400">
                    <a:latin typeface="Arial"/>
                    <a:ea typeface="Arial"/>
                    <a:cs typeface="Arial"/>
                    <a:sym typeface="Arial"/>
                  </a:defRPr>
                </a:pPr>
              </a:p>
            </p:txBody>
          </p:sp>
          <p:sp>
            <p:nvSpPr>
              <p:cNvPr id="125" name="Shape 125"/>
              <p:cNvSpPr/>
              <p:nvPr/>
            </p:nvSpPr>
            <p:spPr>
              <a:xfrm rot="9669911">
                <a:off x="1507541" y="3975238"/>
                <a:ext cx="472472" cy="4495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0"/>
                    </a:lnTo>
                    <a:cubicBezTo>
                      <a:pt x="11929" y="0"/>
                      <a:pt x="21600" y="9671"/>
                      <a:pt x="21600" y="21600"/>
                    </a:cubicBezTo>
                  </a:path>
                </a:pathLst>
              </a:custGeom>
              <a:noFill/>
              <a:ln w="25400" cap="flat">
                <a:solidFill>
                  <a:srgbClr val="000000"/>
                </a:solidFill>
                <a:prstDash val="solid"/>
                <a:miter lim="800000"/>
                <a:tailEnd type="stealth" w="med" len="med"/>
              </a:ln>
              <a:effectLst>
                <a:outerShdw sx="100000" sy="100000" kx="0" ky="0" algn="b" rotWithShape="0" blurRad="38100" dist="20000" dir="5400000">
                  <a:srgbClr val="000000">
                    <a:alpha val="37999"/>
                  </a:srgbClr>
                </a:outerShdw>
              </a:effectLst>
            </p:spPr>
            <p:txBody>
              <a:bodyPr wrap="square" lIns="0" tIns="0" rIns="0" bIns="0" numCol="1" anchor="ctr">
                <a:noAutofit/>
              </a:bodyPr>
              <a:lstStyle/>
              <a:p>
                <a:pPr lvl="0" algn="ctr">
                  <a:defRPr sz="1400">
                    <a:latin typeface="Arial"/>
                    <a:ea typeface="Arial"/>
                    <a:cs typeface="Arial"/>
                    <a:sym typeface="Arial"/>
                  </a:defRPr>
                </a:pPr>
              </a:p>
            </p:txBody>
          </p:sp>
          <p:sp>
            <p:nvSpPr>
              <p:cNvPr id="126" name="Shape 126"/>
              <p:cNvSpPr/>
              <p:nvPr/>
            </p:nvSpPr>
            <p:spPr>
              <a:xfrm>
                <a:off x="2349847" y="4204660"/>
                <a:ext cx="825585" cy="2888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ctr">
                  <a:defRPr sz="1400">
                    <a:latin typeface="Arial"/>
                    <a:ea typeface="Arial"/>
                    <a:cs typeface="Arial"/>
                    <a:sym typeface="Arial"/>
                  </a:defRPr>
                </a:lvl1pPr>
              </a:lstStyle>
              <a:p>
                <a:pPr lvl="0">
                  <a:defRPr sz="1800"/>
                </a:pPr>
                <a:r>
                  <a:rPr sz="1400"/>
                  <a:t>Antibiotic</a:t>
                </a:r>
              </a:p>
            </p:txBody>
          </p:sp>
          <p:sp>
            <p:nvSpPr>
              <p:cNvPr id="127" name="Shape 127"/>
              <p:cNvSpPr/>
              <p:nvPr/>
            </p:nvSpPr>
            <p:spPr>
              <a:xfrm>
                <a:off x="3150421" y="2856150"/>
                <a:ext cx="825586" cy="288825"/>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a:defRPr sz="1400">
                    <a:latin typeface="Arial"/>
                    <a:ea typeface="Arial"/>
                    <a:cs typeface="Arial"/>
                    <a:sym typeface="Arial"/>
                  </a:defRPr>
                </a:lvl1pPr>
              </a:lstStyle>
              <a:p>
                <a:pPr lvl="0">
                  <a:defRPr sz="1800"/>
                </a:pPr>
                <a:r>
                  <a:rPr sz="1400"/>
                  <a:t>Antibiotic</a:t>
                </a:r>
              </a:p>
            </p:txBody>
          </p:sp>
          <p:sp>
            <p:nvSpPr>
              <p:cNvPr id="128" name="Shape 128"/>
              <p:cNvSpPr/>
              <p:nvPr/>
            </p:nvSpPr>
            <p:spPr>
              <a:xfrm>
                <a:off x="3727885" y="2321340"/>
                <a:ext cx="825586" cy="288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ctr">
                  <a:defRPr sz="1400">
                    <a:latin typeface="Arial"/>
                    <a:ea typeface="Arial"/>
                    <a:cs typeface="Arial"/>
                    <a:sym typeface="Arial"/>
                  </a:defRPr>
                </a:lvl1pPr>
              </a:lstStyle>
              <a:p>
                <a:pPr lvl="0">
                  <a:defRPr sz="1800"/>
                </a:pPr>
                <a:r>
                  <a:rPr sz="1400"/>
                  <a:t>Antibiotic</a:t>
                </a:r>
              </a:p>
            </p:txBody>
          </p:sp>
          <p:sp>
            <p:nvSpPr>
              <p:cNvPr id="129" name="Shape 129"/>
              <p:cNvSpPr/>
              <p:nvPr/>
            </p:nvSpPr>
            <p:spPr>
              <a:xfrm>
                <a:off x="3661645" y="1998157"/>
                <a:ext cx="629961" cy="157491"/>
              </a:xfrm>
              <a:prstGeom prst="rect">
                <a:avLst/>
              </a:prstGeom>
              <a:solidFill>
                <a:srgbClr val="FFFFFF"/>
              </a:solidFill>
              <a:ln w="12700" cap="flat">
                <a:noFill/>
                <a:miter lim="400000"/>
              </a:ln>
              <a:effectLst/>
            </p:spPr>
            <p:txBody>
              <a:bodyPr wrap="square" lIns="0" tIns="0" rIns="0" bIns="0" numCol="1" anchor="ctr">
                <a:noAutofit/>
              </a:bodyPr>
              <a:lstStyle/>
              <a:p>
                <a:pPr lvl="0" algn="ctr">
                  <a:defRPr sz="1400">
                    <a:latin typeface="Arial"/>
                    <a:ea typeface="Arial"/>
                    <a:cs typeface="Arial"/>
                    <a:sym typeface="Arial"/>
                  </a:defRPr>
                </a:pPr>
              </a:p>
            </p:txBody>
          </p:sp>
          <p:sp>
            <p:nvSpPr>
              <p:cNvPr id="130" name="Shape 130"/>
              <p:cNvSpPr/>
              <p:nvPr/>
            </p:nvSpPr>
            <p:spPr>
              <a:xfrm>
                <a:off x="264743" y="1455144"/>
                <a:ext cx="825585" cy="288824"/>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a:defRPr sz="1400">
                    <a:latin typeface="Arial"/>
                    <a:ea typeface="Arial"/>
                    <a:cs typeface="Arial"/>
                    <a:sym typeface="Arial"/>
                  </a:defRPr>
                </a:lvl1pPr>
              </a:lstStyle>
              <a:p>
                <a:pPr lvl="0">
                  <a:defRPr sz="1800"/>
                </a:pPr>
                <a:r>
                  <a:rPr sz="1400"/>
                  <a:t>Antibiotic</a:t>
                </a:r>
              </a:p>
            </p:txBody>
          </p:sp>
          <p:sp>
            <p:nvSpPr>
              <p:cNvPr id="131" name="Shape 131"/>
              <p:cNvSpPr/>
              <p:nvPr/>
            </p:nvSpPr>
            <p:spPr>
              <a:xfrm>
                <a:off x="2328886" y="255921"/>
                <a:ext cx="1039761" cy="288824"/>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a:defRPr sz="1400">
                    <a:latin typeface="Arial"/>
                    <a:ea typeface="Arial"/>
                    <a:cs typeface="Arial"/>
                    <a:sym typeface="Arial"/>
                  </a:defRPr>
                </a:lvl1pPr>
              </a:lstStyle>
              <a:p>
                <a:pPr lvl="0">
                  <a:defRPr sz="1800"/>
                </a:pPr>
                <a:r>
                  <a:rPr sz="1400"/>
                  <a:t>Efflux pump</a:t>
                </a:r>
              </a:p>
            </p:txBody>
          </p:sp>
          <p:sp>
            <p:nvSpPr>
              <p:cNvPr id="132" name="Shape 132"/>
              <p:cNvSpPr/>
              <p:nvPr/>
            </p:nvSpPr>
            <p:spPr>
              <a:xfrm rot="7671027">
                <a:off x="897365" y="2611713"/>
                <a:ext cx="1883321" cy="1788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750"/>
                    </a:moveTo>
                    <a:lnTo>
                      <a:pt x="18450" y="6750"/>
                    </a:lnTo>
                    <a:lnTo>
                      <a:pt x="18450" y="0"/>
                    </a:lnTo>
                    <a:lnTo>
                      <a:pt x="21600" y="10800"/>
                    </a:lnTo>
                    <a:lnTo>
                      <a:pt x="18450" y="21600"/>
                    </a:lnTo>
                    <a:lnTo>
                      <a:pt x="18450" y="14850"/>
                    </a:lnTo>
                    <a:lnTo>
                      <a:pt x="0" y="14850"/>
                    </a:lnTo>
                    <a:lnTo>
                      <a:pt x="1181" y="10800"/>
                    </a:lnTo>
                    <a:close/>
                  </a:path>
                </a:pathLst>
              </a:custGeom>
              <a:solidFill>
                <a:srgbClr val="8A6F3E"/>
              </a:solidFill>
              <a:ln w="12700" cap="flat">
                <a:noFill/>
                <a:miter lim="400000"/>
              </a:ln>
              <a:effectLst/>
            </p:spPr>
            <p:txBody>
              <a:bodyPr wrap="square" lIns="0" tIns="0" rIns="0" bIns="0" numCol="1" anchor="ctr">
                <a:noAutofit/>
              </a:bodyPr>
              <a:lstStyle/>
              <a:p>
                <a:pPr lvl="0" algn="ctr">
                  <a:defRPr sz="1400">
                    <a:latin typeface="Arial"/>
                    <a:ea typeface="Arial"/>
                    <a:cs typeface="Arial"/>
                    <a:sym typeface="Arial"/>
                  </a:defRPr>
                </a:pPr>
              </a:p>
            </p:txBody>
          </p:sp>
        </p:grpSp>
        <p:grpSp>
          <p:nvGrpSpPr>
            <p:cNvPr id="144" name="Group 144"/>
            <p:cNvGrpSpPr/>
            <p:nvPr/>
          </p:nvGrpSpPr>
          <p:grpSpPr>
            <a:xfrm>
              <a:off x="1061000" y="209009"/>
              <a:ext cx="1331592" cy="973526"/>
              <a:chOff x="0" y="0"/>
              <a:chExt cx="1331590" cy="973524"/>
            </a:xfrm>
          </p:grpSpPr>
          <p:sp>
            <p:nvSpPr>
              <p:cNvPr id="134" name="Shape 134"/>
              <p:cNvSpPr/>
              <p:nvPr/>
            </p:nvSpPr>
            <p:spPr>
              <a:xfrm rot="19432055">
                <a:off x="1053456" y="601060"/>
                <a:ext cx="212813" cy="290979"/>
              </a:xfrm>
              <a:prstGeom prst="roundRect">
                <a:avLst>
                  <a:gd name="adj" fmla="val 16667"/>
                </a:avLst>
              </a:prstGeom>
              <a:solidFill>
                <a:srgbClr val="3366FF"/>
              </a:solidFill>
              <a:ln w="12700" cap="flat">
                <a:noFill/>
                <a:miter lim="400000"/>
              </a:ln>
              <a:effectLst/>
            </p:spPr>
            <p:txBody>
              <a:bodyPr wrap="square" lIns="0" tIns="0" rIns="0" bIns="0" numCol="1" anchor="ctr">
                <a:noAutofit/>
              </a:bodyPr>
              <a:lstStyle/>
              <a:p>
                <a:pPr lvl="0" algn="ctr">
                  <a:defRPr>
                    <a:solidFill>
                      <a:srgbClr val="FFFFFF"/>
                    </a:solidFill>
                    <a:latin typeface="Arial"/>
                    <a:ea typeface="Arial"/>
                    <a:cs typeface="Arial"/>
                    <a:sym typeface="Arial"/>
                  </a:defRPr>
                </a:pPr>
              </a:p>
            </p:txBody>
          </p:sp>
          <p:sp>
            <p:nvSpPr>
              <p:cNvPr id="135" name="Shape 135"/>
              <p:cNvSpPr/>
              <p:nvPr/>
            </p:nvSpPr>
            <p:spPr>
              <a:xfrm rot="19289973">
                <a:off x="992050" y="581106"/>
                <a:ext cx="256615" cy="3506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latin typeface="Arial"/>
                    <a:ea typeface="Arial"/>
                    <a:cs typeface="Arial"/>
                    <a:sym typeface="Arial"/>
                  </a:defRPr>
                </a:lvl1pPr>
              </a:lstStyle>
              <a:p>
                <a:pPr lvl="0"/>
                <a:r>
                  <a:t>X</a:t>
                </a:r>
              </a:p>
            </p:txBody>
          </p:sp>
          <p:sp>
            <p:nvSpPr>
              <p:cNvPr id="136" name="Shape 136"/>
              <p:cNvSpPr/>
              <p:nvPr/>
            </p:nvSpPr>
            <p:spPr>
              <a:xfrm rot="3150827">
                <a:off x="772709" y="189414"/>
                <a:ext cx="279087" cy="7294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4859"/>
                      <a:pt x="21600" y="10853"/>
                    </a:cubicBezTo>
                    <a:cubicBezTo>
                      <a:pt x="21600" y="16261"/>
                      <a:pt x="13677" y="20844"/>
                      <a:pt x="3020" y="21600"/>
                    </a:cubicBezTo>
                  </a:path>
                </a:pathLst>
              </a:custGeom>
              <a:noFill/>
              <a:ln w="12700" cap="flat">
                <a:solidFill>
                  <a:srgbClr val="000000"/>
                </a:solidFill>
                <a:prstDash val="solid"/>
                <a:miter lim="800000"/>
                <a:tailEnd type="triangle" w="med" len="med"/>
              </a:ln>
              <a:effectLst/>
            </p:spPr>
            <p:txBody>
              <a:bodyPr wrap="square" lIns="0" tIns="0" rIns="0" bIns="0" numCol="1" anchor="ctr">
                <a:noAutofit/>
              </a:bodyPr>
              <a:lstStyle/>
              <a:p>
                <a:pPr lvl="0" algn="ctr">
                  <a:defRPr>
                    <a:latin typeface="Arial"/>
                    <a:ea typeface="Arial"/>
                    <a:cs typeface="Arial"/>
                    <a:sym typeface="Arial"/>
                  </a:defRPr>
                </a:pPr>
              </a:p>
            </p:txBody>
          </p:sp>
          <p:sp>
            <p:nvSpPr>
              <p:cNvPr id="137" name="Shape 137"/>
              <p:cNvSpPr/>
              <p:nvPr/>
            </p:nvSpPr>
            <p:spPr>
              <a:xfrm>
                <a:off x="986231" y="0"/>
                <a:ext cx="176811" cy="1591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4860" y="0"/>
                    </a:lnTo>
                    <a:lnTo>
                      <a:pt x="16740" y="0"/>
                    </a:lnTo>
                    <a:lnTo>
                      <a:pt x="21600" y="10800"/>
                    </a:lnTo>
                    <a:lnTo>
                      <a:pt x="16740" y="21600"/>
                    </a:lnTo>
                    <a:lnTo>
                      <a:pt x="4860" y="21600"/>
                    </a:lnTo>
                    <a:close/>
                  </a:path>
                </a:pathLst>
              </a:custGeom>
              <a:solidFill>
                <a:srgbClr val="0D378A"/>
              </a:solidFill>
              <a:ln w="12700" cap="flat">
                <a:noFill/>
                <a:miter lim="400000"/>
              </a:ln>
              <a:effectLst/>
            </p:spPr>
            <p:txBody>
              <a:bodyPr wrap="square" lIns="0" tIns="0" rIns="0" bIns="0" numCol="1" anchor="ctr">
                <a:noAutofit/>
              </a:bodyPr>
              <a:lstStyle/>
              <a:p>
                <a:pPr lvl="0" algn="ctr">
                  <a:defRPr sz="1400">
                    <a:solidFill>
                      <a:srgbClr val="FFFFFF"/>
                    </a:solidFill>
                    <a:latin typeface="Arial"/>
                    <a:ea typeface="Arial"/>
                    <a:cs typeface="Arial"/>
                    <a:sym typeface="Arial"/>
                  </a:defRPr>
                </a:pPr>
              </a:p>
            </p:txBody>
          </p:sp>
          <p:sp>
            <p:nvSpPr>
              <p:cNvPr id="138" name="Shape 138"/>
              <p:cNvSpPr/>
              <p:nvPr/>
            </p:nvSpPr>
            <p:spPr>
              <a:xfrm>
                <a:off x="218401" y="197373"/>
                <a:ext cx="722522" cy="2642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ctr">
                  <a:defRPr sz="1200">
                    <a:latin typeface="Arial"/>
                    <a:ea typeface="Arial"/>
                    <a:cs typeface="Arial"/>
                    <a:sym typeface="Arial"/>
                  </a:defRPr>
                </a:lvl1pPr>
              </a:lstStyle>
              <a:p>
                <a:pPr lvl="0">
                  <a:defRPr sz="1800"/>
                </a:pPr>
                <a:r>
                  <a:rPr sz="1200"/>
                  <a:t>Antibiotic</a:t>
                </a:r>
              </a:p>
            </p:txBody>
          </p:sp>
          <p:sp>
            <p:nvSpPr>
              <p:cNvPr id="139" name="Shape 139"/>
              <p:cNvSpPr/>
              <p:nvPr/>
            </p:nvSpPr>
            <p:spPr>
              <a:xfrm>
                <a:off x="317232" y="498946"/>
                <a:ext cx="176811" cy="1591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4860" y="0"/>
                    </a:lnTo>
                    <a:lnTo>
                      <a:pt x="16740" y="0"/>
                    </a:lnTo>
                    <a:lnTo>
                      <a:pt x="21600" y="10800"/>
                    </a:lnTo>
                    <a:lnTo>
                      <a:pt x="16740" y="21600"/>
                    </a:lnTo>
                    <a:lnTo>
                      <a:pt x="4860" y="21600"/>
                    </a:lnTo>
                    <a:close/>
                  </a:path>
                </a:pathLst>
              </a:custGeom>
              <a:solidFill>
                <a:srgbClr val="0D378A"/>
              </a:solidFill>
              <a:ln w="12700" cap="flat">
                <a:noFill/>
                <a:miter lim="400000"/>
              </a:ln>
              <a:effectLst/>
            </p:spPr>
            <p:txBody>
              <a:bodyPr wrap="square" lIns="0" tIns="0" rIns="0" bIns="0" numCol="1" anchor="ctr">
                <a:noAutofit/>
              </a:bodyPr>
              <a:lstStyle/>
              <a:p>
                <a:pPr lvl="0" algn="ctr">
                  <a:defRPr sz="1400">
                    <a:solidFill>
                      <a:srgbClr val="FFFFFF"/>
                    </a:solidFill>
                    <a:latin typeface="Arial"/>
                    <a:ea typeface="Arial"/>
                    <a:cs typeface="Arial"/>
                    <a:sym typeface="Arial"/>
                  </a:defRPr>
                </a:pPr>
              </a:p>
            </p:txBody>
          </p:sp>
          <p:sp>
            <p:nvSpPr>
              <p:cNvPr id="140" name="Shape 140"/>
              <p:cNvSpPr/>
              <p:nvPr/>
            </p:nvSpPr>
            <p:spPr>
              <a:xfrm>
                <a:off x="1090526" y="152400"/>
                <a:ext cx="176811" cy="1591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4860" y="0"/>
                    </a:lnTo>
                    <a:lnTo>
                      <a:pt x="16740" y="0"/>
                    </a:lnTo>
                    <a:lnTo>
                      <a:pt x="21600" y="10800"/>
                    </a:lnTo>
                    <a:lnTo>
                      <a:pt x="16740" y="21600"/>
                    </a:lnTo>
                    <a:lnTo>
                      <a:pt x="4860" y="21600"/>
                    </a:lnTo>
                    <a:close/>
                  </a:path>
                </a:pathLst>
              </a:custGeom>
              <a:solidFill>
                <a:srgbClr val="0D378A"/>
              </a:solidFill>
              <a:ln w="12700" cap="flat">
                <a:noFill/>
                <a:miter lim="400000"/>
              </a:ln>
              <a:effectLst/>
            </p:spPr>
            <p:txBody>
              <a:bodyPr wrap="square" lIns="0" tIns="0" rIns="0" bIns="0" numCol="1" anchor="ctr">
                <a:noAutofit/>
              </a:bodyPr>
              <a:lstStyle/>
              <a:p>
                <a:pPr lvl="0" algn="ctr">
                  <a:defRPr sz="1400">
                    <a:solidFill>
                      <a:srgbClr val="FFFFFF"/>
                    </a:solidFill>
                    <a:latin typeface="Arial"/>
                    <a:ea typeface="Arial"/>
                    <a:cs typeface="Arial"/>
                    <a:sym typeface="Arial"/>
                  </a:defRPr>
                </a:pPr>
              </a:p>
            </p:txBody>
          </p:sp>
          <p:sp>
            <p:nvSpPr>
              <p:cNvPr id="141" name="Shape 141"/>
              <p:cNvSpPr/>
              <p:nvPr/>
            </p:nvSpPr>
            <p:spPr>
              <a:xfrm>
                <a:off x="0" y="566302"/>
                <a:ext cx="176811" cy="1591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4860" y="0"/>
                    </a:lnTo>
                    <a:lnTo>
                      <a:pt x="16740" y="0"/>
                    </a:lnTo>
                    <a:lnTo>
                      <a:pt x="21600" y="10800"/>
                    </a:lnTo>
                    <a:lnTo>
                      <a:pt x="16740" y="21600"/>
                    </a:lnTo>
                    <a:lnTo>
                      <a:pt x="4860" y="21600"/>
                    </a:lnTo>
                    <a:close/>
                  </a:path>
                </a:pathLst>
              </a:custGeom>
              <a:solidFill>
                <a:srgbClr val="0D378A"/>
              </a:solidFill>
              <a:ln w="12700" cap="flat">
                <a:noFill/>
                <a:miter lim="400000"/>
              </a:ln>
              <a:effectLst/>
            </p:spPr>
            <p:txBody>
              <a:bodyPr wrap="square" lIns="0" tIns="0" rIns="0" bIns="0" numCol="1" anchor="ctr">
                <a:noAutofit/>
              </a:bodyPr>
              <a:lstStyle/>
              <a:p>
                <a:pPr lvl="0" algn="ctr">
                  <a:defRPr sz="1400">
                    <a:solidFill>
                      <a:srgbClr val="FFFFFF"/>
                    </a:solidFill>
                    <a:latin typeface="Arial"/>
                    <a:ea typeface="Arial"/>
                    <a:cs typeface="Arial"/>
                    <a:sym typeface="Arial"/>
                  </a:defRPr>
                </a:pPr>
              </a:p>
            </p:txBody>
          </p:sp>
          <p:sp>
            <p:nvSpPr>
              <p:cNvPr id="142" name="Shape 142"/>
              <p:cNvSpPr/>
              <p:nvPr/>
            </p:nvSpPr>
            <p:spPr>
              <a:xfrm>
                <a:off x="927197" y="209649"/>
                <a:ext cx="176811" cy="1591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4860" y="0"/>
                    </a:lnTo>
                    <a:lnTo>
                      <a:pt x="16740" y="0"/>
                    </a:lnTo>
                    <a:lnTo>
                      <a:pt x="21600" y="10800"/>
                    </a:lnTo>
                    <a:lnTo>
                      <a:pt x="16740" y="21600"/>
                    </a:lnTo>
                    <a:lnTo>
                      <a:pt x="4860" y="21600"/>
                    </a:lnTo>
                    <a:close/>
                  </a:path>
                </a:pathLst>
              </a:custGeom>
              <a:solidFill>
                <a:srgbClr val="0D378A"/>
              </a:solidFill>
              <a:ln w="12700" cap="flat">
                <a:noFill/>
                <a:miter lim="400000"/>
              </a:ln>
              <a:effectLst/>
            </p:spPr>
            <p:txBody>
              <a:bodyPr wrap="square" lIns="0" tIns="0" rIns="0" bIns="0" numCol="1" anchor="ctr">
                <a:noAutofit/>
              </a:bodyPr>
              <a:lstStyle/>
              <a:p>
                <a:pPr lvl="0" algn="ctr">
                  <a:defRPr sz="1400">
                    <a:solidFill>
                      <a:srgbClr val="FFFFFF"/>
                    </a:solidFill>
                    <a:latin typeface="Arial"/>
                    <a:ea typeface="Arial"/>
                    <a:cs typeface="Arial"/>
                    <a:sym typeface="Arial"/>
                  </a:defRPr>
                </a:pPr>
              </a:p>
            </p:txBody>
          </p:sp>
          <p:sp>
            <p:nvSpPr>
              <p:cNvPr id="143" name="Shape 143"/>
              <p:cNvSpPr/>
              <p:nvPr/>
            </p:nvSpPr>
            <p:spPr>
              <a:xfrm>
                <a:off x="225225" y="704269"/>
                <a:ext cx="176811" cy="1591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4860" y="0"/>
                    </a:lnTo>
                    <a:lnTo>
                      <a:pt x="16740" y="0"/>
                    </a:lnTo>
                    <a:lnTo>
                      <a:pt x="21600" y="10800"/>
                    </a:lnTo>
                    <a:lnTo>
                      <a:pt x="16740" y="21600"/>
                    </a:lnTo>
                    <a:lnTo>
                      <a:pt x="4860" y="21600"/>
                    </a:lnTo>
                    <a:close/>
                  </a:path>
                </a:pathLst>
              </a:custGeom>
              <a:solidFill>
                <a:srgbClr val="0D378A"/>
              </a:solidFill>
              <a:ln w="12700" cap="flat">
                <a:noFill/>
                <a:miter lim="400000"/>
              </a:ln>
              <a:effectLst/>
            </p:spPr>
            <p:txBody>
              <a:bodyPr wrap="square" lIns="0" tIns="0" rIns="0" bIns="0" numCol="1" anchor="ctr">
                <a:noAutofit/>
              </a:bodyPr>
              <a:lstStyle/>
              <a:p>
                <a:pPr lvl="0" algn="ctr">
                  <a:defRPr sz="1400">
                    <a:solidFill>
                      <a:srgbClr val="FFFFFF"/>
                    </a:solidFill>
                    <a:latin typeface="Arial"/>
                    <a:ea typeface="Arial"/>
                    <a:cs typeface="Arial"/>
                    <a:sym typeface="Arial"/>
                  </a:defRPr>
                </a:pPr>
              </a:p>
            </p:txBody>
          </p:sp>
        </p:grpSp>
      </p:grpSp>
      <p:sp>
        <p:nvSpPr>
          <p:cNvPr id="146" name="Shape 146"/>
          <p:cNvSpPr/>
          <p:nvPr/>
        </p:nvSpPr>
        <p:spPr>
          <a:xfrm>
            <a:off x="271639" y="1173262"/>
            <a:ext cx="6760151" cy="9991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buClr>
                <a:srgbClr val="000000"/>
              </a:buClr>
              <a:buSzPct val="100000"/>
              <a:buFont typeface="Arial"/>
              <a:buChar char="-"/>
            </a:pPr>
            <a:r>
              <a:rPr sz="1600">
                <a:latin typeface="Arial"/>
                <a:ea typeface="Arial"/>
                <a:cs typeface="Arial"/>
                <a:sym typeface="Arial"/>
              </a:rPr>
              <a:t>  Antibiotic </a:t>
            </a:r>
            <a:r>
              <a:rPr sz="1600">
                <a:solidFill>
                  <a:srgbClr val="0C9E39"/>
                </a:solidFill>
                <a:latin typeface="Arial"/>
                <a:ea typeface="Arial"/>
                <a:cs typeface="Arial"/>
                <a:sym typeface="Arial"/>
              </a:rPr>
              <a:t>modification</a:t>
            </a:r>
            <a:r>
              <a:rPr sz="1600">
                <a:latin typeface="Arial"/>
                <a:ea typeface="Arial"/>
                <a:cs typeface="Arial"/>
                <a:sym typeface="Arial"/>
              </a:rPr>
              <a:t> / </a:t>
            </a:r>
            <a:r>
              <a:rPr sz="1600">
                <a:solidFill>
                  <a:srgbClr val="E93939"/>
                </a:solidFill>
                <a:latin typeface="Arial"/>
                <a:ea typeface="Arial"/>
                <a:cs typeface="Arial"/>
                <a:sym typeface="Arial"/>
              </a:rPr>
              <a:t>degradation</a:t>
            </a:r>
            <a:r>
              <a:rPr sz="1600">
                <a:latin typeface="Arial"/>
                <a:ea typeface="Arial"/>
                <a:cs typeface="Arial"/>
                <a:sym typeface="Arial"/>
              </a:rPr>
              <a:t> by altering enzymes </a:t>
            </a:r>
            <a:endParaRPr sz="2400">
              <a:latin typeface="Times Roman"/>
              <a:ea typeface="Times Roman"/>
              <a:cs typeface="Times Roman"/>
              <a:sym typeface="Times Roman"/>
            </a:endParaRPr>
          </a:p>
          <a:p>
            <a:pPr lvl="0"/>
            <a:r>
              <a:rPr sz="1600">
                <a:latin typeface="Arial"/>
                <a:ea typeface="Arial"/>
                <a:cs typeface="Arial"/>
                <a:sym typeface="Arial"/>
              </a:rPr>
              <a:t>-</a:t>
            </a:r>
            <a:r>
              <a:rPr sz="1600">
                <a:solidFill>
                  <a:srgbClr val="8A6F3E"/>
                </a:solidFill>
                <a:latin typeface="Arial"/>
                <a:ea typeface="Arial"/>
                <a:cs typeface="Arial"/>
                <a:sym typeface="Arial"/>
              </a:rPr>
              <a:t> Modification of the target </a:t>
            </a:r>
            <a:endParaRPr sz="2400">
              <a:latin typeface="Times Roman"/>
              <a:ea typeface="Times Roman"/>
              <a:cs typeface="Times Roman"/>
              <a:sym typeface="Times Roman"/>
            </a:endParaRPr>
          </a:p>
          <a:p>
            <a:pPr lvl="0"/>
            <a:r>
              <a:rPr sz="1600">
                <a:latin typeface="Arial"/>
                <a:ea typeface="Arial"/>
                <a:cs typeface="Arial"/>
                <a:sym typeface="Arial"/>
              </a:rPr>
              <a:t>- </a:t>
            </a:r>
            <a:r>
              <a:rPr sz="1600">
                <a:solidFill>
                  <a:srgbClr val="3366FF"/>
                </a:solidFill>
                <a:latin typeface="Arial"/>
                <a:ea typeface="Arial"/>
                <a:cs typeface="Arial"/>
                <a:sym typeface="Arial"/>
              </a:rPr>
              <a:t>Permeability of the cellular wall</a:t>
            </a:r>
            <a:endParaRPr sz="1600">
              <a:latin typeface="Arial"/>
              <a:ea typeface="Arial"/>
              <a:cs typeface="Arial"/>
              <a:sym typeface="Arial"/>
            </a:endParaRPr>
          </a:p>
          <a:p>
            <a:pPr lvl="0"/>
            <a:r>
              <a:rPr sz="1600">
                <a:latin typeface="Arial"/>
                <a:ea typeface="Arial"/>
                <a:cs typeface="Arial"/>
                <a:sym typeface="Arial"/>
              </a:rPr>
              <a:t>-</a:t>
            </a:r>
            <a:r>
              <a:rPr sz="1600">
                <a:solidFill>
                  <a:srgbClr val="6A6A6A"/>
                </a:solidFill>
                <a:latin typeface="Arial"/>
                <a:ea typeface="Arial"/>
                <a:cs typeface="Arial"/>
                <a:sym typeface="Arial"/>
              </a:rPr>
              <a:t> Active efflux</a:t>
            </a:r>
          </a:p>
        </p:txBody>
      </p:sp>
      <p:sp>
        <p:nvSpPr>
          <p:cNvPr id="147" name="Shape 147"/>
          <p:cNvSpPr/>
          <p:nvPr/>
        </p:nvSpPr>
        <p:spPr>
          <a:xfrm>
            <a:off x="119785" y="932589"/>
            <a:ext cx="8870328" cy="1"/>
          </a:xfrm>
          <a:prstGeom prst="line">
            <a:avLst/>
          </a:prstGeom>
          <a:ln w="38100">
            <a:solidFill>
              <a:srgbClr val="9A9A9A"/>
            </a:solidFill>
            <a:round/>
          </a:ln>
        </p:spPr>
        <p:txBody>
          <a:bodyPr lIns="0" tIns="0" rIns="0" bIns="0"/>
          <a:lstStyle/>
          <a:p>
            <a:pPr lvl="0" defTabSz="457200">
              <a:defRPr sz="1200">
                <a:latin typeface="+mj-lt"/>
                <a:ea typeface="+mj-ea"/>
                <a:cs typeface="+mj-cs"/>
                <a:sym typeface="Helvetica"/>
              </a:defRPr>
            </a:pPr>
          </a:p>
        </p:txBody>
      </p:sp>
      <p:grpSp>
        <p:nvGrpSpPr>
          <p:cNvPr id="163" name="Group 163"/>
          <p:cNvGrpSpPr/>
          <p:nvPr/>
        </p:nvGrpSpPr>
        <p:grpSpPr>
          <a:xfrm>
            <a:off x="152399" y="76199"/>
            <a:ext cx="1219202" cy="685802"/>
            <a:chOff x="0" y="0"/>
            <a:chExt cx="1219200" cy="685800"/>
          </a:xfrm>
        </p:grpSpPr>
        <p:grpSp>
          <p:nvGrpSpPr>
            <p:cNvPr id="151" name="Group 151"/>
            <p:cNvGrpSpPr/>
            <p:nvPr/>
          </p:nvGrpSpPr>
          <p:grpSpPr>
            <a:xfrm>
              <a:off x="487679" y="-1"/>
              <a:ext cx="243841" cy="385764"/>
              <a:chOff x="0" y="0"/>
              <a:chExt cx="243840" cy="385762"/>
            </a:xfrm>
          </p:grpSpPr>
          <p:sp>
            <p:nvSpPr>
              <p:cNvPr id="148" name="Shape 148"/>
              <p:cNvSpPr/>
              <p:nvPr/>
            </p:nvSpPr>
            <p:spPr>
              <a:xfrm>
                <a:off x="-1" y="-1"/>
                <a:ext cx="243841" cy="3857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120"/>
                    </a:moveTo>
                    <a:cubicBezTo>
                      <a:pt x="0" y="2292"/>
                      <a:pt x="4835" y="0"/>
                      <a:pt x="10800" y="0"/>
                    </a:cubicBezTo>
                    <a:cubicBezTo>
                      <a:pt x="16765" y="0"/>
                      <a:pt x="21600" y="2292"/>
                      <a:pt x="21600" y="5120"/>
                    </a:cubicBezTo>
                    <a:lnTo>
                      <a:pt x="21600" y="16480"/>
                    </a:lnTo>
                    <a:cubicBezTo>
                      <a:pt x="21600" y="19308"/>
                      <a:pt x="16765" y="21600"/>
                      <a:pt x="10800" y="21600"/>
                    </a:cubicBezTo>
                    <a:cubicBezTo>
                      <a:pt x="4835" y="21600"/>
                      <a:pt x="0" y="19308"/>
                      <a:pt x="0" y="16480"/>
                    </a:cubicBezTo>
                    <a:close/>
                  </a:path>
                </a:pathLst>
              </a:custGeom>
              <a:gradFill flip="none" rotWithShape="1">
                <a:gsLst>
                  <a:gs pos="0">
                    <a:srgbClr val="030B76"/>
                  </a:gs>
                  <a:gs pos="50000">
                    <a:srgbClr val="0717FF"/>
                  </a:gs>
                  <a:gs pos="100000">
                    <a:srgbClr val="030B76"/>
                  </a:gs>
                </a:gsLst>
                <a:lin ang="0" scaled="0"/>
              </a:gradFill>
              <a:ln w="12700" cap="flat">
                <a:noFill/>
                <a:miter lim="400000"/>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sp>
            <p:nvSpPr>
              <p:cNvPr id="149" name="Shape 149"/>
              <p:cNvSpPr/>
              <p:nvPr/>
            </p:nvSpPr>
            <p:spPr>
              <a:xfrm>
                <a:off x="-1" y="-1"/>
                <a:ext cx="243841" cy="1828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FF">
                  <a:alpha val="40000"/>
                </a:srgbClr>
              </a:solidFill>
              <a:ln w="12700" cap="flat">
                <a:noFill/>
                <a:miter lim="400000"/>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sp>
            <p:nvSpPr>
              <p:cNvPr id="150" name="Shape 150"/>
              <p:cNvSpPr/>
              <p:nvPr/>
            </p:nvSpPr>
            <p:spPr>
              <a:xfrm>
                <a:off x="-1" y="-1"/>
                <a:ext cx="243841" cy="3857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120"/>
                    </a:moveTo>
                    <a:cubicBezTo>
                      <a:pt x="21600" y="7948"/>
                      <a:pt x="16765" y="10240"/>
                      <a:pt x="10800" y="10240"/>
                    </a:cubicBezTo>
                    <a:cubicBezTo>
                      <a:pt x="4835" y="10240"/>
                      <a:pt x="0" y="7948"/>
                      <a:pt x="0" y="5120"/>
                    </a:cubicBezTo>
                    <a:cubicBezTo>
                      <a:pt x="0" y="2292"/>
                      <a:pt x="4835" y="0"/>
                      <a:pt x="10800" y="0"/>
                    </a:cubicBezTo>
                    <a:cubicBezTo>
                      <a:pt x="16765" y="0"/>
                      <a:pt x="21600" y="2292"/>
                      <a:pt x="21600" y="5120"/>
                    </a:cubicBezTo>
                    <a:lnTo>
                      <a:pt x="21600" y="16480"/>
                    </a:lnTo>
                    <a:cubicBezTo>
                      <a:pt x="21600" y="19308"/>
                      <a:pt x="16765" y="21600"/>
                      <a:pt x="10800" y="21600"/>
                    </a:cubicBezTo>
                    <a:cubicBezTo>
                      <a:pt x="4835" y="21600"/>
                      <a:pt x="0" y="19308"/>
                      <a:pt x="0" y="16480"/>
                    </a:cubicBezTo>
                    <a:lnTo>
                      <a:pt x="0" y="5120"/>
                    </a:lnTo>
                  </a:path>
                </a:pathLst>
              </a:custGeom>
              <a:noFill/>
              <a:ln w="9525" cap="flat">
                <a:solidFill>
                  <a:srgbClr val="000000"/>
                </a:solidFill>
                <a:prstDash val="solid"/>
                <a:round/>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grpSp>
        <p:sp>
          <p:nvSpPr>
            <p:cNvPr id="152" name="Shape 152"/>
            <p:cNvSpPr/>
            <p:nvPr/>
          </p:nvSpPr>
          <p:spPr>
            <a:xfrm>
              <a:off x="-1" y="128587"/>
              <a:ext cx="487681"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153" name="Shape 153"/>
            <p:cNvSpPr/>
            <p:nvPr/>
          </p:nvSpPr>
          <p:spPr>
            <a:xfrm>
              <a:off x="-1" y="171450"/>
              <a:ext cx="487681"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154" name="Shape 154"/>
            <p:cNvSpPr/>
            <p:nvPr/>
          </p:nvSpPr>
          <p:spPr>
            <a:xfrm>
              <a:off x="731519" y="128587"/>
              <a:ext cx="487682"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155" name="Shape 155"/>
            <p:cNvSpPr/>
            <p:nvPr/>
          </p:nvSpPr>
          <p:spPr>
            <a:xfrm>
              <a:off x="731519" y="171450"/>
              <a:ext cx="487682"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156" name="Shape 156"/>
            <p:cNvSpPr/>
            <p:nvPr/>
          </p:nvSpPr>
          <p:spPr>
            <a:xfrm>
              <a:off x="-1" y="514350"/>
              <a:ext cx="487681"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157" name="Shape 157"/>
            <p:cNvSpPr/>
            <p:nvPr/>
          </p:nvSpPr>
          <p:spPr>
            <a:xfrm>
              <a:off x="-1" y="557212"/>
              <a:ext cx="487681"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158" name="Shape 158"/>
            <p:cNvSpPr/>
            <p:nvPr/>
          </p:nvSpPr>
          <p:spPr>
            <a:xfrm>
              <a:off x="731519" y="514350"/>
              <a:ext cx="487682"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159" name="Shape 159"/>
            <p:cNvSpPr/>
            <p:nvPr/>
          </p:nvSpPr>
          <p:spPr>
            <a:xfrm>
              <a:off x="731519" y="557212"/>
              <a:ext cx="487682"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160" name="Shape 160"/>
            <p:cNvSpPr/>
            <p:nvPr/>
          </p:nvSpPr>
          <p:spPr>
            <a:xfrm>
              <a:off x="406400" y="385762"/>
              <a:ext cx="406400" cy="30003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000000"/>
              </a:solidFill>
              <a:prstDash val="solid"/>
              <a:round/>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sp>
          <p:nvSpPr>
            <p:cNvPr id="161" name="Shape 161"/>
            <p:cNvSpPr/>
            <p:nvPr/>
          </p:nvSpPr>
          <p:spPr>
            <a:xfrm>
              <a:off x="406399" y="214312"/>
              <a:ext cx="81281" cy="342901"/>
            </a:xfrm>
            <a:prstGeom prst="rect">
              <a:avLst/>
            </a:prstGeom>
            <a:noFill/>
            <a:ln w="9525" cap="flat">
              <a:solidFill>
                <a:srgbClr val="000000"/>
              </a:solidFill>
              <a:prstDash val="solid"/>
              <a:miter lim="800000"/>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sp>
          <p:nvSpPr>
            <p:cNvPr id="162" name="Shape 162"/>
            <p:cNvSpPr/>
            <p:nvPr/>
          </p:nvSpPr>
          <p:spPr>
            <a:xfrm>
              <a:off x="731520" y="214312"/>
              <a:ext cx="81281" cy="342901"/>
            </a:xfrm>
            <a:prstGeom prst="rect">
              <a:avLst/>
            </a:prstGeom>
            <a:noFill/>
            <a:ln w="9525" cap="flat">
              <a:solidFill>
                <a:srgbClr val="000000"/>
              </a:solidFill>
              <a:prstDash val="solid"/>
              <a:miter lim="800000"/>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grpSp>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68" name="Group 168"/>
          <p:cNvGrpSpPr/>
          <p:nvPr/>
        </p:nvGrpSpPr>
        <p:grpSpPr>
          <a:xfrm>
            <a:off x="7766611" y="172830"/>
            <a:ext cx="1223500" cy="759903"/>
            <a:chOff x="0" y="0"/>
            <a:chExt cx="1223499" cy="759902"/>
          </a:xfrm>
        </p:grpSpPr>
        <p:pic>
          <p:nvPicPr>
            <p:cNvPr id="165" name="image5.png"/>
            <p:cNvPicPr/>
            <p:nvPr/>
          </p:nvPicPr>
          <p:blipFill>
            <a:blip r:embed="rId2">
              <a:extLst/>
            </a:blip>
            <a:stretch>
              <a:fillRect/>
            </a:stretch>
          </p:blipFill>
          <p:spPr>
            <a:xfrm>
              <a:off x="-1" y="104042"/>
              <a:ext cx="598066" cy="408865"/>
            </a:xfrm>
            <a:prstGeom prst="rect">
              <a:avLst/>
            </a:prstGeom>
            <a:ln w="12700" cap="flat">
              <a:noFill/>
              <a:miter lim="400000"/>
            </a:ln>
            <a:effectLst/>
          </p:spPr>
        </p:pic>
        <p:pic>
          <p:nvPicPr>
            <p:cNvPr id="166" name="image6.png"/>
            <p:cNvPicPr/>
            <p:nvPr/>
          </p:nvPicPr>
          <p:blipFill>
            <a:blip r:embed="rId3">
              <a:extLst/>
            </a:blip>
            <a:stretch>
              <a:fillRect/>
            </a:stretch>
          </p:blipFill>
          <p:spPr>
            <a:xfrm>
              <a:off x="717630" y="0"/>
              <a:ext cx="505869" cy="505869"/>
            </a:xfrm>
            <a:prstGeom prst="rect">
              <a:avLst/>
            </a:prstGeom>
            <a:ln w="12700" cap="flat">
              <a:noFill/>
              <a:miter lim="400000"/>
            </a:ln>
            <a:effectLst/>
          </p:spPr>
        </p:pic>
        <p:pic>
          <p:nvPicPr>
            <p:cNvPr id="167" name="image4.tif"/>
            <p:cNvPicPr/>
            <p:nvPr/>
          </p:nvPicPr>
          <p:blipFill>
            <a:blip r:embed="rId4">
              <a:extLst/>
            </a:blip>
            <a:stretch>
              <a:fillRect/>
            </a:stretch>
          </p:blipFill>
          <p:spPr>
            <a:xfrm>
              <a:off x="438362" y="376682"/>
              <a:ext cx="698008" cy="383221"/>
            </a:xfrm>
            <a:prstGeom prst="rect">
              <a:avLst/>
            </a:prstGeom>
            <a:ln w="12700" cap="flat">
              <a:noFill/>
              <a:miter lim="400000"/>
            </a:ln>
            <a:effectLst/>
          </p:spPr>
        </p:pic>
      </p:grpSp>
      <p:pic>
        <p:nvPicPr>
          <p:cNvPr id="169" name="image17.jpg" descr="Diapositive1.jpg                                               0006F22EIsabelle                       7C268652:"/>
          <p:cNvPicPr/>
          <p:nvPr/>
        </p:nvPicPr>
        <p:blipFill>
          <a:blip r:embed="rId5">
            <a:extLst/>
          </a:blip>
          <a:stretch>
            <a:fillRect/>
          </a:stretch>
        </p:blipFill>
        <p:spPr>
          <a:xfrm>
            <a:off x="2509123" y="1920016"/>
            <a:ext cx="4800601" cy="3598864"/>
          </a:xfrm>
          <a:prstGeom prst="rect">
            <a:avLst/>
          </a:prstGeom>
          <a:ln w="12700">
            <a:miter lim="400000"/>
          </a:ln>
        </p:spPr>
      </p:pic>
      <p:grpSp>
        <p:nvGrpSpPr>
          <p:cNvPr id="185" name="Group 185"/>
          <p:cNvGrpSpPr/>
          <p:nvPr/>
        </p:nvGrpSpPr>
        <p:grpSpPr>
          <a:xfrm>
            <a:off x="152399" y="76199"/>
            <a:ext cx="1219202" cy="685802"/>
            <a:chOff x="0" y="0"/>
            <a:chExt cx="1219200" cy="685800"/>
          </a:xfrm>
        </p:grpSpPr>
        <p:grpSp>
          <p:nvGrpSpPr>
            <p:cNvPr id="173" name="Group 173"/>
            <p:cNvGrpSpPr/>
            <p:nvPr/>
          </p:nvGrpSpPr>
          <p:grpSpPr>
            <a:xfrm>
              <a:off x="487679" y="-1"/>
              <a:ext cx="243841" cy="385764"/>
              <a:chOff x="0" y="0"/>
              <a:chExt cx="243840" cy="385762"/>
            </a:xfrm>
          </p:grpSpPr>
          <p:sp>
            <p:nvSpPr>
              <p:cNvPr id="170" name="Shape 170"/>
              <p:cNvSpPr/>
              <p:nvPr/>
            </p:nvSpPr>
            <p:spPr>
              <a:xfrm>
                <a:off x="-1" y="-1"/>
                <a:ext cx="243841" cy="3857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120"/>
                    </a:moveTo>
                    <a:cubicBezTo>
                      <a:pt x="0" y="2292"/>
                      <a:pt x="4835" y="0"/>
                      <a:pt x="10800" y="0"/>
                    </a:cubicBezTo>
                    <a:cubicBezTo>
                      <a:pt x="16765" y="0"/>
                      <a:pt x="21600" y="2292"/>
                      <a:pt x="21600" y="5120"/>
                    </a:cubicBezTo>
                    <a:lnTo>
                      <a:pt x="21600" y="16480"/>
                    </a:lnTo>
                    <a:cubicBezTo>
                      <a:pt x="21600" y="19308"/>
                      <a:pt x="16765" y="21600"/>
                      <a:pt x="10800" y="21600"/>
                    </a:cubicBezTo>
                    <a:cubicBezTo>
                      <a:pt x="4835" y="21600"/>
                      <a:pt x="0" y="19308"/>
                      <a:pt x="0" y="16480"/>
                    </a:cubicBezTo>
                    <a:close/>
                  </a:path>
                </a:pathLst>
              </a:custGeom>
              <a:gradFill flip="none" rotWithShape="1">
                <a:gsLst>
                  <a:gs pos="0">
                    <a:srgbClr val="030B76"/>
                  </a:gs>
                  <a:gs pos="50000">
                    <a:srgbClr val="0717FF"/>
                  </a:gs>
                  <a:gs pos="100000">
                    <a:srgbClr val="030B76"/>
                  </a:gs>
                </a:gsLst>
                <a:lin ang="0" scaled="0"/>
              </a:gradFill>
              <a:ln w="12700" cap="flat">
                <a:noFill/>
                <a:miter lim="400000"/>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sp>
            <p:nvSpPr>
              <p:cNvPr id="171" name="Shape 171"/>
              <p:cNvSpPr/>
              <p:nvPr/>
            </p:nvSpPr>
            <p:spPr>
              <a:xfrm>
                <a:off x="-1" y="-1"/>
                <a:ext cx="243841" cy="1828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FF">
                  <a:alpha val="40000"/>
                </a:srgbClr>
              </a:solidFill>
              <a:ln w="12700" cap="flat">
                <a:noFill/>
                <a:miter lim="400000"/>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sp>
            <p:nvSpPr>
              <p:cNvPr id="172" name="Shape 172"/>
              <p:cNvSpPr/>
              <p:nvPr/>
            </p:nvSpPr>
            <p:spPr>
              <a:xfrm>
                <a:off x="-1" y="-1"/>
                <a:ext cx="243841" cy="3857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120"/>
                    </a:moveTo>
                    <a:cubicBezTo>
                      <a:pt x="21600" y="7948"/>
                      <a:pt x="16765" y="10240"/>
                      <a:pt x="10800" y="10240"/>
                    </a:cubicBezTo>
                    <a:cubicBezTo>
                      <a:pt x="4835" y="10240"/>
                      <a:pt x="0" y="7948"/>
                      <a:pt x="0" y="5120"/>
                    </a:cubicBezTo>
                    <a:cubicBezTo>
                      <a:pt x="0" y="2292"/>
                      <a:pt x="4835" y="0"/>
                      <a:pt x="10800" y="0"/>
                    </a:cubicBezTo>
                    <a:cubicBezTo>
                      <a:pt x="16765" y="0"/>
                      <a:pt x="21600" y="2292"/>
                      <a:pt x="21600" y="5120"/>
                    </a:cubicBezTo>
                    <a:lnTo>
                      <a:pt x="21600" y="16480"/>
                    </a:lnTo>
                    <a:cubicBezTo>
                      <a:pt x="21600" y="19308"/>
                      <a:pt x="16765" y="21600"/>
                      <a:pt x="10800" y="21600"/>
                    </a:cubicBezTo>
                    <a:cubicBezTo>
                      <a:pt x="4835" y="21600"/>
                      <a:pt x="0" y="19308"/>
                      <a:pt x="0" y="16480"/>
                    </a:cubicBezTo>
                    <a:lnTo>
                      <a:pt x="0" y="5120"/>
                    </a:lnTo>
                  </a:path>
                </a:pathLst>
              </a:custGeom>
              <a:noFill/>
              <a:ln w="9525" cap="flat">
                <a:solidFill>
                  <a:srgbClr val="000000"/>
                </a:solidFill>
                <a:prstDash val="solid"/>
                <a:round/>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grpSp>
        <p:sp>
          <p:nvSpPr>
            <p:cNvPr id="174" name="Shape 174"/>
            <p:cNvSpPr/>
            <p:nvPr/>
          </p:nvSpPr>
          <p:spPr>
            <a:xfrm>
              <a:off x="-1" y="128587"/>
              <a:ext cx="487681"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175" name="Shape 175"/>
            <p:cNvSpPr/>
            <p:nvPr/>
          </p:nvSpPr>
          <p:spPr>
            <a:xfrm>
              <a:off x="-1" y="171450"/>
              <a:ext cx="487681"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176" name="Shape 176"/>
            <p:cNvSpPr/>
            <p:nvPr/>
          </p:nvSpPr>
          <p:spPr>
            <a:xfrm>
              <a:off x="731519" y="128587"/>
              <a:ext cx="487682"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177" name="Shape 177"/>
            <p:cNvSpPr/>
            <p:nvPr/>
          </p:nvSpPr>
          <p:spPr>
            <a:xfrm>
              <a:off x="731519" y="171450"/>
              <a:ext cx="487682"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178" name="Shape 178"/>
            <p:cNvSpPr/>
            <p:nvPr/>
          </p:nvSpPr>
          <p:spPr>
            <a:xfrm>
              <a:off x="-1" y="514350"/>
              <a:ext cx="487681"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179" name="Shape 179"/>
            <p:cNvSpPr/>
            <p:nvPr/>
          </p:nvSpPr>
          <p:spPr>
            <a:xfrm>
              <a:off x="-1" y="557212"/>
              <a:ext cx="487681"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180" name="Shape 180"/>
            <p:cNvSpPr/>
            <p:nvPr/>
          </p:nvSpPr>
          <p:spPr>
            <a:xfrm>
              <a:off x="731519" y="514350"/>
              <a:ext cx="487682"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181" name="Shape 181"/>
            <p:cNvSpPr/>
            <p:nvPr/>
          </p:nvSpPr>
          <p:spPr>
            <a:xfrm>
              <a:off x="731519" y="557212"/>
              <a:ext cx="487682"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182" name="Shape 182"/>
            <p:cNvSpPr/>
            <p:nvPr/>
          </p:nvSpPr>
          <p:spPr>
            <a:xfrm>
              <a:off x="406400" y="385762"/>
              <a:ext cx="406400" cy="30003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000000"/>
              </a:solidFill>
              <a:prstDash val="solid"/>
              <a:round/>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sp>
          <p:nvSpPr>
            <p:cNvPr id="183" name="Shape 183"/>
            <p:cNvSpPr/>
            <p:nvPr/>
          </p:nvSpPr>
          <p:spPr>
            <a:xfrm>
              <a:off x="406399" y="214312"/>
              <a:ext cx="81281" cy="342901"/>
            </a:xfrm>
            <a:prstGeom prst="rect">
              <a:avLst/>
            </a:prstGeom>
            <a:noFill/>
            <a:ln w="9525" cap="flat">
              <a:solidFill>
                <a:srgbClr val="000000"/>
              </a:solidFill>
              <a:prstDash val="solid"/>
              <a:miter lim="800000"/>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sp>
          <p:nvSpPr>
            <p:cNvPr id="184" name="Shape 184"/>
            <p:cNvSpPr/>
            <p:nvPr/>
          </p:nvSpPr>
          <p:spPr>
            <a:xfrm>
              <a:off x="731520" y="214312"/>
              <a:ext cx="81281" cy="342901"/>
            </a:xfrm>
            <a:prstGeom prst="rect">
              <a:avLst/>
            </a:prstGeom>
            <a:noFill/>
            <a:ln w="9525" cap="flat">
              <a:solidFill>
                <a:srgbClr val="000000"/>
              </a:solidFill>
              <a:prstDash val="solid"/>
              <a:miter lim="800000"/>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grpSp>
      <p:sp>
        <p:nvSpPr>
          <p:cNvPr id="186" name="Shape 186"/>
          <p:cNvSpPr/>
          <p:nvPr/>
        </p:nvSpPr>
        <p:spPr>
          <a:xfrm>
            <a:off x="3148009" y="1230668"/>
            <a:ext cx="3581361" cy="322918"/>
          </a:xfrm>
          <a:prstGeom prst="rect">
            <a:avLst/>
          </a:prstGeom>
          <a:ln>
            <a:solidFill>
              <a:srgbClr val="FF0000"/>
            </a:solidFill>
            <a:miter/>
          </a:ln>
          <a:extLst>
            <a:ext uri="{C572A759-6A51-4108-AA02-DFA0A04FC94B}">
              <ma14:wrappingTextBoxFlag xmlns:ma14="http://schemas.microsoft.com/office/mac/drawingml/2011/main" val="1"/>
            </a:ext>
          </a:extLst>
        </p:spPr>
        <p:txBody>
          <a:bodyPr wrap="none" lIns="0" tIns="0" rIns="0" bIns="0">
            <a:spAutoFit/>
          </a:bodyPr>
          <a:lstStyle/>
          <a:p>
            <a:pPr lvl="0" algn="ctr"/>
            <a:r>
              <a:rPr sz="1600">
                <a:solidFill>
                  <a:srgbClr val="FF0B02"/>
                </a:solidFill>
                <a:latin typeface="Arial"/>
                <a:ea typeface="Arial"/>
                <a:cs typeface="Arial"/>
                <a:sym typeface="Arial"/>
              </a:rPr>
              <a:t>proteins complexes  of 600 </a:t>
            </a:r>
            <a:r>
              <a:rPr sz="1600">
                <a:solidFill>
                  <a:srgbClr val="FF0000"/>
                </a:solidFill>
                <a:latin typeface="Arial"/>
                <a:ea typeface="Arial"/>
                <a:cs typeface="Arial"/>
                <a:sym typeface="Arial"/>
              </a:rPr>
              <a:t>to </a:t>
            </a:r>
            <a:r>
              <a:rPr sz="1600">
                <a:solidFill>
                  <a:srgbClr val="FF0B02"/>
                </a:solidFill>
                <a:latin typeface="Arial"/>
                <a:ea typeface="Arial"/>
                <a:cs typeface="Arial"/>
                <a:sym typeface="Arial"/>
              </a:rPr>
              <a:t>840 kDa</a:t>
            </a:r>
          </a:p>
        </p:txBody>
      </p:sp>
      <p:sp>
        <p:nvSpPr>
          <p:cNvPr id="187" name="Shape 187"/>
          <p:cNvSpPr/>
          <p:nvPr/>
        </p:nvSpPr>
        <p:spPr>
          <a:xfrm>
            <a:off x="6936994" y="2779384"/>
            <a:ext cx="955586"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a:solidFill>
                  <a:srgbClr val="FF0000"/>
                </a:solidFill>
                <a:latin typeface="Arial"/>
                <a:ea typeface="Arial"/>
                <a:cs typeface="Arial"/>
                <a:sym typeface="Arial"/>
              </a:defRPr>
            </a:lvl1pPr>
          </a:lstStyle>
          <a:p>
            <a:pPr lvl="0">
              <a:defRPr>
                <a:solidFill>
                  <a:srgbClr val="000000"/>
                </a:solidFill>
              </a:defRPr>
            </a:pPr>
            <a:r>
              <a:rPr>
                <a:solidFill>
                  <a:srgbClr val="FF0000"/>
                </a:solidFill>
              </a:rPr>
              <a:t>150 kDa</a:t>
            </a:r>
          </a:p>
        </p:txBody>
      </p:sp>
      <p:sp>
        <p:nvSpPr>
          <p:cNvPr id="188" name="Shape 188"/>
          <p:cNvSpPr/>
          <p:nvPr/>
        </p:nvSpPr>
        <p:spPr>
          <a:xfrm>
            <a:off x="6936808" y="3669970"/>
            <a:ext cx="1603658"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a:solidFill>
                  <a:srgbClr val="FF0000"/>
                </a:solidFill>
                <a:latin typeface="Arial"/>
                <a:ea typeface="Arial"/>
                <a:cs typeface="Arial"/>
                <a:sym typeface="Arial"/>
              </a:defRPr>
            </a:lvl1pPr>
          </a:lstStyle>
          <a:p>
            <a:pPr lvl="0">
              <a:defRPr>
                <a:solidFill>
                  <a:srgbClr val="000000"/>
                </a:solidFill>
              </a:defRPr>
            </a:pPr>
            <a:r>
              <a:rPr>
                <a:solidFill>
                  <a:srgbClr val="FF0000"/>
                </a:solidFill>
              </a:rPr>
              <a:t>120 - 360  kDa</a:t>
            </a:r>
          </a:p>
        </p:txBody>
      </p:sp>
      <p:sp>
        <p:nvSpPr>
          <p:cNvPr id="189" name="Shape 189"/>
          <p:cNvSpPr/>
          <p:nvPr/>
        </p:nvSpPr>
        <p:spPr>
          <a:xfrm>
            <a:off x="6965569" y="4828845"/>
            <a:ext cx="955586"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a:solidFill>
                  <a:srgbClr val="FF0000"/>
                </a:solidFill>
                <a:latin typeface="Arial"/>
                <a:ea typeface="Arial"/>
                <a:cs typeface="Arial"/>
                <a:sym typeface="Arial"/>
              </a:defRPr>
            </a:lvl1pPr>
          </a:lstStyle>
          <a:p>
            <a:pPr lvl="0">
              <a:defRPr>
                <a:solidFill>
                  <a:srgbClr val="000000"/>
                </a:solidFill>
              </a:defRPr>
            </a:pPr>
            <a:r>
              <a:rPr>
                <a:solidFill>
                  <a:srgbClr val="FF0000"/>
                </a:solidFill>
              </a:rPr>
              <a:t>330 kDa</a:t>
            </a:r>
          </a:p>
        </p:txBody>
      </p:sp>
      <p:sp>
        <p:nvSpPr>
          <p:cNvPr id="190" name="Shape 190"/>
          <p:cNvSpPr/>
          <p:nvPr/>
        </p:nvSpPr>
        <p:spPr>
          <a:xfrm>
            <a:off x="3455494" y="5837794"/>
            <a:ext cx="3142889" cy="6952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rPr i="1" sz="1400">
                <a:latin typeface="Arial"/>
                <a:ea typeface="Arial"/>
                <a:cs typeface="Arial"/>
                <a:sym typeface="Arial"/>
              </a:rPr>
              <a:t>OMF = Outer Membrane Factor</a:t>
            </a:r>
            <a:endParaRPr sz="2400">
              <a:latin typeface="Times Roman"/>
              <a:ea typeface="Times Roman"/>
              <a:cs typeface="Times Roman"/>
              <a:sym typeface="Times Roman"/>
            </a:endParaRPr>
          </a:p>
          <a:p>
            <a:pPr lvl="0"/>
            <a:r>
              <a:rPr i="1" sz="1400">
                <a:latin typeface="Arial"/>
                <a:ea typeface="Arial"/>
                <a:cs typeface="Arial"/>
                <a:sym typeface="Arial"/>
              </a:rPr>
              <a:t>MFP = Membrane Fusion Protein</a:t>
            </a:r>
            <a:endParaRPr i="1" sz="1400">
              <a:latin typeface="Arial"/>
              <a:ea typeface="Arial"/>
              <a:cs typeface="Arial"/>
              <a:sym typeface="Arial"/>
            </a:endParaRPr>
          </a:p>
          <a:p>
            <a:pPr lvl="0"/>
            <a:r>
              <a:rPr i="1" sz="1400">
                <a:latin typeface="Arial"/>
                <a:ea typeface="Arial"/>
                <a:cs typeface="Arial"/>
                <a:sym typeface="Arial"/>
              </a:rPr>
              <a:t>RND = Resistance Nodulation Division</a:t>
            </a:r>
          </a:p>
        </p:txBody>
      </p:sp>
      <p:sp>
        <p:nvSpPr>
          <p:cNvPr id="191" name="Shape 191"/>
          <p:cNvSpPr/>
          <p:nvPr/>
        </p:nvSpPr>
        <p:spPr>
          <a:xfrm>
            <a:off x="1455737" y="210937"/>
            <a:ext cx="4667271" cy="384757"/>
          </a:xfrm>
          <a:prstGeom prst="rect">
            <a:avLst/>
          </a:prstGeom>
          <a:ln>
            <a:solidFill>
              <a:srgbClr val="FFFFFF"/>
            </a:solidFill>
            <a:miter/>
          </a:ln>
          <a:extLst>
            <a:ext uri="{C572A759-6A51-4108-AA02-DFA0A04FC94B}">
              <ma14:wrappingTextBoxFlag xmlns:ma14="http://schemas.microsoft.com/office/mac/drawingml/2011/main" val="1"/>
            </a:ext>
          </a:extLst>
        </p:spPr>
        <p:txBody>
          <a:bodyPr lIns="0" tIns="0" rIns="0" bIns="0">
            <a:spAutoFit/>
          </a:bodyPr>
          <a:lstStyle>
            <a:lvl1pPr>
              <a:defRPr sz="2000">
                <a:latin typeface="Arial"/>
                <a:ea typeface="Arial"/>
                <a:cs typeface="Arial"/>
                <a:sym typeface="Arial"/>
              </a:defRPr>
            </a:lvl1pPr>
          </a:lstStyle>
          <a:p>
            <a:pPr lvl="0">
              <a:defRPr sz="1800"/>
            </a:pPr>
            <a:r>
              <a:rPr sz="2000"/>
              <a:t>Efflux pumps from the RND family</a:t>
            </a:r>
          </a:p>
        </p:txBody>
      </p:sp>
      <p:sp>
        <p:nvSpPr>
          <p:cNvPr id="192" name="Shape 192"/>
          <p:cNvSpPr/>
          <p:nvPr/>
        </p:nvSpPr>
        <p:spPr>
          <a:xfrm>
            <a:off x="119785" y="932589"/>
            <a:ext cx="8870328" cy="1"/>
          </a:xfrm>
          <a:prstGeom prst="line">
            <a:avLst/>
          </a:prstGeom>
          <a:ln w="38100">
            <a:solidFill>
              <a:srgbClr val="9A9A9A"/>
            </a:solidFill>
            <a:round/>
          </a:ln>
        </p:spPr>
        <p:txBody>
          <a:bodyPr lIns="0" tIns="0" rIns="0" bIns="0"/>
          <a:lstStyle/>
          <a:p>
            <a:pPr lvl="0" defTabSz="457200">
              <a:defRPr sz="1200">
                <a:latin typeface="+mj-lt"/>
                <a:ea typeface="+mj-ea"/>
                <a:cs typeface="+mj-cs"/>
                <a:sym typeface="Helvetica"/>
              </a:defRPr>
            </a:pPr>
          </a:p>
        </p:txBody>
      </p:sp>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97" name="Group 197"/>
          <p:cNvGrpSpPr/>
          <p:nvPr/>
        </p:nvGrpSpPr>
        <p:grpSpPr>
          <a:xfrm>
            <a:off x="7766611" y="172830"/>
            <a:ext cx="1223500" cy="759903"/>
            <a:chOff x="0" y="0"/>
            <a:chExt cx="1223499" cy="759902"/>
          </a:xfrm>
        </p:grpSpPr>
        <p:pic>
          <p:nvPicPr>
            <p:cNvPr id="194" name="image5.png"/>
            <p:cNvPicPr/>
            <p:nvPr/>
          </p:nvPicPr>
          <p:blipFill>
            <a:blip r:embed="rId2">
              <a:extLst/>
            </a:blip>
            <a:stretch>
              <a:fillRect/>
            </a:stretch>
          </p:blipFill>
          <p:spPr>
            <a:xfrm>
              <a:off x="-1" y="104042"/>
              <a:ext cx="598066" cy="408865"/>
            </a:xfrm>
            <a:prstGeom prst="rect">
              <a:avLst/>
            </a:prstGeom>
            <a:ln w="12700" cap="flat">
              <a:noFill/>
              <a:miter lim="400000"/>
            </a:ln>
            <a:effectLst/>
          </p:spPr>
        </p:pic>
        <p:pic>
          <p:nvPicPr>
            <p:cNvPr id="195" name="image6.png"/>
            <p:cNvPicPr/>
            <p:nvPr/>
          </p:nvPicPr>
          <p:blipFill>
            <a:blip r:embed="rId3">
              <a:extLst/>
            </a:blip>
            <a:stretch>
              <a:fillRect/>
            </a:stretch>
          </p:blipFill>
          <p:spPr>
            <a:xfrm>
              <a:off x="717630" y="0"/>
              <a:ext cx="505869" cy="505869"/>
            </a:xfrm>
            <a:prstGeom prst="rect">
              <a:avLst/>
            </a:prstGeom>
            <a:ln w="12700" cap="flat">
              <a:noFill/>
              <a:miter lim="400000"/>
            </a:ln>
            <a:effectLst/>
          </p:spPr>
        </p:pic>
        <p:pic>
          <p:nvPicPr>
            <p:cNvPr id="196" name="image4.tif"/>
            <p:cNvPicPr/>
            <p:nvPr/>
          </p:nvPicPr>
          <p:blipFill>
            <a:blip r:embed="rId4">
              <a:extLst/>
            </a:blip>
            <a:stretch>
              <a:fillRect/>
            </a:stretch>
          </p:blipFill>
          <p:spPr>
            <a:xfrm>
              <a:off x="438362" y="376682"/>
              <a:ext cx="698008" cy="383221"/>
            </a:xfrm>
            <a:prstGeom prst="rect">
              <a:avLst/>
            </a:prstGeom>
            <a:ln w="12700" cap="flat">
              <a:noFill/>
              <a:miter lim="400000"/>
            </a:ln>
            <a:effectLst/>
          </p:spPr>
        </p:pic>
      </p:grpSp>
      <p:pic>
        <p:nvPicPr>
          <p:cNvPr id="198" name="image17.jpg" descr="Diapositive1.jpg                                               0006F22EIsabelle                       7C268652:"/>
          <p:cNvPicPr/>
          <p:nvPr/>
        </p:nvPicPr>
        <p:blipFill>
          <a:blip r:embed="rId5">
            <a:extLst/>
          </a:blip>
          <a:stretch>
            <a:fillRect/>
          </a:stretch>
        </p:blipFill>
        <p:spPr>
          <a:xfrm>
            <a:off x="2509123" y="1920016"/>
            <a:ext cx="4800601" cy="3598864"/>
          </a:xfrm>
          <a:prstGeom prst="rect">
            <a:avLst/>
          </a:prstGeom>
          <a:ln w="12700">
            <a:miter lim="400000"/>
          </a:ln>
        </p:spPr>
      </p:pic>
      <p:sp>
        <p:nvSpPr>
          <p:cNvPr id="199" name="Shape 199"/>
          <p:cNvSpPr/>
          <p:nvPr/>
        </p:nvSpPr>
        <p:spPr>
          <a:xfrm>
            <a:off x="6560422" y="4915630"/>
            <a:ext cx="1709737" cy="695224"/>
          </a:xfrm>
          <a:prstGeom prst="rect">
            <a:avLst/>
          </a:prstGeom>
          <a:solidFill>
            <a:srgbClr val="E2F0D9"/>
          </a:solidFill>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sz="1400">
                <a:latin typeface="Arial"/>
                <a:ea typeface="Arial"/>
                <a:cs typeface="Arial"/>
                <a:sym typeface="Arial"/>
              </a:defRPr>
            </a:lvl1pPr>
          </a:lstStyle>
          <a:p>
            <a:pPr lvl="0">
              <a:defRPr sz="1800"/>
            </a:pPr>
            <a:r>
              <a:rPr sz="1400"/>
              <a:t>Modify actual antibiotics arsenal structures</a:t>
            </a:r>
          </a:p>
        </p:txBody>
      </p:sp>
      <p:sp>
        <p:nvSpPr>
          <p:cNvPr id="200" name="Shape 200"/>
          <p:cNvSpPr/>
          <p:nvPr/>
        </p:nvSpPr>
        <p:spPr>
          <a:xfrm>
            <a:off x="5120559" y="2731229"/>
            <a:ext cx="327027" cy="3111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854" y="14111"/>
                </a:moveTo>
                <a:lnTo>
                  <a:pt x="16854" y="14111"/>
                </a:lnTo>
                <a:cubicBezTo>
                  <a:pt x="18735" y="10862"/>
                  <a:pt x="17550" y="6746"/>
                  <a:pt x="14207" y="4918"/>
                </a:cubicBezTo>
                <a:cubicBezTo>
                  <a:pt x="12128" y="3780"/>
                  <a:pt x="9593" y="3760"/>
                  <a:pt x="7494" y="4863"/>
                </a:cubicBezTo>
                <a:close/>
                <a:moveTo>
                  <a:pt x="4746" y="7489"/>
                </a:moveTo>
                <a:lnTo>
                  <a:pt x="4746" y="7489"/>
                </a:lnTo>
                <a:cubicBezTo>
                  <a:pt x="2865" y="10738"/>
                  <a:pt x="4049" y="14854"/>
                  <a:pt x="7393" y="16682"/>
                </a:cubicBezTo>
                <a:cubicBezTo>
                  <a:pt x="9472" y="17820"/>
                  <a:pt x="12007" y="17840"/>
                  <a:pt x="14106" y="16737"/>
                </a:cubicBezTo>
                <a:close/>
              </a:path>
            </a:pathLst>
          </a:custGeom>
          <a:solidFill>
            <a:srgbClr val="FF6600"/>
          </a:solidFill>
          <a:ln w="12700">
            <a:miter lim="400000"/>
          </a:ln>
        </p:spPr>
        <p:txBody>
          <a:bodyPr lIns="0" tIns="0" rIns="0" bIns="0" anchor="ctr"/>
          <a:lstStyle/>
          <a:p>
            <a:pPr lvl="0">
              <a:defRPr>
                <a:latin typeface="Arial"/>
                <a:ea typeface="Arial"/>
                <a:cs typeface="Arial"/>
                <a:sym typeface="Arial"/>
              </a:defRPr>
            </a:pPr>
          </a:p>
        </p:txBody>
      </p:sp>
      <p:sp>
        <p:nvSpPr>
          <p:cNvPr id="201" name="Shape 201"/>
          <p:cNvSpPr/>
          <p:nvPr/>
        </p:nvSpPr>
        <p:spPr>
          <a:xfrm>
            <a:off x="5145220" y="4821328"/>
            <a:ext cx="327027" cy="3111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854" y="14111"/>
                </a:moveTo>
                <a:lnTo>
                  <a:pt x="16854" y="14111"/>
                </a:lnTo>
                <a:cubicBezTo>
                  <a:pt x="18735" y="10862"/>
                  <a:pt x="17550" y="6746"/>
                  <a:pt x="14207" y="4918"/>
                </a:cubicBezTo>
                <a:cubicBezTo>
                  <a:pt x="12128" y="3780"/>
                  <a:pt x="9593" y="3760"/>
                  <a:pt x="7494" y="4863"/>
                </a:cubicBezTo>
                <a:close/>
                <a:moveTo>
                  <a:pt x="4746" y="7489"/>
                </a:moveTo>
                <a:lnTo>
                  <a:pt x="4746" y="7489"/>
                </a:lnTo>
                <a:cubicBezTo>
                  <a:pt x="2865" y="10738"/>
                  <a:pt x="4049" y="14854"/>
                  <a:pt x="7393" y="16682"/>
                </a:cubicBezTo>
                <a:cubicBezTo>
                  <a:pt x="9472" y="17820"/>
                  <a:pt x="12007" y="17840"/>
                  <a:pt x="14106" y="16737"/>
                </a:cubicBezTo>
                <a:close/>
              </a:path>
            </a:pathLst>
          </a:custGeom>
          <a:solidFill>
            <a:srgbClr val="CCFFCC"/>
          </a:solidFill>
          <a:ln w="12700">
            <a:miter lim="400000"/>
          </a:ln>
        </p:spPr>
        <p:txBody>
          <a:bodyPr lIns="0" tIns="0" rIns="0" bIns="0" anchor="ctr"/>
          <a:lstStyle/>
          <a:p>
            <a:pPr lvl="0">
              <a:defRPr>
                <a:latin typeface="Arial"/>
                <a:ea typeface="Arial"/>
                <a:cs typeface="Arial"/>
                <a:sym typeface="Arial"/>
              </a:defRPr>
            </a:pPr>
          </a:p>
        </p:txBody>
      </p:sp>
      <p:sp>
        <p:nvSpPr>
          <p:cNvPr id="202" name="Shape 202"/>
          <p:cNvSpPr/>
          <p:nvPr/>
        </p:nvSpPr>
        <p:spPr>
          <a:xfrm>
            <a:off x="4361734" y="4096480"/>
            <a:ext cx="328615" cy="3111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864" y="14121"/>
                </a:moveTo>
                <a:lnTo>
                  <a:pt x="16864" y="14121"/>
                </a:lnTo>
                <a:cubicBezTo>
                  <a:pt x="18756" y="10876"/>
                  <a:pt x="17576" y="6758"/>
                  <a:pt x="14227" y="4924"/>
                </a:cubicBezTo>
                <a:cubicBezTo>
                  <a:pt x="12140" y="3780"/>
                  <a:pt x="9593" y="3758"/>
                  <a:pt x="7484" y="4864"/>
                </a:cubicBezTo>
                <a:close/>
                <a:moveTo>
                  <a:pt x="4736" y="7479"/>
                </a:moveTo>
                <a:lnTo>
                  <a:pt x="4736" y="7479"/>
                </a:lnTo>
                <a:cubicBezTo>
                  <a:pt x="2843" y="10724"/>
                  <a:pt x="4024" y="14842"/>
                  <a:pt x="7373" y="16676"/>
                </a:cubicBezTo>
                <a:cubicBezTo>
                  <a:pt x="9460" y="17820"/>
                  <a:pt x="12007" y="17842"/>
                  <a:pt x="14116" y="16736"/>
                </a:cubicBezTo>
                <a:close/>
              </a:path>
            </a:pathLst>
          </a:custGeom>
          <a:solidFill>
            <a:srgbClr val="BC6011"/>
          </a:solidFill>
          <a:ln w="12700">
            <a:miter lim="400000"/>
          </a:ln>
        </p:spPr>
        <p:txBody>
          <a:bodyPr lIns="0" tIns="0" rIns="0" bIns="0" anchor="ctr"/>
          <a:lstStyle/>
          <a:p>
            <a:pPr lvl="0">
              <a:defRPr>
                <a:latin typeface="Arial"/>
                <a:ea typeface="Arial"/>
                <a:cs typeface="Arial"/>
                <a:sym typeface="Arial"/>
              </a:defRPr>
            </a:pPr>
          </a:p>
        </p:txBody>
      </p:sp>
      <p:sp>
        <p:nvSpPr>
          <p:cNvPr id="203" name="Shape 203"/>
          <p:cNvSpPr/>
          <p:nvPr/>
        </p:nvSpPr>
        <p:spPr>
          <a:xfrm>
            <a:off x="4976097" y="3979005"/>
            <a:ext cx="328613" cy="3111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864" y="14121"/>
                </a:moveTo>
                <a:lnTo>
                  <a:pt x="16864" y="14121"/>
                </a:lnTo>
                <a:cubicBezTo>
                  <a:pt x="18756" y="10876"/>
                  <a:pt x="17576" y="6758"/>
                  <a:pt x="14227" y="4924"/>
                </a:cubicBezTo>
                <a:cubicBezTo>
                  <a:pt x="12140" y="3780"/>
                  <a:pt x="9593" y="3758"/>
                  <a:pt x="7484" y="4864"/>
                </a:cubicBezTo>
                <a:close/>
                <a:moveTo>
                  <a:pt x="4736" y="7479"/>
                </a:moveTo>
                <a:lnTo>
                  <a:pt x="4736" y="7479"/>
                </a:lnTo>
                <a:cubicBezTo>
                  <a:pt x="2844" y="10724"/>
                  <a:pt x="4024" y="14842"/>
                  <a:pt x="7373" y="16676"/>
                </a:cubicBezTo>
                <a:cubicBezTo>
                  <a:pt x="9460" y="17820"/>
                  <a:pt x="12007" y="17842"/>
                  <a:pt x="14116" y="16736"/>
                </a:cubicBezTo>
                <a:close/>
              </a:path>
            </a:pathLst>
          </a:custGeom>
          <a:solidFill>
            <a:srgbClr val="EAFF0C"/>
          </a:solidFill>
          <a:ln w="12700">
            <a:miter lim="400000"/>
          </a:ln>
        </p:spPr>
        <p:txBody>
          <a:bodyPr lIns="0" tIns="0" rIns="0" bIns="0" anchor="ctr"/>
          <a:lstStyle/>
          <a:p>
            <a:pPr lvl="0">
              <a:defRPr>
                <a:latin typeface="Arial"/>
                <a:ea typeface="Arial"/>
                <a:cs typeface="Arial"/>
                <a:sym typeface="Arial"/>
              </a:defRPr>
            </a:pPr>
          </a:p>
        </p:txBody>
      </p:sp>
      <p:sp>
        <p:nvSpPr>
          <p:cNvPr id="204" name="Shape 204"/>
          <p:cNvSpPr/>
          <p:nvPr/>
        </p:nvSpPr>
        <p:spPr>
          <a:xfrm>
            <a:off x="4760197" y="3402741"/>
            <a:ext cx="328613" cy="3111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864" y="14121"/>
                </a:moveTo>
                <a:lnTo>
                  <a:pt x="16864" y="14121"/>
                </a:lnTo>
                <a:cubicBezTo>
                  <a:pt x="18756" y="10876"/>
                  <a:pt x="17576" y="6758"/>
                  <a:pt x="14227" y="4924"/>
                </a:cubicBezTo>
                <a:cubicBezTo>
                  <a:pt x="12140" y="3780"/>
                  <a:pt x="9593" y="3758"/>
                  <a:pt x="7484" y="4864"/>
                </a:cubicBezTo>
                <a:close/>
                <a:moveTo>
                  <a:pt x="4736" y="7479"/>
                </a:moveTo>
                <a:lnTo>
                  <a:pt x="4736" y="7479"/>
                </a:lnTo>
                <a:cubicBezTo>
                  <a:pt x="2844" y="10724"/>
                  <a:pt x="4024" y="14842"/>
                  <a:pt x="7373" y="16676"/>
                </a:cubicBezTo>
                <a:cubicBezTo>
                  <a:pt x="9460" y="17820"/>
                  <a:pt x="12007" y="17842"/>
                  <a:pt x="14116" y="16736"/>
                </a:cubicBezTo>
                <a:close/>
              </a:path>
            </a:pathLst>
          </a:custGeom>
          <a:solidFill>
            <a:srgbClr val="EAFF0C"/>
          </a:solidFill>
          <a:ln w="12700">
            <a:miter lim="400000"/>
          </a:ln>
        </p:spPr>
        <p:txBody>
          <a:bodyPr lIns="0" tIns="0" rIns="0" bIns="0" anchor="ctr"/>
          <a:lstStyle/>
          <a:p>
            <a:pPr lvl="0">
              <a:defRPr>
                <a:latin typeface="Arial"/>
                <a:ea typeface="Arial"/>
                <a:cs typeface="Arial"/>
                <a:sym typeface="Arial"/>
              </a:defRPr>
            </a:pPr>
          </a:p>
        </p:txBody>
      </p:sp>
      <p:grpSp>
        <p:nvGrpSpPr>
          <p:cNvPr id="207" name="Group 207"/>
          <p:cNvGrpSpPr/>
          <p:nvPr/>
        </p:nvGrpSpPr>
        <p:grpSpPr>
          <a:xfrm>
            <a:off x="6273085" y="4482241"/>
            <a:ext cx="307976" cy="387351"/>
            <a:chOff x="23821" y="0"/>
            <a:chExt cx="307975" cy="387350"/>
          </a:xfrm>
        </p:grpSpPr>
        <p:sp>
          <p:nvSpPr>
            <p:cNvPr id="205" name="Shape 205"/>
            <p:cNvSpPr/>
            <p:nvPr/>
          </p:nvSpPr>
          <p:spPr>
            <a:xfrm>
              <a:off x="23821" y="0"/>
              <a:ext cx="307977" cy="215900"/>
            </a:xfrm>
            <a:prstGeom prst="triangle">
              <a:avLst/>
            </a:prstGeom>
            <a:solidFill>
              <a:srgbClr val="FFFFFF"/>
            </a:solidFill>
            <a:ln w="6350" cap="flat">
              <a:solidFill>
                <a:srgbClr val="5B9BD5"/>
              </a:solidFill>
              <a:prstDash val="solid"/>
              <a:miter lim="800000"/>
            </a:ln>
            <a:effectLst/>
          </p:spPr>
          <p:txBody>
            <a:bodyPr wrap="square" lIns="0" tIns="0" rIns="0" bIns="0" numCol="1" anchor="ctr">
              <a:noAutofit/>
            </a:bodyPr>
            <a:lstStyle/>
            <a:p>
              <a:pPr lvl="0">
                <a:defRPr>
                  <a:solidFill>
                    <a:srgbClr val="FFFFFF"/>
                  </a:solidFill>
                  <a:latin typeface="Arial"/>
                  <a:ea typeface="Arial"/>
                  <a:cs typeface="Arial"/>
                  <a:sym typeface="Arial"/>
                </a:defRPr>
              </a:pPr>
            </a:p>
          </p:txBody>
        </p:sp>
        <p:sp>
          <p:nvSpPr>
            <p:cNvPr id="206" name="Shape 206"/>
            <p:cNvSpPr/>
            <p:nvPr/>
          </p:nvSpPr>
          <p:spPr>
            <a:xfrm>
              <a:off x="127010" y="171450"/>
              <a:ext cx="101601" cy="215901"/>
            </a:xfrm>
            <a:prstGeom prst="rect">
              <a:avLst/>
            </a:prstGeom>
            <a:solidFill>
              <a:srgbClr val="000000"/>
            </a:solidFill>
            <a:ln w="6350" cap="flat">
              <a:solidFill>
                <a:srgbClr val="5B9BD5"/>
              </a:solidFill>
              <a:prstDash val="solid"/>
              <a:miter lim="800000"/>
            </a:ln>
            <a:effectLst/>
          </p:spPr>
          <p:txBody>
            <a:bodyPr wrap="square" lIns="0" tIns="0" rIns="0" bIns="0" numCol="1" anchor="ctr">
              <a:noAutofit/>
            </a:bodyPr>
            <a:lstStyle/>
            <a:p>
              <a:pPr lvl="0">
                <a:defRPr>
                  <a:solidFill>
                    <a:srgbClr val="FFFFFF"/>
                  </a:solidFill>
                  <a:latin typeface="Arial"/>
                  <a:ea typeface="Arial"/>
                  <a:cs typeface="Arial"/>
                  <a:sym typeface="Arial"/>
                </a:defRPr>
              </a:pPr>
            </a:p>
          </p:txBody>
        </p:sp>
      </p:grpSp>
      <p:sp>
        <p:nvSpPr>
          <p:cNvPr id="208" name="Shape 208"/>
          <p:cNvSpPr/>
          <p:nvPr/>
        </p:nvSpPr>
        <p:spPr>
          <a:xfrm>
            <a:off x="6546983" y="4386250"/>
            <a:ext cx="218441"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C5E0B4"/>
                </a:solidFill>
                <a:latin typeface="Arial"/>
                <a:ea typeface="Arial"/>
                <a:cs typeface="Arial"/>
                <a:sym typeface="Arial"/>
              </a:defRPr>
            </a:lvl1pPr>
          </a:lstStyle>
          <a:p>
            <a:pPr lvl="0">
              <a:defRPr>
                <a:solidFill>
                  <a:srgbClr val="000000"/>
                </a:solidFill>
              </a:defRPr>
            </a:pPr>
            <a:r>
              <a:rPr>
                <a:solidFill>
                  <a:srgbClr val="C5E0B4"/>
                </a:solidFill>
              </a:rPr>
              <a:t>x</a:t>
            </a:r>
          </a:p>
        </p:txBody>
      </p:sp>
      <p:sp>
        <p:nvSpPr>
          <p:cNvPr id="209" name="Shape 209"/>
          <p:cNvSpPr/>
          <p:nvPr/>
        </p:nvSpPr>
        <p:spPr>
          <a:xfrm>
            <a:off x="3585447" y="3331305"/>
            <a:ext cx="1152526" cy="215901"/>
          </a:xfrm>
          <a:prstGeom prst="line">
            <a:avLst/>
          </a:prstGeom>
          <a:ln w="12700">
            <a:solidFill>
              <a:srgbClr val="FFFF00"/>
            </a:solidFill>
            <a:miter/>
            <a:tailEnd type="triangle"/>
          </a:ln>
        </p:spPr>
        <p:txBody>
          <a:bodyPr lIns="0" tIns="0" rIns="0" bIns="0"/>
          <a:lstStyle/>
          <a:p>
            <a:pPr lvl="0" defTabSz="457200">
              <a:defRPr sz="1200">
                <a:latin typeface="+mj-lt"/>
                <a:ea typeface="+mj-ea"/>
                <a:cs typeface="+mj-cs"/>
                <a:sym typeface="Helvetica"/>
              </a:defRPr>
            </a:pPr>
          </a:p>
        </p:txBody>
      </p:sp>
      <p:sp>
        <p:nvSpPr>
          <p:cNvPr id="210" name="Shape 210"/>
          <p:cNvSpPr/>
          <p:nvPr/>
        </p:nvSpPr>
        <p:spPr>
          <a:xfrm>
            <a:off x="3607672" y="3474180"/>
            <a:ext cx="1368426" cy="576263"/>
          </a:xfrm>
          <a:prstGeom prst="line">
            <a:avLst/>
          </a:prstGeom>
          <a:ln w="12700">
            <a:solidFill>
              <a:srgbClr val="FFFF00"/>
            </a:solidFill>
            <a:miter/>
            <a:tailEnd type="triangle"/>
          </a:ln>
        </p:spPr>
        <p:txBody>
          <a:bodyPr lIns="0" tIns="0" rIns="0" bIns="0"/>
          <a:lstStyle/>
          <a:p>
            <a:pPr lvl="0" defTabSz="457200">
              <a:defRPr sz="1200">
                <a:latin typeface="+mj-lt"/>
                <a:ea typeface="+mj-ea"/>
                <a:cs typeface="+mj-cs"/>
                <a:sym typeface="Helvetica"/>
              </a:defRPr>
            </a:pPr>
          </a:p>
        </p:txBody>
      </p:sp>
      <p:sp>
        <p:nvSpPr>
          <p:cNvPr id="211" name="Shape 211"/>
          <p:cNvSpPr/>
          <p:nvPr/>
        </p:nvSpPr>
        <p:spPr>
          <a:xfrm>
            <a:off x="1678859" y="3239229"/>
            <a:ext cx="1813817" cy="288825"/>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400">
                <a:latin typeface="Arial"/>
                <a:ea typeface="Arial"/>
                <a:cs typeface="Arial"/>
                <a:sym typeface="Arial"/>
              </a:defRPr>
            </a:lvl1pPr>
          </a:lstStyle>
          <a:p>
            <a:pPr lvl="0">
              <a:defRPr sz="1800"/>
            </a:pPr>
            <a:r>
              <a:rPr sz="1400"/>
              <a:t>Prevent the assembly</a:t>
            </a:r>
          </a:p>
        </p:txBody>
      </p:sp>
      <p:sp>
        <p:nvSpPr>
          <p:cNvPr id="212" name="Shape 212"/>
          <p:cNvSpPr/>
          <p:nvPr/>
        </p:nvSpPr>
        <p:spPr>
          <a:xfrm flipH="1">
            <a:off x="5407897" y="2250216"/>
            <a:ext cx="1008063" cy="504826"/>
          </a:xfrm>
          <a:prstGeom prst="line">
            <a:avLst/>
          </a:prstGeom>
          <a:ln w="12700">
            <a:solidFill>
              <a:srgbClr val="FF6600"/>
            </a:solidFill>
            <a:miter/>
            <a:tailEnd type="triangle"/>
          </a:ln>
        </p:spPr>
        <p:txBody>
          <a:bodyPr lIns="0" tIns="0" rIns="0" bIns="0"/>
          <a:lstStyle/>
          <a:p>
            <a:pPr lvl="0" defTabSz="457200">
              <a:defRPr sz="1200">
                <a:latin typeface="+mj-lt"/>
                <a:ea typeface="+mj-ea"/>
                <a:cs typeface="+mj-cs"/>
                <a:sym typeface="Helvetica"/>
              </a:defRPr>
            </a:pPr>
          </a:p>
        </p:txBody>
      </p:sp>
      <p:sp>
        <p:nvSpPr>
          <p:cNvPr id="213" name="Shape 213"/>
          <p:cNvSpPr/>
          <p:nvPr/>
        </p:nvSpPr>
        <p:spPr>
          <a:xfrm flipH="1" flipV="1">
            <a:off x="5361120" y="5132478"/>
            <a:ext cx="287339" cy="865188"/>
          </a:xfrm>
          <a:prstGeom prst="line">
            <a:avLst/>
          </a:prstGeom>
          <a:ln w="12700">
            <a:solidFill>
              <a:srgbClr val="CCFFCC"/>
            </a:solidFill>
            <a:miter/>
            <a:tailEnd type="triangle"/>
          </a:ln>
        </p:spPr>
        <p:txBody>
          <a:bodyPr lIns="0" tIns="0" rIns="0" bIns="0"/>
          <a:lstStyle/>
          <a:p>
            <a:pPr lvl="0" defTabSz="457200">
              <a:defRPr sz="1200">
                <a:latin typeface="+mj-lt"/>
                <a:ea typeface="+mj-ea"/>
                <a:cs typeface="+mj-cs"/>
                <a:sym typeface="Helvetica"/>
              </a:defRPr>
            </a:pPr>
          </a:p>
        </p:txBody>
      </p:sp>
      <p:sp>
        <p:nvSpPr>
          <p:cNvPr id="214" name="Shape 214"/>
          <p:cNvSpPr/>
          <p:nvPr/>
        </p:nvSpPr>
        <p:spPr>
          <a:xfrm>
            <a:off x="5000757" y="5832566"/>
            <a:ext cx="1329642" cy="288824"/>
          </a:xfrm>
          <a:prstGeom prst="rect">
            <a:avLst/>
          </a:prstGeom>
          <a:solidFill>
            <a:srgbClr val="CCFFCC"/>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400">
                <a:latin typeface="Arial"/>
                <a:ea typeface="Arial"/>
                <a:cs typeface="Arial"/>
                <a:sym typeface="Arial"/>
              </a:defRPr>
            </a:lvl1pPr>
          </a:lstStyle>
          <a:p>
            <a:pPr lvl="0">
              <a:defRPr sz="1800"/>
            </a:pPr>
            <a:r>
              <a:rPr sz="1400"/>
              <a:t>Block the pump</a:t>
            </a:r>
          </a:p>
        </p:txBody>
      </p:sp>
      <p:sp>
        <p:nvSpPr>
          <p:cNvPr id="215" name="Shape 215"/>
          <p:cNvSpPr/>
          <p:nvPr/>
        </p:nvSpPr>
        <p:spPr>
          <a:xfrm flipV="1">
            <a:off x="3607672" y="4339366"/>
            <a:ext cx="792163" cy="142876"/>
          </a:xfrm>
          <a:prstGeom prst="line">
            <a:avLst/>
          </a:prstGeom>
          <a:ln w="12700">
            <a:solidFill>
              <a:srgbClr val="BC6011"/>
            </a:solidFill>
            <a:miter/>
            <a:tailEnd type="triangle"/>
          </a:ln>
        </p:spPr>
        <p:txBody>
          <a:bodyPr lIns="0" tIns="0" rIns="0" bIns="0"/>
          <a:lstStyle/>
          <a:p>
            <a:pPr lvl="0" defTabSz="457200">
              <a:defRPr sz="1200">
                <a:latin typeface="+mj-lt"/>
                <a:ea typeface="+mj-ea"/>
                <a:cs typeface="+mj-cs"/>
                <a:sym typeface="Helvetica"/>
              </a:defRPr>
            </a:pPr>
          </a:p>
        </p:txBody>
      </p:sp>
      <p:sp>
        <p:nvSpPr>
          <p:cNvPr id="216" name="Shape 216"/>
          <p:cNvSpPr/>
          <p:nvPr/>
        </p:nvSpPr>
        <p:spPr>
          <a:xfrm>
            <a:off x="1448673" y="4339366"/>
            <a:ext cx="2189297" cy="288825"/>
          </a:xfrm>
          <a:prstGeom prst="rect">
            <a:avLst/>
          </a:prstGeom>
          <a:solidFill>
            <a:srgbClr val="BC6011"/>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400">
                <a:latin typeface="Arial"/>
                <a:ea typeface="Arial"/>
                <a:cs typeface="Arial"/>
                <a:sym typeface="Arial"/>
              </a:defRPr>
            </a:lvl1pPr>
          </a:lstStyle>
          <a:p>
            <a:pPr lvl="0">
              <a:defRPr sz="1800"/>
            </a:pPr>
            <a:r>
              <a:rPr sz="1400"/>
              <a:t>Perturb the energy system</a:t>
            </a:r>
          </a:p>
        </p:txBody>
      </p:sp>
      <p:sp>
        <p:nvSpPr>
          <p:cNvPr id="217" name="Shape 217"/>
          <p:cNvSpPr/>
          <p:nvPr/>
        </p:nvSpPr>
        <p:spPr>
          <a:xfrm>
            <a:off x="5552359" y="2231166"/>
            <a:ext cx="1280243" cy="288825"/>
          </a:xfrm>
          <a:prstGeom prst="rect">
            <a:avLst/>
          </a:prstGeom>
          <a:solidFill>
            <a:srgbClr val="FF6600"/>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400">
                <a:latin typeface="Arial"/>
                <a:ea typeface="Arial"/>
                <a:cs typeface="Arial"/>
                <a:sym typeface="Arial"/>
              </a:defRPr>
            </a:lvl1pPr>
          </a:lstStyle>
          <a:p>
            <a:pPr lvl="0">
              <a:defRPr sz="1800"/>
            </a:pPr>
            <a:r>
              <a:rPr sz="1400"/>
              <a:t>Block the porin</a:t>
            </a:r>
          </a:p>
        </p:txBody>
      </p:sp>
      <p:sp>
        <p:nvSpPr>
          <p:cNvPr id="218" name="Shape 218"/>
          <p:cNvSpPr/>
          <p:nvPr/>
        </p:nvSpPr>
        <p:spPr>
          <a:xfrm>
            <a:off x="1470025" y="213545"/>
            <a:ext cx="75438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a:latin typeface="Arial"/>
                <a:ea typeface="Arial"/>
                <a:cs typeface="Arial"/>
                <a:sym typeface="Arial"/>
              </a:defRPr>
            </a:lvl1pPr>
          </a:lstStyle>
          <a:p>
            <a:pPr lvl="0">
              <a:defRPr sz="1800"/>
            </a:pPr>
            <a:r>
              <a:rPr sz="2000"/>
              <a:t>Strategies against bacterial antibiotic resistance</a:t>
            </a:r>
          </a:p>
        </p:txBody>
      </p:sp>
      <p:sp>
        <p:nvSpPr>
          <p:cNvPr id="219" name="Shape 219"/>
          <p:cNvSpPr/>
          <p:nvPr/>
        </p:nvSpPr>
        <p:spPr>
          <a:xfrm>
            <a:off x="119785" y="932589"/>
            <a:ext cx="8870328" cy="1"/>
          </a:xfrm>
          <a:prstGeom prst="line">
            <a:avLst/>
          </a:prstGeom>
          <a:ln w="38100">
            <a:solidFill>
              <a:srgbClr val="9A9A9A"/>
            </a:solidFill>
            <a:round/>
          </a:ln>
        </p:spPr>
        <p:txBody>
          <a:bodyPr lIns="0" tIns="0" rIns="0" bIns="0"/>
          <a:lstStyle/>
          <a:p>
            <a:pPr lvl="0" defTabSz="457200">
              <a:defRPr sz="1200">
                <a:latin typeface="+mj-lt"/>
                <a:ea typeface="+mj-ea"/>
                <a:cs typeface="+mj-cs"/>
                <a:sym typeface="Helvetica"/>
              </a:defRPr>
            </a:pPr>
          </a:p>
        </p:txBody>
      </p:sp>
      <p:grpSp>
        <p:nvGrpSpPr>
          <p:cNvPr id="235" name="Group 235"/>
          <p:cNvGrpSpPr/>
          <p:nvPr/>
        </p:nvGrpSpPr>
        <p:grpSpPr>
          <a:xfrm>
            <a:off x="152399" y="76199"/>
            <a:ext cx="1219202" cy="685802"/>
            <a:chOff x="0" y="0"/>
            <a:chExt cx="1219200" cy="685800"/>
          </a:xfrm>
        </p:grpSpPr>
        <p:grpSp>
          <p:nvGrpSpPr>
            <p:cNvPr id="223" name="Group 223"/>
            <p:cNvGrpSpPr/>
            <p:nvPr/>
          </p:nvGrpSpPr>
          <p:grpSpPr>
            <a:xfrm>
              <a:off x="487679" y="-1"/>
              <a:ext cx="243841" cy="385764"/>
              <a:chOff x="0" y="0"/>
              <a:chExt cx="243840" cy="385762"/>
            </a:xfrm>
          </p:grpSpPr>
          <p:sp>
            <p:nvSpPr>
              <p:cNvPr id="220" name="Shape 220"/>
              <p:cNvSpPr/>
              <p:nvPr/>
            </p:nvSpPr>
            <p:spPr>
              <a:xfrm>
                <a:off x="-1" y="-1"/>
                <a:ext cx="243841" cy="3857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120"/>
                    </a:moveTo>
                    <a:cubicBezTo>
                      <a:pt x="0" y="2292"/>
                      <a:pt x="4835" y="0"/>
                      <a:pt x="10800" y="0"/>
                    </a:cubicBezTo>
                    <a:cubicBezTo>
                      <a:pt x="16765" y="0"/>
                      <a:pt x="21600" y="2292"/>
                      <a:pt x="21600" y="5120"/>
                    </a:cubicBezTo>
                    <a:lnTo>
                      <a:pt x="21600" y="16480"/>
                    </a:lnTo>
                    <a:cubicBezTo>
                      <a:pt x="21600" y="19308"/>
                      <a:pt x="16765" y="21600"/>
                      <a:pt x="10800" y="21600"/>
                    </a:cubicBezTo>
                    <a:cubicBezTo>
                      <a:pt x="4835" y="21600"/>
                      <a:pt x="0" y="19308"/>
                      <a:pt x="0" y="16480"/>
                    </a:cubicBezTo>
                    <a:close/>
                  </a:path>
                </a:pathLst>
              </a:custGeom>
              <a:gradFill flip="none" rotWithShape="1">
                <a:gsLst>
                  <a:gs pos="0">
                    <a:srgbClr val="030B76"/>
                  </a:gs>
                  <a:gs pos="50000">
                    <a:srgbClr val="0717FF"/>
                  </a:gs>
                  <a:gs pos="100000">
                    <a:srgbClr val="030B76"/>
                  </a:gs>
                </a:gsLst>
                <a:lin ang="0" scaled="0"/>
              </a:gradFill>
              <a:ln w="12700" cap="flat">
                <a:noFill/>
                <a:miter lim="400000"/>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sp>
            <p:nvSpPr>
              <p:cNvPr id="221" name="Shape 221"/>
              <p:cNvSpPr/>
              <p:nvPr/>
            </p:nvSpPr>
            <p:spPr>
              <a:xfrm>
                <a:off x="-1" y="-1"/>
                <a:ext cx="243841" cy="1828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FF">
                  <a:alpha val="40000"/>
                </a:srgbClr>
              </a:solidFill>
              <a:ln w="12700" cap="flat">
                <a:noFill/>
                <a:miter lim="400000"/>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sp>
            <p:nvSpPr>
              <p:cNvPr id="222" name="Shape 222"/>
              <p:cNvSpPr/>
              <p:nvPr/>
            </p:nvSpPr>
            <p:spPr>
              <a:xfrm>
                <a:off x="-1" y="-1"/>
                <a:ext cx="243841" cy="3857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120"/>
                    </a:moveTo>
                    <a:cubicBezTo>
                      <a:pt x="21600" y="7948"/>
                      <a:pt x="16765" y="10240"/>
                      <a:pt x="10800" y="10240"/>
                    </a:cubicBezTo>
                    <a:cubicBezTo>
                      <a:pt x="4835" y="10240"/>
                      <a:pt x="0" y="7948"/>
                      <a:pt x="0" y="5120"/>
                    </a:cubicBezTo>
                    <a:cubicBezTo>
                      <a:pt x="0" y="2292"/>
                      <a:pt x="4835" y="0"/>
                      <a:pt x="10800" y="0"/>
                    </a:cubicBezTo>
                    <a:cubicBezTo>
                      <a:pt x="16765" y="0"/>
                      <a:pt x="21600" y="2292"/>
                      <a:pt x="21600" y="5120"/>
                    </a:cubicBezTo>
                    <a:lnTo>
                      <a:pt x="21600" y="16480"/>
                    </a:lnTo>
                    <a:cubicBezTo>
                      <a:pt x="21600" y="19308"/>
                      <a:pt x="16765" y="21600"/>
                      <a:pt x="10800" y="21600"/>
                    </a:cubicBezTo>
                    <a:cubicBezTo>
                      <a:pt x="4835" y="21600"/>
                      <a:pt x="0" y="19308"/>
                      <a:pt x="0" y="16480"/>
                    </a:cubicBezTo>
                    <a:lnTo>
                      <a:pt x="0" y="5120"/>
                    </a:lnTo>
                  </a:path>
                </a:pathLst>
              </a:custGeom>
              <a:noFill/>
              <a:ln w="9525" cap="flat">
                <a:solidFill>
                  <a:srgbClr val="000000"/>
                </a:solidFill>
                <a:prstDash val="solid"/>
                <a:round/>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grpSp>
        <p:sp>
          <p:nvSpPr>
            <p:cNvPr id="224" name="Shape 224"/>
            <p:cNvSpPr/>
            <p:nvPr/>
          </p:nvSpPr>
          <p:spPr>
            <a:xfrm>
              <a:off x="-1" y="128587"/>
              <a:ext cx="487681"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225" name="Shape 225"/>
            <p:cNvSpPr/>
            <p:nvPr/>
          </p:nvSpPr>
          <p:spPr>
            <a:xfrm>
              <a:off x="-1" y="171450"/>
              <a:ext cx="487681"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226" name="Shape 226"/>
            <p:cNvSpPr/>
            <p:nvPr/>
          </p:nvSpPr>
          <p:spPr>
            <a:xfrm>
              <a:off x="731519" y="128587"/>
              <a:ext cx="487682"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227" name="Shape 227"/>
            <p:cNvSpPr/>
            <p:nvPr/>
          </p:nvSpPr>
          <p:spPr>
            <a:xfrm>
              <a:off x="731519" y="171450"/>
              <a:ext cx="487682"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228" name="Shape 228"/>
            <p:cNvSpPr/>
            <p:nvPr/>
          </p:nvSpPr>
          <p:spPr>
            <a:xfrm>
              <a:off x="-1" y="514350"/>
              <a:ext cx="487681"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229" name="Shape 229"/>
            <p:cNvSpPr/>
            <p:nvPr/>
          </p:nvSpPr>
          <p:spPr>
            <a:xfrm>
              <a:off x="-1" y="557212"/>
              <a:ext cx="487681"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230" name="Shape 230"/>
            <p:cNvSpPr/>
            <p:nvPr/>
          </p:nvSpPr>
          <p:spPr>
            <a:xfrm>
              <a:off x="731519" y="514350"/>
              <a:ext cx="487682"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231" name="Shape 231"/>
            <p:cNvSpPr/>
            <p:nvPr/>
          </p:nvSpPr>
          <p:spPr>
            <a:xfrm>
              <a:off x="731519" y="557212"/>
              <a:ext cx="487682"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232" name="Shape 232"/>
            <p:cNvSpPr/>
            <p:nvPr/>
          </p:nvSpPr>
          <p:spPr>
            <a:xfrm>
              <a:off x="406400" y="385762"/>
              <a:ext cx="406400" cy="30003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000000"/>
              </a:solidFill>
              <a:prstDash val="solid"/>
              <a:round/>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sp>
          <p:nvSpPr>
            <p:cNvPr id="233" name="Shape 233"/>
            <p:cNvSpPr/>
            <p:nvPr/>
          </p:nvSpPr>
          <p:spPr>
            <a:xfrm>
              <a:off x="406399" y="214312"/>
              <a:ext cx="81281" cy="342901"/>
            </a:xfrm>
            <a:prstGeom prst="rect">
              <a:avLst/>
            </a:prstGeom>
            <a:noFill/>
            <a:ln w="9525" cap="flat">
              <a:solidFill>
                <a:srgbClr val="000000"/>
              </a:solidFill>
              <a:prstDash val="solid"/>
              <a:miter lim="800000"/>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sp>
          <p:nvSpPr>
            <p:cNvPr id="234" name="Shape 234"/>
            <p:cNvSpPr/>
            <p:nvPr/>
          </p:nvSpPr>
          <p:spPr>
            <a:xfrm>
              <a:off x="731520" y="214312"/>
              <a:ext cx="81281" cy="342901"/>
            </a:xfrm>
            <a:prstGeom prst="rect">
              <a:avLst/>
            </a:prstGeom>
            <a:noFill/>
            <a:ln w="9525" cap="flat">
              <a:solidFill>
                <a:srgbClr val="000000"/>
              </a:solidFill>
              <a:prstDash val="solid"/>
              <a:miter lim="800000"/>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grpSp>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7" name="Shape 237"/>
          <p:cNvSpPr/>
          <p:nvPr/>
        </p:nvSpPr>
        <p:spPr>
          <a:xfrm>
            <a:off x="1470025" y="236694"/>
            <a:ext cx="6282698" cy="3752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a:latin typeface="Arial"/>
                <a:ea typeface="Arial"/>
                <a:cs typeface="Arial"/>
                <a:sym typeface="Arial"/>
              </a:defRPr>
            </a:lvl1pPr>
          </a:lstStyle>
          <a:p>
            <a:pPr lvl="0">
              <a:defRPr sz="1800"/>
            </a:pPr>
            <a:r>
              <a:rPr sz="2000"/>
              <a:t>Structural analysis of the different protein partners</a:t>
            </a:r>
          </a:p>
        </p:txBody>
      </p:sp>
      <p:grpSp>
        <p:nvGrpSpPr>
          <p:cNvPr id="246" name="Group 246"/>
          <p:cNvGrpSpPr/>
          <p:nvPr/>
        </p:nvGrpSpPr>
        <p:grpSpPr>
          <a:xfrm>
            <a:off x="6475900" y="1533983"/>
            <a:ext cx="2219159" cy="2119242"/>
            <a:chOff x="0" y="0"/>
            <a:chExt cx="2219158" cy="2119241"/>
          </a:xfrm>
        </p:grpSpPr>
        <p:pic>
          <p:nvPicPr>
            <p:cNvPr id="238" name="image18.png"/>
            <p:cNvPicPr/>
            <p:nvPr/>
          </p:nvPicPr>
          <p:blipFill>
            <a:blip r:embed="rId2">
              <a:extLst/>
            </a:blip>
            <a:stretch>
              <a:fillRect/>
            </a:stretch>
          </p:blipFill>
          <p:spPr>
            <a:xfrm>
              <a:off x="-1" y="0"/>
              <a:ext cx="1927529" cy="2119242"/>
            </a:xfrm>
            <a:prstGeom prst="rect">
              <a:avLst/>
            </a:prstGeom>
            <a:ln w="12700" cap="flat">
              <a:noFill/>
              <a:miter lim="400000"/>
            </a:ln>
            <a:effectLst/>
          </p:spPr>
        </p:pic>
        <p:pic>
          <p:nvPicPr>
            <p:cNvPr id="239" name="image19.png"/>
            <p:cNvPicPr/>
            <p:nvPr/>
          </p:nvPicPr>
          <p:blipFill>
            <a:blip r:embed="rId3">
              <a:extLst/>
            </a:blip>
            <a:srcRect l="25160" t="27214" r="27214" b="28561"/>
            <a:stretch>
              <a:fillRect/>
            </a:stretch>
          </p:blipFill>
          <p:spPr>
            <a:xfrm>
              <a:off x="1435800" y="5321"/>
              <a:ext cx="783359" cy="728059"/>
            </a:xfrm>
            <a:prstGeom prst="rect">
              <a:avLst/>
            </a:prstGeom>
            <a:ln w="12700" cap="flat">
              <a:noFill/>
              <a:miter lim="400000"/>
            </a:ln>
            <a:effectLst/>
          </p:spPr>
        </p:pic>
        <p:pic>
          <p:nvPicPr>
            <p:cNvPr id="240" name="image20.png"/>
            <p:cNvPicPr/>
            <p:nvPr/>
          </p:nvPicPr>
          <p:blipFill>
            <a:blip r:embed="rId4">
              <a:extLst/>
            </a:blip>
            <a:srcRect l="27300" t="23543" r="23236" b="27531"/>
            <a:stretch>
              <a:fillRect/>
            </a:stretch>
          </p:blipFill>
          <p:spPr>
            <a:xfrm>
              <a:off x="1467730" y="1180431"/>
              <a:ext cx="751429" cy="744025"/>
            </a:xfrm>
            <a:prstGeom prst="rect">
              <a:avLst/>
            </a:prstGeom>
            <a:ln w="12700" cap="flat">
              <a:noFill/>
              <a:miter lim="400000"/>
            </a:ln>
            <a:effectLst/>
          </p:spPr>
        </p:pic>
        <p:sp>
          <p:nvSpPr>
            <p:cNvPr id="241" name="Shape 241"/>
            <p:cNvSpPr/>
            <p:nvPr/>
          </p:nvSpPr>
          <p:spPr>
            <a:xfrm>
              <a:off x="360812" y="193346"/>
              <a:ext cx="280987" cy="1"/>
            </a:xfrm>
            <a:prstGeom prst="line">
              <a:avLst/>
            </a:prstGeom>
            <a:noFill/>
            <a:ln w="57150" cap="flat">
              <a:solidFill>
                <a:srgbClr val="000000"/>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242" name="Shape 242"/>
            <p:cNvSpPr/>
            <p:nvPr/>
          </p:nvSpPr>
          <p:spPr>
            <a:xfrm>
              <a:off x="360812" y="475414"/>
              <a:ext cx="349105" cy="1"/>
            </a:xfrm>
            <a:prstGeom prst="line">
              <a:avLst/>
            </a:prstGeom>
            <a:noFill/>
            <a:ln w="57150" cap="flat">
              <a:solidFill>
                <a:srgbClr val="000000"/>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243" name="Shape 243"/>
            <p:cNvSpPr/>
            <p:nvPr/>
          </p:nvSpPr>
          <p:spPr>
            <a:xfrm>
              <a:off x="1144169" y="193346"/>
              <a:ext cx="325690" cy="1"/>
            </a:xfrm>
            <a:prstGeom prst="line">
              <a:avLst/>
            </a:prstGeom>
            <a:noFill/>
            <a:ln w="57150" cap="flat">
              <a:solidFill>
                <a:srgbClr val="000000"/>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244" name="Shape 244"/>
            <p:cNvSpPr/>
            <p:nvPr/>
          </p:nvSpPr>
          <p:spPr>
            <a:xfrm>
              <a:off x="1103724" y="475414"/>
              <a:ext cx="349105" cy="1"/>
            </a:xfrm>
            <a:prstGeom prst="line">
              <a:avLst/>
            </a:prstGeom>
            <a:noFill/>
            <a:ln w="57150" cap="flat">
              <a:solidFill>
                <a:srgbClr val="000000"/>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245" name="Shape 245"/>
            <p:cNvSpPr/>
            <p:nvPr/>
          </p:nvSpPr>
          <p:spPr>
            <a:xfrm>
              <a:off x="1029410" y="191106"/>
              <a:ext cx="465907" cy="2642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sz="1200">
                  <a:latin typeface="Arial Bold"/>
                  <a:ea typeface="Arial Bold"/>
                  <a:cs typeface="Arial Bold"/>
                  <a:sym typeface="Arial Bold"/>
                </a:defRPr>
              </a:lvl1pPr>
            </a:lstStyle>
            <a:p>
              <a:pPr lvl="0">
                <a:defRPr sz="1800"/>
              </a:pPr>
              <a:r>
                <a:rPr sz="1200"/>
                <a:t>OM</a:t>
              </a:r>
            </a:p>
          </p:txBody>
        </p:sp>
      </p:grpSp>
      <p:grpSp>
        <p:nvGrpSpPr>
          <p:cNvPr id="254" name="Group 254"/>
          <p:cNvGrpSpPr/>
          <p:nvPr/>
        </p:nvGrpSpPr>
        <p:grpSpPr>
          <a:xfrm>
            <a:off x="6245652" y="2045952"/>
            <a:ext cx="267823" cy="696339"/>
            <a:chOff x="0" y="0"/>
            <a:chExt cx="267822" cy="696338"/>
          </a:xfrm>
        </p:grpSpPr>
        <p:grpSp>
          <p:nvGrpSpPr>
            <p:cNvPr id="250" name="Group 250"/>
            <p:cNvGrpSpPr/>
            <p:nvPr/>
          </p:nvGrpSpPr>
          <p:grpSpPr>
            <a:xfrm>
              <a:off x="53563" y="0"/>
              <a:ext cx="160696" cy="391690"/>
              <a:chOff x="0" y="0"/>
              <a:chExt cx="160694" cy="391689"/>
            </a:xfrm>
          </p:grpSpPr>
          <p:sp>
            <p:nvSpPr>
              <p:cNvPr id="247" name="Shape 247"/>
              <p:cNvSpPr/>
              <p:nvPr/>
            </p:nvSpPr>
            <p:spPr>
              <a:xfrm>
                <a:off x="-1" y="0"/>
                <a:ext cx="160695" cy="391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323"/>
                    </a:moveTo>
                    <a:cubicBezTo>
                      <a:pt x="0" y="1488"/>
                      <a:pt x="4835" y="0"/>
                      <a:pt x="10800" y="0"/>
                    </a:cubicBezTo>
                    <a:cubicBezTo>
                      <a:pt x="16765" y="0"/>
                      <a:pt x="21600" y="1488"/>
                      <a:pt x="21600" y="3323"/>
                    </a:cubicBezTo>
                    <a:lnTo>
                      <a:pt x="21600" y="18277"/>
                    </a:lnTo>
                    <a:cubicBezTo>
                      <a:pt x="21600" y="20112"/>
                      <a:pt x="16765" y="21600"/>
                      <a:pt x="10800" y="21600"/>
                    </a:cubicBezTo>
                    <a:cubicBezTo>
                      <a:pt x="4835" y="21600"/>
                      <a:pt x="0" y="20112"/>
                      <a:pt x="0" y="18277"/>
                    </a:cubicBezTo>
                    <a:close/>
                  </a:path>
                </a:pathLst>
              </a:custGeom>
              <a:gradFill flip="none" rotWithShape="1">
                <a:gsLst>
                  <a:gs pos="0">
                    <a:srgbClr val="030B76"/>
                  </a:gs>
                  <a:gs pos="50000">
                    <a:srgbClr val="0717FF"/>
                  </a:gs>
                  <a:gs pos="100000">
                    <a:srgbClr val="030B76"/>
                  </a:gs>
                </a:gsLst>
                <a:lin ang="0" scaled="0"/>
              </a:gradFill>
              <a:ln w="12700" cap="flat">
                <a:noFill/>
                <a:miter lim="400000"/>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sp>
            <p:nvSpPr>
              <p:cNvPr id="248" name="Shape 248"/>
              <p:cNvSpPr/>
              <p:nvPr/>
            </p:nvSpPr>
            <p:spPr>
              <a:xfrm>
                <a:off x="0" y="0"/>
                <a:ext cx="160694" cy="1205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FF">
                  <a:alpha val="40000"/>
                </a:srgbClr>
              </a:solidFill>
              <a:ln w="12700" cap="flat">
                <a:noFill/>
                <a:miter lim="400000"/>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sp>
            <p:nvSpPr>
              <p:cNvPr id="249" name="Shape 249"/>
              <p:cNvSpPr/>
              <p:nvPr/>
            </p:nvSpPr>
            <p:spPr>
              <a:xfrm>
                <a:off x="-1" y="0"/>
                <a:ext cx="160694" cy="391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323"/>
                    </a:moveTo>
                    <a:cubicBezTo>
                      <a:pt x="21600" y="5158"/>
                      <a:pt x="16765" y="6646"/>
                      <a:pt x="10800" y="6646"/>
                    </a:cubicBezTo>
                    <a:cubicBezTo>
                      <a:pt x="4835" y="6646"/>
                      <a:pt x="0" y="5158"/>
                      <a:pt x="0" y="3323"/>
                    </a:cubicBezTo>
                    <a:cubicBezTo>
                      <a:pt x="0" y="1488"/>
                      <a:pt x="4835" y="0"/>
                      <a:pt x="10800" y="0"/>
                    </a:cubicBezTo>
                    <a:cubicBezTo>
                      <a:pt x="16765" y="0"/>
                      <a:pt x="21600" y="1488"/>
                      <a:pt x="21600" y="3323"/>
                    </a:cubicBezTo>
                    <a:lnTo>
                      <a:pt x="21600" y="18277"/>
                    </a:lnTo>
                    <a:cubicBezTo>
                      <a:pt x="21600" y="20112"/>
                      <a:pt x="16765" y="21600"/>
                      <a:pt x="10800" y="21600"/>
                    </a:cubicBezTo>
                    <a:cubicBezTo>
                      <a:pt x="4835" y="21600"/>
                      <a:pt x="0" y="20112"/>
                      <a:pt x="0" y="18277"/>
                    </a:cubicBezTo>
                    <a:lnTo>
                      <a:pt x="0" y="3323"/>
                    </a:lnTo>
                  </a:path>
                </a:pathLst>
              </a:custGeom>
              <a:noFill/>
              <a:ln w="9525" cap="flat">
                <a:solidFill>
                  <a:srgbClr val="000000"/>
                </a:solidFill>
                <a:prstDash val="solid"/>
                <a:round/>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grpSp>
        <p:sp>
          <p:nvSpPr>
            <p:cNvPr id="251" name="Shape 251"/>
            <p:cNvSpPr/>
            <p:nvPr/>
          </p:nvSpPr>
          <p:spPr>
            <a:xfrm>
              <a:off x="-1" y="391690"/>
              <a:ext cx="267824" cy="30464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000000"/>
              </a:solidFill>
              <a:prstDash val="solid"/>
              <a:round/>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sp>
          <p:nvSpPr>
            <p:cNvPr id="252" name="Shape 252"/>
            <p:cNvSpPr/>
            <p:nvPr/>
          </p:nvSpPr>
          <p:spPr>
            <a:xfrm>
              <a:off x="-1" y="217605"/>
              <a:ext cx="53566" cy="348170"/>
            </a:xfrm>
            <a:prstGeom prst="rect">
              <a:avLst/>
            </a:prstGeom>
            <a:noFill/>
            <a:ln w="9525" cap="flat">
              <a:solidFill>
                <a:srgbClr val="000000"/>
              </a:solidFill>
              <a:prstDash val="solid"/>
              <a:miter lim="800000"/>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sp>
          <p:nvSpPr>
            <p:cNvPr id="253" name="Shape 253"/>
            <p:cNvSpPr/>
            <p:nvPr/>
          </p:nvSpPr>
          <p:spPr>
            <a:xfrm>
              <a:off x="214257" y="217605"/>
              <a:ext cx="53565" cy="348170"/>
            </a:xfrm>
            <a:prstGeom prst="rect">
              <a:avLst/>
            </a:prstGeom>
            <a:noFill/>
            <a:ln w="9525" cap="flat">
              <a:solidFill>
                <a:srgbClr val="000000"/>
              </a:solidFill>
              <a:prstDash val="solid"/>
              <a:miter lim="800000"/>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grpSp>
      <p:grpSp>
        <p:nvGrpSpPr>
          <p:cNvPr id="262" name="Group 262"/>
          <p:cNvGrpSpPr/>
          <p:nvPr/>
        </p:nvGrpSpPr>
        <p:grpSpPr>
          <a:xfrm>
            <a:off x="4275493" y="1728373"/>
            <a:ext cx="1317507" cy="1711289"/>
            <a:chOff x="0" y="0"/>
            <a:chExt cx="1317505" cy="1711287"/>
          </a:xfrm>
        </p:grpSpPr>
        <p:pic>
          <p:nvPicPr>
            <p:cNvPr id="255" name="image21.png"/>
            <p:cNvPicPr/>
            <p:nvPr/>
          </p:nvPicPr>
          <p:blipFill>
            <a:blip r:embed="rId5">
              <a:extLst/>
            </a:blip>
            <a:stretch>
              <a:fillRect/>
            </a:stretch>
          </p:blipFill>
          <p:spPr>
            <a:xfrm>
              <a:off x="140491" y="0"/>
              <a:ext cx="921316" cy="1143451"/>
            </a:xfrm>
            <a:prstGeom prst="rect">
              <a:avLst/>
            </a:prstGeom>
            <a:ln w="12700" cap="flat">
              <a:noFill/>
              <a:miter lim="400000"/>
            </a:ln>
            <a:effectLst/>
          </p:spPr>
        </p:pic>
        <p:sp>
          <p:nvSpPr>
            <p:cNvPr id="256" name="Shape 256"/>
            <p:cNvSpPr/>
            <p:nvPr/>
          </p:nvSpPr>
          <p:spPr>
            <a:xfrm>
              <a:off x="813071" y="988175"/>
              <a:ext cx="220878" cy="319507"/>
            </a:xfrm>
            <a:custGeom>
              <a:avLst/>
              <a:gdLst/>
              <a:ahLst/>
              <a:cxnLst>
                <a:cxn ang="0">
                  <a:pos x="wd2" y="hd2"/>
                </a:cxn>
                <a:cxn ang="5400000">
                  <a:pos x="wd2" y="hd2"/>
                </a:cxn>
                <a:cxn ang="10800000">
                  <a:pos x="wd2" y="hd2"/>
                </a:cxn>
                <a:cxn ang="16200000">
                  <a:pos x="wd2" y="hd2"/>
                </a:cxn>
              </a:cxnLst>
              <a:rect l="0" t="0" r="r" b="b"/>
              <a:pathLst>
                <a:path w="21600" h="20218" fill="norm" stroke="1" extrusionOk="0">
                  <a:moveTo>
                    <a:pt x="0" y="477"/>
                  </a:moveTo>
                  <a:cubicBezTo>
                    <a:pt x="1350" y="-107"/>
                    <a:pt x="2700" y="-691"/>
                    <a:pt x="5400" y="2228"/>
                  </a:cubicBezTo>
                  <a:cubicBezTo>
                    <a:pt x="8100" y="5147"/>
                    <a:pt x="13500" y="15071"/>
                    <a:pt x="16200" y="17990"/>
                  </a:cubicBezTo>
                  <a:cubicBezTo>
                    <a:pt x="18900" y="20909"/>
                    <a:pt x="20250" y="20325"/>
                    <a:pt x="21600" y="19741"/>
                  </a:cubicBezTo>
                </a:path>
              </a:pathLst>
            </a:custGeom>
            <a:noFill/>
            <a:ln w="9525" cap="flat">
              <a:solidFill>
                <a:srgbClr val="000000"/>
              </a:solidFill>
              <a:prstDash val="solid"/>
              <a:round/>
            </a:ln>
            <a:effectLst/>
          </p:spPr>
          <p:txBody>
            <a:bodyPr wrap="square" lIns="0" tIns="0" rIns="0" bIns="0" numCol="1" anchor="ctr">
              <a:noAutofit/>
            </a:bodyPr>
            <a:lstStyle/>
            <a:p>
              <a:pPr lvl="0"/>
            </a:p>
          </p:txBody>
        </p:sp>
        <p:sp>
          <p:nvSpPr>
            <p:cNvPr id="257" name="Shape 257"/>
            <p:cNvSpPr/>
            <p:nvPr/>
          </p:nvSpPr>
          <p:spPr>
            <a:xfrm>
              <a:off x="0" y="996165"/>
              <a:ext cx="777360" cy="305373"/>
            </a:xfrm>
            <a:custGeom>
              <a:avLst/>
              <a:gdLst/>
              <a:ahLst/>
              <a:cxnLst>
                <a:cxn ang="0">
                  <a:pos x="wd2" y="hd2"/>
                </a:cxn>
                <a:cxn ang="5400000">
                  <a:pos x="wd2" y="hd2"/>
                </a:cxn>
                <a:cxn ang="10800000">
                  <a:pos x="wd2" y="hd2"/>
                </a:cxn>
                <a:cxn ang="16200000">
                  <a:pos x="wd2" y="hd2"/>
                </a:cxn>
              </a:cxnLst>
              <a:rect l="0" t="0" r="r" b="b"/>
              <a:pathLst>
                <a:path w="21043" h="20207" fill="norm" stroke="1" extrusionOk="0">
                  <a:moveTo>
                    <a:pt x="21023" y="0"/>
                  </a:moveTo>
                  <a:cubicBezTo>
                    <a:pt x="21086" y="9279"/>
                    <a:pt x="21148" y="18558"/>
                    <a:pt x="18776" y="20079"/>
                  </a:cubicBezTo>
                  <a:cubicBezTo>
                    <a:pt x="16403" y="21600"/>
                    <a:pt x="8787" y="9127"/>
                    <a:pt x="6790" y="9127"/>
                  </a:cubicBezTo>
                  <a:cubicBezTo>
                    <a:pt x="4792" y="9127"/>
                    <a:pt x="7913" y="20079"/>
                    <a:pt x="6790" y="20079"/>
                  </a:cubicBezTo>
                  <a:cubicBezTo>
                    <a:pt x="5666" y="20079"/>
                    <a:pt x="547" y="12169"/>
                    <a:pt x="47" y="9127"/>
                  </a:cubicBezTo>
                  <a:cubicBezTo>
                    <a:pt x="-452" y="6085"/>
                    <a:pt x="3169" y="3042"/>
                    <a:pt x="3793" y="1825"/>
                  </a:cubicBezTo>
                </a:path>
              </a:pathLst>
            </a:custGeom>
            <a:noFill/>
            <a:ln w="9525" cap="flat">
              <a:solidFill>
                <a:srgbClr val="000000"/>
              </a:solidFill>
              <a:prstDash val="solid"/>
              <a:round/>
            </a:ln>
            <a:effectLst/>
          </p:spPr>
          <p:txBody>
            <a:bodyPr wrap="square" lIns="0" tIns="0" rIns="0" bIns="0" numCol="1" anchor="ctr">
              <a:noAutofit/>
            </a:bodyPr>
            <a:lstStyle/>
            <a:p>
              <a:pPr lvl="0"/>
            </a:p>
          </p:txBody>
        </p:sp>
        <p:sp>
          <p:nvSpPr>
            <p:cNvPr id="258" name="Shape 258"/>
            <p:cNvSpPr/>
            <p:nvPr/>
          </p:nvSpPr>
          <p:spPr>
            <a:xfrm>
              <a:off x="1061806" y="1283769"/>
              <a:ext cx="255700" cy="320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sz="1400">
                  <a:latin typeface="Times Roman"/>
                  <a:ea typeface="Times Roman"/>
                  <a:cs typeface="Times Roman"/>
                  <a:sym typeface="Times Roman"/>
                </a:defRPr>
              </a:lvl1pPr>
            </a:lstStyle>
            <a:p>
              <a:pPr lvl="0">
                <a:defRPr sz="1800"/>
              </a:pPr>
              <a:r>
                <a:rPr sz="1400"/>
                <a:t>N</a:t>
              </a:r>
            </a:p>
          </p:txBody>
        </p:sp>
        <p:sp>
          <p:nvSpPr>
            <p:cNvPr id="259" name="Shape 259"/>
            <p:cNvSpPr/>
            <p:nvPr/>
          </p:nvSpPr>
          <p:spPr>
            <a:xfrm>
              <a:off x="71841" y="863807"/>
              <a:ext cx="248736" cy="320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sz="1400">
                  <a:latin typeface="Times Roman"/>
                  <a:ea typeface="Times Roman"/>
                  <a:cs typeface="Times Roman"/>
                  <a:sym typeface="Times Roman"/>
                </a:defRPr>
              </a:lvl1pPr>
            </a:lstStyle>
            <a:p>
              <a:pPr lvl="0">
                <a:defRPr sz="1800"/>
              </a:pPr>
              <a:r>
                <a:rPr sz="1400"/>
                <a:t>C</a:t>
              </a:r>
            </a:p>
          </p:txBody>
        </p:sp>
        <p:sp>
          <p:nvSpPr>
            <p:cNvPr id="260" name="Shape 260"/>
            <p:cNvSpPr/>
            <p:nvPr/>
          </p:nvSpPr>
          <p:spPr>
            <a:xfrm>
              <a:off x="1007084" y="1281778"/>
              <a:ext cx="26864" cy="276658"/>
            </a:xfrm>
            <a:prstGeom prst="rect">
              <a:avLst/>
            </a:prstGeom>
            <a:solidFill>
              <a:srgbClr val="FFF12F"/>
            </a:solidFill>
            <a:ln w="9525" cap="flat">
              <a:solidFill>
                <a:srgbClr val="000000"/>
              </a:solidFill>
              <a:prstDash val="solid"/>
              <a:miter lim="800000"/>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sp>
          <p:nvSpPr>
            <p:cNvPr id="261" name="Shape 261"/>
            <p:cNvSpPr/>
            <p:nvPr/>
          </p:nvSpPr>
          <p:spPr>
            <a:xfrm>
              <a:off x="140491" y="1391247"/>
              <a:ext cx="929275" cy="320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sz="1400">
                  <a:latin typeface="Times Roman"/>
                  <a:ea typeface="Times Roman"/>
                  <a:cs typeface="Times Roman"/>
                  <a:sym typeface="Times Roman"/>
                </a:defRPr>
              </a:lvl1pPr>
            </a:lstStyle>
            <a:p>
              <a:pPr lvl="0">
                <a:defRPr sz="1800"/>
              </a:pPr>
              <a:r>
                <a:rPr sz="1400"/>
                <a:t>palmityl</a:t>
              </a:r>
            </a:p>
          </p:txBody>
        </p:sp>
      </p:grpSp>
      <p:grpSp>
        <p:nvGrpSpPr>
          <p:cNvPr id="267" name="Group 267"/>
          <p:cNvGrpSpPr/>
          <p:nvPr/>
        </p:nvGrpSpPr>
        <p:grpSpPr>
          <a:xfrm>
            <a:off x="3727815" y="2045952"/>
            <a:ext cx="267823" cy="696339"/>
            <a:chOff x="0" y="0"/>
            <a:chExt cx="267822" cy="696338"/>
          </a:xfrm>
        </p:grpSpPr>
        <p:sp>
          <p:nvSpPr>
            <p:cNvPr id="263" name="Shape 263"/>
            <p:cNvSpPr/>
            <p:nvPr/>
          </p:nvSpPr>
          <p:spPr>
            <a:xfrm>
              <a:off x="53563" y="0"/>
              <a:ext cx="160695" cy="391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323"/>
                  </a:moveTo>
                  <a:cubicBezTo>
                    <a:pt x="21600" y="5158"/>
                    <a:pt x="16765" y="6646"/>
                    <a:pt x="10800" y="6646"/>
                  </a:cubicBezTo>
                  <a:cubicBezTo>
                    <a:pt x="4835" y="6646"/>
                    <a:pt x="0" y="5158"/>
                    <a:pt x="0" y="3323"/>
                  </a:cubicBezTo>
                  <a:cubicBezTo>
                    <a:pt x="0" y="1488"/>
                    <a:pt x="4835" y="0"/>
                    <a:pt x="10800" y="0"/>
                  </a:cubicBezTo>
                  <a:cubicBezTo>
                    <a:pt x="16765" y="0"/>
                    <a:pt x="21600" y="1488"/>
                    <a:pt x="21600" y="3323"/>
                  </a:cubicBezTo>
                  <a:lnTo>
                    <a:pt x="21600" y="18277"/>
                  </a:lnTo>
                  <a:cubicBezTo>
                    <a:pt x="21600" y="20112"/>
                    <a:pt x="16765" y="21600"/>
                    <a:pt x="10800" y="21600"/>
                  </a:cubicBezTo>
                  <a:cubicBezTo>
                    <a:pt x="4835" y="21600"/>
                    <a:pt x="0" y="20112"/>
                    <a:pt x="0" y="18277"/>
                  </a:cubicBezTo>
                  <a:lnTo>
                    <a:pt x="0" y="3323"/>
                  </a:lnTo>
                </a:path>
              </a:pathLst>
            </a:custGeom>
            <a:noFill/>
            <a:ln w="9525" cap="flat">
              <a:solidFill>
                <a:srgbClr val="000000"/>
              </a:solidFill>
              <a:prstDash val="solid"/>
              <a:round/>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sp>
          <p:nvSpPr>
            <p:cNvPr id="264" name="Shape 264"/>
            <p:cNvSpPr/>
            <p:nvPr/>
          </p:nvSpPr>
          <p:spPr>
            <a:xfrm>
              <a:off x="-1" y="217605"/>
              <a:ext cx="53566" cy="348170"/>
            </a:xfrm>
            <a:prstGeom prst="rect">
              <a:avLst/>
            </a:prstGeom>
            <a:solidFill>
              <a:srgbClr val="0717FF"/>
            </a:solidFill>
            <a:ln w="9525" cap="flat">
              <a:solidFill>
                <a:srgbClr val="000000"/>
              </a:solidFill>
              <a:prstDash val="solid"/>
              <a:miter lim="800000"/>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sp>
          <p:nvSpPr>
            <p:cNvPr id="265" name="Shape 265"/>
            <p:cNvSpPr/>
            <p:nvPr/>
          </p:nvSpPr>
          <p:spPr>
            <a:xfrm>
              <a:off x="214257" y="217605"/>
              <a:ext cx="53565" cy="348170"/>
            </a:xfrm>
            <a:prstGeom prst="rect">
              <a:avLst/>
            </a:prstGeom>
            <a:solidFill>
              <a:srgbClr val="0717FF"/>
            </a:solidFill>
            <a:ln w="9525" cap="flat">
              <a:solidFill>
                <a:srgbClr val="000000"/>
              </a:solidFill>
              <a:prstDash val="solid"/>
              <a:miter lim="800000"/>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sp>
          <p:nvSpPr>
            <p:cNvPr id="266" name="Shape 266"/>
            <p:cNvSpPr/>
            <p:nvPr/>
          </p:nvSpPr>
          <p:spPr>
            <a:xfrm>
              <a:off x="-1" y="391690"/>
              <a:ext cx="267824" cy="30464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000000"/>
              </a:solidFill>
              <a:prstDash val="solid"/>
              <a:round/>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grpSp>
      <p:grpSp>
        <p:nvGrpSpPr>
          <p:cNvPr id="274" name="Group 274"/>
          <p:cNvGrpSpPr/>
          <p:nvPr/>
        </p:nvGrpSpPr>
        <p:grpSpPr>
          <a:xfrm>
            <a:off x="1112320" y="1797540"/>
            <a:ext cx="2074945" cy="1744515"/>
            <a:chOff x="0" y="0"/>
            <a:chExt cx="2074943" cy="1744514"/>
          </a:xfrm>
        </p:grpSpPr>
        <p:pic>
          <p:nvPicPr>
            <p:cNvPr id="268" name="image22.png"/>
            <p:cNvPicPr/>
            <p:nvPr/>
          </p:nvPicPr>
          <p:blipFill>
            <a:blip r:embed="rId6">
              <a:extLst/>
            </a:blip>
            <a:stretch>
              <a:fillRect/>
            </a:stretch>
          </p:blipFill>
          <p:spPr>
            <a:xfrm>
              <a:off x="201188" y="0"/>
              <a:ext cx="1347311" cy="1744515"/>
            </a:xfrm>
            <a:prstGeom prst="rect">
              <a:avLst/>
            </a:prstGeom>
            <a:ln w="12700" cap="flat">
              <a:noFill/>
              <a:miter lim="400000"/>
            </a:ln>
            <a:effectLst/>
          </p:spPr>
        </p:pic>
        <p:sp>
          <p:nvSpPr>
            <p:cNvPr id="269" name="Shape 269"/>
            <p:cNvSpPr/>
            <p:nvPr/>
          </p:nvSpPr>
          <p:spPr>
            <a:xfrm>
              <a:off x="-1" y="1155221"/>
              <a:ext cx="321901" cy="1"/>
            </a:xfrm>
            <a:prstGeom prst="line">
              <a:avLst/>
            </a:prstGeom>
            <a:noFill/>
            <a:ln w="57150" cap="flat">
              <a:solidFill>
                <a:srgbClr val="000000"/>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270" name="Shape 270"/>
            <p:cNvSpPr/>
            <p:nvPr/>
          </p:nvSpPr>
          <p:spPr>
            <a:xfrm>
              <a:off x="-1" y="1499191"/>
              <a:ext cx="350457" cy="1"/>
            </a:xfrm>
            <a:prstGeom prst="line">
              <a:avLst/>
            </a:prstGeom>
            <a:noFill/>
            <a:ln w="57150" cap="flat">
              <a:solidFill>
                <a:srgbClr val="000000"/>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271" name="Shape 271"/>
            <p:cNvSpPr/>
            <p:nvPr/>
          </p:nvSpPr>
          <p:spPr>
            <a:xfrm>
              <a:off x="1443360" y="1156518"/>
              <a:ext cx="578902" cy="1"/>
            </a:xfrm>
            <a:prstGeom prst="line">
              <a:avLst/>
            </a:prstGeom>
            <a:noFill/>
            <a:ln w="57150" cap="flat">
              <a:solidFill>
                <a:srgbClr val="000000"/>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272" name="Shape 272"/>
            <p:cNvSpPr/>
            <p:nvPr/>
          </p:nvSpPr>
          <p:spPr>
            <a:xfrm>
              <a:off x="1517346" y="1501787"/>
              <a:ext cx="480255" cy="1"/>
            </a:xfrm>
            <a:prstGeom prst="line">
              <a:avLst/>
            </a:prstGeom>
            <a:noFill/>
            <a:ln w="57150" cap="flat">
              <a:solidFill>
                <a:srgbClr val="000000"/>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273" name="Shape 273"/>
            <p:cNvSpPr/>
            <p:nvPr/>
          </p:nvSpPr>
          <p:spPr>
            <a:xfrm>
              <a:off x="1615993" y="1179013"/>
              <a:ext cx="458951" cy="2642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sz="1200">
                  <a:latin typeface="Arial Bold"/>
                  <a:ea typeface="Arial Bold"/>
                  <a:cs typeface="Arial Bold"/>
                  <a:sym typeface="Arial Bold"/>
                </a:defRPr>
              </a:lvl1pPr>
            </a:lstStyle>
            <a:p>
              <a:pPr lvl="0">
                <a:defRPr sz="1800"/>
              </a:pPr>
              <a:r>
                <a:rPr sz="1200"/>
                <a:t>IM</a:t>
              </a:r>
            </a:p>
          </p:txBody>
        </p:sp>
      </p:grpSp>
      <p:grpSp>
        <p:nvGrpSpPr>
          <p:cNvPr id="279" name="Group 279"/>
          <p:cNvGrpSpPr/>
          <p:nvPr/>
        </p:nvGrpSpPr>
        <p:grpSpPr>
          <a:xfrm>
            <a:off x="599739" y="2049299"/>
            <a:ext cx="267823" cy="689644"/>
            <a:chOff x="0" y="0"/>
            <a:chExt cx="267822" cy="689642"/>
          </a:xfrm>
        </p:grpSpPr>
        <p:sp>
          <p:nvSpPr>
            <p:cNvPr id="275" name="Shape 275"/>
            <p:cNvSpPr/>
            <p:nvPr/>
          </p:nvSpPr>
          <p:spPr>
            <a:xfrm>
              <a:off x="53563" y="0"/>
              <a:ext cx="160695" cy="3914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325"/>
                  </a:moveTo>
                  <a:cubicBezTo>
                    <a:pt x="21600" y="5161"/>
                    <a:pt x="16765" y="6650"/>
                    <a:pt x="10800" y="6650"/>
                  </a:cubicBezTo>
                  <a:cubicBezTo>
                    <a:pt x="4835" y="6650"/>
                    <a:pt x="0" y="5161"/>
                    <a:pt x="0" y="3325"/>
                  </a:cubicBezTo>
                  <a:cubicBezTo>
                    <a:pt x="0" y="1489"/>
                    <a:pt x="4835" y="0"/>
                    <a:pt x="10800" y="0"/>
                  </a:cubicBezTo>
                  <a:cubicBezTo>
                    <a:pt x="16765" y="0"/>
                    <a:pt x="21600" y="1489"/>
                    <a:pt x="21600" y="3325"/>
                  </a:cubicBezTo>
                  <a:lnTo>
                    <a:pt x="21600" y="18275"/>
                  </a:lnTo>
                  <a:cubicBezTo>
                    <a:pt x="21600" y="20111"/>
                    <a:pt x="16765" y="21600"/>
                    <a:pt x="10800" y="21600"/>
                  </a:cubicBezTo>
                  <a:cubicBezTo>
                    <a:pt x="4835" y="21600"/>
                    <a:pt x="0" y="20111"/>
                    <a:pt x="0" y="18275"/>
                  </a:cubicBezTo>
                  <a:lnTo>
                    <a:pt x="0" y="3325"/>
                  </a:lnTo>
                </a:path>
              </a:pathLst>
            </a:custGeom>
            <a:noFill/>
            <a:ln w="9525" cap="flat">
              <a:solidFill>
                <a:srgbClr val="000000"/>
              </a:solidFill>
              <a:prstDash val="solid"/>
              <a:round/>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sp>
          <p:nvSpPr>
            <p:cNvPr id="276" name="Shape 276"/>
            <p:cNvSpPr/>
            <p:nvPr/>
          </p:nvSpPr>
          <p:spPr>
            <a:xfrm>
              <a:off x="-1" y="217495"/>
              <a:ext cx="53566" cy="347994"/>
            </a:xfrm>
            <a:prstGeom prst="rect">
              <a:avLst/>
            </a:prstGeom>
            <a:noFill/>
            <a:ln w="9525" cap="flat">
              <a:solidFill>
                <a:srgbClr val="000000"/>
              </a:solidFill>
              <a:prstDash val="solid"/>
              <a:miter lim="800000"/>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sp>
          <p:nvSpPr>
            <p:cNvPr id="277" name="Shape 277"/>
            <p:cNvSpPr/>
            <p:nvPr/>
          </p:nvSpPr>
          <p:spPr>
            <a:xfrm>
              <a:off x="214257" y="211152"/>
              <a:ext cx="53565" cy="347994"/>
            </a:xfrm>
            <a:prstGeom prst="rect">
              <a:avLst/>
            </a:prstGeom>
            <a:noFill/>
            <a:ln w="9525" cap="flat">
              <a:solidFill>
                <a:srgbClr val="000000"/>
              </a:solidFill>
              <a:prstDash val="solid"/>
              <a:miter lim="800000"/>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sp>
          <p:nvSpPr>
            <p:cNvPr id="278" name="Shape 278"/>
            <p:cNvSpPr/>
            <p:nvPr/>
          </p:nvSpPr>
          <p:spPr>
            <a:xfrm>
              <a:off x="-1" y="385148"/>
              <a:ext cx="267824" cy="30449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030B76"/>
                </a:gs>
                <a:gs pos="50000">
                  <a:srgbClr val="0717FF"/>
                </a:gs>
                <a:gs pos="100000">
                  <a:srgbClr val="030B76"/>
                </a:gs>
              </a:gsLst>
              <a:lin ang="5400000" scaled="0"/>
            </a:gradFill>
            <a:ln w="9525" cap="flat">
              <a:solidFill>
                <a:srgbClr val="000000"/>
              </a:solidFill>
              <a:prstDash val="solid"/>
              <a:round/>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grpSp>
      <p:sp>
        <p:nvSpPr>
          <p:cNvPr id="280" name="Shape 280"/>
          <p:cNvSpPr/>
          <p:nvPr/>
        </p:nvSpPr>
        <p:spPr>
          <a:xfrm>
            <a:off x="813997" y="3694060"/>
            <a:ext cx="2190016" cy="191359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rPr i="1" sz="1600">
                <a:latin typeface="Arial"/>
                <a:ea typeface="Arial"/>
                <a:cs typeface="Arial"/>
                <a:sym typeface="Arial"/>
              </a:rPr>
              <a:t>E. coli</a:t>
            </a:r>
            <a:r>
              <a:rPr sz="1600">
                <a:latin typeface="Arial"/>
                <a:ea typeface="Arial"/>
                <a:cs typeface="Arial"/>
                <a:sym typeface="Arial"/>
              </a:rPr>
              <a:t>:                AcrB</a:t>
            </a:r>
            <a:endParaRPr sz="1600">
              <a:latin typeface="Arial"/>
              <a:ea typeface="Arial"/>
              <a:cs typeface="Arial"/>
              <a:sym typeface="Arial"/>
            </a:endParaRPr>
          </a:p>
          <a:p>
            <a:pPr lvl="0" algn="r"/>
            <a:r>
              <a:rPr sz="1600">
                <a:latin typeface="Arial"/>
                <a:ea typeface="Arial"/>
                <a:cs typeface="Arial"/>
                <a:sym typeface="Arial"/>
              </a:rPr>
              <a:t>CusA</a:t>
            </a:r>
            <a:endParaRPr sz="1600">
              <a:latin typeface="Arial"/>
              <a:ea typeface="Arial"/>
              <a:cs typeface="Arial"/>
              <a:sym typeface="Arial"/>
            </a:endParaRPr>
          </a:p>
          <a:p>
            <a:pPr lvl="0"/>
            <a:endParaRPr sz="1600">
              <a:latin typeface="Arial"/>
              <a:ea typeface="Arial"/>
              <a:cs typeface="Arial"/>
              <a:sym typeface="Arial"/>
            </a:endParaRPr>
          </a:p>
          <a:p>
            <a:pPr lvl="0"/>
            <a:endParaRPr sz="1600">
              <a:latin typeface="Arial"/>
              <a:ea typeface="Arial"/>
              <a:cs typeface="Arial"/>
              <a:sym typeface="Arial"/>
            </a:endParaRPr>
          </a:p>
          <a:p>
            <a:pPr lvl="0"/>
            <a:r>
              <a:rPr i="1" sz="1600">
                <a:latin typeface="Arial"/>
                <a:ea typeface="Arial"/>
                <a:cs typeface="Arial"/>
                <a:sym typeface="Arial"/>
              </a:rPr>
              <a:t>P. aeruginosa</a:t>
            </a:r>
            <a:r>
              <a:rPr sz="1600">
                <a:latin typeface="Arial"/>
                <a:ea typeface="Arial"/>
                <a:cs typeface="Arial"/>
                <a:sym typeface="Arial"/>
              </a:rPr>
              <a:t>:    MexB</a:t>
            </a:r>
            <a:endParaRPr sz="1600">
              <a:latin typeface="Arial"/>
              <a:ea typeface="Arial"/>
              <a:cs typeface="Arial"/>
              <a:sym typeface="Arial"/>
            </a:endParaRPr>
          </a:p>
          <a:p>
            <a:pPr lvl="0" algn="r"/>
            <a:r>
              <a:rPr sz="1600">
                <a:solidFill>
                  <a:srgbClr val="808080"/>
                </a:solidFill>
                <a:latin typeface="Arial"/>
                <a:ea typeface="Arial"/>
                <a:cs typeface="Arial"/>
                <a:sym typeface="Arial"/>
              </a:rPr>
              <a:t>MexD</a:t>
            </a:r>
            <a:endParaRPr sz="1600">
              <a:solidFill>
                <a:srgbClr val="808080"/>
              </a:solidFill>
              <a:latin typeface="Arial"/>
              <a:ea typeface="Arial"/>
              <a:cs typeface="Arial"/>
              <a:sym typeface="Arial"/>
            </a:endParaRPr>
          </a:p>
          <a:p>
            <a:pPr lvl="0" algn="r"/>
            <a:r>
              <a:rPr sz="1600">
                <a:solidFill>
                  <a:srgbClr val="808080"/>
                </a:solidFill>
                <a:latin typeface="Arial"/>
                <a:ea typeface="Arial"/>
                <a:cs typeface="Arial"/>
                <a:sym typeface="Arial"/>
              </a:rPr>
              <a:t>MexF</a:t>
            </a:r>
            <a:endParaRPr sz="1600">
              <a:solidFill>
                <a:srgbClr val="808080"/>
              </a:solidFill>
              <a:latin typeface="Arial"/>
              <a:ea typeface="Arial"/>
              <a:cs typeface="Arial"/>
              <a:sym typeface="Arial"/>
            </a:endParaRPr>
          </a:p>
          <a:p>
            <a:pPr lvl="0" algn="r"/>
            <a:r>
              <a:rPr sz="1600">
                <a:solidFill>
                  <a:srgbClr val="808080"/>
                </a:solidFill>
                <a:latin typeface="Arial"/>
                <a:ea typeface="Arial"/>
                <a:cs typeface="Arial"/>
                <a:sym typeface="Arial"/>
              </a:rPr>
              <a:t>MexY</a:t>
            </a:r>
          </a:p>
        </p:txBody>
      </p:sp>
      <p:sp>
        <p:nvSpPr>
          <p:cNvPr id="281" name="Shape 281"/>
          <p:cNvSpPr/>
          <p:nvPr/>
        </p:nvSpPr>
        <p:spPr>
          <a:xfrm>
            <a:off x="4493359" y="3694060"/>
            <a:ext cx="691219" cy="191359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lgn="ctr"/>
            <a:r>
              <a:rPr sz="1600">
                <a:latin typeface="Arial"/>
                <a:ea typeface="Arial"/>
                <a:cs typeface="Arial"/>
                <a:sym typeface="Arial"/>
              </a:rPr>
              <a:t>AcrA</a:t>
            </a:r>
            <a:endParaRPr sz="1600">
              <a:latin typeface="Arial"/>
              <a:ea typeface="Arial"/>
              <a:cs typeface="Arial"/>
              <a:sym typeface="Arial"/>
            </a:endParaRPr>
          </a:p>
          <a:p>
            <a:pPr lvl="0" algn="ctr"/>
            <a:r>
              <a:rPr sz="1600">
                <a:latin typeface="Arial"/>
                <a:ea typeface="Arial"/>
                <a:cs typeface="Arial"/>
                <a:sym typeface="Arial"/>
              </a:rPr>
              <a:t>CusB</a:t>
            </a:r>
            <a:endParaRPr sz="1600">
              <a:latin typeface="Arial"/>
              <a:ea typeface="Arial"/>
              <a:cs typeface="Arial"/>
              <a:sym typeface="Arial"/>
            </a:endParaRPr>
          </a:p>
          <a:p>
            <a:pPr lvl="0" algn="ctr"/>
            <a:endParaRPr sz="1600">
              <a:latin typeface="Arial"/>
              <a:ea typeface="Arial"/>
              <a:cs typeface="Arial"/>
              <a:sym typeface="Arial"/>
            </a:endParaRPr>
          </a:p>
          <a:p>
            <a:pPr lvl="0" algn="ctr"/>
            <a:endParaRPr sz="1600">
              <a:latin typeface="Arial"/>
              <a:ea typeface="Arial"/>
              <a:cs typeface="Arial"/>
              <a:sym typeface="Arial"/>
            </a:endParaRPr>
          </a:p>
          <a:p>
            <a:pPr lvl="0" algn="ctr"/>
            <a:r>
              <a:rPr sz="1600">
                <a:latin typeface="Arial"/>
                <a:ea typeface="Arial"/>
                <a:cs typeface="Arial"/>
                <a:sym typeface="Arial"/>
              </a:rPr>
              <a:t>MexA</a:t>
            </a:r>
            <a:endParaRPr sz="1600">
              <a:latin typeface="Arial"/>
              <a:ea typeface="Arial"/>
              <a:cs typeface="Arial"/>
              <a:sym typeface="Arial"/>
            </a:endParaRPr>
          </a:p>
          <a:p>
            <a:pPr lvl="0" algn="ctr"/>
            <a:r>
              <a:rPr sz="1600">
                <a:solidFill>
                  <a:srgbClr val="808080"/>
                </a:solidFill>
                <a:latin typeface="Arial"/>
                <a:ea typeface="Arial"/>
                <a:cs typeface="Arial"/>
                <a:sym typeface="Arial"/>
              </a:rPr>
              <a:t>MexC</a:t>
            </a:r>
            <a:endParaRPr sz="1600">
              <a:solidFill>
                <a:srgbClr val="808080"/>
              </a:solidFill>
              <a:latin typeface="Arial"/>
              <a:ea typeface="Arial"/>
              <a:cs typeface="Arial"/>
              <a:sym typeface="Arial"/>
            </a:endParaRPr>
          </a:p>
          <a:p>
            <a:pPr lvl="0" algn="ctr"/>
            <a:r>
              <a:rPr sz="1600">
                <a:solidFill>
                  <a:srgbClr val="808080"/>
                </a:solidFill>
                <a:latin typeface="Arial"/>
                <a:ea typeface="Arial"/>
                <a:cs typeface="Arial"/>
                <a:sym typeface="Arial"/>
              </a:rPr>
              <a:t>MexE</a:t>
            </a:r>
            <a:endParaRPr sz="1600">
              <a:solidFill>
                <a:srgbClr val="808080"/>
              </a:solidFill>
              <a:latin typeface="Arial"/>
              <a:ea typeface="Arial"/>
              <a:cs typeface="Arial"/>
              <a:sym typeface="Arial"/>
            </a:endParaRPr>
          </a:p>
          <a:p>
            <a:pPr lvl="0" algn="ctr"/>
            <a:r>
              <a:rPr sz="1600">
                <a:solidFill>
                  <a:srgbClr val="808080"/>
                </a:solidFill>
                <a:latin typeface="Arial"/>
                <a:ea typeface="Arial"/>
                <a:cs typeface="Arial"/>
                <a:sym typeface="Arial"/>
              </a:rPr>
              <a:t>MexX</a:t>
            </a:r>
          </a:p>
        </p:txBody>
      </p:sp>
      <p:sp>
        <p:nvSpPr>
          <p:cNvPr id="282" name="Shape 282"/>
          <p:cNvSpPr/>
          <p:nvPr/>
        </p:nvSpPr>
        <p:spPr>
          <a:xfrm>
            <a:off x="7080867" y="3694060"/>
            <a:ext cx="736363" cy="191359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lgn="ctr"/>
            <a:r>
              <a:rPr sz="1600">
                <a:latin typeface="Arial"/>
                <a:ea typeface="Arial"/>
                <a:cs typeface="Arial"/>
                <a:sym typeface="Arial"/>
              </a:rPr>
              <a:t>TolC</a:t>
            </a:r>
            <a:endParaRPr sz="1600">
              <a:latin typeface="Arial"/>
              <a:ea typeface="Arial"/>
              <a:cs typeface="Arial"/>
              <a:sym typeface="Arial"/>
            </a:endParaRPr>
          </a:p>
          <a:p>
            <a:pPr lvl="0" algn="ctr"/>
            <a:r>
              <a:rPr sz="1600">
                <a:latin typeface="Arial"/>
                <a:ea typeface="Arial"/>
                <a:cs typeface="Arial"/>
                <a:sym typeface="Arial"/>
              </a:rPr>
              <a:t>CusC</a:t>
            </a:r>
            <a:endParaRPr sz="1600">
              <a:latin typeface="Arial"/>
              <a:ea typeface="Arial"/>
              <a:cs typeface="Arial"/>
              <a:sym typeface="Arial"/>
            </a:endParaRPr>
          </a:p>
          <a:p>
            <a:pPr lvl="0" algn="ctr"/>
            <a:r>
              <a:rPr sz="1600">
                <a:latin typeface="Arial"/>
                <a:ea typeface="Arial"/>
                <a:cs typeface="Arial"/>
                <a:sym typeface="Arial"/>
              </a:rPr>
              <a:t>CmeC</a:t>
            </a:r>
            <a:endParaRPr sz="1600">
              <a:latin typeface="Arial"/>
              <a:ea typeface="Arial"/>
              <a:cs typeface="Arial"/>
              <a:sym typeface="Arial"/>
            </a:endParaRPr>
          </a:p>
          <a:p>
            <a:pPr lvl="0" algn="ctr"/>
            <a:endParaRPr sz="1600">
              <a:latin typeface="Arial"/>
              <a:ea typeface="Arial"/>
              <a:cs typeface="Arial"/>
              <a:sym typeface="Arial"/>
            </a:endParaRPr>
          </a:p>
          <a:p>
            <a:pPr lvl="0" algn="ctr"/>
            <a:r>
              <a:rPr sz="1600">
                <a:solidFill>
                  <a:srgbClr val="FF0000"/>
                </a:solidFill>
                <a:latin typeface="Arial"/>
                <a:ea typeface="Arial"/>
                <a:cs typeface="Arial"/>
                <a:sym typeface="Arial"/>
              </a:rPr>
              <a:t>OprM</a:t>
            </a:r>
            <a:endParaRPr sz="1600">
              <a:solidFill>
                <a:srgbClr val="FF0000"/>
              </a:solidFill>
              <a:latin typeface="Arial"/>
              <a:ea typeface="Arial"/>
              <a:cs typeface="Arial"/>
              <a:sym typeface="Arial"/>
            </a:endParaRPr>
          </a:p>
          <a:p>
            <a:pPr lvl="0" algn="ctr"/>
            <a:r>
              <a:rPr sz="1600">
                <a:latin typeface="Arial"/>
                <a:ea typeface="Arial"/>
                <a:cs typeface="Arial"/>
                <a:sym typeface="Arial"/>
              </a:rPr>
              <a:t>OprJ</a:t>
            </a:r>
            <a:endParaRPr sz="1600">
              <a:latin typeface="Arial"/>
              <a:ea typeface="Arial"/>
              <a:cs typeface="Arial"/>
              <a:sym typeface="Arial"/>
            </a:endParaRPr>
          </a:p>
          <a:p>
            <a:pPr lvl="0" algn="ctr"/>
            <a:r>
              <a:rPr sz="1600">
                <a:solidFill>
                  <a:srgbClr val="FF0000"/>
                </a:solidFill>
                <a:latin typeface="Arial"/>
                <a:ea typeface="Arial"/>
                <a:cs typeface="Arial"/>
                <a:sym typeface="Arial"/>
              </a:rPr>
              <a:t>OprN</a:t>
            </a:r>
            <a:endParaRPr sz="1600">
              <a:solidFill>
                <a:srgbClr val="FF0000"/>
              </a:solidFill>
              <a:latin typeface="Arial"/>
              <a:ea typeface="Arial"/>
              <a:cs typeface="Arial"/>
              <a:sym typeface="Arial"/>
            </a:endParaRPr>
          </a:p>
          <a:p>
            <a:pPr lvl="0" algn="ctr"/>
            <a:r>
              <a:rPr sz="1600">
                <a:solidFill>
                  <a:srgbClr val="FF0000"/>
                </a:solidFill>
                <a:latin typeface="Arial"/>
                <a:ea typeface="Arial"/>
                <a:cs typeface="Arial"/>
                <a:sym typeface="Arial"/>
              </a:rPr>
              <a:t>OprM</a:t>
            </a:r>
          </a:p>
        </p:txBody>
      </p:sp>
      <p:grpSp>
        <p:nvGrpSpPr>
          <p:cNvPr id="286" name="Group 286"/>
          <p:cNvGrpSpPr/>
          <p:nvPr/>
        </p:nvGrpSpPr>
        <p:grpSpPr>
          <a:xfrm>
            <a:off x="7766611" y="172830"/>
            <a:ext cx="1223500" cy="759903"/>
            <a:chOff x="0" y="0"/>
            <a:chExt cx="1223499" cy="759902"/>
          </a:xfrm>
        </p:grpSpPr>
        <p:pic>
          <p:nvPicPr>
            <p:cNvPr id="283" name="image5.png"/>
            <p:cNvPicPr/>
            <p:nvPr/>
          </p:nvPicPr>
          <p:blipFill>
            <a:blip r:embed="rId7">
              <a:extLst/>
            </a:blip>
            <a:stretch>
              <a:fillRect/>
            </a:stretch>
          </p:blipFill>
          <p:spPr>
            <a:xfrm>
              <a:off x="-1" y="104042"/>
              <a:ext cx="598066" cy="408865"/>
            </a:xfrm>
            <a:prstGeom prst="rect">
              <a:avLst/>
            </a:prstGeom>
            <a:ln w="12700" cap="flat">
              <a:noFill/>
              <a:miter lim="400000"/>
            </a:ln>
            <a:effectLst/>
          </p:spPr>
        </p:pic>
        <p:pic>
          <p:nvPicPr>
            <p:cNvPr id="284" name="image6.png"/>
            <p:cNvPicPr/>
            <p:nvPr/>
          </p:nvPicPr>
          <p:blipFill>
            <a:blip r:embed="rId8">
              <a:extLst/>
            </a:blip>
            <a:stretch>
              <a:fillRect/>
            </a:stretch>
          </p:blipFill>
          <p:spPr>
            <a:xfrm>
              <a:off x="717630" y="0"/>
              <a:ext cx="505869" cy="505869"/>
            </a:xfrm>
            <a:prstGeom prst="rect">
              <a:avLst/>
            </a:prstGeom>
            <a:ln w="12700" cap="flat">
              <a:noFill/>
              <a:miter lim="400000"/>
            </a:ln>
            <a:effectLst/>
          </p:spPr>
        </p:pic>
        <p:pic>
          <p:nvPicPr>
            <p:cNvPr id="285" name="image4.tif"/>
            <p:cNvPicPr/>
            <p:nvPr/>
          </p:nvPicPr>
          <p:blipFill>
            <a:blip r:embed="rId9">
              <a:extLst/>
            </a:blip>
            <a:stretch>
              <a:fillRect/>
            </a:stretch>
          </p:blipFill>
          <p:spPr>
            <a:xfrm>
              <a:off x="438362" y="376682"/>
              <a:ext cx="698008" cy="383221"/>
            </a:xfrm>
            <a:prstGeom prst="rect">
              <a:avLst/>
            </a:prstGeom>
            <a:ln w="12700" cap="flat">
              <a:noFill/>
              <a:miter lim="400000"/>
            </a:ln>
            <a:effectLst/>
          </p:spPr>
        </p:pic>
      </p:grpSp>
      <p:sp>
        <p:nvSpPr>
          <p:cNvPr id="287" name="Shape 287"/>
          <p:cNvSpPr/>
          <p:nvPr/>
        </p:nvSpPr>
        <p:spPr>
          <a:xfrm>
            <a:off x="119785" y="932589"/>
            <a:ext cx="8870328" cy="1"/>
          </a:xfrm>
          <a:prstGeom prst="line">
            <a:avLst/>
          </a:prstGeom>
          <a:ln w="38100">
            <a:solidFill>
              <a:srgbClr val="9A9A9A"/>
            </a:solidFill>
            <a:round/>
          </a:ln>
        </p:spPr>
        <p:txBody>
          <a:bodyPr lIns="0" tIns="0" rIns="0" bIns="0"/>
          <a:lstStyle/>
          <a:p>
            <a:pPr lvl="0" defTabSz="457200">
              <a:defRPr sz="1200">
                <a:latin typeface="+mj-lt"/>
                <a:ea typeface="+mj-ea"/>
                <a:cs typeface="+mj-cs"/>
                <a:sym typeface="Helvetica"/>
              </a:defRPr>
            </a:pPr>
          </a:p>
        </p:txBody>
      </p:sp>
      <p:grpSp>
        <p:nvGrpSpPr>
          <p:cNvPr id="303" name="Group 303"/>
          <p:cNvGrpSpPr/>
          <p:nvPr/>
        </p:nvGrpSpPr>
        <p:grpSpPr>
          <a:xfrm>
            <a:off x="152399" y="76199"/>
            <a:ext cx="1219202" cy="685802"/>
            <a:chOff x="0" y="0"/>
            <a:chExt cx="1219200" cy="685800"/>
          </a:xfrm>
        </p:grpSpPr>
        <p:grpSp>
          <p:nvGrpSpPr>
            <p:cNvPr id="291" name="Group 291"/>
            <p:cNvGrpSpPr/>
            <p:nvPr/>
          </p:nvGrpSpPr>
          <p:grpSpPr>
            <a:xfrm>
              <a:off x="487679" y="-1"/>
              <a:ext cx="243841" cy="385764"/>
              <a:chOff x="0" y="0"/>
              <a:chExt cx="243840" cy="385762"/>
            </a:xfrm>
          </p:grpSpPr>
          <p:sp>
            <p:nvSpPr>
              <p:cNvPr id="288" name="Shape 288"/>
              <p:cNvSpPr/>
              <p:nvPr/>
            </p:nvSpPr>
            <p:spPr>
              <a:xfrm>
                <a:off x="-1" y="-1"/>
                <a:ext cx="243841" cy="3857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120"/>
                    </a:moveTo>
                    <a:cubicBezTo>
                      <a:pt x="0" y="2292"/>
                      <a:pt x="4835" y="0"/>
                      <a:pt x="10800" y="0"/>
                    </a:cubicBezTo>
                    <a:cubicBezTo>
                      <a:pt x="16765" y="0"/>
                      <a:pt x="21600" y="2292"/>
                      <a:pt x="21600" y="5120"/>
                    </a:cubicBezTo>
                    <a:lnTo>
                      <a:pt x="21600" y="16480"/>
                    </a:lnTo>
                    <a:cubicBezTo>
                      <a:pt x="21600" y="19308"/>
                      <a:pt x="16765" y="21600"/>
                      <a:pt x="10800" y="21600"/>
                    </a:cubicBezTo>
                    <a:cubicBezTo>
                      <a:pt x="4835" y="21600"/>
                      <a:pt x="0" y="19308"/>
                      <a:pt x="0" y="16480"/>
                    </a:cubicBezTo>
                    <a:close/>
                  </a:path>
                </a:pathLst>
              </a:custGeom>
              <a:gradFill flip="none" rotWithShape="1">
                <a:gsLst>
                  <a:gs pos="0">
                    <a:srgbClr val="030B76"/>
                  </a:gs>
                  <a:gs pos="50000">
                    <a:srgbClr val="0717FF"/>
                  </a:gs>
                  <a:gs pos="100000">
                    <a:srgbClr val="030B76"/>
                  </a:gs>
                </a:gsLst>
                <a:lin ang="0" scaled="0"/>
              </a:gradFill>
              <a:ln w="12700" cap="flat">
                <a:noFill/>
                <a:miter lim="400000"/>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sp>
            <p:nvSpPr>
              <p:cNvPr id="289" name="Shape 289"/>
              <p:cNvSpPr/>
              <p:nvPr/>
            </p:nvSpPr>
            <p:spPr>
              <a:xfrm>
                <a:off x="-1" y="-1"/>
                <a:ext cx="243841" cy="1828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FF">
                  <a:alpha val="40000"/>
                </a:srgbClr>
              </a:solidFill>
              <a:ln w="12700" cap="flat">
                <a:noFill/>
                <a:miter lim="400000"/>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sp>
            <p:nvSpPr>
              <p:cNvPr id="290" name="Shape 290"/>
              <p:cNvSpPr/>
              <p:nvPr/>
            </p:nvSpPr>
            <p:spPr>
              <a:xfrm>
                <a:off x="-1" y="-1"/>
                <a:ext cx="243841" cy="3857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120"/>
                    </a:moveTo>
                    <a:cubicBezTo>
                      <a:pt x="21600" y="7948"/>
                      <a:pt x="16765" y="10240"/>
                      <a:pt x="10800" y="10240"/>
                    </a:cubicBezTo>
                    <a:cubicBezTo>
                      <a:pt x="4835" y="10240"/>
                      <a:pt x="0" y="7948"/>
                      <a:pt x="0" y="5120"/>
                    </a:cubicBezTo>
                    <a:cubicBezTo>
                      <a:pt x="0" y="2292"/>
                      <a:pt x="4835" y="0"/>
                      <a:pt x="10800" y="0"/>
                    </a:cubicBezTo>
                    <a:cubicBezTo>
                      <a:pt x="16765" y="0"/>
                      <a:pt x="21600" y="2292"/>
                      <a:pt x="21600" y="5120"/>
                    </a:cubicBezTo>
                    <a:lnTo>
                      <a:pt x="21600" y="16480"/>
                    </a:lnTo>
                    <a:cubicBezTo>
                      <a:pt x="21600" y="19308"/>
                      <a:pt x="16765" y="21600"/>
                      <a:pt x="10800" y="21600"/>
                    </a:cubicBezTo>
                    <a:cubicBezTo>
                      <a:pt x="4835" y="21600"/>
                      <a:pt x="0" y="19308"/>
                      <a:pt x="0" y="16480"/>
                    </a:cubicBezTo>
                    <a:lnTo>
                      <a:pt x="0" y="5120"/>
                    </a:lnTo>
                  </a:path>
                </a:pathLst>
              </a:custGeom>
              <a:noFill/>
              <a:ln w="9525" cap="flat">
                <a:solidFill>
                  <a:srgbClr val="000000"/>
                </a:solidFill>
                <a:prstDash val="solid"/>
                <a:round/>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grpSp>
        <p:sp>
          <p:nvSpPr>
            <p:cNvPr id="292" name="Shape 292"/>
            <p:cNvSpPr/>
            <p:nvPr/>
          </p:nvSpPr>
          <p:spPr>
            <a:xfrm>
              <a:off x="-1" y="128587"/>
              <a:ext cx="487681"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293" name="Shape 293"/>
            <p:cNvSpPr/>
            <p:nvPr/>
          </p:nvSpPr>
          <p:spPr>
            <a:xfrm>
              <a:off x="-1" y="171450"/>
              <a:ext cx="487681"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294" name="Shape 294"/>
            <p:cNvSpPr/>
            <p:nvPr/>
          </p:nvSpPr>
          <p:spPr>
            <a:xfrm>
              <a:off x="731519" y="128587"/>
              <a:ext cx="487682"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295" name="Shape 295"/>
            <p:cNvSpPr/>
            <p:nvPr/>
          </p:nvSpPr>
          <p:spPr>
            <a:xfrm>
              <a:off x="731519" y="171450"/>
              <a:ext cx="487682"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296" name="Shape 296"/>
            <p:cNvSpPr/>
            <p:nvPr/>
          </p:nvSpPr>
          <p:spPr>
            <a:xfrm>
              <a:off x="-1" y="514350"/>
              <a:ext cx="487681"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297" name="Shape 297"/>
            <p:cNvSpPr/>
            <p:nvPr/>
          </p:nvSpPr>
          <p:spPr>
            <a:xfrm>
              <a:off x="-1" y="557212"/>
              <a:ext cx="487681"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298" name="Shape 298"/>
            <p:cNvSpPr/>
            <p:nvPr/>
          </p:nvSpPr>
          <p:spPr>
            <a:xfrm>
              <a:off x="731519" y="514350"/>
              <a:ext cx="487682"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299" name="Shape 299"/>
            <p:cNvSpPr/>
            <p:nvPr/>
          </p:nvSpPr>
          <p:spPr>
            <a:xfrm>
              <a:off x="731519" y="557212"/>
              <a:ext cx="487682"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300" name="Shape 300"/>
            <p:cNvSpPr/>
            <p:nvPr/>
          </p:nvSpPr>
          <p:spPr>
            <a:xfrm>
              <a:off x="406400" y="385762"/>
              <a:ext cx="406400" cy="30003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000000"/>
              </a:solidFill>
              <a:prstDash val="solid"/>
              <a:round/>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sp>
          <p:nvSpPr>
            <p:cNvPr id="301" name="Shape 301"/>
            <p:cNvSpPr/>
            <p:nvPr/>
          </p:nvSpPr>
          <p:spPr>
            <a:xfrm>
              <a:off x="406399" y="214312"/>
              <a:ext cx="81281" cy="342901"/>
            </a:xfrm>
            <a:prstGeom prst="rect">
              <a:avLst/>
            </a:prstGeom>
            <a:noFill/>
            <a:ln w="9525" cap="flat">
              <a:solidFill>
                <a:srgbClr val="000000"/>
              </a:solidFill>
              <a:prstDash val="solid"/>
              <a:miter lim="800000"/>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sp>
          <p:nvSpPr>
            <p:cNvPr id="302" name="Shape 302"/>
            <p:cNvSpPr/>
            <p:nvPr/>
          </p:nvSpPr>
          <p:spPr>
            <a:xfrm>
              <a:off x="731520" y="214312"/>
              <a:ext cx="81281" cy="342901"/>
            </a:xfrm>
            <a:prstGeom prst="rect">
              <a:avLst/>
            </a:prstGeom>
            <a:noFill/>
            <a:ln w="9525" cap="flat">
              <a:solidFill>
                <a:srgbClr val="000000"/>
              </a:solidFill>
              <a:prstDash val="solid"/>
              <a:miter lim="800000"/>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grpSp>
      <p:sp>
        <p:nvSpPr>
          <p:cNvPr id="304" name="Shape 304"/>
          <p:cNvSpPr/>
          <p:nvPr/>
        </p:nvSpPr>
        <p:spPr>
          <a:xfrm>
            <a:off x="809689" y="5752615"/>
            <a:ext cx="2076485" cy="624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rPr>
                <a:solidFill>
                  <a:srgbClr val="808080"/>
                </a:solidFill>
              </a:rPr>
              <a:t>unknowed</a:t>
            </a:r>
            <a:endParaRPr>
              <a:solidFill>
                <a:srgbClr val="808080"/>
              </a:solidFill>
            </a:endParaRPr>
          </a:p>
          <a:p>
            <a:pPr lvl="0"/>
            <a:r>
              <a:rPr>
                <a:solidFill>
                  <a:srgbClr val="FF0000"/>
                </a:solidFill>
              </a:rPr>
              <a:t>Solved by our team</a:t>
            </a:r>
          </a:p>
        </p:txBody>
      </p:sp>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31" name="Group 331"/>
          <p:cNvGrpSpPr/>
          <p:nvPr/>
        </p:nvGrpSpPr>
        <p:grpSpPr>
          <a:xfrm>
            <a:off x="2667494" y="936188"/>
            <a:ext cx="1589791" cy="2211591"/>
            <a:chOff x="0" y="0"/>
            <a:chExt cx="1589789" cy="2211589"/>
          </a:xfrm>
        </p:grpSpPr>
        <p:grpSp>
          <p:nvGrpSpPr>
            <p:cNvPr id="317" name="Group 317"/>
            <p:cNvGrpSpPr/>
            <p:nvPr/>
          </p:nvGrpSpPr>
          <p:grpSpPr>
            <a:xfrm>
              <a:off x="0" y="193591"/>
              <a:ext cx="512561" cy="2017999"/>
              <a:chOff x="0" y="0"/>
              <a:chExt cx="512560" cy="2017997"/>
            </a:xfrm>
          </p:grpSpPr>
          <p:pic>
            <p:nvPicPr>
              <p:cNvPr id="306" name="image23.png" descr="Capture d’écran 2015-01-13 à 11.37.37.png"/>
              <p:cNvPicPr/>
              <p:nvPr/>
            </p:nvPicPr>
            <p:blipFill>
              <a:blip r:embed="rId2">
                <a:extLst/>
              </a:blip>
              <a:srcRect l="2991" t="0" r="83723" b="0"/>
              <a:stretch>
                <a:fillRect/>
              </a:stretch>
            </p:blipFill>
            <p:spPr>
              <a:xfrm>
                <a:off x="60467" y="0"/>
                <a:ext cx="332392" cy="1929011"/>
              </a:xfrm>
              <a:prstGeom prst="rect">
                <a:avLst/>
              </a:prstGeom>
              <a:ln w="12700" cap="flat">
                <a:noFill/>
                <a:miter lim="400000"/>
              </a:ln>
              <a:effectLst/>
            </p:spPr>
          </p:pic>
          <p:sp>
            <p:nvSpPr>
              <p:cNvPr id="307" name="Shape 307"/>
              <p:cNvSpPr/>
              <p:nvPr/>
            </p:nvSpPr>
            <p:spPr>
              <a:xfrm>
                <a:off x="10838" y="405621"/>
                <a:ext cx="494807" cy="2424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b="1" sz="800">
                    <a:latin typeface="Chalkboard"/>
                    <a:ea typeface="Chalkboard"/>
                    <a:cs typeface="Chalkboard"/>
                    <a:sym typeface="Chalkboard"/>
                  </a:defRPr>
                </a:lvl1pPr>
              </a:lstStyle>
              <a:p>
                <a:pPr lvl="0">
                  <a:defRPr b="0" sz="1800"/>
                </a:pPr>
                <a:r>
                  <a:rPr b="1" sz="800"/>
                  <a:t>170</a:t>
                </a:r>
              </a:p>
            </p:txBody>
          </p:sp>
          <p:sp>
            <p:nvSpPr>
              <p:cNvPr id="308" name="Shape 308"/>
              <p:cNvSpPr/>
              <p:nvPr/>
            </p:nvSpPr>
            <p:spPr>
              <a:xfrm>
                <a:off x="1565" y="554599"/>
                <a:ext cx="494807" cy="2424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b="1" sz="800">
                    <a:latin typeface="Chalkboard"/>
                    <a:ea typeface="Chalkboard"/>
                    <a:cs typeface="Chalkboard"/>
                    <a:sym typeface="Chalkboard"/>
                  </a:defRPr>
                </a:lvl1pPr>
              </a:lstStyle>
              <a:p>
                <a:pPr lvl="0">
                  <a:defRPr b="0" sz="1800"/>
                </a:pPr>
                <a:r>
                  <a:rPr b="1" sz="800"/>
                  <a:t>130</a:t>
                </a:r>
              </a:p>
            </p:txBody>
          </p:sp>
          <p:sp>
            <p:nvSpPr>
              <p:cNvPr id="309" name="Shape 309"/>
              <p:cNvSpPr/>
              <p:nvPr/>
            </p:nvSpPr>
            <p:spPr>
              <a:xfrm>
                <a:off x="2737" y="718426"/>
                <a:ext cx="494807" cy="2424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b="1" sz="800">
                    <a:latin typeface="Chalkboard"/>
                    <a:ea typeface="Chalkboard"/>
                    <a:cs typeface="Chalkboard"/>
                    <a:sym typeface="Chalkboard"/>
                  </a:defRPr>
                </a:lvl1pPr>
              </a:lstStyle>
              <a:p>
                <a:pPr lvl="0">
                  <a:defRPr b="0" sz="1800"/>
                </a:pPr>
                <a:r>
                  <a:rPr b="1" sz="800"/>
                  <a:t>100</a:t>
                </a:r>
              </a:p>
            </p:txBody>
          </p:sp>
          <p:sp>
            <p:nvSpPr>
              <p:cNvPr id="310" name="Shape 310"/>
              <p:cNvSpPr/>
              <p:nvPr/>
            </p:nvSpPr>
            <p:spPr>
              <a:xfrm>
                <a:off x="7996" y="880809"/>
                <a:ext cx="494807" cy="2424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b="1" sz="800">
                    <a:latin typeface="Chalkboard"/>
                    <a:ea typeface="Chalkboard"/>
                    <a:cs typeface="Chalkboard"/>
                    <a:sym typeface="Chalkboard"/>
                  </a:defRPr>
                </a:lvl1pPr>
              </a:lstStyle>
              <a:p>
                <a:pPr lvl="0">
                  <a:defRPr b="0" sz="1800"/>
                </a:pPr>
                <a:r>
                  <a:rPr b="1" sz="800"/>
                  <a:t>70</a:t>
                </a:r>
              </a:p>
            </p:txBody>
          </p:sp>
          <p:sp>
            <p:nvSpPr>
              <p:cNvPr id="311" name="Shape 311"/>
              <p:cNvSpPr/>
              <p:nvPr/>
            </p:nvSpPr>
            <p:spPr>
              <a:xfrm>
                <a:off x="11467" y="1061934"/>
                <a:ext cx="494807" cy="2424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b="1" sz="800">
                    <a:latin typeface="Chalkboard"/>
                    <a:ea typeface="Chalkboard"/>
                    <a:cs typeface="Chalkboard"/>
                    <a:sym typeface="Chalkboard"/>
                  </a:defRPr>
                </a:lvl1pPr>
              </a:lstStyle>
              <a:p>
                <a:pPr lvl="0">
                  <a:defRPr b="0" sz="1800"/>
                </a:pPr>
                <a:r>
                  <a:rPr b="1" sz="800"/>
                  <a:t>55</a:t>
                </a:r>
              </a:p>
            </p:txBody>
          </p:sp>
          <p:sp>
            <p:nvSpPr>
              <p:cNvPr id="312" name="Shape 312"/>
              <p:cNvSpPr/>
              <p:nvPr/>
            </p:nvSpPr>
            <p:spPr>
              <a:xfrm>
                <a:off x="9561" y="1200618"/>
                <a:ext cx="494807" cy="2424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b="1" sz="800">
                    <a:latin typeface="Chalkboard"/>
                    <a:ea typeface="Chalkboard"/>
                    <a:cs typeface="Chalkboard"/>
                    <a:sym typeface="Chalkboard"/>
                  </a:defRPr>
                </a:lvl1pPr>
              </a:lstStyle>
              <a:p>
                <a:pPr lvl="0">
                  <a:defRPr b="0" sz="1800"/>
                </a:pPr>
                <a:r>
                  <a:rPr b="1" sz="800"/>
                  <a:t>40</a:t>
                </a:r>
              </a:p>
            </p:txBody>
          </p:sp>
          <p:sp>
            <p:nvSpPr>
              <p:cNvPr id="313" name="Shape 313"/>
              <p:cNvSpPr/>
              <p:nvPr/>
            </p:nvSpPr>
            <p:spPr>
              <a:xfrm>
                <a:off x="0" y="1479477"/>
                <a:ext cx="494806" cy="2424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b="1" sz="800">
                    <a:latin typeface="Chalkboard"/>
                    <a:ea typeface="Chalkboard"/>
                    <a:cs typeface="Chalkboard"/>
                    <a:sym typeface="Chalkboard"/>
                  </a:defRPr>
                </a:lvl1pPr>
              </a:lstStyle>
              <a:p>
                <a:pPr lvl="0">
                  <a:defRPr b="0" sz="1800"/>
                </a:pPr>
                <a:r>
                  <a:rPr b="1" sz="800"/>
                  <a:t>35</a:t>
                </a:r>
              </a:p>
            </p:txBody>
          </p:sp>
          <p:sp>
            <p:nvSpPr>
              <p:cNvPr id="314" name="Shape 314"/>
              <p:cNvSpPr/>
              <p:nvPr/>
            </p:nvSpPr>
            <p:spPr>
              <a:xfrm>
                <a:off x="2737" y="1637392"/>
                <a:ext cx="494807" cy="2424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b="1" sz="800">
                    <a:latin typeface="Chalkboard"/>
                    <a:ea typeface="Chalkboard"/>
                    <a:cs typeface="Chalkboard"/>
                    <a:sym typeface="Chalkboard"/>
                  </a:defRPr>
                </a:lvl1pPr>
              </a:lstStyle>
              <a:p>
                <a:pPr lvl="0">
                  <a:defRPr b="0" sz="1800"/>
                </a:pPr>
                <a:r>
                  <a:rPr b="1" sz="800"/>
                  <a:t>25</a:t>
                </a:r>
              </a:p>
            </p:txBody>
          </p:sp>
          <p:sp>
            <p:nvSpPr>
              <p:cNvPr id="315" name="Shape 315"/>
              <p:cNvSpPr/>
              <p:nvPr/>
            </p:nvSpPr>
            <p:spPr>
              <a:xfrm>
                <a:off x="11961" y="1707062"/>
                <a:ext cx="494807" cy="2424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b="1" sz="800">
                    <a:latin typeface="Chalkboard"/>
                    <a:ea typeface="Chalkboard"/>
                    <a:cs typeface="Chalkboard"/>
                    <a:sym typeface="Chalkboard"/>
                  </a:defRPr>
                </a:lvl1pPr>
              </a:lstStyle>
              <a:p>
                <a:pPr lvl="0">
                  <a:defRPr b="0" sz="1800"/>
                </a:pPr>
                <a:r>
                  <a:rPr b="1" sz="800"/>
                  <a:t>15</a:t>
                </a:r>
              </a:p>
            </p:txBody>
          </p:sp>
          <p:sp>
            <p:nvSpPr>
              <p:cNvPr id="316" name="Shape 316"/>
              <p:cNvSpPr/>
              <p:nvPr/>
            </p:nvSpPr>
            <p:spPr>
              <a:xfrm>
                <a:off x="17754" y="1775504"/>
                <a:ext cx="494807" cy="2424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b="1" sz="800">
                    <a:latin typeface="Chalkboard"/>
                    <a:ea typeface="Chalkboard"/>
                    <a:cs typeface="Chalkboard"/>
                    <a:sym typeface="Chalkboard"/>
                  </a:defRPr>
                </a:lvl1pPr>
              </a:lstStyle>
              <a:p>
                <a:pPr lvl="0">
                  <a:defRPr b="0" sz="1800"/>
                </a:pPr>
                <a:r>
                  <a:rPr b="1" sz="800"/>
                  <a:t>10</a:t>
                </a:r>
              </a:p>
            </p:txBody>
          </p:sp>
        </p:grpSp>
        <p:grpSp>
          <p:nvGrpSpPr>
            <p:cNvPr id="330" name="Group 330"/>
            <p:cNvGrpSpPr/>
            <p:nvPr/>
          </p:nvGrpSpPr>
          <p:grpSpPr>
            <a:xfrm>
              <a:off x="345795" y="0"/>
              <a:ext cx="1243995" cy="2126301"/>
              <a:chOff x="0" y="0"/>
              <a:chExt cx="1243993" cy="2126300"/>
            </a:xfrm>
          </p:grpSpPr>
          <p:grpSp>
            <p:nvGrpSpPr>
              <p:cNvPr id="328" name="Group 328"/>
              <p:cNvGrpSpPr/>
              <p:nvPr/>
            </p:nvGrpSpPr>
            <p:grpSpPr>
              <a:xfrm>
                <a:off x="-1" y="-1"/>
                <a:ext cx="1243995" cy="2126302"/>
                <a:chOff x="0" y="0"/>
                <a:chExt cx="1243993" cy="2126300"/>
              </a:xfrm>
            </p:grpSpPr>
            <p:grpSp>
              <p:nvGrpSpPr>
                <p:cNvPr id="325" name="Group 325"/>
                <p:cNvGrpSpPr/>
                <p:nvPr/>
              </p:nvGrpSpPr>
              <p:grpSpPr>
                <a:xfrm>
                  <a:off x="-1" y="-1"/>
                  <a:ext cx="744578" cy="2126302"/>
                  <a:chOff x="0" y="0"/>
                  <a:chExt cx="744576" cy="2126300"/>
                </a:xfrm>
              </p:grpSpPr>
              <p:grpSp>
                <p:nvGrpSpPr>
                  <p:cNvPr id="323" name="Group 323"/>
                  <p:cNvGrpSpPr/>
                  <p:nvPr/>
                </p:nvGrpSpPr>
                <p:grpSpPr>
                  <a:xfrm>
                    <a:off x="0" y="-1"/>
                    <a:ext cx="744577" cy="2126302"/>
                    <a:chOff x="0" y="0"/>
                    <a:chExt cx="744576" cy="2126300"/>
                  </a:xfrm>
                </p:grpSpPr>
                <p:grpSp>
                  <p:nvGrpSpPr>
                    <p:cNvPr id="320" name="Group 320"/>
                    <p:cNvGrpSpPr/>
                    <p:nvPr/>
                  </p:nvGrpSpPr>
                  <p:grpSpPr>
                    <a:xfrm>
                      <a:off x="0" y="0"/>
                      <a:ext cx="744577" cy="2126301"/>
                      <a:chOff x="0" y="0"/>
                      <a:chExt cx="744576" cy="2126300"/>
                    </a:xfrm>
                  </p:grpSpPr>
                  <p:pic>
                    <p:nvPicPr>
                      <p:cNvPr id="318" name="image23.png" descr="Capture d’écran 2015-01-13 à 11.37.37.png"/>
                      <p:cNvPicPr/>
                      <p:nvPr/>
                    </p:nvPicPr>
                    <p:blipFill>
                      <a:blip r:embed="rId2">
                        <a:extLst/>
                      </a:blip>
                      <a:srcRect l="44852" t="0" r="29900" b="0"/>
                      <a:stretch>
                        <a:fillRect/>
                      </a:stretch>
                    </p:blipFill>
                    <p:spPr>
                      <a:xfrm>
                        <a:off x="47047" y="195384"/>
                        <a:ext cx="697530" cy="1930917"/>
                      </a:xfrm>
                      <a:prstGeom prst="rect">
                        <a:avLst/>
                      </a:prstGeom>
                      <a:ln w="12700" cap="flat">
                        <a:noFill/>
                        <a:miter lim="400000"/>
                      </a:ln>
                      <a:effectLst/>
                    </p:spPr>
                  </p:pic>
                  <p:sp>
                    <p:nvSpPr>
                      <p:cNvPr id="319" name="Shape 319"/>
                      <p:cNvSpPr/>
                      <p:nvPr/>
                    </p:nvSpPr>
                    <p:spPr>
                      <a:xfrm>
                        <a:off x="0" y="0"/>
                        <a:ext cx="516224" cy="2929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b="1" sz="1000">
                            <a:solidFill>
                              <a:srgbClr val="3366FF"/>
                            </a:solidFill>
                            <a:latin typeface="Chalkboard"/>
                            <a:ea typeface="Chalkboard"/>
                            <a:cs typeface="Chalkboard"/>
                            <a:sym typeface="Chalkboard"/>
                          </a:defRPr>
                        </a:lvl1pPr>
                      </a:lstStyle>
                      <a:p>
                        <a:pPr lvl="0">
                          <a:defRPr b="0" sz="1800">
                            <a:solidFill>
                              <a:srgbClr val="000000"/>
                            </a:solidFill>
                          </a:defRPr>
                        </a:pPr>
                        <a:r>
                          <a:rPr b="1" sz="1000">
                            <a:solidFill>
                              <a:srgbClr val="3366FF"/>
                            </a:solidFill>
                          </a:rPr>
                          <a:t>MexY</a:t>
                        </a:r>
                      </a:p>
                    </p:txBody>
                  </p:sp>
                </p:grpSp>
                <p:sp>
                  <p:nvSpPr>
                    <p:cNvPr id="321" name="Shape 321"/>
                    <p:cNvSpPr/>
                    <p:nvPr/>
                  </p:nvSpPr>
                  <p:spPr>
                    <a:xfrm>
                      <a:off x="302176" y="989221"/>
                      <a:ext cx="193390" cy="40186"/>
                    </a:xfrm>
                    <a:prstGeom prst="leftArrow">
                      <a:avLst>
                        <a:gd name="adj1" fmla="val 50000"/>
                        <a:gd name="adj2" fmla="val 50000"/>
                      </a:avLst>
                    </a:prstGeom>
                    <a:solidFill>
                      <a:srgbClr val="000000"/>
                    </a:solidFill>
                    <a:ln w="3175" cap="flat">
                      <a:solidFill>
                        <a:srgbClr val="000000"/>
                      </a:solidFill>
                      <a:prstDash val="solid"/>
                      <a:miter lim="800000"/>
                    </a:ln>
                    <a:effectLst/>
                  </p:spPr>
                  <p:txBody>
                    <a:bodyPr wrap="square" lIns="0" tIns="0" rIns="0" bIns="0" numCol="1" anchor="ctr">
                      <a:noAutofit/>
                    </a:bodyPr>
                    <a:lstStyle/>
                    <a:p>
                      <a:pPr lvl="0" algn="ctr">
                        <a:defRPr>
                          <a:solidFill>
                            <a:srgbClr val="FFFFFF"/>
                          </a:solidFill>
                        </a:defRPr>
                      </a:pPr>
                    </a:p>
                  </p:txBody>
                </p:sp>
                <p:sp>
                  <p:nvSpPr>
                    <p:cNvPr id="322" name="Shape 322"/>
                    <p:cNvSpPr/>
                    <p:nvPr/>
                  </p:nvSpPr>
                  <p:spPr>
                    <a:xfrm>
                      <a:off x="302176" y="505750"/>
                      <a:ext cx="193390" cy="40186"/>
                    </a:xfrm>
                    <a:prstGeom prst="leftArrow">
                      <a:avLst>
                        <a:gd name="adj1" fmla="val 50000"/>
                        <a:gd name="adj2" fmla="val 50000"/>
                      </a:avLst>
                    </a:prstGeom>
                    <a:solidFill>
                      <a:srgbClr val="000000"/>
                    </a:solidFill>
                    <a:ln w="3175" cap="flat">
                      <a:solidFill>
                        <a:srgbClr val="000000"/>
                      </a:solidFill>
                      <a:prstDash val="solid"/>
                      <a:miter lim="800000"/>
                    </a:ln>
                    <a:effectLst/>
                  </p:spPr>
                  <p:txBody>
                    <a:bodyPr wrap="square" lIns="0" tIns="0" rIns="0" bIns="0" numCol="1" anchor="ctr">
                      <a:noAutofit/>
                    </a:bodyPr>
                    <a:lstStyle/>
                    <a:p>
                      <a:pPr lvl="0" algn="ctr">
                        <a:defRPr>
                          <a:solidFill>
                            <a:srgbClr val="FFFFFF"/>
                          </a:solidFill>
                        </a:defRPr>
                      </a:pPr>
                    </a:p>
                  </p:txBody>
                </p:sp>
              </p:grpSp>
              <p:sp>
                <p:nvSpPr>
                  <p:cNvPr id="324" name="Shape 324"/>
                  <p:cNvSpPr/>
                  <p:nvPr/>
                </p:nvSpPr>
                <p:spPr>
                  <a:xfrm>
                    <a:off x="290875" y="311106"/>
                    <a:ext cx="195901" cy="40186"/>
                  </a:xfrm>
                  <a:prstGeom prst="leftArrow">
                    <a:avLst>
                      <a:gd name="adj1" fmla="val 50000"/>
                      <a:gd name="adj2" fmla="val 50000"/>
                    </a:avLst>
                  </a:prstGeom>
                  <a:solidFill>
                    <a:srgbClr val="000000"/>
                  </a:solidFill>
                  <a:ln w="3175" cap="flat">
                    <a:solidFill>
                      <a:srgbClr val="000000"/>
                    </a:solidFill>
                    <a:prstDash val="solid"/>
                    <a:miter lim="800000"/>
                  </a:ln>
                  <a:effectLst/>
                </p:spPr>
                <p:txBody>
                  <a:bodyPr wrap="square" lIns="0" tIns="0" rIns="0" bIns="0" numCol="1" anchor="ctr">
                    <a:noAutofit/>
                  </a:bodyPr>
                  <a:lstStyle/>
                  <a:p>
                    <a:pPr lvl="0" algn="ctr">
                      <a:defRPr>
                        <a:solidFill>
                          <a:srgbClr val="FFFFFF"/>
                        </a:solidFill>
                      </a:defRPr>
                    </a:pPr>
                  </a:p>
                </p:txBody>
              </p:sp>
            </p:grpSp>
            <p:sp>
              <p:nvSpPr>
                <p:cNvPr id="326" name="Shape 326"/>
                <p:cNvSpPr/>
                <p:nvPr/>
              </p:nvSpPr>
              <p:spPr>
                <a:xfrm>
                  <a:off x="451898" y="413479"/>
                  <a:ext cx="679832" cy="2929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b="1" sz="1000">
                      <a:solidFill>
                        <a:srgbClr val="3366FF"/>
                      </a:solidFill>
                      <a:latin typeface="Chalkboard"/>
                      <a:ea typeface="Chalkboard"/>
                      <a:cs typeface="Chalkboard"/>
                      <a:sym typeface="Chalkboard"/>
                    </a:defRPr>
                  </a:lvl1pPr>
                </a:lstStyle>
                <a:p>
                  <a:pPr lvl="0">
                    <a:defRPr b="0" sz="1800">
                      <a:solidFill>
                        <a:srgbClr val="000000"/>
                      </a:solidFill>
                    </a:defRPr>
                  </a:pPr>
                  <a:r>
                    <a:rPr b="1" sz="1000">
                      <a:solidFill>
                        <a:srgbClr val="3366FF"/>
                      </a:solidFill>
                    </a:rPr>
                    <a:t>T/A</a:t>
                  </a:r>
                </a:p>
              </p:txBody>
            </p:sp>
            <p:sp>
              <p:nvSpPr>
                <p:cNvPr id="327" name="Shape 327"/>
                <p:cNvSpPr/>
                <p:nvPr/>
              </p:nvSpPr>
              <p:spPr>
                <a:xfrm>
                  <a:off x="451898" y="895085"/>
                  <a:ext cx="792096" cy="2929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b="1" sz="1000">
                      <a:solidFill>
                        <a:srgbClr val="3366FF"/>
                      </a:solidFill>
                      <a:latin typeface="Chalkboard"/>
                      <a:ea typeface="Chalkboard"/>
                      <a:cs typeface="Chalkboard"/>
                      <a:sym typeface="Chalkboard"/>
                    </a:defRPr>
                  </a:lvl1pPr>
                </a:lstStyle>
                <a:p>
                  <a:pPr lvl="0">
                    <a:defRPr b="0" sz="1800">
                      <a:solidFill>
                        <a:srgbClr val="000000"/>
                      </a:solidFill>
                    </a:defRPr>
                  </a:pPr>
                  <a:r>
                    <a:rPr b="1" sz="1000">
                      <a:solidFill>
                        <a:srgbClr val="3366FF"/>
                      </a:solidFill>
                    </a:rPr>
                    <a:t>M</a:t>
                  </a:r>
                </a:p>
              </p:txBody>
            </p:sp>
          </p:grpSp>
          <p:sp>
            <p:nvSpPr>
              <p:cNvPr id="329" name="Shape 329"/>
              <p:cNvSpPr/>
              <p:nvPr/>
            </p:nvSpPr>
            <p:spPr>
              <a:xfrm>
                <a:off x="434119" y="209199"/>
                <a:ext cx="679832" cy="2929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b="1" sz="1000">
                    <a:solidFill>
                      <a:srgbClr val="3366FF"/>
                    </a:solidFill>
                    <a:latin typeface="Chalkboard"/>
                    <a:ea typeface="Chalkboard"/>
                    <a:cs typeface="Chalkboard"/>
                    <a:sym typeface="Chalkboard"/>
                  </a:defRPr>
                </a:lvl1pPr>
              </a:lstStyle>
              <a:p>
                <a:pPr lvl="0">
                  <a:defRPr b="0" sz="1800">
                    <a:solidFill>
                      <a:srgbClr val="000000"/>
                    </a:solidFill>
                  </a:defRPr>
                </a:pPr>
                <a:r>
                  <a:rPr b="1" sz="1000">
                    <a:solidFill>
                      <a:srgbClr val="3366FF"/>
                    </a:solidFill>
                  </a:rPr>
                  <a:t>A</a:t>
                </a:r>
              </a:p>
            </p:txBody>
          </p:sp>
        </p:grpSp>
      </p:grpSp>
      <p:grpSp>
        <p:nvGrpSpPr>
          <p:cNvPr id="343" name="Group 343"/>
          <p:cNvGrpSpPr/>
          <p:nvPr/>
        </p:nvGrpSpPr>
        <p:grpSpPr>
          <a:xfrm>
            <a:off x="4178931" y="1015505"/>
            <a:ext cx="4259013" cy="3199114"/>
            <a:chOff x="0" y="0"/>
            <a:chExt cx="4259011" cy="3199113"/>
          </a:xfrm>
        </p:grpSpPr>
        <p:grpSp>
          <p:nvGrpSpPr>
            <p:cNvPr id="336" name="Group 336"/>
            <p:cNvGrpSpPr/>
            <p:nvPr/>
          </p:nvGrpSpPr>
          <p:grpSpPr>
            <a:xfrm>
              <a:off x="0" y="13764"/>
              <a:ext cx="4259012" cy="3185350"/>
              <a:chOff x="0" y="0"/>
              <a:chExt cx="4259011" cy="3185348"/>
            </a:xfrm>
          </p:grpSpPr>
          <p:grpSp>
            <p:nvGrpSpPr>
              <p:cNvPr id="334" name="Group 334"/>
              <p:cNvGrpSpPr/>
              <p:nvPr/>
            </p:nvGrpSpPr>
            <p:grpSpPr>
              <a:xfrm>
                <a:off x="-1" y="0"/>
                <a:ext cx="4259013" cy="2930153"/>
                <a:chOff x="0" y="0"/>
                <a:chExt cx="4259011" cy="2930152"/>
              </a:xfrm>
            </p:grpSpPr>
            <p:pic>
              <p:nvPicPr>
                <p:cNvPr id="332" name="image24.png" descr="Capture d’écran 2015-02-06 à 17.45.51.png"/>
                <p:cNvPicPr/>
                <p:nvPr/>
              </p:nvPicPr>
              <p:blipFill>
                <a:blip r:embed="rId3">
                  <a:extLst/>
                </a:blip>
                <a:srcRect l="0" t="0" r="9085" b="0"/>
                <a:stretch>
                  <a:fillRect/>
                </a:stretch>
              </p:blipFill>
              <p:spPr>
                <a:xfrm>
                  <a:off x="288195" y="0"/>
                  <a:ext cx="3970817" cy="2930153"/>
                </a:xfrm>
                <a:prstGeom prst="rect">
                  <a:avLst/>
                </a:prstGeom>
                <a:ln w="12700" cap="flat">
                  <a:noFill/>
                  <a:miter lim="400000"/>
                </a:ln>
                <a:effectLst/>
              </p:spPr>
            </p:pic>
            <p:sp>
              <p:nvSpPr>
                <p:cNvPr id="333" name="Shape 333"/>
                <p:cNvSpPr/>
                <p:nvPr/>
              </p:nvSpPr>
              <p:spPr>
                <a:xfrm rot="16200000">
                  <a:off x="-108253" y="1441111"/>
                  <a:ext cx="480761"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200">
                      <a:latin typeface="Arial"/>
                      <a:ea typeface="Arial"/>
                      <a:cs typeface="Arial"/>
                      <a:sym typeface="Arial"/>
                    </a:defRPr>
                  </a:lvl1pPr>
                </a:lstStyle>
                <a:p>
                  <a:pPr lvl="0">
                    <a:defRPr sz="1800"/>
                  </a:pPr>
                  <a:r>
                    <a:rPr sz="1200"/>
                    <a:t>Δε</a:t>
                  </a:r>
                </a:p>
              </p:txBody>
            </p:sp>
          </p:grpSp>
          <p:sp>
            <p:nvSpPr>
              <p:cNvPr id="335" name="Shape 335"/>
              <p:cNvSpPr/>
              <p:nvPr/>
            </p:nvSpPr>
            <p:spPr>
              <a:xfrm>
                <a:off x="1480003" y="2921094"/>
                <a:ext cx="2059234" cy="2642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lvl="0"/>
                <a:r>
                  <a:rPr sz="1200">
                    <a:latin typeface="Arial"/>
                    <a:ea typeface="Arial"/>
                    <a:cs typeface="Arial"/>
                    <a:sym typeface="Arial"/>
                  </a:rPr>
                  <a:t>Longueur d</a:t>
                </a:r>
                <a:r>
                  <a:rPr sz="1200">
                    <a:latin typeface="Arial"/>
                    <a:ea typeface="Arial"/>
                    <a:cs typeface="Arial"/>
                    <a:sym typeface="Arial"/>
                  </a:rPr>
                  <a:t>’</a:t>
                </a:r>
                <a:r>
                  <a:rPr sz="1200">
                    <a:latin typeface="Arial"/>
                    <a:ea typeface="Arial"/>
                    <a:cs typeface="Arial"/>
                    <a:sym typeface="Arial"/>
                  </a:rPr>
                  <a:t>onde (nm)</a:t>
                </a:r>
              </a:p>
            </p:txBody>
          </p:sp>
        </p:grpSp>
        <p:sp>
          <p:nvSpPr>
            <p:cNvPr id="337" name="Shape 337"/>
            <p:cNvSpPr/>
            <p:nvPr/>
          </p:nvSpPr>
          <p:spPr>
            <a:xfrm rot="5400000">
              <a:off x="1624749" y="1975232"/>
              <a:ext cx="157646" cy="47231"/>
            </a:xfrm>
            <a:prstGeom prst="leftArrow">
              <a:avLst>
                <a:gd name="adj1" fmla="val 50000"/>
                <a:gd name="adj2" fmla="val 50000"/>
              </a:avLst>
            </a:prstGeom>
            <a:solidFill>
              <a:srgbClr val="000000"/>
            </a:solidFill>
            <a:ln w="6350" cap="flat">
              <a:solidFill>
                <a:srgbClr val="000000"/>
              </a:solidFill>
              <a:prstDash val="solid"/>
              <a:miter lim="800000"/>
            </a:ln>
            <a:effectLst/>
          </p:spPr>
          <p:txBody>
            <a:bodyPr wrap="square" lIns="0" tIns="0" rIns="0" bIns="0" numCol="1" anchor="ctr">
              <a:noAutofit/>
            </a:bodyPr>
            <a:lstStyle/>
            <a:p>
              <a:pPr lvl="0" algn="ctr">
                <a:defRPr>
                  <a:solidFill>
                    <a:srgbClr val="FFFFFF"/>
                  </a:solidFill>
                </a:defRPr>
              </a:pPr>
            </a:p>
          </p:txBody>
        </p:sp>
        <p:sp>
          <p:nvSpPr>
            <p:cNvPr id="338" name="Shape 338"/>
            <p:cNvSpPr/>
            <p:nvPr/>
          </p:nvSpPr>
          <p:spPr>
            <a:xfrm rot="5400000">
              <a:off x="2107719" y="2022400"/>
              <a:ext cx="157646" cy="47232"/>
            </a:xfrm>
            <a:prstGeom prst="leftArrow">
              <a:avLst>
                <a:gd name="adj1" fmla="val 50000"/>
                <a:gd name="adj2" fmla="val 50000"/>
              </a:avLst>
            </a:prstGeom>
            <a:solidFill>
              <a:srgbClr val="000000"/>
            </a:solidFill>
            <a:ln w="6350" cap="flat">
              <a:solidFill>
                <a:srgbClr val="000000"/>
              </a:solidFill>
              <a:prstDash val="solid"/>
              <a:miter lim="800000"/>
            </a:ln>
            <a:effectLst/>
          </p:spPr>
          <p:txBody>
            <a:bodyPr wrap="square" lIns="0" tIns="0" rIns="0" bIns="0" numCol="1" anchor="ctr">
              <a:noAutofit/>
            </a:bodyPr>
            <a:lstStyle/>
            <a:p>
              <a:pPr lvl="0" algn="ctr">
                <a:defRPr>
                  <a:solidFill>
                    <a:srgbClr val="FFFFFF"/>
                  </a:solidFill>
                </a:defRPr>
              </a:pPr>
            </a:p>
          </p:txBody>
        </p:sp>
        <p:sp>
          <p:nvSpPr>
            <p:cNvPr id="339" name="Shape 339"/>
            <p:cNvSpPr/>
            <p:nvPr/>
          </p:nvSpPr>
          <p:spPr>
            <a:xfrm>
              <a:off x="1094816" y="0"/>
              <a:ext cx="3033105" cy="288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400">
                  <a:latin typeface="Arial Bold"/>
                  <a:ea typeface="Arial Bold"/>
                  <a:cs typeface="Arial Bold"/>
                  <a:sym typeface="Arial Bold"/>
                </a:defRPr>
              </a:lvl1pPr>
            </a:lstStyle>
            <a:p>
              <a:pPr lvl="0">
                <a:defRPr sz="1800"/>
              </a:pPr>
              <a:r>
                <a:rPr sz="1400"/>
                <a:t>Spectre de dichroïsme circulaire</a:t>
              </a:r>
            </a:p>
          </p:txBody>
        </p:sp>
        <p:sp>
          <p:nvSpPr>
            <p:cNvPr id="340" name="Shape 340"/>
            <p:cNvSpPr/>
            <p:nvPr/>
          </p:nvSpPr>
          <p:spPr>
            <a:xfrm>
              <a:off x="1473065" y="2085314"/>
              <a:ext cx="499417"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200">
                  <a:latin typeface="Arial Bold"/>
                  <a:ea typeface="Arial Bold"/>
                  <a:cs typeface="Arial Bold"/>
                  <a:sym typeface="Arial Bold"/>
                </a:defRPr>
              </a:lvl1pPr>
            </a:lstStyle>
            <a:p>
              <a:pPr lvl="0">
                <a:defRPr sz="1800"/>
              </a:pPr>
              <a:r>
                <a:rPr sz="1200"/>
                <a:t>208</a:t>
              </a:r>
            </a:p>
          </p:txBody>
        </p:sp>
        <p:sp>
          <p:nvSpPr>
            <p:cNvPr id="341" name="Shape 341"/>
            <p:cNvSpPr/>
            <p:nvPr/>
          </p:nvSpPr>
          <p:spPr>
            <a:xfrm>
              <a:off x="1984982" y="2095243"/>
              <a:ext cx="499417" cy="2642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200">
                  <a:latin typeface="Arial Bold"/>
                  <a:ea typeface="Arial Bold"/>
                  <a:cs typeface="Arial Bold"/>
                  <a:sym typeface="Arial Bold"/>
                </a:defRPr>
              </a:lvl1pPr>
            </a:lstStyle>
            <a:p>
              <a:pPr lvl="0">
                <a:defRPr sz="1800"/>
              </a:pPr>
              <a:r>
                <a:rPr sz="1200"/>
                <a:t>222</a:t>
              </a:r>
            </a:p>
          </p:txBody>
        </p:sp>
        <p:sp>
          <p:nvSpPr>
            <p:cNvPr id="342" name="Shape 342"/>
            <p:cNvSpPr/>
            <p:nvPr/>
          </p:nvSpPr>
          <p:spPr>
            <a:xfrm>
              <a:off x="863638" y="2273956"/>
              <a:ext cx="2547088" cy="4420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sz="1200">
                  <a:latin typeface="Arial Bold"/>
                  <a:ea typeface="Arial Bold"/>
                  <a:cs typeface="Arial Bold"/>
                  <a:sym typeface="Arial Bold"/>
                </a:defRPr>
              </a:lvl1pPr>
            </a:lstStyle>
            <a:p>
              <a:pPr lvl="0">
                <a:defRPr sz="1800"/>
              </a:pPr>
              <a:r>
                <a:rPr sz="1200"/>
                <a:t>minima caractéristiques des hélices α</a:t>
              </a:r>
            </a:p>
          </p:txBody>
        </p:sp>
      </p:grpSp>
      <p:grpSp>
        <p:nvGrpSpPr>
          <p:cNvPr id="355" name="Group 355"/>
          <p:cNvGrpSpPr/>
          <p:nvPr/>
        </p:nvGrpSpPr>
        <p:grpSpPr>
          <a:xfrm>
            <a:off x="76741" y="1315497"/>
            <a:ext cx="3642528" cy="2798712"/>
            <a:chOff x="0" y="0"/>
            <a:chExt cx="3642527" cy="2798710"/>
          </a:xfrm>
        </p:grpSpPr>
        <p:grpSp>
          <p:nvGrpSpPr>
            <p:cNvPr id="347" name="Group 347"/>
            <p:cNvGrpSpPr/>
            <p:nvPr/>
          </p:nvGrpSpPr>
          <p:grpSpPr>
            <a:xfrm>
              <a:off x="-1" y="2847"/>
              <a:ext cx="3642529" cy="2795864"/>
              <a:chOff x="0" y="0"/>
              <a:chExt cx="3642527" cy="2795863"/>
            </a:xfrm>
          </p:grpSpPr>
          <p:graphicFrame>
            <p:nvGraphicFramePr>
              <p:cNvPr id="344" name="Chart 344"/>
              <p:cNvGraphicFramePr/>
              <p:nvPr/>
            </p:nvGraphicFramePr>
            <p:xfrm>
              <a:off x="240551" y="0"/>
              <a:ext cx="3401977" cy="2538336"/>
            </p:xfrm>
            <a:graphic xmlns:a="http://schemas.openxmlformats.org/drawingml/2006/main">
              <a:graphicData uri="http://schemas.openxmlformats.org/drawingml/2006/chart">
                <c:chart xmlns:c="http://schemas.openxmlformats.org/drawingml/2006/chart" r:id="rId4"/>
              </a:graphicData>
            </a:graphic>
          </p:graphicFrame>
          <p:sp>
            <p:nvSpPr>
              <p:cNvPr id="345" name="Shape 345"/>
              <p:cNvSpPr/>
              <p:nvPr/>
            </p:nvSpPr>
            <p:spPr>
              <a:xfrm rot="16200000">
                <a:off x="-492435" y="1041256"/>
                <a:ext cx="1426924" cy="4420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sz="1200">
                    <a:latin typeface="Arial Bold"/>
                    <a:ea typeface="Arial Bold"/>
                    <a:cs typeface="Arial Bold"/>
                    <a:sym typeface="Arial Bold"/>
                  </a:defRPr>
                </a:lvl1pPr>
              </a:lstStyle>
              <a:p>
                <a:pPr lvl="0">
                  <a:defRPr sz="1800"/>
                </a:pPr>
                <a:r>
                  <a:rPr sz="1200"/>
                  <a:t>Absorbance (mAU)</a:t>
                </a:r>
              </a:p>
            </p:txBody>
          </p:sp>
          <p:sp>
            <p:nvSpPr>
              <p:cNvPr id="346" name="Shape 346"/>
              <p:cNvSpPr/>
              <p:nvPr/>
            </p:nvSpPr>
            <p:spPr>
              <a:xfrm>
                <a:off x="1128809" y="2531609"/>
                <a:ext cx="1724061" cy="2642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lvl="0" algn="ctr"/>
                <a:r>
                  <a:rPr sz="1200">
                    <a:latin typeface="Arial Bold"/>
                    <a:ea typeface="Arial Bold"/>
                    <a:cs typeface="Arial Bold"/>
                    <a:sym typeface="Arial Bold"/>
                  </a:rPr>
                  <a:t>Volume d</a:t>
                </a:r>
                <a:r>
                  <a:rPr sz="1200">
                    <a:latin typeface="Arial Bold"/>
                    <a:ea typeface="Arial Bold"/>
                    <a:cs typeface="Arial Bold"/>
                    <a:sym typeface="Arial Bold"/>
                  </a:rPr>
                  <a:t>’</a:t>
                </a:r>
                <a:r>
                  <a:rPr sz="1200">
                    <a:latin typeface="Arial Bold"/>
                    <a:ea typeface="Arial Bold"/>
                    <a:cs typeface="Arial Bold"/>
                    <a:sym typeface="Arial Bold"/>
                  </a:rPr>
                  <a:t>élution (ml)</a:t>
                </a:r>
              </a:p>
            </p:txBody>
          </p:sp>
        </p:grpSp>
        <p:sp>
          <p:nvSpPr>
            <p:cNvPr id="348" name="Shape 348"/>
            <p:cNvSpPr/>
            <p:nvPr/>
          </p:nvSpPr>
          <p:spPr>
            <a:xfrm>
              <a:off x="848959" y="122308"/>
              <a:ext cx="279364" cy="37526"/>
            </a:xfrm>
            <a:prstGeom prst="leftArrow">
              <a:avLst>
                <a:gd name="adj1" fmla="val 50000"/>
                <a:gd name="adj2" fmla="val 50000"/>
              </a:avLst>
            </a:prstGeom>
            <a:solidFill>
              <a:srgbClr val="FF0000"/>
            </a:solidFill>
            <a:ln w="6350" cap="flat">
              <a:solidFill>
                <a:srgbClr val="FF0000"/>
              </a:solidFill>
              <a:prstDash val="solid"/>
              <a:miter lim="800000"/>
            </a:ln>
            <a:effectLst/>
          </p:spPr>
          <p:txBody>
            <a:bodyPr wrap="square" lIns="0" tIns="0" rIns="0" bIns="0" numCol="1" anchor="ctr">
              <a:noAutofit/>
            </a:bodyPr>
            <a:lstStyle/>
            <a:p>
              <a:pPr lvl="0" algn="ctr">
                <a:defRPr sz="1200">
                  <a:solidFill>
                    <a:srgbClr val="FFFFFF"/>
                  </a:solidFill>
                </a:defRPr>
              </a:pPr>
            </a:p>
          </p:txBody>
        </p:sp>
        <p:sp>
          <p:nvSpPr>
            <p:cNvPr id="349" name="Shape 349"/>
            <p:cNvSpPr/>
            <p:nvPr/>
          </p:nvSpPr>
          <p:spPr>
            <a:xfrm rot="5400000">
              <a:off x="1431312" y="2391957"/>
              <a:ext cx="176514" cy="43087"/>
            </a:xfrm>
            <a:prstGeom prst="leftArrow">
              <a:avLst>
                <a:gd name="adj1" fmla="val 50000"/>
                <a:gd name="adj2" fmla="val 50000"/>
              </a:avLst>
            </a:prstGeom>
            <a:solidFill>
              <a:srgbClr val="FF0000"/>
            </a:solidFill>
            <a:ln w="6350" cap="flat">
              <a:solidFill>
                <a:srgbClr val="FF0000"/>
              </a:solidFill>
              <a:prstDash val="solid"/>
              <a:miter lim="800000"/>
            </a:ln>
            <a:effectLst/>
          </p:spPr>
          <p:txBody>
            <a:bodyPr wrap="square" lIns="0" tIns="0" rIns="0" bIns="0" numCol="1" anchor="ctr">
              <a:noAutofit/>
            </a:bodyPr>
            <a:lstStyle/>
            <a:p>
              <a:pPr lvl="0" algn="ctr">
                <a:defRPr sz="1200">
                  <a:solidFill>
                    <a:srgbClr val="FFFFFF"/>
                  </a:solidFill>
                </a:defRPr>
              </a:pPr>
            </a:p>
          </p:txBody>
        </p:sp>
        <p:sp>
          <p:nvSpPr>
            <p:cNvPr id="350" name="Shape 350"/>
            <p:cNvSpPr/>
            <p:nvPr/>
          </p:nvSpPr>
          <p:spPr>
            <a:xfrm rot="5400000">
              <a:off x="2019920" y="2387093"/>
              <a:ext cx="176513" cy="44477"/>
            </a:xfrm>
            <a:prstGeom prst="leftArrow">
              <a:avLst>
                <a:gd name="adj1" fmla="val 50000"/>
                <a:gd name="adj2" fmla="val 50000"/>
              </a:avLst>
            </a:prstGeom>
            <a:solidFill>
              <a:srgbClr val="FF0000"/>
            </a:solidFill>
            <a:ln w="6350" cap="flat">
              <a:solidFill>
                <a:srgbClr val="FF0000"/>
              </a:solidFill>
              <a:prstDash val="solid"/>
              <a:miter lim="800000"/>
            </a:ln>
            <a:effectLst/>
          </p:spPr>
          <p:txBody>
            <a:bodyPr wrap="square" lIns="0" tIns="0" rIns="0" bIns="0" numCol="1" anchor="ctr">
              <a:noAutofit/>
            </a:bodyPr>
            <a:lstStyle/>
            <a:p>
              <a:pPr lvl="0" algn="ctr">
                <a:defRPr sz="1200">
                  <a:solidFill>
                    <a:srgbClr val="FFFFFF"/>
                  </a:solidFill>
                </a:defRPr>
              </a:pPr>
            </a:p>
          </p:txBody>
        </p:sp>
        <p:sp>
          <p:nvSpPr>
            <p:cNvPr id="351" name="Shape 351"/>
            <p:cNvSpPr/>
            <p:nvPr/>
          </p:nvSpPr>
          <p:spPr>
            <a:xfrm rot="5400000">
              <a:off x="2357656" y="2391263"/>
              <a:ext cx="176514" cy="44476"/>
            </a:xfrm>
            <a:prstGeom prst="leftArrow">
              <a:avLst>
                <a:gd name="adj1" fmla="val 50000"/>
                <a:gd name="adj2" fmla="val 50000"/>
              </a:avLst>
            </a:prstGeom>
            <a:solidFill>
              <a:srgbClr val="FF0000"/>
            </a:solidFill>
            <a:ln w="6350" cap="flat">
              <a:solidFill>
                <a:srgbClr val="FF0000"/>
              </a:solidFill>
              <a:prstDash val="solid"/>
              <a:miter lim="800000"/>
            </a:ln>
            <a:effectLst/>
          </p:spPr>
          <p:txBody>
            <a:bodyPr wrap="square" lIns="0" tIns="0" rIns="0" bIns="0" numCol="1" anchor="ctr">
              <a:noAutofit/>
            </a:bodyPr>
            <a:lstStyle/>
            <a:p>
              <a:pPr lvl="0" algn="ctr">
                <a:defRPr sz="1200">
                  <a:solidFill>
                    <a:srgbClr val="FFFFFF"/>
                  </a:solidFill>
                </a:defRPr>
              </a:pPr>
            </a:p>
          </p:txBody>
        </p:sp>
        <p:sp>
          <p:nvSpPr>
            <p:cNvPr id="352" name="Shape 352"/>
            <p:cNvSpPr/>
            <p:nvPr/>
          </p:nvSpPr>
          <p:spPr>
            <a:xfrm>
              <a:off x="1384378" y="0"/>
              <a:ext cx="194674" cy="2642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sz="1200">
                  <a:solidFill>
                    <a:srgbClr val="FF0000"/>
                  </a:solidFill>
                  <a:latin typeface="Arial Bold"/>
                  <a:ea typeface="Arial Bold"/>
                  <a:cs typeface="Arial Bold"/>
                  <a:sym typeface="Arial Bold"/>
                </a:defRPr>
              </a:lvl1pPr>
            </a:lstStyle>
            <a:p>
              <a:pPr lvl="0">
                <a:defRPr sz="1800">
                  <a:solidFill>
                    <a:srgbClr val="000000"/>
                  </a:solidFill>
                </a:defRPr>
              </a:pPr>
              <a:r>
                <a:rPr sz="1200">
                  <a:solidFill>
                    <a:srgbClr val="FF0000"/>
                  </a:solidFill>
                </a:rPr>
                <a:t>A</a:t>
              </a:r>
            </a:p>
          </p:txBody>
        </p:sp>
        <p:sp>
          <p:nvSpPr>
            <p:cNvPr id="353" name="Shape 353"/>
            <p:cNvSpPr/>
            <p:nvPr/>
          </p:nvSpPr>
          <p:spPr>
            <a:xfrm>
              <a:off x="2003968" y="1398395"/>
              <a:ext cx="270528" cy="2642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sz="1200">
                  <a:solidFill>
                    <a:srgbClr val="FF0000"/>
                  </a:solidFill>
                  <a:latin typeface="Arial Bold"/>
                  <a:ea typeface="Arial Bold"/>
                  <a:cs typeface="Arial Bold"/>
                  <a:sym typeface="Arial Bold"/>
                </a:defRPr>
              </a:lvl1pPr>
            </a:lstStyle>
            <a:p>
              <a:pPr lvl="0">
                <a:defRPr sz="1800">
                  <a:solidFill>
                    <a:srgbClr val="000000"/>
                  </a:solidFill>
                </a:defRPr>
              </a:pPr>
              <a:r>
                <a:rPr sz="1200">
                  <a:solidFill>
                    <a:srgbClr val="FF0000"/>
                  </a:solidFill>
                </a:rPr>
                <a:t>T</a:t>
              </a:r>
            </a:p>
          </p:txBody>
        </p:sp>
        <p:sp>
          <p:nvSpPr>
            <p:cNvPr id="354" name="Shape 354"/>
            <p:cNvSpPr/>
            <p:nvPr/>
          </p:nvSpPr>
          <p:spPr>
            <a:xfrm>
              <a:off x="2299726" y="1553870"/>
              <a:ext cx="270528" cy="2642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sz="1200">
                  <a:solidFill>
                    <a:srgbClr val="FF0000"/>
                  </a:solidFill>
                  <a:latin typeface="Arial Bold"/>
                  <a:ea typeface="Arial Bold"/>
                  <a:cs typeface="Arial Bold"/>
                  <a:sym typeface="Arial Bold"/>
                </a:defRPr>
              </a:lvl1pPr>
            </a:lstStyle>
            <a:p>
              <a:pPr lvl="0">
                <a:defRPr sz="1800">
                  <a:solidFill>
                    <a:srgbClr val="000000"/>
                  </a:solidFill>
                </a:defRPr>
              </a:pPr>
              <a:r>
                <a:rPr sz="1200">
                  <a:solidFill>
                    <a:srgbClr val="FF0000"/>
                  </a:solidFill>
                </a:rPr>
                <a:t>M</a:t>
              </a:r>
            </a:p>
          </p:txBody>
        </p:sp>
      </p:grpSp>
      <p:sp>
        <p:nvSpPr>
          <p:cNvPr id="356" name="Shape 356"/>
          <p:cNvSpPr/>
          <p:nvPr/>
        </p:nvSpPr>
        <p:spPr>
          <a:xfrm>
            <a:off x="1452880" y="219700"/>
            <a:ext cx="4452278" cy="3752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a:latin typeface="Arial"/>
                <a:ea typeface="Arial"/>
                <a:cs typeface="Arial"/>
                <a:sym typeface="Arial"/>
              </a:defRPr>
            </a:lvl1pPr>
          </a:lstStyle>
          <a:p>
            <a:pPr lvl="0">
              <a:defRPr sz="1800"/>
            </a:pPr>
            <a:r>
              <a:rPr sz="2000"/>
              <a:t>Production du transporteur RND MexY</a:t>
            </a:r>
          </a:p>
        </p:txBody>
      </p:sp>
      <p:pic>
        <p:nvPicPr>
          <p:cNvPr id="357" name="image26.png" descr="Capture d’écran 2015-05-09 à 00.03.42.png"/>
          <p:cNvPicPr/>
          <p:nvPr/>
        </p:nvPicPr>
        <p:blipFill>
          <a:blip r:embed="rId5">
            <a:extLst/>
          </a:blip>
          <a:stretch>
            <a:fillRect/>
          </a:stretch>
        </p:blipFill>
        <p:spPr>
          <a:xfrm>
            <a:off x="5260163" y="4642055"/>
            <a:ext cx="2415965" cy="1815185"/>
          </a:xfrm>
          <a:prstGeom prst="rect">
            <a:avLst/>
          </a:prstGeom>
          <a:ln w="12700">
            <a:miter lim="400000"/>
          </a:ln>
        </p:spPr>
      </p:pic>
      <p:sp>
        <p:nvSpPr>
          <p:cNvPr id="358" name="Shape 358"/>
          <p:cNvSpPr/>
          <p:nvPr/>
        </p:nvSpPr>
        <p:spPr>
          <a:xfrm>
            <a:off x="5379180" y="4356208"/>
            <a:ext cx="2233628"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defRPr sz="1400">
                <a:latin typeface="Arial"/>
                <a:ea typeface="Arial"/>
                <a:cs typeface="Arial"/>
                <a:sym typeface="Arial"/>
              </a:defRPr>
            </a:lvl1pPr>
          </a:lstStyle>
          <a:p>
            <a:pPr lvl="0">
              <a:defRPr sz="1800"/>
            </a:pPr>
            <a:r>
              <a:rPr sz="1400"/>
              <a:t>Machine CD6 Jobin Yvon</a:t>
            </a:r>
          </a:p>
        </p:txBody>
      </p:sp>
      <p:pic>
        <p:nvPicPr>
          <p:cNvPr id="359" name="image27.png"/>
          <p:cNvPicPr/>
          <p:nvPr/>
        </p:nvPicPr>
        <p:blipFill>
          <a:blip r:embed="rId6">
            <a:extLst/>
          </a:blip>
          <a:stretch>
            <a:fillRect/>
          </a:stretch>
        </p:blipFill>
        <p:spPr>
          <a:xfrm rot="5400000">
            <a:off x="1963925" y="4427901"/>
            <a:ext cx="1817693" cy="2240991"/>
          </a:xfrm>
          <a:prstGeom prst="rect">
            <a:avLst/>
          </a:prstGeom>
          <a:ln w="12700">
            <a:miter lim="400000"/>
          </a:ln>
        </p:spPr>
      </p:pic>
      <p:grpSp>
        <p:nvGrpSpPr>
          <p:cNvPr id="363" name="Group 363"/>
          <p:cNvGrpSpPr/>
          <p:nvPr/>
        </p:nvGrpSpPr>
        <p:grpSpPr>
          <a:xfrm>
            <a:off x="7766611" y="172830"/>
            <a:ext cx="1223500" cy="759903"/>
            <a:chOff x="0" y="0"/>
            <a:chExt cx="1223499" cy="759902"/>
          </a:xfrm>
        </p:grpSpPr>
        <p:pic>
          <p:nvPicPr>
            <p:cNvPr id="360" name="image5.png"/>
            <p:cNvPicPr/>
            <p:nvPr/>
          </p:nvPicPr>
          <p:blipFill>
            <a:blip r:embed="rId7">
              <a:extLst/>
            </a:blip>
            <a:stretch>
              <a:fillRect/>
            </a:stretch>
          </p:blipFill>
          <p:spPr>
            <a:xfrm>
              <a:off x="-1" y="104042"/>
              <a:ext cx="598066" cy="408865"/>
            </a:xfrm>
            <a:prstGeom prst="rect">
              <a:avLst/>
            </a:prstGeom>
            <a:ln w="12700" cap="flat">
              <a:noFill/>
              <a:miter lim="400000"/>
            </a:ln>
            <a:effectLst/>
          </p:spPr>
        </p:pic>
        <p:pic>
          <p:nvPicPr>
            <p:cNvPr id="361" name="image6.png"/>
            <p:cNvPicPr/>
            <p:nvPr/>
          </p:nvPicPr>
          <p:blipFill>
            <a:blip r:embed="rId8">
              <a:extLst/>
            </a:blip>
            <a:stretch>
              <a:fillRect/>
            </a:stretch>
          </p:blipFill>
          <p:spPr>
            <a:xfrm>
              <a:off x="717630" y="0"/>
              <a:ext cx="505869" cy="505869"/>
            </a:xfrm>
            <a:prstGeom prst="rect">
              <a:avLst/>
            </a:prstGeom>
            <a:ln w="12700" cap="flat">
              <a:noFill/>
              <a:miter lim="400000"/>
            </a:ln>
            <a:effectLst/>
          </p:spPr>
        </p:pic>
        <p:pic>
          <p:nvPicPr>
            <p:cNvPr id="362" name="image4.tif"/>
            <p:cNvPicPr/>
            <p:nvPr/>
          </p:nvPicPr>
          <p:blipFill>
            <a:blip r:embed="rId9">
              <a:extLst/>
            </a:blip>
            <a:stretch>
              <a:fillRect/>
            </a:stretch>
          </p:blipFill>
          <p:spPr>
            <a:xfrm>
              <a:off x="438362" y="376682"/>
              <a:ext cx="698008" cy="383221"/>
            </a:xfrm>
            <a:prstGeom prst="rect">
              <a:avLst/>
            </a:prstGeom>
            <a:ln w="12700" cap="flat">
              <a:noFill/>
              <a:miter lim="400000"/>
            </a:ln>
            <a:effectLst/>
          </p:spPr>
        </p:pic>
      </p:grpSp>
      <p:sp>
        <p:nvSpPr>
          <p:cNvPr id="364" name="Shape 364"/>
          <p:cNvSpPr/>
          <p:nvPr/>
        </p:nvSpPr>
        <p:spPr>
          <a:xfrm>
            <a:off x="119785" y="932589"/>
            <a:ext cx="8870328" cy="1"/>
          </a:xfrm>
          <a:prstGeom prst="line">
            <a:avLst/>
          </a:prstGeom>
          <a:ln w="38100">
            <a:solidFill>
              <a:srgbClr val="9A9A9A"/>
            </a:solidFill>
            <a:round/>
          </a:ln>
        </p:spPr>
        <p:txBody>
          <a:bodyPr lIns="0" tIns="0" rIns="0" bIns="0"/>
          <a:lstStyle/>
          <a:p>
            <a:pPr lvl="0" defTabSz="457200">
              <a:defRPr sz="1200">
                <a:latin typeface="+mj-lt"/>
                <a:ea typeface="+mj-ea"/>
                <a:cs typeface="+mj-cs"/>
                <a:sym typeface="Helvetica"/>
              </a:defRPr>
            </a:pPr>
          </a:p>
        </p:txBody>
      </p:sp>
      <p:grpSp>
        <p:nvGrpSpPr>
          <p:cNvPr id="380" name="Group 380"/>
          <p:cNvGrpSpPr/>
          <p:nvPr/>
        </p:nvGrpSpPr>
        <p:grpSpPr>
          <a:xfrm>
            <a:off x="152399" y="76199"/>
            <a:ext cx="1219202" cy="685802"/>
            <a:chOff x="0" y="0"/>
            <a:chExt cx="1219200" cy="685800"/>
          </a:xfrm>
        </p:grpSpPr>
        <p:grpSp>
          <p:nvGrpSpPr>
            <p:cNvPr id="368" name="Group 368"/>
            <p:cNvGrpSpPr/>
            <p:nvPr/>
          </p:nvGrpSpPr>
          <p:grpSpPr>
            <a:xfrm>
              <a:off x="487679" y="-1"/>
              <a:ext cx="243841" cy="385764"/>
              <a:chOff x="0" y="0"/>
              <a:chExt cx="243840" cy="385762"/>
            </a:xfrm>
          </p:grpSpPr>
          <p:sp>
            <p:nvSpPr>
              <p:cNvPr id="365" name="Shape 365"/>
              <p:cNvSpPr/>
              <p:nvPr/>
            </p:nvSpPr>
            <p:spPr>
              <a:xfrm>
                <a:off x="-1" y="-1"/>
                <a:ext cx="243841" cy="3857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120"/>
                    </a:moveTo>
                    <a:cubicBezTo>
                      <a:pt x="0" y="2292"/>
                      <a:pt x="4835" y="0"/>
                      <a:pt x="10800" y="0"/>
                    </a:cubicBezTo>
                    <a:cubicBezTo>
                      <a:pt x="16765" y="0"/>
                      <a:pt x="21600" y="2292"/>
                      <a:pt x="21600" y="5120"/>
                    </a:cubicBezTo>
                    <a:lnTo>
                      <a:pt x="21600" y="16480"/>
                    </a:lnTo>
                    <a:cubicBezTo>
                      <a:pt x="21600" y="19308"/>
                      <a:pt x="16765" y="21600"/>
                      <a:pt x="10800" y="21600"/>
                    </a:cubicBezTo>
                    <a:cubicBezTo>
                      <a:pt x="4835" y="21600"/>
                      <a:pt x="0" y="19308"/>
                      <a:pt x="0" y="16480"/>
                    </a:cubicBezTo>
                    <a:close/>
                  </a:path>
                </a:pathLst>
              </a:custGeom>
              <a:gradFill flip="none" rotWithShape="1">
                <a:gsLst>
                  <a:gs pos="0">
                    <a:srgbClr val="030B76"/>
                  </a:gs>
                  <a:gs pos="50000">
                    <a:srgbClr val="0717FF"/>
                  </a:gs>
                  <a:gs pos="100000">
                    <a:srgbClr val="030B76"/>
                  </a:gs>
                </a:gsLst>
                <a:lin ang="0" scaled="0"/>
              </a:gradFill>
              <a:ln w="12700" cap="flat">
                <a:noFill/>
                <a:miter lim="400000"/>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sp>
            <p:nvSpPr>
              <p:cNvPr id="366" name="Shape 366"/>
              <p:cNvSpPr/>
              <p:nvPr/>
            </p:nvSpPr>
            <p:spPr>
              <a:xfrm>
                <a:off x="-1" y="-1"/>
                <a:ext cx="243841" cy="1828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FF">
                  <a:alpha val="40000"/>
                </a:srgbClr>
              </a:solidFill>
              <a:ln w="12700" cap="flat">
                <a:noFill/>
                <a:miter lim="400000"/>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sp>
            <p:nvSpPr>
              <p:cNvPr id="367" name="Shape 367"/>
              <p:cNvSpPr/>
              <p:nvPr/>
            </p:nvSpPr>
            <p:spPr>
              <a:xfrm>
                <a:off x="-1" y="-1"/>
                <a:ext cx="243841" cy="3857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120"/>
                    </a:moveTo>
                    <a:cubicBezTo>
                      <a:pt x="21600" y="7948"/>
                      <a:pt x="16765" y="10240"/>
                      <a:pt x="10800" y="10240"/>
                    </a:cubicBezTo>
                    <a:cubicBezTo>
                      <a:pt x="4835" y="10240"/>
                      <a:pt x="0" y="7948"/>
                      <a:pt x="0" y="5120"/>
                    </a:cubicBezTo>
                    <a:cubicBezTo>
                      <a:pt x="0" y="2292"/>
                      <a:pt x="4835" y="0"/>
                      <a:pt x="10800" y="0"/>
                    </a:cubicBezTo>
                    <a:cubicBezTo>
                      <a:pt x="16765" y="0"/>
                      <a:pt x="21600" y="2292"/>
                      <a:pt x="21600" y="5120"/>
                    </a:cubicBezTo>
                    <a:lnTo>
                      <a:pt x="21600" y="16480"/>
                    </a:lnTo>
                    <a:cubicBezTo>
                      <a:pt x="21600" y="19308"/>
                      <a:pt x="16765" y="21600"/>
                      <a:pt x="10800" y="21600"/>
                    </a:cubicBezTo>
                    <a:cubicBezTo>
                      <a:pt x="4835" y="21600"/>
                      <a:pt x="0" y="19308"/>
                      <a:pt x="0" y="16480"/>
                    </a:cubicBezTo>
                    <a:lnTo>
                      <a:pt x="0" y="5120"/>
                    </a:lnTo>
                  </a:path>
                </a:pathLst>
              </a:custGeom>
              <a:noFill/>
              <a:ln w="9525" cap="flat">
                <a:solidFill>
                  <a:srgbClr val="000000"/>
                </a:solidFill>
                <a:prstDash val="solid"/>
                <a:round/>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grpSp>
        <p:sp>
          <p:nvSpPr>
            <p:cNvPr id="369" name="Shape 369"/>
            <p:cNvSpPr/>
            <p:nvPr/>
          </p:nvSpPr>
          <p:spPr>
            <a:xfrm>
              <a:off x="-1" y="128587"/>
              <a:ext cx="487681"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370" name="Shape 370"/>
            <p:cNvSpPr/>
            <p:nvPr/>
          </p:nvSpPr>
          <p:spPr>
            <a:xfrm>
              <a:off x="-1" y="171450"/>
              <a:ext cx="487681"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371" name="Shape 371"/>
            <p:cNvSpPr/>
            <p:nvPr/>
          </p:nvSpPr>
          <p:spPr>
            <a:xfrm>
              <a:off x="731519" y="128587"/>
              <a:ext cx="487682"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372" name="Shape 372"/>
            <p:cNvSpPr/>
            <p:nvPr/>
          </p:nvSpPr>
          <p:spPr>
            <a:xfrm>
              <a:off x="731519" y="171450"/>
              <a:ext cx="487682"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373" name="Shape 373"/>
            <p:cNvSpPr/>
            <p:nvPr/>
          </p:nvSpPr>
          <p:spPr>
            <a:xfrm>
              <a:off x="-1" y="514350"/>
              <a:ext cx="487681"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374" name="Shape 374"/>
            <p:cNvSpPr/>
            <p:nvPr/>
          </p:nvSpPr>
          <p:spPr>
            <a:xfrm>
              <a:off x="-1" y="557212"/>
              <a:ext cx="487681"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375" name="Shape 375"/>
            <p:cNvSpPr/>
            <p:nvPr/>
          </p:nvSpPr>
          <p:spPr>
            <a:xfrm>
              <a:off x="731519" y="514350"/>
              <a:ext cx="487682"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376" name="Shape 376"/>
            <p:cNvSpPr/>
            <p:nvPr/>
          </p:nvSpPr>
          <p:spPr>
            <a:xfrm>
              <a:off x="731519" y="557212"/>
              <a:ext cx="487682"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377" name="Shape 377"/>
            <p:cNvSpPr/>
            <p:nvPr/>
          </p:nvSpPr>
          <p:spPr>
            <a:xfrm>
              <a:off x="406400" y="385762"/>
              <a:ext cx="406400" cy="30003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000000"/>
              </a:solidFill>
              <a:prstDash val="solid"/>
              <a:round/>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sp>
          <p:nvSpPr>
            <p:cNvPr id="378" name="Shape 378"/>
            <p:cNvSpPr/>
            <p:nvPr/>
          </p:nvSpPr>
          <p:spPr>
            <a:xfrm>
              <a:off x="406399" y="214312"/>
              <a:ext cx="81281" cy="342901"/>
            </a:xfrm>
            <a:prstGeom prst="rect">
              <a:avLst/>
            </a:prstGeom>
            <a:noFill/>
            <a:ln w="9525" cap="flat">
              <a:solidFill>
                <a:srgbClr val="000000"/>
              </a:solidFill>
              <a:prstDash val="solid"/>
              <a:miter lim="800000"/>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sp>
          <p:nvSpPr>
            <p:cNvPr id="379" name="Shape 379"/>
            <p:cNvSpPr/>
            <p:nvPr/>
          </p:nvSpPr>
          <p:spPr>
            <a:xfrm>
              <a:off x="731520" y="214312"/>
              <a:ext cx="81281" cy="342901"/>
            </a:xfrm>
            <a:prstGeom prst="rect">
              <a:avLst/>
            </a:prstGeom>
            <a:noFill/>
            <a:ln w="9525" cap="flat">
              <a:solidFill>
                <a:srgbClr val="000000"/>
              </a:solidFill>
              <a:prstDash val="solid"/>
              <a:miter lim="800000"/>
            </a:ln>
            <a:effectLst/>
          </p:spPr>
          <p:txBody>
            <a:bodyPr wrap="square" lIns="0" tIns="0" rIns="0" bIns="0" numCol="1" anchor="ctr">
              <a:noAutofit/>
            </a:bodyPr>
            <a:lstStyle/>
            <a:p>
              <a:pPr lvl="0" algn="ctr">
                <a:defRPr sz="3000">
                  <a:latin typeface="Helvetica Neue Light"/>
                  <a:ea typeface="Helvetica Neue Light"/>
                  <a:cs typeface="Helvetica Neue Light"/>
                  <a:sym typeface="Helvetica Neue Light"/>
                </a:defRPr>
              </a:pPr>
            </a:p>
          </p:txBody>
        </p:sp>
      </p:grpSp>
      <p:sp>
        <p:nvSpPr>
          <p:cNvPr id="381" name="Shape 381"/>
          <p:cNvSpPr/>
          <p:nvPr/>
        </p:nvSpPr>
        <p:spPr>
          <a:xfrm>
            <a:off x="1803724" y="4346347"/>
            <a:ext cx="2070793" cy="28882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latin typeface="Arial"/>
                <a:ea typeface="Arial"/>
                <a:cs typeface="Arial"/>
                <a:sym typeface="Arial"/>
              </a:defRPr>
            </a:lvl1pPr>
          </a:lstStyle>
          <a:p>
            <a:pPr lvl="0">
              <a:defRPr sz="1800"/>
            </a:pPr>
            <a:r>
              <a:rPr sz="1400"/>
              <a:t>Microscopie électronique</a:t>
            </a:r>
          </a:p>
        </p:txBody>
      </p:sp>
      <p:sp>
        <p:nvSpPr>
          <p:cNvPr id="382" name="Shape 382"/>
          <p:cNvSpPr/>
          <p:nvPr/>
        </p:nvSpPr>
        <p:spPr>
          <a:xfrm>
            <a:off x="256572" y="4843176"/>
            <a:ext cx="1357969" cy="77059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rPr sz="1600">
                <a:latin typeface="Arial"/>
                <a:ea typeface="Arial"/>
                <a:cs typeface="Arial"/>
                <a:sym typeface="Arial"/>
              </a:rPr>
              <a:t>Collaboration</a:t>
            </a:r>
            <a:endParaRPr sz="1600">
              <a:latin typeface="Arial"/>
              <a:ea typeface="Arial"/>
              <a:cs typeface="Arial"/>
              <a:sym typeface="Arial"/>
            </a:endParaRPr>
          </a:p>
          <a:p>
            <a:pPr lvl="0"/>
            <a:r>
              <a:rPr sz="1600">
                <a:latin typeface="Arial"/>
                <a:ea typeface="Arial"/>
                <a:cs typeface="Arial"/>
                <a:sym typeface="Arial"/>
              </a:rPr>
              <a:t>O. Lambert</a:t>
            </a:r>
            <a:endParaRPr sz="1600">
              <a:latin typeface="Arial"/>
              <a:ea typeface="Arial"/>
              <a:cs typeface="Arial"/>
              <a:sym typeface="Arial"/>
            </a:endParaRPr>
          </a:p>
          <a:p>
            <a:pPr lvl="0"/>
            <a:r>
              <a:rPr sz="1600">
                <a:latin typeface="Arial"/>
                <a:ea typeface="Arial"/>
                <a:cs typeface="Arial"/>
                <a:sym typeface="Arial"/>
              </a:rPr>
              <a:t>Bordeaux</a:t>
            </a:r>
          </a:p>
        </p:txBody>
      </p:sp>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87" name="Group 387"/>
          <p:cNvGrpSpPr/>
          <p:nvPr/>
        </p:nvGrpSpPr>
        <p:grpSpPr>
          <a:xfrm>
            <a:off x="7766611" y="172830"/>
            <a:ext cx="1223500" cy="759903"/>
            <a:chOff x="0" y="0"/>
            <a:chExt cx="1223499" cy="759902"/>
          </a:xfrm>
        </p:grpSpPr>
        <p:pic>
          <p:nvPicPr>
            <p:cNvPr id="384" name="image5.png"/>
            <p:cNvPicPr/>
            <p:nvPr/>
          </p:nvPicPr>
          <p:blipFill>
            <a:blip r:embed="rId2">
              <a:extLst/>
            </a:blip>
            <a:stretch>
              <a:fillRect/>
            </a:stretch>
          </p:blipFill>
          <p:spPr>
            <a:xfrm>
              <a:off x="-1" y="104042"/>
              <a:ext cx="598066" cy="408865"/>
            </a:xfrm>
            <a:prstGeom prst="rect">
              <a:avLst/>
            </a:prstGeom>
            <a:ln w="12700" cap="flat">
              <a:noFill/>
              <a:miter lim="400000"/>
            </a:ln>
            <a:effectLst/>
          </p:spPr>
        </p:pic>
        <p:pic>
          <p:nvPicPr>
            <p:cNvPr id="385" name="image6.png"/>
            <p:cNvPicPr/>
            <p:nvPr/>
          </p:nvPicPr>
          <p:blipFill>
            <a:blip r:embed="rId3">
              <a:extLst/>
            </a:blip>
            <a:stretch>
              <a:fillRect/>
            </a:stretch>
          </p:blipFill>
          <p:spPr>
            <a:xfrm>
              <a:off x="717630" y="0"/>
              <a:ext cx="505869" cy="505869"/>
            </a:xfrm>
            <a:prstGeom prst="rect">
              <a:avLst/>
            </a:prstGeom>
            <a:ln w="12700" cap="flat">
              <a:noFill/>
              <a:miter lim="400000"/>
            </a:ln>
            <a:effectLst/>
          </p:spPr>
        </p:pic>
        <p:pic>
          <p:nvPicPr>
            <p:cNvPr id="386" name="image4.tif"/>
            <p:cNvPicPr/>
            <p:nvPr/>
          </p:nvPicPr>
          <p:blipFill>
            <a:blip r:embed="rId4">
              <a:extLst/>
            </a:blip>
            <a:stretch>
              <a:fillRect/>
            </a:stretch>
          </p:blipFill>
          <p:spPr>
            <a:xfrm>
              <a:off x="438362" y="376682"/>
              <a:ext cx="698008" cy="383221"/>
            </a:xfrm>
            <a:prstGeom prst="rect">
              <a:avLst/>
            </a:prstGeom>
            <a:ln w="12700" cap="flat">
              <a:noFill/>
              <a:miter lim="400000"/>
            </a:ln>
            <a:effectLst/>
          </p:spPr>
        </p:pic>
      </p:grpSp>
      <p:grpSp>
        <p:nvGrpSpPr>
          <p:cNvPr id="403" name="Group 403"/>
          <p:cNvGrpSpPr/>
          <p:nvPr/>
        </p:nvGrpSpPr>
        <p:grpSpPr>
          <a:xfrm>
            <a:off x="153987" y="76199"/>
            <a:ext cx="1219202" cy="685802"/>
            <a:chOff x="0" y="0"/>
            <a:chExt cx="1219200" cy="685800"/>
          </a:xfrm>
        </p:grpSpPr>
        <p:grpSp>
          <p:nvGrpSpPr>
            <p:cNvPr id="391" name="Group 391"/>
            <p:cNvGrpSpPr/>
            <p:nvPr/>
          </p:nvGrpSpPr>
          <p:grpSpPr>
            <a:xfrm>
              <a:off x="487679" y="-1"/>
              <a:ext cx="243841" cy="385764"/>
              <a:chOff x="0" y="0"/>
              <a:chExt cx="243840" cy="385762"/>
            </a:xfrm>
          </p:grpSpPr>
          <p:sp>
            <p:nvSpPr>
              <p:cNvPr id="388" name="Shape 388"/>
              <p:cNvSpPr/>
              <p:nvPr/>
            </p:nvSpPr>
            <p:spPr>
              <a:xfrm>
                <a:off x="-1" y="-1"/>
                <a:ext cx="243841" cy="3857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120"/>
                    </a:moveTo>
                    <a:cubicBezTo>
                      <a:pt x="0" y="2292"/>
                      <a:pt x="4835" y="0"/>
                      <a:pt x="10800" y="0"/>
                    </a:cubicBezTo>
                    <a:cubicBezTo>
                      <a:pt x="16765" y="0"/>
                      <a:pt x="21600" y="2292"/>
                      <a:pt x="21600" y="5120"/>
                    </a:cubicBezTo>
                    <a:lnTo>
                      <a:pt x="21600" y="16480"/>
                    </a:lnTo>
                    <a:cubicBezTo>
                      <a:pt x="21600" y="19308"/>
                      <a:pt x="16765" y="21600"/>
                      <a:pt x="10800" y="21600"/>
                    </a:cubicBezTo>
                    <a:cubicBezTo>
                      <a:pt x="4835" y="21600"/>
                      <a:pt x="0" y="19308"/>
                      <a:pt x="0" y="16480"/>
                    </a:cubicBezTo>
                    <a:close/>
                  </a:path>
                </a:pathLst>
              </a:custGeom>
              <a:gradFill flip="none" rotWithShape="1">
                <a:gsLst>
                  <a:gs pos="0">
                    <a:srgbClr val="030B76"/>
                  </a:gs>
                  <a:gs pos="50000">
                    <a:srgbClr val="0717FF"/>
                  </a:gs>
                  <a:gs pos="100000">
                    <a:srgbClr val="030B76"/>
                  </a:gs>
                </a:gsLst>
                <a:lin ang="0" scaled="0"/>
              </a:gradFill>
              <a:ln w="12700" cap="flat">
                <a:noFill/>
                <a:miter lim="400000"/>
              </a:ln>
              <a:effectLst/>
            </p:spPr>
            <p:txBody>
              <a:bodyPr wrap="square" lIns="0" tIns="0" rIns="0" bIns="0" numCol="1" anchor="ctr">
                <a:noAutofit/>
              </a:bodyPr>
              <a:lstStyle/>
              <a:p>
                <a:pPr lvl="0" algn="ctr">
                  <a:defRPr sz="3000">
                    <a:latin typeface="Arial"/>
                    <a:ea typeface="Arial"/>
                    <a:cs typeface="Arial"/>
                    <a:sym typeface="Arial"/>
                  </a:defRPr>
                </a:pPr>
              </a:p>
            </p:txBody>
          </p:sp>
          <p:sp>
            <p:nvSpPr>
              <p:cNvPr id="389" name="Shape 389"/>
              <p:cNvSpPr/>
              <p:nvPr/>
            </p:nvSpPr>
            <p:spPr>
              <a:xfrm>
                <a:off x="-1" y="-1"/>
                <a:ext cx="243841" cy="1828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FF">
                  <a:alpha val="40000"/>
                </a:srgbClr>
              </a:solidFill>
              <a:ln w="12700" cap="flat">
                <a:noFill/>
                <a:miter lim="400000"/>
              </a:ln>
              <a:effectLst/>
            </p:spPr>
            <p:txBody>
              <a:bodyPr wrap="square" lIns="0" tIns="0" rIns="0" bIns="0" numCol="1" anchor="ctr">
                <a:noAutofit/>
              </a:bodyPr>
              <a:lstStyle/>
              <a:p>
                <a:pPr lvl="0" algn="ctr">
                  <a:defRPr sz="3000">
                    <a:latin typeface="Arial"/>
                    <a:ea typeface="Arial"/>
                    <a:cs typeface="Arial"/>
                    <a:sym typeface="Arial"/>
                  </a:defRPr>
                </a:pPr>
              </a:p>
            </p:txBody>
          </p:sp>
          <p:sp>
            <p:nvSpPr>
              <p:cNvPr id="390" name="Shape 390"/>
              <p:cNvSpPr/>
              <p:nvPr/>
            </p:nvSpPr>
            <p:spPr>
              <a:xfrm>
                <a:off x="-1" y="-1"/>
                <a:ext cx="243841" cy="3857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120"/>
                    </a:moveTo>
                    <a:cubicBezTo>
                      <a:pt x="21600" y="7948"/>
                      <a:pt x="16765" y="10240"/>
                      <a:pt x="10800" y="10240"/>
                    </a:cubicBezTo>
                    <a:cubicBezTo>
                      <a:pt x="4835" y="10240"/>
                      <a:pt x="0" y="7948"/>
                      <a:pt x="0" y="5120"/>
                    </a:cubicBezTo>
                    <a:cubicBezTo>
                      <a:pt x="0" y="2292"/>
                      <a:pt x="4835" y="0"/>
                      <a:pt x="10800" y="0"/>
                    </a:cubicBezTo>
                    <a:cubicBezTo>
                      <a:pt x="16765" y="0"/>
                      <a:pt x="21600" y="2292"/>
                      <a:pt x="21600" y="5120"/>
                    </a:cubicBezTo>
                    <a:lnTo>
                      <a:pt x="21600" y="16480"/>
                    </a:lnTo>
                    <a:cubicBezTo>
                      <a:pt x="21600" y="19308"/>
                      <a:pt x="16765" y="21600"/>
                      <a:pt x="10800" y="21600"/>
                    </a:cubicBezTo>
                    <a:cubicBezTo>
                      <a:pt x="4835" y="21600"/>
                      <a:pt x="0" y="19308"/>
                      <a:pt x="0" y="16480"/>
                    </a:cubicBezTo>
                    <a:lnTo>
                      <a:pt x="0" y="5120"/>
                    </a:lnTo>
                  </a:path>
                </a:pathLst>
              </a:custGeom>
              <a:noFill/>
              <a:ln w="9525" cap="flat">
                <a:solidFill>
                  <a:srgbClr val="000000"/>
                </a:solidFill>
                <a:prstDash val="solid"/>
                <a:round/>
              </a:ln>
              <a:effectLst/>
            </p:spPr>
            <p:txBody>
              <a:bodyPr wrap="square" lIns="0" tIns="0" rIns="0" bIns="0" numCol="1" anchor="ctr">
                <a:noAutofit/>
              </a:bodyPr>
              <a:lstStyle/>
              <a:p>
                <a:pPr lvl="0" algn="ctr">
                  <a:defRPr sz="3000">
                    <a:latin typeface="Arial"/>
                    <a:ea typeface="Arial"/>
                    <a:cs typeface="Arial"/>
                    <a:sym typeface="Arial"/>
                  </a:defRPr>
                </a:pPr>
              </a:p>
            </p:txBody>
          </p:sp>
        </p:grpSp>
        <p:sp>
          <p:nvSpPr>
            <p:cNvPr id="392" name="Shape 392"/>
            <p:cNvSpPr/>
            <p:nvPr/>
          </p:nvSpPr>
          <p:spPr>
            <a:xfrm>
              <a:off x="-1" y="128587"/>
              <a:ext cx="487681"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393" name="Shape 393"/>
            <p:cNvSpPr/>
            <p:nvPr/>
          </p:nvSpPr>
          <p:spPr>
            <a:xfrm>
              <a:off x="-1" y="171450"/>
              <a:ext cx="487681"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394" name="Shape 394"/>
            <p:cNvSpPr/>
            <p:nvPr/>
          </p:nvSpPr>
          <p:spPr>
            <a:xfrm>
              <a:off x="731519" y="128587"/>
              <a:ext cx="487682"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395" name="Shape 395"/>
            <p:cNvSpPr/>
            <p:nvPr/>
          </p:nvSpPr>
          <p:spPr>
            <a:xfrm>
              <a:off x="731519" y="171450"/>
              <a:ext cx="487682"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396" name="Shape 396"/>
            <p:cNvSpPr/>
            <p:nvPr/>
          </p:nvSpPr>
          <p:spPr>
            <a:xfrm>
              <a:off x="-1" y="514350"/>
              <a:ext cx="487681"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397" name="Shape 397"/>
            <p:cNvSpPr/>
            <p:nvPr/>
          </p:nvSpPr>
          <p:spPr>
            <a:xfrm>
              <a:off x="-1" y="557212"/>
              <a:ext cx="487681"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398" name="Shape 398"/>
            <p:cNvSpPr/>
            <p:nvPr/>
          </p:nvSpPr>
          <p:spPr>
            <a:xfrm>
              <a:off x="731519" y="514350"/>
              <a:ext cx="487682" cy="0"/>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399" name="Shape 399"/>
            <p:cNvSpPr/>
            <p:nvPr/>
          </p:nvSpPr>
          <p:spPr>
            <a:xfrm>
              <a:off x="731519" y="557212"/>
              <a:ext cx="487682" cy="1"/>
            </a:xfrm>
            <a:prstGeom prst="line">
              <a:avLst/>
            </a:prstGeom>
            <a:noFill/>
            <a:ln w="9525" cap="flat">
              <a:solidFill>
                <a:srgbClr val="FFE449"/>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400" name="Shape 400"/>
            <p:cNvSpPr/>
            <p:nvPr/>
          </p:nvSpPr>
          <p:spPr>
            <a:xfrm>
              <a:off x="406400" y="385762"/>
              <a:ext cx="406400" cy="30003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000000"/>
              </a:solidFill>
              <a:prstDash val="solid"/>
              <a:round/>
            </a:ln>
            <a:effectLst/>
          </p:spPr>
          <p:txBody>
            <a:bodyPr wrap="square" lIns="0" tIns="0" rIns="0" bIns="0" numCol="1" anchor="ctr">
              <a:noAutofit/>
            </a:bodyPr>
            <a:lstStyle/>
            <a:p>
              <a:pPr lvl="0" algn="ctr">
                <a:defRPr sz="3000">
                  <a:latin typeface="Arial"/>
                  <a:ea typeface="Arial"/>
                  <a:cs typeface="Arial"/>
                  <a:sym typeface="Arial"/>
                </a:defRPr>
              </a:pPr>
            </a:p>
          </p:txBody>
        </p:sp>
        <p:sp>
          <p:nvSpPr>
            <p:cNvPr id="401" name="Shape 401"/>
            <p:cNvSpPr/>
            <p:nvPr/>
          </p:nvSpPr>
          <p:spPr>
            <a:xfrm>
              <a:off x="406399" y="214312"/>
              <a:ext cx="81281" cy="342901"/>
            </a:xfrm>
            <a:prstGeom prst="rect">
              <a:avLst/>
            </a:prstGeom>
            <a:noFill/>
            <a:ln w="9525" cap="flat">
              <a:solidFill>
                <a:srgbClr val="000000"/>
              </a:solidFill>
              <a:prstDash val="solid"/>
              <a:miter lim="800000"/>
            </a:ln>
            <a:effectLst/>
          </p:spPr>
          <p:txBody>
            <a:bodyPr wrap="square" lIns="0" tIns="0" rIns="0" bIns="0" numCol="1" anchor="ctr">
              <a:noAutofit/>
            </a:bodyPr>
            <a:lstStyle/>
            <a:p>
              <a:pPr lvl="0" algn="ctr">
                <a:defRPr sz="3000">
                  <a:latin typeface="Arial"/>
                  <a:ea typeface="Arial"/>
                  <a:cs typeface="Arial"/>
                  <a:sym typeface="Arial"/>
                </a:defRPr>
              </a:pPr>
            </a:p>
          </p:txBody>
        </p:sp>
        <p:sp>
          <p:nvSpPr>
            <p:cNvPr id="402" name="Shape 402"/>
            <p:cNvSpPr/>
            <p:nvPr/>
          </p:nvSpPr>
          <p:spPr>
            <a:xfrm>
              <a:off x="731520" y="214312"/>
              <a:ext cx="81281" cy="342901"/>
            </a:xfrm>
            <a:prstGeom prst="rect">
              <a:avLst/>
            </a:prstGeom>
            <a:noFill/>
            <a:ln w="9525" cap="flat">
              <a:solidFill>
                <a:srgbClr val="000000"/>
              </a:solidFill>
              <a:prstDash val="solid"/>
              <a:miter lim="800000"/>
            </a:ln>
            <a:effectLst/>
          </p:spPr>
          <p:txBody>
            <a:bodyPr wrap="square" lIns="0" tIns="0" rIns="0" bIns="0" numCol="1" anchor="ctr">
              <a:noAutofit/>
            </a:bodyPr>
            <a:lstStyle/>
            <a:p>
              <a:pPr lvl="0" algn="ctr">
                <a:defRPr sz="3000">
                  <a:latin typeface="Arial"/>
                  <a:ea typeface="Arial"/>
                  <a:cs typeface="Arial"/>
                  <a:sym typeface="Arial"/>
                </a:defRPr>
              </a:pPr>
            </a:p>
          </p:txBody>
        </p:sp>
      </p:grpSp>
      <p:sp>
        <p:nvSpPr>
          <p:cNvPr id="404" name="Shape 404"/>
          <p:cNvSpPr/>
          <p:nvPr/>
        </p:nvSpPr>
        <p:spPr>
          <a:xfrm>
            <a:off x="1438275" y="179388"/>
            <a:ext cx="4276725" cy="446594"/>
          </a:xfrm>
          <a:prstGeom prst="rect">
            <a:avLst/>
          </a:prstGeom>
          <a:solidFill>
            <a:srgbClr val="FFFFFF"/>
          </a:solidFill>
          <a:ln>
            <a:solidFill>
              <a:srgbClr val="FFFFFF"/>
            </a:solidFill>
            <a:miter/>
          </a:ln>
          <a:extLst>
            <a:ext uri="{C572A759-6A51-4108-AA02-DFA0A04FC94B}">
              <ma14:wrappingTextBoxFlag xmlns:ma14="http://schemas.microsoft.com/office/mac/drawingml/2011/main" val="1"/>
            </a:ext>
          </a:extLst>
        </p:spPr>
        <p:txBody>
          <a:bodyPr lIns="0" tIns="0" rIns="0" bIns="0">
            <a:spAutoFit/>
          </a:bodyPr>
          <a:lstStyle>
            <a:lvl1pPr>
              <a:defRPr sz="2400">
                <a:latin typeface="Arial"/>
                <a:ea typeface="Arial"/>
                <a:cs typeface="Arial"/>
                <a:sym typeface="Arial"/>
              </a:defRPr>
            </a:lvl1pPr>
          </a:lstStyle>
          <a:p>
            <a:pPr lvl="0">
              <a:defRPr sz="1800"/>
            </a:pPr>
            <a:r>
              <a:rPr sz="2400"/>
              <a:t>The OMF protein structure</a:t>
            </a:r>
          </a:p>
        </p:txBody>
      </p:sp>
      <p:sp>
        <p:nvSpPr>
          <p:cNvPr id="405" name="Shape 405"/>
          <p:cNvSpPr/>
          <p:nvPr/>
        </p:nvSpPr>
        <p:spPr>
          <a:xfrm>
            <a:off x="119785" y="932589"/>
            <a:ext cx="8870328" cy="1"/>
          </a:xfrm>
          <a:prstGeom prst="line">
            <a:avLst/>
          </a:prstGeom>
          <a:ln w="38100">
            <a:solidFill>
              <a:srgbClr val="9A9A9A"/>
            </a:solidFill>
            <a:round/>
          </a:ln>
        </p:spPr>
        <p:txBody>
          <a:bodyPr lIns="0" tIns="0" rIns="0" bIns="0"/>
          <a:lstStyle/>
          <a:p>
            <a:pPr lvl="0" defTabSz="457200">
              <a:defRPr sz="1200">
                <a:latin typeface="+mj-lt"/>
                <a:ea typeface="+mj-ea"/>
                <a:cs typeface="+mj-cs"/>
                <a:sym typeface="Helvetica"/>
              </a:defRPr>
            </a:pPr>
          </a:p>
        </p:txBody>
      </p:sp>
      <p:sp>
        <p:nvSpPr>
          <p:cNvPr id="406" name="Shape 406" descr="Rayures étroites verticales"/>
          <p:cNvSpPr/>
          <p:nvPr/>
        </p:nvSpPr>
        <p:spPr>
          <a:xfrm>
            <a:off x="306388" y="1447800"/>
            <a:ext cx="8458201" cy="304800"/>
          </a:xfrm>
          <a:prstGeom prst="rect">
            <a:avLst/>
          </a:prstGeom>
          <a:blipFill>
            <a:blip r:embed="rId5"/>
          </a:blipFill>
          <a:ln w="12700">
            <a:miter lim="400000"/>
          </a:ln>
        </p:spPr>
        <p:txBody>
          <a:bodyPr lIns="0" tIns="0" rIns="0" bIns="0" anchor="ctr"/>
          <a:lstStyle/>
          <a:p>
            <a:pPr lvl="0" algn="ctr">
              <a:defRPr sz="3000">
                <a:latin typeface="Arial"/>
                <a:ea typeface="Arial"/>
                <a:cs typeface="Arial"/>
                <a:sym typeface="Arial"/>
              </a:defRPr>
            </a:pPr>
          </a:p>
        </p:txBody>
      </p:sp>
      <p:pic>
        <p:nvPicPr>
          <p:cNvPr id="407" name="image28.png"/>
          <p:cNvPicPr/>
          <p:nvPr/>
        </p:nvPicPr>
        <p:blipFill>
          <a:blip r:embed="rId6">
            <a:extLst/>
          </a:blip>
          <a:stretch>
            <a:fillRect/>
          </a:stretch>
        </p:blipFill>
        <p:spPr>
          <a:xfrm>
            <a:off x="1220787" y="1143000"/>
            <a:ext cx="1250951" cy="2743200"/>
          </a:xfrm>
          <a:prstGeom prst="rect">
            <a:avLst/>
          </a:prstGeom>
          <a:ln w="12700">
            <a:miter lim="400000"/>
          </a:ln>
        </p:spPr>
      </p:pic>
      <p:pic>
        <p:nvPicPr>
          <p:cNvPr id="408" name="image29.png"/>
          <p:cNvPicPr/>
          <p:nvPr/>
        </p:nvPicPr>
        <p:blipFill>
          <a:blip r:embed="rId7">
            <a:extLst/>
          </a:blip>
          <a:stretch>
            <a:fillRect/>
          </a:stretch>
        </p:blipFill>
        <p:spPr>
          <a:xfrm>
            <a:off x="5797977" y="1143000"/>
            <a:ext cx="1411288" cy="2667000"/>
          </a:xfrm>
          <a:prstGeom prst="rect">
            <a:avLst/>
          </a:prstGeom>
          <a:ln w="12700">
            <a:miter lim="400000"/>
          </a:ln>
        </p:spPr>
      </p:pic>
      <p:sp>
        <p:nvSpPr>
          <p:cNvPr id="409" name="Shape 409"/>
          <p:cNvSpPr/>
          <p:nvPr/>
        </p:nvSpPr>
        <p:spPr>
          <a:xfrm>
            <a:off x="7491263" y="1724179"/>
            <a:ext cx="1657590" cy="916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r>
              <a:rPr sz="1600">
                <a:latin typeface="Arial"/>
                <a:ea typeface="Arial"/>
                <a:cs typeface="Arial"/>
                <a:sym typeface="Arial"/>
              </a:rPr>
              <a:t>OprM </a:t>
            </a:r>
            <a:endParaRPr sz="2400">
              <a:latin typeface="Times Roman"/>
              <a:ea typeface="Times Roman"/>
              <a:cs typeface="Times Roman"/>
              <a:sym typeface="Times Roman"/>
            </a:endParaRPr>
          </a:p>
          <a:p>
            <a:pPr lvl="0" algn="ctr"/>
            <a:r>
              <a:rPr sz="1600">
                <a:latin typeface="Arial"/>
                <a:ea typeface="Arial"/>
                <a:cs typeface="Arial"/>
                <a:sym typeface="Arial"/>
              </a:rPr>
              <a:t>(</a:t>
            </a:r>
            <a:r>
              <a:rPr i="1" sz="1600">
                <a:latin typeface="Arial"/>
                <a:ea typeface="Arial"/>
                <a:cs typeface="Arial"/>
                <a:sym typeface="Arial"/>
              </a:rPr>
              <a:t>P. aeruginosa</a:t>
            </a:r>
            <a:r>
              <a:rPr sz="1600">
                <a:latin typeface="Arial"/>
                <a:ea typeface="Arial"/>
                <a:cs typeface="Arial"/>
                <a:sym typeface="Arial"/>
              </a:rPr>
              <a:t>)</a:t>
            </a:r>
            <a:endParaRPr sz="2400">
              <a:latin typeface="Times Roman"/>
              <a:ea typeface="Times Roman"/>
              <a:cs typeface="Times Roman"/>
              <a:sym typeface="Times Roman"/>
            </a:endParaRPr>
          </a:p>
        </p:txBody>
      </p:sp>
      <p:sp>
        <p:nvSpPr>
          <p:cNvPr id="410" name="Shape 410"/>
          <p:cNvSpPr/>
          <p:nvPr/>
        </p:nvSpPr>
        <p:spPr>
          <a:xfrm>
            <a:off x="555433" y="1447799"/>
            <a:ext cx="349633" cy="26425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200">
                <a:latin typeface="Arial"/>
                <a:ea typeface="Arial"/>
                <a:cs typeface="Arial"/>
                <a:sym typeface="Arial"/>
              </a:defRPr>
            </a:lvl1pPr>
          </a:lstStyle>
          <a:p>
            <a:pPr lvl="0">
              <a:defRPr sz="1800"/>
            </a:pPr>
            <a:r>
              <a:rPr sz="1200"/>
              <a:t>OM</a:t>
            </a:r>
          </a:p>
        </p:txBody>
      </p:sp>
      <p:sp>
        <p:nvSpPr>
          <p:cNvPr id="411" name="Shape 411"/>
          <p:cNvSpPr/>
          <p:nvPr/>
        </p:nvSpPr>
        <p:spPr>
          <a:xfrm>
            <a:off x="1068387" y="1905000"/>
            <a:ext cx="304801" cy="304800"/>
          </a:xfrm>
          <a:prstGeom prst="rect">
            <a:avLst/>
          </a:prstGeom>
          <a:solidFill>
            <a:srgbClr val="FFFFFF"/>
          </a:solidFill>
          <a:ln w="12700">
            <a:miter lim="400000"/>
          </a:ln>
        </p:spPr>
        <p:txBody>
          <a:bodyPr lIns="0" tIns="0" rIns="0" bIns="0" anchor="ctr"/>
          <a:lstStyle/>
          <a:p>
            <a:pPr lvl="0" algn="ctr">
              <a:defRPr sz="3000">
                <a:latin typeface="Arial"/>
                <a:ea typeface="Arial"/>
                <a:cs typeface="Arial"/>
                <a:sym typeface="Arial"/>
              </a:defRPr>
            </a:pPr>
          </a:p>
        </p:txBody>
      </p:sp>
      <p:sp>
        <p:nvSpPr>
          <p:cNvPr id="412" name="Shape 412"/>
          <p:cNvSpPr/>
          <p:nvPr/>
        </p:nvSpPr>
        <p:spPr>
          <a:xfrm rot="16200000">
            <a:off x="5022930" y="2669156"/>
            <a:ext cx="781681" cy="26425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atin typeface="Arial"/>
                <a:ea typeface="Arial"/>
                <a:cs typeface="Arial"/>
                <a:sym typeface="Arial"/>
              </a:defRPr>
            </a:lvl1pPr>
          </a:lstStyle>
          <a:p>
            <a:pPr lvl="0">
              <a:defRPr sz="1800"/>
            </a:pPr>
            <a:r>
              <a:rPr sz="1200"/>
              <a:t>Periplasm</a:t>
            </a:r>
          </a:p>
        </p:txBody>
      </p:sp>
      <p:sp>
        <p:nvSpPr>
          <p:cNvPr id="413" name="Shape 413"/>
          <p:cNvSpPr/>
          <p:nvPr/>
        </p:nvSpPr>
        <p:spPr>
          <a:xfrm>
            <a:off x="5721777" y="1981200"/>
            <a:ext cx="1" cy="1752601"/>
          </a:xfrm>
          <a:prstGeom prst="line">
            <a:avLst/>
          </a:prstGeom>
          <a:ln>
            <a:solidFill/>
            <a:round/>
            <a:headEnd type="triangle"/>
            <a:tailEnd type="triangle"/>
          </a:ln>
        </p:spPr>
        <p:txBody>
          <a:bodyPr lIns="0" tIns="0" rIns="0" bIns="0"/>
          <a:lstStyle/>
          <a:p>
            <a:pPr lvl="0" defTabSz="457200">
              <a:defRPr sz="1200">
                <a:latin typeface="+mj-lt"/>
                <a:ea typeface="+mj-ea"/>
                <a:cs typeface="+mj-cs"/>
                <a:sym typeface="Helvetica"/>
              </a:defRPr>
            </a:pPr>
          </a:p>
        </p:txBody>
      </p:sp>
      <p:sp>
        <p:nvSpPr>
          <p:cNvPr id="414" name="Shape 414"/>
          <p:cNvSpPr/>
          <p:nvPr/>
        </p:nvSpPr>
        <p:spPr>
          <a:xfrm>
            <a:off x="5721777" y="1295400"/>
            <a:ext cx="1" cy="685801"/>
          </a:xfrm>
          <a:prstGeom prst="line">
            <a:avLst/>
          </a:prstGeom>
          <a:ln>
            <a:solidFill/>
            <a:round/>
            <a:headEnd type="triangle"/>
            <a:tailEnd type="triangle"/>
          </a:ln>
        </p:spPr>
        <p:txBody>
          <a:bodyPr lIns="0" tIns="0" rIns="0" bIns="0"/>
          <a:lstStyle/>
          <a:p>
            <a:pPr lvl="0" defTabSz="457200">
              <a:defRPr sz="1200">
                <a:latin typeface="+mj-lt"/>
                <a:ea typeface="+mj-ea"/>
                <a:cs typeface="+mj-cs"/>
                <a:sym typeface="Helvetica"/>
              </a:defRPr>
            </a:pPr>
          </a:p>
        </p:txBody>
      </p:sp>
      <p:sp>
        <p:nvSpPr>
          <p:cNvPr id="415" name="Shape 415"/>
          <p:cNvSpPr/>
          <p:nvPr/>
        </p:nvSpPr>
        <p:spPr>
          <a:xfrm>
            <a:off x="5064708" y="3230659"/>
            <a:ext cx="635160" cy="313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600">
                <a:latin typeface="Arial"/>
                <a:ea typeface="Arial"/>
                <a:cs typeface="Arial"/>
                <a:sym typeface="Arial"/>
              </a:defRPr>
            </a:lvl1pPr>
          </a:lstStyle>
          <a:p>
            <a:pPr lvl="0">
              <a:defRPr sz="1800"/>
            </a:pPr>
            <a:r>
              <a:rPr sz="1600"/>
              <a:t>100 Å</a:t>
            </a:r>
          </a:p>
        </p:txBody>
      </p:sp>
      <p:sp>
        <p:nvSpPr>
          <p:cNvPr id="416" name="Shape 416"/>
          <p:cNvSpPr/>
          <p:nvPr/>
        </p:nvSpPr>
        <p:spPr>
          <a:xfrm>
            <a:off x="5178921" y="1447800"/>
            <a:ext cx="522149" cy="313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600">
                <a:latin typeface="Arial"/>
                <a:ea typeface="Arial"/>
                <a:cs typeface="Arial"/>
                <a:sym typeface="Arial"/>
              </a:defRPr>
            </a:lvl1pPr>
          </a:lstStyle>
          <a:p>
            <a:pPr lvl="0">
              <a:defRPr sz="1800"/>
            </a:pPr>
            <a:r>
              <a:rPr sz="1600"/>
              <a:t>40 Å</a:t>
            </a:r>
          </a:p>
        </p:txBody>
      </p:sp>
      <p:pic>
        <p:nvPicPr>
          <p:cNvPr id="417" name="image30.png"/>
          <p:cNvPicPr/>
          <p:nvPr/>
        </p:nvPicPr>
        <p:blipFill>
          <a:blip r:embed="rId8">
            <a:extLst/>
          </a:blip>
          <a:stretch>
            <a:fillRect/>
          </a:stretch>
        </p:blipFill>
        <p:spPr>
          <a:xfrm rot="16200000">
            <a:off x="6730633" y="1569244"/>
            <a:ext cx="701676" cy="179388"/>
          </a:xfrm>
          <a:prstGeom prst="rect">
            <a:avLst/>
          </a:prstGeom>
          <a:ln w="12700">
            <a:miter lim="400000"/>
          </a:ln>
        </p:spPr>
      </p:pic>
      <p:sp>
        <p:nvSpPr>
          <p:cNvPr id="418" name="Shape 418"/>
          <p:cNvSpPr/>
          <p:nvPr/>
        </p:nvSpPr>
        <p:spPr>
          <a:xfrm rot="16200000">
            <a:off x="6771364" y="1669490"/>
            <a:ext cx="942713" cy="26425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200">
                <a:latin typeface="Arial"/>
                <a:ea typeface="Arial"/>
                <a:cs typeface="Arial"/>
                <a:sym typeface="Arial"/>
              </a:defRPr>
            </a:lvl1pPr>
          </a:lstStyle>
          <a:p>
            <a:pPr lvl="0">
              <a:defRPr sz="1800"/>
            </a:pPr>
            <a:r>
              <a:rPr sz="1200"/>
              <a:t>acylated cys</a:t>
            </a:r>
          </a:p>
        </p:txBody>
      </p:sp>
      <p:sp>
        <p:nvSpPr>
          <p:cNvPr id="419" name="Shape 419"/>
          <p:cNvSpPr/>
          <p:nvPr/>
        </p:nvSpPr>
        <p:spPr>
          <a:xfrm flipH="1">
            <a:off x="6208386" y="1049424"/>
            <a:ext cx="634750" cy="1"/>
          </a:xfrm>
          <a:prstGeom prst="line">
            <a:avLst/>
          </a:prstGeom>
          <a:ln>
            <a:solidFill/>
            <a:round/>
            <a:headEnd type="triangle"/>
            <a:tailEnd type="triangle"/>
          </a:ln>
        </p:spPr>
        <p:txBody>
          <a:bodyPr lIns="0" tIns="0" rIns="0" bIns="0"/>
          <a:lstStyle/>
          <a:p>
            <a:pPr lvl="0" defTabSz="457200">
              <a:defRPr sz="1200">
                <a:latin typeface="+mj-lt"/>
                <a:ea typeface="+mj-ea"/>
                <a:cs typeface="+mj-cs"/>
                <a:sym typeface="Helvetica"/>
              </a:defRPr>
            </a:pPr>
          </a:p>
        </p:txBody>
      </p:sp>
      <p:sp>
        <p:nvSpPr>
          <p:cNvPr id="420" name="Shape 420"/>
          <p:cNvSpPr/>
          <p:nvPr/>
        </p:nvSpPr>
        <p:spPr>
          <a:xfrm>
            <a:off x="6910089" y="880146"/>
            <a:ext cx="522150" cy="31339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600">
                <a:latin typeface="Arial"/>
                <a:ea typeface="Arial"/>
                <a:cs typeface="Arial"/>
                <a:sym typeface="Arial"/>
              </a:defRPr>
            </a:lvl1pPr>
          </a:lstStyle>
          <a:p>
            <a:pPr lvl="0">
              <a:defRPr sz="1800"/>
            </a:pPr>
            <a:r>
              <a:rPr sz="1600"/>
              <a:t>40 Å</a:t>
            </a:r>
          </a:p>
        </p:txBody>
      </p:sp>
      <p:sp>
        <p:nvSpPr>
          <p:cNvPr id="421" name="Shape 421"/>
          <p:cNvSpPr/>
          <p:nvPr/>
        </p:nvSpPr>
        <p:spPr>
          <a:xfrm flipH="1">
            <a:off x="5989937" y="3881716"/>
            <a:ext cx="1219327" cy="16041"/>
          </a:xfrm>
          <a:prstGeom prst="line">
            <a:avLst/>
          </a:prstGeom>
          <a:ln>
            <a:solidFill/>
            <a:round/>
            <a:headEnd type="triangle"/>
            <a:tailEnd type="triangle"/>
          </a:ln>
        </p:spPr>
        <p:txBody>
          <a:bodyPr lIns="0" tIns="0" rIns="0" bIns="0"/>
          <a:lstStyle/>
          <a:p>
            <a:pPr lvl="0" defTabSz="457200">
              <a:defRPr sz="1200">
                <a:latin typeface="+mj-lt"/>
                <a:ea typeface="+mj-ea"/>
                <a:cs typeface="+mj-cs"/>
                <a:sym typeface="Helvetica"/>
              </a:defRPr>
            </a:pPr>
          </a:p>
        </p:txBody>
      </p:sp>
      <p:sp>
        <p:nvSpPr>
          <p:cNvPr id="422" name="Shape 422"/>
          <p:cNvSpPr/>
          <p:nvPr/>
        </p:nvSpPr>
        <p:spPr>
          <a:xfrm>
            <a:off x="7221783" y="3627716"/>
            <a:ext cx="522149" cy="313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600">
                <a:latin typeface="Arial"/>
                <a:ea typeface="Arial"/>
                <a:cs typeface="Arial"/>
                <a:sym typeface="Arial"/>
              </a:defRPr>
            </a:lvl1pPr>
          </a:lstStyle>
          <a:p>
            <a:pPr lvl="0">
              <a:defRPr sz="1800"/>
            </a:pPr>
            <a:r>
              <a:rPr sz="1600"/>
              <a:t>70 Å</a:t>
            </a:r>
          </a:p>
        </p:txBody>
      </p:sp>
      <p:sp>
        <p:nvSpPr>
          <p:cNvPr id="423" name="Shape 423"/>
          <p:cNvSpPr/>
          <p:nvPr/>
        </p:nvSpPr>
        <p:spPr>
          <a:xfrm>
            <a:off x="3058257" y="1398047"/>
            <a:ext cx="1338236" cy="30427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lgn="ctr"/>
            <a:r>
              <a:rPr sz="1400">
                <a:latin typeface="Symbol"/>
                <a:ea typeface="Symbol"/>
                <a:cs typeface="Symbol"/>
                <a:sym typeface="Symbol"/>
              </a:rPr>
              <a:t>β</a:t>
            </a:r>
            <a:r>
              <a:rPr sz="1400">
                <a:latin typeface="Arial"/>
                <a:ea typeface="Arial"/>
                <a:cs typeface="Arial"/>
                <a:sym typeface="Arial"/>
              </a:rPr>
              <a:t> barrel domain</a:t>
            </a:r>
          </a:p>
        </p:txBody>
      </p:sp>
      <p:sp>
        <p:nvSpPr>
          <p:cNvPr id="424" name="Shape 424"/>
          <p:cNvSpPr/>
          <p:nvPr/>
        </p:nvSpPr>
        <p:spPr>
          <a:xfrm>
            <a:off x="3050963" y="1886045"/>
            <a:ext cx="1352822" cy="30427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lgn="ctr"/>
            <a:r>
              <a:rPr sz="1400">
                <a:latin typeface="Symbol"/>
                <a:ea typeface="Symbol"/>
                <a:cs typeface="Symbol"/>
                <a:sym typeface="Symbol"/>
              </a:rPr>
              <a:t>α</a:t>
            </a:r>
            <a:r>
              <a:rPr sz="1400">
                <a:latin typeface="Arial"/>
                <a:ea typeface="Arial"/>
                <a:cs typeface="Arial"/>
                <a:sym typeface="Arial"/>
              </a:rPr>
              <a:t> barrel domain</a:t>
            </a:r>
          </a:p>
        </p:txBody>
      </p:sp>
      <p:sp>
        <p:nvSpPr>
          <p:cNvPr id="425" name="Shape 425"/>
          <p:cNvSpPr/>
          <p:nvPr/>
        </p:nvSpPr>
        <p:spPr>
          <a:xfrm>
            <a:off x="2968575" y="2507732"/>
            <a:ext cx="1517599" cy="2888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400">
                <a:latin typeface="Arial"/>
                <a:ea typeface="Arial"/>
                <a:cs typeface="Arial"/>
                <a:sym typeface="Arial"/>
              </a:defRPr>
            </a:lvl1pPr>
          </a:lstStyle>
          <a:p>
            <a:pPr lvl="0">
              <a:defRPr sz="1800"/>
            </a:pPr>
            <a:r>
              <a:rPr sz="1400"/>
              <a:t>equatorial domain</a:t>
            </a:r>
          </a:p>
        </p:txBody>
      </p:sp>
      <p:sp>
        <p:nvSpPr>
          <p:cNvPr id="426" name="Shape 426"/>
          <p:cNvSpPr/>
          <p:nvPr/>
        </p:nvSpPr>
        <p:spPr>
          <a:xfrm>
            <a:off x="2963756" y="3295074"/>
            <a:ext cx="1527236" cy="2888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400">
                <a:latin typeface="Arial"/>
                <a:ea typeface="Arial"/>
                <a:cs typeface="Arial"/>
                <a:sym typeface="Arial"/>
              </a:defRPr>
            </a:lvl1pPr>
          </a:lstStyle>
          <a:p>
            <a:pPr lvl="0">
              <a:defRPr sz="1800"/>
            </a:pPr>
            <a:r>
              <a:rPr sz="1400"/>
              <a:t>coiled-coil domain</a:t>
            </a:r>
          </a:p>
        </p:txBody>
      </p:sp>
      <p:sp>
        <p:nvSpPr>
          <p:cNvPr id="427" name="Shape 427"/>
          <p:cNvSpPr/>
          <p:nvPr/>
        </p:nvSpPr>
        <p:spPr>
          <a:xfrm>
            <a:off x="33429" y="1762186"/>
            <a:ext cx="1331974" cy="688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lgn="ctr"/>
            <a:r>
              <a:rPr sz="1600">
                <a:latin typeface="Arial"/>
                <a:ea typeface="Arial"/>
                <a:cs typeface="Arial"/>
                <a:sym typeface="Arial"/>
              </a:rPr>
              <a:t>TolC (</a:t>
            </a:r>
            <a:r>
              <a:rPr i="1" sz="1600">
                <a:latin typeface="Arial"/>
                <a:ea typeface="Arial"/>
                <a:cs typeface="Arial"/>
                <a:sym typeface="Arial"/>
              </a:rPr>
              <a:t>E. coli</a:t>
            </a:r>
            <a:r>
              <a:rPr sz="1600">
                <a:latin typeface="Arial"/>
                <a:ea typeface="Arial"/>
                <a:cs typeface="Arial"/>
                <a:sym typeface="Arial"/>
              </a:rPr>
              <a:t>)</a:t>
            </a:r>
            <a:endParaRPr sz="2400">
              <a:latin typeface="Times Roman"/>
              <a:ea typeface="Times Roman"/>
              <a:cs typeface="Times Roman"/>
              <a:sym typeface="Times Roman"/>
            </a:endParaRPr>
          </a:p>
        </p:txBody>
      </p:sp>
    </p:spTree>
  </p:cSld>
  <p:clrMapOvr>
    <a:masterClrMapping/>
  </p:clrMapOvr>
  <p:transition spd="med" advClick="1"/>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5B9BD5"/>
          </a:solidFill>
          <a:prstDash val="solid"/>
          <a:miter lim="800000"/>
        </a:ln>
        <a:effectLst/>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5B9BD5"/>
          </a:solidFill>
          <a:prstDash val="solid"/>
          <a:miter lim="8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5B9BD5"/>
          </a:solidFill>
          <a:prstDash val="solid"/>
          <a:miter lim="800000"/>
        </a:ln>
        <a:effectLst/>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5B9BD5"/>
          </a:solidFill>
          <a:prstDash val="solid"/>
          <a:miter lim="8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